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72" r:id="rId2"/>
    <p:sldId id="274" r:id="rId3"/>
    <p:sldId id="276" r:id="rId4"/>
    <p:sldId id="287" r:id="rId5"/>
    <p:sldId id="277" r:id="rId6"/>
    <p:sldId id="275" r:id="rId7"/>
    <p:sldId id="285" r:id="rId8"/>
    <p:sldId id="262" r:id="rId9"/>
    <p:sldId id="263" r:id="rId10"/>
    <p:sldId id="281" r:id="rId11"/>
    <p:sldId id="286" r:id="rId12"/>
    <p:sldId id="283" r:id="rId13"/>
    <p:sldId id="258" r:id="rId14"/>
    <p:sldId id="284" r:id="rId15"/>
    <p:sldId id="257" r:id="rId16"/>
    <p:sldId id="261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4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2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7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3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4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2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8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8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5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12/7/2015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2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5.jpeg"/><Relationship Id="rId17" Type="http://schemas.openxmlformats.org/officeDocument/2006/relationships/image" Target="../media/image40.jpg"/><Relationship Id="rId2" Type="http://schemas.openxmlformats.org/officeDocument/2006/relationships/image" Target="../media/image1.pn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10" Type="http://schemas.openxmlformats.org/officeDocument/2006/relationships/image" Target="../media/image33.jp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4" descr="cid:image001.gif@01CCE1DC.6892D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1" y="6000449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77" y="2095019"/>
            <a:ext cx="5029555" cy="175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8056" y="509469"/>
            <a:ext cx="4864098" cy="99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834" y="1866833"/>
            <a:ext cx="4779475" cy="103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738" y="3394842"/>
            <a:ext cx="4834152" cy="113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8842" y="5097128"/>
            <a:ext cx="4984090" cy="105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379076" cy="2286000"/>
          </a:xfrm>
        </p:spPr>
        <p:txBody>
          <a:bodyPr/>
          <a:lstStyle/>
          <a:p>
            <a:r>
              <a:rPr lang="pt-BR" dirty="0" smtClean="0"/>
              <a:t>O que pensam os Senadores sobre a Ouvidoria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81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326524" cy="2286000"/>
          </a:xfrm>
        </p:spPr>
        <p:txBody>
          <a:bodyPr/>
          <a:lstStyle/>
          <a:p>
            <a:r>
              <a:rPr lang="pt-BR" dirty="0" smtClean="0"/>
              <a:t>O que pensam os Senadores sobre a Ouvidoria</a:t>
            </a:r>
            <a:endParaRPr lang="pt-B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2" y="808721"/>
            <a:ext cx="4959214" cy="100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830" y="2253028"/>
            <a:ext cx="4842744" cy="10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7717" y="3633899"/>
            <a:ext cx="4774379" cy="101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9828" y="5263001"/>
            <a:ext cx="4889992" cy="106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81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Ouvidoria em números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1005840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449179"/>
            <a:ext cx="10058400" cy="1812758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Resumo </a:t>
            </a:r>
            <a:r>
              <a:rPr lang="pt-BR" b="1" dirty="0"/>
              <a:t>do Trabalho da Ouvidoria entre Janeiro e Novembro de 2015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803355"/>
            <a:ext cx="10453036" cy="41349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 58.970 manifestações recebidas, sendo 39.690 tratadas em primeiro nível (0800) e 19.280 em segundo nível (respondidas pelo pós-atendimento ou encaminhadas aos órgãos solucionadores);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b="1" dirty="0" smtClean="0"/>
              <a:t> </a:t>
            </a:r>
            <a:r>
              <a:rPr lang="pt-BR" sz="2400" dirty="0" smtClean="0"/>
              <a:t>58.553 manifestações respondidas;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417 manifestações pendentes, ainda dentro do prazo de resposta;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5.360 manifestações, em média, recebidas por mês;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</p:txBody>
      </p:sp>
      <p:pic>
        <p:nvPicPr>
          <p:cNvPr id="4" name="Imagem 4" descr="cid:image001.gif@01CCE1DC.6892D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1" y="6000449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9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449179"/>
            <a:ext cx="10058400" cy="1812758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Resumo </a:t>
            </a:r>
            <a:r>
              <a:rPr lang="pt-BR" b="1" dirty="0"/>
              <a:t>do Trabalho da Ouvidoria entre Janeiro e Novembro de 2015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992536"/>
            <a:ext cx="10453036" cy="399216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Aproximadamente </a:t>
            </a:r>
            <a:r>
              <a:rPr lang="pt-BR" sz="2400" dirty="0"/>
              <a:t>3.600 manifestações, em média, respondidas prontamente pelo Alô Senado 0800, por mês (pedidos de informação respondidos no ato da ligação telefônica</a:t>
            </a:r>
            <a:r>
              <a:rPr lang="pt-BR" sz="2400" dirty="0" smtClean="0"/>
              <a:t>);</a:t>
            </a:r>
          </a:p>
          <a:p>
            <a:pPr>
              <a:buNone/>
            </a:pPr>
            <a:endParaRPr lang="pt-B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b="1" dirty="0"/>
              <a:t> </a:t>
            </a:r>
            <a:r>
              <a:rPr lang="pt-BR" sz="2400" dirty="0" smtClean="0"/>
              <a:t>Aproximadamente </a:t>
            </a:r>
            <a:r>
              <a:rPr lang="pt-BR" sz="2400" dirty="0"/>
              <a:t>1.760 manifestações, por mês, em média, enviadas pela internet e por carta, que tiveram resposta após pesquisas ou consultas a outras áreas do Senado</a:t>
            </a:r>
            <a:r>
              <a:rPr lang="pt-BR" sz="2400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Tempo médio de resposta pela internet e carta (10 dias).</a:t>
            </a:r>
            <a:r>
              <a:rPr lang="pt-BR" sz="2400" b="1" dirty="0"/>
              <a:t/>
            </a:r>
            <a:br>
              <a:rPr lang="pt-BR" sz="2400" b="1" dirty="0"/>
            </a:br>
            <a:endParaRPr lang="pt-BR" sz="2400" dirty="0"/>
          </a:p>
        </p:txBody>
      </p:sp>
      <p:pic>
        <p:nvPicPr>
          <p:cNvPr id="4" name="Imagem 4" descr="cid:image001.gif@01CCE1DC.6892D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1" y="6000449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9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Comunicação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pt-BR" sz="2600" b="1" dirty="0" smtClean="0"/>
              <a:t>Programa </a:t>
            </a:r>
            <a:r>
              <a:rPr lang="pt-BR" sz="2600" b="1" dirty="0"/>
              <a:t>Espaço Ouvidoria </a:t>
            </a:r>
          </a:p>
          <a:p>
            <a:r>
              <a:rPr lang="pt-BR" sz="2200" b="1" dirty="0"/>
              <a:t> </a:t>
            </a:r>
          </a:p>
          <a:p>
            <a:r>
              <a:rPr lang="pt-BR" sz="2200" dirty="0"/>
              <a:t>Os ouvintes da Rádio Senado contam, desde março de 2014, com mais um canal de comunicação com a Ouvidoria.  O programa Espaço Ouvidoria, apresentado pela Ouvidora-Geral, Senadora Lúcia Vânia (PSDB-GO) contou, em 2015, com a participação de 21 senadores convidados. A produção do programa entra em contato, por telefone, com os ouvintes, que são respondidos no ar pela senadora e por seus convidados. </a:t>
            </a:r>
            <a:endParaRPr lang="pt-BR" sz="2200" b="1" dirty="0"/>
          </a:p>
          <a:p>
            <a:r>
              <a:rPr lang="pt-BR" sz="2200" dirty="0"/>
              <a:t> </a:t>
            </a:r>
            <a:endParaRPr lang="pt-BR" sz="2200" b="1" dirty="0"/>
          </a:p>
          <a:p>
            <a:pPr lvl="0"/>
            <a:r>
              <a:rPr lang="pt-BR" sz="2600" b="1" dirty="0"/>
              <a:t>Programa O Senado é mais Brasil</a:t>
            </a:r>
          </a:p>
          <a:p>
            <a:r>
              <a:rPr lang="pt-BR" sz="2200" b="1" dirty="0"/>
              <a:t> </a:t>
            </a:r>
          </a:p>
          <a:p>
            <a:r>
              <a:rPr lang="pt-BR" sz="2200" dirty="0"/>
              <a:t>Ainda na Rádio Senado, o quadro O Senado e Você, do programa O Senado é mais Brasil, levou aos ouvintes um resumo do trabalho da Ouvidoria e suas características. O programa foi ao ar em outubro de 2015 e contou com a participação de servidoras e colaboradoras do órgão.</a:t>
            </a:r>
            <a:endParaRPr lang="pt-BR" sz="2200" b="1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630" y="5977468"/>
            <a:ext cx="1048603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Programa Espaço Ouvidoria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800" b="1" dirty="0" smtClean="0"/>
          </a:p>
          <a:p>
            <a:endParaRPr lang="pt-BR" sz="2800" dirty="0"/>
          </a:p>
        </p:txBody>
      </p:sp>
      <p:pic>
        <p:nvPicPr>
          <p:cNvPr id="4" name="Imagem 4" descr="cid:image001.gif@01CCE1DC.6892D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1" y="6000449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2" y="1845734"/>
            <a:ext cx="3710201" cy="1780693"/>
          </a:xfrm>
          <a:prstGeom prst="rect">
            <a:avLst/>
          </a:prstGeom>
        </p:spPr>
      </p:pic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4634346" y="1868715"/>
            <a:ext cx="6649922" cy="433927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 smtClean="0"/>
              <a:t>Contou com aproximadamente 40 parlamentares, respondendo diretamente perguntas dos cidadãos, sobre os temas: </a:t>
            </a:r>
            <a:endParaRPr lang="pt-BR" sz="16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865996"/>
              </p:ext>
            </p:extLst>
          </p:nvPr>
        </p:nvGraphicFramePr>
        <p:xfrm>
          <a:off x="8705373" y="2699273"/>
          <a:ext cx="3418609" cy="3439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8609"/>
              </a:tblGrid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 smtClean="0">
                          <a:effectLst/>
                        </a:rPr>
                        <a:t>Combate </a:t>
                      </a:r>
                      <a:r>
                        <a:rPr lang="pt-BR" sz="1300" u="none" strike="noStrike" dirty="0">
                          <a:effectLst/>
                        </a:rPr>
                        <a:t>à violência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Copa do Mundo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26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Criação de empregos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Direito Penal e Processual Penal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Educação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Imigração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Política nacional de participação social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Processo Eleitoral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Regulamentação de profissões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Regulamentação do uso de drogas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Saúde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Segurança Pública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Trabalho de estrangeiro no Brasil.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1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Violência contra crianças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58511"/>
              </p:ext>
            </p:extLst>
          </p:nvPr>
        </p:nvGraphicFramePr>
        <p:xfrm>
          <a:off x="5600700" y="2699273"/>
          <a:ext cx="2931010" cy="3032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1010"/>
              </a:tblGrid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Campanhas Eleitorais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Direitos Humanos;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Energia Elétrica;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Funcionalismo público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Imigração;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Meio Ambiente;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Previdência e Seguridade Social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Reforma Política; 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Regulamentação da Internet no Brasil;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Segurança pública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>
                          <a:effectLst/>
                        </a:rPr>
                        <a:t>Terceirização de mão de obra;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274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</a:rPr>
                        <a:t>Violência Contra a Mulher;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3" y="3714236"/>
            <a:ext cx="1024214" cy="70251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87" y="3724832"/>
            <a:ext cx="1147769" cy="6819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56" y="3724833"/>
            <a:ext cx="1122863" cy="68195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9" y="4416753"/>
            <a:ext cx="1016908" cy="67540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93" y="4382877"/>
            <a:ext cx="1065931" cy="7092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30" y="4394631"/>
            <a:ext cx="1190089" cy="69753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972" y="5074798"/>
            <a:ext cx="1265043" cy="71697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21" y="5087156"/>
            <a:ext cx="1160762" cy="70461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75" y="5090199"/>
            <a:ext cx="907281" cy="6823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9" y="5781518"/>
            <a:ext cx="1013274" cy="67889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97" y="5781518"/>
            <a:ext cx="904986" cy="66829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3876" y="5790096"/>
            <a:ext cx="1003361" cy="66501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1286" y="5761911"/>
            <a:ext cx="1158925" cy="69850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25" y="5072636"/>
            <a:ext cx="750162" cy="685231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36" y="4385093"/>
            <a:ext cx="739475" cy="669981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36" y="3719627"/>
            <a:ext cx="739475" cy="6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88167" y="761723"/>
            <a:ext cx="10074443" cy="508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Reuniões Técnicas</a:t>
            </a:r>
          </a:p>
          <a:p>
            <a:pPr algn="just">
              <a:spcAft>
                <a:spcPts val="0"/>
              </a:spcAft>
            </a:pPr>
            <a:r>
              <a:rPr lang="pt-BR" sz="800" b="1" dirty="0"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pt-BR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Grupo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Trabalho de Modelagem </a:t>
            </a:r>
            <a:endParaRPr lang="pt-BR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dos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Processos da </a:t>
            </a: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Ouvidoria</a:t>
            </a:r>
          </a:p>
          <a:p>
            <a:pPr marL="342900" lvl="0" indent="-342900" algn="just">
              <a:spcAft>
                <a:spcPts val="0"/>
              </a:spcAft>
              <a:buSzPts val="700"/>
              <a:buFont typeface="+mj-lt"/>
              <a:buAutoNum type="alphaLcPeriod"/>
            </a:pPr>
            <a:endParaRPr lang="pt-BR" sz="2400" b="1" dirty="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700"/>
              <a:buFont typeface="+mj-lt"/>
              <a:buAutoNum type="alphaLcPeriod"/>
            </a:pPr>
            <a:endParaRPr lang="pt-B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91840" lvl="7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Grupo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Trabalho para Aquisição de </a:t>
            </a:r>
            <a:endParaRPr lang="pt-BR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91840" lvl="7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Solução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Tecnológica de Gestão Integrada </a:t>
            </a:r>
            <a:endParaRPr lang="pt-BR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91840" lvl="7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Ouvidoria</a:t>
            </a:r>
          </a:p>
          <a:p>
            <a:pPr marL="457200" algn="just">
              <a:spcAft>
                <a:spcPts val="0"/>
              </a:spcAft>
            </a:pPr>
            <a:r>
              <a:rPr lang="pt-BR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676" y="5916233"/>
            <a:ext cx="1048603" cy="280440"/>
          </a:xfrm>
          <a:prstGeom prst="rect">
            <a:avLst/>
          </a:prstGeom>
        </p:spPr>
      </p:pic>
      <p:pic>
        <p:nvPicPr>
          <p:cNvPr id="6146" name="Picture 2" descr="http://www.apelconsult.com.br/wp-content/uploads/2010/07/Processos_N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5148" y="1923395"/>
            <a:ext cx="2289782" cy="1525567"/>
          </a:xfrm>
          <a:prstGeom prst="rect">
            <a:avLst/>
          </a:prstGeom>
          <a:noFill/>
        </p:spPr>
      </p:pic>
      <p:pic>
        <p:nvPicPr>
          <p:cNvPr id="6148" name="Picture 4" descr="http://cdn.agroevento.com/wp-content/uploads/2014/09/Curso-Sistema-de-Gest%C3%A3o-Integra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5699" y="3825766"/>
            <a:ext cx="238125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45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580" y="2202553"/>
            <a:ext cx="3200400" cy="2286000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/>
              <a:t>Linha do tempo</a:t>
            </a:r>
            <a:endParaRPr lang="pt-BR" sz="4800" b="1" dirty="0"/>
          </a:p>
        </p:txBody>
      </p:sp>
      <p:pic>
        <p:nvPicPr>
          <p:cNvPr id="7" name="Imagem 6" descr="Linha do Tempo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1585" y="385902"/>
            <a:ext cx="7412256" cy="591930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068882" cy="17709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06" y="6388620"/>
            <a:ext cx="1048603" cy="2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3" y="381965"/>
            <a:ext cx="10162572" cy="59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Palavras da Ouvidora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437" y="1882053"/>
            <a:ext cx="3424381" cy="3424381"/>
          </a:xfrm>
          <a:prstGeom prst="rect">
            <a:avLst/>
          </a:prstGeom>
        </p:spPr>
      </p:pic>
      <p:sp>
        <p:nvSpPr>
          <p:cNvPr id="4" name="Texto explicativo retangular 3"/>
          <p:cNvSpPr/>
          <p:nvPr/>
        </p:nvSpPr>
        <p:spPr>
          <a:xfrm>
            <a:off x="5174673" y="1984663"/>
            <a:ext cx="4042063" cy="2244436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2"/>
                </a:solidFill>
              </a:rPr>
              <a:t>Nós todos, dentro das orientações que têm emanado da Mesa Diretora do Senado, não podemos abrir mão de que a Ouvidoria e os demais canais de comunicação do Senado sejam um instrumento para promover a participação popular, a transparência e a eficiência da nossa atuação parlamentar (VÂNIA, 2013 apud BRASÍLIA, 2015, p. 36).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8229600" y="4655127"/>
            <a:ext cx="3626427" cy="14547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2"/>
                </a:solidFill>
              </a:rPr>
              <a:t>Demandada, a Ouvidoria Contribui, na sua ação, para o aperfeiçoamento da atividades parlamentar e da gestão administrativa da Casa, sendo instrumento, também, do cumprimento dos direitos do cidadão.  </a:t>
            </a:r>
            <a:endParaRPr lang="pt-BR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6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Reestruturação da Ouvidoria/Unificação dos Canais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99455"/>
            <a:ext cx="4572638" cy="342947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798917" y="2361235"/>
            <a:ext cx="5162308" cy="256958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O Alô Senado é a porta de entrada para todas as mensagens dos cidadãos. A Ouvidoria é a responsável pela classificação, encaminhamentos aos órgãos internos do Senado e o envio da resposta ao cidadão.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367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Troca de experiências apontou necessidade de mudança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 smtClean="0"/>
              <a:t>Visitas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Ouvidoria do Tribunal de Contas da União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Ouvidoria da Previdência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Ouvidoria da Controladoria Geral da União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Ouvidoria da Secretaria de Direitos Humanos da Presidência da República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Ouvidoria da Assembleia Legislativa de Roraima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Ouvidoria Geral do estado de Minas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176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327" y="872152"/>
            <a:ext cx="3200400" cy="22860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Parcerias Internas</a:t>
            </a:r>
            <a:endParaRPr lang="pt-BR" sz="32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9893" y="2337205"/>
            <a:ext cx="1167883" cy="5212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801" y="852724"/>
            <a:ext cx="2219136" cy="7376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801" y="5229072"/>
            <a:ext cx="2280102" cy="7925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147" y="1175532"/>
            <a:ext cx="3359187" cy="937636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4167412" y="479732"/>
            <a:ext cx="5372546" cy="894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tx1"/>
                </a:solidFill>
              </a:rPr>
              <a:t>Secretaria Geral da Mesa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167412" y="1779330"/>
            <a:ext cx="4235177" cy="12743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tx1"/>
                </a:solidFill>
              </a:rPr>
              <a:t>Secretaria de Comunicação Social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344715" y="4988159"/>
            <a:ext cx="4235177" cy="12743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tx1"/>
                </a:solidFill>
              </a:rPr>
              <a:t>Secretaria de Transparência e Controle Social 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5803" y="2183595"/>
            <a:ext cx="1476135" cy="7911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76" y="2952283"/>
            <a:ext cx="1143000" cy="46672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1370" y="3053703"/>
            <a:ext cx="1905000" cy="5069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23" y="3704267"/>
            <a:ext cx="2098525" cy="1019973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4344714" y="3403991"/>
            <a:ext cx="4235177" cy="12743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tx1"/>
                </a:solidFill>
              </a:rPr>
              <a:t>Diretoria Geral do Senado 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9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578077"/>
            <a:ext cx="10058400" cy="907043"/>
          </a:xfrm>
        </p:spPr>
        <p:txBody>
          <a:bodyPr/>
          <a:lstStyle/>
          <a:p>
            <a:r>
              <a:rPr lang="pt-BR" b="1" dirty="0" smtClean="0"/>
              <a:t>Parcerias Internas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400" b="1" dirty="0"/>
              <a:t>STRANS – Secretaria de Transparência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/>
              <a:t> </a:t>
            </a:r>
            <a:r>
              <a:rPr lang="pt-BR" sz="2000" dirty="0" smtClean="0"/>
              <a:t> 6 </a:t>
            </a:r>
            <a:r>
              <a:rPr lang="pt-BR" sz="2000" dirty="0"/>
              <a:t>pesquisas aplicadas desde abril;</a:t>
            </a:r>
            <a:endParaRPr lang="pt-BR" sz="2000" b="1" dirty="0"/>
          </a:p>
          <a:p>
            <a:pPr lvl="1">
              <a:buFont typeface="Wingdings" pitchFamily="2" charset="2"/>
              <a:buChar char="§"/>
            </a:pPr>
            <a:r>
              <a:rPr lang="pt-BR" sz="2000" dirty="0" smtClean="0"/>
              <a:t>  6.498 </a:t>
            </a:r>
            <a:r>
              <a:rPr lang="pt-BR" sz="2000" dirty="0"/>
              <a:t>perguntas</a:t>
            </a:r>
            <a:endParaRPr lang="pt-BR" sz="2000" b="1" dirty="0"/>
          </a:p>
          <a:p>
            <a:pPr lvl="1">
              <a:buFont typeface="Wingdings" pitchFamily="2" charset="2"/>
              <a:buChar char="§"/>
            </a:pPr>
            <a:r>
              <a:rPr lang="pt-BR" sz="2000" dirty="0" smtClean="0"/>
              <a:t>  Tempo </a:t>
            </a:r>
            <a:r>
              <a:rPr lang="pt-BR" sz="2000" dirty="0"/>
              <a:t>médio de aplicação dos questionários depois da </a:t>
            </a:r>
            <a:r>
              <a:rPr lang="pt-BR" sz="2000" dirty="0" smtClean="0"/>
              <a:t>integração: 9 </a:t>
            </a:r>
            <a:r>
              <a:rPr lang="pt-BR" sz="2000" dirty="0"/>
              <a:t>a</a:t>
            </a:r>
            <a:r>
              <a:rPr lang="pt-BR" sz="2000" dirty="0" smtClean="0"/>
              <a:t> </a:t>
            </a:r>
            <a:r>
              <a:rPr lang="pt-BR" sz="2000" dirty="0"/>
              <a:t>10 dias.  </a:t>
            </a:r>
            <a:endParaRPr lang="pt-BR" sz="2000" b="1" dirty="0"/>
          </a:p>
          <a:p>
            <a:pPr lvl="1">
              <a:buFont typeface="Wingdings" pitchFamily="2" charset="2"/>
              <a:buChar char="§"/>
            </a:pPr>
            <a:r>
              <a:rPr lang="pt-BR" sz="2000" dirty="0" smtClean="0"/>
              <a:t>  Tempo médio de aplicação dos questionários antes da integração: 16 </a:t>
            </a:r>
            <a:r>
              <a:rPr lang="pt-BR" sz="2000" dirty="0"/>
              <a:t>a 17 dias</a:t>
            </a:r>
            <a:r>
              <a:rPr lang="pt-BR" sz="2000" dirty="0" smtClean="0"/>
              <a:t>.</a:t>
            </a:r>
          </a:p>
          <a:p>
            <a:pPr lvl="1">
              <a:buFont typeface="Wingdings" pitchFamily="2" charset="2"/>
              <a:buChar char="§"/>
            </a:pPr>
            <a:endParaRPr lang="pt-BR" sz="2000" b="1" dirty="0"/>
          </a:p>
          <a:p>
            <a:r>
              <a:rPr lang="pt-BR" sz="2400" b="1" dirty="0"/>
              <a:t>SGIDOC – Serviço de Informação ao Cidadão</a:t>
            </a:r>
          </a:p>
          <a:p>
            <a:pPr lvl="1">
              <a:buFont typeface="Wingdings" pitchFamily="2" charset="2"/>
              <a:buChar char="§"/>
            </a:pPr>
            <a:r>
              <a:rPr lang="pt-BR" sz="2000" dirty="0" smtClean="0"/>
              <a:t>1.162 pedidos, recebidos no Alô Senado, amparados pela Lei de Acesso à Informação (LAI), foram encaminhados ao SICLAI. O atendimento faz parte do sistema de informação do Senado e da chamada ‘transparência passiva’, (disponibilização de informações públicas em atendimento a demandas específicas).</a:t>
            </a:r>
            <a:r>
              <a:rPr lang="pt-BR" dirty="0" smtClean="0"/>
              <a:t> </a:t>
            </a:r>
            <a:endParaRPr lang="pt-BR" b="1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928" y="5977468"/>
            <a:ext cx="1048603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Parcerias Internas  (cont.)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 dirty="0"/>
              <a:t> Secretaria Geral da Mesa</a:t>
            </a:r>
          </a:p>
          <a:p>
            <a:endParaRPr lang="pt-BR" b="1" dirty="0"/>
          </a:p>
          <a:p>
            <a:pPr lvl="1">
              <a:buFont typeface="Wingdings" pitchFamily="2" charset="2"/>
              <a:buChar char="§"/>
            </a:pPr>
            <a:r>
              <a:rPr lang="pt-BR" sz="2000" dirty="0"/>
              <a:t>Desde a adoção da nova metodologia, em abril deste ano, 2.723 manifestações foram encaminhadas à SGM para autuação junto às matérias em tramitação na Casa, a fim de dar aos parlamentares conhecimento da opinião popular sobre cada proposição.</a:t>
            </a:r>
          </a:p>
          <a:p>
            <a:endParaRPr lang="pt-BR" dirty="0"/>
          </a:p>
        </p:txBody>
      </p:sp>
      <p:pic>
        <p:nvPicPr>
          <p:cNvPr id="4" name="Imagem 4" descr="cid:image001.gif@01CCE1DC.6892D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1" y="6000449"/>
            <a:ext cx="1047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354</TotalTime>
  <Words>476</Words>
  <Application>Microsoft Office PowerPoint</Application>
  <PresentationFormat>Widescreen</PresentationFormat>
  <Paragraphs>99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Helvetica</vt:lpstr>
      <vt:lpstr>Times New Roman</vt:lpstr>
      <vt:lpstr>Wingdings</vt:lpstr>
      <vt:lpstr>Retrospectiva</vt:lpstr>
      <vt:lpstr>Apresentação do PowerPoint</vt:lpstr>
      <vt:lpstr>Linha do tempo</vt:lpstr>
      <vt:lpstr>Apresentação do PowerPoint</vt:lpstr>
      <vt:lpstr>Palavras da Ouvidora</vt:lpstr>
      <vt:lpstr>Reestruturação da Ouvidoria/Unificação dos Canais</vt:lpstr>
      <vt:lpstr>Troca de experiências apontou necessidade de mudança</vt:lpstr>
      <vt:lpstr>Parcerias Internas</vt:lpstr>
      <vt:lpstr>Parcerias Internas </vt:lpstr>
      <vt:lpstr>Parcerias Internas  (cont.)</vt:lpstr>
      <vt:lpstr>O que pensam os Senadores sobre a Ouvidoria</vt:lpstr>
      <vt:lpstr>O que pensam os Senadores sobre a Ouvidoria</vt:lpstr>
      <vt:lpstr>Ouvidoria em números </vt:lpstr>
      <vt:lpstr>           Resumo do Trabalho da Ouvidoria entre Janeiro e Novembro de 2015 </vt:lpstr>
      <vt:lpstr>           Resumo do Trabalho da Ouvidoria entre Janeiro e Novembro de 2015 </vt:lpstr>
      <vt:lpstr>Comunicação </vt:lpstr>
      <vt:lpstr>Programa Espaço Ouvidoria </vt:lpstr>
      <vt:lpstr>Apresentação do PowerPoint</vt:lpstr>
    </vt:vector>
  </TitlesOfParts>
  <Company>Senado Federal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Resumo do Trabalho da Ouvidoria entre Janeiro e Novembro de 2015   58.970 manifestações recebidas, sendo 39.690 tratadas em primeiro nível (0800) e 19.280 em segundo nível (respondidas pelo pós-atendimento ou encaminhadas aos órgãos solucionadores);  58.553 manifestações respondidas; 417 manifestações pendentes, ainda dentro do prazo de resposta; 5.360 manifestações, em média, recebidas por mês; Aproximadamente 3.600 manifestações, em média, respondidas prontamente pelo Alô Senado 0800, por mês (pedidos de informação respondidos no ato da ligação telefônica); Aproximadamente 1.760 manifestações, por mês, em média, enviadas pela internet e por carta, que tiveram resposta após pesquisas ou consultas a outras áreas do Senado; Tempo médio de resposta pela internet e carta (10 dias)</dc:title>
  <dc:creator>Regina Bezerra da Silva Fontes</dc:creator>
  <cp:lastModifiedBy>Regina Bezerra da Silva Fontes</cp:lastModifiedBy>
  <cp:revision>49</cp:revision>
  <dcterms:created xsi:type="dcterms:W3CDTF">2015-12-04T17:41:41Z</dcterms:created>
  <dcterms:modified xsi:type="dcterms:W3CDTF">2015-12-07T17:44:48Z</dcterms:modified>
</cp:coreProperties>
</file>