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ISBI\Estabecimentos%20com%20SISBI%20-%2011.05.2014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'[Estabecimentos com SISBI - 11.05.2014.xlsx]Plan1'!$B$1</c:f>
              <c:strCache>
                <c:ptCount val="1"/>
                <c:pt idx="0">
                  <c:v>SIE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-3.5220125786163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3.773584905660379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767295597484278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'[Estabecimentos com SISBI - 11.05.2014.xlsx]Plan1'!$A$2:$A$11</c:f>
              <c:strCache>
                <c:ptCount val="10"/>
                <c:pt idx="0">
                  <c:v>BA</c:v>
                </c:pt>
                <c:pt idx="1">
                  <c:v>DF</c:v>
                </c:pt>
                <c:pt idx="2">
                  <c:v>ES</c:v>
                </c:pt>
                <c:pt idx="3">
                  <c:v>GO</c:v>
                </c:pt>
                <c:pt idx="4">
                  <c:v>MG</c:v>
                </c:pt>
                <c:pt idx="5">
                  <c:v>MS</c:v>
                </c:pt>
                <c:pt idx="6">
                  <c:v>PR</c:v>
                </c:pt>
                <c:pt idx="7">
                  <c:v>RS</c:v>
                </c:pt>
                <c:pt idx="8">
                  <c:v>SC</c:v>
                </c:pt>
                <c:pt idx="9">
                  <c:v>TOTAL</c:v>
                </c:pt>
              </c:strCache>
            </c:strRef>
          </c:cat>
          <c:val>
            <c:numRef>
              <c:f>'[Estabecimentos com SISBI - 11.05.2014.xlsx]Plan1'!$B$2:$B$11</c:f>
              <c:numCache>
                <c:formatCode>General</c:formatCode>
                <c:ptCount val="10"/>
                <c:pt idx="0">
                  <c:v>5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47</c:v>
                </c:pt>
                <c:pt idx="6">
                  <c:v>23</c:v>
                </c:pt>
                <c:pt idx="7">
                  <c:v>4</c:v>
                </c:pt>
                <c:pt idx="8">
                  <c:v>16</c:v>
                </c:pt>
                <c:pt idx="9">
                  <c:v>104</c:v>
                </c:pt>
              </c:numCache>
            </c:numRef>
          </c:val>
        </c:ser>
        <c:ser>
          <c:idx val="1"/>
          <c:order val="1"/>
          <c:tx>
            <c:strRef>
              <c:f>'[Estabecimentos com SISBI - 11.05.2014.xlsx]Plan1'!$C$1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'[Estabecimentos com SISBI - 11.05.2014.xlsx]Plan1'!$A$2:$A$11</c:f>
              <c:strCache>
                <c:ptCount val="10"/>
                <c:pt idx="0">
                  <c:v>BA</c:v>
                </c:pt>
                <c:pt idx="1">
                  <c:v>DF</c:v>
                </c:pt>
                <c:pt idx="2">
                  <c:v>ES</c:v>
                </c:pt>
                <c:pt idx="3">
                  <c:v>GO</c:v>
                </c:pt>
                <c:pt idx="4">
                  <c:v>MG</c:v>
                </c:pt>
                <c:pt idx="5">
                  <c:v>MS</c:v>
                </c:pt>
                <c:pt idx="6">
                  <c:v>PR</c:v>
                </c:pt>
                <c:pt idx="7">
                  <c:v>RS</c:v>
                </c:pt>
                <c:pt idx="8">
                  <c:v>SC</c:v>
                </c:pt>
                <c:pt idx="9">
                  <c:v>TOTAL</c:v>
                </c:pt>
              </c:strCache>
            </c:strRef>
          </c:cat>
          <c:val>
            <c:numRef>
              <c:f>'[Estabecimentos com SISBI - 11.05.2014.xlsx]Plan1'!$C$2:$C$11</c:f>
              <c:numCache>
                <c:formatCode>General</c:formatCode>
                <c:ptCount val="10"/>
                <c:pt idx="4">
                  <c:v>6</c:v>
                </c:pt>
                <c:pt idx="5">
                  <c:v>3</c:v>
                </c:pt>
                <c:pt idx="6">
                  <c:v>3</c:v>
                </c:pt>
                <c:pt idx="7">
                  <c:v>13</c:v>
                </c:pt>
                <c:pt idx="8">
                  <c:v>7</c:v>
                </c:pt>
                <c:pt idx="9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2181232"/>
        <c:axId val="332180056"/>
      </c:barChart>
      <c:catAx>
        <c:axId val="33218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2180056"/>
        <c:crosses val="autoZero"/>
        <c:auto val="1"/>
        <c:lblAlgn val="ctr"/>
        <c:lblOffset val="100"/>
        <c:noMultiLvlLbl val="0"/>
      </c:catAx>
      <c:valAx>
        <c:axId val="332180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21812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21D651-2AF5-441B-9312-FC2720D79FEB}" type="doc">
      <dgm:prSet loTypeId="urn:microsoft.com/office/officeart/2005/8/layout/hProcess9" loCatId="process" qsTypeId="urn:microsoft.com/office/officeart/2005/8/quickstyle/simple1#1" qsCatId="simple" csTypeId="urn:microsoft.com/office/officeart/2005/8/colors/accent1_2#1" csCatId="accent1" phldr="1"/>
      <dgm:spPr/>
    </dgm:pt>
    <dgm:pt modelId="{4D194B78-0AB8-40E7-8244-870E6016B8B1}">
      <dgm:prSet phldrT="[Texto]" custT="1"/>
      <dgm:spPr>
        <a:solidFill>
          <a:schemeClr val="accent2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Atividades de Inspeção bem executadas </a:t>
          </a:r>
          <a:endParaRPr lang="pt-BR" sz="1800" dirty="0"/>
        </a:p>
      </dgm:t>
    </dgm:pt>
    <dgm:pt modelId="{FDEC3D5B-3033-4F71-82FB-99562417F783}" type="parTrans" cxnId="{5EDA140F-1911-421B-9350-D39971FA60B9}">
      <dgm:prSet/>
      <dgm:spPr/>
      <dgm:t>
        <a:bodyPr/>
        <a:lstStyle/>
        <a:p>
          <a:endParaRPr lang="pt-BR"/>
        </a:p>
      </dgm:t>
    </dgm:pt>
    <dgm:pt modelId="{CB2447E2-3A94-4A9C-B94B-F1F52ED1AF01}" type="sibTrans" cxnId="{5EDA140F-1911-421B-9350-D39971FA60B9}">
      <dgm:prSet/>
      <dgm:spPr/>
      <dgm:t>
        <a:bodyPr/>
        <a:lstStyle/>
        <a:p>
          <a:endParaRPr lang="pt-BR"/>
        </a:p>
      </dgm:t>
    </dgm:pt>
    <dgm:pt modelId="{678A9CA8-E25F-4CEC-B031-430AFE241754}">
      <dgm:prSet phldrT="[Texto]" custT="1"/>
      <dgm:spPr>
        <a:solidFill>
          <a:srgbClr val="00B05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Reconhecimento de Equivalência pelo MAPA</a:t>
          </a:r>
          <a:endParaRPr lang="pt-BR" sz="1800" dirty="0"/>
        </a:p>
      </dgm:t>
    </dgm:pt>
    <dgm:pt modelId="{B7A7A719-E8CD-4F7C-A36D-44FB64A6DFE1}" type="parTrans" cxnId="{8505D682-F112-43A8-ACFA-2144A2CB5F09}">
      <dgm:prSet/>
      <dgm:spPr/>
      <dgm:t>
        <a:bodyPr/>
        <a:lstStyle/>
        <a:p>
          <a:endParaRPr lang="pt-BR"/>
        </a:p>
      </dgm:t>
    </dgm:pt>
    <dgm:pt modelId="{69F9F355-B6E8-404F-AC75-46983C2CAA67}" type="sibTrans" cxnId="{8505D682-F112-43A8-ACFA-2144A2CB5F09}">
      <dgm:prSet/>
      <dgm:spPr/>
      <dgm:t>
        <a:bodyPr/>
        <a:lstStyle/>
        <a:p>
          <a:endParaRPr lang="pt-BR"/>
        </a:p>
      </dgm:t>
    </dgm:pt>
    <dgm:pt modelId="{240B0EA7-0B74-41FA-97FA-D57F224931AD}">
      <dgm:prSet phldrT="[Texto]" custT="1"/>
      <dgm:spPr>
        <a:solidFill>
          <a:srgbClr val="FF00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Certificação de Produtos em nível Nacional</a:t>
          </a:r>
          <a:endParaRPr lang="pt-BR" sz="1800" dirty="0"/>
        </a:p>
      </dgm:t>
    </dgm:pt>
    <dgm:pt modelId="{1FFC42C3-8ECE-4ADB-82B0-99393409466E}" type="parTrans" cxnId="{50331433-35AB-4A61-8CAB-EA20A5B46F16}">
      <dgm:prSet/>
      <dgm:spPr/>
      <dgm:t>
        <a:bodyPr/>
        <a:lstStyle/>
        <a:p>
          <a:endParaRPr lang="pt-BR"/>
        </a:p>
      </dgm:t>
    </dgm:pt>
    <dgm:pt modelId="{BDC1CFC9-4A1D-4257-86DF-1A81020220CD}" type="sibTrans" cxnId="{50331433-35AB-4A61-8CAB-EA20A5B46F16}">
      <dgm:prSet/>
      <dgm:spPr/>
      <dgm:t>
        <a:bodyPr/>
        <a:lstStyle/>
        <a:p>
          <a:endParaRPr lang="pt-BR"/>
        </a:p>
      </dgm:t>
    </dgm:pt>
    <dgm:pt modelId="{5A9AC5CC-07CA-4A12-B3F3-2F79620D77F5}">
      <dgm:prSet custT="1"/>
      <dgm:spPr>
        <a:solidFill>
          <a:srgbClr val="CC99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Reconhecimento pela Sociedade e Órgãos de Controle</a:t>
          </a:r>
          <a:endParaRPr lang="pt-BR" sz="1800" dirty="0"/>
        </a:p>
      </dgm:t>
    </dgm:pt>
    <dgm:pt modelId="{BB916707-D3F2-4CB6-B348-5C9708008417}" type="parTrans" cxnId="{1463ECEF-ABB4-44AC-ACC5-7E2FC855D0B3}">
      <dgm:prSet/>
      <dgm:spPr/>
      <dgm:t>
        <a:bodyPr/>
        <a:lstStyle/>
        <a:p>
          <a:endParaRPr lang="pt-BR"/>
        </a:p>
      </dgm:t>
    </dgm:pt>
    <dgm:pt modelId="{9607C51A-812E-4D2C-BB65-C9FE231DD086}" type="sibTrans" cxnId="{1463ECEF-ABB4-44AC-ACC5-7E2FC855D0B3}">
      <dgm:prSet/>
      <dgm:spPr/>
      <dgm:t>
        <a:bodyPr/>
        <a:lstStyle/>
        <a:p>
          <a:endParaRPr lang="pt-BR"/>
        </a:p>
      </dgm:t>
    </dgm:pt>
    <dgm:pt modelId="{87A3718C-F502-4A9A-8019-9AFDE44909FD}" type="pres">
      <dgm:prSet presAssocID="{5F21D651-2AF5-441B-9312-FC2720D79FEB}" presName="CompostProcess" presStyleCnt="0">
        <dgm:presLayoutVars>
          <dgm:dir/>
          <dgm:resizeHandles val="exact"/>
        </dgm:presLayoutVars>
      </dgm:prSet>
      <dgm:spPr/>
    </dgm:pt>
    <dgm:pt modelId="{53679FDA-5AD3-45BC-BC3C-7499FC6BD5F7}" type="pres">
      <dgm:prSet presAssocID="{5F21D651-2AF5-441B-9312-FC2720D79FEB}" presName="arrow" presStyleLbl="bgShp" presStyleIdx="0" presStyleCnt="1"/>
      <dgm:spPr>
        <a:solidFill>
          <a:srgbClr val="92D050"/>
        </a:solidFill>
        <a:ln>
          <a:solidFill>
            <a:srgbClr val="FF6600"/>
          </a:solidFill>
        </a:ln>
      </dgm:spPr>
    </dgm:pt>
    <dgm:pt modelId="{3E3BE934-DB3D-4A08-8E5F-15445CAA4A53}" type="pres">
      <dgm:prSet presAssocID="{5F21D651-2AF5-441B-9312-FC2720D79FEB}" presName="linearProcess" presStyleCnt="0"/>
      <dgm:spPr/>
    </dgm:pt>
    <dgm:pt modelId="{5D5CB36B-490F-4A9F-ADCA-48B411759BB3}" type="pres">
      <dgm:prSet presAssocID="{4D194B78-0AB8-40E7-8244-870E6016B8B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FD1519-83A6-4863-8E5A-ABFCADAA8B16}" type="pres">
      <dgm:prSet presAssocID="{CB2447E2-3A94-4A9C-B94B-F1F52ED1AF01}" presName="sibTrans" presStyleCnt="0"/>
      <dgm:spPr/>
    </dgm:pt>
    <dgm:pt modelId="{BFFB66CF-5F99-4A35-A29F-7ACCC3FCD09D}" type="pres">
      <dgm:prSet presAssocID="{678A9CA8-E25F-4CEC-B031-430AFE241754}" presName="textNode" presStyleLbl="node1" presStyleIdx="1" presStyleCnt="4" custScaleX="12265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621BF2-F442-4691-9C90-3C62EB48845C}" type="pres">
      <dgm:prSet presAssocID="{69F9F355-B6E8-404F-AC75-46983C2CAA67}" presName="sibTrans" presStyleCnt="0"/>
      <dgm:spPr/>
    </dgm:pt>
    <dgm:pt modelId="{98209631-2EE4-4EF3-B3B3-1FF57A85BB0C}" type="pres">
      <dgm:prSet presAssocID="{240B0EA7-0B74-41FA-97FA-D57F224931A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3CC8A91-4C27-4B91-BEBC-95B3DE11E7E2}" type="pres">
      <dgm:prSet presAssocID="{BDC1CFC9-4A1D-4257-86DF-1A81020220CD}" presName="sibTrans" presStyleCnt="0"/>
      <dgm:spPr/>
    </dgm:pt>
    <dgm:pt modelId="{02D04B98-0235-42F9-93BB-719A4CC0A117}" type="pres">
      <dgm:prSet presAssocID="{5A9AC5CC-07CA-4A12-B3F3-2F79620D77F5}" presName="textNode" presStyleLbl="node1" presStyleIdx="3" presStyleCnt="4" custScaleX="12057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68FA4B0-41B4-4602-9066-E447DA3C61ED}" type="presOf" srcId="{240B0EA7-0B74-41FA-97FA-D57F224931AD}" destId="{98209631-2EE4-4EF3-B3B3-1FF57A85BB0C}" srcOrd="0" destOrd="0" presId="urn:microsoft.com/office/officeart/2005/8/layout/hProcess9"/>
    <dgm:cxn modelId="{1463ECEF-ABB4-44AC-ACC5-7E2FC855D0B3}" srcId="{5F21D651-2AF5-441B-9312-FC2720D79FEB}" destId="{5A9AC5CC-07CA-4A12-B3F3-2F79620D77F5}" srcOrd="3" destOrd="0" parTransId="{BB916707-D3F2-4CB6-B348-5C9708008417}" sibTransId="{9607C51A-812E-4D2C-BB65-C9FE231DD086}"/>
    <dgm:cxn modelId="{50331433-35AB-4A61-8CAB-EA20A5B46F16}" srcId="{5F21D651-2AF5-441B-9312-FC2720D79FEB}" destId="{240B0EA7-0B74-41FA-97FA-D57F224931AD}" srcOrd="2" destOrd="0" parTransId="{1FFC42C3-8ECE-4ADB-82B0-99393409466E}" sibTransId="{BDC1CFC9-4A1D-4257-86DF-1A81020220CD}"/>
    <dgm:cxn modelId="{5EDA140F-1911-421B-9350-D39971FA60B9}" srcId="{5F21D651-2AF5-441B-9312-FC2720D79FEB}" destId="{4D194B78-0AB8-40E7-8244-870E6016B8B1}" srcOrd="0" destOrd="0" parTransId="{FDEC3D5B-3033-4F71-82FB-99562417F783}" sibTransId="{CB2447E2-3A94-4A9C-B94B-F1F52ED1AF01}"/>
    <dgm:cxn modelId="{A383F523-5D28-4100-9767-C44BCDEE1D1D}" type="presOf" srcId="{678A9CA8-E25F-4CEC-B031-430AFE241754}" destId="{BFFB66CF-5F99-4A35-A29F-7ACCC3FCD09D}" srcOrd="0" destOrd="0" presId="urn:microsoft.com/office/officeart/2005/8/layout/hProcess9"/>
    <dgm:cxn modelId="{CEBB1489-DD5E-4139-B9DA-C1BCC442FF86}" type="presOf" srcId="{5F21D651-2AF5-441B-9312-FC2720D79FEB}" destId="{87A3718C-F502-4A9A-8019-9AFDE44909FD}" srcOrd="0" destOrd="0" presId="urn:microsoft.com/office/officeart/2005/8/layout/hProcess9"/>
    <dgm:cxn modelId="{604EBC4B-811B-4558-8FD2-700D3568662A}" type="presOf" srcId="{4D194B78-0AB8-40E7-8244-870E6016B8B1}" destId="{5D5CB36B-490F-4A9F-ADCA-48B411759BB3}" srcOrd="0" destOrd="0" presId="urn:microsoft.com/office/officeart/2005/8/layout/hProcess9"/>
    <dgm:cxn modelId="{A4AC5634-CDDB-4778-98D2-3576129B7122}" type="presOf" srcId="{5A9AC5CC-07CA-4A12-B3F3-2F79620D77F5}" destId="{02D04B98-0235-42F9-93BB-719A4CC0A117}" srcOrd="0" destOrd="0" presId="urn:microsoft.com/office/officeart/2005/8/layout/hProcess9"/>
    <dgm:cxn modelId="{8505D682-F112-43A8-ACFA-2144A2CB5F09}" srcId="{5F21D651-2AF5-441B-9312-FC2720D79FEB}" destId="{678A9CA8-E25F-4CEC-B031-430AFE241754}" srcOrd="1" destOrd="0" parTransId="{B7A7A719-E8CD-4F7C-A36D-44FB64A6DFE1}" sibTransId="{69F9F355-B6E8-404F-AC75-46983C2CAA67}"/>
    <dgm:cxn modelId="{E7AE7BA6-15F9-424F-9104-A31A40DB7091}" type="presParOf" srcId="{87A3718C-F502-4A9A-8019-9AFDE44909FD}" destId="{53679FDA-5AD3-45BC-BC3C-7499FC6BD5F7}" srcOrd="0" destOrd="0" presId="urn:microsoft.com/office/officeart/2005/8/layout/hProcess9"/>
    <dgm:cxn modelId="{D401C85F-EB30-4C0B-8C35-A023C8227D43}" type="presParOf" srcId="{87A3718C-F502-4A9A-8019-9AFDE44909FD}" destId="{3E3BE934-DB3D-4A08-8E5F-15445CAA4A53}" srcOrd="1" destOrd="0" presId="urn:microsoft.com/office/officeart/2005/8/layout/hProcess9"/>
    <dgm:cxn modelId="{219358D6-2F1B-4F21-862E-4B89D6B3A817}" type="presParOf" srcId="{3E3BE934-DB3D-4A08-8E5F-15445CAA4A53}" destId="{5D5CB36B-490F-4A9F-ADCA-48B411759BB3}" srcOrd="0" destOrd="0" presId="urn:microsoft.com/office/officeart/2005/8/layout/hProcess9"/>
    <dgm:cxn modelId="{71CE6194-9C7A-4A16-8CA6-9F1CBFC476D1}" type="presParOf" srcId="{3E3BE934-DB3D-4A08-8E5F-15445CAA4A53}" destId="{BEFD1519-83A6-4863-8E5A-ABFCADAA8B16}" srcOrd="1" destOrd="0" presId="urn:microsoft.com/office/officeart/2005/8/layout/hProcess9"/>
    <dgm:cxn modelId="{CC275E66-492B-468F-8949-6D1A2370FBC0}" type="presParOf" srcId="{3E3BE934-DB3D-4A08-8E5F-15445CAA4A53}" destId="{BFFB66CF-5F99-4A35-A29F-7ACCC3FCD09D}" srcOrd="2" destOrd="0" presId="urn:microsoft.com/office/officeart/2005/8/layout/hProcess9"/>
    <dgm:cxn modelId="{0095CD39-2B63-4012-9897-893CC2F45402}" type="presParOf" srcId="{3E3BE934-DB3D-4A08-8E5F-15445CAA4A53}" destId="{62621BF2-F442-4691-9C90-3C62EB48845C}" srcOrd="3" destOrd="0" presId="urn:microsoft.com/office/officeart/2005/8/layout/hProcess9"/>
    <dgm:cxn modelId="{56A703B4-3164-49CB-9852-7CA2C11F5814}" type="presParOf" srcId="{3E3BE934-DB3D-4A08-8E5F-15445CAA4A53}" destId="{98209631-2EE4-4EF3-B3B3-1FF57A85BB0C}" srcOrd="4" destOrd="0" presId="urn:microsoft.com/office/officeart/2005/8/layout/hProcess9"/>
    <dgm:cxn modelId="{EF748679-269B-4D29-9D14-B4FCBCC44AD0}" type="presParOf" srcId="{3E3BE934-DB3D-4A08-8E5F-15445CAA4A53}" destId="{63CC8A91-4C27-4B91-BEBC-95B3DE11E7E2}" srcOrd="5" destOrd="0" presId="urn:microsoft.com/office/officeart/2005/8/layout/hProcess9"/>
    <dgm:cxn modelId="{C0D6420A-8ED3-4A1B-8FC3-B398F10300A2}" type="presParOf" srcId="{3E3BE934-DB3D-4A08-8E5F-15445CAA4A53}" destId="{02D04B98-0235-42F9-93BB-719A4CC0A11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87C746-523B-4856-AC16-F8B7DFD2C1E2}" type="doc">
      <dgm:prSet loTypeId="urn:diagrams.loki3.com/TabbedArc+Icon" loCatId="officeonline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pt-BR"/>
        </a:p>
      </dgm:t>
    </dgm:pt>
    <dgm:pt modelId="{DD80749E-070C-43C4-9105-5A59C64861B4}">
      <dgm:prSet phldrT="[Texto]" custT="1"/>
      <dgm:spPr>
        <a:solidFill>
          <a:srgbClr val="C000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Infraestrutura Administrativa </a:t>
          </a:r>
          <a:endParaRPr lang="pt-BR" sz="1600" dirty="0"/>
        </a:p>
      </dgm:t>
    </dgm:pt>
    <dgm:pt modelId="{2D0FBB81-58E8-4C98-BCBD-53A3E688F073}" type="parTrans" cxnId="{2C438657-92B9-42C9-A600-B0455A420E70}">
      <dgm:prSet/>
      <dgm:spPr/>
      <dgm:t>
        <a:bodyPr/>
        <a:lstStyle/>
        <a:p>
          <a:endParaRPr lang="pt-BR"/>
        </a:p>
      </dgm:t>
    </dgm:pt>
    <dgm:pt modelId="{EE49030A-8668-4987-B9F9-52C536949C71}" type="sibTrans" cxnId="{2C438657-92B9-42C9-A600-B0455A420E70}">
      <dgm:prSet/>
      <dgm:spPr/>
      <dgm:t>
        <a:bodyPr/>
        <a:lstStyle/>
        <a:p>
          <a:endParaRPr lang="pt-BR"/>
        </a:p>
      </dgm:t>
    </dgm:pt>
    <dgm:pt modelId="{833F13BE-DD14-4F75-B8A4-0160B843D963}">
      <dgm:prSet phldrT="[Texto]" custT="1"/>
      <dgm:spPr>
        <a:solidFill>
          <a:srgbClr val="CC99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Inocuidade de Produtos de Origem Animal</a:t>
          </a:r>
          <a:endParaRPr lang="pt-BR" sz="1600" dirty="0"/>
        </a:p>
      </dgm:t>
    </dgm:pt>
    <dgm:pt modelId="{DFA3BB39-2B15-4A52-B9EA-E3687E471920}" type="parTrans" cxnId="{A7A9C001-BE3C-4495-94E7-441B288F4D8C}">
      <dgm:prSet/>
      <dgm:spPr/>
      <dgm:t>
        <a:bodyPr/>
        <a:lstStyle/>
        <a:p>
          <a:endParaRPr lang="pt-BR"/>
        </a:p>
      </dgm:t>
    </dgm:pt>
    <dgm:pt modelId="{1E7DB462-386A-4823-9AA4-4541351FD4C7}" type="sibTrans" cxnId="{A7A9C001-BE3C-4495-94E7-441B288F4D8C}">
      <dgm:prSet/>
      <dgm:spPr/>
      <dgm:t>
        <a:bodyPr/>
        <a:lstStyle/>
        <a:p>
          <a:endParaRPr lang="pt-BR"/>
        </a:p>
      </dgm:t>
    </dgm:pt>
    <dgm:pt modelId="{8CA7C433-5C49-4B4C-805E-68AEA9411290}">
      <dgm:prSet phldrT="[Texto]" custT="1"/>
      <dgm:spPr>
        <a:solidFill>
          <a:srgbClr val="3C743F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Qualidade de Produtos de Origem Animal</a:t>
          </a:r>
          <a:endParaRPr lang="pt-BR" sz="1600" dirty="0"/>
        </a:p>
      </dgm:t>
    </dgm:pt>
    <dgm:pt modelId="{F2A2A707-34AF-4889-8FAF-FF702AF70F53}" type="parTrans" cxnId="{911CED39-6205-45B9-BED1-187668B97B27}">
      <dgm:prSet/>
      <dgm:spPr/>
      <dgm:t>
        <a:bodyPr/>
        <a:lstStyle/>
        <a:p>
          <a:endParaRPr lang="pt-BR"/>
        </a:p>
      </dgm:t>
    </dgm:pt>
    <dgm:pt modelId="{291DBED0-CC5C-431C-8B92-C86AF1748CD7}" type="sibTrans" cxnId="{911CED39-6205-45B9-BED1-187668B97B27}">
      <dgm:prSet/>
      <dgm:spPr/>
      <dgm:t>
        <a:bodyPr/>
        <a:lstStyle/>
        <a:p>
          <a:endParaRPr lang="pt-BR"/>
        </a:p>
      </dgm:t>
    </dgm:pt>
    <dgm:pt modelId="{DF3BF83C-B323-4FB1-B79A-D5A9EB95219F}">
      <dgm:prSet custT="1"/>
      <dgm:spPr>
        <a:solidFill>
          <a:srgbClr val="7030A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Controle Ambiental</a:t>
          </a:r>
        </a:p>
      </dgm:t>
    </dgm:pt>
    <dgm:pt modelId="{69E4D870-030C-4C85-856C-6D4E5882A0DB}" type="parTrans" cxnId="{C077DE03-B7B4-480B-9E76-D300ED27CA11}">
      <dgm:prSet/>
      <dgm:spPr/>
      <dgm:t>
        <a:bodyPr/>
        <a:lstStyle/>
        <a:p>
          <a:endParaRPr lang="pt-BR"/>
        </a:p>
      </dgm:t>
    </dgm:pt>
    <dgm:pt modelId="{32501FEE-2CA6-4FE1-8549-2B8F194A6B9E}" type="sibTrans" cxnId="{C077DE03-B7B4-480B-9E76-D300ED27CA11}">
      <dgm:prSet/>
      <dgm:spPr/>
      <dgm:t>
        <a:bodyPr/>
        <a:lstStyle/>
        <a:p>
          <a:endParaRPr lang="pt-BR"/>
        </a:p>
      </dgm:t>
    </dgm:pt>
    <dgm:pt modelId="{485648D9-E2B5-4952-A0A2-C1C2FD77DC14}">
      <dgm:prSet custT="1"/>
      <dgm:spPr>
        <a:solidFill>
          <a:srgbClr val="00206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Combate à fraude</a:t>
          </a:r>
        </a:p>
      </dgm:t>
    </dgm:pt>
    <dgm:pt modelId="{87CC4F71-1099-4150-ABE4-09B7040D800A}" type="parTrans" cxnId="{03ECA3D7-9A28-45D6-9C85-2B543275873E}">
      <dgm:prSet/>
      <dgm:spPr/>
      <dgm:t>
        <a:bodyPr/>
        <a:lstStyle/>
        <a:p>
          <a:endParaRPr lang="pt-BR"/>
        </a:p>
      </dgm:t>
    </dgm:pt>
    <dgm:pt modelId="{7F5DD1BE-7FBA-41D1-ADED-E6B47E1FECFB}" type="sibTrans" cxnId="{03ECA3D7-9A28-45D6-9C85-2B543275873E}">
      <dgm:prSet/>
      <dgm:spPr/>
      <dgm:t>
        <a:bodyPr/>
        <a:lstStyle/>
        <a:p>
          <a:endParaRPr lang="pt-BR"/>
        </a:p>
      </dgm:t>
    </dgm:pt>
    <dgm:pt modelId="{A7C3879B-0AC5-4BB6-B5DF-A1911FC57BB8}">
      <dgm:prSet custT="1"/>
      <dgm:spPr>
        <a:solidFill>
          <a:schemeClr val="accent2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/>
            <a:t>Combate à obtenção e comércio de produtos clandestinos</a:t>
          </a:r>
        </a:p>
      </dgm:t>
    </dgm:pt>
    <dgm:pt modelId="{AE21C9AA-F620-476D-B6D0-0033BFCE2664}" type="parTrans" cxnId="{C7880BF2-25C9-4813-981C-E222BCB5521C}">
      <dgm:prSet/>
      <dgm:spPr/>
      <dgm:t>
        <a:bodyPr/>
        <a:lstStyle/>
        <a:p>
          <a:endParaRPr lang="pt-BR"/>
        </a:p>
      </dgm:t>
    </dgm:pt>
    <dgm:pt modelId="{93BD9566-35F3-475A-B1A5-EEFC8AF1832B}" type="sibTrans" cxnId="{C7880BF2-25C9-4813-981C-E222BCB5521C}">
      <dgm:prSet/>
      <dgm:spPr/>
      <dgm:t>
        <a:bodyPr/>
        <a:lstStyle/>
        <a:p>
          <a:endParaRPr lang="pt-BR"/>
        </a:p>
      </dgm:t>
    </dgm:pt>
    <dgm:pt modelId="{FB763EBB-C76F-4929-AB6B-940033CC47FC}">
      <dgm:prSet custT="1"/>
      <dgm:spPr>
        <a:solidFill>
          <a:srgbClr val="92D05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600" dirty="0" smtClean="0">
              <a:solidFill>
                <a:schemeClr val="tx1"/>
              </a:solidFill>
            </a:rPr>
            <a:t>Educação sanitária</a:t>
          </a:r>
        </a:p>
      </dgm:t>
    </dgm:pt>
    <dgm:pt modelId="{B8E4F013-F844-4F7B-9407-BB7B6DA34C79}" type="parTrans" cxnId="{1E8D6EB0-C12F-45CD-966A-74D1812D3EBC}">
      <dgm:prSet/>
      <dgm:spPr/>
      <dgm:t>
        <a:bodyPr/>
        <a:lstStyle/>
        <a:p>
          <a:endParaRPr lang="pt-BR"/>
        </a:p>
      </dgm:t>
    </dgm:pt>
    <dgm:pt modelId="{B45407F3-8BF6-47A8-8FCA-2C746941DE9F}" type="sibTrans" cxnId="{1E8D6EB0-C12F-45CD-966A-74D1812D3EBC}">
      <dgm:prSet/>
      <dgm:spPr/>
      <dgm:t>
        <a:bodyPr/>
        <a:lstStyle/>
        <a:p>
          <a:endParaRPr lang="pt-BR"/>
        </a:p>
      </dgm:t>
    </dgm:pt>
    <dgm:pt modelId="{3B7BAE80-D21C-49E4-8A90-5F499F58F6FE}" type="pres">
      <dgm:prSet presAssocID="{DD87C746-523B-4856-AC16-F8B7DFD2C1E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28AD2E5-B9EB-4CB8-99F2-9F7DBAE1AA0B}" type="pres">
      <dgm:prSet presAssocID="{DD80749E-070C-43C4-9105-5A59C64861B4}" presName="twoplus" presStyleLbl="node1" presStyleIdx="0" presStyleCnt="7" custScaleX="157826" custScaleY="154124" custRadScaleRad="94959" custRadScaleInc="-50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D8FE93-B076-4590-9BF3-A48D254F8474}" type="pres">
      <dgm:prSet presAssocID="{833F13BE-DD14-4F75-B8A4-0160B843D963}" presName="twoplus" presStyleLbl="node1" presStyleIdx="1" presStyleCnt="7" custScaleX="145171" custScaleY="15172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11AFB7A-87F7-4878-8A7F-5FC03A45AAA9}" type="pres">
      <dgm:prSet presAssocID="{8CA7C433-5C49-4B4C-805E-68AEA9411290}" presName="twoplus" presStyleLbl="node1" presStyleIdx="2" presStyleCnt="7" custScaleX="144423" custScaleY="156462" custRadScaleRad="100794" custRadScaleInc="34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D7C2405-E936-4D5F-95F2-406BA021D4A0}" type="pres">
      <dgm:prSet presAssocID="{DF3BF83C-B323-4FB1-B79A-D5A9EB95219F}" presName="twoplus" presStyleLbl="node1" presStyleIdx="3" presStyleCnt="7" custScaleX="154589" custScaleY="119499" custRadScaleRad="103960" custRadScaleInc="56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87D1EC-58C4-4054-A4AC-001DE34DE3C0}" type="pres">
      <dgm:prSet presAssocID="{485648D9-E2B5-4952-A0A2-C1C2FD77DC14}" presName="twoplus" presStyleLbl="node1" presStyleIdx="4" presStyleCnt="7" custScaleX="138145" custScaleY="130134" custRadScaleRad="105657" custRadScaleInc="58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01C4AFD-D162-455B-9B7A-6F9060DFD683}" type="pres">
      <dgm:prSet presAssocID="{A7C3879B-0AC5-4BB6-B5DF-A1911FC57BB8}" presName="twoplus" presStyleLbl="node1" presStyleIdx="5" presStyleCnt="7" custScaleX="147529" custScaleY="175044" custRadScaleRad="105428" custRadScaleInc="527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0AD0E2-0F5C-477B-A859-6146A16A67C1}" type="pres">
      <dgm:prSet presAssocID="{FB763EBB-C76F-4929-AB6B-940033CC47FC}" presName="twoplus" presStyleLbl="node1" presStyleIdx="6" presStyleCnt="7" custScaleX="117268" custScaleY="165086" custRadScaleRad="105663" custRadScaleInc="285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C438657-92B9-42C9-A600-B0455A420E70}" srcId="{DD87C746-523B-4856-AC16-F8B7DFD2C1E2}" destId="{DD80749E-070C-43C4-9105-5A59C64861B4}" srcOrd="0" destOrd="0" parTransId="{2D0FBB81-58E8-4C98-BCBD-53A3E688F073}" sibTransId="{EE49030A-8668-4987-B9F9-52C536949C71}"/>
    <dgm:cxn modelId="{CEBF50E3-7D37-4EEC-9093-BDEF6F22BDF1}" type="presOf" srcId="{DF3BF83C-B323-4FB1-B79A-D5A9EB95219F}" destId="{0D7C2405-E936-4D5F-95F2-406BA021D4A0}" srcOrd="0" destOrd="0" presId="urn:diagrams.loki3.com/TabbedArc+Icon"/>
    <dgm:cxn modelId="{911CED39-6205-45B9-BED1-187668B97B27}" srcId="{DD87C746-523B-4856-AC16-F8B7DFD2C1E2}" destId="{8CA7C433-5C49-4B4C-805E-68AEA9411290}" srcOrd="2" destOrd="0" parTransId="{F2A2A707-34AF-4889-8FAF-FF702AF70F53}" sibTransId="{291DBED0-CC5C-431C-8B92-C86AF1748CD7}"/>
    <dgm:cxn modelId="{712295CD-2A85-4BB4-B5FA-642C7C8E1D5C}" type="presOf" srcId="{8CA7C433-5C49-4B4C-805E-68AEA9411290}" destId="{111AFB7A-87F7-4878-8A7F-5FC03A45AAA9}" srcOrd="0" destOrd="0" presId="urn:diagrams.loki3.com/TabbedArc+Icon"/>
    <dgm:cxn modelId="{C077DE03-B7B4-480B-9E76-D300ED27CA11}" srcId="{DD87C746-523B-4856-AC16-F8B7DFD2C1E2}" destId="{DF3BF83C-B323-4FB1-B79A-D5A9EB95219F}" srcOrd="3" destOrd="0" parTransId="{69E4D870-030C-4C85-856C-6D4E5882A0DB}" sibTransId="{32501FEE-2CA6-4FE1-8549-2B8F194A6B9E}"/>
    <dgm:cxn modelId="{C7880BF2-25C9-4813-981C-E222BCB5521C}" srcId="{DD87C746-523B-4856-AC16-F8B7DFD2C1E2}" destId="{A7C3879B-0AC5-4BB6-B5DF-A1911FC57BB8}" srcOrd="5" destOrd="0" parTransId="{AE21C9AA-F620-476D-B6D0-0033BFCE2664}" sibTransId="{93BD9566-35F3-475A-B1A5-EEFC8AF1832B}"/>
    <dgm:cxn modelId="{7A7D492B-8E66-4C19-9CD6-07296E03760A}" type="presOf" srcId="{A7C3879B-0AC5-4BB6-B5DF-A1911FC57BB8}" destId="{201C4AFD-D162-455B-9B7A-6F9060DFD683}" srcOrd="0" destOrd="0" presId="urn:diagrams.loki3.com/TabbedArc+Icon"/>
    <dgm:cxn modelId="{1A9D1D69-90AC-4CA3-A520-0C58A752E5FC}" type="presOf" srcId="{DD87C746-523B-4856-AC16-F8B7DFD2C1E2}" destId="{3B7BAE80-D21C-49E4-8A90-5F499F58F6FE}" srcOrd="0" destOrd="0" presId="urn:diagrams.loki3.com/TabbedArc+Icon"/>
    <dgm:cxn modelId="{1E8D6EB0-C12F-45CD-966A-74D1812D3EBC}" srcId="{DD87C746-523B-4856-AC16-F8B7DFD2C1E2}" destId="{FB763EBB-C76F-4929-AB6B-940033CC47FC}" srcOrd="6" destOrd="0" parTransId="{B8E4F013-F844-4F7B-9407-BB7B6DA34C79}" sibTransId="{B45407F3-8BF6-47A8-8FCA-2C746941DE9F}"/>
    <dgm:cxn modelId="{A7A9C001-BE3C-4495-94E7-441B288F4D8C}" srcId="{DD87C746-523B-4856-AC16-F8B7DFD2C1E2}" destId="{833F13BE-DD14-4F75-B8A4-0160B843D963}" srcOrd="1" destOrd="0" parTransId="{DFA3BB39-2B15-4A52-B9EA-E3687E471920}" sibTransId="{1E7DB462-386A-4823-9AA4-4541351FD4C7}"/>
    <dgm:cxn modelId="{CDF2AC28-B3CB-421F-8947-491493FAEFE9}" type="presOf" srcId="{DD80749E-070C-43C4-9105-5A59C64861B4}" destId="{E28AD2E5-B9EB-4CB8-99F2-9F7DBAE1AA0B}" srcOrd="0" destOrd="0" presId="urn:diagrams.loki3.com/TabbedArc+Icon"/>
    <dgm:cxn modelId="{5B9BEFDB-CFC6-41CA-B559-84421E3F2611}" type="presOf" srcId="{FB763EBB-C76F-4929-AB6B-940033CC47FC}" destId="{120AD0E2-0F5C-477B-A859-6146A16A67C1}" srcOrd="0" destOrd="0" presId="urn:diagrams.loki3.com/TabbedArc+Icon"/>
    <dgm:cxn modelId="{03ECA3D7-9A28-45D6-9C85-2B543275873E}" srcId="{DD87C746-523B-4856-AC16-F8B7DFD2C1E2}" destId="{485648D9-E2B5-4952-A0A2-C1C2FD77DC14}" srcOrd="4" destOrd="0" parTransId="{87CC4F71-1099-4150-ABE4-09B7040D800A}" sibTransId="{7F5DD1BE-7FBA-41D1-ADED-E6B47E1FECFB}"/>
    <dgm:cxn modelId="{87C705ED-6A2A-48F8-B233-E23FF45CF788}" type="presOf" srcId="{485648D9-E2B5-4952-A0A2-C1C2FD77DC14}" destId="{4D87D1EC-58C4-4054-A4AC-001DE34DE3C0}" srcOrd="0" destOrd="0" presId="urn:diagrams.loki3.com/TabbedArc+Icon"/>
    <dgm:cxn modelId="{E9CAD11C-E391-4190-98FD-CA195420594E}" type="presOf" srcId="{833F13BE-DD14-4F75-B8A4-0160B843D963}" destId="{32D8FE93-B076-4590-9BF3-A48D254F8474}" srcOrd="0" destOrd="0" presId="urn:diagrams.loki3.com/TabbedArc+Icon"/>
    <dgm:cxn modelId="{00B77115-27B3-47D8-924B-B6BE7D560924}" type="presParOf" srcId="{3B7BAE80-D21C-49E4-8A90-5F499F58F6FE}" destId="{E28AD2E5-B9EB-4CB8-99F2-9F7DBAE1AA0B}" srcOrd="0" destOrd="0" presId="urn:diagrams.loki3.com/TabbedArc+Icon"/>
    <dgm:cxn modelId="{213B5B6D-C7AB-4E63-95CE-54E88792E06B}" type="presParOf" srcId="{3B7BAE80-D21C-49E4-8A90-5F499F58F6FE}" destId="{32D8FE93-B076-4590-9BF3-A48D254F8474}" srcOrd="1" destOrd="0" presId="urn:diagrams.loki3.com/TabbedArc+Icon"/>
    <dgm:cxn modelId="{4741DD69-B064-4D0D-9CB6-3385E047307B}" type="presParOf" srcId="{3B7BAE80-D21C-49E4-8A90-5F499F58F6FE}" destId="{111AFB7A-87F7-4878-8A7F-5FC03A45AAA9}" srcOrd="2" destOrd="0" presId="urn:diagrams.loki3.com/TabbedArc+Icon"/>
    <dgm:cxn modelId="{54CB6508-F685-4D1B-847F-BB3495CD904A}" type="presParOf" srcId="{3B7BAE80-D21C-49E4-8A90-5F499F58F6FE}" destId="{0D7C2405-E936-4D5F-95F2-406BA021D4A0}" srcOrd="3" destOrd="0" presId="urn:diagrams.loki3.com/TabbedArc+Icon"/>
    <dgm:cxn modelId="{4E60E90F-00CF-4513-8996-9927CB1AD0D0}" type="presParOf" srcId="{3B7BAE80-D21C-49E4-8A90-5F499F58F6FE}" destId="{4D87D1EC-58C4-4054-A4AC-001DE34DE3C0}" srcOrd="4" destOrd="0" presId="urn:diagrams.loki3.com/TabbedArc+Icon"/>
    <dgm:cxn modelId="{D20557BA-FD58-4D4B-84B7-2AA2A70176FC}" type="presParOf" srcId="{3B7BAE80-D21C-49E4-8A90-5F499F58F6FE}" destId="{201C4AFD-D162-455B-9B7A-6F9060DFD683}" srcOrd="5" destOrd="0" presId="urn:diagrams.loki3.com/TabbedArc+Icon"/>
    <dgm:cxn modelId="{82687DEF-22BA-49A7-9487-E43B6DDA2793}" type="presParOf" srcId="{3B7BAE80-D21C-49E4-8A90-5F499F58F6FE}" destId="{120AD0E2-0F5C-477B-A859-6146A16A67C1}" srcOrd="6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21D651-2AF5-441B-9312-FC2720D79FEB}" type="doc">
      <dgm:prSet loTypeId="urn:microsoft.com/office/officeart/2005/8/layout/hProcess9" loCatId="process" qsTypeId="urn:microsoft.com/office/officeart/2005/8/quickstyle/simple1#3" qsCatId="simple" csTypeId="urn:microsoft.com/office/officeart/2005/8/colors/accent1_2#3" csCatId="accent1" phldr="1"/>
      <dgm:spPr/>
    </dgm:pt>
    <dgm:pt modelId="{4D194B78-0AB8-40E7-8244-870E6016B8B1}">
      <dgm:prSet phldrT="[Texto]" custT="1"/>
      <dgm:spPr>
        <a:solidFill>
          <a:schemeClr val="accent2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Qualidade e inocuidade dos produtos</a:t>
          </a:r>
          <a:endParaRPr lang="pt-BR" sz="1800" dirty="0"/>
        </a:p>
      </dgm:t>
    </dgm:pt>
    <dgm:pt modelId="{FDEC3D5B-3033-4F71-82FB-99562417F783}" type="parTrans" cxnId="{5EDA140F-1911-421B-9350-D39971FA60B9}">
      <dgm:prSet/>
      <dgm:spPr/>
      <dgm:t>
        <a:bodyPr/>
        <a:lstStyle/>
        <a:p>
          <a:endParaRPr lang="pt-BR"/>
        </a:p>
      </dgm:t>
    </dgm:pt>
    <dgm:pt modelId="{CB2447E2-3A94-4A9C-B94B-F1F52ED1AF01}" type="sibTrans" cxnId="{5EDA140F-1911-421B-9350-D39971FA60B9}">
      <dgm:prSet/>
      <dgm:spPr/>
      <dgm:t>
        <a:bodyPr/>
        <a:lstStyle/>
        <a:p>
          <a:endParaRPr lang="pt-BR"/>
        </a:p>
      </dgm:t>
    </dgm:pt>
    <dgm:pt modelId="{678A9CA8-E25F-4CEC-B031-430AFE241754}">
      <dgm:prSet phldrT="[Texto]" custT="1"/>
      <dgm:spPr>
        <a:solidFill>
          <a:srgbClr val="00B05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Indicação pelo Serviço Oficial</a:t>
          </a:r>
          <a:endParaRPr lang="pt-BR" sz="1800" dirty="0"/>
        </a:p>
      </dgm:t>
    </dgm:pt>
    <dgm:pt modelId="{B7A7A719-E8CD-4F7C-A36D-44FB64A6DFE1}" type="parTrans" cxnId="{8505D682-F112-43A8-ACFA-2144A2CB5F09}">
      <dgm:prSet/>
      <dgm:spPr/>
      <dgm:t>
        <a:bodyPr/>
        <a:lstStyle/>
        <a:p>
          <a:endParaRPr lang="pt-BR"/>
        </a:p>
      </dgm:t>
    </dgm:pt>
    <dgm:pt modelId="{69F9F355-B6E8-404F-AC75-46983C2CAA67}" type="sibTrans" cxnId="{8505D682-F112-43A8-ACFA-2144A2CB5F09}">
      <dgm:prSet/>
      <dgm:spPr/>
      <dgm:t>
        <a:bodyPr/>
        <a:lstStyle/>
        <a:p>
          <a:endParaRPr lang="pt-BR"/>
        </a:p>
      </dgm:t>
    </dgm:pt>
    <dgm:pt modelId="{240B0EA7-0B74-41FA-97FA-D57F224931AD}">
      <dgm:prSet phldrT="[Texto]" custT="1"/>
      <dgm:spPr>
        <a:solidFill>
          <a:srgbClr val="FF00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Comercialização em nível nacional</a:t>
          </a:r>
          <a:endParaRPr lang="pt-BR" sz="1800" dirty="0"/>
        </a:p>
      </dgm:t>
    </dgm:pt>
    <dgm:pt modelId="{1FFC42C3-8ECE-4ADB-82B0-99393409466E}" type="parTrans" cxnId="{50331433-35AB-4A61-8CAB-EA20A5B46F16}">
      <dgm:prSet/>
      <dgm:spPr/>
      <dgm:t>
        <a:bodyPr/>
        <a:lstStyle/>
        <a:p>
          <a:endParaRPr lang="pt-BR"/>
        </a:p>
      </dgm:t>
    </dgm:pt>
    <dgm:pt modelId="{BDC1CFC9-4A1D-4257-86DF-1A81020220CD}" type="sibTrans" cxnId="{50331433-35AB-4A61-8CAB-EA20A5B46F16}">
      <dgm:prSet/>
      <dgm:spPr/>
      <dgm:t>
        <a:bodyPr/>
        <a:lstStyle/>
        <a:p>
          <a:endParaRPr lang="pt-BR"/>
        </a:p>
      </dgm:t>
    </dgm:pt>
    <dgm:pt modelId="{5A9AC5CC-07CA-4A12-B3F3-2F79620D77F5}">
      <dgm:prSet custT="1"/>
      <dgm:spPr>
        <a:solidFill>
          <a:srgbClr val="CC99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1800" dirty="0" smtClean="0"/>
            <a:t>Reconhecimento pelos Consumidores</a:t>
          </a:r>
          <a:endParaRPr lang="pt-BR" sz="1800" dirty="0"/>
        </a:p>
      </dgm:t>
    </dgm:pt>
    <dgm:pt modelId="{BB916707-D3F2-4CB6-B348-5C9708008417}" type="parTrans" cxnId="{1463ECEF-ABB4-44AC-ACC5-7E2FC855D0B3}">
      <dgm:prSet/>
      <dgm:spPr/>
      <dgm:t>
        <a:bodyPr/>
        <a:lstStyle/>
        <a:p>
          <a:endParaRPr lang="pt-BR"/>
        </a:p>
      </dgm:t>
    </dgm:pt>
    <dgm:pt modelId="{9607C51A-812E-4D2C-BB65-C9FE231DD086}" type="sibTrans" cxnId="{1463ECEF-ABB4-44AC-ACC5-7E2FC855D0B3}">
      <dgm:prSet/>
      <dgm:spPr/>
      <dgm:t>
        <a:bodyPr/>
        <a:lstStyle/>
        <a:p>
          <a:endParaRPr lang="pt-BR"/>
        </a:p>
      </dgm:t>
    </dgm:pt>
    <dgm:pt modelId="{87A3718C-F502-4A9A-8019-9AFDE44909FD}" type="pres">
      <dgm:prSet presAssocID="{5F21D651-2AF5-441B-9312-FC2720D79FEB}" presName="CompostProcess" presStyleCnt="0">
        <dgm:presLayoutVars>
          <dgm:dir/>
          <dgm:resizeHandles val="exact"/>
        </dgm:presLayoutVars>
      </dgm:prSet>
      <dgm:spPr/>
    </dgm:pt>
    <dgm:pt modelId="{53679FDA-5AD3-45BC-BC3C-7499FC6BD5F7}" type="pres">
      <dgm:prSet presAssocID="{5F21D651-2AF5-441B-9312-FC2720D79FEB}" presName="arrow" presStyleLbl="bgShp" presStyleIdx="0" presStyleCnt="1"/>
      <dgm:spPr>
        <a:solidFill>
          <a:srgbClr val="92D050"/>
        </a:solidFill>
        <a:ln>
          <a:solidFill>
            <a:srgbClr val="FF6600"/>
          </a:solidFill>
        </a:ln>
      </dgm:spPr>
    </dgm:pt>
    <dgm:pt modelId="{3E3BE934-DB3D-4A08-8E5F-15445CAA4A53}" type="pres">
      <dgm:prSet presAssocID="{5F21D651-2AF5-441B-9312-FC2720D79FEB}" presName="linearProcess" presStyleCnt="0"/>
      <dgm:spPr/>
    </dgm:pt>
    <dgm:pt modelId="{5D5CB36B-490F-4A9F-ADCA-48B411759BB3}" type="pres">
      <dgm:prSet presAssocID="{4D194B78-0AB8-40E7-8244-870E6016B8B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FD1519-83A6-4863-8E5A-ABFCADAA8B16}" type="pres">
      <dgm:prSet presAssocID="{CB2447E2-3A94-4A9C-B94B-F1F52ED1AF01}" presName="sibTrans" presStyleCnt="0"/>
      <dgm:spPr/>
    </dgm:pt>
    <dgm:pt modelId="{BFFB66CF-5F99-4A35-A29F-7ACCC3FCD09D}" type="pres">
      <dgm:prSet presAssocID="{678A9CA8-E25F-4CEC-B031-430AFE24175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621BF2-F442-4691-9C90-3C62EB48845C}" type="pres">
      <dgm:prSet presAssocID="{69F9F355-B6E8-404F-AC75-46983C2CAA67}" presName="sibTrans" presStyleCnt="0"/>
      <dgm:spPr/>
    </dgm:pt>
    <dgm:pt modelId="{98209631-2EE4-4EF3-B3B3-1FF57A85BB0C}" type="pres">
      <dgm:prSet presAssocID="{240B0EA7-0B74-41FA-97FA-D57F224931AD}" presName="textNode" presStyleLbl="node1" presStyleIdx="2" presStyleCnt="4" custScaleX="11474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3CC8A91-4C27-4B91-BEBC-95B3DE11E7E2}" type="pres">
      <dgm:prSet presAssocID="{BDC1CFC9-4A1D-4257-86DF-1A81020220CD}" presName="sibTrans" presStyleCnt="0"/>
      <dgm:spPr/>
    </dgm:pt>
    <dgm:pt modelId="{02D04B98-0235-42F9-93BB-719A4CC0A117}" type="pres">
      <dgm:prSet presAssocID="{5A9AC5CC-07CA-4A12-B3F3-2F79620D77F5}" presName="textNode" presStyleLbl="node1" presStyleIdx="3" presStyleCnt="4" custScaleX="1073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61C347B-8C1B-48A4-A9A5-63F2F60714C9}" type="presOf" srcId="{678A9CA8-E25F-4CEC-B031-430AFE241754}" destId="{BFFB66CF-5F99-4A35-A29F-7ACCC3FCD09D}" srcOrd="0" destOrd="0" presId="urn:microsoft.com/office/officeart/2005/8/layout/hProcess9"/>
    <dgm:cxn modelId="{1463ECEF-ABB4-44AC-ACC5-7E2FC855D0B3}" srcId="{5F21D651-2AF5-441B-9312-FC2720D79FEB}" destId="{5A9AC5CC-07CA-4A12-B3F3-2F79620D77F5}" srcOrd="3" destOrd="0" parTransId="{BB916707-D3F2-4CB6-B348-5C9708008417}" sibTransId="{9607C51A-812E-4D2C-BB65-C9FE231DD086}"/>
    <dgm:cxn modelId="{50331433-35AB-4A61-8CAB-EA20A5B46F16}" srcId="{5F21D651-2AF5-441B-9312-FC2720D79FEB}" destId="{240B0EA7-0B74-41FA-97FA-D57F224931AD}" srcOrd="2" destOrd="0" parTransId="{1FFC42C3-8ECE-4ADB-82B0-99393409466E}" sibTransId="{BDC1CFC9-4A1D-4257-86DF-1A81020220CD}"/>
    <dgm:cxn modelId="{E3E930D7-C8AC-4254-B8EF-2B969C63B6E5}" type="presOf" srcId="{4D194B78-0AB8-40E7-8244-870E6016B8B1}" destId="{5D5CB36B-490F-4A9F-ADCA-48B411759BB3}" srcOrd="0" destOrd="0" presId="urn:microsoft.com/office/officeart/2005/8/layout/hProcess9"/>
    <dgm:cxn modelId="{5EDA140F-1911-421B-9350-D39971FA60B9}" srcId="{5F21D651-2AF5-441B-9312-FC2720D79FEB}" destId="{4D194B78-0AB8-40E7-8244-870E6016B8B1}" srcOrd="0" destOrd="0" parTransId="{FDEC3D5B-3033-4F71-82FB-99562417F783}" sibTransId="{CB2447E2-3A94-4A9C-B94B-F1F52ED1AF01}"/>
    <dgm:cxn modelId="{33077F29-ED2D-4459-8289-D9EB70916830}" type="presOf" srcId="{5A9AC5CC-07CA-4A12-B3F3-2F79620D77F5}" destId="{02D04B98-0235-42F9-93BB-719A4CC0A117}" srcOrd="0" destOrd="0" presId="urn:microsoft.com/office/officeart/2005/8/layout/hProcess9"/>
    <dgm:cxn modelId="{91F8C4C9-3861-4B95-8018-C70EA0015AFB}" type="presOf" srcId="{240B0EA7-0B74-41FA-97FA-D57F224931AD}" destId="{98209631-2EE4-4EF3-B3B3-1FF57A85BB0C}" srcOrd="0" destOrd="0" presId="urn:microsoft.com/office/officeart/2005/8/layout/hProcess9"/>
    <dgm:cxn modelId="{8505D682-F112-43A8-ACFA-2144A2CB5F09}" srcId="{5F21D651-2AF5-441B-9312-FC2720D79FEB}" destId="{678A9CA8-E25F-4CEC-B031-430AFE241754}" srcOrd="1" destOrd="0" parTransId="{B7A7A719-E8CD-4F7C-A36D-44FB64A6DFE1}" sibTransId="{69F9F355-B6E8-404F-AC75-46983C2CAA67}"/>
    <dgm:cxn modelId="{49933E74-58F5-4E2B-B276-747ACC7874DF}" type="presOf" srcId="{5F21D651-2AF5-441B-9312-FC2720D79FEB}" destId="{87A3718C-F502-4A9A-8019-9AFDE44909FD}" srcOrd="0" destOrd="0" presId="urn:microsoft.com/office/officeart/2005/8/layout/hProcess9"/>
    <dgm:cxn modelId="{D1942D29-26BE-4374-A5FC-E7D980AB9BDC}" type="presParOf" srcId="{87A3718C-F502-4A9A-8019-9AFDE44909FD}" destId="{53679FDA-5AD3-45BC-BC3C-7499FC6BD5F7}" srcOrd="0" destOrd="0" presId="urn:microsoft.com/office/officeart/2005/8/layout/hProcess9"/>
    <dgm:cxn modelId="{A027AB5E-F614-488B-8EA2-439571821F10}" type="presParOf" srcId="{87A3718C-F502-4A9A-8019-9AFDE44909FD}" destId="{3E3BE934-DB3D-4A08-8E5F-15445CAA4A53}" srcOrd="1" destOrd="0" presId="urn:microsoft.com/office/officeart/2005/8/layout/hProcess9"/>
    <dgm:cxn modelId="{57031EA5-E8D8-4D9F-80B4-DE98636A8D00}" type="presParOf" srcId="{3E3BE934-DB3D-4A08-8E5F-15445CAA4A53}" destId="{5D5CB36B-490F-4A9F-ADCA-48B411759BB3}" srcOrd="0" destOrd="0" presId="urn:microsoft.com/office/officeart/2005/8/layout/hProcess9"/>
    <dgm:cxn modelId="{CE46360D-B013-4A94-A5C6-1E7B9707B962}" type="presParOf" srcId="{3E3BE934-DB3D-4A08-8E5F-15445CAA4A53}" destId="{BEFD1519-83A6-4863-8E5A-ABFCADAA8B16}" srcOrd="1" destOrd="0" presId="urn:microsoft.com/office/officeart/2005/8/layout/hProcess9"/>
    <dgm:cxn modelId="{75076988-91FB-48DD-8876-CF282BDE7E4E}" type="presParOf" srcId="{3E3BE934-DB3D-4A08-8E5F-15445CAA4A53}" destId="{BFFB66CF-5F99-4A35-A29F-7ACCC3FCD09D}" srcOrd="2" destOrd="0" presId="urn:microsoft.com/office/officeart/2005/8/layout/hProcess9"/>
    <dgm:cxn modelId="{CD37891C-EF00-4E50-B9EC-8EE2FFC463D2}" type="presParOf" srcId="{3E3BE934-DB3D-4A08-8E5F-15445CAA4A53}" destId="{62621BF2-F442-4691-9C90-3C62EB48845C}" srcOrd="3" destOrd="0" presId="urn:microsoft.com/office/officeart/2005/8/layout/hProcess9"/>
    <dgm:cxn modelId="{3DF80777-CAF3-4752-AF6A-9C5AD157B50E}" type="presParOf" srcId="{3E3BE934-DB3D-4A08-8E5F-15445CAA4A53}" destId="{98209631-2EE4-4EF3-B3B3-1FF57A85BB0C}" srcOrd="4" destOrd="0" presId="urn:microsoft.com/office/officeart/2005/8/layout/hProcess9"/>
    <dgm:cxn modelId="{F0BBE5F9-A0F8-4EC7-A68E-C83E5C5B52A3}" type="presParOf" srcId="{3E3BE934-DB3D-4A08-8E5F-15445CAA4A53}" destId="{63CC8A91-4C27-4B91-BEBC-95B3DE11E7E2}" srcOrd="5" destOrd="0" presId="urn:microsoft.com/office/officeart/2005/8/layout/hProcess9"/>
    <dgm:cxn modelId="{978D48C3-F340-43C1-9CFF-816C268D2B94}" type="presParOf" srcId="{3E3BE934-DB3D-4A08-8E5F-15445CAA4A53}" destId="{02D04B98-0235-42F9-93BB-719A4CC0A11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B7C433-45E1-4A0D-A1B4-B0C109CE1055}" type="doc">
      <dgm:prSet loTypeId="urn:microsoft.com/office/officeart/2011/layout/HexagonRadial" loCatId="officeonline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pt-BR"/>
        </a:p>
      </dgm:t>
    </dgm:pt>
    <dgm:pt modelId="{2938C6B7-E180-47B9-89A8-48C3DC87B346}">
      <dgm:prSet phldrT="[Texto]"/>
      <dgm:spPr>
        <a:solidFill>
          <a:srgbClr val="92D05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Implantação de Programas de Autocontrole</a:t>
          </a:r>
          <a:endParaRPr lang="pt-BR" dirty="0">
            <a:solidFill>
              <a:schemeClr val="tx1"/>
            </a:solidFill>
          </a:endParaRPr>
        </a:p>
      </dgm:t>
    </dgm:pt>
    <dgm:pt modelId="{E5A85B39-5ACF-44CF-899B-1825E4386D47}" type="parTrans" cxnId="{25CE2B65-B4AF-45F4-A74B-B8C1DDBE9469}">
      <dgm:prSet/>
      <dgm:spPr/>
      <dgm:t>
        <a:bodyPr/>
        <a:lstStyle/>
        <a:p>
          <a:endParaRPr lang="pt-BR"/>
        </a:p>
      </dgm:t>
    </dgm:pt>
    <dgm:pt modelId="{BF2D2ADA-C204-4E31-ABDB-F5094398D600}" type="sibTrans" cxnId="{25CE2B65-B4AF-45F4-A74B-B8C1DDBE9469}">
      <dgm:prSet/>
      <dgm:spPr/>
      <dgm:t>
        <a:bodyPr/>
        <a:lstStyle/>
        <a:p>
          <a:endParaRPr lang="pt-BR"/>
        </a:p>
      </dgm:t>
    </dgm:pt>
    <dgm:pt modelId="{4FC59F35-8160-4C48-BFB8-B25F3BEF41F2}">
      <dgm:prSet phldrT="[Texto]"/>
      <dgm:spPr>
        <a:solidFill>
          <a:srgbClr val="7030A0"/>
        </a:solidFill>
        <a:ln>
          <a:solidFill>
            <a:srgbClr val="FF6600"/>
          </a:solidFill>
        </a:ln>
      </dgm:spPr>
      <dgm:t>
        <a:bodyPr/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400" dirty="0" smtClean="0"/>
            <a:t>Melhoria de instalações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dirty="0"/>
        </a:p>
      </dgm:t>
    </dgm:pt>
    <dgm:pt modelId="{E5C7CA35-D7E0-4734-9FC2-859D9B68B921}" type="parTrans" cxnId="{EE22EFF0-001A-471E-8150-95C24E46BE45}">
      <dgm:prSet/>
      <dgm:spPr/>
      <dgm:t>
        <a:bodyPr/>
        <a:lstStyle/>
        <a:p>
          <a:endParaRPr lang="pt-BR"/>
        </a:p>
      </dgm:t>
    </dgm:pt>
    <dgm:pt modelId="{4C8E157A-9F5F-4B9B-9E6C-EC46A7885BDF}" type="sibTrans" cxnId="{EE22EFF0-001A-471E-8150-95C24E46BE45}">
      <dgm:prSet/>
      <dgm:spPr/>
      <dgm:t>
        <a:bodyPr/>
        <a:lstStyle/>
        <a:p>
          <a:endParaRPr lang="pt-BR"/>
        </a:p>
      </dgm:t>
    </dgm:pt>
    <dgm:pt modelId="{49D1EB7A-B6EB-45B3-B149-FD2403F5D280}">
      <dgm:prSet phldrT="[Texto]"/>
      <dgm:spPr>
        <a:solidFill>
          <a:srgbClr val="3C743F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/>
            <a:t>Qualidade de água</a:t>
          </a:r>
          <a:endParaRPr lang="pt-BR" dirty="0"/>
        </a:p>
      </dgm:t>
    </dgm:pt>
    <dgm:pt modelId="{539BC765-35D2-49C7-870A-989AEDFB10BE}" type="parTrans" cxnId="{D0E88A64-3CD7-4418-AADA-8C5701A22C9C}">
      <dgm:prSet/>
      <dgm:spPr/>
      <dgm:t>
        <a:bodyPr/>
        <a:lstStyle/>
        <a:p>
          <a:endParaRPr lang="pt-BR"/>
        </a:p>
      </dgm:t>
    </dgm:pt>
    <dgm:pt modelId="{A2730682-E460-46E5-A0E6-91DC8531E00A}" type="sibTrans" cxnId="{D0E88A64-3CD7-4418-AADA-8C5701A22C9C}">
      <dgm:prSet/>
      <dgm:spPr/>
      <dgm:t>
        <a:bodyPr/>
        <a:lstStyle/>
        <a:p>
          <a:endParaRPr lang="pt-BR"/>
        </a:p>
      </dgm:t>
    </dgm:pt>
    <dgm:pt modelId="{78E3A86E-A876-4FA0-A741-30E8089A9617}">
      <dgm:prSet phldrT="[Texto]"/>
      <dgm:spPr>
        <a:solidFill>
          <a:srgbClr val="00206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/>
            <a:t>Bem-estar animal</a:t>
          </a:r>
          <a:endParaRPr lang="pt-BR" dirty="0"/>
        </a:p>
      </dgm:t>
    </dgm:pt>
    <dgm:pt modelId="{F8AA46E5-ABD3-4F0A-9B30-5C35551451BA}" type="parTrans" cxnId="{94D4BA15-ACE3-48BB-946C-9DBF299489A4}">
      <dgm:prSet/>
      <dgm:spPr/>
      <dgm:t>
        <a:bodyPr/>
        <a:lstStyle/>
        <a:p>
          <a:endParaRPr lang="pt-BR"/>
        </a:p>
      </dgm:t>
    </dgm:pt>
    <dgm:pt modelId="{4E7A8358-D7AB-4C77-8EF4-F22BD2141B54}" type="sibTrans" cxnId="{94D4BA15-ACE3-48BB-946C-9DBF299489A4}">
      <dgm:prSet/>
      <dgm:spPr/>
      <dgm:t>
        <a:bodyPr/>
        <a:lstStyle/>
        <a:p>
          <a:endParaRPr lang="pt-BR"/>
        </a:p>
      </dgm:t>
    </dgm:pt>
    <dgm:pt modelId="{2B64CB34-20C1-4265-B656-4E74DB6D4B7B}">
      <dgm:prSet phldrT="[Texto]"/>
      <dgm:spPr>
        <a:solidFill>
          <a:schemeClr val="accent2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/>
            <a:t>APPCC</a:t>
          </a:r>
          <a:endParaRPr lang="pt-BR" dirty="0"/>
        </a:p>
      </dgm:t>
    </dgm:pt>
    <dgm:pt modelId="{5FB05A4F-F506-4FAB-8FD6-D5ADAF5B8D2A}" type="parTrans" cxnId="{7DD9BC2F-7CD1-453D-B867-A15CA737E435}">
      <dgm:prSet/>
      <dgm:spPr/>
      <dgm:t>
        <a:bodyPr/>
        <a:lstStyle/>
        <a:p>
          <a:endParaRPr lang="pt-BR"/>
        </a:p>
      </dgm:t>
    </dgm:pt>
    <dgm:pt modelId="{9277BDED-4A88-4F37-966A-3F4E8E83CBF3}" type="sibTrans" cxnId="{7DD9BC2F-7CD1-453D-B867-A15CA737E435}">
      <dgm:prSet/>
      <dgm:spPr/>
      <dgm:t>
        <a:bodyPr/>
        <a:lstStyle/>
        <a:p>
          <a:endParaRPr lang="pt-BR"/>
        </a:p>
      </dgm:t>
    </dgm:pt>
    <dgm:pt modelId="{01AF73AB-7BCD-42A1-B2A3-32805B3F1ECA}">
      <dgm:prSet phldrT="[Texto]"/>
      <dgm:spPr>
        <a:solidFill>
          <a:srgbClr val="CC99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/>
            <a:t>Higiene (instalações e operações)</a:t>
          </a:r>
          <a:endParaRPr lang="pt-BR" dirty="0"/>
        </a:p>
      </dgm:t>
    </dgm:pt>
    <dgm:pt modelId="{84D05831-0B5A-453B-9397-2F35B5F4844B}" type="parTrans" cxnId="{141C1C41-ABB1-476B-9849-3B5D85FB9C50}">
      <dgm:prSet/>
      <dgm:spPr/>
      <dgm:t>
        <a:bodyPr/>
        <a:lstStyle/>
        <a:p>
          <a:endParaRPr lang="pt-BR"/>
        </a:p>
      </dgm:t>
    </dgm:pt>
    <dgm:pt modelId="{2C76B6D7-8F99-4597-B50C-1A220439F51B}" type="sibTrans" cxnId="{141C1C41-ABB1-476B-9849-3B5D85FB9C50}">
      <dgm:prSet/>
      <dgm:spPr/>
      <dgm:t>
        <a:bodyPr/>
        <a:lstStyle/>
        <a:p>
          <a:endParaRPr lang="pt-BR"/>
        </a:p>
      </dgm:t>
    </dgm:pt>
    <dgm:pt modelId="{FED06699-39E9-49C3-925D-85BDFEA8D6F3}">
      <dgm:prSet phldrT="[Texto]"/>
      <dgm:spPr>
        <a:solidFill>
          <a:srgbClr val="C000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dirty="0" smtClean="0"/>
            <a:t>Melhoria e controle dos processos de produção</a:t>
          </a:r>
          <a:endParaRPr lang="pt-BR" dirty="0"/>
        </a:p>
      </dgm:t>
    </dgm:pt>
    <dgm:pt modelId="{1764E171-0611-45BE-A737-2B0367D3B6A6}" type="parTrans" cxnId="{A8317C05-6546-4789-BDA7-2DCDCF1B2428}">
      <dgm:prSet/>
      <dgm:spPr/>
      <dgm:t>
        <a:bodyPr/>
        <a:lstStyle/>
        <a:p>
          <a:endParaRPr lang="pt-BR"/>
        </a:p>
      </dgm:t>
    </dgm:pt>
    <dgm:pt modelId="{F8D663C2-E549-4B4C-9C3F-76687AE0BC2C}" type="sibTrans" cxnId="{A8317C05-6546-4789-BDA7-2DCDCF1B2428}">
      <dgm:prSet/>
      <dgm:spPr/>
      <dgm:t>
        <a:bodyPr/>
        <a:lstStyle/>
        <a:p>
          <a:endParaRPr lang="pt-BR"/>
        </a:p>
      </dgm:t>
    </dgm:pt>
    <dgm:pt modelId="{9BA9EE4F-12CF-43A1-A1CC-27F2B6F91551}" type="pres">
      <dgm:prSet presAssocID="{90B7C433-45E1-4A0D-A1B4-B0C109CE105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D79ACA35-079B-4479-883C-EB617B7C060B}" type="pres">
      <dgm:prSet presAssocID="{2938C6B7-E180-47B9-89A8-48C3DC87B346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pt-BR"/>
        </a:p>
      </dgm:t>
    </dgm:pt>
    <dgm:pt modelId="{63B8DEDD-6EA1-4485-A64B-491A39040943}" type="pres">
      <dgm:prSet presAssocID="{4FC59F35-8160-4C48-BFB8-B25F3BEF41F2}" presName="Accent1" presStyleCnt="0"/>
      <dgm:spPr/>
    </dgm:pt>
    <dgm:pt modelId="{59F6C249-4ACF-48B2-912D-5298499E41C2}" type="pres">
      <dgm:prSet presAssocID="{4FC59F35-8160-4C48-BFB8-B25F3BEF41F2}" presName="Accent" presStyleLbl="bgShp" presStyleIdx="0" presStyleCnt="6"/>
      <dgm:spPr/>
    </dgm:pt>
    <dgm:pt modelId="{4F37C6EC-62CD-41F1-9F65-09CF5519EE2A}" type="pres">
      <dgm:prSet presAssocID="{4FC59F35-8160-4C48-BFB8-B25F3BEF41F2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6B59D1-080D-4D17-BFE4-9773FBD51AF0}" type="pres">
      <dgm:prSet presAssocID="{49D1EB7A-B6EB-45B3-B149-FD2403F5D280}" presName="Accent2" presStyleCnt="0"/>
      <dgm:spPr/>
    </dgm:pt>
    <dgm:pt modelId="{CA77A363-8BE1-42C3-86C8-A399484DBDC4}" type="pres">
      <dgm:prSet presAssocID="{49D1EB7A-B6EB-45B3-B149-FD2403F5D280}" presName="Accent" presStyleLbl="bgShp" presStyleIdx="1" presStyleCnt="6"/>
      <dgm:spPr/>
    </dgm:pt>
    <dgm:pt modelId="{2F3A0851-046B-4FA7-9514-D225CF8526A3}" type="pres">
      <dgm:prSet presAssocID="{49D1EB7A-B6EB-45B3-B149-FD2403F5D280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259ED1-558F-4204-9782-C2E0F74DA3B6}" type="pres">
      <dgm:prSet presAssocID="{78E3A86E-A876-4FA0-A741-30E8089A9617}" presName="Accent3" presStyleCnt="0"/>
      <dgm:spPr/>
    </dgm:pt>
    <dgm:pt modelId="{0BE9D094-049A-4412-9D13-9102263B7D9F}" type="pres">
      <dgm:prSet presAssocID="{78E3A86E-A876-4FA0-A741-30E8089A9617}" presName="Accent" presStyleLbl="bgShp" presStyleIdx="2" presStyleCnt="6"/>
      <dgm:spPr/>
    </dgm:pt>
    <dgm:pt modelId="{9949981C-1807-47DB-85ED-44E7F21B142E}" type="pres">
      <dgm:prSet presAssocID="{78E3A86E-A876-4FA0-A741-30E8089A9617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729C2C-D01C-4C45-B2B6-2BE7D79051F6}" type="pres">
      <dgm:prSet presAssocID="{2B64CB34-20C1-4265-B656-4E74DB6D4B7B}" presName="Accent4" presStyleCnt="0"/>
      <dgm:spPr/>
    </dgm:pt>
    <dgm:pt modelId="{CEC63FD0-43D1-499F-AF68-39CCA2E715AB}" type="pres">
      <dgm:prSet presAssocID="{2B64CB34-20C1-4265-B656-4E74DB6D4B7B}" presName="Accent" presStyleLbl="bgShp" presStyleIdx="3" presStyleCnt="6"/>
      <dgm:spPr/>
    </dgm:pt>
    <dgm:pt modelId="{2B98018E-51ED-4E68-8A8A-0F4227F6CBC8}" type="pres">
      <dgm:prSet presAssocID="{2B64CB34-20C1-4265-B656-4E74DB6D4B7B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1D698A-142D-4D5C-A19C-4F2FA307A865}" type="pres">
      <dgm:prSet presAssocID="{01AF73AB-7BCD-42A1-B2A3-32805B3F1ECA}" presName="Accent5" presStyleCnt="0"/>
      <dgm:spPr/>
    </dgm:pt>
    <dgm:pt modelId="{1A375665-7DE6-4470-BBC3-651DF4243FD9}" type="pres">
      <dgm:prSet presAssocID="{01AF73AB-7BCD-42A1-B2A3-32805B3F1ECA}" presName="Accent" presStyleLbl="bgShp" presStyleIdx="4" presStyleCnt="6"/>
      <dgm:spPr/>
    </dgm:pt>
    <dgm:pt modelId="{2E2B1367-68A2-46AB-8DC2-52CE3EFC29A4}" type="pres">
      <dgm:prSet presAssocID="{01AF73AB-7BCD-42A1-B2A3-32805B3F1ECA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24E2712-F544-4DCB-8D52-F922BC7EDD82}" type="pres">
      <dgm:prSet presAssocID="{FED06699-39E9-49C3-925D-85BDFEA8D6F3}" presName="Accent6" presStyleCnt="0"/>
      <dgm:spPr/>
    </dgm:pt>
    <dgm:pt modelId="{F1CE29F8-DB21-4E99-A584-0C4AD5EFE30F}" type="pres">
      <dgm:prSet presAssocID="{FED06699-39E9-49C3-925D-85BDFEA8D6F3}" presName="Accent" presStyleLbl="bgShp" presStyleIdx="5" presStyleCnt="6"/>
      <dgm:spPr/>
    </dgm:pt>
    <dgm:pt modelId="{8493A7F7-1F1A-45A8-83F5-9217E63AAD62}" type="pres">
      <dgm:prSet presAssocID="{FED06699-39E9-49C3-925D-85BDFEA8D6F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0E88A64-3CD7-4418-AADA-8C5701A22C9C}" srcId="{2938C6B7-E180-47B9-89A8-48C3DC87B346}" destId="{49D1EB7A-B6EB-45B3-B149-FD2403F5D280}" srcOrd="1" destOrd="0" parTransId="{539BC765-35D2-49C7-870A-989AEDFB10BE}" sibTransId="{A2730682-E460-46E5-A0E6-91DC8531E00A}"/>
    <dgm:cxn modelId="{94D4BA15-ACE3-48BB-946C-9DBF299489A4}" srcId="{2938C6B7-E180-47B9-89A8-48C3DC87B346}" destId="{78E3A86E-A876-4FA0-A741-30E8089A9617}" srcOrd="2" destOrd="0" parTransId="{F8AA46E5-ABD3-4F0A-9B30-5C35551451BA}" sibTransId="{4E7A8358-D7AB-4C77-8EF4-F22BD2141B54}"/>
    <dgm:cxn modelId="{A8317C05-6546-4789-BDA7-2DCDCF1B2428}" srcId="{2938C6B7-E180-47B9-89A8-48C3DC87B346}" destId="{FED06699-39E9-49C3-925D-85BDFEA8D6F3}" srcOrd="5" destOrd="0" parTransId="{1764E171-0611-45BE-A737-2B0367D3B6A6}" sibTransId="{F8D663C2-E549-4B4C-9C3F-76687AE0BC2C}"/>
    <dgm:cxn modelId="{474B4847-223D-4C5D-96EC-4151978B0B63}" type="presOf" srcId="{4FC59F35-8160-4C48-BFB8-B25F3BEF41F2}" destId="{4F37C6EC-62CD-41F1-9F65-09CF5519EE2A}" srcOrd="0" destOrd="0" presId="urn:microsoft.com/office/officeart/2011/layout/HexagonRadial"/>
    <dgm:cxn modelId="{141C1C41-ABB1-476B-9849-3B5D85FB9C50}" srcId="{2938C6B7-E180-47B9-89A8-48C3DC87B346}" destId="{01AF73AB-7BCD-42A1-B2A3-32805B3F1ECA}" srcOrd="4" destOrd="0" parTransId="{84D05831-0B5A-453B-9397-2F35B5F4844B}" sibTransId="{2C76B6D7-8F99-4597-B50C-1A220439F51B}"/>
    <dgm:cxn modelId="{7DD9BC2F-7CD1-453D-B867-A15CA737E435}" srcId="{2938C6B7-E180-47B9-89A8-48C3DC87B346}" destId="{2B64CB34-20C1-4265-B656-4E74DB6D4B7B}" srcOrd="3" destOrd="0" parTransId="{5FB05A4F-F506-4FAB-8FD6-D5ADAF5B8D2A}" sibTransId="{9277BDED-4A88-4F37-966A-3F4E8E83CBF3}"/>
    <dgm:cxn modelId="{EE22EFF0-001A-471E-8150-95C24E46BE45}" srcId="{2938C6B7-E180-47B9-89A8-48C3DC87B346}" destId="{4FC59F35-8160-4C48-BFB8-B25F3BEF41F2}" srcOrd="0" destOrd="0" parTransId="{E5C7CA35-D7E0-4734-9FC2-859D9B68B921}" sibTransId="{4C8E157A-9F5F-4B9B-9E6C-EC46A7885BDF}"/>
    <dgm:cxn modelId="{FE07A6F2-700B-4535-B451-38D0890AB6C5}" type="presOf" srcId="{49D1EB7A-B6EB-45B3-B149-FD2403F5D280}" destId="{2F3A0851-046B-4FA7-9514-D225CF8526A3}" srcOrd="0" destOrd="0" presId="urn:microsoft.com/office/officeart/2011/layout/HexagonRadial"/>
    <dgm:cxn modelId="{AB579CD8-A040-41B6-899D-AA53678B9560}" type="presOf" srcId="{2B64CB34-20C1-4265-B656-4E74DB6D4B7B}" destId="{2B98018E-51ED-4E68-8A8A-0F4227F6CBC8}" srcOrd="0" destOrd="0" presId="urn:microsoft.com/office/officeart/2011/layout/HexagonRadial"/>
    <dgm:cxn modelId="{25CE2B65-B4AF-45F4-A74B-B8C1DDBE9469}" srcId="{90B7C433-45E1-4A0D-A1B4-B0C109CE1055}" destId="{2938C6B7-E180-47B9-89A8-48C3DC87B346}" srcOrd="0" destOrd="0" parTransId="{E5A85B39-5ACF-44CF-899B-1825E4386D47}" sibTransId="{BF2D2ADA-C204-4E31-ABDB-F5094398D600}"/>
    <dgm:cxn modelId="{892D4459-273A-4B3B-8EB7-9623D916C8BF}" type="presOf" srcId="{2938C6B7-E180-47B9-89A8-48C3DC87B346}" destId="{D79ACA35-079B-4479-883C-EB617B7C060B}" srcOrd="0" destOrd="0" presId="urn:microsoft.com/office/officeart/2011/layout/HexagonRadial"/>
    <dgm:cxn modelId="{F40851B0-D199-428A-91C7-097FAD0C2716}" type="presOf" srcId="{FED06699-39E9-49C3-925D-85BDFEA8D6F3}" destId="{8493A7F7-1F1A-45A8-83F5-9217E63AAD62}" srcOrd="0" destOrd="0" presId="urn:microsoft.com/office/officeart/2011/layout/HexagonRadial"/>
    <dgm:cxn modelId="{C31A183E-BFB1-447A-8F25-046E37EB66E4}" type="presOf" srcId="{78E3A86E-A876-4FA0-A741-30E8089A9617}" destId="{9949981C-1807-47DB-85ED-44E7F21B142E}" srcOrd="0" destOrd="0" presId="urn:microsoft.com/office/officeart/2011/layout/HexagonRadial"/>
    <dgm:cxn modelId="{20DDD1F3-5DF0-480F-A0BD-5A773834CD79}" type="presOf" srcId="{01AF73AB-7BCD-42A1-B2A3-32805B3F1ECA}" destId="{2E2B1367-68A2-46AB-8DC2-52CE3EFC29A4}" srcOrd="0" destOrd="0" presId="urn:microsoft.com/office/officeart/2011/layout/HexagonRadial"/>
    <dgm:cxn modelId="{88730A16-00D2-46AE-92AE-77975A9A29B7}" type="presOf" srcId="{90B7C433-45E1-4A0D-A1B4-B0C109CE1055}" destId="{9BA9EE4F-12CF-43A1-A1CC-27F2B6F91551}" srcOrd="0" destOrd="0" presId="urn:microsoft.com/office/officeart/2011/layout/HexagonRadial"/>
    <dgm:cxn modelId="{FF7BA1D4-BEE4-485C-8DBD-F7F71C1A2D5E}" type="presParOf" srcId="{9BA9EE4F-12CF-43A1-A1CC-27F2B6F91551}" destId="{D79ACA35-079B-4479-883C-EB617B7C060B}" srcOrd="0" destOrd="0" presId="urn:microsoft.com/office/officeart/2011/layout/HexagonRadial"/>
    <dgm:cxn modelId="{3A506ACA-F091-4AD1-A3AF-655E3AD3A73B}" type="presParOf" srcId="{9BA9EE4F-12CF-43A1-A1CC-27F2B6F91551}" destId="{63B8DEDD-6EA1-4485-A64B-491A39040943}" srcOrd="1" destOrd="0" presId="urn:microsoft.com/office/officeart/2011/layout/HexagonRadial"/>
    <dgm:cxn modelId="{A1E32535-0873-47ED-B7F6-D98613CD890D}" type="presParOf" srcId="{63B8DEDD-6EA1-4485-A64B-491A39040943}" destId="{59F6C249-4ACF-48B2-912D-5298499E41C2}" srcOrd="0" destOrd="0" presId="urn:microsoft.com/office/officeart/2011/layout/HexagonRadial"/>
    <dgm:cxn modelId="{83362B82-078D-4CAF-A795-9BE978100185}" type="presParOf" srcId="{9BA9EE4F-12CF-43A1-A1CC-27F2B6F91551}" destId="{4F37C6EC-62CD-41F1-9F65-09CF5519EE2A}" srcOrd="2" destOrd="0" presId="urn:microsoft.com/office/officeart/2011/layout/HexagonRadial"/>
    <dgm:cxn modelId="{82ACA6E5-ECB1-4AF8-B6B9-F6CE913BA465}" type="presParOf" srcId="{9BA9EE4F-12CF-43A1-A1CC-27F2B6F91551}" destId="{D36B59D1-080D-4D17-BFE4-9773FBD51AF0}" srcOrd="3" destOrd="0" presId="urn:microsoft.com/office/officeart/2011/layout/HexagonRadial"/>
    <dgm:cxn modelId="{FC345CEE-DE2C-4D1A-BEA2-3FF0388870B3}" type="presParOf" srcId="{D36B59D1-080D-4D17-BFE4-9773FBD51AF0}" destId="{CA77A363-8BE1-42C3-86C8-A399484DBDC4}" srcOrd="0" destOrd="0" presId="urn:microsoft.com/office/officeart/2011/layout/HexagonRadial"/>
    <dgm:cxn modelId="{699CF6D2-04EC-445A-A0AD-42230D8C82FF}" type="presParOf" srcId="{9BA9EE4F-12CF-43A1-A1CC-27F2B6F91551}" destId="{2F3A0851-046B-4FA7-9514-D225CF8526A3}" srcOrd="4" destOrd="0" presId="urn:microsoft.com/office/officeart/2011/layout/HexagonRadial"/>
    <dgm:cxn modelId="{51019ACC-5FDD-468E-BF0D-E4DD7CD372C1}" type="presParOf" srcId="{9BA9EE4F-12CF-43A1-A1CC-27F2B6F91551}" destId="{80259ED1-558F-4204-9782-C2E0F74DA3B6}" srcOrd="5" destOrd="0" presId="urn:microsoft.com/office/officeart/2011/layout/HexagonRadial"/>
    <dgm:cxn modelId="{F2757C97-2586-4CD6-B526-A16B2CA60938}" type="presParOf" srcId="{80259ED1-558F-4204-9782-C2E0F74DA3B6}" destId="{0BE9D094-049A-4412-9D13-9102263B7D9F}" srcOrd="0" destOrd="0" presId="urn:microsoft.com/office/officeart/2011/layout/HexagonRadial"/>
    <dgm:cxn modelId="{9EFEDCDF-8960-4926-B33E-3C310F92DECA}" type="presParOf" srcId="{9BA9EE4F-12CF-43A1-A1CC-27F2B6F91551}" destId="{9949981C-1807-47DB-85ED-44E7F21B142E}" srcOrd="6" destOrd="0" presId="urn:microsoft.com/office/officeart/2011/layout/HexagonRadial"/>
    <dgm:cxn modelId="{1B30ACCA-2B1D-4656-9835-D7E87A605ECD}" type="presParOf" srcId="{9BA9EE4F-12CF-43A1-A1CC-27F2B6F91551}" destId="{40729C2C-D01C-4C45-B2B6-2BE7D79051F6}" srcOrd="7" destOrd="0" presId="urn:microsoft.com/office/officeart/2011/layout/HexagonRadial"/>
    <dgm:cxn modelId="{51B9C40C-86B0-4759-BEA4-C54E0033C28D}" type="presParOf" srcId="{40729C2C-D01C-4C45-B2B6-2BE7D79051F6}" destId="{CEC63FD0-43D1-499F-AF68-39CCA2E715AB}" srcOrd="0" destOrd="0" presId="urn:microsoft.com/office/officeart/2011/layout/HexagonRadial"/>
    <dgm:cxn modelId="{5691EC3D-DDC6-47DA-B436-5E735988FF42}" type="presParOf" srcId="{9BA9EE4F-12CF-43A1-A1CC-27F2B6F91551}" destId="{2B98018E-51ED-4E68-8A8A-0F4227F6CBC8}" srcOrd="8" destOrd="0" presId="urn:microsoft.com/office/officeart/2011/layout/HexagonRadial"/>
    <dgm:cxn modelId="{25669524-73B6-40E3-9DAA-ED5DE692D1CA}" type="presParOf" srcId="{9BA9EE4F-12CF-43A1-A1CC-27F2B6F91551}" destId="{C31D698A-142D-4D5C-A19C-4F2FA307A865}" srcOrd="9" destOrd="0" presId="urn:microsoft.com/office/officeart/2011/layout/HexagonRadial"/>
    <dgm:cxn modelId="{321E3E52-EDD4-4F91-8D59-F3BA26E421E6}" type="presParOf" srcId="{C31D698A-142D-4D5C-A19C-4F2FA307A865}" destId="{1A375665-7DE6-4470-BBC3-651DF4243FD9}" srcOrd="0" destOrd="0" presId="urn:microsoft.com/office/officeart/2011/layout/HexagonRadial"/>
    <dgm:cxn modelId="{36FF075B-9DC3-4A4F-9AAD-AAC0DF8FD269}" type="presParOf" srcId="{9BA9EE4F-12CF-43A1-A1CC-27F2B6F91551}" destId="{2E2B1367-68A2-46AB-8DC2-52CE3EFC29A4}" srcOrd="10" destOrd="0" presId="urn:microsoft.com/office/officeart/2011/layout/HexagonRadial"/>
    <dgm:cxn modelId="{B2644708-642B-4BC5-A7AF-90498451B24A}" type="presParOf" srcId="{9BA9EE4F-12CF-43A1-A1CC-27F2B6F91551}" destId="{224E2712-F544-4DCB-8D52-F922BC7EDD82}" srcOrd="11" destOrd="0" presId="urn:microsoft.com/office/officeart/2011/layout/HexagonRadial"/>
    <dgm:cxn modelId="{F2F9F197-FDE3-449A-A507-5826DD8A6089}" type="presParOf" srcId="{224E2712-F544-4DCB-8D52-F922BC7EDD82}" destId="{F1CE29F8-DB21-4E99-A584-0C4AD5EFE30F}" srcOrd="0" destOrd="0" presId="urn:microsoft.com/office/officeart/2011/layout/HexagonRadial"/>
    <dgm:cxn modelId="{5B7BAFE0-3128-47E7-A889-C7CE811FC7FC}" type="presParOf" srcId="{9BA9EE4F-12CF-43A1-A1CC-27F2B6F91551}" destId="{8493A7F7-1F1A-45A8-83F5-9217E63AAD62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TabbedArc+Icon">
  <dgm:title val="Arco com Guias"/>
  <dgm:desc val="Use para mostrar um conjunto de itens relacionados arqueados sobre uma área comum. Melhor com pequenas quantidades de texto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Radial Hexagonal"/>
  <dgm:desc val="Use para mostrar um processo sequencial que se relaciona com uma ideia ou tema central. Limitado a seis formas de Nível 2. Funciona melhor com pequenas quantidades de texto. O texto não utilizado não aparece, mas permanecerá disponível se você alternar os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D248D-2F92-4BAF-8FA4-0C60F73A4569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E2CD5-BFA6-428B-B6CC-7703667B0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047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0952FB-7E35-4B1F-B97B-9FE20370AA2A}" type="slidenum">
              <a:rPr lang="pt-BR" altLang="pt-BR" smtClean="0"/>
              <a:pPr/>
              <a:t>9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6486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88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35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4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66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60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74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11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31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77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09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962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965C6-F78D-4AFE-8DC4-7F5BFCBE9308}" type="datetimeFigureOut">
              <a:rPr lang="pt-BR" smtClean="0"/>
              <a:t>04/09/2015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16B9-F86F-4745-9C68-7D56E8236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60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cultura.gov.br/animal/dipoa/dipoa-sisbi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Decio.coutinho@agricultura.gov.b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8" descr="2013-13_slide_fundo_textura.psd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"/>
            <a:ext cx="9144000" cy="661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323851" y="1557341"/>
            <a:ext cx="84963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pt-BR" altLang="pt-BR" sz="4400" b="1">
                <a:solidFill>
                  <a:srgbClr val="005500"/>
                </a:solidFill>
              </a:rPr>
              <a:t>Sistema Brasileiro de Inspeção </a:t>
            </a:r>
          </a:p>
          <a:p>
            <a:pPr algn="ctr" eaLnBrk="0" hangingPunct="0"/>
            <a:r>
              <a:rPr lang="pt-BR" altLang="pt-BR" sz="4400" b="1">
                <a:solidFill>
                  <a:srgbClr val="005500"/>
                </a:solidFill>
              </a:rPr>
              <a:t>de Produtos de Origem Animal </a:t>
            </a:r>
          </a:p>
          <a:p>
            <a:pPr algn="ctr" eaLnBrk="0" hangingPunct="0"/>
            <a:r>
              <a:rPr lang="pt-BR" altLang="pt-BR" sz="4400" b="1">
                <a:solidFill>
                  <a:srgbClr val="005500"/>
                </a:solidFill>
              </a:rPr>
              <a:t>SISBI-POA / SUASA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" y="3894141"/>
            <a:ext cx="81010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0" name="TextBox 12"/>
          <p:cNvSpPr txBox="1">
            <a:spLocks noChangeArrowheads="1"/>
          </p:cNvSpPr>
          <p:nvPr/>
        </p:nvSpPr>
        <p:spPr bwMode="auto">
          <a:xfrm>
            <a:off x="1295400" y="4094166"/>
            <a:ext cx="655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pt-BR" sz="3600" i="1" dirty="0" smtClean="0">
                <a:solidFill>
                  <a:srgbClr val="005500"/>
                </a:solidFill>
                <a:latin typeface="Arial Narrow" pitchFamily="34" charset="0"/>
              </a:rPr>
              <a:t>Fernando Fagundes Fernandes</a:t>
            </a:r>
            <a:endParaRPr lang="en-US" altLang="pt-BR" sz="3600" i="1" dirty="0">
              <a:solidFill>
                <a:srgbClr val="005500"/>
              </a:solidFill>
              <a:latin typeface="Arial Narrow" pitchFamily="34" charset="0"/>
            </a:endParaRPr>
          </a:p>
        </p:txBody>
      </p:sp>
      <p:pic>
        <p:nvPicPr>
          <p:cNvPr id="14341" name="Picture 17" descr="roda-0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61101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153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792162"/>
          </a:xfrm>
        </p:spPr>
        <p:txBody>
          <a:bodyPr/>
          <a:lstStyle/>
          <a:p>
            <a:r>
              <a:rPr lang="pt-BR" altLang="pt-BR" b="1" dirty="0" smtClean="0">
                <a:solidFill>
                  <a:srgbClr val="005500"/>
                </a:solidFill>
              </a:rPr>
              <a:t>Estabelecimentos com SISBI</a:t>
            </a:r>
          </a:p>
        </p:txBody>
      </p:sp>
      <p:pic>
        <p:nvPicPr>
          <p:cNvPr id="36867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áfico 7"/>
          <p:cNvGraphicFramePr>
            <a:graphicFrameLocks/>
          </p:cNvGraphicFramePr>
          <p:nvPr>
            <p:extLst/>
          </p:nvPr>
        </p:nvGraphicFramePr>
        <p:xfrm>
          <a:off x="683568" y="908051"/>
          <a:ext cx="8086352" cy="5353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791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9223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pt-BR" b="1" kern="0" dirty="0" smtClean="0">
                <a:solidFill>
                  <a:srgbClr val="005500"/>
                </a:solidFill>
              </a:rPr>
              <a:t>Ações Executadas em 2014</a:t>
            </a:r>
            <a:endParaRPr lang="pt-BR" b="1" kern="0" dirty="0">
              <a:solidFill>
                <a:srgbClr val="005500"/>
              </a:solidFill>
            </a:endParaRPr>
          </a:p>
        </p:txBody>
      </p:sp>
      <p:pic>
        <p:nvPicPr>
          <p:cNvPr id="39939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57200" y="1196975"/>
            <a:ext cx="822960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  Oficina para elaboração do plano executivo 2014-2016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Homologação preliminar do Módulo do SISBI no SIGSIF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Reunião do Comitê do SISBI POA </a:t>
            </a:r>
            <a:r>
              <a:rPr lang="pt-BR" altLang="pt-BR" sz="1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(02/12/2014)</a:t>
            </a:r>
            <a:endParaRPr lang="pt-BR" altLang="pt-BR" sz="2800" b="1" dirty="0" smtClean="0">
              <a:solidFill>
                <a:srgbClr val="005500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  6 Oficinas para Serviços não aderidos </a:t>
            </a:r>
            <a:r>
              <a:rPr lang="pt-BR" altLang="pt-BR" sz="1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(construção de programa de trabalho) – SP, SE, SC, RJ, MS e GO</a:t>
            </a:r>
            <a:endParaRPr lang="pt-BR" altLang="pt-BR" sz="2800" b="1" dirty="0" smtClean="0">
              <a:solidFill>
                <a:srgbClr val="005500"/>
              </a:solidFill>
              <a:latin typeface="Calibri" panose="020F0502020204030204" pitchFamily="34" charset="0"/>
            </a:endParaRP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23 Auditorias de Conformidade do Sistema</a:t>
            </a:r>
            <a:r>
              <a:rPr lang="pt-BR" altLang="pt-BR" sz="28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1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(todos os estados, municípios e consórcios aderidos foram auditados)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5 Auditorias de reconhecimento de equivalência com adesão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4 auditorias de reconhecimento de equivalência sem adesão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pt-BR" altLang="pt-BR" sz="2400" b="1" dirty="0" smtClean="0">
                <a:solidFill>
                  <a:srgbClr val="005500"/>
                </a:solidFill>
                <a:latin typeface="Calibri" panose="020F0502020204030204" pitchFamily="34" charset="0"/>
              </a:rPr>
              <a:t>29 auditorias prévias</a:t>
            </a:r>
          </a:p>
          <a:p>
            <a:pPr marL="457200" indent="-457200">
              <a:spcBef>
                <a:spcPct val="20000"/>
              </a:spcBef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endParaRPr lang="pt-BR" altLang="pt-BR" sz="2400" b="1" dirty="0" smtClean="0">
              <a:solidFill>
                <a:srgbClr val="0055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0978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2541"/>
            <a:ext cx="8229600" cy="649287"/>
          </a:xfrm>
        </p:spPr>
        <p:txBody>
          <a:bodyPr>
            <a:noAutofit/>
          </a:bodyPr>
          <a:lstStyle/>
          <a:p>
            <a:pPr algn="ctr"/>
            <a:r>
              <a:rPr lang="pt-BR" altLang="pt-BR" b="1" dirty="0" smtClean="0">
                <a:solidFill>
                  <a:srgbClr val="005500"/>
                </a:solidFill>
              </a:rPr>
              <a:t>Ações Previstas para 2015</a:t>
            </a:r>
          </a:p>
        </p:txBody>
      </p:sp>
      <p:pic>
        <p:nvPicPr>
          <p:cNvPr id="48131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3321"/>
            <a:ext cx="8229600" cy="4844793"/>
          </a:xfrm>
        </p:spPr>
        <p:txBody>
          <a:bodyPr/>
          <a:lstStyle/>
          <a:p>
            <a:pPr>
              <a:buClr>
                <a:srgbClr val="FF6600"/>
              </a:buClr>
              <a:buFont typeface="Wingdings" pitchFamily="2" charset="2"/>
              <a:buChar char="ü"/>
            </a:pPr>
            <a:r>
              <a:rPr lang="pt-BR" altLang="pt-BR" sz="2400" dirty="0" smtClean="0">
                <a:solidFill>
                  <a:srgbClr val="005500"/>
                </a:solidFill>
              </a:rPr>
              <a:t>Reunião de auditores </a:t>
            </a:r>
            <a:r>
              <a:rPr lang="pt-BR" altLang="pt-BR" sz="1200" dirty="0" smtClean="0">
                <a:solidFill>
                  <a:srgbClr val="005500"/>
                </a:solidFill>
              </a:rPr>
              <a:t>(02 a 06/03/2015)</a:t>
            </a:r>
          </a:p>
          <a:p>
            <a:pPr>
              <a:buClr>
                <a:srgbClr val="FF6600"/>
              </a:buClr>
              <a:buFont typeface="Wingdings" pitchFamily="2" charset="2"/>
              <a:buChar char="ü"/>
            </a:pPr>
            <a:r>
              <a:rPr lang="pt-BR" altLang="pt-BR" sz="2400" dirty="0" smtClean="0">
                <a:solidFill>
                  <a:srgbClr val="005500"/>
                </a:solidFill>
              </a:rPr>
              <a:t>V Encontro do SISBI no XIII Congresso de Higienistas </a:t>
            </a:r>
            <a:r>
              <a:rPr lang="pt-BR" altLang="pt-BR" sz="1200" dirty="0" smtClean="0">
                <a:solidFill>
                  <a:srgbClr val="005500"/>
                </a:solidFill>
              </a:rPr>
              <a:t>(28/04 a 01/05/2015)</a:t>
            </a:r>
          </a:p>
          <a:p>
            <a:pPr>
              <a:buClr>
                <a:srgbClr val="FF6600"/>
              </a:buClr>
              <a:buFont typeface="Wingdings" pitchFamily="2" charset="2"/>
              <a:buChar char="ü"/>
            </a:pPr>
            <a:r>
              <a:rPr lang="pt-BR" altLang="pt-BR" sz="2400" dirty="0" smtClean="0">
                <a:solidFill>
                  <a:srgbClr val="005500"/>
                </a:solidFill>
              </a:rPr>
              <a:t>Reunião do Comitê Técnico Consultivo  </a:t>
            </a:r>
            <a:r>
              <a:rPr lang="pt-BR" altLang="pt-BR" sz="1200" dirty="0" smtClean="0">
                <a:solidFill>
                  <a:srgbClr val="005500"/>
                </a:solidFill>
              </a:rPr>
              <a:t>(maio)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Regulamentação do Artigo 7º do Decreto 5.741/2006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Treinamento de auditores para o Sistema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Treinamento de fiscais estaduais e municipais e gestores do SISBI em rotulagem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Oficinas de Orientação para Adesão </a:t>
            </a:r>
            <a:r>
              <a:rPr lang="pt-BR" altLang="pt-BR" sz="1200" dirty="0" smtClean="0">
                <a:solidFill>
                  <a:srgbClr val="005500"/>
                </a:solidFill>
              </a:rPr>
              <a:t>(oito previstas – dez programadas – </a:t>
            </a:r>
            <a:r>
              <a:rPr lang="pt-BR" altLang="pt-BR" sz="1200" dirty="0" smtClean="0">
                <a:solidFill>
                  <a:srgbClr val="FF6600"/>
                </a:solidFill>
              </a:rPr>
              <a:t>três realizadas</a:t>
            </a:r>
            <a:r>
              <a:rPr lang="pt-BR" altLang="pt-BR" sz="1200" dirty="0" smtClean="0">
                <a:solidFill>
                  <a:srgbClr val="005500"/>
                </a:solidFill>
              </a:rPr>
              <a:t>)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Auditorias de Conformidade </a:t>
            </a:r>
            <a:r>
              <a:rPr lang="pt-BR" altLang="pt-BR" sz="1200" dirty="0" smtClean="0">
                <a:solidFill>
                  <a:srgbClr val="005500"/>
                </a:solidFill>
              </a:rPr>
              <a:t>(RS, SC, PR, MG, ES, </a:t>
            </a:r>
            <a:r>
              <a:rPr lang="pt-BR" altLang="pt-BR" sz="1200" dirty="0" smtClean="0">
                <a:solidFill>
                  <a:srgbClr val="FF6600"/>
                </a:solidFill>
              </a:rPr>
              <a:t>BA</a:t>
            </a:r>
            <a:r>
              <a:rPr lang="pt-BR" altLang="pt-BR" sz="1200" dirty="0" smtClean="0">
                <a:solidFill>
                  <a:srgbClr val="005500"/>
                </a:solidFill>
              </a:rPr>
              <a:t>, </a:t>
            </a:r>
            <a:r>
              <a:rPr lang="pt-BR" altLang="pt-BR" sz="1200" dirty="0" smtClean="0">
                <a:solidFill>
                  <a:srgbClr val="FF6600"/>
                </a:solidFill>
              </a:rPr>
              <a:t>GO</a:t>
            </a:r>
            <a:r>
              <a:rPr lang="pt-BR" altLang="pt-BR" sz="1200" dirty="0" smtClean="0">
                <a:solidFill>
                  <a:srgbClr val="005500"/>
                </a:solidFill>
              </a:rPr>
              <a:t>, DF, </a:t>
            </a:r>
            <a:r>
              <a:rPr lang="pt-BR" altLang="pt-BR" sz="1200" dirty="0" smtClean="0">
                <a:solidFill>
                  <a:srgbClr val="FF6600"/>
                </a:solidFill>
              </a:rPr>
              <a:t>CONSAD</a:t>
            </a:r>
            <a:r>
              <a:rPr lang="pt-BR" altLang="pt-BR" sz="1200" dirty="0" smtClean="0">
                <a:solidFill>
                  <a:srgbClr val="005500"/>
                </a:solidFill>
              </a:rPr>
              <a:t> e CODEVALE)</a:t>
            </a:r>
          </a:p>
          <a:p>
            <a:pPr>
              <a:buClr>
                <a:srgbClr val="FF6600"/>
              </a:buClr>
            </a:pPr>
            <a:r>
              <a:rPr lang="pt-BR" altLang="pt-BR" sz="2400" dirty="0" smtClean="0">
                <a:solidFill>
                  <a:srgbClr val="005500"/>
                </a:solidFill>
              </a:rPr>
              <a:t>Auditorias de reconhecimento de equivalência já previstas </a:t>
            </a:r>
            <a:r>
              <a:rPr lang="pt-BR" altLang="pt-BR" sz="1200" dirty="0" smtClean="0">
                <a:solidFill>
                  <a:srgbClr val="005500"/>
                </a:solidFill>
              </a:rPr>
              <a:t>(RJ, PE, PI e RO)</a:t>
            </a:r>
          </a:p>
        </p:txBody>
      </p:sp>
    </p:spTree>
    <p:extLst>
      <p:ext uri="{BB962C8B-B14F-4D97-AF65-F5344CB8AC3E}">
        <p14:creationId xmlns:p14="http://schemas.microsoft.com/office/powerpoint/2010/main" val="26928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b="1" dirty="0">
                <a:solidFill>
                  <a:srgbClr val="005500"/>
                </a:solidFill>
              </a:rPr>
              <a:t>Regulamentação do Artigo 7º do Decreto </a:t>
            </a:r>
            <a:r>
              <a:rPr lang="pt-BR" altLang="pt-BR" b="1" dirty="0" smtClean="0">
                <a:solidFill>
                  <a:srgbClr val="005500"/>
                </a:solidFill>
              </a:rPr>
              <a:t>5.741/2006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1314" y="1712914"/>
            <a:ext cx="8229600" cy="4144190"/>
          </a:xfrm>
        </p:spPr>
        <p:txBody>
          <a:bodyPr/>
          <a:lstStyle/>
          <a:p>
            <a:pPr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5500"/>
                </a:solidFill>
              </a:rPr>
              <a:t>Decreto 8471/2015</a:t>
            </a:r>
          </a:p>
          <a:p>
            <a:pPr lvl="1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5500"/>
                </a:solidFill>
              </a:rPr>
              <a:t>Dispensa de inspeção para autoconsumo</a:t>
            </a:r>
          </a:p>
          <a:p>
            <a:pPr lvl="1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5500"/>
                </a:solidFill>
              </a:rPr>
              <a:t>Venda direta do produtor ao consumidor</a:t>
            </a:r>
          </a:p>
          <a:p>
            <a:pPr lvl="1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pt-BR" dirty="0" err="1" smtClean="0">
                <a:solidFill>
                  <a:srgbClr val="005500"/>
                </a:solidFill>
              </a:rPr>
              <a:t>Agroindustrialização</a:t>
            </a:r>
            <a:r>
              <a:rPr lang="pt-BR" dirty="0" smtClean="0">
                <a:solidFill>
                  <a:srgbClr val="005500"/>
                </a:solidFill>
              </a:rPr>
              <a:t> em pequenas propriedades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5500"/>
              </a:solidFill>
            </a:endParaRP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5500"/>
                </a:solidFill>
              </a:rPr>
              <a:t>Instrução Normativa nº 16/2015</a:t>
            </a:r>
            <a:endParaRPr lang="pt-BR" sz="5400" dirty="0" smtClean="0">
              <a:solidFill>
                <a:srgbClr val="FF0000"/>
              </a:solidFill>
            </a:endParaRPr>
          </a:p>
          <a:p>
            <a:pPr>
              <a:buClr>
                <a:srgbClr val="FF66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Grupos de trabalho para as demais normativas</a:t>
            </a:r>
          </a:p>
          <a:p>
            <a:pPr>
              <a:buClr>
                <a:srgbClr val="FF6600"/>
              </a:buClr>
            </a:pPr>
            <a:endParaRPr lang="pt-BR" dirty="0">
              <a:solidFill>
                <a:srgbClr val="005500"/>
              </a:solidFill>
            </a:endParaRPr>
          </a:p>
        </p:txBody>
      </p:sp>
      <p:pic>
        <p:nvPicPr>
          <p:cNvPr id="4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9025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005500"/>
                </a:solidFill>
              </a:rPr>
              <a:t>Alterações recentes na legislação de inspeção</a:t>
            </a:r>
            <a:endParaRPr lang="pt-BR" b="1" dirty="0">
              <a:solidFill>
                <a:srgbClr val="0055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Decreto nº 8444/2015</a:t>
            </a:r>
          </a:p>
          <a:p>
            <a:pPr lvl="1"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Inspeção permanente</a:t>
            </a:r>
          </a:p>
          <a:p>
            <a:pPr lvl="1"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Inspeção periódica </a:t>
            </a:r>
          </a:p>
          <a:p>
            <a:pPr marL="457200" lvl="1" indent="0">
              <a:buClr>
                <a:srgbClr val="FF6600"/>
              </a:buClr>
              <a:buNone/>
            </a:pPr>
            <a:endParaRPr lang="pt-BR" dirty="0" smtClean="0">
              <a:solidFill>
                <a:srgbClr val="005500"/>
              </a:solidFill>
            </a:endParaRPr>
          </a:p>
          <a:p>
            <a:pPr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Decreto nº 8445/2015</a:t>
            </a:r>
          </a:p>
          <a:p>
            <a:pPr lvl="1"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Adesão de Estados (documentação)</a:t>
            </a:r>
          </a:p>
          <a:p>
            <a:pPr lvl="1">
              <a:buClr>
                <a:srgbClr val="FF6600"/>
              </a:buClr>
            </a:pPr>
            <a:r>
              <a:rPr lang="pt-BR" dirty="0" smtClean="0">
                <a:solidFill>
                  <a:srgbClr val="005500"/>
                </a:solidFill>
              </a:rPr>
              <a:t>Adesão de Municípios (</a:t>
            </a:r>
            <a:r>
              <a:rPr lang="pt-BR" smtClean="0">
                <a:solidFill>
                  <a:srgbClr val="005500"/>
                </a:solidFill>
              </a:rPr>
              <a:t>estados auditam)</a:t>
            </a:r>
            <a:endParaRPr lang="pt-BR" dirty="0" smtClean="0">
              <a:solidFill>
                <a:srgbClr val="005500"/>
              </a:solidFill>
            </a:endParaRPr>
          </a:p>
        </p:txBody>
      </p:sp>
      <p:pic>
        <p:nvPicPr>
          <p:cNvPr id="4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153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b="1" dirty="0" smtClean="0">
                <a:solidFill>
                  <a:srgbClr val="005500"/>
                </a:solidFill>
              </a:rPr>
              <a:t>GT </a:t>
            </a:r>
            <a:r>
              <a:rPr lang="pt-BR" altLang="pt-BR" b="1" smtClean="0">
                <a:solidFill>
                  <a:srgbClr val="005500"/>
                </a:solidFill>
              </a:rPr>
              <a:t>– Portaria DAS nº 58/2015</a:t>
            </a:r>
            <a:endParaRPr lang="pt-BR" altLang="pt-BR" b="1" dirty="0" smtClean="0">
              <a:solidFill>
                <a:srgbClr val="005500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590934"/>
            <a:ext cx="8229600" cy="4525963"/>
          </a:xfrm>
        </p:spPr>
        <p:txBody>
          <a:bodyPr/>
          <a:lstStyle/>
          <a:p>
            <a:pPr algn="just">
              <a:buClr>
                <a:srgbClr val="FF3300"/>
              </a:buClr>
            </a:pPr>
            <a:r>
              <a:rPr lang="pt-BR" dirty="0">
                <a:solidFill>
                  <a:srgbClr val="005500"/>
                </a:solidFill>
              </a:rPr>
              <a:t>R</a:t>
            </a:r>
            <a:r>
              <a:rPr lang="pt-BR" dirty="0" smtClean="0">
                <a:solidFill>
                  <a:srgbClr val="005500"/>
                </a:solidFill>
              </a:rPr>
              <a:t>eestruturação dos Serviços de Inspeção no Brasil</a:t>
            </a:r>
          </a:p>
          <a:p>
            <a:pPr lvl="1" algn="just">
              <a:buClr>
                <a:srgbClr val="FF33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Hierarquização e coordenação</a:t>
            </a:r>
          </a:p>
          <a:p>
            <a:pPr lvl="1" algn="just">
              <a:buClr>
                <a:srgbClr val="FF3300"/>
              </a:buClr>
            </a:pPr>
            <a:endParaRPr lang="pt-BR" dirty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Sustentabilidade financeira</a:t>
            </a:r>
          </a:p>
          <a:p>
            <a:pPr lvl="1" algn="just">
              <a:buClr>
                <a:srgbClr val="FF33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Procedimentos de inspeção</a:t>
            </a:r>
          </a:p>
          <a:p>
            <a:pPr lvl="1" algn="just">
              <a:buClr>
                <a:srgbClr val="FF33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Recursos humanos</a:t>
            </a:r>
          </a:p>
          <a:p>
            <a:pPr lvl="1" algn="just">
              <a:buClr>
                <a:srgbClr val="FF33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Normatização</a:t>
            </a:r>
          </a:p>
          <a:p>
            <a:pPr lvl="1" algn="just">
              <a:buClr>
                <a:srgbClr val="FF3300"/>
              </a:buClr>
            </a:pPr>
            <a:endParaRPr lang="pt-BR" dirty="0" smtClean="0">
              <a:solidFill>
                <a:srgbClr val="005500"/>
              </a:solidFill>
            </a:endParaRPr>
          </a:p>
          <a:p>
            <a:pPr lvl="1" algn="just">
              <a:buClr>
                <a:srgbClr val="FF3300"/>
              </a:buClr>
            </a:pPr>
            <a:endParaRPr lang="pt-BR" dirty="0">
              <a:solidFill>
                <a:srgbClr val="005500"/>
              </a:solidFill>
            </a:endParaRPr>
          </a:p>
        </p:txBody>
      </p:sp>
      <p:pic>
        <p:nvPicPr>
          <p:cNvPr id="37891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73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770" y="476672"/>
            <a:ext cx="8132459" cy="2598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ítulo 3"/>
          <p:cNvSpPr txBox="1">
            <a:spLocks/>
          </p:cNvSpPr>
          <p:nvPr/>
        </p:nvSpPr>
        <p:spPr bwMode="auto">
          <a:xfrm>
            <a:off x="1314450" y="3074988"/>
            <a:ext cx="6400800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pt-BR" sz="3600" b="1" kern="0" dirty="0" smtClean="0">
                <a:solidFill>
                  <a:srgbClr val="005500"/>
                </a:solidFill>
              </a:rPr>
              <a:t>Consulte o site: </a:t>
            </a:r>
            <a:r>
              <a:rPr lang="pt-BR" sz="2000" kern="0" dirty="0" smtClean="0">
                <a:solidFill>
                  <a:srgbClr val="005500"/>
                </a:solidFill>
                <a:hlinkClick r:id="rId3"/>
              </a:rPr>
              <a:t>www.agricultura.gov.br/animal/dipoa/dipoa-sisbi</a:t>
            </a:r>
            <a:r>
              <a:rPr lang="pt-BR" sz="2000" kern="0" dirty="0" smtClean="0">
                <a:solidFill>
                  <a:srgbClr val="005500"/>
                </a:solidFill>
              </a:rPr>
              <a:t> </a:t>
            </a:r>
          </a:p>
          <a:p>
            <a:pPr>
              <a:defRPr/>
            </a:pPr>
            <a:endParaRPr lang="pt-BR" sz="2000" kern="0" dirty="0" smtClean="0">
              <a:solidFill>
                <a:srgbClr val="005500"/>
              </a:solidFill>
            </a:endParaRPr>
          </a:p>
          <a:p>
            <a:pPr>
              <a:defRPr/>
            </a:pPr>
            <a:r>
              <a:rPr lang="pt-BR" sz="5400" b="1" kern="0" dirty="0" smtClean="0">
                <a:solidFill>
                  <a:srgbClr val="005500"/>
                </a:solidFill>
              </a:rPr>
              <a:t>Obrigado!</a:t>
            </a:r>
          </a:p>
          <a:p>
            <a:pPr>
              <a:defRPr/>
            </a:pPr>
            <a:r>
              <a:rPr lang="pt-BR" sz="2000" kern="0" dirty="0" smtClean="0">
                <a:solidFill>
                  <a:srgbClr val="005500"/>
                </a:solidFill>
                <a:hlinkClick r:id="rId4"/>
              </a:rPr>
              <a:t>decio.coutinho@agricultura.gov.br</a:t>
            </a:r>
            <a:endParaRPr lang="pt-BR" sz="2000" kern="0" dirty="0" smtClean="0">
              <a:solidFill>
                <a:srgbClr val="005500"/>
              </a:solidFill>
            </a:endParaRPr>
          </a:p>
          <a:p>
            <a:pPr>
              <a:defRPr/>
            </a:pPr>
            <a:endParaRPr lang="pt-BR" sz="2000" kern="0" dirty="0" smtClean="0">
              <a:solidFill>
                <a:srgbClr val="005500"/>
              </a:solidFill>
            </a:endParaRPr>
          </a:p>
        </p:txBody>
      </p:sp>
      <p:pic>
        <p:nvPicPr>
          <p:cNvPr id="49155" name="Picture 17" descr="roda-02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36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 smtClean="0">
                <a:solidFill>
                  <a:srgbClr val="005500"/>
                </a:solidFill>
              </a:rPr>
              <a:t>Principais Objetivos do Sistema</a:t>
            </a: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rgbClr val="FF6600"/>
              </a:buClr>
            </a:pPr>
            <a:r>
              <a:rPr lang="pt-BR" altLang="pt-BR" sz="3600" dirty="0" smtClean="0">
                <a:solidFill>
                  <a:srgbClr val="005500"/>
                </a:solidFill>
              </a:rPr>
              <a:t>Integrar os Serviços de Inspeção das três instâncias</a:t>
            </a:r>
          </a:p>
          <a:p>
            <a:pPr algn="just">
              <a:buClr>
                <a:srgbClr val="FF6600"/>
              </a:buClr>
            </a:pPr>
            <a:r>
              <a:rPr lang="pt-BR" altLang="pt-BR" sz="3600" dirty="0" smtClean="0">
                <a:solidFill>
                  <a:srgbClr val="005500"/>
                </a:solidFill>
              </a:rPr>
              <a:t>Harmonizar e uniformizar procedimentos</a:t>
            </a:r>
          </a:p>
          <a:p>
            <a:pPr algn="just">
              <a:buClr>
                <a:srgbClr val="FF6600"/>
              </a:buClr>
            </a:pPr>
            <a:r>
              <a:rPr lang="pt-BR" altLang="pt-BR" sz="3600" dirty="0" smtClean="0">
                <a:solidFill>
                  <a:srgbClr val="005500"/>
                </a:solidFill>
              </a:rPr>
              <a:t>Consolidar as informações cruciais para a Defesa Agropecuária no Brasil</a:t>
            </a:r>
          </a:p>
          <a:p>
            <a:pPr algn="just">
              <a:buClr>
                <a:srgbClr val="FF6600"/>
              </a:buClr>
            </a:pPr>
            <a:r>
              <a:rPr lang="pt-BR" altLang="pt-BR" sz="3600" dirty="0" smtClean="0">
                <a:solidFill>
                  <a:srgbClr val="005500"/>
                </a:solidFill>
              </a:rPr>
              <a:t>Aumentar a oferta de alimentos seguros à população</a:t>
            </a:r>
          </a:p>
          <a:p>
            <a:pPr algn="just">
              <a:buClr>
                <a:srgbClr val="FF6600"/>
              </a:buClr>
            </a:pPr>
            <a:endParaRPr lang="pt-BR" altLang="pt-BR" sz="3600" dirty="0" smtClean="0">
              <a:solidFill>
                <a:srgbClr val="005500"/>
              </a:solidFill>
            </a:endParaRPr>
          </a:p>
        </p:txBody>
      </p:sp>
      <p:pic>
        <p:nvPicPr>
          <p:cNvPr id="16387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883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smtClean="0">
                <a:solidFill>
                  <a:srgbClr val="005500"/>
                </a:solidFill>
              </a:rPr>
              <a:t>Evolução dos Serviços de Inspeção Estaduais e Municipais</a:t>
            </a:r>
            <a:endParaRPr lang="pt-BR" altLang="pt-BR" smtClean="0">
              <a:solidFill>
                <a:srgbClr val="005500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251520" y="1700808"/>
          <a:ext cx="86409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1" name="Picture 17" descr="roda-02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92027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smtClean="0">
                <a:solidFill>
                  <a:srgbClr val="005500"/>
                </a:solidFill>
              </a:rPr>
              <a:t>Como atingir a equivalência?</a:t>
            </a:r>
            <a:br>
              <a:rPr lang="pt-BR" altLang="pt-BR" b="1" smtClean="0">
                <a:solidFill>
                  <a:srgbClr val="005500"/>
                </a:solidFill>
              </a:rPr>
            </a:br>
            <a:r>
              <a:rPr lang="pt-BR" altLang="pt-BR" b="1" smtClean="0">
                <a:solidFill>
                  <a:srgbClr val="005500"/>
                </a:solidFill>
              </a:rPr>
              <a:t>(Serviços de Inspeção)</a:t>
            </a:r>
          </a:p>
        </p:txBody>
      </p:sp>
      <p:graphicFrame>
        <p:nvGraphicFramePr>
          <p:cNvPr id="2" name="Diagrama 1"/>
          <p:cNvGraphicFramePr/>
          <p:nvPr/>
        </p:nvGraphicFramePr>
        <p:xfrm>
          <a:off x="179512" y="1340768"/>
          <a:ext cx="835292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5" name="Picture 17" descr="roda-02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335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smtClean="0">
                <a:solidFill>
                  <a:srgbClr val="005500"/>
                </a:solidFill>
              </a:rPr>
              <a:t>Evolução das Agroindústrias</a:t>
            </a:r>
            <a:endParaRPr lang="pt-BR" altLang="pt-BR" smtClean="0">
              <a:solidFill>
                <a:srgbClr val="005500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07504" y="1700808"/>
          <a:ext cx="892899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459" name="Picture 17" descr="roda-02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7423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altLang="pt-BR" sz="4000" b="1" dirty="0" smtClean="0">
                <a:solidFill>
                  <a:srgbClr val="005500"/>
                </a:solidFill>
              </a:rPr>
              <a:t>Como atingir a qualidade necessária?</a:t>
            </a:r>
            <a:br>
              <a:rPr lang="pt-BR" altLang="pt-BR" sz="4000" b="1" dirty="0" smtClean="0">
                <a:solidFill>
                  <a:srgbClr val="005500"/>
                </a:solidFill>
              </a:rPr>
            </a:br>
            <a:r>
              <a:rPr lang="pt-BR" altLang="pt-BR" sz="4000" b="1" dirty="0" smtClean="0">
                <a:solidFill>
                  <a:srgbClr val="005500"/>
                </a:solidFill>
              </a:rPr>
              <a:t>(Agroindústrias)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56325" y="2708275"/>
            <a:ext cx="2613025" cy="223361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pt-BR" altLang="pt-BR" sz="2000" dirty="0" smtClean="0">
                <a:solidFill>
                  <a:srgbClr val="005500"/>
                </a:solidFill>
              </a:rPr>
              <a:t>As indústrias elaboram e implantam os programas, mas a Inspeção deve avaliar se os mesmos atendem à legislação.</a:t>
            </a:r>
          </a:p>
        </p:txBody>
      </p:sp>
      <p:graphicFrame>
        <p:nvGraphicFramePr>
          <p:cNvPr id="4" name="Diagrama 3"/>
          <p:cNvGraphicFramePr/>
          <p:nvPr/>
        </p:nvGraphicFramePr>
        <p:xfrm>
          <a:off x="-828601" y="1412775"/>
          <a:ext cx="7560841" cy="4824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4" name="Picture 17" descr="roda-02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07521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07950" y="1989138"/>
            <a:ext cx="4032250" cy="1446212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4400" b="1" dirty="0">
                <a:solidFill>
                  <a:srgbClr val="005500"/>
                </a:solidFill>
                <a:latin typeface="+mn-lt"/>
              </a:rPr>
              <a:t>Situação Atual de Adesão</a:t>
            </a:r>
          </a:p>
        </p:txBody>
      </p:sp>
      <p:pic>
        <p:nvPicPr>
          <p:cNvPr id="33794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065" y="-1"/>
            <a:ext cx="5195935" cy="626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12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 smtClean="0">
                <a:solidFill>
                  <a:srgbClr val="005500"/>
                </a:solidFill>
              </a:rPr>
              <a:t>Situação Atual de Adesão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Estados:</a:t>
            </a:r>
          </a:p>
          <a:p>
            <a:pPr lvl="1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RS, SC, PR, MG, ES, BA, GO e DF</a:t>
            </a:r>
          </a:p>
          <a:p>
            <a:pPr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Municípios</a:t>
            </a:r>
          </a:p>
          <a:p>
            <a:pPr lvl="1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Alegrete, Erechim, Glorinha, Marau, </a:t>
            </a:r>
            <a:r>
              <a:rPr lang="pt-BR" dirty="0" err="1" smtClean="0">
                <a:solidFill>
                  <a:srgbClr val="005500"/>
                </a:solidFill>
              </a:rPr>
              <a:t>Miraguaí</a:t>
            </a:r>
            <a:r>
              <a:rPr lang="pt-BR" dirty="0" smtClean="0">
                <a:solidFill>
                  <a:srgbClr val="005500"/>
                </a:solidFill>
              </a:rPr>
              <a:t>, Rosário do Sul, Santa Cruz do Sul, São Pedro do Butiá e </a:t>
            </a:r>
            <a:r>
              <a:rPr lang="pt-BR" dirty="0" err="1" smtClean="0">
                <a:solidFill>
                  <a:srgbClr val="005500"/>
                </a:solidFill>
              </a:rPr>
              <a:t>Sant’ana</a:t>
            </a:r>
            <a:r>
              <a:rPr lang="pt-BR" dirty="0" smtClean="0">
                <a:solidFill>
                  <a:srgbClr val="005500"/>
                </a:solidFill>
              </a:rPr>
              <a:t> do Livramento/RS, Chapecó/SC, Cascavel/PR, Itu/SP e Uberlândia/MG</a:t>
            </a:r>
          </a:p>
          <a:p>
            <a:pPr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Consórcios:</a:t>
            </a:r>
          </a:p>
          <a:p>
            <a:pPr lvl="1">
              <a:buClr>
                <a:srgbClr val="FF3300"/>
              </a:buClr>
            </a:pPr>
            <a:r>
              <a:rPr lang="pt-BR" dirty="0" smtClean="0">
                <a:solidFill>
                  <a:srgbClr val="005500"/>
                </a:solidFill>
              </a:rPr>
              <a:t>CODEVALE/MS, CONSAD e CIDEMA/SC</a:t>
            </a:r>
          </a:p>
        </p:txBody>
      </p:sp>
      <p:pic>
        <p:nvPicPr>
          <p:cNvPr id="37891" name="Picture 17" descr="roda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241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7" descr="roda-0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" y="35696"/>
            <a:ext cx="2922650" cy="2889248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66" y="51001"/>
            <a:ext cx="2922650" cy="288924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530" y="35696"/>
            <a:ext cx="2938132" cy="290455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157" y="3208972"/>
            <a:ext cx="2990035" cy="295586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889" y="3208972"/>
            <a:ext cx="2995781" cy="2961544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02452" y="3789040"/>
            <a:ext cx="30426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rgbClr val="005500"/>
                </a:solidFill>
                <a:latin typeface="+mj-lt"/>
              </a:rPr>
              <a:t>Evolução das </a:t>
            </a:r>
          </a:p>
          <a:p>
            <a:r>
              <a:rPr lang="pt-BR" sz="4000" b="1" dirty="0" smtClean="0">
                <a:solidFill>
                  <a:srgbClr val="005500"/>
                </a:solidFill>
                <a:latin typeface="+mj-lt"/>
              </a:rPr>
              <a:t>adesões</a:t>
            </a:r>
            <a:endParaRPr lang="pt-BR" sz="4000" b="1" dirty="0">
              <a:solidFill>
                <a:srgbClr val="0055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5702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563</Words>
  <Application>Microsoft Office PowerPoint</Application>
  <PresentationFormat>Apresentação na tela (4:3)</PresentationFormat>
  <Paragraphs>100</Paragraphs>
  <Slides>16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Wingdings</vt:lpstr>
      <vt:lpstr>Tema do Office</vt:lpstr>
      <vt:lpstr>Apresentação do PowerPoint</vt:lpstr>
      <vt:lpstr>Principais Objetivos do Sistema</vt:lpstr>
      <vt:lpstr>Evolução dos Serviços de Inspeção Estaduais e Municipais</vt:lpstr>
      <vt:lpstr>Como atingir a equivalência? (Serviços de Inspeção)</vt:lpstr>
      <vt:lpstr>Evolução das Agroindústrias</vt:lpstr>
      <vt:lpstr>Como atingir a qualidade necessária? (Agroindústrias)</vt:lpstr>
      <vt:lpstr>Apresentação do PowerPoint</vt:lpstr>
      <vt:lpstr>Situação Atual de Adesão</vt:lpstr>
      <vt:lpstr>Apresentação do PowerPoint</vt:lpstr>
      <vt:lpstr>Estabelecimentos com SISBI</vt:lpstr>
      <vt:lpstr>Apresentação do PowerPoint</vt:lpstr>
      <vt:lpstr>Ações Previstas para 2015</vt:lpstr>
      <vt:lpstr>Regulamentação do Artigo 7º do Decreto 5.741/2006</vt:lpstr>
      <vt:lpstr>Alterações recentes na legislação de inspeção</vt:lpstr>
      <vt:lpstr>GT – Portaria DAS nº 58/2015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Fagundes Fernandes</dc:creator>
  <cp:lastModifiedBy>Fernando Fagundes Fernandes</cp:lastModifiedBy>
  <cp:revision>4</cp:revision>
  <dcterms:created xsi:type="dcterms:W3CDTF">2015-09-03T14:52:07Z</dcterms:created>
  <dcterms:modified xsi:type="dcterms:W3CDTF">2015-09-04T17:11:46Z</dcterms:modified>
</cp:coreProperties>
</file>