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6" r:id="rId2"/>
    <p:sldId id="345" r:id="rId3"/>
    <p:sldId id="344" r:id="rId4"/>
    <p:sldId id="346" r:id="rId5"/>
    <p:sldId id="347" r:id="rId6"/>
    <p:sldId id="348" r:id="rId7"/>
    <p:sldId id="367" r:id="rId8"/>
    <p:sldId id="356" r:id="rId9"/>
    <p:sldId id="355" r:id="rId10"/>
    <p:sldId id="366" r:id="rId11"/>
    <p:sldId id="323" r:id="rId12"/>
    <p:sldId id="305" r:id="rId13"/>
    <p:sldId id="368" r:id="rId14"/>
    <p:sldId id="267" r:id="rId15"/>
    <p:sldId id="357" r:id="rId16"/>
    <p:sldId id="329" r:id="rId17"/>
    <p:sldId id="360" r:id="rId18"/>
    <p:sldId id="361" r:id="rId19"/>
    <p:sldId id="362" r:id="rId20"/>
    <p:sldId id="359" r:id="rId21"/>
    <p:sldId id="343" r:id="rId22"/>
  </p:sldIdLst>
  <p:sldSz cx="9906000" cy="6858000" type="A4"/>
  <p:notesSz cx="10234613" cy="71024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3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is Raiane Miguel Amaral" initials="LRMA" lastIdx="2" clrIdx="0"/>
  <p:cmAuthor id="1" name="Vitor Passos Camargos" initials="VP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818"/>
    <a:srgbClr val="92CC7E"/>
    <a:srgbClr val="EC8C8C"/>
    <a:srgbClr val="F8C580"/>
    <a:srgbClr val="F7F781"/>
    <a:srgbClr val="ACE296"/>
    <a:srgbClr val="4D4D4D"/>
    <a:srgbClr val="33333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0" autoAdjust="0"/>
    <p:restoredTop sz="91511" autoAdjust="0"/>
  </p:normalViewPr>
  <p:slideViewPr>
    <p:cSldViewPr>
      <p:cViewPr varScale="1">
        <p:scale>
          <a:sx n="84" d="100"/>
          <a:sy n="84" d="100"/>
        </p:scale>
        <p:origin x="1668" y="60"/>
      </p:cViewPr>
      <p:guideLst>
        <p:guide orient="horz" pos="618"/>
        <p:guide pos="3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94"/>
    </p:cViewPr>
  </p:sorterViewPr>
  <p:notesViewPr>
    <p:cSldViewPr>
      <p:cViewPr varScale="1">
        <p:scale>
          <a:sx n="90" d="100"/>
          <a:sy n="90" d="100"/>
        </p:scale>
        <p:origin x="-1914" y="-96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744008434837721E-2"/>
          <c:y val="2.915146773815255E-2"/>
          <c:w val="0.91894212468480019"/>
          <c:h val="0.75033996322729446"/>
        </c:manualLayout>
      </c:layout>
      <c:lineChart>
        <c:grouping val="standard"/>
        <c:varyColors val="0"/>
        <c:ser>
          <c:idx val="0"/>
          <c:order val="0"/>
          <c:tx>
            <c:strRef>
              <c:f>Ideb_Brasil_EF_EM!$H$26</c:f>
              <c:strCache>
                <c:ptCount val="1"/>
                <c:pt idx="0">
                  <c:v>Ideb </c:v>
                </c:pt>
              </c:strCache>
            </c:strRef>
          </c:tx>
          <c:spPr>
            <a:ln w="31750">
              <a:solidFill>
                <a:srgbClr val="1F497D"/>
              </a:solidFill>
            </a:ln>
          </c:spPr>
          <c:marker>
            <c:symbol val="circle"/>
            <c:size val="5"/>
            <c:spPr>
              <a:solidFill>
                <a:schemeClr val="tx2"/>
              </a:solidFill>
              <a:ln w="28575">
                <a:solidFill>
                  <a:srgbClr val="1F497D"/>
                </a:solidFill>
              </a:ln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Ideb_Brasil_EF_EM!$G$28:$G$35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Ideb_Brasil_EF_EM!$H$28:$H$35</c:f>
              <c:numCache>
                <c:formatCode>#,#00</c:formatCode>
                <c:ptCount val="8"/>
                <c:pt idx="0">
                  <c:v>4.2</c:v>
                </c:pt>
                <c:pt idx="1">
                  <c:v>4.5999999999999996</c:v>
                </c:pt>
                <c:pt idx="2">
                  <c:v>5</c:v>
                </c:pt>
                <c:pt idx="3">
                  <c:v>5.2</c:v>
                </c:pt>
                <c:pt idx="4">
                  <c:v>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14F-48F9-82A1-59CF5A01794B}"/>
            </c:ext>
          </c:extLst>
        </c:ser>
        <c:ser>
          <c:idx val="1"/>
          <c:order val="1"/>
          <c:tx>
            <c:strRef>
              <c:f>Ideb_Brasil_EF_EM!$I$26</c:f>
              <c:strCache>
                <c:ptCount val="1"/>
                <c:pt idx="0">
                  <c:v>Metas do Ideb </c:v>
                </c:pt>
              </c:strCache>
            </c:strRef>
          </c:tx>
          <c:spPr>
            <a:ln w="19050">
              <a:solidFill>
                <a:srgbClr val="C00000"/>
              </a:solidFill>
              <a:prstDash val="sysDash"/>
            </a:ln>
          </c:spPr>
          <c:marker>
            <c:symbol val="none"/>
          </c:marker>
          <c:dLbls>
            <c:numFmt formatCode="#,##0.0" sourceLinked="0"/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Ideb_Brasil_EF_EM!$G$28:$G$35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Ideb_Brasil_EF_EM!$I$28:$I$35</c:f>
              <c:numCache>
                <c:formatCode>#,#00</c:formatCode>
                <c:ptCount val="8"/>
                <c:pt idx="0">
                  <c:v>3.9</c:v>
                </c:pt>
                <c:pt idx="1">
                  <c:v>4.2</c:v>
                </c:pt>
                <c:pt idx="2">
                  <c:v>4.5999999999999996</c:v>
                </c:pt>
                <c:pt idx="3">
                  <c:v>4.9000000000000004</c:v>
                </c:pt>
                <c:pt idx="4">
                  <c:v>5.2</c:v>
                </c:pt>
                <c:pt idx="5">
                  <c:v>5.5</c:v>
                </c:pt>
                <c:pt idx="6">
                  <c:v>5.7</c:v>
                </c:pt>
                <c:pt idx="7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14F-48F9-82A1-59CF5A017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14896"/>
        <c:axId val="307628616"/>
      </c:lineChart>
      <c:catAx>
        <c:axId val="30761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7628616"/>
        <c:crosses val="autoZero"/>
        <c:auto val="1"/>
        <c:lblAlgn val="ctr"/>
        <c:lblOffset val="100"/>
        <c:noMultiLvlLbl val="0"/>
      </c:catAx>
      <c:valAx>
        <c:axId val="307628616"/>
        <c:scaling>
          <c:orientation val="minMax"/>
          <c:max val="10"/>
          <c:min val="1"/>
        </c:scaling>
        <c:delete val="0"/>
        <c:axPos val="l"/>
        <c:majorGridlines>
          <c:spPr>
            <a:ln w="6350">
              <a:noFill/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30761489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4.2346640371611032E-3"/>
          <c:y val="0.92155670561341119"/>
          <c:w val="0.99576533596283889"/>
          <c:h val="7.71755169402953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1"/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Ind2B - PNAD</c:v>
          </c:tx>
          <c:spPr>
            <a:ln w="12700"/>
          </c:spPr>
          <c:marker>
            <c:spPr>
              <a:ln w="12700"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'[1]Ind2B-Graf7'!$A$65:$A$77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'[1]Ind2B-Graf7'!$G$8:$G$18</c:f>
              <c:numCache>
                <c:formatCode>General</c:formatCode>
                <c:ptCount val="11"/>
                <c:pt idx="0">
                  <c:v>0.58209390000000005</c:v>
                </c:pt>
                <c:pt idx="1">
                  <c:v>0.5919605</c:v>
                </c:pt>
                <c:pt idx="2">
                  <c:v>0.61077570000000003</c:v>
                </c:pt>
                <c:pt idx="3">
                  <c:v>0.63121760000000005</c:v>
                </c:pt>
                <c:pt idx="4">
                  <c:v>0.65110869999999998</c:v>
                </c:pt>
                <c:pt idx="5">
                  <c:v>0.66772719999999997</c:v>
                </c:pt>
                <c:pt idx="6">
                  <c:v>0.67600559999999998</c:v>
                </c:pt>
                <c:pt idx="7">
                  <c:v>0.71043179999999995</c:v>
                </c:pt>
                <c:pt idx="8">
                  <c:v>0.73063929999999999</c:v>
                </c:pt>
                <c:pt idx="9">
                  <c:v>0.74267240000000001</c:v>
                </c:pt>
                <c:pt idx="10">
                  <c:v>0.76910690000000004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F52-4D23-A9A9-9DED99E2D403}"/>
            </c:ext>
          </c:extLst>
        </c:ser>
        <c:ser>
          <c:idx val="0"/>
          <c:order val="1"/>
          <c:tx>
            <c:v>Ind2B-PNAD-C</c:v>
          </c:tx>
          <c:spPr>
            <a:ln w="12700"/>
          </c:spPr>
          <c:marker>
            <c:spPr>
              <a:ln w="12700"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'[1]Ind2B-Graf7'!$A$65:$A$77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'[1]Ind2B-Graf7'!$B$65:$B$77</c:f>
              <c:numCache>
                <c:formatCode>General</c:formatCode>
                <c:ptCount val="13"/>
                <c:pt idx="7">
                  <c:v>0.68588680000000002</c:v>
                </c:pt>
                <c:pt idx="8">
                  <c:v>0.71443219999999996</c:v>
                </c:pt>
                <c:pt idx="9">
                  <c:v>0.73358599999999996</c:v>
                </c:pt>
                <c:pt idx="10">
                  <c:v>0.74860570000000004</c:v>
                </c:pt>
                <c:pt idx="11">
                  <c:v>0.74944129999999998</c:v>
                </c:pt>
                <c:pt idx="12">
                  <c:v>0.75903609999999999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F52-4D23-A9A9-9DED99E2D403}"/>
            </c:ext>
          </c:extLst>
        </c:ser>
        <c:ser>
          <c:idx val="2"/>
          <c:order val="2"/>
          <c:tx>
            <c:v>Meta 2024</c:v>
          </c:tx>
          <c:spPr>
            <a:ln w="28575">
              <a:prstDash val="dash"/>
            </a:ln>
          </c:spPr>
          <c:marker>
            <c:symbol val="none"/>
          </c:marker>
          <c:cat>
            <c:numRef>
              <c:f>'[1]Ind2B-Graf7'!$A$65:$A$77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'[1]Ind2B-Graf7'!$E$65:$E$77</c:f>
              <c:numCache>
                <c:formatCode>General</c:formatCode>
                <c:ptCount val="13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F52-4D23-A9A9-9DED99E2D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307704"/>
        <c:axId val="352306136"/>
      </c:lineChart>
      <c:catAx>
        <c:axId val="352307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306136"/>
        <c:crosses val="autoZero"/>
        <c:auto val="1"/>
        <c:lblAlgn val="ctr"/>
        <c:lblOffset val="100"/>
        <c:noMultiLvlLbl val="0"/>
      </c:catAx>
      <c:valAx>
        <c:axId val="352306136"/>
        <c:scaling>
          <c:orientation val="minMax"/>
          <c:max val="1"/>
          <c:min val="0.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2307704"/>
        <c:crosses val="autoZero"/>
        <c:crossBetween val="between"/>
        <c:majorUnit val="0.1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913036232933651E-2"/>
          <c:y val="3.064185822631597E-2"/>
          <c:w val="0.89521574594544806"/>
          <c:h val="0.78673020744482991"/>
        </c:manualLayout>
      </c:layout>
      <c:lineChart>
        <c:grouping val="standard"/>
        <c:varyColors val="0"/>
        <c:ser>
          <c:idx val="0"/>
          <c:order val="0"/>
          <c:tx>
            <c:v>Ideb</c:v>
          </c:tx>
          <c:spPr>
            <a:ln w="31750">
              <a:solidFill>
                <a:srgbClr val="1F497D">
                  <a:lumMod val="75000"/>
                </a:srgbClr>
              </a:solidFill>
            </a:ln>
          </c:spPr>
          <c:marker>
            <c:symbol val="circle"/>
            <c:size val="5"/>
            <c:spPr>
              <a:solidFill>
                <a:srgbClr val="1F497D">
                  <a:lumMod val="75000"/>
                </a:srgbClr>
              </a:solidFill>
              <a:ln w="38100">
                <a:solidFill>
                  <a:srgbClr val="1F497D">
                    <a:lumMod val="75000"/>
                  </a:srgbClr>
                </a:solidFill>
              </a:ln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M7A_Grafico_1!$G$7:$G$14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M7B_Grafico_13!$J$5:$J$9</c:f>
              <c:numCache>
                <c:formatCode>#,#00</c:formatCode>
                <c:ptCount val="5"/>
                <c:pt idx="0">
                  <c:v>3.8</c:v>
                </c:pt>
                <c:pt idx="1">
                  <c:v>4</c:v>
                </c:pt>
                <c:pt idx="2">
                  <c:v>4.0999999999999996</c:v>
                </c:pt>
                <c:pt idx="3">
                  <c:v>4.2</c:v>
                </c:pt>
                <c:pt idx="4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5D1-4BB9-BCFA-33B071553275}"/>
            </c:ext>
          </c:extLst>
        </c:ser>
        <c:ser>
          <c:idx val="1"/>
          <c:order val="1"/>
          <c:tx>
            <c:v>Metas do Ideb </c:v>
          </c:tx>
          <c:spPr>
            <a:ln w="19050">
              <a:solidFill>
                <a:srgbClr val="C00000"/>
              </a:solidFill>
              <a:prstDash val="sysDash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-2.5594551496762749E-2"/>
                  <c:y val="-4.608318026021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57F-4067-BBD6-F07168070F2F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M7A_Grafico_1!$G$7:$G$14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M7C_Grafico_25!$K$5:$K$12</c:f>
              <c:numCache>
                <c:formatCode>#,#00</c:formatCode>
                <c:ptCount val="8"/>
                <c:pt idx="0">
                  <c:v>3.5</c:v>
                </c:pt>
                <c:pt idx="1">
                  <c:v>3.7</c:v>
                </c:pt>
                <c:pt idx="2">
                  <c:v>3.9</c:v>
                </c:pt>
                <c:pt idx="3">
                  <c:v>4.4000000000000004</c:v>
                </c:pt>
                <c:pt idx="4">
                  <c:v>4.7</c:v>
                </c:pt>
                <c:pt idx="5">
                  <c:v>5</c:v>
                </c:pt>
                <c:pt idx="6">
                  <c:v>5.2</c:v>
                </c:pt>
                <c:pt idx="7">
                  <c:v>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5D1-4BB9-BCFA-33B071553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27832"/>
        <c:axId val="307625088"/>
      </c:lineChart>
      <c:catAx>
        <c:axId val="307627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7625088"/>
        <c:crosses val="autoZero"/>
        <c:auto val="1"/>
        <c:lblAlgn val="ctr"/>
        <c:lblOffset val="100"/>
        <c:noMultiLvlLbl val="0"/>
      </c:catAx>
      <c:valAx>
        <c:axId val="307625088"/>
        <c:scaling>
          <c:orientation val="minMax"/>
          <c:max val="10"/>
          <c:min val="1"/>
        </c:scaling>
        <c:delete val="0"/>
        <c:axPos val="l"/>
        <c:majorGridlines>
          <c:spPr>
            <a:ln w="6350">
              <a:noFill/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rgbClr val="1F497D">
                <a:lumMod val="75000"/>
              </a:srgbClr>
            </a:solidFill>
          </a:ln>
        </c:spPr>
        <c:crossAx val="30762783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4.2347120282481389E-3"/>
          <c:y val="0.92568593690654333"/>
          <c:w val="0.99576533596283889"/>
          <c:h val="7.296485865444690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4380159001864"/>
          <c:y val="4.4257513585449708E-2"/>
          <c:w val="0.72369981258280491"/>
          <c:h val="0.74033956544510926"/>
        </c:manualLayout>
      </c:layout>
      <c:lineChart>
        <c:grouping val="standard"/>
        <c:varyColors val="0"/>
        <c:ser>
          <c:idx val="0"/>
          <c:order val="0"/>
          <c:tx>
            <c:strRef>
              <c:f>M7A_Grafico_1!$L$5</c:f>
              <c:strCache>
                <c:ptCount val="1"/>
                <c:pt idx="0">
                  <c:v>Ideb </c:v>
                </c:pt>
              </c:strCache>
            </c:strRef>
          </c:tx>
          <c:spPr>
            <a:ln w="31750">
              <a:solidFill>
                <a:srgbClr val="1F497D">
                  <a:lumMod val="75000"/>
                </a:srgbClr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28575">
                <a:solidFill>
                  <a:srgbClr val="1F497D">
                    <a:lumMod val="75000"/>
                  </a:srgbClr>
                </a:solidFill>
              </a:ln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M7A_Grafico_1!$G$7:$G$14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M7A_Grafico_1!$L$7:$L$14</c:f>
              <c:numCache>
                <c:formatCode>#,#00</c:formatCode>
                <c:ptCount val="8"/>
                <c:pt idx="0">
                  <c:v>3.5</c:v>
                </c:pt>
                <c:pt idx="1">
                  <c:v>3.6</c:v>
                </c:pt>
                <c:pt idx="2">
                  <c:v>3.7</c:v>
                </c:pt>
                <c:pt idx="3">
                  <c:v>3.7</c:v>
                </c:pt>
                <c:pt idx="4">
                  <c:v>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F06-447E-A345-790E3563AC0E}"/>
            </c:ext>
          </c:extLst>
        </c:ser>
        <c:ser>
          <c:idx val="1"/>
          <c:order val="1"/>
          <c:tx>
            <c:v>Metas do Ideb </c:v>
          </c:tx>
          <c:spPr>
            <a:ln w="19050">
              <a:solidFill>
                <a:srgbClr val="C0000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258520414710917E-2"/>
                  <c:y val="-5.7918366213277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06-447E-A345-790E3563AC0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258520414710917E-2"/>
                  <c:y val="-5.7918366213277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F06-447E-A345-790E3563AC0E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 anchorCtr="0"/>
              <a:lstStyle/>
              <a:p>
                <a:pPr algn="ctr">
                  <a:defRPr lang="pt-BR" sz="18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M7A_Grafico_1!$G$7:$G$14</c:f>
              <c:numCache>
                <c:formatCode>General</c:formatCode>
                <c:ptCount val="8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M7A_Grafico_1!$M$7:$M$14</c:f>
              <c:numCache>
                <c:formatCode>#,#00</c:formatCode>
                <c:ptCount val="8"/>
                <c:pt idx="0">
                  <c:v>3.4</c:v>
                </c:pt>
                <c:pt idx="1">
                  <c:v>3.5</c:v>
                </c:pt>
                <c:pt idx="2">
                  <c:v>3.7</c:v>
                </c:pt>
                <c:pt idx="3">
                  <c:v>3.9</c:v>
                </c:pt>
                <c:pt idx="4">
                  <c:v>4.3</c:v>
                </c:pt>
                <c:pt idx="5">
                  <c:v>4.7</c:v>
                </c:pt>
                <c:pt idx="6">
                  <c:v>5</c:v>
                </c:pt>
                <c:pt idx="7">
                  <c:v>5.2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F06-447E-A345-790E3563A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13328"/>
        <c:axId val="307629008"/>
      </c:lineChart>
      <c:catAx>
        <c:axId val="30761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7629008"/>
        <c:crosses val="autoZero"/>
        <c:auto val="1"/>
        <c:lblAlgn val="ctr"/>
        <c:lblOffset val="100"/>
        <c:noMultiLvlLbl val="0"/>
      </c:catAx>
      <c:valAx>
        <c:axId val="307629008"/>
        <c:scaling>
          <c:orientation val="minMax"/>
          <c:max val="7"/>
          <c:min val="2"/>
        </c:scaling>
        <c:delete val="0"/>
        <c:axPos val="l"/>
        <c:majorGridlines>
          <c:spPr>
            <a:ln w="6350">
              <a:noFill/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307613328"/>
        <c:crosses val="autoZero"/>
        <c:crossBetween val="between"/>
        <c:majorUnit val="1"/>
        <c:minorUnit val="0.1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4.2346640371611032E-3"/>
          <c:y val="0.86107287885354944"/>
          <c:w val="0.99576533596283889"/>
          <c:h val="0.137578017518577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'M7B_Grafico_10 '!$A$26</c:f>
              <c:strCache>
                <c:ptCount val="1"/>
                <c:pt idx="0">
                  <c:v>Língua Portuguesa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'M7B_Grafico_10 '!$B$25:$F$25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'M7B_Grafico_10 '!$B$26:$F$26</c:f>
              <c:numCache>
                <c:formatCode>0.0</c:formatCode>
                <c:ptCount val="5"/>
                <c:pt idx="0">
                  <c:v>234.6</c:v>
                </c:pt>
                <c:pt idx="1">
                  <c:v>244</c:v>
                </c:pt>
                <c:pt idx="2">
                  <c:v>243</c:v>
                </c:pt>
                <c:pt idx="3">
                  <c:v>243.87</c:v>
                </c:pt>
                <c:pt idx="4">
                  <c:v>253.5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80F-45A2-961F-DF02824FB3F1}"/>
            </c:ext>
          </c:extLst>
        </c:ser>
        <c:ser>
          <c:idx val="1"/>
          <c:order val="1"/>
          <c:tx>
            <c:strRef>
              <c:f>'M7B_Grafico_10 '!$A$27</c:f>
              <c:strCache>
                <c:ptCount val="1"/>
                <c:pt idx="0">
                  <c:v>Matemática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squar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'M7B_Grafico_10 '!$B$25:$F$25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'M7B_Grafico_10 '!$B$27:$F$27</c:f>
              <c:numCache>
                <c:formatCode>0.0</c:formatCode>
                <c:ptCount val="5"/>
                <c:pt idx="0">
                  <c:v>247.4</c:v>
                </c:pt>
                <c:pt idx="1">
                  <c:v>248.7</c:v>
                </c:pt>
                <c:pt idx="2">
                  <c:v>250.6</c:v>
                </c:pt>
                <c:pt idx="3">
                  <c:v>249.64</c:v>
                </c:pt>
                <c:pt idx="4">
                  <c:v>257.73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80F-45A2-961F-DF02824FB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23912"/>
        <c:axId val="307616856"/>
      </c:lineChart>
      <c:catAx>
        <c:axId val="307623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7616856"/>
        <c:crosses val="autoZero"/>
        <c:auto val="1"/>
        <c:lblAlgn val="ctr"/>
        <c:lblOffset val="100"/>
        <c:noMultiLvlLbl val="0"/>
      </c:catAx>
      <c:valAx>
        <c:axId val="307616856"/>
        <c:scaling>
          <c:orientation val="minMax"/>
          <c:max val="325"/>
          <c:min val="12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t-BR"/>
          </a:p>
        </c:txPr>
        <c:crossAx val="307623912"/>
        <c:crosses val="autoZero"/>
        <c:crossBetween val="between"/>
        <c:majorUnit val="25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M7C_Grafico_16!$A$24</c:f>
              <c:strCache>
                <c:ptCount val="1"/>
                <c:pt idx="0">
                  <c:v>Língua Portuguesa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M7C_Grafico_16!$B$23:$F$23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M7C_Grafico_16!$B$24:$F$24</c:f>
              <c:numCache>
                <c:formatCode>0.0</c:formatCode>
                <c:ptCount val="5"/>
                <c:pt idx="0">
                  <c:v>261.38670000000002</c:v>
                </c:pt>
                <c:pt idx="1">
                  <c:v>268.83</c:v>
                </c:pt>
                <c:pt idx="2">
                  <c:v>268.57</c:v>
                </c:pt>
                <c:pt idx="3">
                  <c:v>264.06</c:v>
                </c:pt>
                <c:pt idx="4">
                  <c:v>267.87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0DB-4C83-9A8B-FC0A4C1DDC9E}"/>
            </c:ext>
          </c:extLst>
        </c:ser>
        <c:ser>
          <c:idx val="1"/>
          <c:order val="1"/>
          <c:tx>
            <c:strRef>
              <c:f>M7C_Grafico_16!$A$25</c:f>
              <c:strCache>
                <c:ptCount val="1"/>
                <c:pt idx="0">
                  <c:v>Matemática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squar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M7C_Grafico_16!$B$23:$F$23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M7C_Grafico_16!$B$25:$F$25</c:f>
              <c:numCache>
                <c:formatCode>0.0</c:formatCode>
                <c:ptCount val="5"/>
                <c:pt idx="0">
                  <c:v>272.89089999999999</c:v>
                </c:pt>
                <c:pt idx="1">
                  <c:v>274.72000000000003</c:v>
                </c:pt>
                <c:pt idx="2">
                  <c:v>274.83</c:v>
                </c:pt>
                <c:pt idx="3">
                  <c:v>270.14999999999998</c:v>
                </c:pt>
                <c:pt idx="4">
                  <c:v>267.60000000000002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0DB-4C83-9A8B-FC0A4C1DD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16464"/>
        <c:axId val="362011048"/>
      </c:lineChart>
      <c:catAx>
        <c:axId val="30761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2011048"/>
        <c:crosses val="autoZero"/>
        <c:auto val="1"/>
        <c:lblAlgn val="ctr"/>
        <c:lblOffset val="100"/>
        <c:noMultiLvlLbl val="0"/>
      </c:catAx>
      <c:valAx>
        <c:axId val="362011048"/>
        <c:scaling>
          <c:orientation val="minMax"/>
          <c:max val="325"/>
          <c:min val="12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pt-BR"/>
          </a:p>
        </c:txPr>
        <c:crossAx val="307616464"/>
        <c:crosses val="autoZero"/>
        <c:crossBetween val="between"/>
        <c:majorUnit val="25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008696"/>
        <c:axId val="362010656"/>
      </c:barChart>
      <c:catAx>
        <c:axId val="362008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Níveis de proficiência da escala de Matemática</a:t>
                </a:r>
              </a:p>
            </c:rich>
          </c:tx>
          <c:layout>
            <c:manualLayout>
              <c:xMode val="edge"/>
              <c:yMode val="edge"/>
              <c:x val="0.25954075238101298"/>
              <c:y val="0.9364318386230045"/>
            </c:manualLayout>
          </c:layout>
          <c:overlay val="0"/>
        </c:title>
        <c:majorTickMark val="out"/>
        <c:minorTickMark val="none"/>
        <c:tickLblPos val="nextTo"/>
        <c:txPr>
          <a:bodyPr rot="1500000"/>
          <a:lstStyle/>
          <a:p>
            <a:pPr>
              <a:defRPr b="1"/>
            </a:pPr>
            <a:endParaRPr lang="pt-BR"/>
          </a:p>
        </c:txPr>
        <c:crossAx val="362010656"/>
        <c:crosses val="autoZero"/>
        <c:auto val="1"/>
        <c:lblAlgn val="ctr"/>
        <c:lblOffset val="100"/>
        <c:noMultiLvlLbl val="0"/>
      </c:catAx>
      <c:valAx>
        <c:axId val="362010656"/>
        <c:scaling>
          <c:orientation val="minMax"/>
          <c:max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Percentual de alunos  </a:t>
                </a:r>
              </a:p>
            </c:rich>
          </c:tx>
          <c:layout>
            <c:manualLayout>
              <c:xMode val="edge"/>
              <c:yMode val="edge"/>
              <c:x val="6.7724339168926135E-3"/>
              <c:y val="0.2254706365936887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62008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97293917193276E-2"/>
          <c:y val="4.1210763642337708E-2"/>
          <c:w val="0.90399083518397616"/>
          <c:h val="0.596196755805531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0"/>
                  <c:y val="-1.383068626340596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300"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7C9-4696-92EF-26D90E1662D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384615384615385E-2"/>
                  <c:y val="6.91534313170298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7C9-4696-92EF-26D90E1662DD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6923076923076927E-3"/>
                  <c:y val="3.45767156585155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7C9-4696-92EF-26D90E1662DD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7C9-4696-92EF-26D90E1662DD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300" b="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'M7B_Graficos_11_12 '!$B$37:$B$49</c:f>
              <c:strCache>
                <c:ptCount val="13"/>
                <c:pt idx="0">
                  <c:v>125&gt;150</c:v>
                </c:pt>
                <c:pt idx="1">
                  <c:v>≥150 &lt;175</c:v>
                </c:pt>
                <c:pt idx="2">
                  <c:v>≥175 &lt;200</c:v>
                </c:pt>
                <c:pt idx="3">
                  <c:v>≥200 &lt;225</c:v>
                </c:pt>
                <c:pt idx="4">
                  <c:v>≥225 &lt;250</c:v>
                </c:pt>
                <c:pt idx="5">
                  <c:v>≥250 &lt;275</c:v>
                </c:pt>
                <c:pt idx="6">
                  <c:v>≥275 &lt;300</c:v>
                </c:pt>
                <c:pt idx="7">
                  <c:v>≥300 &lt;325</c:v>
                </c:pt>
                <c:pt idx="8">
                  <c:v>≥325 &lt;350</c:v>
                </c:pt>
                <c:pt idx="9">
                  <c:v>≥350 &lt;375</c:v>
                </c:pt>
                <c:pt idx="10">
                  <c:v>≥375 &lt;400</c:v>
                </c:pt>
                <c:pt idx="11">
                  <c:v>≥400 &lt;425</c:v>
                </c:pt>
                <c:pt idx="12">
                  <c:v>≥425</c:v>
                </c:pt>
              </c:strCache>
            </c:strRef>
          </c:cat>
          <c:val>
            <c:numRef>
              <c:f>'M7B_Graficos_11_12 '!$C$37:$C$49</c:f>
              <c:numCache>
                <c:formatCode>###0.00</c:formatCode>
                <c:ptCount val="13"/>
                <c:pt idx="0" formatCode="####.0">
                  <c:v>0</c:v>
                </c:pt>
                <c:pt idx="1">
                  <c:v>2.633469150651174</c:v>
                </c:pt>
                <c:pt idx="2">
                  <c:v>9.7789711846434137</c:v>
                </c:pt>
                <c:pt idx="3">
                  <c:v>16.480071323500894</c:v>
                </c:pt>
                <c:pt idx="4">
                  <c:v>19.348535236996319</c:v>
                </c:pt>
                <c:pt idx="5">
                  <c:v>18.584873418737519</c:v>
                </c:pt>
                <c:pt idx="6">
                  <c:v>15.013051621971288</c:v>
                </c:pt>
                <c:pt idx="7">
                  <c:v>9.4355890019604214</c:v>
                </c:pt>
                <c:pt idx="8">
                  <c:v>5.1536234284593414</c:v>
                </c:pt>
                <c:pt idx="9">
                  <c:v>2.4067639114095023</c:v>
                </c:pt>
                <c:pt idx="10">
                  <c:v>0.88352496058146712</c:v>
                </c:pt>
                <c:pt idx="11">
                  <c:v>0.24512471725454929</c:v>
                </c:pt>
                <c:pt idx="12">
                  <c:v>3.6402043872232157E-2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86-492B-B9F0-4F80C3EA2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000072"/>
        <c:axId val="362000464"/>
      </c:barChart>
      <c:catAx>
        <c:axId val="362000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endParaRPr lang="en-US" sz="1400" b="1" i="0" baseline="0" dirty="0">
                  <a:effectLst/>
                </a:endParaRPr>
              </a:p>
              <a:p>
                <a:pPr>
                  <a:defRPr sz="1400"/>
                </a:pPr>
                <a:r>
                  <a:rPr lang="en-US" sz="1400" b="1" i="0" baseline="0" dirty="0" err="1">
                    <a:effectLst/>
                  </a:rPr>
                  <a:t>Níveis</a:t>
                </a:r>
                <a:r>
                  <a:rPr lang="en-US" sz="1400" b="1" i="0" baseline="0" dirty="0">
                    <a:effectLst/>
                  </a:rPr>
                  <a:t> de </a:t>
                </a:r>
                <a:r>
                  <a:rPr lang="en-US" sz="1400" b="1" i="0" baseline="0" dirty="0" err="1">
                    <a:effectLst/>
                  </a:rPr>
                  <a:t>proficiência</a:t>
                </a:r>
                <a:r>
                  <a:rPr lang="en-US" sz="1400" b="1" i="0" baseline="0" dirty="0">
                    <a:effectLst/>
                  </a:rPr>
                  <a:t> da </a:t>
                </a:r>
                <a:r>
                  <a:rPr lang="en-US" sz="1400" b="1" i="0" baseline="0" dirty="0" err="1">
                    <a:effectLst/>
                  </a:rPr>
                  <a:t>escala</a:t>
                </a:r>
                <a:r>
                  <a:rPr lang="en-US" sz="1400" b="1" i="0" baseline="0" dirty="0">
                    <a:effectLst/>
                  </a:rPr>
                  <a:t> de </a:t>
                </a:r>
                <a:r>
                  <a:rPr lang="en-US" sz="1400" b="1" i="0" baseline="0" dirty="0" err="1">
                    <a:effectLst/>
                  </a:rPr>
                  <a:t>Matemática</a:t>
                </a:r>
                <a:r>
                  <a:rPr lang="en-US" sz="1400" b="1" i="0" baseline="0" dirty="0">
                    <a:effectLst/>
                  </a:rPr>
                  <a:t> </a:t>
                </a:r>
              </a:p>
              <a:p>
                <a:pPr>
                  <a:defRPr sz="1400"/>
                </a:pPr>
                <a:r>
                  <a:rPr lang="en-US" sz="1400" b="1" i="0" baseline="0" dirty="0">
                    <a:effectLst/>
                  </a:rPr>
                  <a:t>9º </a:t>
                </a:r>
                <a:r>
                  <a:rPr lang="en-US" sz="1400" b="1" i="0" baseline="0" dirty="0" err="1">
                    <a:effectLst/>
                  </a:rPr>
                  <a:t>ano</a:t>
                </a:r>
                <a:r>
                  <a:rPr lang="en-US" sz="1400" b="1" i="0" baseline="0" dirty="0">
                    <a:effectLst/>
                  </a:rPr>
                  <a:t> do EF</a:t>
                </a:r>
              </a:p>
              <a:p>
                <a:pPr>
                  <a:defRPr sz="1400"/>
                </a:pPr>
                <a:endParaRPr lang="pt-BR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5027458106198259E-2"/>
              <c:y val="0.808894492555388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pt-BR"/>
          </a:p>
        </c:txPr>
        <c:crossAx val="362000464"/>
        <c:crosses val="autoZero"/>
        <c:auto val="1"/>
        <c:lblAlgn val="ctr"/>
        <c:lblOffset val="100"/>
        <c:noMultiLvlLbl val="0"/>
      </c:catAx>
      <c:valAx>
        <c:axId val="362000464"/>
        <c:scaling>
          <c:orientation val="minMax"/>
          <c:max val="3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62000072"/>
        <c:crosses val="autoZero"/>
        <c:crossBetween val="between"/>
        <c:dispUnits>
          <c:builtInUnit val="hundreds"/>
        </c:dispUnits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Proficiência_3EM_Matemática_Aneb_2015</c:v>
          </c:tx>
          <c:spPr>
            <a:solidFill>
              <a:srgbClr val="4F81BD">
                <a:lumMod val="75000"/>
              </a:srgbClr>
            </a:solidFill>
          </c:spPr>
          <c:invertIfNegative val="0"/>
          <c:dLbls>
            <c:dLbl>
              <c:idx val="2"/>
              <c:layout>
                <c:manualLayout>
                  <c:x val="-1.4911487990381504E-2"/>
                  <c:y val="4.213233401187411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3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6C-4C3C-B9EC-605BAF27DA4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367231985572254E-2"/>
                  <c:y val="4.213233401187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E6C-4C3C-B9EC-605BAF27DA44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3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M7C_Graficos_17_18!$A$27:$A$38</c:f>
              <c:strCache>
                <c:ptCount val="12"/>
                <c:pt idx="0">
                  <c:v>≥175 &lt;200</c:v>
                </c:pt>
                <c:pt idx="1">
                  <c:v>≥200 &lt;225</c:v>
                </c:pt>
                <c:pt idx="2">
                  <c:v>≥225 &lt;250</c:v>
                </c:pt>
                <c:pt idx="3">
                  <c:v>≥250 &lt;275</c:v>
                </c:pt>
                <c:pt idx="4">
                  <c:v>≥275 &lt;300</c:v>
                </c:pt>
                <c:pt idx="5">
                  <c:v>≥300 &lt;325</c:v>
                </c:pt>
                <c:pt idx="6">
                  <c:v>≥325 &lt;350</c:v>
                </c:pt>
                <c:pt idx="7">
                  <c:v>≥350 &lt;375</c:v>
                </c:pt>
                <c:pt idx="8">
                  <c:v>≥375 &lt;400</c:v>
                </c:pt>
                <c:pt idx="9">
                  <c:v>≥400 &lt;425</c:v>
                </c:pt>
                <c:pt idx="10">
                  <c:v>≥425 &lt;450</c:v>
                </c:pt>
                <c:pt idx="11">
                  <c:v>≥450</c:v>
                </c:pt>
              </c:strCache>
            </c:strRef>
          </c:cat>
          <c:val>
            <c:numRef>
              <c:f>M7C_Graficos_17_18!$B$27:$B$38</c:f>
              <c:numCache>
                <c:formatCode>####.00</c:formatCode>
                <c:ptCount val="12"/>
                <c:pt idx="0">
                  <c:v>2.8268962563395821</c:v>
                </c:pt>
                <c:pt idx="1">
                  <c:v>16.490926673091362</c:v>
                </c:pt>
                <c:pt idx="2">
                  <c:v>23.164576844395597</c:v>
                </c:pt>
                <c:pt idx="3">
                  <c:v>21.685364583096135</c:v>
                </c:pt>
                <c:pt idx="4">
                  <c:v>14.164082903508096</c:v>
                </c:pt>
                <c:pt idx="5">
                  <c:v>8.7255432432774942</c:v>
                </c:pt>
                <c:pt idx="6">
                  <c:v>5.6272380352251714</c:v>
                </c:pt>
                <c:pt idx="7">
                  <c:v>3.7398778971628994</c:v>
                </c:pt>
                <c:pt idx="8">
                  <c:v>2.1444573482416613</c:v>
                </c:pt>
                <c:pt idx="9">
                  <c:v>1.0022720513439927</c:v>
                </c:pt>
                <c:pt idx="10">
                  <c:v>0.36366526672049782</c:v>
                </c:pt>
                <c:pt idx="11">
                  <c:v>6.5098897597508448E-2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6C-4C3C-B9EC-605BAF27D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014184"/>
        <c:axId val="362003600"/>
      </c:barChart>
      <c:catAx>
        <c:axId val="362014184"/>
        <c:scaling>
          <c:orientation val="minMax"/>
        </c:scaling>
        <c:delete val="0"/>
        <c:axPos val="b"/>
        <c:title>
          <c:tx>
            <c:rich>
              <a:bodyPr anchor="ctr" anchorCtr="0"/>
              <a:lstStyle/>
              <a:p>
                <a:pPr>
                  <a:defRPr sz="1400"/>
                </a:pPr>
                <a:r>
                  <a:rPr lang="en-US" sz="1400" b="1" i="0" baseline="0" dirty="0" err="1">
                    <a:effectLst/>
                  </a:rPr>
                  <a:t>Níveis</a:t>
                </a:r>
                <a:r>
                  <a:rPr lang="en-US" sz="1400" b="1" i="0" baseline="0" dirty="0">
                    <a:effectLst/>
                  </a:rPr>
                  <a:t> de </a:t>
                </a:r>
                <a:r>
                  <a:rPr lang="en-US" sz="1400" b="1" i="0" baseline="0" dirty="0" err="1">
                    <a:effectLst/>
                  </a:rPr>
                  <a:t>proficiência</a:t>
                </a:r>
                <a:r>
                  <a:rPr lang="en-US" sz="1400" b="1" i="0" baseline="0" dirty="0">
                    <a:effectLst/>
                  </a:rPr>
                  <a:t> da </a:t>
                </a:r>
                <a:r>
                  <a:rPr lang="en-US" sz="1400" b="1" i="0" baseline="0" dirty="0" err="1">
                    <a:effectLst/>
                  </a:rPr>
                  <a:t>escala</a:t>
                </a:r>
                <a:r>
                  <a:rPr lang="en-US" sz="1400" b="1" i="0" baseline="0" dirty="0">
                    <a:effectLst/>
                  </a:rPr>
                  <a:t> de </a:t>
                </a:r>
                <a:r>
                  <a:rPr lang="en-US" sz="1400" b="1" i="0" baseline="0" dirty="0" err="1">
                    <a:effectLst/>
                  </a:rPr>
                  <a:t>Matemática</a:t>
                </a:r>
                <a:r>
                  <a:rPr lang="en-US" sz="1400" b="1" i="0" baseline="0" dirty="0">
                    <a:effectLst/>
                  </a:rPr>
                  <a:t> </a:t>
                </a:r>
              </a:p>
              <a:p>
                <a:pPr>
                  <a:defRPr sz="1400"/>
                </a:pPr>
                <a:r>
                  <a:rPr lang="en-US" sz="1400" b="1" i="0" baseline="0" dirty="0">
                    <a:effectLst/>
                  </a:rPr>
                  <a:t>3º </a:t>
                </a:r>
                <a:r>
                  <a:rPr lang="en-US" sz="1400" b="1" i="0" baseline="0" dirty="0" err="1">
                    <a:effectLst/>
                  </a:rPr>
                  <a:t>ano</a:t>
                </a:r>
                <a:r>
                  <a:rPr lang="en-US" sz="1400" b="1" i="0" baseline="0" dirty="0">
                    <a:effectLst/>
                  </a:rPr>
                  <a:t> EM </a:t>
                </a:r>
                <a:endParaRPr lang="pt-BR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20900765490342343"/>
              <c:y val="0.9402171455323068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pt-BR"/>
          </a:p>
        </c:txPr>
        <c:crossAx val="362003600"/>
        <c:crosses val="autoZero"/>
        <c:auto val="0"/>
        <c:lblAlgn val="ctr"/>
        <c:lblOffset val="100"/>
        <c:noMultiLvlLbl val="0"/>
      </c:catAx>
      <c:valAx>
        <c:axId val="362003600"/>
        <c:scaling>
          <c:orientation val="minMax"/>
          <c:max val="3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62014184"/>
        <c:crosses val="autoZero"/>
        <c:crossBetween val="between"/>
        <c:majorUnit val="5"/>
        <c:minorUnit val="0.4"/>
        <c:dispUnits>
          <c:builtInUnit val="hundreds"/>
        </c:dispUnits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48350073314189E-2"/>
          <c:y val="9.3173241167648038E-2"/>
          <c:w val="0.89016518894252228"/>
          <c:h val="0.73482872562770796"/>
        </c:manualLayout>
      </c:layout>
      <c:lineChart>
        <c:grouping val="standard"/>
        <c:varyColors val="0"/>
        <c:ser>
          <c:idx val="0"/>
          <c:order val="0"/>
          <c:tx>
            <c:v>Ind2A - PNAD</c:v>
          </c:tx>
          <c:spPr>
            <a:ln w="1270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 w="12700">
                <a:solidFill>
                  <a:schemeClr val="accent2"/>
                </a:solidFill>
              </a:ln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'[1]Ind2A - Graf1'!$A$9:$A$21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'[1]Ind2A - Graf1'!$B$9:$B$19</c:f>
              <c:numCache>
                <c:formatCode>General</c:formatCode>
                <c:ptCount val="11"/>
                <c:pt idx="0">
                  <c:v>0.91490939999999998</c:v>
                </c:pt>
                <c:pt idx="1">
                  <c:v>0.91983990000000004</c:v>
                </c:pt>
                <c:pt idx="2">
                  <c:v>0.92807649999999997</c:v>
                </c:pt>
                <c:pt idx="3">
                  <c:v>0.93718599999999996</c:v>
                </c:pt>
                <c:pt idx="4">
                  <c:v>0.94318199999999996</c:v>
                </c:pt>
                <c:pt idx="5">
                  <c:v>0.95009149999999998</c:v>
                </c:pt>
                <c:pt idx="6">
                  <c:v>0.96098830000000002</c:v>
                </c:pt>
                <c:pt idx="7">
                  <c:v>0.96976099999999998</c:v>
                </c:pt>
                <c:pt idx="8">
                  <c:v>0.96948069999999997</c:v>
                </c:pt>
                <c:pt idx="9">
                  <c:v>0.97301789999999999</c:v>
                </c:pt>
                <c:pt idx="10">
                  <c:v>0.97486220000000001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E5D-4755-869B-2A262393F14F}"/>
            </c:ext>
          </c:extLst>
        </c:ser>
        <c:ser>
          <c:idx val="1"/>
          <c:order val="1"/>
          <c:tx>
            <c:v>Ind2A - PNAD-C</c:v>
          </c:tx>
          <c:spPr>
            <a:ln w="127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 w="12700">
                <a:solidFill>
                  <a:schemeClr val="accent1"/>
                </a:solidFill>
              </a:ln>
            </c:spPr>
          </c:marker>
          <c:dLbls>
            <c:dLbl>
              <c:idx val="1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'[1]Ind2A - Graf1'!$A$9:$A$21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'[1]Ind2A - Graf1'!$L$9:$L$21</c:f>
              <c:numCache>
                <c:formatCode>General</c:formatCode>
                <c:ptCount val="13"/>
                <c:pt idx="7">
                  <c:v>0.96811919999999996</c:v>
                </c:pt>
                <c:pt idx="8">
                  <c:v>0.97006360000000003</c:v>
                </c:pt>
                <c:pt idx="9">
                  <c:v>0.9725722</c:v>
                </c:pt>
                <c:pt idx="10">
                  <c:v>0.97433499999999995</c:v>
                </c:pt>
                <c:pt idx="11">
                  <c:v>0.97407029999999994</c:v>
                </c:pt>
                <c:pt idx="12">
                  <c:v>0.97751460000000001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E5D-4755-869B-2A262393F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007912"/>
        <c:axId val="362006736"/>
      </c:lineChart>
      <c:catAx>
        <c:axId val="362007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2006736"/>
        <c:crosses val="autoZero"/>
        <c:auto val="1"/>
        <c:lblAlgn val="ctr"/>
        <c:lblOffset val="100"/>
        <c:noMultiLvlLbl val="0"/>
      </c:catAx>
      <c:valAx>
        <c:axId val="362006736"/>
        <c:scaling>
          <c:orientation val="minMax"/>
          <c:min val="0.70000000000000007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62007912"/>
        <c:crosses val="autoZero"/>
        <c:crossBetween val="between"/>
        <c:majorUnit val="5.000000000000001E-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9" cy="355124"/>
          </a:xfrm>
          <a:prstGeom prst="rect">
            <a:avLst/>
          </a:prstGeom>
        </p:spPr>
        <p:txBody>
          <a:bodyPr vert="horz" lIns="99044" tIns="49522" rIns="99044" bIns="49522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797248" y="0"/>
            <a:ext cx="4434999" cy="355124"/>
          </a:xfrm>
          <a:prstGeom prst="rect">
            <a:avLst/>
          </a:prstGeom>
        </p:spPr>
        <p:txBody>
          <a:bodyPr vert="horz" lIns="99044" tIns="49522" rIns="99044" bIns="49522" rtlCol="0"/>
          <a:lstStyle>
            <a:lvl1pPr algn="r">
              <a:defRPr sz="1300"/>
            </a:lvl1pPr>
          </a:lstStyle>
          <a:p>
            <a:fld id="{E443B678-6831-4AB3-A740-25AF87AE36CA}" type="datetimeFigureOut">
              <a:rPr lang="pt-BR" smtClean="0"/>
              <a:pPr/>
              <a:t>23/05/2018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6746118"/>
            <a:ext cx="4434999" cy="355124"/>
          </a:xfrm>
          <a:prstGeom prst="rect">
            <a:avLst/>
          </a:prstGeom>
        </p:spPr>
        <p:txBody>
          <a:bodyPr vert="horz" lIns="99044" tIns="49522" rIns="99044" bIns="49522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797248" y="6746118"/>
            <a:ext cx="4434999" cy="355124"/>
          </a:xfrm>
          <a:prstGeom prst="rect">
            <a:avLst/>
          </a:prstGeom>
        </p:spPr>
        <p:txBody>
          <a:bodyPr vert="horz" lIns="99044" tIns="49522" rIns="99044" bIns="49522" rtlCol="0" anchor="b"/>
          <a:lstStyle>
            <a:lvl1pPr algn="r">
              <a:defRPr sz="1300"/>
            </a:lvl1pPr>
          </a:lstStyle>
          <a:p>
            <a:fld id="{D4FA9481-6F81-4CED-82DB-BA4DB1F144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67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9" cy="355124"/>
          </a:xfrm>
          <a:prstGeom prst="rect">
            <a:avLst/>
          </a:prstGeom>
        </p:spPr>
        <p:txBody>
          <a:bodyPr vert="horz" lIns="99044" tIns="49522" rIns="99044" bIns="49522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797248" y="0"/>
            <a:ext cx="4434999" cy="355124"/>
          </a:xfrm>
          <a:prstGeom prst="rect">
            <a:avLst/>
          </a:prstGeom>
        </p:spPr>
        <p:txBody>
          <a:bodyPr vert="horz" lIns="99044" tIns="49522" rIns="99044" bIns="49522" rtlCol="0"/>
          <a:lstStyle>
            <a:lvl1pPr algn="r">
              <a:defRPr sz="1300"/>
            </a:lvl1pPr>
          </a:lstStyle>
          <a:p>
            <a:fld id="{A1CC9BC2-75AA-4DD3-842C-E05EDE47D7DB}" type="datetimeFigureOut">
              <a:rPr lang="pt-BR" smtClean="0"/>
              <a:t>23/05/2018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95638" y="531813"/>
            <a:ext cx="3846512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4" tIns="49522" rIns="99044" bIns="4952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23463" y="3373676"/>
            <a:ext cx="8187690" cy="3196114"/>
          </a:xfrm>
          <a:prstGeom prst="rect">
            <a:avLst/>
          </a:prstGeom>
        </p:spPr>
        <p:txBody>
          <a:bodyPr vert="horz" lIns="99044" tIns="49522" rIns="99044" bIns="49522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6746118"/>
            <a:ext cx="4434999" cy="355124"/>
          </a:xfrm>
          <a:prstGeom prst="rect">
            <a:avLst/>
          </a:prstGeom>
        </p:spPr>
        <p:txBody>
          <a:bodyPr vert="horz" lIns="99044" tIns="49522" rIns="99044" bIns="49522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797248" y="6746118"/>
            <a:ext cx="4434999" cy="355124"/>
          </a:xfrm>
          <a:prstGeom prst="rect">
            <a:avLst/>
          </a:prstGeom>
        </p:spPr>
        <p:txBody>
          <a:bodyPr vert="horz" lIns="99044" tIns="49522" rIns="99044" bIns="49522" rtlCol="0" anchor="b"/>
          <a:lstStyle>
            <a:lvl1pPr algn="r">
              <a:defRPr sz="1300"/>
            </a:lvl1pPr>
          </a:lstStyle>
          <a:p>
            <a:fld id="{9146B813-77AD-4F32-9366-D39F22440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6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89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47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30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50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27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6B813-77AD-4F32-9366-D39F224406A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33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68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84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facebook.com/Inep.oficial" TargetMode="External"/><Relationship Id="rId7" Type="http://schemas.openxmlformats.org/officeDocument/2006/relationships/hyperlink" Target="https://www.youtube.com/inepimprens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www.instagram.com/inepcomunicacao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s://twitter.com/InepImprens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160912" y="2627498"/>
            <a:ext cx="54726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AUDIÊNCIA PÚBLICA</a:t>
            </a:r>
          </a:p>
          <a:p>
            <a:pPr algn="r"/>
            <a:r>
              <a:rPr lang="pt-BR" sz="2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Comissão de Educação, Cultura e Esporte (CE) </a:t>
            </a:r>
          </a:p>
          <a:p>
            <a:pPr algn="r"/>
            <a:r>
              <a:rPr lang="pt-BR" sz="22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Senado Federal  </a:t>
            </a:r>
          </a:p>
          <a:p>
            <a:pPr algn="r"/>
            <a:endParaRPr lang="pt-BR" sz="22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Qualidade da Educação Básica no PNE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105128" y="4869160"/>
            <a:ext cx="3455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Alvana Maria Bof</a:t>
            </a:r>
          </a:p>
          <a:p>
            <a:pPr algn="r"/>
            <a:r>
              <a:rPr lang="pt-BR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Diretora de Estudos Educacionais – INEP </a:t>
            </a:r>
          </a:p>
          <a:p>
            <a:pPr algn="r"/>
            <a:endParaRPr lang="pt-BR" sz="14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Brasília-DF | Maio de  2018</a:t>
            </a:r>
          </a:p>
        </p:txBody>
      </p:sp>
    </p:spTree>
    <p:extLst>
      <p:ext uri="{BB962C8B-B14F-4D97-AF65-F5344CB8AC3E}">
        <p14:creationId xmlns:p14="http://schemas.microsoft.com/office/powerpoint/2010/main" val="35304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393160" y="1628800"/>
            <a:ext cx="3096344" cy="3852428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96,7% dos alunos no 1º ano do ensino fundamental estão na idade adequada para a série, independentemente da rede ou da localização da escola;</a:t>
            </a:r>
          </a:p>
          <a:p>
            <a:pPr lvl="0">
              <a:buClr>
                <a:schemeClr val="tx2"/>
              </a:buClr>
            </a:pPr>
            <a:endParaRPr lang="pt-BR" sz="1600" dirty="0">
              <a:solidFill>
                <a:schemeClr val="tx2"/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</a:rPr>
              <a:t>A elevação considerável da distorção idade série no 5º ano mostra que a trajetória dos alunos, já nos anos iniciais, é </a:t>
            </a:r>
            <a:r>
              <a:rPr lang="pt-BR" sz="1600" dirty="0" smtClean="0">
                <a:solidFill>
                  <a:schemeClr val="tx2"/>
                </a:solidFill>
              </a:rPr>
              <a:t>irregular.</a:t>
            </a: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2"/>
                </a:solidFill>
              </a:rPr>
              <a:t>No 9º ano do ensino fundamental, a distorção idade-série atinge aproximadamente  ¼  dos estudantes. </a:t>
            </a:r>
            <a:endParaRPr lang="pt-BR" sz="1600" dirty="0">
              <a:solidFill>
                <a:schemeClr val="tx2"/>
              </a:solidFill>
            </a:endParaRPr>
          </a:p>
          <a:p>
            <a:pPr marL="285750" lvl="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rgbClr val="FFFFFF"/>
                </a:solidFill>
              </a:rPr>
              <a:t>QUALIDADE DA EDUCAÇÃO BÁSICA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2" y="1041759"/>
            <a:ext cx="599491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238739AB-6428-43D4-B519-D6383B8C657A}"/>
              </a:ext>
            </a:extLst>
          </p:cNvPr>
          <p:cNvSpPr/>
          <p:nvPr/>
        </p:nvSpPr>
        <p:spPr>
          <a:xfrm>
            <a:off x="3872880" y="536194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kern="0" dirty="0">
                <a:solidFill>
                  <a:schemeClr val="accent2">
                    <a:lumMod val="75000"/>
                  </a:schemeClr>
                </a:solidFill>
              </a:rPr>
              <a:t>Fluxo escolar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FFDBB65-C847-48B2-BD67-DEFF0089AEC0}"/>
              </a:ext>
            </a:extLst>
          </p:cNvPr>
          <p:cNvSpPr/>
          <p:nvPr/>
        </p:nvSpPr>
        <p:spPr>
          <a:xfrm>
            <a:off x="3808" y="6442359"/>
            <a:ext cx="5994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200" dirty="0">
                <a:ea typeface="Calibri" panose="020F0502020204030204" pitchFamily="34" charset="0"/>
              </a:rPr>
              <a:t>Fonte: Elaborado pela </a:t>
            </a:r>
            <a:r>
              <a:rPr lang="pt-BR" sz="1200" dirty="0" err="1">
                <a:ea typeface="Calibri" panose="020F0502020204030204" pitchFamily="34" charset="0"/>
              </a:rPr>
              <a:t>Deed</a:t>
            </a:r>
            <a:r>
              <a:rPr lang="pt-BR" sz="1200" dirty="0">
                <a:ea typeface="Calibri" panose="020F0502020204030204" pitchFamily="34" charset="0"/>
              </a:rPr>
              <a:t>/INEP com base em dados do Censo da Educação Básica </a:t>
            </a:r>
            <a:endParaRPr lang="pt-BR" sz="12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12922" y="940219"/>
            <a:ext cx="9793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</a:rPr>
              <a:t>Taxa de insucesso (soma de reprovação e abandono) por município - 2016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4" name="Caixa de Texto 2"/>
          <p:cNvSpPr txBox="1">
            <a:spLocks noChangeArrowheads="1"/>
          </p:cNvSpPr>
          <p:nvPr/>
        </p:nvSpPr>
        <p:spPr bwMode="auto">
          <a:xfrm>
            <a:off x="982539" y="1904400"/>
            <a:ext cx="1435312" cy="41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effectLst/>
                <a:latin typeface="Calibri"/>
                <a:ea typeface="Calibri"/>
                <a:cs typeface="Times New Roman"/>
              </a:rPr>
              <a:t>Anos iniciais</a:t>
            </a:r>
            <a:endParaRPr lang="en-US" b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6537176" y="1800200"/>
            <a:ext cx="0" cy="443711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3224808" y="1800200"/>
            <a:ext cx="0" cy="443711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-14448" y="-70927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rgbClr val="FFFFFF"/>
                </a:solidFill>
              </a:rPr>
              <a:t>QUALIDADE DA EDUCAÇÃO BÁSICA NO PNE</a:t>
            </a:r>
          </a:p>
        </p:txBody>
      </p:sp>
      <p:sp>
        <p:nvSpPr>
          <p:cNvPr id="23" name="Caixa de Texto 2"/>
          <p:cNvSpPr txBox="1">
            <a:spLocks noChangeArrowheads="1"/>
          </p:cNvSpPr>
          <p:nvPr/>
        </p:nvSpPr>
        <p:spPr bwMode="auto">
          <a:xfrm>
            <a:off x="4294907" y="1904400"/>
            <a:ext cx="1435312" cy="41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effectLst/>
                <a:latin typeface="Calibri"/>
                <a:ea typeface="Calibri"/>
                <a:cs typeface="Times New Roman"/>
              </a:rPr>
              <a:t>Anos </a:t>
            </a:r>
            <a:r>
              <a:rPr lang="pt-BR" b="1" dirty="0">
                <a:latin typeface="Calibri"/>
                <a:ea typeface="Calibri"/>
                <a:cs typeface="Times New Roman"/>
              </a:rPr>
              <a:t>finais</a:t>
            </a:r>
            <a:endParaRPr lang="en-US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Caixa de Texto 2"/>
          <p:cNvSpPr txBox="1">
            <a:spLocks noChangeArrowheads="1"/>
          </p:cNvSpPr>
          <p:nvPr/>
        </p:nvSpPr>
        <p:spPr bwMode="auto">
          <a:xfrm>
            <a:off x="7607274" y="1902507"/>
            <a:ext cx="1776239" cy="41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effectLst/>
                <a:latin typeface="Calibri"/>
                <a:ea typeface="Calibri"/>
                <a:cs typeface="Times New Roman"/>
              </a:rPr>
              <a:t>Ensino</a:t>
            </a:r>
            <a:r>
              <a:rPr lang="en-US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b="1" dirty="0" err="1">
                <a:effectLst/>
                <a:latin typeface="Calibri"/>
                <a:ea typeface="Calibri"/>
                <a:cs typeface="Times New Roman"/>
              </a:rPr>
              <a:t>médio</a:t>
            </a:r>
            <a:endParaRPr lang="en-US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616" y="2026800"/>
            <a:ext cx="4526855" cy="453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01" y="1973943"/>
            <a:ext cx="4526855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26" y="1973943"/>
            <a:ext cx="4526855" cy="453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4F2A6AC7-FC93-4525-A698-FF10F16D22DF}"/>
              </a:ext>
            </a:extLst>
          </p:cNvPr>
          <p:cNvSpPr/>
          <p:nvPr/>
        </p:nvSpPr>
        <p:spPr>
          <a:xfrm>
            <a:off x="3935239" y="500259"/>
            <a:ext cx="1697901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177" b="1" kern="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Fluxo escolar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D2D0775E-AA22-4904-AA17-EE252F9A283A}"/>
              </a:ext>
            </a:extLst>
          </p:cNvPr>
          <p:cNvSpPr/>
          <p:nvPr/>
        </p:nvSpPr>
        <p:spPr>
          <a:xfrm>
            <a:off x="3808" y="6442359"/>
            <a:ext cx="5994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200" dirty="0">
                <a:ea typeface="Calibri" panose="020F0502020204030204" pitchFamily="34" charset="0"/>
              </a:rPr>
              <a:t>Fonte: Elaborado pela </a:t>
            </a:r>
            <a:r>
              <a:rPr lang="pt-BR" sz="1200" dirty="0" err="1">
                <a:ea typeface="Calibri" panose="020F0502020204030204" pitchFamily="34" charset="0"/>
              </a:rPr>
              <a:t>Deed</a:t>
            </a:r>
            <a:r>
              <a:rPr lang="pt-BR" sz="1200" dirty="0">
                <a:ea typeface="Calibri" panose="020F0502020204030204" pitchFamily="34" charset="0"/>
              </a:rPr>
              <a:t>/INEP com base em dados do Censo da Educação Básica </a:t>
            </a:r>
            <a:endParaRPr lang="pt-BR" sz="12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rgbClr val="FFFFFF"/>
                </a:solidFill>
              </a:rPr>
              <a:t>QUALIDADE DA EDUCAÇÃO BÁSICA NO PNE </a:t>
            </a:r>
          </a:p>
        </p:txBody>
      </p:sp>
      <p:sp>
        <p:nvSpPr>
          <p:cNvPr id="4" name="Retângulo de cantos arredondados 3">
            <a:extLst>
              <a:ext uri="{FF2B5EF4-FFF2-40B4-BE49-F238E27FC236}">
                <a16:creationId xmlns="" xmlns:a16="http://schemas.microsoft.com/office/drawing/2014/main" id="{0597AEDE-80D9-4D7B-A24D-40C2AEDE2117}"/>
              </a:ext>
            </a:extLst>
          </p:cNvPr>
          <p:cNvSpPr/>
          <p:nvPr/>
        </p:nvSpPr>
        <p:spPr>
          <a:xfrm>
            <a:off x="272480" y="2564904"/>
            <a:ext cx="9143491" cy="1512168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>
            <a:solidFill>
              <a:srgbClr val="376092"/>
            </a:solidFill>
            <a:prstDash val="solid"/>
          </a:ln>
        </p:spPr>
        <p:txBody>
          <a:bodyPr vert="horz" wrap="square" lIns="82935" tIns="41468" rIns="82935" bIns="41468" anchor="ctr" anchorCtr="1" compatLnSpc="1"/>
          <a:lstStyle/>
          <a:p>
            <a:pPr algn="just"/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Meta 2:  Universalizar o ensino fundamental de 9 (nove) anos para toda a população de 6 (seis) a 14 (quatorze) anos e </a:t>
            </a:r>
            <a:r>
              <a:rPr lang="pt-BR" sz="2200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garantir que pelo menos 95% (noventa e cinco por cento) dos alunos concluam essa etapa na idade recomendada</a:t>
            </a: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, até o último ano de vigência deste PNE.</a:t>
            </a:r>
            <a:endParaRPr lang="pt-BR" sz="1905" b="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90CA91A-D3ED-4607-920B-733493973DAF}"/>
              </a:ext>
            </a:extLst>
          </p:cNvPr>
          <p:cNvSpPr/>
          <p:nvPr/>
        </p:nvSpPr>
        <p:spPr>
          <a:xfrm>
            <a:off x="920552" y="836712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tx2"/>
              </a:buClr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O Plano Nacional de Educação dá destaque especial a trajetória regular dos estudantes quando propõe que 95% dos alunos concluam o ensino fundamental na idade adequada.</a:t>
            </a:r>
          </a:p>
        </p:txBody>
      </p:sp>
    </p:spTree>
    <p:extLst>
      <p:ext uri="{BB962C8B-B14F-4D97-AF65-F5344CB8AC3E}">
        <p14:creationId xmlns:p14="http://schemas.microsoft.com/office/powerpoint/2010/main" val="20505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42128" y="404664"/>
            <a:ext cx="8773898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1995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Percentual da população de 6 a 14 anos que frequentavam ou que já tinham concluído  o ensino fundamental – Brasil – 2004-2017</a:t>
            </a:r>
          </a:p>
          <a:p>
            <a:endParaRPr lang="pt-BR" sz="2000" b="1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187245"/>
              </p:ext>
            </p:extLst>
          </p:nvPr>
        </p:nvGraphicFramePr>
        <p:xfrm>
          <a:off x="1316596" y="1124744"/>
          <a:ext cx="72368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9423450C-3D60-49B0-8062-359945805E5B}"/>
              </a:ext>
            </a:extLst>
          </p:cNvPr>
          <p:cNvSpPr/>
          <p:nvPr/>
        </p:nvSpPr>
        <p:spPr>
          <a:xfrm>
            <a:off x="128464" y="5805264"/>
            <a:ext cx="6365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200" dirty="0">
                <a:latin typeface="+mj-lt"/>
                <a:ea typeface="Calibri" panose="020F0502020204030204" pitchFamily="34" charset="0"/>
              </a:rPr>
              <a:t>*Nota: O Gráfico 1 mostra as séries históricas calculadas utilizando a PNAD anual (em vermelho) e a PNAD contínua (em azul).</a:t>
            </a:r>
          </a:p>
          <a:p>
            <a:pPr algn="just">
              <a:spcAft>
                <a:spcPts val="1000"/>
              </a:spcAft>
            </a:pPr>
            <a:r>
              <a:rPr lang="pt-BR" sz="1200" dirty="0">
                <a:latin typeface="+mj-lt"/>
                <a:ea typeface="Calibri" panose="020F0502020204030204" pitchFamily="34" charset="0"/>
              </a:rPr>
              <a:t>Fonte: Elaborado pela </a:t>
            </a:r>
            <a:r>
              <a:rPr lang="pt-BR" sz="1200" dirty="0" err="1">
                <a:latin typeface="+mj-lt"/>
                <a:ea typeface="Calibri" panose="020F0502020204030204" pitchFamily="34" charset="0"/>
              </a:rPr>
              <a:t>Dired</a:t>
            </a:r>
            <a:r>
              <a:rPr lang="pt-BR" sz="1200" dirty="0">
                <a:latin typeface="+mj-lt"/>
                <a:ea typeface="Calibri" panose="020F0502020204030204" pitchFamily="34" charset="0"/>
              </a:rPr>
              <a:t>/INEP com base em dados da Pnad (2004-2015) e Pnad Contínua (2012-2017) /IBGE.</a:t>
            </a:r>
            <a:endParaRPr lang="pt-BR" sz="1200" b="1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66051" y="410416"/>
            <a:ext cx="8773898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1995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Percentual da população de 16 anos com pelo menos o ensino fundamental concluído – Brasil –  2004-2017</a:t>
            </a:r>
          </a:p>
          <a:p>
            <a:endParaRPr lang="pt-BR" sz="2000" b="1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628749"/>
              </p:ext>
            </p:extLst>
          </p:nvPr>
        </p:nvGraphicFramePr>
        <p:xfrm>
          <a:off x="200472" y="1298513"/>
          <a:ext cx="6069186" cy="426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B8346F1-1AD0-4B45-A0EE-11E835F5D5E9}"/>
              </a:ext>
            </a:extLst>
          </p:cNvPr>
          <p:cNvSpPr/>
          <p:nvPr/>
        </p:nvSpPr>
        <p:spPr>
          <a:xfrm>
            <a:off x="128464" y="580125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ea typeface="Calibri" panose="020F0502020204030204" pitchFamily="34" charset="0"/>
              </a:rPr>
              <a:t>*Nota: O Gráfico 1 mostra as séries históricas calculadas utilizando a PNAD anual (em vermelho) e a PNAD contínua (em azul).</a:t>
            </a:r>
          </a:p>
          <a:p>
            <a:r>
              <a:rPr lang="pt-BR" sz="1200" dirty="0"/>
              <a:t>Fonte: Elaborado pela </a:t>
            </a:r>
            <a:r>
              <a:rPr lang="pt-BR" sz="1200" dirty="0" err="1"/>
              <a:t>Dired</a:t>
            </a:r>
            <a:r>
              <a:rPr lang="pt-BR" sz="1200" dirty="0"/>
              <a:t>/Inep com base em dados da Pnad (2004-2015) e Pnad Contínua (2012 - 2017).</a:t>
            </a:r>
            <a:endParaRPr lang="pt-BR" sz="12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900B9C31-53A3-41C3-A9BF-9D73A4D84593}"/>
              </a:ext>
            </a:extLst>
          </p:cNvPr>
          <p:cNvSpPr/>
          <p:nvPr/>
        </p:nvSpPr>
        <p:spPr>
          <a:xfrm>
            <a:off x="7257256" y="825403"/>
            <a:ext cx="2458880" cy="498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526"/>
              </a:spcBef>
            </a:pPr>
            <a:endParaRPr lang="pt-BR" altLang="pt-BR" sz="2000" dirty="0"/>
          </a:p>
          <a:p>
            <a:pPr>
              <a:lnSpc>
                <a:spcPct val="110000"/>
              </a:lnSpc>
              <a:spcBef>
                <a:spcPts val="526"/>
              </a:spcBef>
            </a:pPr>
            <a:endParaRPr lang="pt-BR" altLang="pt-BR" sz="2000" dirty="0"/>
          </a:p>
          <a:p>
            <a:pPr>
              <a:lnSpc>
                <a:spcPct val="110000"/>
              </a:lnSpc>
              <a:spcBef>
                <a:spcPts val="526"/>
              </a:spcBef>
            </a:pPr>
            <a:r>
              <a:rPr lang="pt-BR" altLang="pt-BR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Uma grande proporção de jovens deixam o sistema de ensino sem concluir o Ensino Fundamental.</a:t>
            </a:r>
          </a:p>
          <a:p>
            <a:pPr>
              <a:lnSpc>
                <a:spcPct val="110000"/>
              </a:lnSpc>
              <a:spcBef>
                <a:spcPts val="526"/>
              </a:spcBef>
            </a:pPr>
            <a:endParaRPr lang="pt-BR" altLang="pt-BR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526"/>
              </a:spcBef>
            </a:pPr>
            <a:r>
              <a:rPr lang="pt-BR" altLang="pt-BR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A maior parte da evasão ocorre entre os mais pobres e, principalmente, nos anos finais do Ensino Fundamental.  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algn="ctr"/>
            <a:endParaRPr lang="pt-BR" sz="1995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919" y="1"/>
            <a:ext cx="9699497" cy="418774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2935" tIns="41468" rIns="82935" bIns="41468" anchor="t" anchorCtr="1" compatLnSpc="1">
            <a:spAutoFit/>
          </a:bodyPr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77" b="1" dirty="0">
                <a:solidFill>
                  <a:srgbClr val="FFFFFF"/>
                </a:solidFill>
              </a:rPr>
              <a:t>QUALIDADE DA EDUCAÇÃO BÁSICA NO PNE </a:t>
            </a:r>
          </a:p>
        </p:txBody>
      </p:sp>
      <p:sp>
        <p:nvSpPr>
          <p:cNvPr id="7" name="Retângulo de cantos arredondados 3"/>
          <p:cNvSpPr/>
          <p:nvPr/>
        </p:nvSpPr>
        <p:spPr>
          <a:xfrm>
            <a:off x="437885" y="418775"/>
            <a:ext cx="9029561" cy="92199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>
            <a:solidFill>
              <a:srgbClr val="376092"/>
            </a:solidFill>
            <a:prstDash val="solid"/>
          </a:ln>
        </p:spPr>
        <p:txBody>
          <a:bodyPr vert="horz" wrap="square" lIns="82935" tIns="41468" rIns="82935" bIns="41468" anchor="ctr" anchorCtr="1" compatLnSpc="1"/>
          <a:lstStyle/>
          <a:p>
            <a:pPr fontAlgn="ctr"/>
            <a:endParaRPr lang="pt-BR" sz="2177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fontAlgn="ctr"/>
            <a:endParaRPr lang="pt-BR" sz="2177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fontAlgn="ctr"/>
            <a:endParaRPr lang="pt-BR" sz="2177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fontAlgn="ctr"/>
            <a:endParaRPr lang="pt-BR" sz="2177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fontAlgn="ctr"/>
            <a:r>
              <a:rPr lang="pt-BR" sz="2177" b="1" kern="0" dirty="0">
                <a:solidFill>
                  <a:srgbClr val="17375E"/>
                </a:solidFill>
                <a:latin typeface="Calibri"/>
              </a:rPr>
              <a:t>Meta 5: Alfabetizar todas as crianças, no máximo, até o final do</a:t>
            </a:r>
          </a:p>
          <a:p>
            <a:pPr fontAlgn="ctr"/>
            <a:r>
              <a:rPr lang="pt-BR" sz="2177" b="1" kern="0" dirty="0">
                <a:solidFill>
                  <a:srgbClr val="17375E"/>
                </a:solidFill>
                <a:latin typeface="Calibri"/>
              </a:rPr>
              <a:t>3º (terceiro) ano do ensino fundamenta</a:t>
            </a:r>
            <a:r>
              <a:rPr lang="pt-BR" sz="2177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l </a:t>
            </a:r>
            <a:endParaRPr lang="pt-BR" sz="1905" b="1" dirty="0">
              <a:solidFill>
                <a:srgbClr val="17375E"/>
              </a:solidFill>
              <a:latin typeface="Calibri"/>
            </a:endParaRPr>
          </a:p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5" b="1" dirty="0">
              <a:solidFill>
                <a:srgbClr val="17375E"/>
              </a:solidFill>
              <a:latin typeface="Calibri"/>
            </a:endParaRPr>
          </a:p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5" b="1" dirty="0">
              <a:solidFill>
                <a:srgbClr val="17375E"/>
              </a:solidFill>
              <a:latin typeface="Calibri"/>
            </a:endParaRPr>
          </a:p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5" b="1" dirty="0">
              <a:solidFill>
                <a:srgbClr val="17375E"/>
              </a:solidFill>
              <a:latin typeface="Calibri"/>
            </a:endParaRPr>
          </a:p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5" b="1" dirty="0">
              <a:solidFill>
                <a:srgbClr val="17375E"/>
              </a:solidFill>
              <a:latin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F3A8C389-B181-455A-84FF-A1FE86CE5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99" y="1435504"/>
            <a:ext cx="8635823" cy="54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B539B595-EFFE-48E3-99B4-B6736D635D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0" t="9724" r="55088" b="10581"/>
          <a:stretch/>
        </p:blipFill>
        <p:spPr>
          <a:xfrm>
            <a:off x="56456" y="434281"/>
            <a:ext cx="9863992" cy="642371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9B58BC63-0517-461F-8BCB-D7833DAE426C}"/>
              </a:ext>
            </a:extLst>
          </p:cNvPr>
          <p:cNvSpPr txBox="1"/>
          <p:nvPr/>
        </p:nvSpPr>
        <p:spPr>
          <a:xfrm>
            <a:off x="7833320" y="7647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3º ano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D5AC09F7-838A-44B5-B680-A55A24E428D8}"/>
              </a:ext>
            </a:extLst>
          </p:cNvPr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ENSINO FUNDAMENTAL</a:t>
            </a:r>
          </a:p>
        </p:txBody>
      </p:sp>
    </p:spTree>
    <p:extLst>
      <p:ext uri="{BB962C8B-B14F-4D97-AF65-F5344CB8AC3E}">
        <p14:creationId xmlns:p14="http://schemas.microsoft.com/office/powerpoint/2010/main" val="18952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919" y="1"/>
            <a:ext cx="9699497" cy="418774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2935" tIns="41468" rIns="82935" bIns="41468" anchor="t" anchorCtr="1" compatLnSpc="1">
            <a:spAutoFit/>
          </a:bodyPr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77" b="1" dirty="0">
                <a:solidFill>
                  <a:srgbClr val="FFFFFF"/>
                </a:solidFill>
              </a:rPr>
              <a:t>QUALIDADE DA EDUCAÇÃO BÁSICA NO PNE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437886" y="985232"/>
            <a:ext cx="9029561" cy="495444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>
            <a:solidFill>
              <a:srgbClr val="376092"/>
            </a:solidFill>
            <a:prstDash val="solid"/>
          </a:ln>
        </p:spPr>
        <p:txBody>
          <a:bodyPr vert="horz" wrap="square" lIns="82935" tIns="41468" rIns="82935" bIns="41468" anchor="ctr" anchorCtr="1" compatLnSpc="1"/>
          <a:lstStyle/>
          <a:p>
            <a:pPr fontAlgn="ctr"/>
            <a:endParaRPr lang="pt-BR" sz="2177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fontAlgn="ctr"/>
            <a:endParaRPr lang="pt-BR" sz="2177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fontAlgn="ctr"/>
            <a:endParaRPr lang="pt-BR" sz="2177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fontAlgn="ctr"/>
            <a:endParaRPr lang="pt-BR" sz="2177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algn="just" fontAlgn="ctr">
              <a:lnSpc>
                <a:spcPct val="150000"/>
              </a:lnSpc>
              <a:spcAft>
                <a:spcPts val="0"/>
              </a:spcAft>
            </a:pPr>
            <a:r>
              <a:rPr lang="pt-BR" sz="2177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Meta 15: Garantir, em regime de colaboração entre a união, os estados, o distrito federal e os municípios, no prazo de 1 (um) ano de vigência deste </a:t>
            </a:r>
            <a:r>
              <a:rPr lang="pt-BR" sz="2177" b="1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Pne</a:t>
            </a:r>
            <a:r>
              <a:rPr lang="pt-BR" sz="2177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, política nacional de formação dos profissionais da educação de que tratam os incisos I, II e III do caput do art. 61 da lei nº 9.394, de 20 de dezembro de 1996, </a:t>
            </a:r>
            <a:r>
              <a:rPr lang="pt-BR" sz="2177" b="1" dirty="0">
                <a:solidFill>
                  <a:srgbClr val="C00000"/>
                </a:solidFill>
                <a:latin typeface="Calibri"/>
              </a:rPr>
              <a:t>assegurado que todos os professores e as professoras da educação básica possuam formação específica de nível superior, obtida em curso de licenciatura na área de conhecimento em que atuam.</a:t>
            </a:r>
          </a:p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5" b="1" dirty="0">
              <a:solidFill>
                <a:srgbClr val="17375E"/>
              </a:solidFill>
              <a:latin typeface="Calibri"/>
            </a:endParaRPr>
          </a:p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5" b="1" dirty="0">
              <a:solidFill>
                <a:srgbClr val="17375E"/>
              </a:solidFill>
              <a:latin typeface="Calibri"/>
            </a:endParaRPr>
          </a:p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5" b="1" dirty="0">
              <a:solidFill>
                <a:srgbClr val="17375E"/>
              </a:solidFill>
              <a:latin typeface="Calibri"/>
            </a:endParaRPr>
          </a:p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5" b="1" dirty="0">
              <a:solidFill>
                <a:srgbClr val="17375E"/>
              </a:solidFill>
              <a:latin typeface="Calibri"/>
            </a:endParaRPr>
          </a:p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5" b="1" dirty="0">
              <a:solidFill>
                <a:srgbClr val="17375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919" y="1"/>
            <a:ext cx="9699497" cy="418774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2935" tIns="41468" rIns="82935" bIns="41468" anchor="t" anchorCtr="1" compatLnSpc="1">
            <a:spAutoFit/>
          </a:bodyPr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77" b="1" dirty="0">
                <a:solidFill>
                  <a:srgbClr val="FFFFFF"/>
                </a:solidFill>
              </a:rPr>
              <a:t>QUALIDADE DA EDUCAÇÃO BÁSICA NO PNE 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1556792"/>
            <a:ext cx="6480720" cy="4176463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452167" y="540573"/>
            <a:ext cx="9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Aft>
                <a:spcPts val="0"/>
              </a:spcAft>
            </a:pPr>
            <a:r>
              <a:rPr lang="pt-BR" sz="2200" b="1" kern="0" dirty="0">
                <a:solidFill>
                  <a:srgbClr val="17375E"/>
                </a:solidFill>
              </a:rPr>
              <a:t>Percentual de docências de professores com formação superior adequada à área de conhecimento que lecionam – Brasil – 2013-2016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52600" y="5829902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Fonte: Elaborado pela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Dired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/Inep com base em dados do Censo da Educação Básica/Inep (2013-2016).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5553" y="-27384"/>
            <a:ext cx="993600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rgbClr val="FFFFFF"/>
                </a:solidFill>
              </a:rPr>
              <a:t>QUALIDADE DA EDUCAÇÃO BÁSICA NO PNE 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895" y="720351"/>
            <a:ext cx="9830120" cy="1013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Aft>
                <a:spcPts val="0"/>
              </a:spcAft>
            </a:pPr>
            <a:r>
              <a:rPr lang="pt-BR" sz="1995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Percentual de docências nos anos iniciais e finais do ensino fundamental de professores com formação superior adequada à área de conhecimento que lecionam, por Brasil, unidade da Federação e município – 2016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0F2A518A-69AD-437B-96B7-E791BBE79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8" y="2204864"/>
            <a:ext cx="6304318" cy="426276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4EC9690-3465-4D79-BFF9-7AF2D809A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392" y="2204864"/>
            <a:ext cx="4432110" cy="426276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AD585557-390F-4147-83B8-527833301471}"/>
              </a:ext>
            </a:extLst>
          </p:cNvPr>
          <p:cNvSpPr txBox="1"/>
          <p:nvPr/>
        </p:nvSpPr>
        <p:spPr>
          <a:xfrm>
            <a:off x="3080792" y="220486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Anos iniciais do EF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F266179A-035B-42C8-81DA-5B627834922D}"/>
              </a:ext>
            </a:extLst>
          </p:cNvPr>
          <p:cNvSpPr txBox="1"/>
          <p:nvPr/>
        </p:nvSpPr>
        <p:spPr>
          <a:xfrm>
            <a:off x="8158030" y="227687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Anos finais do EF</a:t>
            </a:r>
          </a:p>
        </p:txBody>
      </p:sp>
    </p:spTree>
    <p:extLst>
      <p:ext uri="{BB962C8B-B14F-4D97-AF65-F5344CB8AC3E}">
        <p14:creationId xmlns:p14="http://schemas.microsoft.com/office/powerpoint/2010/main" val="6695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919" y="1"/>
            <a:ext cx="9699497" cy="418774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2935" tIns="41468" rIns="82935" bIns="41468" anchor="t" anchorCtr="1" compatLnSpc="1">
            <a:spAutoFit/>
          </a:bodyPr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77" b="1" dirty="0">
                <a:solidFill>
                  <a:srgbClr val="FFFFFF"/>
                </a:solidFill>
              </a:rPr>
              <a:t>PLANO NACIONAL DE EDUCAÇÃO - QUALIDADE DA EDUCAÇÃO BÁSICA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99640" y="615752"/>
            <a:ext cx="4793378" cy="1200462"/>
          </a:xfrm>
          <a:prstGeom prst="rect">
            <a:avLst/>
          </a:prstGeom>
          <a:solidFill>
            <a:srgbClr val="8EB4E3"/>
          </a:solidFill>
          <a:ln w="19046">
            <a:solidFill>
              <a:srgbClr val="376092"/>
            </a:solidFill>
            <a:prstDash val="solid"/>
          </a:ln>
        </p:spPr>
        <p:txBody>
          <a:bodyPr vert="horz" wrap="square" lIns="82935" tIns="41468" rIns="82935" bIns="41468" anchor="t" anchorCtr="0" compatLnSpc="1">
            <a:spAutoFit/>
          </a:bodyPr>
          <a:lstStyle/>
          <a:p>
            <a:pPr algn="ctr" defTabSz="82936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14" b="1" dirty="0">
                <a:solidFill>
                  <a:srgbClr val="002060"/>
                </a:solidFill>
                <a:latin typeface="Calibri"/>
              </a:rPr>
              <a:t>DIRETRIZES do PNE</a:t>
            </a:r>
          </a:p>
          <a:p>
            <a:pPr marL="311010" indent="-311010" defTabSz="829361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14" b="1" dirty="0">
                <a:solidFill>
                  <a:srgbClr val="002060"/>
                </a:solidFill>
                <a:latin typeface="Calibri"/>
              </a:rPr>
              <a:t>Universalização do atendimento escolar </a:t>
            </a:r>
          </a:p>
          <a:p>
            <a:pPr marL="311010" indent="-311010" defTabSz="829361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14" b="1" dirty="0">
                <a:solidFill>
                  <a:srgbClr val="002060"/>
                </a:solidFill>
                <a:latin typeface="Calibri"/>
              </a:rPr>
              <a:t>Melhoria da qualidade da educação</a:t>
            </a:r>
          </a:p>
          <a:p>
            <a:pPr marL="311010" indent="-311010" defTabSz="829361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14" b="1" dirty="0">
                <a:solidFill>
                  <a:srgbClr val="002060"/>
                </a:solidFill>
              </a:rPr>
              <a:t>Superação das desigualdades educacionais </a:t>
            </a:r>
          </a:p>
        </p:txBody>
      </p:sp>
      <p:grpSp>
        <p:nvGrpSpPr>
          <p:cNvPr id="10" name="Grupo 7"/>
          <p:cNvGrpSpPr/>
          <p:nvPr/>
        </p:nvGrpSpPr>
        <p:grpSpPr>
          <a:xfrm>
            <a:off x="910717" y="2237645"/>
            <a:ext cx="5551407" cy="3580481"/>
            <a:chOff x="422900" y="3345469"/>
            <a:chExt cx="6120683" cy="3947646"/>
          </a:xfrm>
        </p:grpSpPr>
        <p:sp>
          <p:nvSpPr>
            <p:cNvPr id="11" name="Forma livre 8"/>
            <p:cNvSpPr/>
            <p:nvPr/>
          </p:nvSpPr>
          <p:spPr>
            <a:xfrm>
              <a:off x="2680795" y="5679904"/>
              <a:ext cx="1604922" cy="16132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3668"/>
                <a:gd name="f7" fmla="val 766834"/>
                <a:gd name="f8" fmla="val 343323"/>
                <a:gd name="f9" fmla="val 1190345"/>
                <a:gd name="f10" fmla="+- 0 0 -90"/>
                <a:gd name="f11" fmla="*/ f3 1 1533668"/>
                <a:gd name="f12" fmla="*/ f4 1 1533668"/>
                <a:gd name="f13" fmla="+- f6 0 f5"/>
                <a:gd name="f14" fmla="*/ f10 f0 1"/>
                <a:gd name="f15" fmla="*/ f13 1 1533668"/>
                <a:gd name="f16" fmla="*/ 0 f13 1"/>
                <a:gd name="f17" fmla="*/ 766834 f13 1"/>
                <a:gd name="f18" fmla="*/ 1533668 f13 1"/>
                <a:gd name="f19" fmla="*/ f14 1 f2"/>
                <a:gd name="f20" fmla="*/ f16 1 1533668"/>
                <a:gd name="f21" fmla="*/ f17 1 1533668"/>
                <a:gd name="f22" fmla="*/ f18 1 1533668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533668" h="1533668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219837" tIns="219837" rIns="219837" bIns="219837" anchor="ctr" anchorCtr="1" compatLnSpc="1"/>
            <a:lstStyle/>
            <a:p>
              <a:pPr algn="ctr" defTabSz="1128850">
                <a:lnSpc>
                  <a:spcPct val="90000"/>
                </a:lnSpc>
                <a:spcAft>
                  <a:spcPts val="1088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540" dirty="0">
                  <a:solidFill>
                    <a:srgbClr val="FFFFFF"/>
                  </a:solidFill>
                  <a:latin typeface="Calibri"/>
                </a:rPr>
                <a:t>PNE</a:t>
              </a:r>
            </a:p>
          </p:txBody>
        </p:sp>
        <p:sp>
          <p:nvSpPr>
            <p:cNvPr id="12" name="Seta para a esquerda 9"/>
            <p:cNvSpPr/>
            <p:nvPr/>
          </p:nvSpPr>
          <p:spPr>
            <a:xfrm rot="10799991">
              <a:off x="953929" y="6256608"/>
              <a:ext cx="1673315" cy="459769"/>
            </a:xfrm>
            <a:custGeom>
              <a:avLst>
                <a:gd name="f0" fmla="val 2967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  <a:prstDash val="solid"/>
            </a:ln>
          </p:spPr>
          <p:txBody>
            <a:bodyPr vert="horz" wrap="square" lIns="82935" tIns="41468" rIns="82935" bIns="41468" anchor="t" anchorCtr="0" compatLnSpc="1"/>
            <a:lstStyle/>
            <a:p>
              <a:pPr defTabSz="9460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905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" name="Forma livre 10"/>
            <p:cNvSpPr/>
            <p:nvPr/>
          </p:nvSpPr>
          <p:spPr>
            <a:xfrm>
              <a:off x="422900" y="6034802"/>
              <a:ext cx="1062057" cy="903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3567"/>
                <a:gd name="f7" fmla="val 858854"/>
                <a:gd name="f8" fmla="val 85885"/>
                <a:gd name="f9" fmla="val 38452"/>
                <a:gd name="f10" fmla="val 987682"/>
                <a:gd name="f11" fmla="val 1035115"/>
                <a:gd name="f12" fmla="val 772969"/>
                <a:gd name="f13" fmla="val 820402"/>
                <a:gd name="f14" fmla="+- 0 0 -90"/>
                <a:gd name="f15" fmla="*/ f3 1 1073567"/>
                <a:gd name="f16" fmla="*/ f4 1 858854"/>
                <a:gd name="f17" fmla="+- f7 0 f5"/>
                <a:gd name="f18" fmla="+- f6 0 f5"/>
                <a:gd name="f19" fmla="*/ f14 f0 1"/>
                <a:gd name="f20" fmla="*/ f18 1 1073567"/>
                <a:gd name="f21" fmla="*/ f17 1 858854"/>
                <a:gd name="f22" fmla="*/ 0 f18 1"/>
                <a:gd name="f23" fmla="*/ 85885 f17 1"/>
                <a:gd name="f24" fmla="*/ 85885 f18 1"/>
                <a:gd name="f25" fmla="*/ 0 f17 1"/>
                <a:gd name="f26" fmla="*/ 987682 f18 1"/>
                <a:gd name="f27" fmla="*/ 1073567 f18 1"/>
                <a:gd name="f28" fmla="*/ 772969 f17 1"/>
                <a:gd name="f29" fmla="*/ 858854 f17 1"/>
                <a:gd name="f30" fmla="*/ f19 1 f2"/>
                <a:gd name="f31" fmla="*/ f22 1 1073567"/>
                <a:gd name="f32" fmla="*/ f23 1 858854"/>
                <a:gd name="f33" fmla="*/ f24 1 1073567"/>
                <a:gd name="f34" fmla="*/ f25 1 858854"/>
                <a:gd name="f35" fmla="*/ f26 1 1073567"/>
                <a:gd name="f36" fmla="*/ f27 1 1073567"/>
                <a:gd name="f37" fmla="*/ f28 1 858854"/>
                <a:gd name="f38" fmla="*/ f29 1 85885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73567" h="85885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53916" tIns="53916" rIns="53916" bIns="53916" anchor="ctr" anchorCtr="1" compatLnSpc="1"/>
            <a:lstStyle/>
            <a:p>
              <a:pPr algn="ctr" defTabSz="725691">
                <a:lnSpc>
                  <a:spcPct val="90000"/>
                </a:lnSpc>
                <a:spcAft>
                  <a:spcPts val="726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33" dirty="0">
                  <a:solidFill>
                    <a:srgbClr val="FFFFFF"/>
                  </a:solidFill>
                  <a:latin typeface="Calibri"/>
                </a:rPr>
                <a:t>Meta 1</a:t>
              </a:r>
            </a:p>
          </p:txBody>
        </p:sp>
        <p:sp>
          <p:nvSpPr>
            <p:cNvPr id="14" name="Seta para a esquerda 11"/>
            <p:cNvSpPr/>
            <p:nvPr/>
          </p:nvSpPr>
          <p:spPr>
            <a:xfrm rot="12599995">
              <a:off x="1180702" y="5356739"/>
              <a:ext cx="1673315" cy="459769"/>
            </a:xfrm>
            <a:custGeom>
              <a:avLst>
                <a:gd name="f0" fmla="val 2967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  <a:prstDash val="solid"/>
            </a:ln>
          </p:spPr>
          <p:txBody>
            <a:bodyPr vert="horz" wrap="square" lIns="82935" tIns="41468" rIns="82935" bIns="41468" anchor="t" anchorCtr="0" compatLnSpc="1"/>
            <a:lstStyle/>
            <a:p>
              <a:pPr defTabSz="9460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905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" name="Forma livre 12"/>
            <p:cNvSpPr/>
            <p:nvPr/>
          </p:nvSpPr>
          <p:spPr>
            <a:xfrm>
              <a:off x="761759" y="4690140"/>
              <a:ext cx="1062057" cy="903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3567"/>
                <a:gd name="f7" fmla="val 858854"/>
                <a:gd name="f8" fmla="val 85885"/>
                <a:gd name="f9" fmla="val 38452"/>
                <a:gd name="f10" fmla="val 987682"/>
                <a:gd name="f11" fmla="val 1035115"/>
                <a:gd name="f12" fmla="val 772969"/>
                <a:gd name="f13" fmla="val 820402"/>
                <a:gd name="f14" fmla="+- 0 0 -90"/>
                <a:gd name="f15" fmla="*/ f3 1 1073567"/>
                <a:gd name="f16" fmla="*/ f4 1 858854"/>
                <a:gd name="f17" fmla="+- f7 0 f5"/>
                <a:gd name="f18" fmla="+- f6 0 f5"/>
                <a:gd name="f19" fmla="*/ f14 f0 1"/>
                <a:gd name="f20" fmla="*/ f18 1 1073567"/>
                <a:gd name="f21" fmla="*/ f17 1 858854"/>
                <a:gd name="f22" fmla="*/ 0 f18 1"/>
                <a:gd name="f23" fmla="*/ 85885 f17 1"/>
                <a:gd name="f24" fmla="*/ 85885 f18 1"/>
                <a:gd name="f25" fmla="*/ 0 f17 1"/>
                <a:gd name="f26" fmla="*/ 987682 f18 1"/>
                <a:gd name="f27" fmla="*/ 1073567 f18 1"/>
                <a:gd name="f28" fmla="*/ 772969 f17 1"/>
                <a:gd name="f29" fmla="*/ 858854 f17 1"/>
                <a:gd name="f30" fmla="*/ f19 1 f2"/>
                <a:gd name="f31" fmla="*/ f22 1 1073567"/>
                <a:gd name="f32" fmla="*/ f23 1 858854"/>
                <a:gd name="f33" fmla="*/ f24 1 1073567"/>
                <a:gd name="f34" fmla="*/ f25 1 858854"/>
                <a:gd name="f35" fmla="*/ f26 1 1073567"/>
                <a:gd name="f36" fmla="*/ f27 1 1073567"/>
                <a:gd name="f37" fmla="*/ f28 1 858854"/>
                <a:gd name="f38" fmla="*/ f29 1 85885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73567" h="85885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1"/>
            </a:solidFill>
            <a:ln w="25402">
              <a:solidFill>
                <a:schemeClr val="accent1"/>
              </a:solidFill>
              <a:prstDash val="solid"/>
            </a:ln>
          </p:spPr>
          <p:txBody>
            <a:bodyPr vert="horz" wrap="square" lIns="53916" tIns="53916" rIns="53916" bIns="53916" anchor="ctr" anchorCtr="1" compatLnSpc="1"/>
            <a:lstStyle/>
            <a:p>
              <a:pPr algn="ctr" defTabSz="725691">
                <a:lnSpc>
                  <a:spcPct val="90000"/>
                </a:lnSpc>
                <a:spcAft>
                  <a:spcPts val="726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33" dirty="0">
                  <a:solidFill>
                    <a:srgbClr val="FFFFFF"/>
                  </a:solidFill>
                </a:rPr>
                <a:t>Meta 2</a:t>
              </a:r>
            </a:p>
          </p:txBody>
        </p:sp>
        <p:sp>
          <p:nvSpPr>
            <p:cNvPr id="16" name="Seta para a esquerda 13"/>
            <p:cNvSpPr/>
            <p:nvPr/>
          </p:nvSpPr>
          <p:spPr>
            <a:xfrm rot="14399999">
              <a:off x="1747332" y="4711667"/>
              <a:ext cx="1779184" cy="432410"/>
            </a:xfrm>
            <a:custGeom>
              <a:avLst>
                <a:gd name="f0" fmla="val 2625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  <a:prstDash val="solid"/>
            </a:ln>
          </p:spPr>
          <p:txBody>
            <a:bodyPr vert="horz" wrap="square" lIns="82935" tIns="41468" rIns="82935" bIns="41468" anchor="t" anchorCtr="0" compatLnSpc="1"/>
            <a:lstStyle/>
            <a:p>
              <a:pPr defTabSz="9460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905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" name="Forma livre 14"/>
            <p:cNvSpPr/>
            <p:nvPr/>
          </p:nvSpPr>
          <p:spPr>
            <a:xfrm>
              <a:off x="1687552" y="3705770"/>
              <a:ext cx="1062057" cy="903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3567"/>
                <a:gd name="f7" fmla="val 858854"/>
                <a:gd name="f8" fmla="val 85885"/>
                <a:gd name="f9" fmla="val 38452"/>
                <a:gd name="f10" fmla="val 987682"/>
                <a:gd name="f11" fmla="val 1035115"/>
                <a:gd name="f12" fmla="val 772969"/>
                <a:gd name="f13" fmla="val 820402"/>
                <a:gd name="f14" fmla="+- 0 0 -90"/>
                <a:gd name="f15" fmla="*/ f3 1 1073567"/>
                <a:gd name="f16" fmla="*/ f4 1 858854"/>
                <a:gd name="f17" fmla="+- f7 0 f5"/>
                <a:gd name="f18" fmla="+- f6 0 f5"/>
                <a:gd name="f19" fmla="*/ f14 f0 1"/>
                <a:gd name="f20" fmla="*/ f18 1 1073567"/>
                <a:gd name="f21" fmla="*/ f17 1 858854"/>
                <a:gd name="f22" fmla="*/ 0 f18 1"/>
                <a:gd name="f23" fmla="*/ 85885 f17 1"/>
                <a:gd name="f24" fmla="*/ 85885 f18 1"/>
                <a:gd name="f25" fmla="*/ 0 f17 1"/>
                <a:gd name="f26" fmla="*/ 987682 f18 1"/>
                <a:gd name="f27" fmla="*/ 1073567 f18 1"/>
                <a:gd name="f28" fmla="*/ 772969 f17 1"/>
                <a:gd name="f29" fmla="*/ 858854 f17 1"/>
                <a:gd name="f30" fmla="*/ f19 1 f2"/>
                <a:gd name="f31" fmla="*/ f22 1 1073567"/>
                <a:gd name="f32" fmla="*/ f23 1 858854"/>
                <a:gd name="f33" fmla="*/ f24 1 1073567"/>
                <a:gd name="f34" fmla="*/ f25 1 858854"/>
                <a:gd name="f35" fmla="*/ f26 1 1073567"/>
                <a:gd name="f36" fmla="*/ f27 1 1073567"/>
                <a:gd name="f37" fmla="*/ f28 1 858854"/>
                <a:gd name="f38" fmla="*/ f29 1 85885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73567" h="85885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1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53916" tIns="53916" rIns="53916" bIns="53916" anchor="ctr" anchorCtr="1" compatLnSpc="1"/>
            <a:lstStyle/>
            <a:p>
              <a:pPr algn="ctr" defTabSz="725691">
                <a:lnSpc>
                  <a:spcPct val="90000"/>
                </a:lnSpc>
                <a:spcAft>
                  <a:spcPts val="726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33" dirty="0">
                  <a:solidFill>
                    <a:srgbClr val="FFFFFF"/>
                  </a:solidFill>
                </a:rPr>
                <a:t>Meta 3</a:t>
              </a:r>
            </a:p>
          </p:txBody>
        </p:sp>
        <p:sp>
          <p:nvSpPr>
            <p:cNvPr id="18" name="Seta para a esquerda 15"/>
            <p:cNvSpPr/>
            <p:nvPr/>
          </p:nvSpPr>
          <p:spPr>
            <a:xfrm rot="16200004">
              <a:off x="2593664" y="4470552"/>
              <a:ext cx="1779184" cy="432410"/>
            </a:xfrm>
            <a:custGeom>
              <a:avLst>
                <a:gd name="f0" fmla="val 2625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  <a:prstDash val="solid"/>
            </a:ln>
          </p:spPr>
          <p:txBody>
            <a:bodyPr vert="horz" wrap="square" lIns="82935" tIns="41468" rIns="82935" bIns="41468" anchor="t" anchorCtr="0" compatLnSpc="1"/>
            <a:lstStyle/>
            <a:p>
              <a:pPr defTabSz="9460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905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" name="Forma livre 16"/>
            <p:cNvSpPr/>
            <p:nvPr/>
          </p:nvSpPr>
          <p:spPr>
            <a:xfrm>
              <a:off x="2952213" y="3345469"/>
              <a:ext cx="1062057" cy="903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3567"/>
                <a:gd name="f7" fmla="val 858854"/>
                <a:gd name="f8" fmla="val 85885"/>
                <a:gd name="f9" fmla="val 38452"/>
                <a:gd name="f10" fmla="val 987682"/>
                <a:gd name="f11" fmla="val 1035115"/>
                <a:gd name="f12" fmla="val 772969"/>
                <a:gd name="f13" fmla="val 820402"/>
                <a:gd name="f14" fmla="+- 0 0 -90"/>
                <a:gd name="f15" fmla="*/ f3 1 1073567"/>
                <a:gd name="f16" fmla="*/ f4 1 858854"/>
                <a:gd name="f17" fmla="+- f7 0 f5"/>
                <a:gd name="f18" fmla="+- f6 0 f5"/>
                <a:gd name="f19" fmla="*/ f14 f0 1"/>
                <a:gd name="f20" fmla="*/ f18 1 1073567"/>
                <a:gd name="f21" fmla="*/ f17 1 858854"/>
                <a:gd name="f22" fmla="*/ 0 f18 1"/>
                <a:gd name="f23" fmla="*/ 85885 f17 1"/>
                <a:gd name="f24" fmla="*/ 85885 f18 1"/>
                <a:gd name="f25" fmla="*/ 0 f17 1"/>
                <a:gd name="f26" fmla="*/ 987682 f18 1"/>
                <a:gd name="f27" fmla="*/ 1073567 f18 1"/>
                <a:gd name="f28" fmla="*/ 772969 f17 1"/>
                <a:gd name="f29" fmla="*/ 858854 f17 1"/>
                <a:gd name="f30" fmla="*/ f19 1 f2"/>
                <a:gd name="f31" fmla="*/ f22 1 1073567"/>
                <a:gd name="f32" fmla="*/ f23 1 858854"/>
                <a:gd name="f33" fmla="*/ f24 1 1073567"/>
                <a:gd name="f34" fmla="*/ f25 1 858854"/>
                <a:gd name="f35" fmla="*/ f26 1 1073567"/>
                <a:gd name="f36" fmla="*/ f27 1 1073567"/>
                <a:gd name="f37" fmla="*/ f28 1 858854"/>
                <a:gd name="f38" fmla="*/ f29 1 85885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73567" h="85885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53916" tIns="53916" rIns="53916" bIns="53916" anchor="ctr" anchorCtr="1" compatLnSpc="1"/>
            <a:lstStyle/>
            <a:p>
              <a:pPr algn="ctr" defTabSz="725691">
                <a:lnSpc>
                  <a:spcPct val="90000"/>
                </a:lnSpc>
                <a:spcAft>
                  <a:spcPts val="726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33" dirty="0">
                  <a:solidFill>
                    <a:srgbClr val="FFFFFF"/>
                  </a:solidFill>
                </a:rPr>
                <a:t>Meta 4</a:t>
              </a:r>
            </a:p>
          </p:txBody>
        </p:sp>
        <p:sp>
          <p:nvSpPr>
            <p:cNvPr id="20" name="Seta para a esquerda 17"/>
            <p:cNvSpPr/>
            <p:nvPr/>
          </p:nvSpPr>
          <p:spPr>
            <a:xfrm rot="18000008">
              <a:off x="3439987" y="4711673"/>
              <a:ext cx="1779184" cy="432410"/>
            </a:xfrm>
            <a:custGeom>
              <a:avLst>
                <a:gd name="f0" fmla="val 2625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  <a:prstDash val="solid"/>
            </a:ln>
          </p:spPr>
          <p:txBody>
            <a:bodyPr vert="horz" wrap="square" lIns="82935" tIns="41468" rIns="82935" bIns="41468" anchor="t" anchorCtr="0" compatLnSpc="1"/>
            <a:lstStyle/>
            <a:p>
              <a:pPr defTabSz="9460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905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" name="Forma livre 18"/>
            <p:cNvSpPr/>
            <p:nvPr/>
          </p:nvSpPr>
          <p:spPr>
            <a:xfrm>
              <a:off x="4216865" y="3705770"/>
              <a:ext cx="1062057" cy="903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3567"/>
                <a:gd name="f7" fmla="val 858854"/>
                <a:gd name="f8" fmla="val 85885"/>
                <a:gd name="f9" fmla="val 38452"/>
                <a:gd name="f10" fmla="val 987682"/>
                <a:gd name="f11" fmla="val 1035115"/>
                <a:gd name="f12" fmla="val 772969"/>
                <a:gd name="f13" fmla="val 820402"/>
                <a:gd name="f14" fmla="+- 0 0 -90"/>
                <a:gd name="f15" fmla="*/ f3 1 1073567"/>
                <a:gd name="f16" fmla="*/ f4 1 858854"/>
                <a:gd name="f17" fmla="+- f7 0 f5"/>
                <a:gd name="f18" fmla="+- f6 0 f5"/>
                <a:gd name="f19" fmla="*/ f14 f0 1"/>
                <a:gd name="f20" fmla="*/ f18 1 1073567"/>
                <a:gd name="f21" fmla="*/ f17 1 858854"/>
                <a:gd name="f22" fmla="*/ 0 f18 1"/>
                <a:gd name="f23" fmla="*/ 85885 f17 1"/>
                <a:gd name="f24" fmla="*/ 85885 f18 1"/>
                <a:gd name="f25" fmla="*/ 0 f17 1"/>
                <a:gd name="f26" fmla="*/ 987682 f18 1"/>
                <a:gd name="f27" fmla="*/ 1073567 f18 1"/>
                <a:gd name="f28" fmla="*/ 772969 f17 1"/>
                <a:gd name="f29" fmla="*/ 858854 f17 1"/>
                <a:gd name="f30" fmla="*/ f19 1 f2"/>
                <a:gd name="f31" fmla="*/ f22 1 1073567"/>
                <a:gd name="f32" fmla="*/ f23 1 858854"/>
                <a:gd name="f33" fmla="*/ f24 1 1073567"/>
                <a:gd name="f34" fmla="*/ f25 1 858854"/>
                <a:gd name="f35" fmla="*/ f26 1 1073567"/>
                <a:gd name="f36" fmla="*/ f27 1 1073567"/>
                <a:gd name="f37" fmla="*/ f28 1 858854"/>
                <a:gd name="f38" fmla="*/ f29 1 85885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73567" h="85885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53916" tIns="53916" rIns="53916" bIns="53916" anchor="ctr" anchorCtr="1" compatLnSpc="1"/>
            <a:lstStyle/>
            <a:p>
              <a:pPr algn="ctr" defTabSz="725691">
                <a:lnSpc>
                  <a:spcPct val="90000"/>
                </a:lnSpc>
                <a:spcAft>
                  <a:spcPts val="726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33" dirty="0">
                  <a:solidFill>
                    <a:srgbClr val="FFFFFF"/>
                  </a:solidFill>
                </a:rPr>
                <a:t>Meta 5</a:t>
              </a:r>
            </a:p>
          </p:txBody>
        </p:sp>
        <p:sp>
          <p:nvSpPr>
            <p:cNvPr id="22" name="Seta para a esquerda 19"/>
            <p:cNvSpPr/>
            <p:nvPr/>
          </p:nvSpPr>
          <p:spPr>
            <a:xfrm rot="19800012">
              <a:off x="4112461" y="5356746"/>
              <a:ext cx="1673315" cy="459769"/>
            </a:xfrm>
            <a:custGeom>
              <a:avLst>
                <a:gd name="f0" fmla="val 2967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  <a:prstDash val="solid"/>
            </a:ln>
          </p:spPr>
          <p:txBody>
            <a:bodyPr vert="horz" wrap="square" lIns="82935" tIns="41468" rIns="82935" bIns="41468" anchor="t" anchorCtr="0" compatLnSpc="1"/>
            <a:lstStyle/>
            <a:p>
              <a:pPr defTabSz="9460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905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" name="Forma livre 20"/>
            <p:cNvSpPr/>
            <p:nvPr/>
          </p:nvSpPr>
          <p:spPr>
            <a:xfrm>
              <a:off x="5142658" y="4690140"/>
              <a:ext cx="1062057" cy="903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3567"/>
                <a:gd name="f7" fmla="val 858854"/>
                <a:gd name="f8" fmla="val 85885"/>
                <a:gd name="f9" fmla="val 38452"/>
                <a:gd name="f10" fmla="val 987682"/>
                <a:gd name="f11" fmla="val 1035115"/>
                <a:gd name="f12" fmla="val 772969"/>
                <a:gd name="f13" fmla="val 820402"/>
                <a:gd name="f14" fmla="+- 0 0 -90"/>
                <a:gd name="f15" fmla="*/ f3 1 1073567"/>
                <a:gd name="f16" fmla="*/ f4 1 858854"/>
                <a:gd name="f17" fmla="+- f7 0 f5"/>
                <a:gd name="f18" fmla="+- f6 0 f5"/>
                <a:gd name="f19" fmla="*/ f14 f0 1"/>
                <a:gd name="f20" fmla="*/ f18 1 1073567"/>
                <a:gd name="f21" fmla="*/ f17 1 858854"/>
                <a:gd name="f22" fmla="*/ 0 f18 1"/>
                <a:gd name="f23" fmla="*/ 85885 f17 1"/>
                <a:gd name="f24" fmla="*/ 85885 f18 1"/>
                <a:gd name="f25" fmla="*/ 0 f17 1"/>
                <a:gd name="f26" fmla="*/ 987682 f18 1"/>
                <a:gd name="f27" fmla="*/ 1073567 f18 1"/>
                <a:gd name="f28" fmla="*/ 772969 f17 1"/>
                <a:gd name="f29" fmla="*/ 858854 f17 1"/>
                <a:gd name="f30" fmla="*/ f19 1 f2"/>
                <a:gd name="f31" fmla="*/ f22 1 1073567"/>
                <a:gd name="f32" fmla="*/ f23 1 858854"/>
                <a:gd name="f33" fmla="*/ f24 1 1073567"/>
                <a:gd name="f34" fmla="*/ f25 1 858854"/>
                <a:gd name="f35" fmla="*/ f26 1 1073567"/>
                <a:gd name="f36" fmla="*/ f27 1 1073567"/>
                <a:gd name="f37" fmla="*/ f28 1 858854"/>
                <a:gd name="f38" fmla="*/ f29 1 85885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73567" h="85885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53916" tIns="53916" rIns="53916" bIns="53916" anchor="ctr" anchorCtr="1" compatLnSpc="1"/>
            <a:lstStyle/>
            <a:p>
              <a:pPr algn="ctr" defTabSz="725691">
                <a:lnSpc>
                  <a:spcPct val="90000"/>
                </a:lnSpc>
                <a:spcAft>
                  <a:spcPts val="726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33" dirty="0">
                  <a:solidFill>
                    <a:srgbClr val="FFFFFF"/>
                  </a:solidFill>
                  <a:latin typeface="Calibri"/>
                </a:rPr>
                <a:t>...</a:t>
              </a:r>
            </a:p>
          </p:txBody>
        </p:sp>
        <p:sp>
          <p:nvSpPr>
            <p:cNvPr id="24" name="Seta para a esquerda 21"/>
            <p:cNvSpPr/>
            <p:nvPr/>
          </p:nvSpPr>
          <p:spPr>
            <a:xfrm>
              <a:off x="4339239" y="6256626"/>
              <a:ext cx="1673315" cy="459769"/>
            </a:xfrm>
            <a:custGeom>
              <a:avLst>
                <a:gd name="f0" fmla="val 2967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B2C1DB"/>
            </a:solidFill>
            <a:ln>
              <a:noFill/>
              <a:prstDash val="solid"/>
            </a:ln>
          </p:spPr>
          <p:txBody>
            <a:bodyPr vert="horz" wrap="square" lIns="82935" tIns="41468" rIns="82935" bIns="41468" anchor="t" anchorCtr="0" compatLnSpc="1"/>
            <a:lstStyle/>
            <a:p>
              <a:pPr defTabSz="94605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905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" name="Forma livre 22"/>
            <p:cNvSpPr/>
            <p:nvPr/>
          </p:nvSpPr>
          <p:spPr>
            <a:xfrm>
              <a:off x="5481526" y="6034802"/>
              <a:ext cx="1062057" cy="903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3567"/>
                <a:gd name="f7" fmla="val 858854"/>
                <a:gd name="f8" fmla="val 85885"/>
                <a:gd name="f9" fmla="val 38452"/>
                <a:gd name="f10" fmla="val 987682"/>
                <a:gd name="f11" fmla="val 1035115"/>
                <a:gd name="f12" fmla="val 772969"/>
                <a:gd name="f13" fmla="val 820402"/>
                <a:gd name="f14" fmla="+- 0 0 -90"/>
                <a:gd name="f15" fmla="*/ f3 1 1073567"/>
                <a:gd name="f16" fmla="*/ f4 1 858854"/>
                <a:gd name="f17" fmla="+- f7 0 f5"/>
                <a:gd name="f18" fmla="+- f6 0 f5"/>
                <a:gd name="f19" fmla="*/ f14 f0 1"/>
                <a:gd name="f20" fmla="*/ f18 1 1073567"/>
                <a:gd name="f21" fmla="*/ f17 1 858854"/>
                <a:gd name="f22" fmla="*/ 0 f18 1"/>
                <a:gd name="f23" fmla="*/ 85885 f17 1"/>
                <a:gd name="f24" fmla="*/ 85885 f18 1"/>
                <a:gd name="f25" fmla="*/ 0 f17 1"/>
                <a:gd name="f26" fmla="*/ 987682 f18 1"/>
                <a:gd name="f27" fmla="*/ 1073567 f18 1"/>
                <a:gd name="f28" fmla="*/ 772969 f17 1"/>
                <a:gd name="f29" fmla="*/ 858854 f17 1"/>
                <a:gd name="f30" fmla="*/ f19 1 f2"/>
                <a:gd name="f31" fmla="*/ f22 1 1073567"/>
                <a:gd name="f32" fmla="*/ f23 1 858854"/>
                <a:gd name="f33" fmla="*/ f24 1 1073567"/>
                <a:gd name="f34" fmla="*/ f25 1 858854"/>
                <a:gd name="f35" fmla="*/ f26 1 1073567"/>
                <a:gd name="f36" fmla="*/ f27 1 1073567"/>
                <a:gd name="f37" fmla="*/ f28 1 858854"/>
                <a:gd name="f38" fmla="*/ f29 1 85885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73567" h="85885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53916" tIns="53916" rIns="53916" bIns="53916" anchor="ctr" anchorCtr="1" compatLnSpc="1"/>
            <a:lstStyle/>
            <a:p>
              <a:pPr algn="ctr" defTabSz="725691">
                <a:lnSpc>
                  <a:spcPct val="90000"/>
                </a:lnSpc>
                <a:spcAft>
                  <a:spcPts val="726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33" dirty="0">
                  <a:solidFill>
                    <a:srgbClr val="FFFFFF"/>
                  </a:solidFill>
                </a:rPr>
                <a:t>Meta 20</a:t>
              </a:r>
              <a:endParaRPr lang="pt-BR" sz="1633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6" name="CaixaDeTexto 8"/>
          <p:cNvSpPr txBox="1"/>
          <p:nvPr/>
        </p:nvSpPr>
        <p:spPr>
          <a:xfrm>
            <a:off x="6927423" y="3086940"/>
            <a:ext cx="2166494" cy="1758820"/>
          </a:xfrm>
          <a:prstGeom prst="rect">
            <a:avLst/>
          </a:prstGeom>
          <a:solidFill>
            <a:srgbClr val="8EB4E3"/>
          </a:solidFill>
          <a:ln w="19046">
            <a:solidFill>
              <a:srgbClr val="376092"/>
            </a:solidFill>
            <a:prstDash val="solid"/>
          </a:ln>
          <a:effectLst>
            <a:outerShdw blurRad="63500" dist="50800" dir="5400000" algn="ctr" rotWithShape="0">
              <a:schemeClr val="tx2">
                <a:lumMod val="75000"/>
              </a:schemeClr>
            </a:outerShdw>
          </a:effectLst>
        </p:spPr>
        <p:txBody>
          <a:bodyPr vert="horz" wrap="square" lIns="82935" tIns="41468" rIns="82935" bIns="41468" anchor="t" anchorCtr="1" compatLnSpc="1">
            <a:spAutoFit/>
          </a:bodyPr>
          <a:lstStyle/>
          <a:p>
            <a:pPr algn="ctr" defTabSz="82936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14" b="1" dirty="0">
              <a:solidFill>
                <a:srgbClr val="FFFFFF"/>
              </a:solidFill>
              <a:latin typeface="Calibri"/>
            </a:endParaRPr>
          </a:p>
          <a:p>
            <a:pPr algn="ctr" defTabSz="82936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14" b="1" dirty="0">
              <a:solidFill>
                <a:srgbClr val="FFFFFF"/>
              </a:solidFill>
              <a:latin typeface="Calibri"/>
            </a:endParaRPr>
          </a:p>
          <a:p>
            <a:pPr algn="ctr" defTabSz="82936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14" b="1" dirty="0">
                <a:solidFill>
                  <a:srgbClr val="FFFFFF"/>
                </a:solidFill>
                <a:latin typeface="Calibri"/>
              </a:rPr>
              <a:t>Constituição Federal</a:t>
            </a:r>
          </a:p>
          <a:p>
            <a:pPr algn="ctr" defTabSz="82936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14" b="1" dirty="0">
                <a:solidFill>
                  <a:srgbClr val="FFFFFF"/>
                </a:solidFill>
                <a:latin typeface="Calibri"/>
              </a:rPr>
              <a:t>LDB</a:t>
            </a:r>
          </a:p>
          <a:p>
            <a:pPr algn="ctr" defTabSz="82936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14" b="1" dirty="0">
              <a:solidFill>
                <a:srgbClr val="FFFFFF"/>
              </a:solidFill>
              <a:latin typeface="Calibri"/>
            </a:endParaRPr>
          </a:p>
          <a:p>
            <a:pPr algn="ctr" defTabSz="82936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14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have direita 3"/>
          <p:cNvSpPr/>
          <p:nvPr/>
        </p:nvSpPr>
        <p:spPr>
          <a:xfrm>
            <a:off x="6651077" y="2856421"/>
            <a:ext cx="41467" cy="23429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22C9D5AD-2B63-405F-B41D-B910E7DC058E}"/>
              </a:ext>
            </a:extLst>
          </p:cNvPr>
          <p:cNvSpPr/>
          <p:nvPr/>
        </p:nvSpPr>
        <p:spPr>
          <a:xfrm>
            <a:off x="5199848" y="3569482"/>
            <a:ext cx="854721" cy="736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25691">
              <a:spcAft>
                <a:spcPts val="726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FFFFFF"/>
                </a:solidFill>
              </a:rPr>
              <a:t>Meta 7</a:t>
            </a:r>
          </a:p>
          <a:p>
            <a:pPr algn="ctr" defTabSz="725691">
              <a:spcAft>
                <a:spcPts val="726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FFFFFF"/>
                </a:solidFill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27500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919" y="1"/>
            <a:ext cx="9699497" cy="418774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2935" tIns="41468" rIns="82935" bIns="41468" anchor="t" anchorCtr="1" compatLnSpc="1">
            <a:spAutoFit/>
          </a:bodyPr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77" b="1" dirty="0">
                <a:solidFill>
                  <a:srgbClr val="FFFFFF"/>
                </a:solidFill>
              </a:rPr>
              <a:t>QUALIDADE DA EDUCAÇÃO BÁSICA NO PNE </a:t>
            </a: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9" y="3045029"/>
            <a:ext cx="4589768" cy="293656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24957" y="2337142"/>
            <a:ext cx="4340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+mj-lt"/>
              </a:rPr>
              <a:t>Percentual de alunos de Educação em Tempo Integral – Brasil – 2014-2017</a:t>
            </a:r>
          </a:p>
        </p:txBody>
      </p:sp>
      <p:sp>
        <p:nvSpPr>
          <p:cNvPr id="8" name="Retângulo 7"/>
          <p:cNvSpPr/>
          <p:nvPr/>
        </p:nvSpPr>
        <p:spPr>
          <a:xfrm>
            <a:off x="283466" y="6019203"/>
            <a:ext cx="43815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855" algn="just">
              <a:spcAft>
                <a:spcPts val="0"/>
              </a:spcAft>
            </a:pPr>
            <a:r>
              <a:rPr lang="pt-BR" sz="1100" dirty="0"/>
              <a:t>Fonte: Elaborado pela </a:t>
            </a:r>
            <a:r>
              <a:rPr lang="pt-BR" sz="1100" dirty="0" err="1"/>
              <a:t>Dired</a:t>
            </a:r>
            <a:r>
              <a:rPr lang="pt-BR" sz="1100" dirty="0"/>
              <a:t>/Inep com base em dados do Censo da Educação      Básica/Inep (2014-2017).</a:t>
            </a:r>
          </a:p>
        </p:txBody>
      </p:sp>
      <p:pic>
        <p:nvPicPr>
          <p:cNvPr id="9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33" y="3082638"/>
            <a:ext cx="4509131" cy="279463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457055" y="2373085"/>
            <a:ext cx="43400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+mj-lt"/>
              </a:rPr>
              <a:t>Percentual de escolas de Educação em Tempo Integral – Brasil – 2014-2017</a:t>
            </a:r>
          </a:p>
          <a:p>
            <a:r>
              <a:rPr lang="pt-BR" dirty="0"/>
              <a:t> 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241035" y="6162256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Elaborado pela </a:t>
            </a:r>
            <a:r>
              <a:rPr lang="pt-BR" sz="1100" dirty="0" err="1"/>
              <a:t>Dired</a:t>
            </a:r>
            <a:r>
              <a:rPr lang="pt-BR" sz="1100" dirty="0"/>
              <a:t>/Inep com base em dados do Censo da Educação Básica/Inep (2014-2017).</a:t>
            </a:r>
          </a:p>
        </p:txBody>
      </p:sp>
      <p:sp>
        <p:nvSpPr>
          <p:cNvPr id="13" name="Retângulo de cantos arredondados 3">
            <a:extLst>
              <a:ext uri="{FF2B5EF4-FFF2-40B4-BE49-F238E27FC236}">
                <a16:creationId xmlns="" xmlns:a16="http://schemas.microsoft.com/office/drawing/2014/main" id="{940CDC74-3DBF-4316-87C8-3E743A657682}"/>
              </a:ext>
            </a:extLst>
          </p:cNvPr>
          <p:cNvSpPr/>
          <p:nvPr/>
        </p:nvSpPr>
        <p:spPr>
          <a:xfrm>
            <a:off x="421113" y="542056"/>
            <a:ext cx="9143491" cy="1546046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>
            <a:solidFill>
              <a:srgbClr val="376092"/>
            </a:solidFill>
            <a:prstDash val="solid"/>
          </a:ln>
        </p:spPr>
        <p:txBody>
          <a:bodyPr vert="horz" wrap="square" lIns="82935" tIns="41468" rIns="82935" bIns="41468" anchor="ctr" anchorCtr="1" compatLnSpc="1"/>
          <a:lstStyle/>
          <a:p>
            <a:pPr fontAlgn="ctr"/>
            <a:endParaRPr lang="pt-BR" sz="2200" b="1" kern="0" dirty="0">
              <a:solidFill>
                <a:srgbClr val="17375E"/>
              </a:solidFill>
            </a:endParaRPr>
          </a:p>
          <a:p>
            <a:pPr fontAlgn="ctr"/>
            <a:r>
              <a:rPr lang="pt-BR" sz="2200" b="1" kern="0" dirty="0">
                <a:solidFill>
                  <a:srgbClr val="17375E"/>
                </a:solidFill>
              </a:rPr>
              <a:t>Meta 6 : oferecer </a:t>
            </a:r>
            <a:r>
              <a:rPr lang="pt-BR" sz="2200" b="1" kern="0" dirty="0">
                <a:solidFill>
                  <a:srgbClr val="C00000"/>
                </a:solidFill>
              </a:rPr>
              <a:t>educação em tempo integral </a:t>
            </a:r>
            <a:r>
              <a:rPr lang="pt-BR" sz="2200" b="1" kern="0" dirty="0">
                <a:solidFill>
                  <a:srgbClr val="17375E"/>
                </a:solidFill>
              </a:rPr>
              <a:t>em, no mínimo, </a:t>
            </a:r>
            <a:r>
              <a:rPr lang="pt-BR" sz="2200" b="1" kern="0" dirty="0">
                <a:solidFill>
                  <a:srgbClr val="C00000"/>
                </a:solidFill>
              </a:rPr>
              <a:t>50% (cinquenta por cento) das escolas públicas,</a:t>
            </a:r>
            <a:r>
              <a:rPr lang="pt-BR" sz="2200" b="1" kern="0" dirty="0">
                <a:solidFill>
                  <a:srgbClr val="17375E"/>
                </a:solidFill>
              </a:rPr>
              <a:t> de forma a atender, pelo menos, </a:t>
            </a:r>
            <a:r>
              <a:rPr lang="pt-BR" sz="2200" b="1" kern="0" dirty="0">
                <a:solidFill>
                  <a:srgbClr val="C00000"/>
                </a:solidFill>
              </a:rPr>
              <a:t>25% (vinte e cinco por cento) dos (as) alunos (as) da educação básica</a:t>
            </a:r>
            <a:endParaRPr lang="pt-BR" sz="1905" b="1" dirty="0">
              <a:solidFill>
                <a:srgbClr val="17375E"/>
              </a:solidFill>
              <a:latin typeface="Calibri"/>
            </a:endParaRPr>
          </a:p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5" b="1" dirty="0">
              <a:solidFill>
                <a:srgbClr val="17375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" y="501"/>
            <a:ext cx="9699338" cy="6856999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2821531" y="1700492"/>
            <a:ext cx="4706481" cy="3783565"/>
            <a:chOff x="2628094" y="3100333"/>
            <a:chExt cx="4967999" cy="3983174"/>
          </a:xfrm>
        </p:grpSpPr>
        <p:sp>
          <p:nvSpPr>
            <p:cNvPr id="5" name="Retângulo 4"/>
            <p:cNvSpPr/>
            <p:nvPr/>
          </p:nvSpPr>
          <p:spPr>
            <a:xfrm>
              <a:off x="2643093" y="3100333"/>
              <a:ext cx="4953000" cy="3322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1451" u="sng" dirty="0">
                <a:solidFill>
                  <a:schemeClr val="bg1"/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2628094" y="6751258"/>
              <a:ext cx="4953000" cy="3322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145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2007574" y="2085765"/>
            <a:ext cx="3271980" cy="3715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1814" b="0" dirty="0"/>
              <a:t>Acesse nossas redes sociais</a:t>
            </a:r>
          </a:p>
        </p:txBody>
      </p:sp>
      <p:pic>
        <p:nvPicPr>
          <p:cNvPr id="15" name="Imagem 1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67" y="3315735"/>
            <a:ext cx="167254" cy="35800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645959" y="2085765"/>
            <a:ext cx="3983241" cy="3715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1814" b="0" dirty="0"/>
              <a:t>Conheça nossas publicações</a:t>
            </a:r>
          </a:p>
        </p:txBody>
      </p:sp>
      <p:pic>
        <p:nvPicPr>
          <p:cNvPr id="16" name="Imagem 1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26" y="2660317"/>
            <a:ext cx="375324" cy="376820"/>
          </a:xfrm>
          <a:prstGeom prst="rect">
            <a:avLst/>
          </a:prstGeom>
        </p:spPr>
      </p:pic>
      <p:pic>
        <p:nvPicPr>
          <p:cNvPr id="18" name="Imagem 1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32" y="4711268"/>
            <a:ext cx="409124" cy="285115"/>
          </a:xfrm>
          <a:prstGeom prst="rect">
            <a:avLst/>
          </a:prstGeom>
        </p:spPr>
      </p:pic>
      <p:pic>
        <p:nvPicPr>
          <p:cNvPr id="19" name="Imagem 18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13" y="4075654"/>
            <a:ext cx="329381" cy="267622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199523" y="947196"/>
            <a:ext cx="750695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41897" algn="l"/>
              </a:tabLst>
            </a:pPr>
            <a:r>
              <a:rPr lang="pt-BR" sz="2721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MUITO OBRIGADA!</a:t>
            </a:r>
            <a:endParaRPr lang="pt-BR" sz="272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597792" y="2713741"/>
            <a:ext cx="1156380" cy="2771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51" b="1" dirty="0">
                <a:solidFill>
                  <a:schemeClr val="bg1"/>
                </a:solidFill>
              </a:rPr>
              <a:t>INSTAGRAM</a:t>
            </a:r>
          </a:p>
          <a:p>
            <a:endParaRPr lang="en-US" sz="1451" b="1" dirty="0">
              <a:solidFill>
                <a:schemeClr val="bg1"/>
              </a:solidFill>
            </a:endParaRPr>
          </a:p>
          <a:p>
            <a:endParaRPr lang="en-US" sz="1451" b="1" dirty="0">
              <a:solidFill>
                <a:schemeClr val="bg1"/>
              </a:solidFill>
            </a:endParaRPr>
          </a:p>
          <a:p>
            <a:r>
              <a:rPr lang="en-US" sz="1451" b="1" dirty="0">
                <a:solidFill>
                  <a:schemeClr val="bg1"/>
                </a:solidFill>
              </a:rPr>
              <a:t>FACEBOOK</a:t>
            </a:r>
          </a:p>
          <a:p>
            <a:r>
              <a:rPr lang="en-US" sz="1451" dirty="0">
                <a:solidFill>
                  <a:schemeClr val="bg1"/>
                </a:solidFill>
              </a:rPr>
              <a:t> </a:t>
            </a:r>
            <a:endParaRPr lang="pt-BR" sz="1451" dirty="0">
              <a:solidFill>
                <a:schemeClr val="bg1"/>
              </a:solidFill>
            </a:endParaRPr>
          </a:p>
          <a:p>
            <a:endParaRPr lang="en-US" sz="1451" b="1" dirty="0">
              <a:solidFill>
                <a:schemeClr val="bg1"/>
              </a:solidFill>
            </a:endParaRPr>
          </a:p>
          <a:p>
            <a:r>
              <a:rPr lang="en-US" sz="1451" b="1" dirty="0">
                <a:solidFill>
                  <a:schemeClr val="bg1"/>
                </a:solidFill>
              </a:rPr>
              <a:t>TWITTER</a:t>
            </a:r>
            <a:r>
              <a:rPr lang="en-US" sz="1451" dirty="0">
                <a:solidFill>
                  <a:schemeClr val="bg1"/>
                </a:solidFill>
              </a:rPr>
              <a:t> </a:t>
            </a:r>
          </a:p>
          <a:p>
            <a:endParaRPr lang="pt-BR" sz="1451" b="1" dirty="0">
              <a:solidFill>
                <a:schemeClr val="bg1"/>
              </a:solidFill>
            </a:endParaRPr>
          </a:p>
          <a:p>
            <a:endParaRPr lang="pt-BR" sz="1451" b="1" dirty="0">
              <a:solidFill>
                <a:schemeClr val="bg1"/>
              </a:solidFill>
            </a:endParaRPr>
          </a:p>
          <a:p>
            <a:r>
              <a:rPr lang="pt-BR" sz="1451" b="1" dirty="0">
                <a:solidFill>
                  <a:schemeClr val="bg1"/>
                </a:solidFill>
              </a:rPr>
              <a:t>YOUTUBE</a:t>
            </a:r>
            <a:endParaRPr lang="en-US" sz="1451" u="sng" dirty="0">
              <a:solidFill>
                <a:schemeClr val="bg1"/>
              </a:solidFill>
            </a:endParaRPr>
          </a:p>
          <a:p>
            <a:endParaRPr lang="en-US" sz="1451" u="sng" dirty="0">
              <a:solidFill>
                <a:schemeClr val="bg1"/>
              </a:solidFill>
            </a:endParaRPr>
          </a:p>
          <a:p>
            <a:endParaRPr lang="pt-BR" sz="1451" dirty="0">
              <a:solidFill>
                <a:schemeClr val="bg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5661954" y="2702683"/>
            <a:ext cx="2108169" cy="53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51" b="1" dirty="0">
                <a:solidFill>
                  <a:schemeClr val="bg1"/>
                </a:solidFill>
              </a:rPr>
              <a:t>PORTAL INEP </a:t>
            </a:r>
          </a:p>
          <a:p>
            <a:r>
              <a:rPr lang="pt-BR" sz="1451" dirty="0">
                <a:solidFill>
                  <a:schemeClr val="bg1"/>
                </a:solidFill>
              </a:rPr>
              <a:t>portal.inep.gov.br</a:t>
            </a:r>
            <a:endParaRPr lang="en-US" sz="145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919" y="1"/>
            <a:ext cx="9699497" cy="418774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2935" tIns="41468" rIns="82935" bIns="41468" anchor="t" anchorCtr="1" compatLnSpc="1">
            <a:spAutoFit/>
          </a:bodyPr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77" b="1" dirty="0">
                <a:solidFill>
                  <a:srgbClr val="FFFFFF"/>
                </a:solidFill>
              </a:rPr>
              <a:t>QUALIDADE DA EDUCAÇÃO BÁSICA NO PNE </a:t>
            </a:r>
          </a:p>
        </p:txBody>
      </p:sp>
      <p:sp>
        <p:nvSpPr>
          <p:cNvPr id="7" name="Retângulo de cantos arredondados 3"/>
          <p:cNvSpPr/>
          <p:nvPr/>
        </p:nvSpPr>
        <p:spPr>
          <a:xfrm>
            <a:off x="344488" y="1124744"/>
            <a:ext cx="9143491" cy="411457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38103">
            <a:solidFill>
              <a:srgbClr val="376092"/>
            </a:solidFill>
            <a:prstDash val="solid"/>
          </a:ln>
        </p:spPr>
        <p:txBody>
          <a:bodyPr vert="horz" wrap="square" lIns="82935" tIns="41468" rIns="82935" bIns="41468" anchor="ctr" anchorCtr="1" compatLnSpc="1"/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Meta 7:</a:t>
            </a:r>
            <a:r>
              <a:rPr lang="pt-BR" sz="2200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 </a:t>
            </a:r>
            <a:r>
              <a:rPr lang="pt-BR" sz="2200" b="1" dirty="0">
                <a:solidFill>
                  <a:srgbClr val="17375E"/>
                </a:solidFill>
                <a:latin typeface="Calibri"/>
              </a:rPr>
              <a:t>fomentar a </a:t>
            </a:r>
            <a:r>
              <a:rPr lang="pt-BR" sz="2200" b="1" u="sng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qualidade da educação básica </a:t>
            </a:r>
            <a:r>
              <a:rPr lang="pt-BR" sz="2200" b="1" dirty="0">
                <a:solidFill>
                  <a:srgbClr val="17375E"/>
                </a:solidFill>
                <a:latin typeface="Calibri"/>
              </a:rPr>
              <a:t>em todas as etapas e modalidades, com melhoria do fluxo escolar e da aprendizagem, de modo a atingir as </a:t>
            </a:r>
            <a:r>
              <a:rPr lang="pt-BR" sz="2200" b="1" kern="0" dirty="0">
                <a:solidFill>
                  <a:srgbClr val="17375E"/>
                </a:solidFill>
                <a:latin typeface="Calibri"/>
              </a:rPr>
              <a:t>seguintes médias nacionais </a:t>
            </a:r>
            <a:r>
              <a:rPr lang="pt-BR" sz="2200" b="1" dirty="0">
                <a:solidFill>
                  <a:srgbClr val="17375E"/>
                </a:solidFill>
                <a:latin typeface="Calibri"/>
              </a:rPr>
              <a:t>para o </a:t>
            </a:r>
            <a:r>
              <a:rPr lang="pt-BR" sz="2200" b="1" u="sng" dirty="0" err="1">
                <a:solidFill>
                  <a:schemeClr val="accent2">
                    <a:lumMod val="75000"/>
                  </a:schemeClr>
                </a:solidFill>
                <a:latin typeface="Calibri"/>
              </a:rPr>
              <a:t>Ideb</a:t>
            </a:r>
            <a:r>
              <a:rPr lang="pt-BR" sz="2200" b="1" dirty="0">
                <a:solidFill>
                  <a:srgbClr val="17375E"/>
                </a:solidFill>
                <a:latin typeface="Calibri"/>
              </a:rPr>
              <a:t>:</a:t>
            </a:r>
          </a:p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177" b="1" dirty="0">
              <a:solidFill>
                <a:srgbClr val="17375E"/>
              </a:solidFill>
              <a:latin typeface="Calibri"/>
            </a:endParaRPr>
          </a:p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5" b="1" dirty="0">
              <a:solidFill>
                <a:srgbClr val="17375E"/>
              </a:solidFill>
              <a:latin typeface="Calibri"/>
            </a:endParaRPr>
          </a:p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5" b="1" dirty="0">
              <a:solidFill>
                <a:srgbClr val="17375E"/>
              </a:solidFill>
              <a:latin typeface="Calibri"/>
            </a:endParaRPr>
          </a:p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5" b="1" dirty="0">
              <a:solidFill>
                <a:srgbClr val="17375E"/>
              </a:solidFill>
              <a:latin typeface="Calibri"/>
            </a:endParaRPr>
          </a:p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5" b="1" dirty="0">
              <a:solidFill>
                <a:srgbClr val="17375E"/>
              </a:solidFill>
              <a:latin typeface="Calibri"/>
            </a:endParaRPr>
          </a:p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5" b="1" dirty="0">
              <a:solidFill>
                <a:srgbClr val="17375E"/>
              </a:solidFill>
              <a:latin typeface="Calibri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856340"/>
              </p:ext>
            </p:extLst>
          </p:nvPr>
        </p:nvGraphicFramePr>
        <p:xfrm>
          <a:off x="2360712" y="3182029"/>
          <a:ext cx="4644091" cy="147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1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73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37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789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IDEB</a:t>
                      </a:r>
                    </a:p>
                  </a:txBody>
                  <a:tcPr marL="96988" marR="969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6988" marR="969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6988" marR="969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6988" marR="969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6988" marR="9698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890"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Anos iniciais EF</a:t>
                      </a:r>
                    </a:p>
                  </a:txBody>
                  <a:tcPr marL="96988" marR="969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96988" marR="969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6988" marR="969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6988" marR="969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6988" marR="9698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890"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Anos finais EF</a:t>
                      </a:r>
                    </a:p>
                  </a:txBody>
                  <a:tcPr marL="96988" marR="969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6988" marR="969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6988" marR="969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96988" marR="969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6988" marR="9698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890"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Ensino Médio </a:t>
                      </a:r>
                    </a:p>
                  </a:txBody>
                  <a:tcPr marL="96988" marR="969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6988" marR="969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6988" marR="969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6988" marR="969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96988" marR="9698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919" y="1"/>
            <a:ext cx="9699497" cy="418774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2935" tIns="41468" rIns="82935" bIns="41468" anchor="t" anchorCtr="1" compatLnSpc="1">
            <a:spAutoFit/>
          </a:bodyPr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77" b="1" dirty="0">
                <a:solidFill>
                  <a:srgbClr val="FFFFFF"/>
                </a:solidFill>
              </a:rPr>
              <a:t>QUALIDADE DA EDUCAÇÃO BÁSICA NO PNE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55422" y="775615"/>
            <a:ext cx="8554241" cy="402535"/>
          </a:xfrm>
          <a:prstGeom prst="rect">
            <a:avLst/>
          </a:prstGeom>
          <a:noFill/>
        </p:spPr>
        <p:txBody>
          <a:bodyPr wrap="square" lIns="94605" tIns="47302" rIns="94605" bIns="47302" numCol="1" rtlCol="0">
            <a:spAutoFit/>
          </a:bodyPr>
          <a:lstStyle/>
          <a:p>
            <a:pPr algn="ctr" fontAlgn="ctr"/>
            <a:r>
              <a:rPr lang="pt-BR" sz="1995" b="1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Ideb</a:t>
            </a:r>
            <a:r>
              <a:rPr lang="pt-BR" sz="1995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dos anos iniciais do ensino fundamental e metas fixadas – Brasil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19961728"/>
              </p:ext>
            </p:extLst>
          </p:nvPr>
        </p:nvGraphicFramePr>
        <p:xfrm>
          <a:off x="969051" y="1534991"/>
          <a:ext cx="8440612" cy="4702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85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919" y="1"/>
            <a:ext cx="9699497" cy="418774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2935" tIns="41468" rIns="82935" bIns="41468" anchor="t" anchorCtr="1" compatLnSpc="1">
            <a:spAutoFit/>
          </a:bodyPr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77" b="1" dirty="0">
                <a:solidFill>
                  <a:srgbClr val="FFFFFF"/>
                </a:solidFill>
              </a:rPr>
              <a:t>QUALIDADE DA EDUCAÇÃO BÁSICA NO PNE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57102" y="836712"/>
            <a:ext cx="8554241" cy="402535"/>
          </a:xfrm>
          <a:prstGeom prst="rect">
            <a:avLst/>
          </a:prstGeom>
          <a:noFill/>
        </p:spPr>
        <p:txBody>
          <a:bodyPr wrap="square" lIns="94605" tIns="47302" rIns="94605" bIns="47302" numCol="1" rtlCol="0">
            <a:spAutoFit/>
          </a:bodyPr>
          <a:lstStyle/>
          <a:p>
            <a:pPr algn="ctr" fontAlgn="ctr"/>
            <a:r>
              <a:rPr lang="pt-BR" sz="1995" b="1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Ideb</a:t>
            </a:r>
            <a:r>
              <a:rPr lang="pt-BR" sz="1995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dos anos finais do ensino fundamental e metas fixadas – Brasil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322891"/>
              </p:ext>
            </p:extLst>
          </p:nvPr>
        </p:nvGraphicFramePr>
        <p:xfrm>
          <a:off x="488354" y="1796234"/>
          <a:ext cx="8904317" cy="413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82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919" y="1"/>
            <a:ext cx="9699497" cy="418774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2935" tIns="41468" rIns="82935" bIns="41468" anchor="t" anchorCtr="1" compatLnSpc="1">
            <a:spAutoFit/>
          </a:bodyPr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77" b="1" dirty="0">
                <a:solidFill>
                  <a:srgbClr val="FFFFFF"/>
                </a:solidFill>
              </a:rPr>
              <a:t>QUALIDADE DA EDUCAÇÃO BÁSICA NO PNE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48544" y="1052736"/>
            <a:ext cx="8554241" cy="402535"/>
          </a:xfrm>
          <a:prstGeom prst="rect">
            <a:avLst/>
          </a:prstGeom>
          <a:noFill/>
        </p:spPr>
        <p:txBody>
          <a:bodyPr wrap="square" lIns="94605" tIns="47302" rIns="94605" bIns="47302" numCol="1" rtlCol="0">
            <a:spAutoFit/>
          </a:bodyPr>
          <a:lstStyle/>
          <a:p>
            <a:pPr algn="ctr" fontAlgn="ctr"/>
            <a:r>
              <a:rPr lang="pt-BR" sz="1995" b="1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Ideb</a:t>
            </a:r>
            <a:r>
              <a:rPr lang="pt-BR" sz="1995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do ensino médio e metas fixadas – Brasil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210315"/>
              </p:ext>
            </p:extLst>
          </p:nvPr>
        </p:nvGraphicFramePr>
        <p:xfrm>
          <a:off x="272480" y="1772816"/>
          <a:ext cx="8606254" cy="437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1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919" y="1"/>
            <a:ext cx="9699497" cy="418774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2935" tIns="41468" rIns="82935" bIns="41468" anchor="t" anchorCtr="1" compatLnSpc="1">
            <a:spAutoFit/>
          </a:bodyPr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77" b="1" dirty="0">
                <a:solidFill>
                  <a:srgbClr val="FFFFFF"/>
                </a:solidFill>
              </a:rPr>
              <a:t>QUALIDADE DA EDUCAÇÃO BÁSICA NO PNE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457056" y="1052736"/>
            <a:ext cx="4399844" cy="834192"/>
          </a:xfrm>
          <a:prstGeom prst="rect">
            <a:avLst/>
          </a:prstGeom>
          <a:noFill/>
        </p:spPr>
        <p:txBody>
          <a:bodyPr wrap="square" lIns="94605" tIns="47302" rIns="94605" bIns="47302" numCol="1" rtlCol="0">
            <a:spAutoFit/>
          </a:bodyPr>
          <a:lstStyle/>
          <a:p>
            <a:pPr algn="ctr" font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Médias de proficiência dos alunos 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do 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3ª 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ano 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do ensino médio em Língua Portuguesa e Matemática na </a:t>
            </a:r>
            <a:r>
              <a:rPr lang="pt-BR" sz="1600" b="1" dirty="0" err="1">
                <a:solidFill>
                  <a:schemeClr val="tx2">
                    <a:lumMod val="75000"/>
                  </a:schemeClr>
                </a:solidFill>
              </a:rPr>
              <a:t>Aneb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 – Brasil – 2007-2015</a:t>
            </a:r>
            <a:endParaRPr lang="pt-BR" sz="1600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00000000-0008-0000-08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218258"/>
              </p:ext>
            </p:extLst>
          </p:nvPr>
        </p:nvGraphicFramePr>
        <p:xfrm>
          <a:off x="0" y="2076977"/>
          <a:ext cx="4850081" cy="345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00000000-0008-0000-0D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406636"/>
              </p:ext>
            </p:extLst>
          </p:nvPr>
        </p:nvGraphicFramePr>
        <p:xfrm>
          <a:off x="5241031" y="2204864"/>
          <a:ext cx="4850081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AECE6AB0-D64F-4C76-BF53-568AB73B2DAC}"/>
              </a:ext>
            </a:extLst>
          </p:cNvPr>
          <p:cNvSpPr txBox="1"/>
          <p:nvPr/>
        </p:nvSpPr>
        <p:spPr>
          <a:xfrm>
            <a:off x="200472" y="1124744"/>
            <a:ext cx="4399844" cy="834192"/>
          </a:xfrm>
          <a:prstGeom prst="rect">
            <a:avLst/>
          </a:prstGeom>
          <a:noFill/>
        </p:spPr>
        <p:txBody>
          <a:bodyPr wrap="square" lIns="94605" tIns="47302" rIns="94605" bIns="47302" numCol="1" rtlCol="0">
            <a:spAutoFit/>
          </a:bodyPr>
          <a:lstStyle/>
          <a:p>
            <a:pPr algn="ctr" font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Médias de proficiência dos alunos da 9º ano do ensino médio em Língua Portuguesa e Matemática na </a:t>
            </a:r>
            <a:r>
              <a:rPr lang="pt-BR" sz="1600" b="1" dirty="0" err="1">
                <a:solidFill>
                  <a:schemeClr val="tx2">
                    <a:lumMod val="75000"/>
                  </a:schemeClr>
                </a:solidFill>
              </a:rPr>
              <a:t>Aneb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pt-BR" sz="1600" b="1" dirty="0" err="1">
                <a:solidFill>
                  <a:schemeClr val="tx2">
                    <a:lumMod val="75000"/>
                  </a:schemeClr>
                </a:solidFill>
              </a:rPr>
              <a:t>Anresc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– Brasil – 2007-2015</a:t>
            </a:r>
            <a:endParaRPr lang="pt-BR" sz="1600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4F5DB5A2-836D-4D02-B0DB-6EA1AE699A66}"/>
              </a:ext>
            </a:extLst>
          </p:cNvPr>
          <p:cNvSpPr/>
          <p:nvPr/>
        </p:nvSpPr>
        <p:spPr>
          <a:xfrm>
            <a:off x="4041205" y="439718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kern="0" dirty="0">
                <a:solidFill>
                  <a:schemeClr val="accent2">
                    <a:lumMod val="75000"/>
                  </a:schemeClr>
                </a:solidFill>
              </a:rPr>
              <a:t>Aprendizagem </a:t>
            </a:r>
          </a:p>
        </p:txBody>
      </p:sp>
    </p:spTree>
    <p:extLst>
      <p:ext uri="{BB962C8B-B14F-4D97-AF65-F5344CB8AC3E}">
        <p14:creationId xmlns:p14="http://schemas.microsoft.com/office/powerpoint/2010/main" val="14501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919" y="1"/>
            <a:ext cx="9699497" cy="418774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2935" tIns="41468" rIns="82935" bIns="41468" anchor="t" anchorCtr="1" compatLnSpc="1">
            <a:spAutoFit/>
          </a:bodyPr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77" b="1" dirty="0">
                <a:solidFill>
                  <a:srgbClr val="FFFFFF"/>
                </a:solidFill>
              </a:rPr>
              <a:t>QUALIDADE DA EDUCAÇÃO BÁSICA NO PNE 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28568" y="548680"/>
            <a:ext cx="9448197" cy="5662189"/>
          </a:xfrm>
          <a:prstGeom prst="roundRect">
            <a:avLst/>
          </a:prstGeom>
          <a:solidFill>
            <a:schemeClr val="bg1"/>
          </a:solidFill>
          <a:ln w="47625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177" b="1" kern="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Aprendizagem </a:t>
            </a:r>
          </a:p>
          <a:p>
            <a:pPr algn="just"/>
            <a:endParaRPr lang="pt-BR" sz="2177" b="1" kern="0" dirty="0">
              <a:solidFill>
                <a:schemeClr val="accent2">
                  <a:lumMod val="75000"/>
                </a:schemeClr>
              </a:solidFill>
              <a:latin typeface="Calibri"/>
            </a:endParaRPr>
          </a:p>
          <a:p>
            <a:pPr algn="just"/>
            <a:r>
              <a:rPr lang="pt-BR" sz="2177" b="1" u="sng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Estratégia 7.2. da Meta 7:</a:t>
            </a:r>
          </a:p>
          <a:p>
            <a:pPr algn="just"/>
            <a:endParaRPr lang="pt-BR" sz="2177" b="1" kern="0" dirty="0">
              <a:solidFill>
                <a:srgbClr val="17375E"/>
              </a:solidFill>
              <a:latin typeface="Calibri"/>
            </a:endParaRPr>
          </a:p>
          <a:p>
            <a:pPr marL="80632" indent="-80632">
              <a:buAutoNum type="alphaLcParenR"/>
            </a:pPr>
            <a:r>
              <a:rPr lang="pt-BR" sz="2177" b="1" kern="0" dirty="0">
                <a:solidFill>
                  <a:srgbClr val="17375E"/>
                </a:solidFill>
                <a:latin typeface="Calibri"/>
              </a:rPr>
              <a:t> no quinto ano de vigência deste PNE, </a:t>
            </a:r>
            <a:r>
              <a:rPr lang="pt-BR" sz="2177" b="1" u="sng" kern="0" dirty="0">
                <a:solidFill>
                  <a:srgbClr val="17375E"/>
                </a:solidFill>
                <a:latin typeface="Calibri"/>
              </a:rPr>
              <a:t>pelo menos 70% (setenta por cento) dos (as) alunos (as) do ensino fundamental e do ensino médio tenham alcançado nível suficiente de aprendizado</a:t>
            </a:r>
            <a:r>
              <a:rPr lang="pt-BR" sz="2177" b="1" kern="0" dirty="0">
                <a:solidFill>
                  <a:srgbClr val="17375E"/>
                </a:solidFill>
                <a:latin typeface="Calibri"/>
              </a:rPr>
              <a:t> em relação aos direitos e objetivos de aprendizagem e desenvolvimento de seu ano de estudo, e </a:t>
            </a:r>
            <a:r>
              <a:rPr lang="pt-BR" sz="2177" b="1" u="sng" kern="0" dirty="0">
                <a:solidFill>
                  <a:srgbClr val="17375E"/>
                </a:solidFill>
                <a:latin typeface="Calibri"/>
              </a:rPr>
              <a:t>50% (cinquenta por cento), pelo menos, o nível desejável</a:t>
            </a:r>
            <a:r>
              <a:rPr lang="pt-BR" sz="2177" b="1" kern="0" dirty="0">
                <a:solidFill>
                  <a:srgbClr val="17375E"/>
                </a:solidFill>
                <a:latin typeface="Calibri"/>
              </a:rPr>
              <a:t>;</a:t>
            </a:r>
          </a:p>
          <a:p>
            <a:endParaRPr lang="pt-BR" sz="2177" b="1" kern="0" dirty="0">
              <a:solidFill>
                <a:srgbClr val="17375E"/>
              </a:solidFill>
              <a:latin typeface="Calibri"/>
            </a:endParaRPr>
          </a:p>
          <a:p>
            <a:pPr marL="80632" indent="-80632"/>
            <a:r>
              <a:rPr lang="pt-BR" sz="2177" b="1" kern="0" dirty="0">
                <a:solidFill>
                  <a:srgbClr val="17375E"/>
                </a:solidFill>
                <a:latin typeface="Calibri"/>
              </a:rPr>
              <a:t>b) no último ano de vigência deste PNE, </a:t>
            </a:r>
            <a:r>
              <a:rPr lang="pt-BR" sz="2177" b="1" u="sng" kern="0" dirty="0">
                <a:solidFill>
                  <a:srgbClr val="17375E"/>
                </a:solidFill>
                <a:latin typeface="Calibri"/>
              </a:rPr>
              <a:t>todos os (as) estudantes do     ensino fundamental e do ensino médio tenham alcançado nível suficiente de aprendizado</a:t>
            </a:r>
            <a:r>
              <a:rPr lang="pt-BR" sz="2177" b="1" kern="0" dirty="0">
                <a:solidFill>
                  <a:srgbClr val="17375E"/>
                </a:solidFill>
                <a:latin typeface="Calibri"/>
              </a:rPr>
              <a:t> em relação aos direitos e objetivos de aprendizagem e desenvolvimento de seu ano de estudo, e </a:t>
            </a:r>
            <a:r>
              <a:rPr lang="pt-BR" sz="2177" b="1" u="sng" kern="0" dirty="0">
                <a:solidFill>
                  <a:srgbClr val="17375E"/>
                </a:solidFill>
                <a:latin typeface="Calibri"/>
              </a:rPr>
              <a:t>80% (oitenta por cento), pelo menos, o nível desejável.</a:t>
            </a:r>
          </a:p>
        </p:txBody>
      </p:sp>
    </p:spTree>
    <p:extLst>
      <p:ext uri="{BB962C8B-B14F-4D97-AF65-F5344CB8AC3E}">
        <p14:creationId xmlns:p14="http://schemas.microsoft.com/office/powerpoint/2010/main" val="3301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919" y="1"/>
            <a:ext cx="9699497" cy="418774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82935" tIns="41468" rIns="82935" bIns="41468" anchor="t" anchorCtr="1" compatLnSpc="1">
            <a:spAutoFit/>
          </a:bodyPr>
          <a:lstStyle/>
          <a:p>
            <a:pPr algn="ctr" defTabSz="9460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77" b="1" dirty="0">
                <a:solidFill>
                  <a:srgbClr val="FFFFFF"/>
                </a:solidFill>
              </a:rPr>
              <a:t>QUALIDADE DA EDUCAÇÃO BÁSICA NO PNE 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541137"/>
              </p:ext>
            </p:extLst>
          </p:nvPr>
        </p:nvGraphicFramePr>
        <p:xfrm>
          <a:off x="637728" y="1916833"/>
          <a:ext cx="86357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360915" y="775026"/>
            <a:ext cx="7184170" cy="101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t-BR" sz="1995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Distribuição  percentual dos alunos do 9º ano do EF e do 3º ano do EM pelos níveis de proficiência da escala de Matemática – </a:t>
            </a:r>
            <a:r>
              <a:rPr lang="pt-BR" sz="1995" b="1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Aneb</a:t>
            </a:r>
            <a:r>
              <a:rPr lang="pt-BR" sz="1995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/</a:t>
            </a:r>
            <a:r>
              <a:rPr lang="pt-BR" sz="1995" b="1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Anresc</a:t>
            </a:r>
            <a:r>
              <a:rPr lang="pt-BR" sz="1995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2015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="" xmlns:a16="http://schemas.microsoft.com/office/drawing/2014/main" id="{00000000-0008-0000-0C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750953"/>
              </p:ext>
            </p:extLst>
          </p:nvPr>
        </p:nvGraphicFramePr>
        <p:xfrm>
          <a:off x="0" y="1844240"/>
          <a:ext cx="4953000" cy="367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4E11D261-63EB-4BC3-992F-E32B8AE2F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969268"/>
              </p:ext>
            </p:extLst>
          </p:nvPr>
        </p:nvGraphicFramePr>
        <p:xfrm>
          <a:off x="4952667" y="2204864"/>
          <a:ext cx="5110487" cy="337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D26E06D0-BAF8-462A-9287-0C9CDC3C7AC5}"/>
              </a:ext>
            </a:extLst>
          </p:cNvPr>
          <p:cNvSpPr txBox="1"/>
          <p:nvPr/>
        </p:nvSpPr>
        <p:spPr>
          <a:xfrm>
            <a:off x="344488" y="5792983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1200" dirty="0"/>
              <a:t>Fonte: Elaborado pela </a:t>
            </a:r>
            <a:r>
              <a:rPr lang="pt-BR" sz="1200" dirty="0" err="1"/>
              <a:t>Dired</a:t>
            </a:r>
            <a:r>
              <a:rPr lang="pt-BR" sz="1200" dirty="0"/>
              <a:t>/Inep com base em </a:t>
            </a:r>
            <a:r>
              <a:rPr lang="pt-BR" sz="1200" dirty="0" err="1"/>
              <a:t>microdados</a:t>
            </a:r>
            <a:r>
              <a:rPr lang="pt-BR" sz="1200" dirty="0"/>
              <a:t> do Saeb(</a:t>
            </a:r>
            <a:r>
              <a:rPr lang="pt-BR" sz="1200" dirty="0" err="1"/>
              <a:t>Aneb</a:t>
            </a:r>
            <a:r>
              <a:rPr lang="pt-BR" sz="1200" dirty="0"/>
              <a:t>/</a:t>
            </a:r>
            <a:r>
              <a:rPr lang="pt-BR" sz="1200" dirty="0" err="1"/>
              <a:t>Anresc</a:t>
            </a:r>
            <a:r>
              <a:rPr lang="pt-BR" sz="1200" dirty="0"/>
              <a:t>)/Inep (2007-2015).</a:t>
            </a:r>
          </a:p>
        </p:txBody>
      </p:sp>
    </p:spTree>
    <p:extLst>
      <p:ext uri="{BB962C8B-B14F-4D97-AF65-F5344CB8AC3E}">
        <p14:creationId xmlns:p14="http://schemas.microsoft.com/office/powerpoint/2010/main" val="2109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19985</TotalTime>
  <Words>1240</Words>
  <Application>Microsoft Office PowerPoint</Application>
  <PresentationFormat>Papel A4 (210 x 297 mm)</PresentationFormat>
  <Paragraphs>166</Paragraphs>
  <Slides>21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Alfredo Hartwich</dc:creator>
  <cp:lastModifiedBy>Ivan Cerqueira Filho</cp:lastModifiedBy>
  <cp:revision>644</cp:revision>
  <cp:lastPrinted>2018-05-23T12:22:52Z</cp:lastPrinted>
  <dcterms:created xsi:type="dcterms:W3CDTF">2013-05-10T15:05:36Z</dcterms:created>
  <dcterms:modified xsi:type="dcterms:W3CDTF">2018-05-23T13:32:05Z</dcterms:modified>
</cp:coreProperties>
</file>