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30" r:id="rId24"/>
    <p:sldId id="431" r:id="rId25"/>
    <p:sldId id="432" r:id="rId26"/>
    <p:sldId id="482" r:id="rId27"/>
    <p:sldId id="433" r:id="rId28"/>
    <p:sldId id="434" r:id="rId29"/>
    <p:sldId id="435" r:id="rId30"/>
    <p:sldId id="478" r:id="rId31"/>
    <p:sldId id="479" r:id="rId32"/>
    <p:sldId id="480" r:id="rId33"/>
    <p:sldId id="452" r:id="rId34"/>
    <p:sldId id="447" r:id="rId35"/>
    <p:sldId id="448" r:id="rId36"/>
    <p:sldId id="444" r:id="rId37"/>
    <p:sldId id="445" r:id="rId38"/>
    <p:sldId id="446" r:id="rId39"/>
    <p:sldId id="442" r:id="rId40"/>
    <p:sldId id="443" r:id="rId41"/>
    <p:sldId id="453" r:id="rId42"/>
    <p:sldId id="454" r:id="rId43"/>
    <p:sldId id="455" r:id="rId44"/>
    <p:sldId id="450" r:id="rId45"/>
    <p:sldId id="436" r:id="rId46"/>
    <p:sldId id="437" r:id="rId47"/>
    <p:sldId id="438" r:id="rId48"/>
    <p:sldId id="439" r:id="rId49"/>
    <p:sldId id="440" r:id="rId50"/>
    <p:sldId id="441" r:id="rId51"/>
    <p:sldId id="481" r:id="rId52"/>
    <p:sldId id="483" r:id="rId53"/>
    <p:sldId id="484" r:id="rId54"/>
    <p:sldId id="485" r:id="rId55"/>
    <p:sldId id="486" r:id="rId56"/>
    <p:sldId id="487" r:id="rId57"/>
    <p:sldId id="488" r:id="rId58"/>
    <p:sldId id="356" r:id="rId59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C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%20and%20Settings\IBRAM\Desktop\Gr&#225;fico%20Barra%20-%20Produ&#231;&#227;o%20Min&#233;rio%20de%20Ferr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%20and%20Settings\IBRAM\Desktop\Nova%20pasta\Min&#233;rios\Estanho\Gr&#225;fico%20Barra%20-%20Produ&#231;&#227;o%20Estanh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NSI-FILER02\CNI\compi\INFRAESTRUTURA\_Eventos-Infra\2012-eventos-Infra\2012-09-13_InfraEstadao\Dados-Estadao201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3.4085207651380012E-2"/>
                  <c:y val="-5.6105610561056105E-2"/>
                </c:manualLayout>
              </c:layout>
              <c:showVal val="1"/>
            </c:dLbl>
            <c:dLbl>
              <c:idx val="1"/>
              <c:layout>
                <c:manualLayout>
                  <c:x val="-3.2080195436592365E-2"/>
                  <c:y val="-5.9405940594059396E-2"/>
                </c:manualLayout>
              </c:layout>
              <c:showVal val="1"/>
            </c:dLbl>
            <c:dLbl>
              <c:idx val="2"/>
              <c:layout>
                <c:manualLayout>
                  <c:x val="-3.2080195436592365E-2"/>
                  <c:y val="-5.9405940594059396E-2"/>
                </c:manualLayout>
              </c:layout>
              <c:showVal val="1"/>
            </c:dLbl>
            <c:dLbl>
              <c:idx val="3"/>
              <c:layout>
                <c:manualLayout>
                  <c:x val="-3.4085207651380012E-2"/>
                  <c:y val="-5.6105610561056105E-2"/>
                </c:manualLayout>
              </c:layout>
              <c:showVal val="1"/>
            </c:dLbl>
            <c:dLbl>
              <c:idx val="4"/>
              <c:layout>
                <c:manualLayout>
                  <c:x val="-3.208019543659231E-2"/>
                  <c:y val="-5.9405940594059396E-2"/>
                </c:manualLayout>
              </c:layout>
              <c:showVal val="1"/>
            </c:dLbl>
            <c:dLbl>
              <c:idx val="5"/>
              <c:layout>
                <c:manualLayout>
                  <c:x val="-3.4085207651380012E-2"/>
                  <c:y val="-6.2706270627063063E-2"/>
                </c:manualLayout>
              </c:layout>
              <c:showVal val="1"/>
            </c:dLbl>
            <c:dLbl>
              <c:idx val="6"/>
              <c:layout>
                <c:manualLayout>
                  <c:x val="-4.2105256510527274E-2"/>
                  <c:y val="-5.6105610561056105E-2"/>
                </c:manualLayout>
              </c:layout>
              <c:showVal val="1"/>
            </c:dLbl>
            <c:dLbl>
              <c:idx val="7"/>
              <c:layout>
                <c:manualLayout>
                  <c:x val="-4.2105256510527274E-2"/>
                  <c:y val="-4.6204620462046424E-2"/>
                </c:manualLayout>
              </c:layout>
              <c:spPr/>
              <c:txPr>
                <a:bodyPr rot="-336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8"/>
              <c:layout>
                <c:manualLayout>
                  <c:x val="-4.6115280940102116E-2"/>
                  <c:y val="-5.6105610561056105E-2"/>
                </c:manualLayout>
              </c:layout>
              <c:spPr/>
              <c:txPr>
                <a:bodyPr rot="-366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9"/>
              <c:layout>
                <c:manualLayout>
                  <c:x val="-5.012530536967439E-2"/>
                  <c:y val="-4.9504950495049507E-2"/>
                </c:manualLayout>
              </c:layout>
              <c:spPr/>
              <c:txPr>
                <a:bodyPr rot="-384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0"/>
              <c:layout>
                <c:manualLayout>
                  <c:x val="-4.8120293154888534E-2"/>
                  <c:y val="-4.9504950495049507E-2"/>
                </c:manualLayout>
              </c:layout>
              <c:spPr/>
              <c:txPr>
                <a:bodyPr rot="-348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1"/>
              <c:layout>
                <c:manualLayout>
                  <c:x val="-4.8120451029865882E-2"/>
                  <c:y val="-5.2805280528052813E-2"/>
                </c:manualLayout>
              </c:layout>
              <c:spPr/>
              <c:txPr>
                <a:bodyPr rot="-360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2"/>
              <c:layout>
                <c:manualLayout>
                  <c:x val="-4.4110268725314324E-2"/>
                  <c:y val="-5.6105610561056105E-2"/>
                </c:manualLayout>
              </c:layout>
              <c:spPr/>
              <c:txPr>
                <a:bodyPr rot="-366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3"/>
              <c:layout>
                <c:manualLayout>
                  <c:x val="-4.4110268725314324E-2"/>
                  <c:y val="-6.2706270627063063E-2"/>
                </c:manualLayout>
              </c:layout>
              <c:spPr/>
              <c:txPr>
                <a:bodyPr rot="-360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4"/>
              <c:layout>
                <c:manualLayout>
                  <c:x val="-3.4085207651380012E-2"/>
                  <c:y val="-5.9405940594059396E-2"/>
                </c:manualLayout>
              </c:layout>
              <c:spPr/>
              <c:txPr>
                <a:bodyPr rot="-228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5"/>
              <c:layout>
                <c:manualLayout>
                  <c:x val="-2.6065158792231181E-2"/>
                  <c:y val="-5.2805280528052813E-2"/>
                </c:manualLayout>
              </c:layout>
              <c:spPr/>
              <c:txPr>
                <a:bodyPr rot="-228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6"/>
              <c:layout>
                <c:manualLayout>
                  <c:x val="-2.0050122147870202E-2"/>
                  <c:y val="-4.6204620462046424E-2"/>
                </c:manualLayout>
              </c:layout>
              <c:spPr/>
              <c:txPr>
                <a:bodyPr rot="-228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dLbl>
              <c:idx val="17"/>
              <c:layout>
                <c:manualLayout>
                  <c:x val="-2.0050122147870202E-3"/>
                  <c:y val="-6.9306930693069757E-2"/>
                </c:manualLayout>
              </c:layout>
              <c:spPr/>
              <c:txPr>
                <a:bodyPr rot="-2280000"/>
                <a:lstStyle/>
                <a:p>
                  <a:pPr>
                    <a:defRPr/>
                  </a:pPr>
                  <a:endParaRPr lang="pt-BR"/>
                </a:p>
              </c:txPr>
              <c:showVal val="1"/>
            </c:dLbl>
            <c:txPr>
              <a:bodyPr rot="-3000000"/>
              <a:lstStyle/>
              <a:p>
                <a:pPr>
                  <a:defRPr/>
                </a:pPr>
                <a:endParaRPr lang="pt-BR"/>
              </a:p>
            </c:txPr>
            <c:showVal val="1"/>
          </c:dLbls>
          <c:cat>
            <c:numRef>
              <c:f>Plan3!$A$5:$A$22</c:f>
              <c:numCache>
                <c:formatCode>General</c:formatCode>
                <c:ptCount val="18"/>
                <c:pt idx="0">
                  <c:v>1930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1995</c:v>
                </c:pt>
                <c:pt idx="14">
                  <c:v>2000</c:v>
                </c:pt>
                <c:pt idx="15">
                  <c:v>2005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Plan3!$B$5:$B$22</c:f>
              <c:numCache>
                <c:formatCode>0.00%</c:formatCode>
                <c:ptCount val="18"/>
                <c:pt idx="0">
                  <c:v>2.0000000000000199E-4</c:v>
                </c:pt>
                <c:pt idx="1">
                  <c:v>3.000000000000048E-4</c:v>
                </c:pt>
                <c:pt idx="2">
                  <c:v>2.7000000000000418E-3</c:v>
                </c:pt>
                <c:pt idx="3">
                  <c:v>4.5000000000000187E-3</c:v>
                </c:pt>
                <c:pt idx="4">
                  <c:v>7.8000000000000664E-3</c:v>
                </c:pt>
                <c:pt idx="5">
                  <c:v>1.1100000000000162E-2</c:v>
                </c:pt>
                <c:pt idx="6">
                  <c:v>1.0200000000000044E-2</c:v>
                </c:pt>
                <c:pt idx="7">
                  <c:v>2.8400000000000012E-2</c:v>
                </c:pt>
                <c:pt idx="8">
                  <c:v>5.3300000000000132E-2</c:v>
                </c:pt>
                <c:pt idx="9">
                  <c:v>0.10199999999999998</c:v>
                </c:pt>
                <c:pt idx="10">
                  <c:v>0.12130000000000002</c:v>
                </c:pt>
                <c:pt idx="11">
                  <c:v>0.14200000000000004</c:v>
                </c:pt>
                <c:pt idx="12">
                  <c:v>0.16320000000000043</c:v>
                </c:pt>
                <c:pt idx="13">
                  <c:v>0.17350000000000004</c:v>
                </c:pt>
                <c:pt idx="14">
                  <c:v>0.2</c:v>
                </c:pt>
                <c:pt idx="15">
                  <c:v>0.18060000000000001</c:v>
                </c:pt>
                <c:pt idx="16">
                  <c:v>0.15500000000000044</c:v>
                </c:pt>
                <c:pt idx="17">
                  <c:v>0.125</c:v>
                </c:pt>
              </c:numCache>
            </c:numRef>
          </c:val>
        </c:ser>
        <c:ser>
          <c:idx val="1"/>
          <c:order val="1"/>
          <c:cat>
            <c:numRef>
              <c:f>Plan3!$A$5:$A$22</c:f>
              <c:numCache>
                <c:formatCode>General</c:formatCode>
                <c:ptCount val="18"/>
                <c:pt idx="0">
                  <c:v>1930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1995</c:v>
                </c:pt>
                <c:pt idx="14">
                  <c:v>2000</c:v>
                </c:pt>
                <c:pt idx="15">
                  <c:v>2005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Plan3!$C$5:$C$22</c:f>
              <c:numCache>
                <c:formatCode>General</c:formatCode>
                <c:ptCount val="18"/>
              </c:numCache>
            </c:numRef>
          </c:val>
        </c:ser>
        <c:marker val="1"/>
        <c:axId val="39650816"/>
        <c:axId val="39652352"/>
      </c:lineChart>
      <c:catAx>
        <c:axId val="39650816"/>
        <c:scaling>
          <c:orientation val="minMax"/>
        </c:scaling>
        <c:axPos val="b"/>
        <c:numFmt formatCode="General" sourceLinked="1"/>
        <c:tickLblPos val="nextTo"/>
        <c:crossAx val="39652352"/>
        <c:crosses val="autoZero"/>
        <c:auto val="1"/>
        <c:lblAlgn val="ctr"/>
        <c:lblOffset val="100"/>
      </c:catAx>
      <c:valAx>
        <c:axId val="39652352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.00%" sourceLinked="1"/>
        <c:tickLblPos val="nextTo"/>
        <c:crossAx val="39650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4.1873278236914585E-2"/>
                  <c:y val="-2.6402644184721324E-2"/>
                </c:manualLayout>
              </c:layout>
              <c:showVal val="1"/>
            </c:dLbl>
            <c:dLbl>
              <c:idx val="1"/>
              <c:layout>
                <c:manualLayout>
                  <c:x val="-4.1873278236914585E-2"/>
                  <c:y val="-3.0174450496824202E-2"/>
                </c:manualLayout>
              </c:layout>
              <c:showVal val="1"/>
            </c:dLbl>
            <c:dLbl>
              <c:idx val="2"/>
              <c:layout>
                <c:manualLayout>
                  <c:x val="-4.1873278236914585E-2"/>
                  <c:y val="-3.0174450496824202E-2"/>
                </c:manualLayout>
              </c:layout>
              <c:showVal val="1"/>
            </c:dLbl>
            <c:dLbl>
              <c:idx val="3"/>
              <c:layout>
                <c:manualLayout>
                  <c:x val="-4.1873278236914585E-2"/>
                  <c:y val="-3.0174450496824202E-2"/>
                </c:manualLayout>
              </c:layout>
              <c:showVal val="1"/>
            </c:dLbl>
            <c:dLbl>
              <c:idx val="4"/>
              <c:layout>
                <c:manualLayout>
                  <c:x val="-3.9669421487603412E-2"/>
                  <c:y val="-3.3946256808927121E-2"/>
                </c:manualLayout>
              </c:layout>
              <c:showVal val="1"/>
            </c:dLbl>
            <c:dLbl>
              <c:idx val="5"/>
              <c:layout>
                <c:manualLayout>
                  <c:x val="-3.5261707988980852E-2"/>
                  <c:y val="-3.3946256808927121E-2"/>
                </c:manualLayout>
              </c:layout>
              <c:showVal val="1"/>
            </c:dLbl>
            <c:dLbl>
              <c:idx val="6"/>
              <c:layout>
                <c:manualLayout>
                  <c:x val="-3.3057851239669422E-2"/>
                  <c:y val="-3.0174450496824202E-2"/>
                </c:manualLayout>
              </c:layout>
              <c:showVal val="1"/>
            </c:dLbl>
            <c:dLbl>
              <c:idx val="7"/>
              <c:layout>
                <c:manualLayout>
                  <c:x val="-3.3057851239669422E-2"/>
                  <c:y val="-2.6402644184721324E-2"/>
                </c:manualLayout>
              </c:layout>
              <c:showVal val="1"/>
            </c:dLbl>
            <c:dLbl>
              <c:idx val="8"/>
              <c:layout>
                <c:manualLayout>
                  <c:x val="-8.8154269972453778E-3"/>
                  <c:y val="1.131541893630904E-2"/>
                </c:manualLayout>
              </c:layout>
              <c:showVal val="1"/>
            </c:dLbl>
            <c:dLbl>
              <c:idx val="9"/>
              <c:layout>
                <c:manualLayout>
                  <c:x val="-4.8484848484848485E-2"/>
                  <c:y val="-2.6402644184721324E-2"/>
                </c:manualLayout>
              </c:layout>
              <c:showVal val="1"/>
            </c:dLbl>
            <c:dLbl>
              <c:idx val="10"/>
              <c:layout>
                <c:manualLayout>
                  <c:x val="-1.1019283746556479E-2"/>
                  <c:y val="7.5436126242060834E-3"/>
                </c:manualLayout>
              </c:layout>
              <c:showVal val="1"/>
            </c:dLbl>
            <c:dLbl>
              <c:idx val="11"/>
              <c:layout>
                <c:manualLayout>
                  <c:x val="-6.6115702479339674E-3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-4.4077134986226521E-2"/>
                  <c:y val="-3.0174450496824202E-2"/>
                </c:manualLayout>
              </c:layout>
              <c:showVal val="1"/>
            </c:dLbl>
            <c:dLbl>
              <c:idx val="13"/>
              <c:layout>
                <c:manualLayout>
                  <c:x val="-8.8154269972453778E-3"/>
                  <c:y val="-7.5436126242059932E-3"/>
                </c:manualLayout>
              </c:layout>
              <c:showVal val="1"/>
            </c:dLbl>
            <c:dLbl>
              <c:idx val="14"/>
              <c:layout>
                <c:manualLayout>
                  <c:x val="-6.6115702479338893E-3"/>
                  <c:y val="-3.7718063121030252E-3"/>
                </c:manualLayout>
              </c:layout>
              <c:showVal val="1"/>
            </c:dLbl>
            <c:dLbl>
              <c:idx val="15"/>
              <c:layout>
                <c:manualLayout>
                  <c:x val="-4.1873278236914585E-2"/>
                  <c:y val="3.771806312103014E-2"/>
                </c:manualLayout>
              </c:layout>
              <c:showVal val="1"/>
            </c:dLbl>
            <c:dLbl>
              <c:idx val="16"/>
              <c:layout>
                <c:manualLayout>
                  <c:x val="-1.9834710743801661E-2"/>
                  <c:y val="2.6402644184721324E-2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-2.8605306096815674E-2"/>
                </c:manualLayout>
              </c:layout>
              <c:showVal val="1"/>
            </c:dLbl>
            <c:showVal val="1"/>
          </c:dLbls>
          <c:cat>
            <c:numRef>
              <c:f>Plan3!$A$5:$A$22</c:f>
              <c:numCache>
                <c:formatCode>General</c:formatCode>
                <c:ptCount val="18"/>
                <c:pt idx="0">
                  <c:v>1930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1995</c:v>
                </c:pt>
                <c:pt idx="14">
                  <c:v>2000</c:v>
                </c:pt>
                <c:pt idx="15">
                  <c:v>2005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Plan3!$B$5:$B$22</c:f>
              <c:numCache>
                <c:formatCode>0.00%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1.4000000000000041E-3</c:v>
                </c:pt>
                <c:pt idx="5">
                  <c:v>1.7000000000000081E-3</c:v>
                </c:pt>
                <c:pt idx="6">
                  <c:v>2.8000000000000052E-3</c:v>
                </c:pt>
                <c:pt idx="7">
                  <c:v>7.0000000000000114E-3</c:v>
                </c:pt>
                <c:pt idx="8">
                  <c:v>1.2300000000000005E-2</c:v>
                </c:pt>
                <c:pt idx="9">
                  <c:v>2.4E-2</c:v>
                </c:pt>
                <c:pt idx="10">
                  <c:v>3.2500000000000001E-2</c:v>
                </c:pt>
                <c:pt idx="11">
                  <c:v>0.11509999999999998</c:v>
                </c:pt>
                <c:pt idx="12">
                  <c:v>0.17850000000000021</c:v>
                </c:pt>
                <c:pt idx="13">
                  <c:v>0.14530000000000001</c:v>
                </c:pt>
                <c:pt idx="14">
                  <c:v>6.7299999999999999E-2</c:v>
                </c:pt>
                <c:pt idx="15">
                  <c:v>4.0599999999999997E-2</c:v>
                </c:pt>
                <c:pt idx="16">
                  <c:v>4.0000000000000022E-2</c:v>
                </c:pt>
                <c:pt idx="17">
                  <c:v>0.05</c:v>
                </c:pt>
              </c:numCache>
            </c:numRef>
          </c:val>
        </c:ser>
        <c:ser>
          <c:idx val="1"/>
          <c:order val="1"/>
          <c:cat>
            <c:numRef>
              <c:f>Plan3!$A$5:$A$22</c:f>
              <c:numCache>
                <c:formatCode>General</c:formatCode>
                <c:ptCount val="18"/>
                <c:pt idx="0">
                  <c:v>1930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1995</c:v>
                </c:pt>
                <c:pt idx="14">
                  <c:v>2000</c:v>
                </c:pt>
                <c:pt idx="15">
                  <c:v>2005</c:v>
                </c:pt>
                <c:pt idx="16">
                  <c:v>2010</c:v>
                </c:pt>
                <c:pt idx="17">
                  <c:v>2012</c:v>
                </c:pt>
              </c:numCache>
            </c:numRef>
          </c:cat>
          <c:val>
            <c:numRef>
              <c:f>Plan3!$C$5:$C$22</c:f>
              <c:numCache>
                <c:formatCode>General</c:formatCode>
                <c:ptCount val="18"/>
              </c:numCache>
            </c:numRef>
          </c:val>
        </c:ser>
        <c:marker val="1"/>
        <c:axId val="39870464"/>
        <c:axId val="39872000"/>
      </c:lineChart>
      <c:catAx>
        <c:axId val="39870464"/>
        <c:scaling>
          <c:orientation val="minMax"/>
        </c:scaling>
        <c:axPos val="b"/>
        <c:numFmt formatCode="General" sourceLinked="1"/>
        <c:tickLblPos val="nextTo"/>
        <c:crossAx val="39872000"/>
        <c:crosses val="autoZero"/>
        <c:auto val="1"/>
        <c:lblAlgn val="ctr"/>
        <c:lblOffset val="100"/>
      </c:catAx>
      <c:valAx>
        <c:axId val="398720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.00%" sourceLinked="1"/>
        <c:tickLblPos val="nextTo"/>
        <c:crossAx val="39870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2541614454430182"/>
          <c:y val="3.0928229902351365E-2"/>
          <c:w val="0.48627354511266907"/>
          <c:h val="0.9381435401952972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tx1"/>
            </a:solidFill>
          </c:spPr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Pt>
            <c:idx val="5"/>
            <c:spPr>
              <a:solidFill>
                <a:schemeClr val="accent4"/>
              </a:solidFill>
            </c:spPr>
          </c:dPt>
          <c:dPt>
            <c:idx val="6"/>
            <c:spPr>
              <a:solidFill>
                <a:schemeClr val="tx2"/>
              </a:solidFill>
            </c:spPr>
          </c:dPt>
          <c:dPt>
            <c:idx val="7"/>
            <c:spPr>
              <a:solidFill>
                <a:schemeClr val="tx2"/>
              </a:solidFill>
            </c:spPr>
          </c:dPt>
          <c:dPt>
            <c:idx val="8"/>
            <c:spPr>
              <a:solidFill>
                <a:schemeClr val="accent4"/>
              </a:solidFill>
            </c:spPr>
          </c:dPt>
          <c:dPt>
            <c:idx val="9"/>
            <c:spPr>
              <a:solidFill>
                <a:schemeClr val="tx2"/>
              </a:solidFill>
            </c:spPr>
          </c:dPt>
          <c:dPt>
            <c:idx val="10"/>
            <c:spPr>
              <a:solidFill>
                <a:schemeClr val="tx2"/>
              </a:solidFill>
            </c:spPr>
          </c:dPt>
          <c:dPt>
            <c:idx val="11"/>
            <c:spPr>
              <a:solidFill>
                <a:schemeClr val="tx2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rPr>
                      <a:t>76%</a:t>
                    </a: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rPr>
                      <a:t>58%</a:t>
                    </a:r>
                  </a:p>
                </c:rich>
              </c:tx>
              <c:spPr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rPr>
                      <a:t>51%</a:t>
                    </a:r>
                  </a:p>
                </c:rich>
              </c:tx>
              <c:spPr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rPr>
                      <a:t>49%</a:t>
                    </a:r>
                  </a:p>
                </c:rich>
              </c:tx>
              <c:spPr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rPr>
                      <a:t>31%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Prioridades!$C$27:$C$39</c:f>
              <c:strCache>
                <c:ptCount val="13"/>
                <c:pt idx="0">
                  <c:v>Portos</c:v>
                </c:pt>
                <c:pt idx="1">
                  <c:v>Energia Elétrica</c:v>
                </c:pt>
                <c:pt idx="2">
                  <c:v>Transporte Ferroviário</c:v>
                </c:pt>
                <c:pt idx="3">
                  <c:v>Licenciamento Ambiental</c:v>
                </c:pt>
                <c:pt idx="4">
                  <c:v>Aeroportos</c:v>
                </c:pt>
                <c:pt idx="5">
                  <c:v>Transporte Rodoviário</c:v>
                </c:pt>
                <c:pt idx="6">
                  <c:v>Eficiência Energética</c:v>
                </c:pt>
                <c:pt idx="7">
                  <c:v>Agências Reguladoras</c:v>
                </c:pt>
                <c:pt idx="8">
                  <c:v>Transporte fluvial e marítimo</c:v>
                </c:pt>
                <c:pt idx="9">
                  <c:v>Planejamento e mobilidade urbana</c:v>
                </c:pt>
                <c:pt idx="10">
                  <c:v>Saneamento básico e água</c:v>
                </c:pt>
                <c:pt idx="11">
                  <c:v>Utilização de recurso hídricos</c:v>
                </c:pt>
                <c:pt idx="12">
                  <c:v>Licitações públicas</c:v>
                </c:pt>
              </c:strCache>
            </c:strRef>
          </c:cat>
          <c:val>
            <c:numRef>
              <c:f>Prioridades!$D$27:$D$39</c:f>
              <c:numCache>
                <c:formatCode>0%</c:formatCode>
                <c:ptCount val="13"/>
                <c:pt idx="0">
                  <c:v>0.76000000000001533</c:v>
                </c:pt>
                <c:pt idx="1">
                  <c:v>0.73000000000000065</c:v>
                </c:pt>
                <c:pt idx="2">
                  <c:v>0.58000000000000052</c:v>
                </c:pt>
                <c:pt idx="3">
                  <c:v>0.53</c:v>
                </c:pt>
                <c:pt idx="4">
                  <c:v>0.51</c:v>
                </c:pt>
                <c:pt idx="5">
                  <c:v>0.49000000000000032</c:v>
                </c:pt>
                <c:pt idx="6">
                  <c:v>0.38000000000000722</c:v>
                </c:pt>
                <c:pt idx="7">
                  <c:v>0.38000000000000722</c:v>
                </c:pt>
                <c:pt idx="8">
                  <c:v>0.31000000000000238</c:v>
                </c:pt>
                <c:pt idx="9">
                  <c:v>0.27</c:v>
                </c:pt>
                <c:pt idx="10">
                  <c:v>0.24000000000000021</c:v>
                </c:pt>
                <c:pt idx="11">
                  <c:v>0.13</c:v>
                </c:pt>
                <c:pt idx="12">
                  <c:v>0.13</c:v>
                </c:pt>
              </c:numCache>
            </c:numRef>
          </c:val>
        </c:ser>
        <c:dLbls>
          <c:showVal val="1"/>
        </c:dLbls>
        <c:gapWidth val="43"/>
        <c:axId val="53101312"/>
        <c:axId val="53102848"/>
      </c:barChart>
      <c:catAx>
        <c:axId val="53101312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102848"/>
        <c:crosses val="autoZero"/>
        <c:auto val="1"/>
        <c:lblAlgn val="ctr"/>
        <c:lblOffset val="100"/>
      </c:catAx>
      <c:valAx>
        <c:axId val="53102848"/>
        <c:scaling>
          <c:orientation val="minMax"/>
        </c:scaling>
        <c:delete val="1"/>
        <c:axPos val="t"/>
        <c:numFmt formatCode="0%" sourceLinked="1"/>
        <c:tickLblPos val="none"/>
        <c:crossAx val="53101312"/>
        <c:crosses val="autoZero"/>
        <c:crossBetween val="between"/>
      </c:valAx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94226-6D10-42B8-B22B-6728817191E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74EB08-59EE-4BF5-9710-6E5C346D24D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PREÇOS EM ALTA</a:t>
          </a:r>
          <a:endParaRPr lang="pt-BR" sz="1400" b="1" dirty="0">
            <a:solidFill>
              <a:schemeClr val="tx1"/>
            </a:solidFill>
          </a:endParaRPr>
        </a:p>
      </dgm:t>
    </dgm:pt>
    <dgm:pt modelId="{E80F5694-5606-4FAC-8562-D87688A2715B}" type="parTrans" cxnId="{088C49BF-BB3A-457F-AB55-2FBD557D1EEE}">
      <dgm:prSet/>
      <dgm:spPr/>
      <dgm:t>
        <a:bodyPr/>
        <a:lstStyle/>
        <a:p>
          <a:endParaRPr lang="pt-BR" sz="2400"/>
        </a:p>
      </dgm:t>
    </dgm:pt>
    <dgm:pt modelId="{3CE44A77-3772-421D-BADF-159E6C58EF67}" type="sibTrans" cxnId="{088C49BF-BB3A-457F-AB55-2FBD557D1EEE}">
      <dgm:prSet/>
      <dgm:spPr/>
      <dgm:t>
        <a:bodyPr/>
        <a:lstStyle/>
        <a:p>
          <a:endParaRPr lang="pt-BR" sz="2400"/>
        </a:p>
      </dgm:t>
    </dgm:pt>
    <dgm:pt modelId="{C1A3F132-CB10-45F8-8997-28442532FF3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400" b="1" dirty="0" smtClean="0"/>
            <a:t>MAIS PROSPECÇÃO, NOVAS MINAS</a:t>
          </a:r>
          <a:endParaRPr lang="pt-BR" sz="1400" b="1" dirty="0"/>
        </a:p>
      </dgm:t>
    </dgm:pt>
    <dgm:pt modelId="{D7EF2390-B296-4723-9A27-CA7435CA80DD}" type="parTrans" cxnId="{FAAC8D04-E568-44C7-85D2-21ADA227591F}">
      <dgm:prSet/>
      <dgm:spPr/>
      <dgm:t>
        <a:bodyPr/>
        <a:lstStyle/>
        <a:p>
          <a:endParaRPr lang="pt-BR" sz="2400"/>
        </a:p>
      </dgm:t>
    </dgm:pt>
    <dgm:pt modelId="{E205F040-652B-4077-98E8-88FA12E43916}" type="sibTrans" cxnId="{FAAC8D04-E568-44C7-85D2-21ADA227591F}">
      <dgm:prSet/>
      <dgm:spPr/>
      <dgm:t>
        <a:bodyPr/>
        <a:lstStyle/>
        <a:p>
          <a:endParaRPr lang="pt-BR" sz="2400"/>
        </a:p>
      </dgm:t>
    </dgm:pt>
    <dgm:pt modelId="{1768BFC0-BE42-45CC-BE86-C9736E8D51CB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400" b="1" dirty="0" smtClean="0"/>
            <a:t>AUMENTO DA OFERTA</a:t>
          </a:r>
          <a:endParaRPr lang="pt-BR" sz="1400" b="1" dirty="0"/>
        </a:p>
      </dgm:t>
    </dgm:pt>
    <dgm:pt modelId="{2C57039C-F85E-460E-9C7B-700522C23F90}" type="parTrans" cxnId="{DE56FCA9-09FB-4A3B-8181-78638CDE42B2}">
      <dgm:prSet/>
      <dgm:spPr/>
      <dgm:t>
        <a:bodyPr/>
        <a:lstStyle/>
        <a:p>
          <a:endParaRPr lang="pt-BR" sz="2400"/>
        </a:p>
      </dgm:t>
    </dgm:pt>
    <dgm:pt modelId="{657B4B59-39C5-4EF7-8393-8C385FE59557}" type="sibTrans" cxnId="{DE56FCA9-09FB-4A3B-8181-78638CDE42B2}">
      <dgm:prSet/>
      <dgm:spPr/>
      <dgm:t>
        <a:bodyPr/>
        <a:lstStyle/>
        <a:p>
          <a:endParaRPr lang="pt-BR" sz="2400"/>
        </a:p>
      </dgm:t>
    </dgm:pt>
    <dgm:pt modelId="{B5AB1E74-32B8-42D9-A880-B40B0F447007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1400" b="1" dirty="0" smtClean="0"/>
            <a:t>REDUÇÃO DOS PREÇOS</a:t>
          </a:r>
          <a:endParaRPr lang="pt-BR" sz="1400" b="1" dirty="0"/>
        </a:p>
      </dgm:t>
    </dgm:pt>
    <dgm:pt modelId="{17148489-6E89-4984-8728-CDCCC42FE667}" type="parTrans" cxnId="{FE98FD66-FB56-4572-87A7-C11CF35098A6}">
      <dgm:prSet/>
      <dgm:spPr/>
      <dgm:t>
        <a:bodyPr/>
        <a:lstStyle/>
        <a:p>
          <a:endParaRPr lang="pt-BR" sz="2400"/>
        </a:p>
      </dgm:t>
    </dgm:pt>
    <dgm:pt modelId="{DAB0F8F9-0F35-49AE-98DE-EC6DFBBC9464}" type="sibTrans" cxnId="{FE98FD66-FB56-4572-87A7-C11CF35098A6}">
      <dgm:prSet/>
      <dgm:spPr/>
      <dgm:t>
        <a:bodyPr/>
        <a:lstStyle/>
        <a:p>
          <a:endParaRPr lang="pt-BR" sz="2400"/>
        </a:p>
      </dgm:t>
    </dgm:pt>
    <dgm:pt modelId="{9D98C308-4399-454D-B19A-A4ADBE515E8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PROSPECÇÃO REDUZIDA, FECHAMENTO DE MINAS</a:t>
          </a:r>
          <a:endParaRPr lang="pt-BR" sz="1400" b="1" dirty="0">
            <a:solidFill>
              <a:schemeClr val="tx1"/>
            </a:solidFill>
          </a:endParaRPr>
        </a:p>
      </dgm:t>
    </dgm:pt>
    <dgm:pt modelId="{C7B6F6B0-B7F0-4D38-83F0-A6FF5839418C}" type="parTrans" cxnId="{51FAA7C3-0514-4860-A5AC-F3B5F87BA347}">
      <dgm:prSet/>
      <dgm:spPr/>
      <dgm:t>
        <a:bodyPr/>
        <a:lstStyle/>
        <a:p>
          <a:endParaRPr lang="pt-BR" sz="2400"/>
        </a:p>
      </dgm:t>
    </dgm:pt>
    <dgm:pt modelId="{AEB12284-CF21-4BB6-86F1-4AD22B03A3A7}" type="sibTrans" cxnId="{51FAA7C3-0514-4860-A5AC-F3B5F87BA347}">
      <dgm:prSet/>
      <dgm:spPr/>
      <dgm:t>
        <a:bodyPr/>
        <a:lstStyle/>
        <a:p>
          <a:endParaRPr lang="pt-BR" sz="2400"/>
        </a:p>
      </dgm:t>
    </dgm:pt>
    <dgm:pt modelId="{0E168A65-3ABC-41E7-B193-4DF831CEC20E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REDUÇÃO DA OFERTA</a:t>
          </a:r>
          <a:endParaRPr lang="pt-BR" sz="1400" b="1" dirty="0">
            <a:solidFill>
              <a:schemeClr val="tx1"/>
            </a:solidFill>
          </a:endParaRPr>
        </a:p>
      </dgm:t>
    </dgm:pt>
    <dgm:pt modelId="{3CE32BD4-2FDB-4478-9807-5AAE92C989FB}" type="parTrans" cxnId="{DF170166-AFFE-48EC-A47A-C6EB796439D0}">
      <dgm:prSet/>
      <dgm:spPr/>
      <dgm:t>
        <a:bodyPr/>
        <a:lstStyle/>
        <a:p>
          <a:endParaRPr lang="pt-BR" sz="2400"/>
        </a:p>
      </dgm:t>
    </dgm:pt>
    <dgm:pt modelId="{7D1D8D98-800B-4C08-9E66-9DC7AE3F73BC}" type="sibTrans" cxnId="{DF170166-AFFE-48EC-A47A-C6EB796439D0}">
      <dgm:prSet/>
      <dgm:spPr/>
      <dgm:t>
        <a:bodyPr/>
        <a:lstStyle/>
        <a:p>
          <a:endParaRPr lang="pt-BR" sz="2400"/>
        </a:p>
      </dgm:t>
    </dgm:pt>
    <dgm:pt modelId="{6C36F23A-A17A-44C7-B8D3-690CD5D3A22B}" type="pres">
      <dgm:prSet presAssocID="{9F694226-6D10-42B8-B22B-6728817191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3EC6E7-DB1B-4176-A493-6071D191EDBF}" type="pres">
      <dgm:prSet presAssocID="{2B74EB08-59EE-4BF5-9710-6E5C346D24DD}" presName="node" presStyleLbl="node1" presStyleIdx="0" presStyleCnt="6" custRadScaleRad="104702" custRadScaleInc="-384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929864-D7F4-4E7D-AD83-02BF7861511B}" type="pres">
      <dgm:prSet presAssocID="{2B74EB08-59EE-4BF5-9710-6E5C346D24DD}" presName="spNode" presStyleCnt="0"/>
      <dgm:spPr/>
    </dgm:pt>
    <dgm:pt modelId="{F1662012-9AAE-4F18-8C67-E525127DD260}" type="pres">
      <dgm:prSet presAssocID="{3CE44A77-3772-421D-BADF-159E6C58EF67}" presName="sibTrans" presStyleLbl="sibTrans1D1" presStyleIdx="0" presStyleCnt="6"/>
      <dgm:spPr/>
      <dgm:t>
        <a:bodyPr/>
        <a:lstStyle/>
        <a:p>
          <a:endParaRPr lang="pt-BR"/>
        </a:p>
      </dgm:t>
    </dgm:pt>
    <dgm:pt modelId="{B08FF6FB-90C7-42BB-80CA-439C180EDFBC}" type="pres">
      <dgm:prSet presAssocID="{C1A3F132-CB10-45F8-8997-28442532FF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82C575-6E18-4EB6-8762-22F9917979E8}" type="pres">
      <dgm:prSet presAssocID="{C1A3F132-CB10-45F8-8997-28442532FF3B}" presName="spNode" presStyleCnt="0"/>
      <dgm:spPr/>
    </dgm:pt>
    <dgm:pt modelId="{17073E2B-1336-47B6-96DB-98DB7472C897}" type="pres">
      <dgm:prSet presAssocID="{E205F040-652B-4077-98E8-88FA12E43916}" presName="sibTrans" presStyleLbl="sibTrans1D1" presStyleIdx="1" presStyleCnt="6"/>
      <dgm:spPr/>
      <dgm:t>
        <a:bodyPr/>
        <a:lstStyle/>
        <a:p>
          <a:endParaRPr lang="pt-BR"/>
        </a:p>
      </dgm:t>
    </dgm:pt>
    <dgm:pt modelId="{6872E08A-96D6-40D1-B7C7-B388CCF9DD90}" type="pres">
      <dgm:prSet presAssocID="{1768BFC0-BE42-45CC-BE86-C9736E8D51CB}" presName="node" presStyleLbl="node1" presStyleIdx="2" presStyleCnt="6" custRadScaleRad="97577" custRadScaleInc="-53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7D1101-DA7B-4505-8411-6EBC42DE60BD}" type="pres">
      <dgm:prSet presAssocID="{1768BFC0-BE42-45CC-BE86-C9736E8D51CB}" presName="spNode" presStyleCnt="0"/>
      <dgm:spPr/>
    </dgm:pt>
    <dgm:pt modelId="{CDD20586-8D24-4094-A476-F65E6D1A6213}" type="pres">
      <dgm:prSet presAssocID="{657B4B59-39C5-4EF7-8393-8C385FE59557}" presName="sibTrans" presStyleLbl="sibTrans1D1" presStyleIdx="2" presStyleCnt="6"/>
      <dgm:spPr/>
      <dgm:t>
        <a:bodyPr/>
        <a:lstStyle/>
        <a:p>
          <a:endParaRPr lang="pt-BR"/>
        </a:p>
      </dgm:t>
    </dgm:pt>
    <dgm:pt modelId="{ECECC431-20B2-4FC7-BBC2-A2C325557340}" type="pres">
      <dgm:prSet presAssocID="{B5AB1E74-32B8-42D9-A880-B40B0F447007}" presName="node" presStyleLbl="node1" presStyleIdx="3" presStyleCnt="6" custRadScaleRad="93835" custRadScaleInc="657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41B12-312E-4253-B991-7EF6553190B3}" type="pres">
      <dgm:prSet presAssocID="{B5AB1E74-32B8-42D9-A880-B40B0F447007}" presName="spNode" presStyleCnt="0"/>
      <dgm:spPr/>
    </dgm:pt>
    <dgm:pt modelId="{6757E06D-ADFE-4146-9C53-139DF48B0BC1}" type="pres">
      <dgm:prSet presAssocID="{DAB0F8F9-0F35-49AE-98DE-EC6DFBBC9464}" presName="sibTrans" presStyleLbl="sibTrans1D1" presStyleIdx="3" presStyleCnt="6"/>
      <dgm:spPr/>
      <dgm:t>
        <a:bodyPr/>
        <a:lstStyle/>
        <a:p>
          <a:endParaRPr lang="pt-BR"/>
        </a:p>
      </dgm:t>
    </dgm:pt>
    <dgm:pt modelId="{CB44D4C3-CDE6-47E4-9D04-656D761BDB34}" type="pres">
      <dgm:prSet presAssocID="{9D98C308-4399-454D-B19A-A4ADBE515E8D}" presName="node" presStyleLbl="node1" presStyleIdx="4" presStyleCnt="6" custRadScaleRad="128191" custRadScaleInc="53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EAD58-B773-45CD-8753-3504B5702E95}" type="pres">
      <dgm:prSet presAssocID="{9D98C308-4399-454D-B19A-A4ADBE515E8D}" presName="spNode" presStyleCnt="0"/>
      <dgm:spPr/>
    </dgm:pt>
    <dgm:pt modelId="{DAA4652D-82C5-4E11-8B08-E5156C54C0A1}" type="pres">
      <dgm:prSet presAssocID="{AEB12284-CF21-4BB6-86F1-4AD22B03A3A7}" presName="sibTrans" presStyleLbl="sibTrans1D1" presStyleIdx="4" presStyleCnt="6"/>
      <dgm:spPr/>
      <dgm:t>
        <a:bodyPr/>
        <a:lstStyle/>
        <a:p>
          <a:endParaRPr lang="pt-BR"/>
        </a:p>
      </dgm:t>
    </dgm:pt>
    <dgm:pt modelId="{A2C651B3-E4E3-4899-8D43-FB7E87DC8C61}" type="pres">
      <dgm:prSet presAssocID="{0E168A65-3ABC-41E7-B193-4DF831CEC20E}" presName="node" presStyleLbl="node1" presStyleIdx="5" presStyleCnt="6" custRadScaleRad="123539" custRadScaleInc="-27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1BD8A1-944E-4BC1-A813-0D7FE890721B}" type="pres">
      <dgm:prSet presAssocID="{0E168A65-3ABC-41E7-B193-4DF831CEC20E}" presName="spNode" presStyleCnt="0"/>
      <dgm:spPr/>
    </dgm:pt>
    <dgm:pt modelId="{562538E1-846D-4A24-9F5D-6C956FECE955}" type="pres">
      <dgm:prSet presAssocID="{7D1D8D98-800B-4C08-9E66-9DC7AE3F73BC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0CB4176E-01B2-4C7E-8521-F8713A10E41B}" type="presOf" srcId="{3CE44A77-3772-421D-BADF-159E6C58EF67}" destId="{F1662012-9AAE-4F18-8C67-E525127DD260}" srcOrd="0" destOrd="0" presId="urn:microsoft.com/office/officeart/2005/8/layout/cycle5"/>
    <dgm:cxn modelId="{088C49BF-BB3A-457F-AB55-2FBD557D1EEE}" srcId="{9F694226-6D10-42B8-B22B-6728817191E8}" destId="{2B74EB08-59EE-4BF5-9710-6E5C346D24DD}" srcOrd="0" destOrd="0" parTransId="{E80F5694-5606-4FAC-8562-D87688A2715B}" sibTransId="{3CE44A77-3772-421D-BADF-159E6C58EF67}"/>
    <dgm:cxn modelId="{FE98FD66-FB56-4572-87A7-C11CF35098A6}" srcId="{9F694226-6D10-42B8-B22B-6728817191E8}" destId="{B5AB1E74-32B8-42D9-A880-B40B0F447007}" srcOrd="3" destOrd="0" parTransId="{17148489-6E89-4984-8728-CDCCC42FE667}" sibTransId="{DAB0F8F9-0F35-49AE-98DE-EC6DFBBC9464}"/>
    <dgm:cxn modelId="{7694C17E-F47E-495A-AACC-0640305087AF}" type="presOf" srcId="{E205F040-652B-4077-98E8-88FA12E43916}" destId="{17073E2B-1336-47B6-96DB-98DB7472C897}" srcOrd="0" destOrd="0" presId="urn:microsoft.com/office/officeart/2005/8/layout/cycle5"/>
    <dgm:cxn modelId="{FBD8BD36-9682-4997-9851-2505CE15B7F1}" type="presOf" srcId="{DAB0F8F9-0F35-49AE-98DE-EC6DFBBC9464}" destId="{6757E06D-ADFE-4146-9C53-139DF48B0BC1}" srcOrd="0" destOrd="0" presId="urn:microsoft.com/office/officeart/2005/8/layout/cycle5"/>
    <dgm:cxn modelId="{E715AB59-58D2-4994-B597-81F46FA53748}" type="presOf" srcId="{657B4B59-39C5-4EF7-8393-8C385FE59557}" destId="{CDD20586-8D24-4094-A476-F65E6D1A6213}" srcOrd="0" destOrd="0" presId="urn:microsoft.com/office/officeart/2005/8/layout/cycle5"/>
    <dgm:cxn modelId="{A419B1A8-E9B3-4396-8DFF-7C01E5A1416C}" type="presOf" srcId="{0E168A65-3ABC-41E7-B193-4DF831CEC20E}" destId="{A2C651B3-E4E3-4899-8D43-FB7E87DC8C61}" srcOrd="0" destOrd="0" presId="urn:microsoft.com/office/officeart/2005/8/layout/cycle5"/>
    <dgm:cxn modelId="{302B58B4-E770-49EB-AD2A-0D6DD572E5FA}" type="presOf" srcId="{1768BFC0-BE42-45CC-BE86-C9736E8D51CB}" destId="{6872E08A-96D6-40D1-B7C7-B388CCF9DD90}" srcOrd="0" destOrd="0" presId="urn:microsoft.com/office/officeart/2005/8/layout/cycle5"/>
    <dgm:cxn modelId="{97F603C8-737E-4B42-B8BF-5947D1B327E0}" type="presOf" srcId="{AEB12284-CF21-4BB6-86F1-4AD22B03A3A7}" destId="{DAA4652D-82C5-4E11-8B08-E5156C54C0A1}" srcOrd="0" destOrd="0" presId="urn:microsoft.com/office/officeart/2005/8/layout/cycle5"/>
    <dgm:cxn modelId="{FAAC8D04-E568-44C7-85D2-21ADA227591F}" srcId="{9F694226-6D10-42B8-B22B-6728817191E8}" destId="{C1A3F132-CB10-45F8-8997-28442532FF3B}" srcOrd="1" destOrd="0" parTransId="{D7EF2390-B296-4723-9A27-CA7435CA80DD}" sibTransId="{E205F040-652B-4077-98E8-88FA12E43916}"/>
    <dgm:cxn modelId="{A8245C9B-A513-4386-815D-5E2762F0E50A}" type="presOf" srcId="{B5AB1E74-32B8-42D9-A880-B40B0F447007}" destId="{ECECC431-20B2-4FC7-BBC2-A2C325557340}" srcOrd="0" destOrd="0" presId="urn:microsoft.com/office/officeart/2005/8/layout/cycle5"/>
    <dgm:cxn modelId="{C834D004-007F-42EC-A603-AB9F7AAD0D71}" type="presOf" srcId="{2B74EB08-59EE-4BF5-9710-6E5C346D24DD}" destId="{1C3EC6E7-DB1B-4176-A493-6071D191EDBF}" srcOrd="0" destOrd="0" presId="urn:microsoft.com/office/officeart/2005/8/layout/cycle5"/>
    <dgm:cxn modelId="{74267936-4CDE-4D39-83E0-56ECA5E88ED5}" type="presOf" srcId="{7D1D8D98-800B-4C08-9E66-9DC7AE3F73BC}" destId="{562538E1-846D-4A24-9F5D-6C956FECE955}" srcOrd="0" destOrd="0" presId="urn:microsoft.com/office/officeart/2005/8/layout/cycle5"/>
    <dgm:cxn modelId="{970A8E74-43B6-4027-9F15-266D6A56EE9C}" type="presOf" srcId="{9D98C308-4399-454D-B19A-A4ADBE515E8D}" destId="{CB44D4C3-CDE6-47E4-9D04-656D761BDB34}" srcOrd="0" destOrd="0" presId="urn:microsoft.com/office/officeart/2005/8/layout/cycle5"/>
    <dgm:cxn modelId="{51FAA7C3-0514-4860-A5AC-F3B5F87BA347}" srcId="{9F694226-6D10-42B8-B22B-6728817191E8}" destId="{9D98C308-4399-454D-B19A-A4ADBE515E8D}" srcOrd="4" destOrd="0" parTransId="{C7B6F6B0-B7F0-4D38-83F0-A6FF5839418C}" sibTransId="{AEB12284-CF21-4BB6-86F1-4AD22B03A3A7}"/>
    <dgm:cxn modelId="{DF170166-AFFE-48EC-A47A-C6EB796439D0}" srcId="{9F694226-6D10-42B8-B22B-6728817191E8}" destId="{0E168A65-3ABC-41E7-B193-4DF831CEC20E}" srcOrd="5" destOrd="0" parTransId="{3CE32BD4-2FDB-4478-9807-5AAE92C989FB}" sibTransId="{7D1D8D98-800B-4C08-9E66-9DC7AE3F73BC}"/>
    <dgm:cxn modelId="{DDB34C3E-747F-4477-BF3C-9976691791D9}" type="presOf" srcId="{C1A3F132-CB10-45F8-8997-28442532FF3B}" destId="{B08FF6FB-90C7-42BB-80CA-439C180EDFBC}" srcOrd="0" destOrd="0" presId="urn:microsoft.com/office/officeart/2005/8/layout/cycle5"/>
    <dgm:cxn modelId="{82DC9D61-098A-457F-8EC8-707C47A9B65D}" type="presOf" srcId="{9F694226-6D10-42B8-B22B-6728817191E8}" destId="{6C36F23A-A17A-44C7-B8D3-690CD5D3A22B}" srcOrd="0" destOrd="0" presId="urn:microsoft.com/office/officeart/2005/8/layout/cycle5"/>
    <dgm:cxn modelId="{DE56FCA9-09FB-4A3B-8181-78638CDE42B2}" srcId="{9F694226-6D10-42B8-B22B-6728817191E8}" destId="{1768BFC0-BE42-45CC-BE86-C9736E8D51CB}" srcOrd="2" destOrd="0" parTransId="{2C57039C-F85E-460E-9C7B-700522C23F90}" sibTransId="{657B4B59-39C5-4EF7-8393-8C385FE59557}"/>
    <dgm:cxn modelId="{5844BE0E-0598-4EA1-B1E3-2472F9C05579}" type="presParOf" srcId="{6C36F23A-A17A-44C7-B8D3-690CD5D3A22B}" destId="{1C3EC6E7-DB1B-4176-A493-6071D191EDBF}" srcOrd="0" destOrd="0" presId="urn:microsoft.com/office/officeart/2005/8/layout/cycle5"/>
    <dgm:cxn modelId="{418CEB08-781F-47F6-9DC5-6A156BD928E4}" type="presParOf" srcId="{6C36F23A-A17A-44C7-B8D3-690CD5D3A22B}" destId="{34929864-D7F4-4E7D-AD83-02BF7861511B}" srcOrd="1" destOrd="0" presId="urn:microsoft.com/office/officeart/2005/8/layout/cycle5"/>
    <dgm:cxn modelId="{8B9884BB-7C39-46E9-B3ED-CEED37B240F2}" type="presParOf" srcId="{6C36F23A-A17A-44C7-B8D3-690CD5D3A22B}" destId="{F1662012-9AAE-4F18-8C67-E525127DD260}" srcOrd="2" destOrd="0" presId="urn:microsoft.com/office/officeart/2005/8/layout/cycle5"/>
    <dgm:cxn modelId="{9F780A39-387A-4614-9F43-ACDD095C6BF8}" type="presParOf" srcId="{6C36F23A-A17A-44C7-B8D3-690CD5D3A22B}" destId="{B08FF6FB-90C7-42BB-80CA-439C180EDFBC}" srcOrd="3" destOrd="0" presId="urn:microsoft.com/office/officeart/2005/8/layout/cycle5"/>
    <dgm:cxn modelId="{830B6789-60FC-48A3-93B2-3A3FD8F93123}" type="presParOf" srcId="{6C36F23A-A17A-44C7-B8D3-690CD5D3A22B}" destId="{A782C575-6E18-4EB6-8762-22F9917979E8}" srcOrd="4" destOrd="0" presId="urn:microsoft.com/office/officeart/2005/8/layout/cycle5"/>
    <dgm:cxn modelId="{9B85BBAA-A159-4033-A3E8-01A7CD07EA3D}" type="presParOf" srcId="{6C36F23A-A17A-44C7-B8D3-690CD5D3A22B}" destId="{17073E2B-1336-47B6-96DB-98DB7472C897}" srcOrd="5" destOrd="0" presId="urn:microsoft.com/office/officeart/2005/8/layout/cycle5"/>
    <dgm:cxn modelId="{6015F646-1FCF-488F-BD94-BBF11EF8FAF8}" type="presParOf" srcId="{6C36F23A-A17A-44C7-B8D3-690CD5D3A22B}" destId="{6872E08A-96D6-40D1-B7C7-B388CCF9DD90}" srcOrd="6" destOrd="0" presId="urn:microsoft.com/office/officeart/2005/8/layout/cycle5"/>
    <dgm:cxn modelId="{3CE80D92-25F1-461E-9FB9-5E6F37C58565}" type="presParOf" srcId="{6C36F23A-A17A-44C7-B8D3-690CD5D3A22B}" destId="{C17D1101-DA7B-4505-8411-6EBC42DE60BD}" srcOrd="7" destOrd="0" presId="urn:microsoft.com/office/officeart/2005/8/layout/cycle5"/>
    <dgm:cxn modelId="{D41F33AF-D869-4EDE-8FD4-217F6C1DDE3E}" type="presParOf" srcId="{6C36F23A-A17A-44C7-B8D3-690CD5D3A22B}" destId="{CDD20586-8D24-4094-A476-F65E6D1A6213}" srcOrd="8" destOrd="0" presId="urn:microsoft.com/office/officeart/2005/8/layout/cycle5"/>
    <dgm:cxn modelId="{292B03F3-7031-4FFE-B95A-B595BC7BF34C}" type="presParOf" srcId="{6C36F23A-A17A-44C7-B8D3-690CD5D3A22B}" destId="{ECECC431-20B2-4FC7-BBC2-A2C325557340}" srcOrd="9" destOrd="0" presId="urn:microsoft.com/office/officeart/2005/8/layout/cycle5"/>
    <dgm:cxn modelId="{2F48DEC3-95DD-4D9C-A355-65FD4342DE80}" type="presParOf" srcId="{6C36F23A-A17A-44C7-B8D3-690CD5D3A22B}" destId="{0C241B12-312E-4253-B991-7EF6553190B3}" srcOrd="10" destOrd="0" presId="urn:microsoft.com/office/officeart/2005/8/layout/cycle5"/>
    <dgm:cxn modelId="{DA3503D7-55C6-4AA6-94BA-B98D2FEFDE07}" type="presParOf" srcId="{6C36F23A-A17A-44C7-B8D3-690CD5D3A22B}" destId="{6757E06D-ADFE-4146-9C53-139DF48B0BC1}" srcOrd="11" destOrd="0" presId="urn:microsoft.com/office/officeart/2005/8/layout/cycle5"/>
    <dgm:cxn modelId="{99CA49AB-0129-4DE9-9148-2CCB33FC32E3}" type="presParOf" srcId="{6C36F23A-A17A-44C7-B8D3-690CD5D3A22B}" destId="{CB44D4C3-CDE6-47E4-9D04-656D761BDB34}" srcOrd="12" destOrd="0" presId="urn:microsoft.com/office/officeart/2005/8/layout/cycle5"/>
    <dgm:cxn modelId="{5084852B-0D7E-4185-9826-3D61BD1B206A}" type="presParOf" srcId="{6C36F23A-A17A-44C7-B8D3-690CD5D3A22B}" destId="{D66EAD58-B773-45CD-8753-3504B5702E95}" srcOrd="13" destOrd="0" presId="urn:microsoft.com/office/officeart/2005/8/layout/cycle5"/>
    <dgm:cxn modelId="{F29E6EDA-2349-41AE-A29A-9C715B445724}" type="presParOf" srcId="{6C36F23A-A17A-44C7-B8D3-690CD5D3A22B}" destId="{DAA4652D-82C5-4E11-8B08-E5156C54C0A1}" srcOrd="14" destOrd="0" presId="urn:microsoft.com/office/officeart/2005/8/layout/cycle5"/>
    <dgm:cxn modelId="{CC202399-A1B5-473B-BD9D-EEA4CBCC9937}" type="presParOf" srcId="{6C36F23A-A17A-44C7-B8D3-690CD5D3A22B}" destId="{A2C651B3-E4E3-4899-8D43-FB7E87DC8C61}" srcOrd="15" destOrd="0" presId="urn:microsoft.com/office/officeart/2005/8/layout/cycle5"/>
    <dgm:cxn modelId="{E669985A-1774-4D6B-AA77-6B0D44DAADB4}" type="presParOf" srcId="{6C36F23A-A17A-44C7-B8D3-690CD5D3A22B}" destId="{2C1BD8A1-944E-4BC1-A813-0D7FE890721B}" srcOrd="16" destOrd="0" presId="urn:microsoft.com/office/officeart/2005/8/layout/cycle5"/>
    <dgm:cxn modelId="{CD37CBA0-503D-4AD5-8DB1-CC3F9E897BFF}" type="presParOf" srcId="{6C36F23A-A17A-44C7-B8D3-690CD5D3A22B}" destId="{562538E1-846D-4A24-9F5D-6C956FECE95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EC6E7-DB1B-4176-A493-6071D191EDBF}">
      <dsp:nvSpPr>
        <dsp:cNvPr id="0" name=""/>
        <dsp:cNvSpPr/>
      </dsp:nvSpPr>
      <dsp:spPr>
        <a:xfrm>
          <a:off x="2428895" y="0"/>
          <a:ext cx="1266435" cy="82318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PREÇOS EM ALTA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428895" y="0"/>
        <a:ext cx="1266435" cy="823182"/>
      </dsp:txXfrm>
    </dsp:sp>
    <dsp:sp modelId="{F1662012-9AAE-4F18-8C67-E525127DD260}">
      <dsp:nvSpPr>
        <dsp:cNvPr id="0" name=""/>
        <dsp:cNvSpPr/>
      </dsp:nvSpPr>
      <dsp:spPr>
        <a:xfrm>
          <a:off x="1367654" y="387255"/>
          <a:ext cx="3880660" cy="3880660"/>
        </a:xfrm>
        <a:custGeom>
          <a:avLst/>
          <a:gdLst/>
          <a:ahLst/>
          <a:cxnLst/>
          <a:rect l="0" t="0" r="0" b="0"/>
          <a:pathLst>
            <a:path>
              <a:moveTo>
                <a:pt x="2547829" y="97553"/>
              </a:moveTo>
              <a:arcTo wR="1940330" hR="1940330" stAng="17294735" swAng="1241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FF6FB-90C7-42BB-80CA-439C180EDFBC}">
      <dsp:nvSpPr>
        <dsp:cNvPr id="0" name=""/>
        <dsp:cNvSpPr/>
      </dsp:nvSpPr>
      <dsp:spPr>
        <a:xfrm>
          <a:off x="4380909" y="971714"/>
          <a:ext cx="1266435" cy="82318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MAIS PROSPECÇÃO, NOVAS MINAS</a:t>
          </a:r>
          <a:endParaRPr lang="pt-BR" sz="1400" b="1" kern="1200" dirty="0"/>
        </a:p>
      </dsp:txBody>
      <dsp:txXfrm>
        <a:off x="4380909" y="971714"/>
        <a:ext cx="1266435" cy="823182"/>
      </dsp:txXfrm>
    </dsp:sp>
    <dsp:sp modelId="{17073E2B-1336-47B6-96DB-98DB7472C897}">
      <dsp:nvSpPr>
        <dsp:cNvPr id="0" name=""/>
        <dsp:cNvSpPr/>
      </dsp:nvSpPr>
      <dsp:spPr>
        <a:xfrm>
          <a:off x="1369825" y="327595"/>
          <a:ext cx="3880660" cy="3880660"/>
        </a:xfrm>
        <a:custGeom>
          <a:avLst/>
          <a:gdLst/>
          <a:ahLst/>
          <a:cxnLst/>
          <a:rect l="0" t="0" r="0" b="0"/>
          <a:pathLst>
            <a:path>
              <a:moveTo>
                <a:pt x="3862563" y="1675938"/>
              </a:moveTo>
              <a:arcTo wR="1940330" hR="1940330" stAng="21130106" swAng="1154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E08A-96D6-40D1-B7C7-B388CCF9DD90}">
      <dsp:nvSpPr>
        <dsp:cNvPr id="0" name=""/>
        <dsp:cNvSpPr/>
      </dsp:nvSpPr>
      <dsp:spPr>
        <a:xfrm>
          <a:off x="4357717" y="2857516"/>
          <a:ext cx="1266435" cy="82318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AUMENTO DA OFERTA</a:t>
          </a:r>
          <a:endParaRPr lang="pt-BR" sz="1400" b="1" kern="1200" dirty="0"/>
        </a:p>
      </dsp:txBody>
      <dsp:txXfrm>
        <a:off x="4357717" y="2857516"/>
        <a:ext cx="1266435" cy="823182"/>
      </dsp:txXfrm>
    </dsp:sp>
    <dsp:sp modelId="{CDD20586-8D24-4094-A476-F65E6D1A6213}">
      <dsp:nvSpPr>
        <dsp:cNvPr id="0" name=""/>
        <dsp:cNvSpPr/>
      </dsp:nvSpPr>
      <dsp:spPr>
        <a:xfrm>
          <a:off x="1458785" y="286404"/>
          <a:ext cx="3880660" cy="3880660"/>
        </a:xfrm>
        <a:custGeom>
          <a:avLst/>
          <a:gdLst/>
          <a:ahLst/>
          <a:cxnLst/>
          <a:rect l="0" t="0" r="0" b="0"/>
          <a:pathLst>
            <a:path>
              <a:moveTo>
                <a:pt x="3031161" y="3545001"/>
              </a:moveTo>
              <a:arcTo wR="1940330" hR="1940330" stAng="3347564" swAng="1344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CC431-20B2-4FC7-BBC2-A2C325557340}">
      <dsp:nvSpPr>
        <dsp:cNvPr id="0" name=""/>
        <dsp:cNvSpPr/>
      </dsp:nvSpPr>
      <dsp:spPr>
        <a:xfrm>
          <a:off x="2286017" y="3714774"/>
          <a:ext cx="1266435" cy="823182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REDUÇÃO DOS PREÇOS</a:t>
          </a:r>
          <a:endParaRPr lang="pt-BR" sz="1400" b="1" kern="1200" dirty="0"/>
        </a:p>
      </dsp:txBody>
      <dsp:txXfrm>
        <a:off x="2286017" y="3714774"/>
        <a:ext cx="1266435" cy="823182"/>
      </dsp:txXfrm>
    </dsp:sp>
    <dsp:sp modelId="{6757E06D-ADFE-4146-9C53-139DF48B0BC1}">
      <dsp:nvSpPr>
        <dsp:cNvPr id="0" name=""/>
        <dsp:cNvSpPr/>
      </dsp:nvSpPr>
      <dsp:spPr>
        <a:xfrm>
          <a:off x="200819" y="-32736"/>
          <a:ext cx="3880660" cy="3880660"/>
        </a:xfrm>
        <a:custGeom>
          <a:avLst/>
          <a:gdLst/>
          <a:ahLst/>
          <a:cxnLst/>
          <a:rect l="0" t="0" r="0" b="0"/>
          <a:pathLst>
            <a:path>
              <a:moveTo>
                <a:pt x="1857736" y="3878902"/>
              </a:moveTo>
              <a:arcTo wR="1940330" hR="1940330" stAng="5546379" swAng="1239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4D4C3-CDE6-47E4-9D04-656D761BDB34}">
      <dsp:nvSpPr>
        <dsp:cNvPr id="0" name=""/>
        <dsp:cNvSpPr/>
      </dsp:nvSpPr>
      <dsp:spPr>
        <a:xfrm>
          <a:off x="354302" y="2767713"/>
          <a:ext cx="1266435" cy="82318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PROSPECÇÃO REDUZIDA, FECHAMENTO DE MINAS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54302" y="2767713"/>
        <a:ext cx="1266435" cy="823182"/>
      </dsp:txXfrm>
    </dsp:sp>
    <dsp:sp modelId="{DAA4652D-82C5-4E11-8B08-E5156C54C0A1}">
      <dsp:nvSpPr>
        <dsp:cNvPr id="0" name=""/>
        <dsp:cNvSpPr/>
      </dsp:nvSpPr>
      <dsp:spPr>
        <a:xfrm>
          <a:off x="863506" y="566244"/>
          <a:ext cx="3880660" cy="3880660"/>
        </a:xfrm>
        <a:custGeom>
          <a:avLst/>
          <a:gdLst/>
          <a:ahLst/>
          <a:cxnLst/>
          <a:rect l="0" t="0" r="0" b="0"/>
          <a:pathLst>
            <a:path>
              <a:moveTo>
                <a:pt x="950" y="2001042"/>
              </a:moveTo>
              <a:arcTo wR="1940330" hR="1940330" stAng="10692417" swAng="10900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651B3-E4E3-4899-8D43-FB7E87DC8C61}">
      <dsp:nvSpPr>
        <dsp:cNvPr id="0" name=""/>
        <dsp:cNvSpPr/>
      </dsp:nvSpPr>
      <dsp:spPr>
        <a:xfrm>
          <a:off x="519857" y="946607"/>
          <a:ext cx="1266435" cy="82318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REDUÇÃO DA OFERTA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519857" y="946607"/>
        <a:ext cx="1266435" cy="823182"/>
      </dsp:txXfrm>
    </dsp:sp>
    <dsp:sp modelId="{562538E1-846D-4A24-9F5D-6C956FECE955}">
      <dsp:nvSpPr>
        <dsp:cNvPr id="0" name=""/>
        <dsp:cNvSpPr/>
      </dsp:nvSpPr>
      <dsp:spPr>
        <a:xfrm>
          <a:off x="540040" y="613271"/>
          <a:ext cx="3880660" cy="3880660"/>
        </a:xfrm>
        <a:custGeom>
          <a:avLst/>
          <a:gdLst/>
          <a:ahLst/>
          <a:cxnLst/>
          <a:rect l="0" t="0" r="0" b="0"/>
          <a:pathLst>
            <a:path>
              <a:moveTo>
                <a:pt x="1039601" y="221735"/>
              </a:moveTo>
              <a:arcTo wR="1940330" hR="1940330" stAng="14540437" swAng="11828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4C03D0-1A9C-4CFE-8E73-25EC36132F8C}" type="datetimeFigureOut">
              <a:rPr lang="pt-BR"/>
              <a:pPr>
                <a:defRPr/>
              </a:pPr>
              <a:t>6/8/2013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2363D1-F190-498C-91C7-AA2823BF02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C17FA-F169-4DF5-8A3F-0F9854D375E6}" type="datetimeFigureOut">
              <a:rPr lang="pt-BR" smtClean="0"/>
              <a:pPr/>
              <a:t>6/8/2013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FEC3F-0C7C-4EC8-A183-889905DA33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PBI em 2012: 4.402.537,100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0957CE-B97A-4D8D-8874-DBF12C0A925E}" type="slidenum">
              <a:rPr lang="pt-BR" smtClean="0">
                <a:latin typeface="Arial" charset="0"/>
              </a:rPr>
              <a:pPr/>
              <a:t>37</a:t>
            </a:fld>
            <a:endParaRPr lang="pt-B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FFE2A-790F-49BB-A036-B11372EC3B4A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976" y="207167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83C122-8AC1-4E52-94D4-AF5DF504AC59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80A874-D712-4E6B-88AC-7A8F10A0FC79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6CFD72-FA78-40F3-81DC-0482B4C57AA1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4E74C2-026D-4699-95B3-24A24D083059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00A154-CA91-4547-BF78-5362F8D983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328F5C-D8B5-4565-985C-46E755503FBF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B6E32F-3871-4AE7-8E5B-EC969F906B5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8C000D-3AFC-447F-A8E1-5D095653108C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107212-CF45-4428-B0CA-7B0081D3391F}" type="datetimeFigureOut">
              <a:rPr lang="pt-BR"/>
              <a:pPr>
                <a:defRPr/>
              </a:pPr>
              <a:t>6/8/2013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x.com.br/serraazul/pt/Paginas/default.aspx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csn.com.br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bamin.com.br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ferrous.com.br/index.php/projetos/view/1/1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p4psamarco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vale.com/pt-br/o-que-fazemos/destaques/Documents/Final-Book-S11D-POR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jfcoura@ibram.org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1115616" y="3786133"/>
            <a:ext cx="721518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INSTITUTO  BRASILEIRO  DE  MINERAÇÃO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Comissão de Serviços e Infraestrutura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Painel Modernização da Legislação Mineral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Ciclo Mineração – Governança e Logística: Gargalos e soluções do Programa para 2013-2014</a:t>
            </a:r>
          </a:p>
          <a:p>
            <a:r>
              <a:rPr lang="pt-BR" sz="2000" u="sng" dirty="0" smtClean="0">
                <a:solidFill>
                  <a:schemeClr val="bg1"/>
                </a:solidFill>
              </a:rPr>
              <a:t>Tema: Investimento e Gestão: Desatando o Nó Logístico do País</a:t>
            </a:r>
          </a:p>
          <a:p>
            <a:pPr algn="ctr"/>
            <a:endParaRPr lang="pt-BR" sz="1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charset="0"/>
              </a:rPr>
              <a:t>(Brasília-DF, </a:t>
            </a:r>
            <a:r>
              <a:rPr lang="pt-BR" sz="1600" dirty="0" smtClean="0">
                <a:solidFill>
                  <a:schemeClr val="bg1"/>
                </a:solidFill>
                <a:latin typeface="Arial" charset="0"/>
              </a:rPr>
              <a:t>07 </a:t>
            </a:r>
            <a:r>
              <a:rPr lang="pt-BR" sz="1600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1600" dirty="0" smtClean="0">
                <a:solidFill>
                  <a:schemeClr val="bg1"/>
                </a:solidFill>
                <a:latin typeface="Arial" charset="0"/>
              </a:rPr>
              <a:t>Agosto </a:t>
            </a:r>
            <a:r>
              <a:rPr lang="pt-BR" sz="1600" dirty="0">
                <a:solidFill>
                  <a:schemeClr val="bg1"/>
                </a:solidFill>
                <a:latin typeface="Arial" charset="0"/>
              </a:rPr>
              <a:t>de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27313" y="549275"/>
            <a:ext cx="3097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Preço Alumínio</a:t>
            </a:r>
          </a:p>
        </p:txBody>
      </p:sp>
      <p:sp>
        <p:nvSpPr>
          <p:cNvPr id="23555" name="AutoShape 2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6" name="AutoShape 4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7" name="AutoShape 6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3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CaixaDeTexto 11"/>
          <p:cNvSpPr txBox="1">
            <a:spLocks noChangeArrowheads="1"/>
          </p:cNvSpPr>
          <p:nvPr/>
        </p:nvSpPr>
        <p:spPr bwMode="auto">
          <a:xfrm>
            <a:off x="7956550" y="4637088"/>
            <a:ext cx="537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1.769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956550" y="4637088"/>
            <a:ext cx="6477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3561" name="CaixaDeTexto 13"/>
          <p:cNvSpPr txBox="1">
            <a:spLocks noChangeArrowheads="1"/>
          </p:cNvSpPr>
          <p:nvPr/>
        </p:nvSpPr>
        <p:spPr bwMode="auto">
          <a:xfrm>
            <a:off x="8083550" y="4951413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5"/>
          <p:cNvSpPr>
            <a:spLocks noChangeArrowheads="1"/>
          </p:cNvSpPr>
          <p:nvPr/>
        </p:nvSpPr>
        <p:spPr bwMode="auto">
          <a:xfrm>
            <a:off x="500063" y="1500188"/>
            <a:ext cx="814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Minério de Ferro</a:t>
            </a:r>
            <a:endParaRPr lang="pt-BR">
              <a:latin typeface="Arial" charset="0"/>
            </a:endParaRPr>
          </a:p>
        </p:txBody>
      </p:sp>
      <p:sp>
        <p:nvSpPr>
          <p:cNvPr id="24579" name="CaixaDeTexto 6"/>
          <p:cNvSpPr txBox="1">
            <a:spLocks noChangeArrowheads="1"/>
          </p:cNvSpPr>
          <p:nvPr/>
        </p:nvSpPr>
        <p:spPr bwMode="auto">
          <a:xfrm>
            <a:off x="571500" y="6488113"/>
            <a:ext cx="19065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Fonte: USGS/DNPM/IBRAM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571472" y="2000240"/>
          <a:ext cx="778674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51050" y="549275"/>
            <a:ext cx="43926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</a:rPr>
              <a:t>Preço Minério de Ferro</a:t>
            </a: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pic>
        <p:nvPicPr>
          <p:cNvPr id="11" name="Imagem 10" descr="graph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8064896" cy="4608512"/>
          </a:xfrm>
          <a:prstGeom prst="rect">
            <a:avLst/>
          </a:prstGeom>
        </p:spPr>
      </p:pic>
      <p:sp>
        <p:nvSpPr>
          <p:cNvPr id="25604" name="CaixaDeTexto 8"/>
          <p:cNvSpPr txBox="1">
            <a:spLocks noChangeArrowheads="1"/>
          </p:cNvSpPr>
          <p:nvPr/>
        </p:nvSpPr>
        <p:spPr bwMode="auto">
          <a:xfrm>
            <a:off x="8459788" y="3717032"/>
            <a:ext cx="615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129,75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59788" y="3717032"/>
            <a:ext cx="64928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5606" name="CaixaDeTexto 10"/>
          <p:cNvSpPr txBox="1">
            <a:spLocks noChangeArrowheads="1"/>
          </p:cNvSpPr>
          <p:nvPr/>
        </p:nvSpPr>
        <p:spPr bwMode="auto">
          <a:xfrm>
            <a:off x="8586788" y="4031357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ítulo 1"/>
          <p:cNvSpPr>
            <a:spLocks noGrp="1"/>
          </p:cNvSpPr>
          <p:nvPr>
            <p:ph type="subTitle" idx="1"/>
          </p:nvPr>
        </p:nvSpPr>
        <p:spPr bwMode="auto">
          <a:xfrm>
            <a:off x="323850" y="6308725"/>
            <a:ext cx="7305675" cy="334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100" smtClean="0">
                <a:solidFill>
                  <a:schemeClr val="tx1"/>
                </a:solidFill>
                <a:latin typeface="Arial" charset="0"/>
                <a:cs typeface="Arial" charset="0"/>
              </a:rPr>
              <a:t>Fonte: University Wisconsin/USGS/DNPM/IBRAM</a:t>
            </a:r>
          </a:p>
        </p:txBody>
      </p:sp>
      <p:sp>
        <p:nvSpPr>
          <p:cNvPr id="2052" name="Retângulo 5"/>
          <p:cNvSpPr>
            <a:spLocks noChangeArrowheads="1"/>
          </p:cNvSpPr>
          <p:nvPr/>
        </p:nvSpPr>
        <p:spPr bwMode="auto">
          <a:xfrm>
            <a:off x="539750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Cobre</a:t>
            </a:r>
            <a:endParaRPr lang="pt-BR">
              <a:latin typeface="Arial" charset="0"/>
            </a:endParaRPr>
          </a:p>
        </p:txBody>
      </p:sp>
      <p:graphicFrame>
        <p:nvGraphicFramePr>
          <p:cNvPr id="2050" name="Gráfico 5"/>
          <p:cNvGraphicFramePr>
            <a:graphicFrameLocks/>
          </p:cNvGraphicFramePr>
          <p:nvPr/>
        </p:nvGraphicFramePr>
        <p:xfrm>
          <a:off x="1042988" y="1989138"/>
          <a:ext cx="7258050" cy="4133850"/>
        </p:xfrm>
        <a:graphic>
          <a:graphicData uri="http://schemas.openxmlformats.org/presentationml/2006/ole">
            <p:oleObj spid="_x0000_s37890" r:id="rId3" imgW="6724471" imgH="4133446" progId="Excel.Sheet.8">
              <p:embed/>
            </p:oleObj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6600" y="620713"/>
            <a:ext cx="2663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</a:rPr>
              <a:t>Preço Cobre</a:t>
            </a:r>
          </a:p>
        </p:txBody>
      </p:sp>
      <p:sp>
        <p:nvSpPr>
          <p:cNvPr id="26627" name="AutoShape 2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8" name="AutoShape 4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29" name="AutoShape 6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05" y="1628800"/>
            <a:ext cx="8040935" cy="459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CaixaDeTexto 7"/>
          <p:cNvSpPr txBox="1">
            <a:spLocks noChangeArrowheads="1"/>
          </p:cNvSpPr>
          <p:nvPr/>
        </p:nvSpPr>
        <p:spPr bwMode="auto">
          <a:xfrm>
            <a:off x="7811144" y="4204241"/>
            <a:ext cx="537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7.018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11144" y="4204241"/>
            <a:ext cx="649288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633" name="CaixaDeTexto 9"/>
          <p:cNvSpPr txBox="1">
            <a:spLocks noChangeArrowheads="1"/>
          </p:cNvSpPr>
          <p:nvPr/>
        </p:nvSpPr>
        <p:spPr bwMode="auto">
          <a:xfrm>
            <a:off x="7938144" y="4520153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ítulo 1"/>
          <p:cNvSpPr>
            <a:spLocks noGrp="1"/>
          </p:cNvSpPr>
          <p:nvPr>
            <p:ph type="subTitle" idx="1"/>
          </p:nvPr>
        </p:nvSpPr>
        <p:spPr bwMode="auto">
          <a:xfrm>
            <a:off x="250825" y="6262688"/>
            <a:ext cx="7305675" cy="334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100" smtClean="0">
                <a:solidFill>
                  <a:schemeClr val="tx1"/>
                </a:solidFill>
                <a:latin typeface="Arial" charset="0"/>
                <a:cs typeface="Arial" charset="0"/>
              </a:rPr>
              <a:t>Fonte: University Wisconsin/USGS/DNPM/IBRAM</a:t>
            </a:r>
          </a:p>
        </p:txBody>
      </p:sp>
      <p:sp>
        <p:nvSpPr>
          <p:cNvPr id="27651" name="Retângulo 4"/>
          <p:cNvSpPr>
            <a:spLocks noChangeArrowheads="1"/>
          </p:cNvSpPr>
          <p:nvPr/>
        </p:nvSpPr>
        <p:spPr bwMode="auto">
          <a:xfrm>
            <a:off x="539750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Estanho</a:t>
            </a:r>
            <a:endParaRPr lang="pt-BR">
              <a:latin typeface="Arial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323528" y="1928802"/>
          <a:ext cx="7952230" cy="425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27313" y="549275"/>
            <a:ext cx="32400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Preço Estanho</a:t>
            </a:r>
          </a:p>
        </p:txBody>
      </p:sp>
      <p:sp>
        <p:nvSpPr>
          <p:cNvPr id="28676" name="AutoShape 2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677" name="AutoShape 4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678" name="AutoShape 6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10" y="1628800"/>
            <a:ext cx="844293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CaixaDeTexto 7"/>
          <p:cNvSpPr txBox="1">
            <a:spLocks noChangeArrowheads="1"/>
          </p:cNvSpPr>
          <p:nvPr/>
        </p:nvSpPr>
        <p:spPr bwMode="auto">
          <a:xfrm>
            <a:off x="8027988" y="3645024"/>
            <a:ext cx="615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20.865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27988" y="3645024"/>
            <a:ext cx="6477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8681" name="CaixaDeTexto 10"/>
          <p:cNvSpPr txBox="1">
            <a:spLocks noChangeArrowheads="1"/>
          </p:cNvSpPr>
          <p:nvPr/>
        </p:nvSpPr>
        <p:spPr bwMode="auto">
          <a:xfrm>
            <a:off x="8154988" y="3959349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ítulo 1"/>
          <p:cNvSpPr>
            <a:spLocks noGrp="1"/>
          </p:cNvSpPr>
          <p:nvPr>
            <p:ph type="subTitle" idx="1"/>
          </p:nvPr>
        </p:nvSpPr>
        <p:spPr bwMode="auto">
          <a:xfrm>
            <a:off x="250825" y="6262688"/>
            <a:ext cx="7305675" cy="334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100" smtClean="0">
                <a:solidFill>
                  <a:schemeClr val="tx1"/>
                </a:solidFill>
                <a:latin typeface="Arial" charset="0"/>
                <a:cs typeface="Arial" charset="0"/>
              </a:rPr>
              <a:t>Fonte: University Wisconsin/USGS/DNPM/IBRAM</a:t>
            </a:r>
          </a:p>
        </p:txBody>
      </p:sp>
      <p:sp>
        <p:nvSpPr>
          <p:cNvPr id="3076" name="Retângulo 5"/>
          <p:cNvSpPr>
            <a:spLocks noChangeArrowheads="1"/>
          </p:cNvSpPr>
          <p:nvPr/>
        </p:nvSpPr>
        <p:spPr bwMode="auto">
          <a:xfrm>
            <a:off x="468313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Níquel</a:t>
            </a:r>
            <a:endParaRPr lang="pt-BR">
              <a:latin typeface="Arial" charset="0"/>
            </a:endParaRPr>
          </a:p>
        </p:txBody>
      </p:sp>
      <p:graphicFrame>
        <p:nvGraphicFramePr>
          <p:cNvPr id="3074" name="Gráfico 6"/>
          <p:cNvGraphicFramePr>
            <a:graphicFrameLocks/>
          </p:cNvGraphicFramePr>
          <p:nvPr/>
        </p:nvGraphicFramePr>
        <p:xfrm>
          <a:off x="571500" y="1928813"/>
          <a:ext cx="7983538" cy="4133850"/>
        </p:xfrm>
        <a:graphic>
          <a:graphicData uri="http://schemas.openxmlformats.org/presentationml/2006/ole">
            <p:oleObj spid="_x0000_s38914" r:id="rId3" imgW="7986452" imgH="4139543" progId="Excel.Sheet.8">
              <p:embed/>
            </p:oleObj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916238" y="476250"/>
            <a:ext cx="2663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</a:rPr>
              <a:t>Preço Níquel</a:t>
            </a:r>
          </a:p>
        </p:txBody>
      </p:sp>
      <p:sp>
        <p:nvSpPr>
          <p:cNvPr id="29699" name="AutoShape 2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0" name="AutoShape 4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AutoShape 6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2" name="AutoShape 11" descr="http://www.lme.com/ChartImg.axd?i=chart_308d5c2a9e534389ba2274b91c4b4504_8.png&amp;g=22c297d5946b4e7ca4f152b6d1021e4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4" name="CaixaDeTexto 10"/>
          <p:cNvSpPr txBox="1">
            <a:spLocks noChangeArrowheads="1"/>
          </p:cNvSpPr>
          <p:nvPr/>
        </p:nvSpPr>
        <p:spPr bwMode="auto">
          <a:xfrm>
            <a:off x="7596708" y="4581128"/>
            <a:ext cx="615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13.815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96708" y="4581128"/>
            <a:ext cx="647700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706" name="CaixaDeTexto 12"/>
          <p:cNvSpPr txBox="1">
            <a:spLocks noChangeArrowheads="1"/>
          </p:cNvSpPr>
          <p:nvPr/>
        </p:nvSpPr>
        <p:spPr bwMode="auto">
          <a:xfrm>
            <a:off x="7723708" y="4895453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49154" name="AutoShape 2" descr="http://www.lme.com/ChartImg.axd?i=chart_8ccd7c3bb4944dd2ba64e2ff973db161_25.png&amp;g=edd81d86c46845a994f40ece6aec0b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tângulo 5"/>
          <p:cNvSpPr>
            <a:spLocks noChangeArrowheads="1"/>
          </p:cNvSpPr>
          <p:nvPr/>
        </p:nvSpPr>
        <p:spPr bwMode="auto">
          <a:xfrm>
            <a:off x="468313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Ouro</a:t>
            </a:r>
            <a:endParaRPr lang="pt-BR">
              <a:latin typeface="Arial" charset="0"/>
            </a:endParaRPr>
          </a:p>
        </p:txBody>
      </p:sp>
      <p:graphicFrame>
        <p:nvGraphicFramePr>
          <p:cNvPr id="4098" name="Gráfico 5"/>
          <p:cNvGraphicFramePr>
            <a:graphicFrameLocks/>
          </p:cNvGraphicFramePr>
          <p:nvPr/>
        </p:nvGraphicFramePr>
        <p:xfrm>
          <a:off x="920750" y="1722438"/>
          <a:ext cx="7264400" cy="4421187"/>
        </p:xfrm>
        <a:graphic>
          <a:graphicData uri="http://schemas.openxmlformats.org/presentationml/2006/ole">
            <p:oleObj spid="_x0000_s39938" r:id="rId3" imgW="7267062" imgH="4426080" progId="Excel.Sheet.8">
              <p:embed/>
            </p:oleObj>
          </a:graphicData>
        </a:graphic>
      </p:graphicFrame>
      <p:sp>
        <p:nvSpPr>
          <p:cNvPr id="4100" name="Subtítulo 1"/>
          <p:cNvSpPr>
            <a:spLocks noGrp="1"/>
          </p:cNvSpPr>
          <p:nvPr>
            <p:ph type="subTitle" idx="1"/>
          </p:nvPr>
        </p:nvSpPr>
        <p:spPr bwMode="auto">
          <a:xfrm>
            <a:off x="250825" y="6262688"/>
            <a:ext cx="7305675" cy="334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100" smtClean="0">
                <a:solidFill>
                  <a:schemeClr val="tx1"/>
                </a:solidFill>
                <a:latin typeface="Arial" charset="0"/>
                <a:cs typeface="Arial" charset="0"/>
              </a:rPr>
              <a:t>Fonte: University Wisconsin/USGS/DNPM/IBRAM</a:t>
            </a: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/>
          <p:cNvSpPr>
            <a:spLocks noChangeArrowheads="1"/>
          </p:cNvSpPr>
          <p:nvPr/>
        </p:nvSpPr>
        <p:spPr bwMode="auto">
          <a:xfrm>
            <a:off x="2182813" y="3141663"/>
            <a:ext cx="498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charset="0"/>
              </a:rPr>
              <a:t>A MINERAÇÃO HOJE </a:t>
            </a:r>
            <a:endParaRPr lang="pt-BR" sz="3600" b="1" dirty="0">
              <a:latin typeface="Arial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32138" y="476250"/>
            <a:ext cx="2663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</a:rPr>
              <a:t>Preço Ouro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aixaDeTexto 8"/>
          <p:cNvSpPr txBox="1">
            <a:spLocks noChangeArrowheads="1"/>
          </p:cNvSpPr>
          <p:nvPr/>
        </p:nvSpPr>
        <p:spPr bwMode="auto">
          <a:xfrm>
            <a:off x="7596336" y="4581128"/>
            <a:ext cx="537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1.302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96336" y="4581128"/>
            <a:ext cx="6477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726" name="CaixaDeTexto 10"/>
          <p:cNvSpPr txBox="1">
            <a:spLocks noChangeArrowheads="1"/>
          </p:cNvSpPr>
          <p:nvPr/>
        </p:nvSpPr>
        <p:spPr bwMode="auto">
          <a:xfrm>
            <a:off x="7723336" y="4895453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ítulo 1"/>
          <p:cNvSpPr>
            <a:spLocks noGrp="1"/>
          </p:cNvSpPr>
          <p:nvPr>
            <p:ph type="subTitle" idx="1"/>
          </p:nvPr>
        </p:nvSpPr>
        <p:spPr bwMode="auto">
          <a:xfrm>
            <a:off x="250825" y="6262688"/>
            <a:ext cx="7305675" cy="334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100" smtClean="0">
                <a:solidFill>
                  <a:schemeClr val="tx1"/>
                </a:solidFill>
                <a:latin typeface="Arial" charset="0"/>
                <a:cs typeface="Arial" charset="0"/>
              </a:rPr>
              <a:t>Fonte: University Wisconsin/USGS/DNPM/IBRAM</a:t>
            </a:r>
          </a:p>
        </p:txBody>
      </p:sp>
      <p:sp>
        <p:nvSpPr>
          <p:cNvPr id="5124" name="Retângulo 5"/>
          <p:cNvSpPr>
            <a:spLocks noChangeArrowheads="1"/>
          </p:cNvSpPr>
          <p:nvPr/>
        </p:nvSpPr>
        <p:spPr bwMode="auto">
          <a:xfrm>
            <a:off x="395288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Zinco</a:t>
            </a:r>
            <a:endParaRPr lang="pt-BR">
              <a:latin typeface="Arial" charset="0"/>
            </a:endParaRPr>
          </a:p>
        </p:txBody>
      </p:sp>
      <p:graphicFrame>
        <p:nvGraphicFramePr>
          <p:cNvPr id="5122" name="Gráfico 6"/>
          <p:cNvGraphicFramePr>
            <a:graphicFrameLocks/>
          </p:cNvGraphicFramePr>
          <p:nvPr/>
        </p:nvGraphicFramePr>
        <p:xfrm>
          <a:off x="714375" y="1928813"/>
          <a:ext cx="7375525" cy="4238625"/>
        </p:xfrm>
        <a:graphic>
          <a:graphicData uri="http://schemas.openxmlformats.org/presentationml/2006/ole">
            <p:oleObj spid="_x0000_s40962" r:id="rId3" imgW="7376799" imgH="4237087" progId="Excel.Sheet.8">
              <p:embed/>
            </p:oleObj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6600" y="519113"/>
            <a:ext cx="2663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</a:rPr>
              <a:t>Preço Zinco</a:t>
            </a:r>
          </a:p>
        </p:txBody>
      </p:sp>
      <p:sp>
        <p:nvSpPr>
          <p:cNvPr id="31748" name="AutoShape 2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49" name="AutoShape 4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50" name="AutoShape 6" descr="http://www.lme.com/ChartImg.axd?i=chart_f20f410bc78d444386d39af8590afb91_128.png&amp;g=39b4b1979ea645e7b0c395b81a995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78128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CaixaDeTexto 8"/>
          <p:cNvSpPr txBox="1">
            <a:spLocks noChangeArrowheads="1"/>
          </p:cNvSpPr>
          <p:nvPr/>
        </p:nvSpPr>
        <p:spPr bwMode="auto">
          <a:xfrm>
            <a:off x="7740650" y="4133850"/>
            <a:ext cx="537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1.834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40650" y="4133850"/>
            <a:ext cx="6477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753" name="CaixaDeTexto 10"/>
          <p:cNvSpPr txBox="1">
            <a:spLocks noChangeArrowheads="1"/>
          </p:cNvSpPr>
          <p:nvPr/>
        </p:nvSpPr>
        <p:spPr bwMode="auto">
          <a:xfrm>
            <a:off x="7867650" y="4448175"/>
            <a:ext cx="427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Ago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ixaDeTexto 2"/>
          <p:cNvSpPr txBox="1">
            <a:spLocks noChangeArrowheads="1"/>
          </p:cNvSpPr>
          <p:nvPr/>
        </p:nvSpPr>
        <p:spPr bwMode="auto">
          <a:xfrm>
            <a:off x="500063" y="500063"/>
            <a:ext cx="6160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Produção Mineral Brasileira em US$ bilhões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7127" y="5286375"/>
            <a:ext cx="379700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Crescimento 1 década = 550%</a:t>
            </a:r>
          </a:p>
          <a:p>
            <a:pPr lvl="3"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2008 até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82%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3"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2009 até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112,5%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3">
              <a:defRPr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2010 até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         2011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2012 = -3,7%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60232" y="6021288"/>
            <a:ext cx="1524776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Fonte: IBRAM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/DNPM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b="19479"/>
          <a:stretch>
            <a:fillRect/>
          </a:stretch>
        </p:blipFill>
        <p:spPr bwMode="auto">
          <a:xfrm>
            <a:off x="323528" y="1484784"/>
            <a:ext cx="8820472" cy="37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07504" y="638248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inclui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Petróleo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Gás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Valor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médio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ano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da PMB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14313" y="6215063"/>
            <a:ext cx="371475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03" name="CaixaDeTexto 4"/>
          <p:cNvSpPr txBox="1">
            <a:spLocks noChangeArrowheads="1"/>
          </p:cNvSpPr>
          <p:nvPr/>
        </p:nvSpPr>
        <p:spPr bwMode="auto">
          <a:xfrm>
            <a:off x="1143000" y="6488113"/>
            <a:ext cx="1151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IBRAM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 l="2376" r="4135" b="6850"/>
          <a:stretch>
            <a:fillRect/>
          </a:stretch>
        </p:blipFill>
        <p:spPr bwMode="auto">
          <a:xfrm>
            <a:off x="0" y="1285875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tângulo 3"/>
          <p:cNvSpPr>
            <a:spLocks noChangeArrowheads="1"/>
          </p:cNvSpPr>
          <p:nvPr/>
        </p:nvSpPr>
        <p:spPr bwMode="auto">
          <a:xfrm>
            <a:off x="1676400" y="428625"/>
            <a:ext cx="389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Minerais</a:t>
            </a:r>
            <a:endParaRPr lang="pt-BR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061" y="1959456"/>
          <a:ext cx="7744347" cy="3413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89675"/>
                <a:gridCol w="1267256"/>
                <a:gridCol w="1337660"/>
                <a:gridCol w="1196854"/>
                <a:gridCol w="1126451"/>
                <a:gridCol w="1126451"/>
              </a:tblGrid>
              <a:tr h="29902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Cimento Consumo (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Mt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9,40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22,40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32,9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Cimento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Aço Consumo (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Mt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6,24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10,9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11,7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Aço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Cobre Consumo (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Mt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85,3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207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Cobre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0,92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Alumínio Consumo (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Mt</a:t>
                      </a: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97,7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1.341,9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Alumínio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701" name="CaixaDeTexto 5"/>
          <p:cNvSpPr txBox="1">
            <a:spLocks noChangeArrowheads="1"/>
          </p:cNvSpPr>
          <p:nvPr/>
        </p:nvSpPr>
        <p:spPr bwMode="auto">
          <a:xfrm>
            <a:off x="642938" y="6524625"/>
            <a:ext cx="4413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>
                <a:latin typeface="Arial" pitchFamily="34" charset="0"/>
                <a:cs typeface="Arial" pitchFamily="34" charset="0"/>
              </a:rPr>
              <a:t>Fonte: Rochas &amp; Minerais Industriais, 2005 ;  Sumário Mineral 2011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57375" y="1619731"/>
            <a:ext cx="4797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Tabela para Consumo no Brasil 1970-2010</a:t>
            </a: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tângulo 3"/>
          <p:cNvSpPr>
            <a:spLocks noChangeArrowheads="1"/>
          </p:cNvSpPr>
          <p:nvPr/>
        </p:nvSpPr>
        <p:spPr bwMode="auto">
          <a:xfrm>
            <a:off x="1676400" y="428625"/>
            <a:ext cx="389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Consumo</a:t>
            </a:r>
            <a:r>
              <a:rPr lang="en-US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Minerais</a:t>
            </a:r>
            <a:endParaRPr lang="pt-BR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922360"/>
          <a:ext cx="7929619" cy="6534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30098"/>
                <a:gridCol w="1297573"/>
                <a:gridCol w="1369661"/>
                <a:gridCol w="1225487"/>
                <a:gridCol w="1153400"/>
                <a:gridCol w="1153400"/>
              </a:tblGrid>
              <a:tr h="34866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EUA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Japão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Espanha </a:t>
                      </a:r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028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Aço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427,40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267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502,90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323,10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701" name="CaixaDeTexto 5"/>
          <p:cNvSpPr txBox="1">
            <a:spLocks noChangeArrowheads="1"/>
          </p:cNvSpPr>
          <p:nvPr/>
        </p:nvSpPr>
        <p:spPr bwMode="auto">
          <a:xfrm>
            <a:off x="642938" y="6524625"/>
            <a:ext cx="3512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IABR  e ABAL (2012, dados 2010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); PNM2030 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835696" y="1412776"/>
            <a:ext cx="484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Tabela para Consumo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Comparativo Países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67544" y="2924944"/>
          <a:ext cx="7929619" cy="6534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30098"/>
                <a:gridCol w="1297573"/>
                <a:gridCol w="1369661"/>
                <a:gridCol w="1225487"/>
                <a:gridCol w="1153400"/>
                <a:gridCol w="1153400"/>
              </a:tblGrid>
              <a:tr h="34866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EUA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Japão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Alemanha </a:t>
                      </a:r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02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Alumínio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14,2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22,4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25,7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28,5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67544" y="3999672"/>
          <a:ext cx="5550732" cy="6534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30098"/>
                <a:gridCol w="1297573"/>
                <a:gridCol w="1369661"/>
                <a:gridCol w="1153400"/>
              </a:tblGrid>
              <a:tr h="34866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EUA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02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Cimento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900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435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425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228184" y="4293096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Dados 2008 – PNM 2030</a:t>
            </a:r>
            <a:endParaRPr lang="pt-BR" sz="12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67544" y="4935776"/>
          <a:ext cx="5550732" cy="6534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30098"/>
                <a:gridCol w="1297573"/>
                <a:gridCol w="1369661"/>
                <a:gridCol w="1153400"/>
              </a:tblGrid>
              <a:tr h="34866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EUA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4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02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Cobre kg/</a:t>
                      </a:r>
                      <a:r>
                        <a:rPr lang="pt-BR" sz="1400" dirty="0" err="1" smtClean="0">
                          <a:latin typeface="Arial" pitchFamily="34" charset="0"/>
                          <a:cs typeface="Arial" pitchFamily="34" charset="0"/>
                        </a:rPr>
                        <a:t>hab</a:t>
                      </a:r>
                      <a:endParaRPr lang="pt-B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7,0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228184" y="5229200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Dados 2008 – PNM 2030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43608" y="2996952"/>
          <a:ext cx="7172275" cy="326905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34455"/>
                <a:gridCol w="1434455"/>
                <a:gridCol w="1434455"/>
                <a:gridCol w="1434455"/>
                <a:gridCol w="1434455"/>
              </a:tblGrid>
              <a:tr h="6094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Mineral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Produção 2005 (toneladas)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Produção 2010 (toneladas)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Produção 2011 (toneladas)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Produção 2012 (toneladas)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>
                    <a:solidFill>
                      <a:schemeClr val="accent6"/>
                    </a:solidFill>
                  </a:tcPr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Agregados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331.000.000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451.000.000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469.000.000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489.000.000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Ferro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278.140.000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372.000.000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375.000.000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375.000.000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Bauxita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23.000.000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31.700.000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31.000.000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34.000.000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Manganês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3.192.000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2.600.000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2.950.000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1.100.000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Fosfato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5.600.000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6.300.000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6.200.000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6.300.000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Cobre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132.000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224.000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400.000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450.000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Potássio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405.000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418.000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460.000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460.000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Zinco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170.000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288.000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284.000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270.000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Nióbio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58.009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80.000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58.000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63.000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Níquel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36.315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41.884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50.974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50.974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  <a:tr h="241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latin typeface="Arial" pitchFamily="34" charset="0"/>
                          <a:cs typeface="Arial" pitchFamily="34" charset="0"/>
                        </a:rPr>
                        <a:t>Ouro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4" marR="8194" marT="8194" marB="0" anchor="ctr"/>
                </a:tc>
              </a:tr>
            </a:tbl>
          </a:graphicData>
        </a:graphic>
      </p:graphicFrame>
      <p:sp>
        <p:nvSpPr>
          <p:cNvPr id="4" name="Retângulo 2"/>
          <p:cNvSpPr>
            <a:spLocks noChangeArrowheads="1"/>
          </p:cNvSpPr>
          <p:nvPr/>
        </p:nvSpPr>
        <p:spPr bwMode="auto">
          <a:xfrm>
            <a:off x="1000125" y="357188"/>
            <a:ext cx="5500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produção mineral </a:t>
            </a:r>
            <a:r>
              <a:rPr lang="pt-BR" sz="24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</a:t>
            </a:r>
            <a:endParaRPr lang="pt-BR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2005 até 2012</a:t>
            </a:r>
          </a:p>
        </p:txBody>
      </p:sp>
      <p:sp>
        <p:nvSpPr>
          <p:cNvPr id="27732" name="Retângulo 3"/>
          <p:cNvSpPr>
            <a:spLocks noChangeArrowheads="1"/>
          </p:cNvSpPr>
          <p:nvPr/>
        </p:nvSpPr>
        <p:spPr bwMode="auto">
          <a:xfrm>
            <a:off x="1043608" y="6381328"/>
            <a:ext cx="1151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IBRAM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60032" y="6381328"/>
            <a:ext cx="3394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Total 2012:  ± 907 milhões de toneladas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285750" y="1357313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produção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mundial</a:t>
            </a:r>
            <a:r>
              <a:rPr lang="pt-BR" dirty="0">
                <a:latin typeface="Arial" pitchFamily="34" charset="0"/>
                <a:cs typeface="Arial" pitchFamily="34" charset="0"/>
              </a:rPr>
              <a:t> de minerais, incluindo os energéticos, segundo estimativas para o ano 2000, foi de 32 bilhões de toneladas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Wellmer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Becker-Plate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, 2002)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dirty="0">
                <a:latin typeface="Arial" pitchFamily="34" charset="0"/>
                <a:cs typeface="Arial" pitchFamily="34" charset="0"/>
              </a:rPr>
              <a:t>Desse total, cerca de 60% são de minerais (dos quais 2/3 de agregados para a construção civil) e 40% de energéticos.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Hoje temos ± 40 bilhões de toneladas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0063" y="1785938"/>
          <a:ext cx="8286809" cy="328422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241324"/>
                <a:gridCol w="2008405"/>
                <a:gridCol w="2031080"/>
                <a:gridCol w="1868594"/>
                <a:gridCol w="1137406"/>
              </a:tblGrid>
              <a:tr h="447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Mineral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Produção em 2011 (1.000 </a:t>
                      </a:r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 (A)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Acréscimos até 2016 (1.000 </a:t>
                      </a:r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 (B)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Produção Prevista em 2016 (C)=(A+B)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Variação (C/A)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Agregados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673.000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176.000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849.000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26%</a:t>
                      </a: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Ferro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375.000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445.000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820.000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118%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Bauxita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31.000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7.000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38.000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Manganês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2.600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3.000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Fosfato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1.800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2.500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39%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Cobre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Potássio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2.110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2.400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728%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Zinco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Nióbio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Níquel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latin typeface="Arial" pitchFamily="34" charset="0"/>
                          <a:cs typeface="Arial" pitchFamily="34" charset="0"/>
                        </a:rPr>
                        <a:t>Ouro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0,066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0,029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0,095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438" name="Retângulo 2"/>
          <p:cNvSpPr>
            <a:spLocks noChangeArrowheads="1"/>
          </p:cNvSpPr>
          <p:nvPr/>
        </p:nvSpPr>
        <p:spPr bwMode="auto">
          <a:xfrm>
            <a:off x="467544" y="357188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Expectativa de Aumento de produção mineral  </a:t>
            </a:r>
            <a:r>
              <a:rPr lang="pt-BR" sz="24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até 2016</a:t>
            </a:r>
          </a:p>
        </p:txBody>
      </p:sp>
      <p:sp>
        <p:nvSpPr>
          <p:cNvPr id="28751" name="Retângulo 3"/>
          <p:cNvSpPr>
            <a:spLocks noChangeArrowheads="1"/>
          </p:cNvSpPr>
          <p:nvPr/>
        </p:nvSpPr>
        <p:spPr bwMode="auto">
          <a:xfrm>
            <a:off x="500063" y="5143500"/>
            <a:ext cx="2005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Arial" pitchFamily="34" charset="0"/>
                <a:cs typeface="Arial" pitchFamily="34" charset="0"/>
              </a:rPr>
              <a:t>Fonte: IBRAM estimativas </a:t>
            </a:r>
          </a:p>
        </p:txBody>
      </p:sp>
      <p:pic>
        <p:nvPicPr>
          <p:cNvPr id="2875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143500" y="5143500"/>
            <a:ext cx="33543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Total 2016:  ±1,700 bilhão de toneladas </a:t>
            </a:r>
          </a:p>
        </p:txBody>
      </p:sp>
      <p:sp>
        <p:nvSpPr>
          <p:cNvPr id="8" name="Explosão 2 7"/>
          <p:cNvSpPr/>
          <p:nvPr/>
        </p:nvSpPr>
        <p:spPr>
          <a:xfrm rot="174116">
            <a:off x="1171575" y="5267325"/>
            <a:ext cx="7999413" cy="1535113"/>
          </a:xfrm>
          <a:prstGeom prst="irregularSeal2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8755" name="CaixaDeTexto 6"/>
          <p:cNvSpPr txBox="1">
            <a:spLocks noChangeArrowheads="1"/>
          </p:cNvSpPr>
          <p:nvPr/>
        </p:nvSpPr>
        <p:spPr bwMode="auto">
          <a:xfrm>
            <a:off x="2428875" y="5688013"/>
            <a:ext cx="5000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dirty="0">
                <a:latin typeface="Arial" pitchFamily="34" charset="0"/>
                <a:cs typeface="Arial" pitchFamily="34" charset="0"/>
              </a:rPr>
              <a:t>Curiosidade: Somente as 200 maiores minas do Brasil movimentam cerca de 764 milhões de toneladas ROM. O Brasil deve colher, na safra 2012/2013, mais de 183,5 milhões de toneladas de grãos, aumento de 10,5% em relação à safra anterior.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571750"/>
            <a:ext cx="6943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357313"/>
            <a:ext cx="7724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000125" y="428625"/>
            <a:ext cx="5210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Estrutura Modal de Transportes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274638"/>
            <a:ext cx="8229600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 no Mundo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14313" y="6143625"/>
            <a:ext cx="213836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t-BR" sz="1100">
                <a:latin typeface="Arial" charset="0"/>
              </a:rPr>
              <a:t>Fonte: Banco Mundial (2012)</a:t>
            </a:r>
          </a:p>
          <a:p>
            <a:pPr>
              <a:tabLst>
                <a:tab pos="723900" algn="l"/>
                <a:tab pos="1447800" algn="l"/>
              </a:tabLst>
            </a:pPr>
            <a:endParaRPr lang="pt-BR" sz="1100">
              <a:latin typeface="Arial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8350" y="1298575"/>
            <a:ext cx="7732713" cy="5418138"/>
            <a:chOff x="484" y="630"/>
            <a:chExt cx="4871" cy="3413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84" y="630"/>
              <a:ext cx="4871" cy="3413"/>
              <a:chOff x="484" y="630"/>
              <a:chExt cx="4871" cy="3413"/>
            </a:xfrm>
          </p:grpSpPr>
          <p:sp>
            <p:nvSpPr>
              <p:cNvPr id="17456" name="Rectangle 6"/>
              <p:cNvSpPr>
                <a:spLocks noChangeArrowheads="1"/>
              </p:cNvSpPr>
              <p:nvPr/>
            </p:nvSpPr>
            <p:spPr bwMode="auto">
              <a:xfrm>
                <a:off x="4211" y="675"/>
                <a:ext cx="1144" cy="357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charset="0"/>
                </a:endParaRPr>
              </a:p>
            </p:txBody>
          </p:sp>
          <p:sp>
            <p:nvSpPr>
              <p:cNvPr id="17457" name="Oval 7"/>
              <p:cNvSpPr>
                <a:spLocks noChangeArrowheads="1"/>
              </p:cNvSpPr>
              <p:nvPr/>
            </p:nvSpPr>
            <p:spPr bwMode="auto">
              <a:xfrm>
                <a:off x="484" y="755"/>
                <a:ext cx="2861" cy="2466"/>
              </a:xfrm>
              <a:prstGeom prst="ellipse">
                <a:avLst/>
              </a:prstGeom>
              <a:solidFill>
                <a:srgbClr val="747678">
                  <a:alpha val="74901"/>
                </a:srgbClr>
              </a:solidFill>
              <a:ln w="4680">
                <a:solidFill>
                  <a:srgbClr val="747678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charset="0"/>
                </a:endParaRPr>
              </a:p>
            </p:txBody>
          </p:sp>
          <p:sp>
            <p:nvSpPr>
              <p:cNvPr id="17458" name="Oval 5"/>
              <p:cNvSpPr>
                <a:spLocks noChangeArrowheads="1"/>
              </p:cNvSpPr>
              <p:nvPr/>
            </p:nvSpPr>
            <p:spPr bwMode="auto">
              <a:xfrm>
                <a:off x="2047" y="630"/>
                <a:ext cx="2983" cy="2547"/>
              </a:xfrm>
              <a:prstGeom prst="ellipse">
                <a:avLst/>
              </a:prstGeom>
              <a:solidFill>
                <a:srgbClr val="007E7A">
                  <a:alpha val="71764"/>
                </a:srgbClr>
              </a:solidFill>
              <a:ln w="4680">
                <a:solidFill>
                  <a:srgbClr val="007E7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charset="0"/>
                </a:endParaRPr>
              </a:p>
            </p:txBody>
          </p:sp>
          <p:sp>
            <p:nvSpPr>
              <p:cNvPr id="17459" name="Oval 8"/>
              <p:cNvSpPr>
                <a:spLocks noChangeArrowheads="1"/>
              </p:cNvSpPr>
              <p:nvPr/>
            </p:nvSpPr>
            <p:spPr bwMode="auto">
              <a:xfrm>
                <a:off x="1395" y="1215"/>
                <a:ext cx="2782" cy="2828"/>
              </a:xfrm>
              <a:prstGeom prst="ellipse">
                <a:avLst/>
              </a:prstGeom>
              <a:solidFill>
                <a:srgbClr val="EDB111">
                  <a:alpha val="50980"/>
                </a:srgbClr>
              </a:solidFill>
              <a:ln w="4680">
                <a:solidFill>
                  <a:srgbClr val="EDB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charset="0"/>
                </a:endParaRPr>
              </a:p>
            </p:txBody>
          </p:sp>
        </p:grp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651" y="1026"/>
              <a:ext cx="786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Bangladesh</a:t>
              </a:r>
            </a:p>
          </p:txBody>
        </p:sp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4" y="1026"/>
              <a:ext cx="289" cy="17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4194" y="1356"/>
              <a:ext cx="621" cy="17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Nigéria</a:t>
              </a:r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7" y="1343"/>
              <a:ext cx="290" cy="18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4480" y="1762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Paquistão</a:t>
              </a:r>
            </a:p>
          </p:txBody>
        </p:sp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9" y="1756"/>
              <a:ext cx="262" cy="17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pic>
          <p:nvPicPr>
            <p:cNvPr id="1742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" y="2475"/>
              <a:ext cx="269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719" y="2475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Austrália</a:t>
              </a:r>
            </a:p>
          </p:txBody>
        </p:sp>
        <p:pic>
          <p:nvPicPr>
            <p:cNvPr id="17426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39" y="2797"/>
              <a:ext cx="289" cy="14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754" y="2797"/>
              <a:ext cx="496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Canadá</a:t>
              </a:r>
            </a:p>
          </p:txBody>
        </p:sp>
        <p:pic>
          <p:nvPicPr>
            <p:cNvPr id="17428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5" y="1762"/>
              <a:ext cx="331" cy="218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751" y="1762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Rússia</a:t>
              </a:r>
            </a:p>
          </p:txBody>
        </p:sp>
        <p:pic>
          <p:nvPicPr>
            <p:cNvPr id="17430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0" y="2611"/>
              <a:ext cx="310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799" y="2610"/>
              <a:ext cx="621" cy="17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EUA</a:t>
              </a:r>
            </a:p>
          </p:txBody>
        </p:sp>
        <p:pic>
          <p:nvPicPr>
            <p:cNvPr id="17432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14" y="1474"/>
              <a:ext cx="331" cy="23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2715" y="1474"/>
              <a:ext cx="621" cy="192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300" b="1">
                  <a:latin typeface="Arial" charset="0"/>
                </a:rPr>
                <a:t>BRASIL</a:t>
              </a:r>
            </a:p>
          </p:txBody>
        </p:sp>
        <p:pic>
          <p:nvPicPr>
            <p:cNvPr id="17434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6" y="2340"/>
              <a:ext cx="309" cy="212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2754" y="2371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China</a:t>
              </a:r>
            </a:p>
          </p:txBody>
        </p:sp>
        <p:pic>
          <p:nvPicPr>
            <p:cNvPr id="17436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06" y="2067"/>
              <a:ext cx="339" cy="228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2751" y="2067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Índia</a:t>
              </a:r>
            </a:p>
          </p:txBody>
        </p:sp>
        <p:pic>
          <p:nvPicPr>
            <p:cNvPr id="17438" name="Picture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90" y="3212"/>
              <a:ext cx="248" cy="16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3285" y="3195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Japão</a:t>
              </a:r>
            </a:p>
          </p:txBody>
        </p:sp>
        <p:pic>
          <p:nvPicPr>
            <p:cNvPr id="17440" name="Picture 3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34" y="3450"/>
              <a:ext cx="269" cy="15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3240" y="3607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México</a:t>
              </a:r>
            </a:p>
          </p:txBody>
        </p:sp>
        <p:pic>
          <p:nvPicPr>
            <p:cNvPr id="17442" name="Picture 3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03" y="3105"/>
              <a:ext cx="242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709" y="3105"/>
              <a:ext cx="621" cy="17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Espanha</a:t>
              </a:r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1596" y="3195"/>
              <a:ext cx="620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Alemanha</a:t>
              </a:r>
            </a:p>
          </p:txBody>
        </p:sp>
        <p:pic>
          <p:nvPicPr>
            <p:cNvPr id="17445" name="Picture 3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81" y="3240"/>
              <a:ext cx="249" cy="15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pic>
          <p:nvPicPr>
            <p:cNvPr id="17446" name="Picture 3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475" y="3385"/>
              <a:ext cx="248" cy="12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2748" y="3309"/>
              <a:ext cx="621" cy="29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Reino Unido</a:t>
              </a:r>
            </a:p>
          </p:txBody>
        </p:sp>
        <p:pic>
          <p:nvPicPr>
            <p:cNvPr id="17448" name="Picture 4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37" y="3465"/>
              <a:ext cx="227" cy="15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2034" y="3420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Itália</a:t>
              </a:r>
            </a:p>
          </p:txBody>
        </p:sp>
        <p:pic>
          <p:nvPicPr>
            <p:cNvPr id="17450" name="Picture 4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031" y="3657"/>
              <a:ext cx="248" cy="16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2304" y="3657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França</a:t>
              </a:r>
            </a:p>
          </p:txBody>
        </p:sp>
        <p:pic>
          <p:nvPicPr>
            <p:cNvPr id="17452" name="Picture 4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790" y="3690"/>
              <a:ext cx="272" cy="18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2617" y="3838"/>
              <a:ext cx="803" cy="17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Coréia do Sul</a:t>
              </a:r>
            </a:p>
          </p:txBody>
        </p:sp>
        <p:pic>
          <p:nvPicPr>
            <p:cNvPr id="17454" name="Picture 4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179" y="2197"/>
              <a:ext cx="276" cy="23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4410" y="2197"/>
              <a:ext cx="621" cy="17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723900" algn="l"/>
                </a:tabLst>
              </a:pPr>
              <a:r>
                <a:rPr lang="pt-BR" sz="1200" b="1">
                  <a:latin typeface="Arial" charset="0"/>
                </a:rPr>
                <a:t>Indonésia</a:t>
              </a:r>
            </a:p>
          </p:txBody>
        </p:sp>
      </p:grpSp>
      <p:sp>
        <p:nvSpPr>
          <p:cNvPr id="17413" name="Rectangle 48"/>
          <p:cNvSpPr>
            <a:spLocks noChangeArrowheads="1"/>
          </p:cNvSpPr>
          <p:nvPr/>
        </p:nvSpPr>
        <p:spPr bwMode="auto">
          <a:xfrm>
            <a:off x="357188" y="1727200"/>
            <a:ext cx="1817687" cy="9540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t-BR" sz="1600" b="1">
                <a:latin typeface="Arial" charset="0"/>
              </a:rPr>
              <a:t>Area &gt; 3 milhões km²</a:t>
            </a:r>
          </a:p>
          <a:p>
            <a:pPr algn="ctr">
              <a:tabLst>
                <a:tab pos="723900" algn="l"/>
                <a:tab pos="1447800" algn="l"/>
              </a:tabLst>
            </a:pPr>
            <a:endParaRPr lang="pt-BR" sz="1600" b="1">
              <a:latin typeface="Arial" charset="0"/>
            </a:endParaRPr>
          </a:p>
        </p:txBody>
      </p:sp>
      <p:sp>
        <p:nvSpPr>
          <p:cNvPr id="17414" name="Rectangle 49"/>
          <p:cNvSpPr>
            <a:spLocks noChangeArrowheads="1"/>
          </p:cNvSpPr>
          <p:nvPr/>
        </p:nvSpPr>
        <p:spPr bwMode="auto">
          <a:xfrm>
            <a:off x="7358063" y="1727200"/>
            <a:ext cx="1571625" cy="6159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t-BR" sz="1600" b="1">
                <a:latin typeface="Arial" charset="0"/>
              </a:rPr>
              <a:t>Pop &gt; 140 milhões</a:t>
            </a:r>
          </a:p>
          <a:p>
            <a:pPr algn="ctr">
              <a:tabLst>
                <a:tab pos="723900" algn="l"/>
                <a:tab pos="1447800" algn="l"/>
              </a:tabLst>
            </a:pPr>
            <a:endParaRPr lang="pt-BR" sz="1600" b="1">
              <a:latin typeface="Arial" charset="0"/>
            </a:endParaRPr>
          </a:p>
        </p:txBody>
      </p:sp>
      <p:sp>
        <p:nvSpPr>
          <p:cNvPr id="17415" name="Rectangle 50"/>
          <p:cNvSpPr>
            <a:spLocks noChangeArrowheads="1"/>
          </p:cNvSpPr>
          <p:nvPr/>
        </p:nvSpPr>
        <p:spPr bwMode="auto">
          <a:xfrm>
            <a:off x="6572250" y="5662613"/>
            <a:ext cx="1814513" cy="565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t-BR" sz="1600" b="1">
                <a:latin typeface="Arial" charset="0"/>
              </a:rPr>
              <a:t>PIB &gt; US$ 900 bilhões </a:t>
            </a:r>
          </a:p>
        </p:txBody>
      </p:sp>
      <p:sp>
        <p:nvSpPr>
          <p:cNvPr id="52" name="Elipse 51"/>
          <p:cNvSpPr/>
          <p:nvPr/>
        </p:nvSpPr>
        <p:spPr bwMode="auto">
          <a:xfrm>
            <a:off x="3357563" y="2155825"/>
            <a:ext cx="1857375" cy="2978150"/>
          </a:xfrm>
          <a:prstGeom prst="ellipse">
            <a:avLst/>
          </a:prstGeom>
          <a:solidFill>
            <a:srgbClr val="FFFF00">
              <a:alpha val="0"/>
            </a:srgbClr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t-BR" sz="2400">
              <a:ln>
                <a:solidFill>
                  <a:srgbClr val="FFFF00"/>
                </a:solidFill>
              </a:ln>
              <a:latin typeface="Arial" charset="0"/>
            </a:endParaRPr>
          </a:p>
        </p:txBody>
      </p:sp>
      <p:pic>
        <p:nvPicPr>
          <p:cNvPr id="53" name="Imagem 1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C02015-386D-4EFC-ABE8-63795547A4E6}" type="slidenum">
              <a:rPr lang="pt-BR" altLang="en-US" smtClean="0">
                <a:cs typeface="Arial" charset="0"/>
              </a:rPr>
              <a:pPr/>
              <a:t>30</a:t>
            </a:fld>
            <a:endParaRPr lang="pt-BR" altLang="en-US" smtClean="0">
              <a:cs typeface="Arial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5113"/>
            <a:ext cx="6804248" cy="78762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cap="all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cap="all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Gargalos para Desenvolvimento do Setor Mineral</a:t>
            </a:r>
            <a:endParaRPr lang="pt-BR" sz="2400" b="1" cap="all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2136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EEE493-5420-419E-80EB-EB0B7720AA9B}" type="slidenum">
              <a:rPr lang="pt-BR" smtClean="0">
                <a:ea typeface="MS PGothic" pitchFamily="34" charset="-128"/>
              </a:rPr>
              <a:pPr/>
              <a:t>31</a:t>
            </a:fld>
            <a:endParaRPr lang="pt-BR" dirty="0" smtClean="0">
              <a:ea typeface="MS PGothic" pitchFamily="34" charset="-128"/>
            </a:endParaRPr>
          </a:p>
        </p:txBody>
      </p:sp>
      <p:sp>
        <p:nvSpPr>
          <p:cNvPr id="32770" name="Título 1"/>
          <p:cNvSpPr>
            <a:spLocks noGrp="1"/>
          </p:cNvSpPr>
          <p:nvPr>
            <p:ph type="title" idx="4294967295"/>
          </p:nvPr>
        </p:nvSpPr>
        <p:spPr>
          <a:xfrm>
            <a:off x="0" y="288925"/>
            <a:ext cx="7668344" cy="6143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2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Portos:  ineficiência e crescente estrangulamento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03288"/>
            <a:ext cx="8424863" cy="50688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Os portos brasileiros são o principal gargalo da nossa cadeia logística. Sua baixa eficiência e saturação vêm comprometendo a competitividade da economia brasileira.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último ranking do Fórum Econômico Mundial, publicado em setembro de 2012, o Brasil figura entre as 10 piores nações em termos de qualidade da infraestrutura portuária dentre 144 países analisados (posição 135).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     Ranking Fórum Econômico Mundial – Portos (2012)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319233"/>
            <a:ext cx="77501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6370638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defPPr>
              <a:defRPr lang="pt-BR"/>
            </a:defPPr>
            <a:lvl1pPr>
              <a:spcBef>
                <a:spcPct val="50000"/>
              </a:spcBef>
              <a:defRPr sz="3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Licenciamento ambiental:</a:t>
            </a:r>
          </a:p>
          <a:p>
            <a:pPr algn="ctr">
              <a:defRPr/>
            </a:pP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Entrave  do processo</a:t>
            </a:r>
            <a:endParaRPr lang="pt-BR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71438" y="1273175"/>
            <a:ext cx="87487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Elevado custo dos estudos ambientais;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TR´s mal formulados;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Orgãos ambientais desaparelhados;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Imprevisibilidade de prazos para a obtenção de licenças;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Imposição de “Condicionantes” muito além dos impactos reais dos projetos;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Participação não sincronizada de novos atores no processo licenciamento como IPHAN, ICMBIO, FUNAI;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pt-BR" sz="2000">
              <a:latin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pt-BR" sz="2000">
                <a:latin typeface="Arial" charset="0"/>
              </a:rPr>
              <a:t>Excesso de exigências do Ministério Público nos processos de licenciamento, reduzindo o papel do órgão de Licenciamento Ambiental</a:t>
            </a: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251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4EEE493-5420-419E-80EB-EB0B7720AA9B}" type="slidenum">
              <a:rPr lang="pt-BR" smtClean="0">
                <a:ea typeface="MS PGothic" pitchFamily="34" charset="-128"/>
              </a:rPr>
              <a:pPr/>
              <a:t>32</a:t>
            </a:fld>
            <a:endParaRPr lang="pt-BR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Número de Slid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0B904C-412C-4ACA-AC3B-ECC1FD729F61}" type="slidenum">
              <a:rPr lang="pt-BR" smtClean="0">
                <a:ea typeface="MS PGothic" pitchFamily="34" charset="-128"/>
              </a:rPr>
              <a:pPr/>
              <a:t>33</a:t>
            </a:fld>
            <a:endParaRPr lang="pt-BR" dirty="0" smtClean="0">
              <a:ea typeface="MS PGothic" pitchFamily="34" charset="-128"/>
            </a:endParaRPr>
          </a:p>
        </p:txBody>
      </p:sp>
      <p:sp>
        <p:nvSpPr>
          <p:cNvPr id="32770" name="Título 1"/>
          <p:cNvSpPr>
            <a:spLocks noGrp="1"/>
          </p:cNvSpPr>
          <p:nvPr>
            <p:ph type="title" idx="4294967295"/>
          </p:nvPr>
        </p:nvSpPr>
        <p:spPr>
          <a:xfrm>
            <a:off x="0" y="374650"/>
            <a:ext cx="6516216" cy="44132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Transporte de Cargas – Infraestrutura Deficiente 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426989"/>
            <a:ext cx="8424863" cy="5386387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O Brasil enfrenta uma crise sem precedentes no transporte de cargas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 Existem sérios problemas na oferta dos serviços no transporte rodoviário, ferroviário, hidroviário, de cabotagem marítima e nos portos públicos.</a:t>
            </a:r>
          </a:p>
          <a:p>
            <a:pPr eaLnBrk="1" hangingPunct="1">
              <a:buNone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Os principais problemas identificados são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Baixo volume de investimentos;</a:t>
            </a:r>
          </a:p>
          <a:p>
            <a:pPr lvl="2">
              <a:buFont typeface="Arial" pitchFamily="34" charset="0"/>
              <a:buChar char="•"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Elevada e crescente deterioração da rede viária terrestre;</a:t>
            </a:r>
          </a:p>
          <a:p>
            <a:pPr lvl="2">
              <a:buFont typeface="Arial" pitchFamily="34" charset="0"/>
              <a:buChar char="•"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Dificuldades no acesso aos portos – tanto por via terrestre , quanto marítima;</a:t>
            </a:r>
          </a:p>
          <a:p>
            <a:pPr lvl="2">
              <a:buFont typeface="Arial" pitchFamily="34" charset="0"/>
              <a:buChar char="•"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Modelo de gestão do estado no setor de transporte ultrapassado e não profissionalizado;</a:t>
            </a:r>
          </a:p>
          <a:p>
            <a:pPr lvl="2">
              <a:buFont typeface="Arial" pitchFamily="34" charset="0"/>
              <a:buChar char="•"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Modal aquaviário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sub-utilizado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1" descr="Papel timbrado CNI A4 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 idx="4294967295"/>
          </p:nvPr>
        </p:nvSpPr>
        <p:spPr>
          <a:xfrm>
            <a:off x="0" y="154087"/>
            <a:ext cx="8472488" cy="6826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 indústria reclama da falta de infraestrutura</a:t>
            </a:r>
          </a:p>
        </p:txBody>
      </p:sp>
      <p:sp>
        <p:nvSpPr>
          <p:cNvPr id="9220" name="CaixaDeTexto 4"/>
          <p:cNvSpPr txBox="1">
            <a:spLocks noChangeArrowheads="1"/>
          </p:cNvSpPr>
          <p:nvPr/>
        </p:nvSpPr>
        <p:spPr bwMode="auto">
          <a:xfrm>
            <a:off x="0" y="6125940"/>
            <a:ext cx="7500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dirty="0">
                <a:latin typeface="Arial" pitchFamily="34" charset="0"/>
                <a:cs typeface="Arial" pitchFamily="34" charset="0"/>
              </a:rPr>
              <a:t>A soma dos percentuais é maior que 100% porque era possível assinalar até 6 opções.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468313" y="1196752"/>
          <a:ext cx="8675687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Retângulo 12"/>
          <p:cNvSpPr>
            <a:spLocks noChangeArrowheads="1"/>
          </p:cNvSpPr>
          <p:nvPr/>
        </p:nvSpPr>
        <p:spPr bwMode="auto">
          <a:xfrm>
            <a:off x="395536" y="714375"/>
            <a:ext cx="6665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Pesquisa do Fórum Nacional da Indústria (2012)</a:t>
            </a:r>
          </a:p>
        </p:txBody>
      </p:sp>
      <p:pic>
        <p:nvPicPr>
          <p:cNvPr id="8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4"/>
          <p:cNvSpPr txBox="1">
            <a:spLocks noChangeArrowheads="1"/>
          </p:cNvSpPr>
          <p:nvPr/>
        </p:nvSpPr>
        <p:spPr bwMode="auto">
          <a:xfrm>
            <a:off x="611188" y="1628775"/>
            <a:ext cx="81375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spcBef>
                <a:spcPts val="1200"/>
              </a:spcBef>
              <a:spcAft>
                <a:spcPts val="1200"/>
              </a:spcAft>
            </a:pPr>
            <a:endParaRPr lang="pt-BR" sz="2400" dirty="0">
              <a:solidFill>
                <a:srgbClr val="32525D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8621876" cy="22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67544" y="260648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as áreas de infraestrutura são percebidas pela indústria:</a:t>
            </a:r>
            <a:endParaRPr lang="pt-BR" sz="2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-387350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65088" algn="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t-BR" sz="2800" b="1">
              <a:solidFill>
                <a:schemeClr val="accent1"/>
              </a:solidFill>
              <a:latin typeface="Lucida Sans Unicode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3" y="404664"/>
            <a:ext cx="691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 baixa qualidade da infraestrutura penaliza os custos de produção:</a:t>
            </a:r>
            <a:endParaRPr lang="pt-BR" sz="2000" b="1" cap="all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83568" y="4508401"/>
            <a:ext cx="7920880" cy="1512887"/>
          </a:xfrm>
          <a:prstGeom prst="flowChartAlternateProcess">
            <a:avLst/>
          </a:prstGeom>
          <a:solidFill>
            <a:srgbClr val="D5BC61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governo já percebeu que a recuperação do déficit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infraestrutura depende 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efetiva participação do setor privado no investimento 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gestão dos serviços.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556792"/>
            <a:ext cx="8208912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255588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Estradas de má qualidade, portos ineficientes, cabotagem pequena, falta de ferrovias e de áreas de armazenagem, entre outros, afetam a indústria e a sua capacidade de se integrar às cadeias globais de produção.</a:t>
            </a:r>
          </a:p>
          <a:p>
            <a:pPr marL="365125" lvl="1" indent="-255588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65125" lvl="1" indent="-255588" algn="just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indústria moderna necessita de sistemas integrados de transportes e sistemas logísticos eficientes.</a:t>
            </a:r>
          </a:p>
        </p:txBody>
      </p:sp>
      <p:pic>
        <p:nvPicPr>
          <p:cNvPr id="9" name="Imagem 1" descr="Papel timbrado CNI A4 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14400" y="158279"/>
            <a:ext cx="5457800" cy="6064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 investe pouco em infraestrutura</a:t>
            </a:r>
            <a:endParaRPr lang="pt-BR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24128" y="1656284"/>
            <a:ext cx="3214710" cy="121393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país investe cerca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R$ 92 bilhões/ano.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724128" y="3212211"/>
            <a:ext cx="3214678" cy="15198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Deveria investir no mínimo </a:t>
            </a:r>
          </a:p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5% do PIB </a:t>
            </a:r>
          </a:p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(R$ 220 bilhões)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724128" y="5077454"/>
            <a:ext cx="3214678" cy="10158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Déficit anual:</a:t>
            </a:r>
          </a:p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R$ 128 bilhões</a:t>
            </a:r>
          </a:p>
        </p:txBody>
      </p:sp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0" y="899428"/>
            <a:ext cx="7524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Investimento em Infraestrutura % do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PIB 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(média 2000-2010)</a:t>
            </a:r>
          </a:p>
        </p:txBody>
      </p:sp>
      <p:pic>
        <p:nvPicPr>
          <p:cNvPr id="9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5857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4016" y="176312"/>
            <a:ext cx="6156176" cy="66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pt-BR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Governo Federal: Investimentos em infraestrutura</a:t>
            </a:r>
            <a:endParaRPr lang="pt-BR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ítulo 1"/>
          <p:cNvSpPr txBox="1">
            <a:spLocks/>
          </p:cNvSpPr>
          <p:nvPr/>
        </p:nvSpPr>
        <p:spPr bwMode="auto">
          <a:xfrm>
            <a:off x="-468560" y="702717"/>
            <a:ext cx="868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Investimentos Totais da União – Valores constantes  (R$ bilhões)</a:t>
            </a:r>
          </a:p>
        </p:txBody>
      </p:sp>
      <p:sp>
        <p:nvSpPr>
          <p:cNvPr id="6149" name="Retângulo 9"/>
          <p:cNvSpPr>
            <a:spLocks noChangeArrowheads="1"/>
          </p:cNvSpPr>
          <p:nvPr/>
        </p:nvSpPr>
        <p:spPr bwMode="auto">
          <a:xfrm>
            <a:off x="0" y="5759450"/>
            <a:ext cx="7708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pt-BR" sz="1200" dirty="0">
                <a:latin typeface="Arial" pitchFamily="34" charset="0"/>
                <a:cs typeface="Arial" pitchFamily="34" charset="0"/>
              </a:rPr>
              <a:t>Total Pago (pago do exercício + restos a pagar pagos). Valores atualizados com base no IGP-DI, da FGV.</a:t>
            </a:r>
          </a:p>
          <a:p>
            <a:pPr fontAlgn="b"/>
            <a:r>
              <a:rPr lang="pt-BR" sz="1200" dirty="0">
                <a:latin typeface="Arial" pitchFamily="34" charset="0"/>
                <a:cs typeface="Arial" pitchFamily="34" charset="0"/>
              </a:rPr>
              <a:t>Fonte: Elaboração própria com base nos dados do Contas Abertas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2434728"/>
            <a:ext cx="3214710" cy="3449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Média anual de R$ 40 bilhões</a:t>
            </a:r>
          </a:p>
        </p:txBody>
      </p:sp>
      <p:pic>
        <p:nvPicPr>
          <p:cNvPr id="9" name="Imagem 1" descr="Papel timbrado CNI A4 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53526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80528" y="447055"/>
            <a:ext cx="8295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Movimentação Ferroviária de Cargas</a:t>
            </a:r>
            <a:endParaRPr lang="en-US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7544" y="1348026"/>
            <a:ext cx="843892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minério de ferro corresponde em média a 75% do total das cargas movimentadas na ferrovias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3164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ANTT e CNI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9512" y="2276872"/>
            <a:ext cx="85689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Movimentação anual de minério e outras cargas ferroviária (milhões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TUs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pt-BR" sz="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7572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81359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5288" y="333375"/>
            <a:ext cx="62642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pt-BR" sz="2000" b="1" cap="all" dirty="0">
                <a:solidFill>
                  <a:schemeClr val="bg1"/>
                </a:solidFill>
                <a:latin typeface="Arial" charset="0"/>
              </a:rPr>
              <a:t>Distribuição das substâncias minerais em % no valor da produção global </a:t>
            </a:r>
          </a:p>
        </p:txBody>
      </p:sp>
      <p:sp>
        <p:nvSpPr>
          <p:cNvPr id="18436" name="Retângulo 3"/>
          <p:cNvSpPr>
            <a:spLocks noChangeArrowheads="1"/>
          </p:cNvSpPr>
          <p:nvPr/>
        </p:nvSpPr>
        <p:spPr bwMode="auto">
          <a:xfrm>
            <a:off x="1908175" y="6300788"/>
            <a:ext cx="2438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>
                <a:latin typeface="Arial" charset="0"/>
              </a:rPr>
              <a:t>Fonte: ICMM e </a:t>
            </a:r>
            <a:r>
              <a:rPr lang="pt-BR" sz="1100" dirty="0" err="1">
                <a:latin typeface="Arial" charset="0"/>
              </a:rPr>
              <a:t>Raw</a:t>
            </a:r>
            <a:r>
              <a:rPr lang="pt-BR" sz="1100" dirty="0">
                <a:latin typeface="Arial" charset="0"/>
              </a:rPr>
              <a:t> </a:t>
            </a:r>
            <a:r>
              <a:rPr lang="pt-BR" sz="1100" dirty="0" err="1">
                <a:latin typeface="Arial" charset="0"/>
              </a:rPr>
              <a:t>Materials</a:t>
            </a:r>
            <a:r>
              <a:rPr lang="pt-BR" sz="1100" dirty="0">
                <a:latin typeface="Arial" charset="0"/>
              </a:rPr>
              <a:t>, 2012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188640"/>
            <a:ext cx="6948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Participação dos modos de transporte no total exportado</a:t>
            </a:r>
            <a:endParaRPr lang="en-US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419872" y="2420888"/>
            <a:ext cx="5400600" cy="1200329"/>
          </a:xfrm>
          <a:prstGeom prst="rect">
            <a:avLst/>
          </a:prstGeom>
          <a:solidFill>
            <a:srgbClr val="D5BC6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 principal modal responsável pelo escoamento dos produtos exportados é o marítimo com aproximadamente 95% do total movimentado. 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Papel timbrado CNI A4 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6" y="6373813"/>
            <a:ext cx="1024359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7704856" cy="39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33164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MDCI, Alice web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536" y="141451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Segundo dados do Ministério do Desenvolvimento, Indústria e Comércio Exterior, o Brasil exportou 688 milhões de toneladas em 2012. </a:t>
            </a: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65924"/>
            <a:ext cx="7776864" cy="51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ítulo 1"/>
          <p:cNvSpPr txBox="1">
            <a:spLocks/>
          </p:cNvSpPr>
          <p:nvPr/>
        </p:nvSpPr>
        <p:spPr bwMode="auto">
          <a:xfrm>
            <a:off x="179512" y="466378"/>
            <a:ext cx="684076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9" tIns="51334" rIns="102669" bIns="51334" anchor="ctr"/>
          <a:lstStyle/>
          <a:p>
            <a:pPr algn="ctr" defTabSz="1025525"/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 16 importantes projetos do setor de Transportes no mundo, 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pt-BR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estão localizados no 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 </a:t>
            </a:r>
            <a:r>
              <a:rPr lang="en-US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(US$ </a:t>
            </a:r>
            <a:r>
              <a:rPr lang="en-US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bilhões</a:t>
            </a:r>
            <a:r>
              <a:rPr lang="en-US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defTabSz="1025525"/>
            <a:endParaRPr lang="pt-BR" sz="2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517232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7"/>
          <p:cNvSpPr txBox="1">
            <a:spLocks noChangeArrowheads="1"/>
          </p:cNvSpPr>
          <p:nvPr/>
        </p:nvSpPr>
        <p:spPr bwMode="auto">
          <a:xfrm>
            <a:off x="7308304" y="1484784"/>
            <a:ext cx="3172331" cy="3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669" tIns="51334" rIns="102669" bIns="51334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/>
              <a:t>Aeroporto </a:t>
            </a:r>
            <a:r>
              <a:rPr lang="pt-BR" sz="1400" dirty="0" err="1" smtClean="0"/>
              <a:t>Kunming</a:t>
            </a:r>
            <a:endParaRPr lang="pt-BR" sz="1400" dirty="0"/>
          </a:p>
        </p:txBody>
      </p:sp>
      <p:sp>
        <p:nvSpPr>
          <p:cNvPr id="21" name="CaixaDeTexto 10"/>
          <p:cNvSpPr txBox="1">
            <a:spLocks noChangeArrowheads="1"/>
          </p:cNvSpPr>
          <p:nvPr/>
        </p:nvSpPr>
        <p:spPr bwMode="auto">
          <a:xfrm>
            <a:off x="4066804" y="2780928"/>
            <a:ext cx="3344195" cy="3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669" tIns="51334" rIns="102669" bIns="51334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Ponte Hong Kong-Zhuhai-Macau</a:t>
            </a:r>
          </a:p>
        </p:txBody>
      </p:sp>
      <p:sp>
        <p:nvSpPr>
          <p:cNvPr id="22" name="CaixaDeTexto 11"/>
          <p:cNvSpPr txBox="1">
            <a:spLocks noChangeArrowheads="1"/>
          </p:cNvSpPr>
          <p:nvPr/>
        </p:nvSpPr>
        <p:spPr bwMode="auto">
          <a:xfrm>
            <a:off x="3923928" y="3138118"/>
            <a:ext cx="3344195" cy="3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669" tIns="51334" rIns="102669" bIns="51334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Ferrovia Kuala Lumpur-Vale</a:t>
            </a:r>
          </a:p>
        </p:txBody>
      </p:sp>
      <p:sp>
        <p:nvSpPr>
          <p:cNvPr id="23" name="CaixaDeTexto 7"/>
          <p:cNvSpPr txBox="1">
            <a:spLocks noChangeArrowheads="1"/>
          </p:cNvSpPr>
          <p:nvPr/>
        </p:nvSpPr>
        <p:spPr bwMode="auto">
          <a:xfrm>
            <a:off x="5220072" y="2104676"/>
            <a:ext cx="3172331" cy="13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669" tIns="51334" rIns="102669" bIns="51334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Modernização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do Aeroporto O’hare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Ferrovia Harbin-Dalian 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131840" y="3327071"/>
            <a:ext cx="3344195" cy="750001"/>
          </a:xfrm>
          <a:prstGeom prst="rect">
            <a:avLst/>
          </a:prstGeom>
          <a:noFill/>
        </p:spPr>
        <p:txBody>
          <a:bodyPr wrap="square" lIns="102669" tIns="51334" rIns="102669" bIns="5133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Ferrovia Colorado</a:t>
            </a:r>
          </a:p>
          <a:p>
            <a:pPr>
              <a:lnSpc>
                <a:spcPct val="150000"/>
              </a:lnSpc>
              <a:defRPr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Ferrovia Norte-Sul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14"/>
          <p:cNvSpPr txBox="1">
            <a:spLocks noChangeArrowheads="1"/>
          </p:cNvSpPr>
          <p:nvPr/>
        </p:nvSpPr>
        <p:spPr bwMode="auto">
          <a:xfrm>
            <a:off x="2915816" y="3865702"/>
            <a:ext cx="3481687" cy="7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669" tIns="51334" rIns="102669" bIns="51334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  Ferrovia Nha Trang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Ponte Detroit River International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4573100"/>
            <a:ext cx="3345627" cy="703835"/>
          </a:xfrm>
          <a:prstGeom prst="rect">
            <a:avLst/>
          </a:prstGeom>
          <a:noFill/>
        </p:spPr>
        <p:txBody>
          <a:bodyPr wrap="square" lIns="102669" tIns="51334" rIns="102669" bIns="51334"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Trem Xangai-Hangzhou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Metrô 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São Paulo (Linha 5)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357422" y="5226638"/>
            <a:ext cx="3345627" cy="773085"/>
          </a:xfrm>
          <a:prstGeom prst="rect">
            <a:avLst/>
          </a:prstGeom>
          <a:noFill/>
        </p:spPr>
        <p:txBody>
          <a:bodyPr wrap="square" lIns="102669" tIns="51334" rIns="102669" bIns="5133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Ferrovia Rio Hau Underground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Anel Rodoviário de São Paulo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428860" y="5873192"/>
            <a:ext cx="3345627" cy="750001"/>
          </a:xfrm>
          <a:prstGeom prst="rect">
            <a:avLst/>
          </a:prstGeom>
          <a:noFill/>
        </p:spPr>
        <p:txBody>
          <a:bodyPr wrap="square" lIns="102669" tIns="51334" rIns="102669" bIns="51334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Anel Rodoviário de Ho Chi Minh City</a:t>
            </a:r>
          </a:p>
          <a:p>
            <a:pPr>
              <a:lnSpc>
                <a:spcPct val="150000"/>
              </a:lnSpc>
              <a:defRPr/>
            </a:pPr>
            <a:endParaRPr lang="pt-BR" sz="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Ferrovia Transnordestina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6480720" y="1484784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pt-BR" sz="1400" dirty="0" smtClean="0"/>
          </a:p>
          <a:p>
            <a:pPr>
              <a:lnSpc>
                <a:spcPct val="150000"/>
              </a:lnSpc>
              <a:defRPr/>
            </a:pPr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Trem de Alta Velocidade (TAV)</a:t>
            </a:r>
          </a:p>
          <a:p>
            <a:pPr>
              <a:lnSpc>
                <a:spcPct val="150000"/>
              </a:lnSpc>
            </a:pPr>
            <a:endParaRPr lang="pt-BR" sz="1400" dirty="0"/>
          </a:p>
        </p:txBody>
      </p:sp>
      <p:sp>
        <p:nvSpPr>
          <p:cNvPr id="3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131840" y="3717032"/>
            <a:ext cx="2448272" cy="1584176"/>
          </a:xfrm>
          <a:prstGeom prst="roundRect">
            <a:avLst/>
          </a:prstGeom>
          <a:solidFill>
            <a:srgbClr val="D5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Ferrovia 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Norte-Sul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88024" y="1728796"/>
            <a:ext cx="2448272" cy="1584176"/>
          </a:xfrm>
          <a:prstGeom prst="roundRect">
            <a:avLst/>
          </a:prstGeom>
          <a:solidFill>
            <a:srgbClr val="D5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BR-163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3745019"/>
            <a:ext cx="2448272" cy="1584176"/>
          </a:xfrm>
          <a:prstGeom prst="roundRect">
            <a:avLst/>
          </a:prstGeom>
          <a:solidFill>
            <a:srgbClr val="D5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Duplicação de Carajás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300192" y="3745019"/>
            <a:ext cx="2448272" cy="1584176"/>
          </a:xfrm>
          <a:prstGeom prst="roundRect">
            <a:avLst/>
          </a:prstGeom>
          <a:solidFill>
            <a:srgbClr val="D5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Ferrovia 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Leste-Oeste</a:t>
            </a: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6E6A-C766-4D04-A3F4-788F66CF70F1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6249888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Cinco grandes empreendimentos vão reduzir os custos e a “distância” entre o Brasil e o Mundo</a:t>
            </a:r>
            <a:r>
              <a:rPr lang="pt-BR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691680" y="1700808"/>
            <a:ext cx="2448272" cy="1584176"/>
          </a:xfrm>
          <a:prstGeom prst="roundRect">
            <a:avLst/>
          </a:prstGeom>
          <a:solidFill>
            <a:srgbClr val="D5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Hidrovia Tapajós-Teles Pires</a:t>
            </a:r>
          </a:p>
        </p:txBody>
      </p:sp>
      <p:pic>
        <p:nvPicPr>
          <p:cNvPr id="9" name="Imagem 1" descr="Papel timbrado CNI A4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6356350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Papel timbrado CNI A4 az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107210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6768752" cy="5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99592" y="260648"/>
            <a:ext cx="598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Grandes Projetos Logísticos</a:t>
            </a:r>
            <a:endParaRPr lang="pt-BR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321297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Exemplos de Projetos de Investimentos de Mineração previstos até 2016</a:t>
            </a:r>
            <a:endParaRPr lang="pt-BR" sz="24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14500"/>
            <a:ext cx="7572375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ixaDeTexto 2"/>
          <p:cNvSpPr txBox="1">
            <a:spLocks noChangeArrowheads="1"/>
          </p:cNvSpPr>
          <p:nvPr/>
        </p:nvSpPr>
        <p:spPr bwMode="auto">
          <a:xfrm>
            <a:off x="714375" y="428625"/>
            <a:ext cx="608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alguns projetos de mineração</a:t>
            </a:r>
          </a:p>
        </p:txBody>
      </p:sp>
      <p:sp>
        <p:nvSpPr>
          <p:cNvPr id="30724" name="CaixaDeTexto 3"/>
          <p:cNvSpPr txBox="1">
            <a:spLocks noChangeArrowheads="1"/>
          </p:cNvSpPr>
          <p:nvPr/>
        </p:nvSpPr>
        <p:spPr bwMode="auto">
          <a:xfrm>
            <a:off x="287338" y="6500813"/>
            <a:ext cx="81403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>
                <a:latin typeface="Arial" pitchFamily="34" charset="0"/>
                <a:cs typeface="Arial" pitchFamily="34" charset="0"/>
              </a:rPr>
              <a:t>Informações podem ser complementadas através do site da empresa </a:t>
            </a:r>
            <a:r>
              <a:rPr lang="pt-BR" sz="1100" dirty="0">
                <a:latin typeface="Arial" pitchFamily="34" charset="0"/>
                <a:cs typeface="Arial" pitchFamily="34" charset="0"/>
                <a:hlinkClick r:id="rId3"/>
              </a:rPr>
              <a:t>http://www.mmx.com.br/serraazul/pt/Paginas/default.</a:t>
            </a:r>
            <a:r>
              <a:rPr lang="pt-BR" sz="1100" dirty="0" err="1">
                <a:latin typeface="Arial" pitchFamily="34" charset="0"/>
                <a:cs typeface="Arial" pitchFamily="34" charset="0"/>
                <a:hlinkClick r:id="rId3"/>
              </a:rPr>
              <a:t>aspx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4" descr="MMX - Uma empresa do Grupo EB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5500688"/>
            <a:ext cx="12144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285750" y="1571625"/>
            <a:ext cx="8596313" cy="4318000"/>
            <a:chOff x="285720" y="2000240"/>
            <a:chExt cx="8596358" cy="4318091"/>
          </a:xfrm>
        </p:grpSpPr>
        <p:pic>
          <p:nvPicPr>
            <p:cNvPr id="3175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r="65788"/>
            <a:stretch>
              <a:fillRect/>
            </a:stretch>
          </p:blipFill>
          <p:spPr bwMode="auto">
            <a:xfrm>
              <a:off x="285720" y="2143116"/>
              <a:ext cx="2786082" cy="391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2000240"/>
              <a:ext cx="5810276" cy="431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CaixaDeTexto 5"/>
          <p:cNvSpPr txBox="1">
            <a:spLocks noChangeArrowheads="1"/>
          </p:cNvSpPr>
          <p:nvPr/>
        </p:nvSpPr>
        <p:spPr bwMode="auto">
          <a:xfrm>
            <a:off x="287338" y="6500813"/>
            <a:ext cx="6494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Informações podem ser complementadas através do site da empresa 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4"/>
              </a:rPr>
              <a:t>http://www.csn.com.br/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714375" y="428625"/>
            <a:ext cx="608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alguns projetos de mineração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84407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43063"/>
            <a:ext cx="2343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CaixaDeTexto 4"/>
          <p:cNvSpPr txBox="1">
            <a:spLocks noChangeArrowheads="1"/>
          </p:cNvSpPr>
          <p:nvPr/>
        </p:nvSpPr>
        <p:spPr bwMode="auto">
          <a:xfrm>
            <a:off x="287338" y="6500813"/>
            <a:ext cx="6672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Informações podem ser complementadas através do site da empresa 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4"/>
              </a:rPr>
              <a:t>http://www.bamin.com.br/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14375" y="428625"/>
            <a:ext cx="608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alguns projetos de mineração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/>
          <p:cNvSpPr txBox="1">
            <a:spLocks noChangeArrowheads="1"/>
          </p:cNvSpPr>
          <p:nvPr/>
        </p:nvSpPr>
        <p:spPr bwMode="auto">
          <a:xfrm>
            <a:off x="287338" y="6500813"/>
            <a:ext cx="8675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Informações podem ser complementadas através do site da empresa 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2"/>
              </a:rPr>
              <a:t>http://www.ferrous.com.br/index.</a:t>
            </a:r>
            <a:r>
              <a:rPr lang="pt-BR" sz="1200" dirty="0" err="1">
                <a:latin typeface="Arial" pitchFamily="34" charset="0"/>
                <a:cs typeface="Arial" pitchFamily="34" charset="0"/>
                <a:hlinkClick r:id="rId2"/>
              </a:rPr>
              <a:t>php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2"/>
              </a:rPr>
              <a:t>/projetos/</a:t>
            </a:r>
            <a:r>
              <a:rPr lang="pt-BR" sz="1200" dirty="0" err="1">
                <a:latin typeface="Arial" pitchFamily="34" charset="0"/>
                <a:cs typeface="Arial" pitchFamily="34" charset="0"/>
                <a:hlinkClick r:id="rId2"/>
              </a:rPr>
              <a:t>view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2"/>
              </a:rPr>
              <a:t>/1/19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4" descr="Ferr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1724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ixaDeTexto 5"/>
          <p:cNvSpPr txBox="1">
            <a:spLocks noChangeArrowheads="1"/>
          </p:cNvSpPr>
          <p:nvPr/>
        </p:nvSpPr>
        <p:spPr bwMode="auto">
          <a:xfrm>
            <a:off x="6500813" y="2571750"/>
            <a:ext cx="2019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>
                <a:latin typeface="Arial" pitchFamily="34" charset="0"/>
                <a:cs typeface="Arial" pitchFamily="34" charset="0"/>
              </a:rPr>
              <a:t>Projeto Integrado:</a:t>
            </a:r>
          </a:p>
          <a:p>
            <a:pPr algn="ctr"/>
            <a:r>
              <a:rPr lang="pt-BR">
                <a:latin typeface="Arial" pitchFamily="34" charset="0"/>
                <a:cs typeface="Arial" pitchFamily="34" charset="0"/>
              </a:rPr>
              <a:t>Mineração</a:t>
            </a:r>
          </a:p>
          <a:p>
            <a:pPr algn="ctr"/>
            <a:r>
              <a:rPr lang="pt-BR">
                <a:latin typeface="Arial" pitchFamily="34" charset="0"/>
                <a:cs typeface="Arial" pitchFamily="34" charset="0"/>
              </a:rPr>
              <a:t>Mineroduto</a:t>
            </a:r>
          </a:p>
          <a:p>
            <a:pPr algn="ctr"/>
            <a:r>
              <a:rPr lang="pt-BR">
                <a:latin typeface="Arial" pitchFamily="34" charset="0"/>
                <a:cs typeface="Arial" pitchFamily="34" charset="0"/>
              </a:rPr>
              <a:t>Pelotização </a:t>
            </a:r>
          </a:p>
          <a:p>
            <a:pPr algn="ctr"/>
            <a:r>
              <a:rPr lang="pt-BR">
                <a:latin typeface="Arial" pitchFamily="34" charset="0"/>
                <a:cs typeface="Arial" pitchFamily="34" charset="0"/>
              </a:rPr>
              <a:t>Siderurgia</a:t>
            </a:r>
          </a:p>
          <a:p>
            <a:pPr algn="ctr"/>
            <a:r>
              <a:rPr lang="pt-BR">
                <a:latin typeface="Arial" pitchFamily="34" charset="0"/>
                <a:cs typeface="Arial" pitchFamily="34" charset="0"/>
              </a:rPr>
              <a:t>Porto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286000"/>
            <a:ext cx="5781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714375" y="428625"/>
            <a:ext cx="608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alguns projetos de mineração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/>
          <p:cNvSpPr txBox="1">
            <a:spLocks noChangeArrowheads="1"/>
          </p:cNvSpPr>
          <p:nvPr/>
        </p:nvSpPr>
        <p:spPr bwMode="auto">
          <a:xfrm>
            <a:off x="287338" y="6500813"/>
            <a:ext cx="691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Informações podem ser complementadas através do site da empresa 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2"/>
              </a:rPr>
              <a:t>http://www.p4psamarco.com/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 t="4637"/>
          <a:stretch>
            <a:fillRect/>
          </a:stretch>
        </p:blipFill>
        <p:spPr bwMode="auto">
          <a:xfrm>
            <a:off x="357188" y="3143250"/>
            <a:ext cx="85836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4.bp.blogspot.com/_2S9_tGz_qE4/S-zXUVgsNSI/AAAAAAAAABE/Zai5YZa5k_I/s1600/Samarco%2520logo_280x210.jpg"/>
          <p:cNvPicPr>
            <a:picLocks noChangeAspect="1" noChangeArrowheads="1"/>
          </p:cNvPicPr>
          <p:nvPr/>
        </p:nvPicPr>
        <p:blipFill>
          <a:blip r:embed="rId4" cstate="print"/>
          <a:srcRect l="2679" t="35715" r="893" b="39285"/>
          <a:stretch>
            <a:fillRect/>
          </a:stretch>
        </p:blipFill>
        <p:spPr bwMode="auto">
          <a:xfrm>
            <a:off x="428625" y="1785938"/>
            <a:ext cx="20002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714375" y="428625"/>
            <a:ext cx="608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alguns projetos de mineração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57313"/>
            <a:ext cx="80597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tângulo 2"/>
          <p:cNvSpPr>
            <a:spLocks noChangeArrowheads="1"/>
          </p:cNvSpPr>
          <p:nvPr/>
        </p:nvSpPr>
        <p:spPr bwMode="auto">
          <a:xfrm>
            <a:off x="5364163" y="6392863"/>
            <a:ext cx="61198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100" dirty="0">
                <a:latin typeface="Arial" charset="0"/>
              </a:rPr>
              <a:t>Fonte: Informe Mineral, Julho/Dezembro de 2012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288" y="488950"/>
            <a:ext cx="64627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pt-BR" sz="2000" b="1" cap="all" dirty="0">
                <a:solidFill>
                  <a:schemeClr val="bg1"/>
                </a:solidFill>
                <a:latin typeface="Arial" charset="0"/>
              </a:rPr>
              <a:t>Distribuição das substâncias minerais em % no valor da produção brasileira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/>
          <p:cNvSpPr txBox="1">
            <a:spLocks noChangeArrowheads="1"/>
          </p:cNvSpPr>
          <p:nvPr/>
        </p:nvSpPr>
        <p:spPr bwMode="auto">
          <a:xfrm>
            <a:off x="287338" y="6500813"/>
            <a:ext cx="680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Informações podem ser complementadas através do site da empresa </a:t>
            </a:r>
            <a:r>
              <a:rPr lang="pt-BR" sz="1200" dirty="0">
                <a:latin typeface="Arial" pitchFamily="34" charset="0"/>
                <a:cs typeface="Arial" pitchFamily="34" charset="0"/>
                <a:hlinkClick r:id="rId2"/>
              </a:rPr>
              <a:t>http://www.vale.com/pt-br/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1257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428750"/>
            <a:ext cx="2333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2357438"/>
            <a:ext cx="54292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714375" y="428625"/>
            <a:ext cx="6089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alguns projetos de mineração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92494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A Proposta do Novo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Marco Regulatório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da 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Mineração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cap="all" dirty="0" err="1" smtClean="0">
                <a:latin typeface="Arial" pitchFamily="34" charset="0"/>
                <a:cs typeface="Arial" pitchFamily="34" charset="0"/>
              </a:rPr>
              <a:t>nmrm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)  </a:t>
            </a:r>
          </a:p>
          <a:p>
            <a:pPr algn="ctr"/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Seus Impactos Imediatos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Futuros na Mineração e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Economia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b="1" cap="all" dirty="0" smtClean="0">
                <a:latin typeface="Arial" pitchFamily="34" charset="0"/>
                <a:cs typeface="Arial" pitchFamily="34" charset="0"/>
              </a:rPr>
              <a:t>Brasil</a:t>
            </a:r>
            <a:endParaRPr lang="pt-BR" sz="2400" b="1" cap="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Iniciando pela Câmara dos Deputados, encontra-se em tramitação no Congresso Nacional proposta do Poder Executivo relativa ao Novo Marco Regulatório da Mineração –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NMRM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Naquela Casa, o correspondente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PL nº 5.807/2013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recebeu 372 emendas, o que atesta a importância e a complexidade do tema, o que torna difícil, neste momento, a tarefa de alinhar, de forma precisa, seus impactos imediatos e futuros para a mineração e a economia brasileiras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Proposta do Novo Marco Regulatório da  Mineração (</a:t>
            </a:r>
            <a:r>
              <a:rPr lang="pt-BR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nmrm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Faz-se, pois necessário, para uma primeira visão de tais impactos, recorrer a Exposição de Motivos Interministerial que embasou tal proposta, dela destacando os seguintes trechos: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- “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As mudanças sugeridas são indispensáveis para o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desenvolvimento contínuo, estável e sustentável dos investimentos e da produção desse importante setor de nossa economia, que responde por aproximadamente 4% do Produto Interno Bruto – PIB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. Esta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participação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 pode ser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ainda maior proporcionando impactos sociais e econômicos 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para as gerações atuais e futuras, dado o enorme potencial mineral do Brasil pelo seu tamanho e </a:t>
            </a:r>
            <a:r>
              <a:rPr lang="pt-BR" sz="2300" i="1" dirty="0" err="1" smtClean="0">
                <a:latin typeface="Arial" pitchFamily="34" charset="0"/>
                <a:cs typeface="Arial" pitchFamily="34" charset="0"/>
              </a:rPr>
              <a:t>geodiversidade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”. (grifou-se)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Proposta do Novo Marco Regulatório da  Mineração (</a:t>
            </a:r>
            <a:r>
              <a:rPr lang="pt-BR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nmrm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“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A ausência de instrumentos inovadores e eficientes para a gestão pública do aproveitamento dos recursos minerais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torna a demanda por um novo marco institucional e regulatório para o setor mineral premente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, devido, entre outros fatores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a complexidade da atividade mineradora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, que pode ser traduzida no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elevado risco na fase de exploração ou pesquisa mineral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; no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longo prazo dos investimentos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; e no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elevado aporte de investimento inicial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, entre outras. Adicione-se ainda 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caráter indutivo da atividade de mineração, por demandas, bens e serviços de outros setores da economia e por alimentar a indústria de transformação com bens minerais produzidos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”.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grifou-se)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54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Proposta do Novo Marco Regulatório da  Mineração (</a:t>
            </a:r>
            <a:r>
              <a:rPr lang="pt-BR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nmrm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- “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O propósito de fortalecer a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eficiência da ação do Estado no desenvolvimento da indústria de mineração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, por meio de regras e normas regulatórias que induzam ao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melhor aproveitamento dos recursos naturais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de forma sustentável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estimulando a competitividade entre os agentes e promovendo o maior grau de agregação de valor ao produto mineral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”. (grifou-se)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Proposta do Novo Marco Regulatório da  Mineração (</a:t>
            </a:r>
            <a:r>
              <a:rPr lang="pt-BR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nmrm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As alterações legais ora sugeridas buscam ainda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aprimorar a forma de arrecadação da Compensação Financeira pela Exploração de Recursos Minerais – CFEM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. Trata-se de evolução em relação às Leis nº 7.990, de 28 de dezembro de 1989, e nº 8.001, de 13 de março de 1990, que atualmente a regulamentam, conferindo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maior transparência, objetividade e eficiência ao processo de recolhimento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, tanto do ponto de vista do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órgão responsável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 pela arrecadação quanto do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empreendedor sujeito ao pagamento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. As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alíquotas específicas de cada bem mineral serão definidas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 pelo Poder Concedente, </a:t>
            </a:r>
            <a:r>
              <a:rPr lang="pt-BR" sz="2300" b="1" i="1" dirty="0" smtClean="0">
                <a:latin typeface="Arial" pitchFamily="34" charset="0"/>
                <a:cs typeface="Arial" pitchFamily="34" charset="0"/>
              </a:rPr>
              <a:t>considerando limite máximo de 4%, a partir de critérios objetivos que reflitam as características específicas de cada cadeia produtiva de bens minerais</a:t>
            </a:r>
            <a:r>
              <a:rPr lang="pt-BR" sz="23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(grifou-se)</a:t>
            </a: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Proposta do Novo Marco Regulatório da  Mineração (</a:t>
            </a:r>
            <a:r>
              <a:rPr lang="pt-BR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nmrm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12776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base de cálculo da CFEM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passa a ser a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receita bruta de vendas, deduzidos os tributos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efetivamente pagos sobre a comercialização do bem mineral. Esta escolha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abandona um modelo de recolhimento da compensação baseado nas estruturas de custos das empresas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”. (grifou-se)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- “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Entendendo que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é justo o atual critério de considerar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o município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minerador o principal beneficiário dos recursos da CFEM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e tendo em vista os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impactos econômicos que a atividade gera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, a proposta é de que a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distribuição dos seus recursos permaneça de forma vigente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”. (grifou-se)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- “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Em síntese, a proposta expressa a preocupação com a segurança jurídica dos direitos concedidos, condição imprescindível para a atração dos investimentos e para a plenitude do seu processo regulatório, resguardando o interesse nacional no aproveitamento desses bens que pertencem à União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”. (grifou-se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Proposta do Novo Marco Regulatório da  Mineração (</a:t>
            </a:r>
            <a:r>
              <a:rPr lang="pt-BR" sz="2000" b="1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nmrm</a:t>
            </a:r>
            <a:r>
              <a:rPr lang="pt-BR" sz="2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tângulo 3"/>
          <p:cNvSpPr>
            <a:spLocks noChangeArrowheads="1"/>
          </p:cNvSpPr>
          <p:nvPr/>
        </p:nvSpPr>
        <p:spPr bwMode="auto">
          <a:xfrm>
            <a:off x="1071563" y="2256820"/>
            <a:ext cx="70008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0" hangingPunct="0"/>
            <a:r>
              <a:rPr lang="pt-BR" sz="3200" b="1" dirty="0">
                <a:latin typeface="Arial" charset="0"/>
              </a:rPr>
              <a:t>OBRIGADO !</a:t>
            </a:r>
          </a:p>
          <a:p>
            <a:pPr marL="342900" indent="-342900" algn="ctr" eaLnBrk="0" hangingPunct="0"/>
            <a:endParaRPr lang="pt-BR" sz="3200" b="1" dirty="0">
              <a:latin typeface="Arial" charset="0"/>
            </a:endParaRPr>
          </a:p>
          <a:p>
            <a:pPr marL="342900" indent="-342900" algn="ctr" eaLnBrk="0" hangingPunct="0"/>
            <a:r>
              <a:rPr lang="pt-BR" sz="2000" b="1" dirty="0">
                <a:latin typeface="Arial" charset="0"/>
              </a:rPr>
              <a:t>Diretor Presidente</a:t>
            </a:r>
          </a:p>
          <a:p>
            <a:pPr marL="342900" indent="-342900" algn="ctr" eaLnBrk="0" hangingPunct="0"/>
            <a:r>
              <a:rPr lang="pt-BR" sz="2000" b="1" dirty="0">
                <a:latin typeface="Arial" charset="0"/>
              </a:rPr>
              <a:t>José Fernando Coura </a:t>
            </a:r>
          </a:p>
          <a:p>
            <a:pPr marL="342900" indent="-342900" algn="ctr" eaLnBrk="0" hangingPunct="0"/>
            <a:r>
              <a:rPr lang="pt-BR" sz="2000" b="1" dirty="0" smtClean="0">
                <a:latin typeface="Arial" charset="0"/>
                <a:hlinkClick r:id="rId3"/>
              </a:rPr>
              <a:t>jfcoura@ibram.org.br</a:t>
            </a:r>
            <a:endParaRPr lang="pt-BR" sz="2000" b="1" dirty="0" smtClean="0">
              <a:latin typeface="Arial" charset="0"/>
            </a:endParaRPr>
          </a:p>
          <a:p>
            <a:pPr marL="342900" indent="-342900" algn="ctr" eaLnBrk="0" hangingPunct="0"/>
            <a:endParaRPr lang="pt-BR" sz="2000" b="1" dirty="0" smtClean="0">
              <a:latin typeface="Arial" charset="0"/>
            </a:endParaRPr>
          </a:p>
          <a:p>
            <a:pPr marL="342900" indent="-342900" algn="ctr" eaLnBrk="0" hangingPunct="0"/>
            <a:r>
              <a:rPr lang="pt-BR" sz="2000" b="1" dirty="0" smtClean="0">
                <a:latin typeface="Arial" charset="0"/>
              </a:rPr>
              <a:t>www.ibram.org.br</a:t>
            </a:r>
            <a:endParaRPr lang="pt-BR" sz="2000" b="1" dirty="0">
              <a:latin typeface="Arial" charset="0"/>
            </a:endParaRPr>
          </a:p>
          <a:p>
            <a:pPr marL="342900" indent="-342900" algn="ctr" eaLnBrk="0" hangingPunct="0"/>
            <a:endParaRPr lang="pt-BR" sz="3200" b="1" dirty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58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1740"/>
          <a:stretch>
            <a:fillRect/>
          </a:stretch>
        </p:blipFill>
        <p:spPr bwMode="auto">
          <a:xfrm>
            <a:off x="214313" y="2214563"/>
            <a:ext cx="85010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14313" y="2571750"/>
            <a:ext cx="2143125" cy="2143125"/>
          </a:xfrm>
          <a:prstGeom prst="rect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8313" y="260350"/>
            <a:ext cx="57864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 substâncias MINERAIS ESTRATÉGICAS PARA O BRASIL </a:t>
            </a:r>
            <a:endParaRPr lang="pt-BR" sz="2400" dirty="0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trela de 4 pontas 6"/>
          <p:cNvSpPr/>
          <p:nvPr/>
        </p:nvSpPr>
        <p:spPr>
          <a:xfrm>
            <a:off x="3714750" y="4572000"/>
            <a:ext cx="1214438" cy="1571625"/>
          </a:xfrm>
          <a:prstGeom prst="star4">
            <a:avLst>
              <a:gd name="adj" fmla="val 21735"/>
            </a:avLst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0" y="258763"/>
            <a:ext cx="87153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 CICLO DA PRODUÇÃO MINERAL</a:t>
            </a:r>
            <a:br>
              <a:rPr lang="pt-BR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Onde estamos em 2013?</a:t>
            </a:r>
            <a:endParaRPr lang="pt-BR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428728" y="1857364"/>
          <a:ext cx="6667504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CaixaDeTexto 7"/>
          <p:cNvSpPr txBox="1">
            <a:spLocks noChangeArrowheads="1"/>
          </p:cNvSpPr>
          <p:nvPr/>
        </p:nvSpPr>
        <p:spPr bwMode="auto">
          <a:xfrm>
            <a:off x="4000500" y="52149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21510" name="CaixaDeTexto 8"/>
          <p:cNvSpPr txBox="1">
            <a:spLocks noChangeArrowheads="1"/>
          </p:cNvSpPr>
          <p:nvPr/>
        </p:nvSpPr>
        <p:spPr bwMode="auto">
          <a:xfrm>
            <a:off x="2560638" y="1428750"/>
            <a:ext cx="408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Arial" pitchFamily="34" charset="0"/>
                <a:cs typeface="Arial" pitchFamily="34" charset="0"/>
              </a:rPr>
              <a:t>Ciclos econômicos a cada 25-30 anos</a:t>
            </a:r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50" y="3068638"/>
            <a:ext cx="6985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cap="all" dirty="0">
                <a:latin typeface="Arial" pitchFamily="34" charset="0"/>
                <a:cs typeface="Arial" pitchFamily="34" charset="0"/>
              </a:rPr>
              <a:t>Históricos de Preços dos Principais Bens Minerais e participação do brasil na produção mundial</a:t>
            </a: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ubtítulo 1"/>
          <p:cNvSpPr>
            <a:spLocks noGrp="1"/>
          </p:cNvSpPr>
          <p:nvPr/>
        </p:nvSpPr>
        <p:spPr bwMode="auto">
          <a:xfrm>
            <a:off x="179388" y="6308725"/>
            <a:ext cx="7305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200">
                <a:latin typeface="Arial" charset="0"/>
              </a:rPr>
              <a:t>Fonte: University Wisconsin/USGS/DNPM/IBRAM</a:t>
            </a:r>
          </a:p>
        </p:txBody>
      </p:sp>
      <p:sp>
        <p:nvSpPr>
          <p:cNvPr id="1028" name="Retângulo 5"/>
          <p:cNvSpPr>
            <a:spLocks noChangeArrowheads="1"/>
          </p:cNvSpPr>
          <p:nvPr/>
        </p:nvSpPr>
        <p:spPr bwMode="auto">
          <a:xfrm>
            <a:off x="395288" y="1500188"/>
            <a:ext cx="814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Bauxita</a:t>
            </a:r>
            <a:endParaRPr lang="pt-BR">
              <a:latin typeface="Arial" charset="0"/>
            </a:endParaRPr>
          </a:p>
        </p:txBody>
      </p:sp>
      <p:graphicFrame>
        <p:nvGraphicFramePr>
          <p:cNvPr id="1026" name="Gráfico 5"/>
          <p:cNvGraphicFramePr>
            <a:graphicFrameLocks/>
          </p:cNvGraphicFramePr>
          <p:nvPr/>
        </p:nvGraphicFramePr>
        <p:xfrm>
          <a:off x="571500" y="2000250"/>
          <a:ext cx="8016875" cy="4076700"/>
        </p:xfrm>
        <a:graphic>
          <a:graphicData uri="http://schemas.openxmlformats.org/presentationml/2006/ole">
            <p:oleObj spid="_x0000_s36866" r:id="rId3" imgW="8023031" imgH="4078577" progId="Excel.Sheet.8">
              <p:embed/>
            </p:oleObj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0" y="333375"/>
            <a:ext cx="6875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cap="all" dirty="0">
                <a:solidFill>
                  <a:schemeClr val="bg1"/>
                </a:solidFill>
                <a:latin typeface="Arial" charset="0"/>
              </a:rPr>
              <a:t>Histórico da produção Brasileira em %  na Produção Mundial</a:t>
            </a:r>
            <a:endParaRPr lang="pt-BR" sz="24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88925"/>
            <a:ext cx="21605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714438-931C-4FA9-861A-8DB73278A390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uxo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ux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2328</Words>
  <Application>Microsoft Office PowerPoint</Application>
  <PresentationFormat>Apresentação na tela (4:3)</PresentationFormat>
  <Paragraphs>590</Paragraphs>
  <Slides>58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0" baseType="lpstr">
      <vt:lpstr>Tema do Office</vt:lpstr>
      <vt:lpstr>Planilha do Microsoft Office Excel 97-2003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Gargalos para Desenvolvimento do Setor Mineral</vt:lpstr>
      <vt:lpstr>      Os Portos:  ineficiência e crescente estrangulamento</vt:lpstr>
      <vt:lpstr>Slide 32</vt:lpstr>
      <vt:lpstr>      Transporte de Cargas – Infraestrutura Deficiente </vt:lpstr>
      <vt:lpstr>   A indústria reclama da falta de infraestrutura</vt:lpstr>
      <vt:lpstr>Slide 35</vt:lpstr>
      <vt:lpstr>Slide 36</vt:lpstr>
      <vt:lpstr>Brasil investe pouco em infraestrutura</vt:lpstr>
      <vt:lpstr>     Governo Federal: Investimentos em infraestrutura</vt:lpstr>
      <vt:lpstr>Slide 39</vt:lpstr>
      <vt:lpstr>Slide 40</vt:lpstr>
      <vt:lpstr>Slide 41</vt:lpstr>
      <vt:lpstr>Cinco grandes empreendimentos vão reduzir os custos e a “distância” entre o Brasil e o Mundo.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Grifo</dc:creator>
  <cp:lastModifiedBy>cinthia.rodrigues</cp:lastModifiedBy>
  <cp:revision>398</cp:revision>
  <dcterms:created xsi:type="dcterms:W3CDTF">2013-01-09T14:25:08Z</dcterms:created>
  <dcterms:modified xsi:type="dcterms:W3CDTF">2013-08-06T19:38:15Z</dcterms:modified>
</cp:coreProperties>
</file>