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12192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6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046"/>
            <a:ext cx="12191999" cy="685190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1999" cy="685190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68547" y="2347086"/>
            <a:ext cx="5454904" cy="391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2211" y="2346705"/>
            <a:ext cx="11047577" cy="2219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presidencia@mobilidadesustentavel.0r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6155" y="5353811"/>
            <a:ext cx="4012692" cy="123901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86155" y="5353811"/>
            <a:ext cx="4013200" cy="1239520"/>
          </a:xfrm>
          <a:prstGeom prst="rect">
            <a:avLst/>
          </a:prstGeom>
          <a:ln w="6350">
            <a:solidFill>
              <a:srgbClr val="5B9BD4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sz="1600" b="1" spc="-5" dirty="0">
                <a:latin typeface="Arial"/>
                <a:cs typeface="Arial"/>
              </a:rPr>
              <a:t>Ricardo</a:t>
            </a:r>
            <a:r>
              <a:rPr sz="1600" b="1" spc="-7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Guggisberg</a:t>
            </a:r>
            <a:endParaRPr sz="1600">
              <a:latin typeface="Arial"/>
              <a:cs typeface="Arial"/>
            </a:endParaRPr>
          </a:p>
          <a:p>
            <a:pPr marL="91440" marR="311785">
              <a:lnSpc>
                <a:spcPct val="100000"/>
              </a:lnSpc>
            </a:pPr>
            <a:r>
              <a:rPr sz="1600" spc="-5" dirty="0">
                <a:latin typeface="Arial MT"/>
                <a:cs typeface="Arial MT"/>
              </a:rPr>
              <a:t>Presidente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-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IBMS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  <a:hlinkClick r:id="rId3"/>
              </a:rPr>
              <a:t>presidencia@mobilidadesustentavel.0rg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Audiência</a:t>
            </a:r>
            <a:r>
              <a:rPr spc="-10" dirty="0"/>
              <a:t> </a:t>
            </a:r>
            <a:r>
              <a:rPr spc="-5" dirty="0"/>
              <a:t>Pública</a:t>
            </a:r>
            <a:r>
              <a:rPr spc="-15" dirty="0"/>
              <a:t> </a:t>
            </a:r>
            <a:r>
              <a:rPr dirty="0"/>
              <a:t>no</a:t>
            </a:r>
            <a:r>
              <a:rPr spc="-15" dirty="0"/>
              <a:t> </a:t>
            </a:r>
            <a:r>
              <a:rPr spc="-5" dirty="0"/>
              <a:t>Senado</a:t>
            </a:r>
            <a:r>
              <a:rPr dirty="0"/>
              <a:t> </a:t>
            </a:r>
            <a:r>
              <a:rPr spc="-5" dirty="0"/>
              <a:t>Federal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73704" y="2810383"/>
            <a:ext cx="6252845" cy="761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585858"/>
                </a:solidFill>
                <a:latin typeface="Arial"/>
                <a:cs typeface="Arial"/>
              </a:rPr>
              <a:t>Comissão</a:t>
            </a:r>
            <a:r>
              <a:rPr sz="1800" b="1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585858"/>
                </a:solidFill>
                <a:latin typeface="Arial"/>
                <a:cs typeface="Arial"/>
              </a:rPr>
              <a:t>de Ciência, </a:t>
            </a:r>
            <a:r>
              <a:rPr sz="1800" b="1" spc="-15" dirty="0">
                <a:solidFill>
                  <a:srgbClr val="585858"/>
                </a:solidFill>
                <a:latin typeface="Arial"/>
                <a:cs typeface="Arial"/>
              </a:rPr>
              <a:t>Tecnologia,</a:t>
            </a:r>
            <a:r>
              <a:rPr sz="1800" b="1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85858"/>
                </a:solidFill>
                <a:latin typeface="Arial"/>
                <a:cs typeface="Arial"/>
              </a:rPr>
              <a:t>Inovação</a:t>
            </a:r>
            <a:r>
              <a:rPr sz="1800" b="1" spc="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1800" b="1" dirty="0">
                <a:solidFill>
                  <a:srgbClr val="585858"/>
                </a:solidFill>
                <a:latin typeface="Arial"/>
                <a:cs typeface="Arial"/>
              </a:rPr>
              <a:t> Informática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470"/>
              </a:spcBef>
            </a:pPr>
            <a:r>
              <a:rPr sz="1800" b="1" spc="-5" dirty="0">
                <a:solidFill>
                  <a:srgbClr val="585858"/>
                </a:solidFill>
                <a:latin typeface="Arial"/>
                <a:cs typeface="Arial"/>
              </a:rPr>
              <a:t>21/06/2023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640" y="917575"/>
            <a:ext cx="2006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/>
              <a:t>VEÍCULOS</a:t>
            </a:r>
            <a:r>
              <a:rPr sz="1800" spc="-110" dirty="0"/>
              <a:t> </a:t>
            </a:r>
            <a:r>
              <a:rPr sz="1800" dirty="0"/>
              <a:t>LEVES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421640" y="1584705"/>
            <a:ext cx="10670540" cy="4658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20" dirty="0">
                <a:solidFill>
                  <a:srgbClr val="585858"/>
                </a:solidFill>
                <a:latin typeface="Arial MT"/>
                <a:cs typeface="Arial MT"/>
              </a:rPr>
              <a:t>Três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cadeias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taxadas: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Impostos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propriedade,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mantenimento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uso.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Arial MT"/>
              <a:cs typeface="Arial MT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Impostos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propriedade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II,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IPI,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PIS,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COFINS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ICMS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85858"/>
              </a:buClr>
              <a:buFont typeface="Wingdings"/>
              <a:buChar char=""/>
            </a:pPr>
            <a:endParaRPr sz="165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5"/>
              </a:spcBef>
              <a:buFont typeface="Courier New"/>
              <a:buChar char="o"/>
              <a:tabLst>
                <a:tab pos="7569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II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já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está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isento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IPI,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já temos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o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IPI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do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carro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elétrico</a:t>
            </a:r>
            <a:endParaRPr sz="16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585858"/>
              </a:buClr>
              <a:buFont typeface="Courier New"/>
              <a:buChar char="o"/>
            </a:pPr>
            <a:endParaRPr sz="165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buFont typeface="Courier New"/>
              <a:buChar char="o"/>
              <a:tabLst>
                <a:tab pos="7569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ICMS,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ainda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não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houve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manifesto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do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Estado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para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esse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imposto</a:t>
            </a:r>
            <a:endParaRPr sz="16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585858"/>
              </a:buClr>
              <a:buFont typeface="Courier New"/>
              <a:buChar char="o"/>
            </a:pPr>
            <a:endParaRPr sz="165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5"/>
              </a:spcBef>
              <a:buFont typeface="Courier New"/>
              <a:buChar char="o"/>
              <a:tabLst>
                <a:tab pos="7569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Bônus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aquisição</a:t>
            </a:r>
            <a:r>
              <a:rPr sz="1600" spc="-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Arial MT"/>
                <a:cs typeface="Arial MT"/>
              </a:rPr>
              <a:t>Veículos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Eletrificados</a:t>
            </a:r>
            <a:r>
              <a:rPr sz="1600" spc="-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(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Elétricos,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Híbridos-Flex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Hidrogênio)</a:t>
            </a:r>
            <a:endParaRPr sz="16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585858"/>
              </a:buClr>
              <a:buFont typeface="Courier New"/>
              <a:buChar char="o"/>
            </a:pPr>
            <a:endParaRPr sz="1650">
              <a:latin typeface="Arial MT"/>
              <a:cs typeface="Arial MT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Impostos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Mantenimento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85858"/>
              </a:buClr>
              <a:buFont typeface="Wingdings"/>
              <a:buChar char=""/>
            </a:pPr>
            <a:endParaRPr sz="165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buFont typeface="Courier New"/>
              <a:buChar char="o"/>
              <a:tabLst>
                <a:tab pos="7569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Isenção de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25" dirty="0">
                <a:solidFill>
                  <a:srgbClr val="585858"/>
                </a:solidFill>
                <a:latin typeface="Arial MT"/>
                <a:cs typeface="Arial MT"/>
              </a:rPr>
              <a:t>IPVA,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já</a:t>
            </a:r>
            <a:r>
              <a:rPr sz="1600" spc="-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praticado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por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alguns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Estados</a:t>
            </a:r>
            <a:endParaRPr sz="16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585858"/>
              </a:buClr>
              <a:buFont typeface="Courier New"/>
              <a:buChar char="o"/>
            </a:pPr>
            <a:endParaRPr sz="1650">
              <a:latin typeface="Arial MT"/>
              <a:cs typeface="Arial MT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Impostos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uso</a:t>
            </a:r>
            <a:endParaRPr sz="1600">
              <a:latin typeface="Arial MT"/>
              <a:cs typeface="Arial MT"/>
            </a:endParaRPr>
          </a:p>
          <a:p>
            <a:pPr marL="756285" marR="5080" lvl="1" indent="-287020">
              <a:lnSpc>
                <a:spcPct val="200000"/>
              </a:lnSpc>
              <a:buFont typeface="Courier New"/>
              <a:buChar char="o"/>
              <a:tabLst>
                <a:tab pos="7569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Estacionamentos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municipais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praças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pedágio</a:t>
            </a:r>
            <a:r>
              <a:rPr sz="1600" spc="3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–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se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não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houver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ainda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nenhum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manifesto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referente</a:t>
            </a:r>
            <a:r>
              <a:rPr sz="1600" spc="4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esses </a:t>
            </a:r>
            <a:r>
              <a:rPr sz="1600" spc="-4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benefícios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640" y="917575"/>
            <a:ext cx="23679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/>
              <a:t>VEÍCULOS</a:t>
            </a:r>
            <a:r>
              <a:rPr sz="1800" spc="-95" dirty="0"/>
              <a:t> </a:t>
            </a:r>
            <a:r>
              <a:rPr sz="1800" spc="-10" dirty="0"/>
              <a:t>PESADOS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421640" y="1456181"/>
            <a:ext cx="11002645" cy="4658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LEI</a:t>
            </a:r>
            <a:r>
              <a:rPr sz="1600" spc="-4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16.802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85858"/>
              </a:buClr>
              <a:buFont typeface="Wingdings"/>
              <a:buChar char=""/>
            </a:pPr>
            <a:endParaRPr sz="165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buFont typeface="Courier New"/>
              <a:buChar char="o"/>
              <a:tabLst>
                <a:tab pos="7569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Lei de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controle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do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clima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da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cidade</a:t>
            </a:r>
            <a:r>
              <a:rPr sz="1600" spc="-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São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Paulo</a:t>
            </a:r>
            <a:endParaRPr sz="16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Clr>
                <a:srgbClr val="585858"/>
              </a:buClr>
              <a:buFont typeface="Courier New"/>
              <a:buChar char="o"/>
            </a:pPr>
            <a:endParaRPr sz="165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buFont typeface="Courier New"/>
              <a:buChar char="o"/>
              <a:tabLst>
                <a:tab pos="7569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Controle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emissão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gases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partir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do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escapamento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da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frota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circulante.</a:t>
            </a:r>
            <a:endParaRPr sz="16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Clr>
                <a:srgbClr val="585858"/>
              </a:buClr>
              <a:buFont typeface="Courier New"/>
              <a:buChar char="o"/>
            </a:pPr>
            <a:endParaRPr sz="165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buFont typeface="Courier New"/>
              <a:buChar char="o"/>
              <a:tabLst>
                <a:tab pos="7569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Eliminação</a:t>
            </a:r>
            <a:r>
              <a:rPr sz="1600" spc="-4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em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50%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do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CO2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em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10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anos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 100%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em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20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anos</a:t>
            </a:r>
            <a:endParaRPr sz="16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585858"/>
              </a:buClr>
              <a:buFont typeface="Courier New"/>
              <a:buChar char="o"/>
            </a:pPr>
            <a:endParaRPr sz="1650">
              <a:latin typeface="Arial MT"/>
              <a:cs typeface="Arial MT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Criação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uma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cartilha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Gestão</a:t>
            </a:r>
            <a:r>
              <a:rPr sz="1600" spc="3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Frotas</a:t>
            </a:r>
            <a:r>
              <a:rPr sz="1600" spc="4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Elétricas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para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serem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distribuídas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em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todas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as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concessionárias</a:t>
            </a:r>
            <a:r>
              <a:rPr sz="1600" spc="-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que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585858"/>
              </a:buClr>
              <a:buFont typeface="Wingdings"/>
              <a:buChar char=""/>
            </a:pPr>
            <a:endParaRPr sz="1650">
              <a:latin typeface="Arial MT"/>
              <a:cs typeface="Arial MT"/>
            </a:endParaRPr>
          </a:p>
          <a:p>
            <a:pPr marL="299085">
              <a:lnSpc>
                <a:spcPct val="100000"/>
              </a:lnSpc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administram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as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frotas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ônibus municipal</a:t>
            </a:r>
            <a:r>
              <a:rPr sz="1600" spc="-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pelo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país</a:t>
            </a:r>
            <a:endParaRPr sz="1600">
              <a:latin typeface="Arial MT"/>
              <a:cs typeface="Arial MT"/>
            </a:endParaRPr>
          </a:p>
          <a:p>
            <a:pPr marL="299085" marR="148590" indent="-287020">
              <a:lnSpc>
                <a:spcPct val="200000"/>
              </a:lnSpc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Nessa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cartilha,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os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empresários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teriam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o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primeiro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contato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com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as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novas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tecnologias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existentes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como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lidar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com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elas, </a:t>
            </a:r>
            <a:r>
              <a:rPr sz="1600" spc="-4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incentivando</a:t>
            </a:r>
            <a:r>
              <a:rPr sz="1600" spc="-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troca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frota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por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ônibus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elétricos</a:t>
            </a:r>
            <a:endParaRPr sz="1600">
              <a:latin typeface="Arial MT"/>
              <a:cs typeface="Arial MT"/>
            </a:endParaRPr>
          </a:p>
          <a:p>
            <a:pPr marL="299085" marR="5080" indent="-287020">
              <a:lnSpc>
                <a:spcPct val="200000"/>
              </a:lnSpc>
              <a:spcBef>
                <a:spcPts val="5"/>
              </a:spcBef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Um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pacote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padrão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para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montar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o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abastecimento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energia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nas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garagens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ônibus,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facilitando</a:t>
            </a:r>
            <a:r>
              <a:rPr sz="1600" spc="-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visão do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empresário </a:t>
            </a:r>
            <a:r>
              <a:rPr sz="1600" spc="-4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 como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lidar</a:t>
            </a:r>
            <a:r>
              <a:rPr sz="1600" spc="-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com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o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abastecimento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da sua frota.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640" y="917575"/>
            <a:ext cx="26562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/>
              <a:t>VEÍCULOS</a:t>
            </a:r>
            <a:r>
              <a:rPr sz="1800" spc="-100" dirty="0"/>
              <a:t> </a:t>
            </a:r>
            <a:r>
              <a:rPr sz="1800" dirty="0"/>
              <a:t>LEVÍSSIMOS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421640" y="1636267"/>
            <a:ext cx="10969625" cy="1834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600" spc="-40" dirty="0">
                <a:solidFill>
                  <a:srgbClr val="585858"/>
                </a:solidFill>
                <a:latin typeface="Arial MT"/>
                <a:cs typeface="Arial MT"/>
              </a:rPr>
              <a:t>Todas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as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propostas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portuárias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sinalizadas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no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mercado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leves, também</a:t>
            </a:r>
            <a:r>
              <a:rPr sz="1600" spc="3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devem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ser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consideradas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para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o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mercado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85858"/>
              </a:buClr>
              <a:buFont typeface="Wingdings"/>
              <a:buChar char=""/>
            </a:pPr>
            <a:endParaRPr sz="1650">
              <a:latin typeface="Arial MT"/>
              <a:cs typeface="Arial MT"/>
            </a:endParaRPr>
          </a:p>
          <a:p>
            <a:pPr marL="355600">
              <a:lnSpc>
                <a:spcPct val="100000"/>
              </a:lnSpc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levíssimos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5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600" spc="-15" dirty="0">
                <a:solidFill>
                  <a:srgbClr val="585858"/>
                </a:solidFill>
                <a:latin typeface="Arial MT"/>
                <a:cs typeface="Arial MT"/>
              </a:rPr>
              <a:t>Tratar</a:t>
            </a:r>
            <a:r>
              <a:rPr sz="1600" spc="3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categoria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L1B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mencionada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no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tratado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Viena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 da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mesma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forma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como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ela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vigora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seu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uso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nos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países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Arial MT"/>
              <a:cs typeface="Arial MT"/>
            </a:endParaRPr>
          </a:p>
          <a:p>
            <a:pPr marL="355600">
              <a:lnSpc>
                <a:spcPct val="100000"/>
              </a:lnSpc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signatários</a:t>
            </a:r>
            <a:r>
              <a:rPr sz="1600" spc="-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ao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tratado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1640" y="3789934"/>
            <a:ext cx="70504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Ampliar/regulamentar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homologação dos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veículos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das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categorias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L6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L7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16949" y="3789934"/>
            <a:ext cx="347852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Europeias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(Minicarros,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 veículos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ultra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640" y="4277309"/>
            <a:ext cx="10297160" cy="17329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leves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comerciais de até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500kg.)</a:t>
            </a:r>
            <a:endParaRPr sz="1600">
              <a:latin typeface="Arial MT"/>
              <a:cs typeface="Arial MT"/>
            </a:endParaRPr>
          </a:p>
          <a:p>
            <a:pPr marL="355600" marR="5080" indent="-342900">
              <a:lnSpc>
                <a:spcPct val="200000"/>
              </a:lnSpc>
              <a:spcBef>
                <a:spcPts val="5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Permissão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uso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ciclomotores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por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parte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portadores</a:t>
            </a:r>
            <a:r>
              <a:rPr sz="1600" spc="3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carteira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B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exemplo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da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Europa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outros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países </a:t>
            </a:r>
            <a:r>
              <a:rPr sz="1600" spc="-4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signatários</a:t>
            </a:r>
            <a:r>
              <a:rPr sz="1600" spc="-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do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tratado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 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Viena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85858"/>
              </a:buClr>
              <a:buFont typeface="Wingdings"/>
              <a:buChar char=""/>
            </a:pPr>
            <a:endParaRPr sz="165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Facilitar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vinda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implantação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Industrias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destes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veículos,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 relativo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baterias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seus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componentes.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640" y="917575"/>
            <a:ext cx="371982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/>
              <a:t>INFRAESTRUTURA</a:t>
            </a:r>
            <a:r>
              <a:rPr sz="1800" spc="-45" dirty="0"/>
              <a:t> </a:t>
            </a:r>
            <a:r>
              <a:rPr sz="1800" spc="-5" dirty="0"/>
              <a:t>DE</a:t>
            </a:r>
            <a:r>
              <a:rPr sz="1800" spc="-25" dirty="0"/>
              <a:t> </a:t>
            </a:r>
            <a:r>
              <a:rPr sz="1800" spc="-10" dirty="0"/>
              <a:t>RECARGA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421640" y="2031618"/>
            <a:ext cx="10935970" cy="2707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Incentivos portuários</a:t>
            </a:r>
            <a:r>
              <a:rPr sz="1600" spc="3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para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indústria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manufatura</a:t>
            </a:r>
            <a:r>
              <a:rPr sz="1600" spc="4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dos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mesmos</a:t>
            </a:r>
            <a:endParaRPr sz="1600">
              <a:latin typeface="Arial MT"/>
              <a:cs typeface="Arial MT"/>
            </a:endParaRPr>
          </a:p>
          <a:p>
            <a:pPr marL="299085" marR="5080" indent="-287020">
              <a:lnSpc>
                <a:spcPct val="200000"/>
              </a:lnSpc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Programas</a:t>
            </a:r>
            <a:r>
              <a:rPr sz="1600" spc="4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instalação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infraestrutura</a:t>
            </a:r>
            <a:r>
              <a:rPr sz="1600" spc="4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recarga</a:t>
            </a:r>
            <a:r>
              <a:rPr sz="1600" spc="3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principalmente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nas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rodovias,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trazendo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confiança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ao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usuário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que </a:t>
            </a:r>
            <a:r>
              <a:rPr sz="1600" spc="-4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tenha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interesse em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utilizar</a:t>
            </a:r>
            <a:r>
              <a:rPr sz="1600" spc="-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um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veículo</a:t>
            </a:r>
            <a:r>
              <a:rPr sz="1600" spc="-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100%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elétrico.</a:t>
            </a:r>
            <a:endParaRPr sz="1600">
              <a:latin typeface="Arial MT"/>
              <a:cs typeface="Arial MT"/>
            </a:endParaRPr>
          </a:p>
          <a:p>
            <a:pPr marL="299085" marR="1053465" indent="-287020">
              <a:lnSpc>
                <a:spcPct val="200000"/>
              </a:lnSpc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Popularizar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recarga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veículos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eletrificados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com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opções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cartões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Pré-Pagos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Energia,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facilitando</a:t>
            </a:r>
            <a:r>
              <a:rPr sz="1600" spc="-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 </a:t>
            </a:r>
            <a:r>
              <a:rPr sz="1600" spc="-4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aproximação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da população</a:t>
            </a:r>
            <a:r>
              <a:rPr sz="1600" spc="-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baixa renta.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585858"/>
              </a:buClr>
              <a:buFont typeface="Wingdings"/>
              <a:buChar char=""/>
            </a:pPr>
            <a:endParaRPr sz="1650">
              <a:latin typeface="Arial MT"/>
              <a:cs typeface="Arial MT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Criar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políticas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venda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energia,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travadas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nos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contratos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concessão 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distribuição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energia.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640" y="917575"/>
            <a:ext cx="12725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/>
              <a:t>L</a:t>
            </a:r>
            <a:r>
              <a:rPr sz="1800" spc="5" dirty="0"/>
              <a:t>O</a:t>
            </a:r>
            <a:r>
              <a:rPr sz="1800" dirty="0"/>
              <a:t>G</a:t>
            </a:r>
            <a:r>
              <a:rPr sz="1800" spc="5" dirty="0"/>
              <a:t>Í</a:t>
            </a:r>
            <a:r>
              <a:rPr sz="1800" dirty="0"/>
              <a:t>ST</a:t>
            </a:r>
            <a:r>
              <a:rPr sz="1800" spc="5" dirty="0"/>
              <a:t>I</a:t>
            </a:r>
            <a:r>
              <a:rPr sz="1800" spc="-5" dirty="0"/>
              <a:t>CA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421640" y="2031618"/>
            <a:ext cx="1084643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Incentivos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portuários</a:t>
            </a:r>
            <a:r>
              <a:rPr sz="1600" spc="4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ao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mercado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logística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motivando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substituição de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suas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frotas,</a:t>
            </a:r>
            <a:r>
              <a:rPr sz="1600" spc="5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por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veículos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baixo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carbono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85858"/>
              </a:buClr>
              <a:buFont typeface="Wingdings"/>
              <a:buChar char=""/>
            </a:pPr>
            <a:endParaRPr sz="1650">
              <a:latin typeface="Arial MT"/>
              <a:cs typeface="Arial MT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Cartilha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gestão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frotas</a:t>
            </a:r>
            <a:r>
              <a:rPr sz="1600" spc="3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elétricas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com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pacote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padrão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montagem</a:t>
            </a:r>
            <a:r>
              <a:rPr sz="1600" spc="3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garagem</a:t>
            </a:r>
            <a:r>
              <a:rPr sz="1600" spc="4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abastecimento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640" y="917575"/>
            <a:ext cx="18167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/>
              <a:t>COMPONENTES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421640" y="2031618"/>
            <a:ext cx="10846435" cy="2219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Incentivos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portuários</a:t>
            </a:r>
            <a:r>
              <a:rPr sz="1600" spc="4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à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Indústria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componentes,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motivando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geração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peças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para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montagem</a:t>
            </a:r>
            <a:r>
              <a:rPr sz="1600" spc="3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veículos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85858"/>
              </a:buClr>
              <a:buFont typeface="Wingdings"/>
              <a:buChar char=""/>
            </a:pPr>
            <a:endParaRPr sz="1650">
              <a:latin typeface="Arial MT"/>
              <a:cs typeface="Arial MT"/>
            </a:endParaRPr>
          </a:p>
          <a:p>
            <a:pPr marL="299085">
              <a:lnSpc>
                <a:spcPct val="100000"/>
              </a:lnSpc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eletrificados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Arial MT"/>
              <a:cs typeface="Arial MT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Incentivo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à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indústria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baterias,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tanto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na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manufatura</a:t>
            </a:r>
            <a:r>
              <a:rPr sz="1600" spc="4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quanto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na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reciclagem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da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matéria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prima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já usada</a:t>
            </a:r>
            <a:endParaRPr sz="1600">
              <a:latin typeface="Arial MT"/>
              <a:cs typeface="Arial MT"/>
            </a:endParaRPr>
          </a:p>
          <a:p>
            <a:pPr marL="299085" marR="5080" indent="-287020">
              <a:lnSpc>
                <a:spcPct val="200000"/>
              </a:lnSpc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Criar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um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plano</a:t>
            </a:r>
            <a:r>
              <a:rPr sz="1600" spc="-8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Acadêmico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no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ensino</a:t>
            </a:r>
            <a:r>
              <a:rPr sz="1600" spc="-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Técnico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Superior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gerando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oportunidade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para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novos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profissionais ingressarem </a:t>
            </a:r>
            <a:r>
              <a:rPr sz="1600" spc="-4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nos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diversos mercados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que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à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eletromobilidade</a:t>
            </a:r>
            <a:r>
              <a:rPr sz="1600" spc="-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promove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640" y="917575"/>
            <a:ext cx="1346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/>
              <a:t>GOVERNOS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572211" y="2346705"/>
            <a:ext cx="10379710" cy="2219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Promover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Criação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Zonas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descontaminação para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grandes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cidades,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já usadas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em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cidades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como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Londres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85858"/>
              </a:buClr>
              <a:buFont typeface="Wingdings"/>
              <a:buChar char=""/>
            </a:pPr>
            <a:endParaRPr sz="165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Zona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que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só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circulem veículos 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baixo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carbono,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melhorando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o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ar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dessas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cidades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585858"/>
              </a:buClr>
              <a:buFont typeface="Wingdings"/>
              <a:buChar char=""/>
            </a:pPr>
            <a:endParaRPr sz="165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Estabelecer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índice de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percentual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para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frotas</a:t>
            </a:r>
            <a:r>
              <a:rPr sz="1600" spc="3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governamentais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85858"/>
              </a:buClr>
              <a:buFont typeface="Wingdings"/>
              <a:buChar char=""/>
            </a:pPr>
            <a:endParaRPr sz="165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Incentivos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indústria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fabricação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baterias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componentes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veículos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elétricos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85858"/>
              </a:buClr>
              <a:buFont typeface="Wingdings"/>
              <a:buChar char=""/>
            </a:pPr>
            <a:endParaRPr sz="165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Ampliar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incentivos</a:t>
            </a:r>
            <a:r>
              <a:rPr sz="1600" spc="-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para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montagem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veículos</a:t>
            </a:r>
            <a:r>
              <a:rPr sz="160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elétricos de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duas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rodas</a:t>
            </a:r>
            <a:r>
              <a:rPr sz="1600" spc="2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fora</a:t>
            </a:r>
            <a:r>
              <a:rPr sz="16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da</a:t>
            </a:r>
            <a:r>
              <a:rPr sz="1600" spc="2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Zona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Franca</a:t>
            </a:r>
            <a:r>
              <a:rPr sz="1600" spc="3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585858"/>
                </a:solidFill>
                <a:latin typeface="Arial MT"/>
                <a:cs typeface="Arial MT"/>
              </a:rPr>
              <a:t>Manaus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585</Words>
  <Application>Microsoft Office PowerPoint</Application>
  <PresentationFormat>Widescreen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Arial</vt:lpstr>
      <vt:lpstr>Arial MT</vt:lpstr>
      <vt:lpstr>Calibri</vt:lpstr>
      <vt:lpstr>Courier New</vt:lpstr>
      <vt:lpstr>Times New Roman</vt:lpstr>
      <vt:lpstr>Wingdings</vt:lpstr>
      <vt:lpstr>Office Theme</vt:lpstr>
      <vt:lpstr>Apresentação do PowerPoint</vt:lpstr>
      <vt:lpstr>Audiência Pública no Senado Federal</vt:lpstr>
      <vt:lpstr>VEÍCULOS LEVES</vt:lpstr>
      <vt:lpstr>VEÍCULOS PESADOS</vt:lpstr>
      <vt:lpstr>VEÍCULOS LEVÍSSIMOS</vt:lpstr>
      <vt:lpstr>INFRAESTRUTURA DE RECARGA</vt:lpstr>
      <vt:lpstr>LOGÍSTICA</vt:lpstr>
      <vt:lpstr>COMPONENTES</vt:lpstr>
      <vt:lpstr>GOVERNOS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εїз Mô ♥</dc:creator>
  <cp:lastModifiedBy>Felipe Luiz da Silva</cp:lastModifiedBy>
  <cp:revision>1</cp:revision>
  <dcterms:created xsi:type="dcterms:W3CDTF">2023-06-20T23:15:00Z</dcterms:created>
  <dcterms:modified xsi:type="dcterms:W3CDTF">2023-06-20T23:16:12Z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2023-06-20T00:00:00Z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2023-06-20T00:00:00Z</vt:filetime>
  </property>
</Properties>
</file>