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12"/>
  </p:notesMasterIdLst>
  <p:sldIdLst>
    <p:sldId id="285" r:id="rId2"/>
    <p:sldId id="605" r:id="rId3"/>
    <p:sldId id="607" r:id="rId4"/>
    <p:sldId id="286" r:id="rId5"/>
    <p:sldId id="257" r:id="rId6"/>
    <p:sldId id="258" r:id="rId7"/>
    <p:sldId id="260" r:id="rId8"/>
    <p:sldId id="259" r:id="rId9"/>
    <p:sldId id="261" r:id="rId10"/>
    <p:sldId id="596" r:id="rId1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0" d="100"/>
          <a:sy n="70" d="100"/>
        </p:scale>
        <p:origin x="70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1F9083-02C8-4892-BC0E-6AEB8A671E0A}" type="datetimeFigureOut">
              <a:rPr lang="pt-BR" smtClean="0"/>
              <a:t>31/03/2025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0E3790-709A-4FF3-AD20-6C19394A2C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0008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1AF23-F680-420F-977C-004ED7032918}" type="slidenum">
              <a:rPr lang="pt-BR" smtClean="0"/>
              <a:pPr/>
              <a:t>2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3565-028E-496C-8EBF-266D9D2A91F3}" type="datetimeFigureOut">
              <a:rPr lang="pt-BR" smtClean="0"/>
              <a:t>31/03/2025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C0B4-FA4B-4909-9EFA-01D67AE2E1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0444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3565-028E-496C-8EBF-266D9D2A91F3}" type="datetimeFigureOut">
              <a:rPr lang="pt-BR" smtClean="0"/>
              <a:t>31/03/2025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C0B4-FA4B-4909-9EFA-01D67AE2E1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3445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3565-028E-496C-8EBF-266D9D2A91F3}" type="datetimeFigureOut">
              <a:rPr lang="pt-BR" smtClean="0"/>
              <a:t>31/03/2025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C0B4-FA4B-4909-9EFA-01D67AE2E1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51636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pt-BR"/>
              <a:t>Editar estilos de texto Mestre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3565-028E-496C-8EBF-266D9D2A91F3}" type="datetimeFigureOut">
              <a:rPr lang="pt-BR" smtClean="0"/>
              <a:t>31/03/2025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C0B4-FA4B-4909-9EFA-01D67AE2E1D3}" type="slidenum">
              <a:rPr lang="pt-BR" smtClean="0"/>
              <a:t>‹nº›</a:t>
            </a:fld>
            <a:endParaRPr lang="pt-BR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485317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3565-028E-496C-8EBF-266D9D2A91F3}" type="datetimeFigureOut">
              <a:rPr lang="pt-BR" smtClean="0"/>
              <a:t>31/03/2025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C0B4-FA4B-4909-9EFA-01D67AE2E1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80116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3565-028E-496C-8EBF-266D9D2A91F3}" type="datetimeFigureOut">
              <a:rPr lang="pt-BR" smtClean="0"/>
              <a:t>31/03/2025</a:t>
            </a:fld>
            <a:endParaRPr lang="pt-B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C0B4-FA4B-4909-9EFA-01D67AE2E1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00602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3565-028E-496C-8EBF-266D9D2A91F3}" type="datetimeFigureOut">
              <a:rPr lang="pt-BR" smtClean="0"/>
              <a:t>31/03/2025</a:t>
            </a:fld>
            <a:endParaRPr lang="pt-B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C0B4-FA4B-4909-9EFA-01D67AE2E1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37251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3565-028E-496C-8EBF-266D9D2A91F3}" type="datetimeFigureOut">
              <a:rPr lang="pt-BR" smtClean="0"/>
              <a:t>31/03/2025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C0B4-FA4B-4909-9EFA-01D67AE2E1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9891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3565-028E-496C-8EBF-266D9D2A91F3}" type="datetimeFigureOut">
              <a:rPr lang="pt-BR" smtClean="0"/>
              <a:t>31/03/2025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C0B4-FA4B-4909-9EFA-01D67AE2E1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43085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6294D2-4AAC-4688-B7CE-B1E53E55F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C94EA-CFCA-4853-9340-B0166197AAEC}" type="datetimeFigureOut">
              <a:rPr lang="pt-BR" smtClean="0"/>
              <a:t>31/03/2025</a:t>
            </a:fld>
            <a:endParaRPr lang="pt-B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AE4A2C-F872-4E7B-B12D-8F4A78AD9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409D17-B458-43C2-BB2F-FA272A928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18741-9900-478B-8C7E-531D45346F9E}" type="slidenum">
              <a:rPr lang="pt-BR" smtClean="0"/>
              <a:t>‹nº›</a:t>
            </a:fld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D75470D-D8A7-4139-B89A-50257EA62A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023" y="13064"/>
            <a:ext cx="2575717" cy="103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25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3565-028E-496C-8EBF-266D9D2A91F3}" type="datetimeFigureOut">
              <a:rPr lang="pt-BR" smtClean="0"/>
              <a:t>31/03/2025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C0B4-FA4B-4909-9EFA-01D67AE2E1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1567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3565-028E-496C-8EBF-266D9D2A91F3}" type="datetimeFigureOut">
              <a:rPr lang="pt-BR" smtClean="0"/>
              <a:t>31/03/2025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C0B4-FA4B-4909-9EFA-01D67AE2E1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4109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3565-028E-496C-8EBF-266D9D2A91F3}" type="datetimeFigureOut">
              <a:rPr lang="pt-BR" smtClean="0"/>
              <a:t>31/03/2025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C0B4-FA4B-4909-9EFA-01D67AE2E1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7738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3565-028E-496C-8EBF-266D9D2A91F3}" type="datetimeFigureOut">
              <a:rPr lang="pt-BR" smtClean="0"/>
              <a:t>31/03/2025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C0B4-FA4B-4909-9EFA-01D67AE2E1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0387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3565-028E-496C-8EBF-266D9D2A91F3}" type="datetimeFigureOut">
              <a:rPr lang="pt-BR" smtClean="0"/>
              <a:t>31/03/2025</a:t>
            </a:fld>
            <a:endParaRPr lang="pt-B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C0B4-FA4B-4909-9EFA-01D67AE2E1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029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3565-028E-496C-8EBF-266D9D2A91F3}" type="datetimeFigureOut">
              <a:rPr lang="pt-BR" smtClean="0"/>
              <a:t>31/03/2025</a:t>
            </a:fld>
            <a:endParaRPr lang="pt-B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C0B4-FA4B-4909-9EFA-01D67AE2E1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2403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3565-028E-496C-8EBF-266D9D2A91F3}" type="datetimeFigureOut">
              <a:rPr lang="pt-BR" smtClean="0"/>
              <a:t>31/03/2025</a:t>
            </a:fld>
            <a:endParaRPr lang="pt-B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C0B4-FA4B-4909-9EFA-01D67AE2E1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7378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3565-028E-496C-8EBF-266D9D2A91F3}" type="datetimeFigureOut">
              <a:rPr lang="pt-BR" smtClean="0"/>
              <a:t>31/03/2025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C0B4-FA4B-4909-9EFA-01D67AE2E1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1070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D693565-028E-496C-8EBF-266D9D2A91F3}" type="datetimeFigureOut">
              <a:rPr lang="pt-BR" smtClean="0"/>
              <a:t>31/03/2025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5C0B4-FA4B-4909-9EFA-01D67AE2E1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11621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2711624" y="3493458"/>
            <a:ext cx="65527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dirty="0">
                <a:solidFill>
                  <a:schemeClr val="bg1"/>
                </a:solidFill>
                <a:latin typeface="Helvetica" pitchFamily="34" charset="0"/>
              </a:rPr>
              <a:t>Título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191999" cy="684847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119" y="96199"/>
            <a:ext cx="4267201" cy="1709660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FBA061FB-E071-465B-A689-D24D48845336}"/>
              </a:ext>
            </a:extLst>
          </p:cNvPr>
          <p:cNvSpPr txBox="1"/>
          <p:nvPr/>
        </p:nvSpPr>
        <p:spPr>
          <a:xfrm>
            <a:off x="1524000" y="4182975"/>
            <a:ext cx="88569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“Audiência Pública”</a:t>
            </a:r>
          </a:p>
          <a:p>
            <a:pPr algn="ctr"/>
            <a:endParaRPr lang="pt-BR" sz="36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BR" sz="24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Brasília - DF</a:t>
            </a:r>
          </a:p>
          <a:p>
            <a:pPr algn="ctr"/>
            <a:endParaRPr lang="pt-BR" sz="24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BR" sz="24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01/04/2025</a:t>
            </a:r>
          </a:p>
          <a:p>
            <a:pPr algn="ctr"/>
            <a:endParaRPr lang="pt-BR" sz="24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8A432616-3921-4703-A9BB-6FF43FB15C5C}"/>
              </a:ext>
            </a:extLst>
          </p:cNvPr>
          <p:cNvSpPr txBox="1"/>
          <p:nvPr/>
        </p:nvSpPr>
        <p:spPr>
          <a:xfrm>
            <a:off x="989459" y="3532417"/>
            <a:ext cx="8585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2400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</a:rPr>
              <a:t>fecombustiveis@fecombustiveis.org.br</a:t>
            </a:r>
          </a:p>
          <a:p>
            <a:pPr algn="ctr"/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</a:rPr>
              <a:t>www.fecombustiveis.org.br</a:t>
            </a:r>
          </a:p>
        </p:txBody>
      </p:sp>
    </p:spTree>
    <p:extLst>
      <p:ext uri="{BB962C8B-B14F-4D97-AF65-F5344CB8AC3E}">
        <p14:creationId xmlns:p14="http://schemas.microsoft.com/office/powerpoint/2010/main" val="3965306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42763" y="56326"/>
            <a:ext cx="4899804" cy="800918"/>
          </a:xfrm>
        </p:spPr>
        <p:txBody>
          <a:bodyPr>
            <a:noAutofit/>
          </a:bodyPr>
          <a:lstStyle/>
          <a:p>
            <a:r>
              <a:rPr lang="pt-BR" sz="3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</a:t>
            </a:r>
            <a:r>
              <a:rPr lang="pt-BR" sz="32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Fecombustíveis</a:t>
            </a:r>
            <a:r>
              <a:rPr lang="pt-BR" sz="3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: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08981" y="739600"/>
            <a:ext cx="9144000" cy="5572140"/>
          </a:xfrm>
        </p:spPr>
        <p:txBody>
          <a:bodyPr>
            <a:normAutofit/>
          </a:bodyPr>
          <a:lstStyle/>
          <a:p>
            <a:pPr lvl="1" algn="just">
              <a:lnSpc>
                <a:spcPct val="150000"/>
              </a:lnSpc>
              <a:buClr>
                <a:srgbClr val="A48326"/>
              </a:buClr>
              <a:buFont typeface="Wingdings" panose="05000000000000000000" pitchFamily="2" charset="2"/>
              <a:buChar char="ü"/>
            </a:pPr>
            <a:r>
              <a:rPr lang="pt-BR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Representa 34 sindicatos e a </a:t>
            </a:r>
            <a:r>
              <a:rPr lang="pt-BR" sz="16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Abragás</a:t>
            </a:r>
            <a:r>
              <a:rPr lang="pt-BR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;</a:t>
            </a:r>
          </a:p>
          <a:p>
            <a:pPr lvl="1" algn="just">
              <a:lnSpc>
                <a:spcPct val="150000"/>
              </a:lnSpc>
              <a:buClr>
                <a:srgbClr val="A48326"/>
              </a:buClr>
              <a:buFont typeface="Wingdings" panose="05000000000000000000" pitchFamily="2" charset="2"/>
              <a:buChar char="ü"/>
            </a:pPr>
            <a:r>
              <a:rPr lang="pt-BR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Filiada à Confederação Nacional do Comércio de Bens e Serviços (CNC) e membro da Comissão Latino-Americana de Empresários de Combustíveis (CLAEC);</a:t>
            </a:r>
          </a:p>
          <a:p>
            <a:pPr lvl="1" algn="just">
              <a:lnSpc>
                <a:spcPct val="150000"/>
              </a:lnSpc>
              <a:buClr>
                <a:srgbClr val="A48326"/>
              </a:buClr>
              <a:buFont typeface="Wingdings" panose="05000000000000000000" pitchFamily="2" charset="2"/>
              <a:buChar char="ü"/>
            </a:pPr>
            <a:r>
              <a:rPr lang="pt-BR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Missão </a:t>
            </a:r>
            <a:r>
              <a:rPr lang="pt-BR" sz="1600" dirty="0">
                <a:latin typeface="Verdana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 Na defesa dos legítimos interesses da revenda, assegurar às empresas do comércio de combustíveis e aos sindicatos filiados, as melhores condições para gerar resultados positivos e desenvolver a sociedade</a:t>
            </a:r>
            <a:endParaRPr lang="pt-BR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>
              <a:lnSpc>
                <a:spcPct val="150000"/>
              </a:lnSpc>
              <a:buClr>
                <a:srgbClr val="A48326"/>
              </a:buClr>
              <a:buNone/>
            </a:pPr>
            <a:endParaRPr lang="pt-BR" sz="1400" dirty="0">
              <a:solidFill>
                <a:srgbClr val="004BB5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>
              <a:buClr>
                <a:srgbClr val="A48326"/>
              </a:buClr>
              <a:buNone/>
            </a:pPr>
            <a:endParaRPr lang="pt-BR" sz="1600" b="1" dirty="0">
              <a:solidFill>
                <a:srgbClr val="004BB5"/>
              </a:solidFill>
              <a:latin typeface="Arial" pitchFamily="34" charset="0"/>
              <a:ea typeface="Verdana" panose="020B0604030504040204" pitchFamily="34" charset="0"/>
              <a:cs typeface="Arial" pitchFamily="34" charset="0"/>
            </a:endParaRPr>
          </a:p>
          <a:p>
            <a:pPr algn="just">
              <a:buClr>
                <a:srgbClr val="A48326"/>
              </a:buClr>
              <a:buNone/>
            </a:pPr>
            <a:endParaRPr lang="pt-BR" sz="1600" b="1" dirty="0">
              <a:solidFill>
                <a:srgbClr val="004BB5"/>
              </a:solidFill>
              <a:latin typeface="Arial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2763" y="3788979"/>
            <a:ext cx="6604754" cy="3355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" descr="criacao:CLIENTES:SINDCOMBUSTIVEIS:Logo SINDI-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675" y="5838387"/>
            <a:ext cx="1178351" cy="1143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6" descr="logotipo c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42763" y="6252177"/>
            <a:ext cx="873733" cy="54949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06209" y="3429000"/>
            <a:ext cx="692054" cy="48181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A6DC2B2-8E68-402D-9842-D84E6F02E762}"/>
              </a:ext>
            </a:extLst>
          </p:cNvPr>
          <p:cNvSpPr txBox="1"/>
          <p:nvPr/>
        </p:nvSpPr>
        <p:spPr>
          <a:xfrm>
            <a:off x="358285" y="770300"/>
            <a:ext cx="10074188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chemeClr val="accent1"/>
              </a:buClr>
            </a:pPr>
            <a:endParaRPr lang="pt-BR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algn="just">
              <a:buClr>
                <a:schemeClr val="accent1"/>
              </a:buClr>
            </a:pPr>
            <a:endParaRPr lang="pt-BR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algn="just">
              <a:buClr>
                <a:schemeClr val="accent1"/>
              </a:buClr>
            </a:pPr>
            <a:r>
              <a:rPr lang="pt-B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Cronologia</a:t>
            </a:r>
          </a:p>
          <a:p>
            <a:pPr lvl="1" algn="just">
              <a:buClr>
                <a:schemeClr val="accent1"/>
              </a:buClr>
            </a:pPr>
            <a:endParaRPr lang="pt-BR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algn="just">
              <a:buClr>
                <a:schemeClr val="accent1"/>
              </a:buClr>
            </a:pPr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2012</a:t>
            </a:r>
          </a:p>
          <a:p>
            <a:pPr lvl="1" algn="just">
              <a:buClr>
                <a:schemeClr val="accent1"/>
              </a:buClr>
            </a:pPr>
            <a:endParaRPr lang="pt-B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algn="just">
              <a:buClr>
                <a:schemeClr val="accent1"/>
              </a:buClr>
            </a:pPr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Lei 12.619/12 – Ministério dos Transportes realizou a pesquisa :</a:t>
            </a:r>
          </a:p>
          <a:p>
            <a:pPr lvl="1" algn="just">
              <a:buClr>
                <a:schemeClr val="accent1"/>
              </a:buClr>
            </a:pPr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“Postos de Combustível – Localização </a:t>
            </a:r>
            <a:r>
              <a:rPr lang="pt-BR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Georrefenciada</a:t>
            </a:r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Preliminar dos Possíveis Pontos de Parada em Rodovias Federais para atender a Lei 12.619/12”</a:t>
            </a:r>
          </a:p>
          <a:p>
            <a:pPr lvl="1" algn="just">
              <a:buClr>
                <a:schemeClr val="accent1"/>
              </a:buClr>
            </a:pPr>
            <a:endParaRPr lang="pt-B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algn="just">
              <a:buClr>
                <a:schemeClr val="accent1"/>
              </a:buClr>
            </a:pPr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resultado foi de mais de 3 mil postos situados nas rodovias federais</a:t>
            </a:r>
          </a:p>
          <a:p>
            <a:pPr marL="742950" lvl="1" indent="-285750" algn="just">
              <a:buClr>
                <a:schemeClr val="accent1"/>
              </a:buClr>
              <a:buFont typeface="Wingdings" panose="05000000000000000000" pitchFamily="2" charset="2"/>
              <a:buChar char="ü"/>
            </a:pPr>
            <a:endParaRPr lang="pt-B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algn="just">
              <a:buClr>
                <a:schemeClr val="accent1"/>
              </a:buClr>
            </a:pPr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2015</a:t>
            </a:r>
          </a:p>
          <a:p>
            <a:pPr lvl="1" algn="just">
              <a:buClr>
                <a:schemeClr val="accent1"/>
              </a:buClr>
            </a:pPr>
            <a:endParaRPr lang="pt-B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algn="just">
              <a:buClr>
                <a:schemeClr val="accent1"/>
              </a:buClr>
            </a:pPr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Lei 13.103/15 – a necessidade de aprovação por parte do governo dos Pontos de Parada e Descanso</a:t>
            </a:r>
          </a:p>
          <a:p>
            <a:pPr lvl="1" algn="just">
              <a:buClr>
                <a:schemeClr val="accent1"/>
              </a:buClr>
            </a:pPr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Criação de grupos de trabalho </a:t>
            </a:r>
          </a:p>
          <a:p>
            <a:pPr lvl="1" algn="just">
              <a:buClr>
                <a:schemeClr val="accent1"/>
              </a:buClr>
            </a:pPr>
            <a:endParaRPr lang="pt-B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algn="just">
              <a:buClr>
                <a:schemeClr val="accent1"/>
              </a:buClr>
            </a:pPr>
            <a:endParaRPr lang="pt-BR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911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8E680-99E3-8AB1-A206-1D036BE7D2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83506BA6-448E-A1C5-BE89-53E5D3DC3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2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l="673" t="1035" r="1107" b="2740"/>
          <a:stretch/>
        </p:blipFill>
        <p:spPr>
          <a:xfrm>
            <a:off x="1515639" y="893685"/>
            <a:ext cx="6281057" cy="4420729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 rot="16200000">
            <a:off x="-2828835" y="2828835"/>
            <a:ext cx="6858003" cy="1200329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7200" b="1" dirty="0"/>
              <a:t>PROJETO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9334" y="2854609"/>
            <a:ext cx="1991436" cy="198797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7325" y="451738"/>
            <a:ext cx="2309290" cy="232529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5"/>
          <a:srcRect l="3840" t="2081" r="1457" b="3157"/>
          <a:stretch/>
        </p:blipFill>
        <p:spPr>
          <a:xfrm>
            <a:off x="7871341" y="4460398"/>
            <a:ext cx="2082313" cy="209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094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 rot="16200000">
            <a:off x="-2828836" y="2828834"/>
            <a:ext cx="6858001" cy="1200329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7200" b="1" dirty="0"/>
              <a:t>INVESTIMENTO</a:t>
            </a:r>
          </a:p>
        </p:txBody>
      </p:sp>
      <p:graphicFrame>
        <p:nvGraphicFramePr>
          <p:cNvPr id="8" name="Obje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0953704"/>
              </p:ext>
            </p:extLst>
          </p:nvPr>
        </p:nvGraphicFramePr>
        <p:xfrm>
          <a:off x="1661076" y="1796856"/>
          <a:ext cx="9578975" cy="3646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5029339" imgH="1914460" progId="Excel.Sheet.12">
                  <p:embed/>
                </p:oleObj>
              </mc:Choice>
              <mc:Fallback>
                <p:oleObj name="Worksheet" r:id="rId2" imgW="5029339" imgH="191446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661076" y="1796856"/>
                        <a:ext cx="9578975" cy="3646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84740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/>
          <a:srcRect t="1344"/>
          <a:stretch/>
        </p:blipFill>
        <p:spPr>
          <a:xfrm>
            <a:off x="4186238" y="398033"/>
            <a:ext cx="3819525" cy="6145642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 rot="16200000">
            <a:off x="-2828836" y="2828834"/>
            <a:ext cx="6858001" cy="1200329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7200" b="1" dirty="0"/>
              <a:t>INVESTIMENTO</a:t>
            </a:r>
          </a:p>
        </p:txBody>
      </p:sp>
    </p:spTree>
    <p:extLst>
      <p:ext uri="{BB962C8B-B14F-4D97-AF65-F5344CB8AC3E}">
        <p14:creationId xmlns:p14="http://schemas.microsoft.com/office/powerpoint/2010/main" val="3243899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 rot="16200000">
            <a:off x="-2828836" y="2828834"/>
            <a:ext cx="6858001" cy="1200329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7200" b="1" dirty="0"/>
              <a:t>DESPESAS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744289" y="1216719"/>
            <a:ext cx="551272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ENERGIA</a:t>
            </a:r>
          </a:p>
          <a:p>
            <a:endParaRPr lang="pt-BR" dirty="0"/>
          </a:p>
          <a:p>
            <a:r>
              <a:rPr lang="pt-BR" b="1" dirty="0"/>
              <a:t>DESTINAÇÃO DE RESÍDUOS SÓLIDOS (LIXO)</a:t>
            </a:r>
          </a:p>
          <a:p>
            <a:endParaRPr lang="pt-BR" dirty="0"/>
          </a:p>
          <a:p>
            <a:r>
              <a:rPr lang="pt-BR" b="1" dirty="0"/>
              <a:t>ESTAÇÃO DE TRATAMENTO DE EFLUENTES</a:t>
            </a:r>
          </a:p>
          <a:p>
            <a:r>
              <a:rPr lang="pt-BR" b="1" dirty="0"/>
              <a:t> </a:t>
            </a:r>
            <a:endParaRPr lang="pt-BR" dirty="0"/>
          </a:p>
          <a:p>
            <a:r>
              <a:rPr lang="pt-BR" b="1" dirty="0"/>
              <a:t>GÁS PARA AQUECIMENTO DE ÁGUA</a:t>
            </a:r>
          </a:p>
          <a:p>
            <a:endParaRPr lang="pt-BR" dirty="0"/>
          </a:p>
          <a:p>
            <a:r>
              <a:rPr lang="pt-BR" b="1" dirty="0"/>
              <a:t>MANUTENÇÃO DE ACESSO AS RODOVIAS</a:t>
            </a:r>
          </a:p>
          <a:p>
            <a:endParaRPr lang="pt-BR" dirty="0"/>
          </a:p>
          <a:p>
            <a:r>
              <a:rPr lang="pt-BR" b="1" dirty="0"/>
              <a:t>MANUTENÇÃO DE INFRAESTRUTURA</a:t>
            </a:r>
          </a:p>
          <a:p>
            <a:endParaRPr lang="pt-BR" dirty="0"/>
          </a:p>
          <a:p>
            <a:r>
              <a:rPr lang="pt-BR" b="1" dirty="0"/>
              <a:t>SEGURANÇA</a:t>
            </a:r>
          </a:p>
          <a:p>
            <a:endParaRPr lang="pt-BR" dirty="0"/>
          </a:p>
          <a:p>
            <a:r>
              <a:rPr lang="pt-BR" b="1" dirty="0"/>
              <a:t>ZELADORIA DO PÁTIO 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9259" y="3761772"/>
            <a:ext cx="5663007" cy="270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64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 rot="16200000">
            <a:off x="-2828836" y="2828834"/>
            <a:ext cx="6858001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7200" b="1" dirty="0"/>
              <a:t>CENÁRIO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4390" y="1474077"/>
            <a:ext cx="6610791" cy="390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27551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Íon">
  <a:themeElements>
    <a:clrScheme name="Í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Í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Í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596</TotalTime>
  <Words>198</Words>
  <Application>Microsoft Office PowerPoint</Application>
  <PresentationFormat>Widescreen</PresentationFormat>
  <Paragraphs>50</Paragraphs>
  <Slides>10</Slides>
  <Notes>1</Notes>
  <HiddenSlides>0</HiddenSlides>
  <MMClips>0</MMClips>
  <ScaleCrop>false</ScaleCrop>
  <HeadingPairs>
    <vt:vector size="8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20" baseType="lpstr">
      <vt:lpstr>Aptos</vt:lpstr>
      <vt:lpstr>Arial</vt:lpstr>
      <vt:lpstr>Century Gothic</vt:lpstr>
      <vt:lpstr>Helvetica</vt:lpstr>
      <vt:lpstr>Tahoma</vt:lpstr>
      <vt:lpstr>Verdana</vt:lpstr>
      <vt:lpstr>Wingdings</vt:lpstr>
      <vt:lpstr>Wingdings 3</vt:lpstr>
      <vt:lpstr>Íon</vt:lpstr>
      <vt:lpstr>Planilha do Microsoft Excel</vt:lpstr>
      <vt:lpstr>Apresentação do PowerPoint</vt:lpstr>
      <vt:lpstr>A Fecombustíveis :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Auto Posto Tulio Ltda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Elisangela Costa</dc:creator>
  <cp:lastModifiedBy>Giancarlo Pasa</cp:lastModifiedBy>
  <cp:revision>14</cp:revision>
  <dcterms:created xsi:type="dcterms:W3CDTF">2022-05-16T20:32:24Z</dcterms:created>
  <dcterms:modified xsi:type="dcterms:W3CDTF">2025-04-01T09:12:15Z</dcterms:modified>
</cp:coreProperties>
</file>