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546" r:id="rId2"/>
    <p:sldId id="505" r:id="rId3"/>
    <p:sldId id="484" r:id="rId4"/>
    <p:sldId id="506" r:id="rId5"/>
    <p:sldId id="507" r:id="rId6"/>
    <p:sldId id="547" r:id="rId7"/>
    <p:sldId id="489" r:id="rId8"/>
    <p:sldId id="553" r:id="rId9"/>
    <p:sldId id="554" r:id="rId10"/>
    <p:sldId id="502" r:id="rId11"/>
    <p:sldId id="543" r:id="rId12"/>
    <p:sldId id="535" r:id="rId13"/>
    <p:sldId id="522" r:id="rId14"/>
    <p:sldId id="536" r:id="rId15"/>
    <p:sldId id="540" r:id="rId16"/>
    <p:sldId id="541" r:id="rId17"/>
    <p:sldId id="555" r:id="rId18"/>
    <p:sldId id="556" r:id="rId19"/>
    <p:sldId id="550" r:id="rId20"/>
    <p:sldId id="551" r:id="rId21"/>
    <p:sldId id="545" r:id="rId22"/>
    <p:sldId id="552" r:id="rId23"/>
    <p:sldId id="549" r:id="rId24"/>
    <p:sldId id="500" r:id="rId25"/>
    <p:sldId id="548" r:id="rId26"/>
    <p:sldId id="544" r:id="rId27"/>
  </p:sldIdLst>
  <p:sldSz cx="9144000" cy="5143500" type="screen16x9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2162"/>
    <a:srgbClr val="1B9562"/>
    <a:srgbClr val="2C1834"/>
    <a:srgbClr val="57257D"/>
    <a:srgbClr val="703A81"/>
    <a:srgbClr val="991C51"/>
    <a:srgbClr val="1DA66F"/>
    <a:srgbClr val="B88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9" autoAdjust="0"/>
    <p:restoredTop sz="90500" autoAdjust="0"/>
  </p:normalViewPr>
  <p:slideViewPr>
    <p:cSldViewPr showGuides="1">
      <p:cViewPr varScale="1">
        <p:scale>
          <a:sx n="110" d="100"/>
          <a:sy n="110" d="100"/>
        </p:scale>
        <p:origin x="1080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8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notesViewPr>
    <p:cSldViewPr showGuides="1">
      <p:cViewPr varScale="1">
        <p:scale>
          <a:sx n="76" d="100"/>
          <a:sy n="76" d="100"/>
        </p:scale>
        <p:origin x="-4002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8F258-49A8-41E7-A4AD-2ECFAAEDB351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FE22D-3407-47EE-97E5-D4763E507B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3108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5110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0475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5395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VÍDEO LARISSA GLOBO MINAS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7651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407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4412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146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Juntos somos mais fortes!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 corrente do futuro do Teste do Pezinho Ampliado intensificará o impacto </a:t>
            </a:r>
            <a:r>
              <a:rPr lang="bg-BG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/>
            </a:r>
            <a:br>
              <a:rPr lang="bg-BG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</a:b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em quem já </a:t>
            </a:r>
            <a:r>
              <a:rPr lang="pt-B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advoga pela causa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</a:t>
            </a:r>
            <a:r>
              <a:rPr lang="bg-BG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atingindo e engajando cada vez</a:t>
            </a:r>
            <a:br>
              <a:rPr lang="bg-BG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</a:br>
            <a:r>
              <a:rPr lang="pt-B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mais pessoas</a:t>
            </a:r>
            <a:r>
              <a:rPr lang="bg-BG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formando assim um ciclo virtuoso de crescimento.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  <a:p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Pessoas que já assinaram, serão convidados a serem embaixadores da causa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Baixam o </a:t>
            </a:r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app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que fornece conteúdo como: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Vídeo campanha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Denúncias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Conquistas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Compartilhamento link para assinatura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Acompanhamento do resultado da corrente e compartilhamento do resultado individual de cada embaixador.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9176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2580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VÍDEO LARISSA GLOBO MINAS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7651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030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/>
              <a:t>TEM COMO </a:t>
            </a:r>
            <a:r>
              <a:rPr lang="pt-BR" sz="1800" b="1" dirty="0">
                <a:latin typeface="Century Gothic" pitchFamily="34" charset="0"/>
              </a:rPr>
              <a:t>VISÃO</a:t>
            </a:r>
            <a:r>
              <a:rPr lang="pt-BR" sz="1200" dirty="0"/>
              <a:t> </a:t>
            </a:r>
            <a:r>
              <a:rPr lang="pt-PT" sz="1200" dirty="0"/>
              <a:t>QUE A INTERVENÇÃ</a:t>
            </a:r>
            <a:r>
              <a:rPr lang="it-IT" sz="1200" dirty="0"/>
              <a:t>O PRECOCE </a:t>
            </a:r>
            <a:r>
              <a:rPr lang="fr-FR" sz="1200" dirty="0"/>
              <a:t>É </a:t>
            </a:r>
            <a:r>
              <a:rPr lang="pt-PT" sz="1200" dirty="0"/>
              <a:t>CAPAZ DE MUDAR </a:t>
            </a:r>
            <a:r>
              <a:rPr lang="bg-BG" sz="1200" dirty="0"/>
              <a:t/>
            </a:r>
            <a:br>
              <a:rPr lang="bg-BG" sz="1200" dirty="0"/>
            </a:br>
            <a:r>
              <a:rPr lang="pt-PT" sz="1200" dirty="0"/>
              <a:t>A HIST</a:t>
            </a:r>
            <a:r>
              <a:rPr lang="es-ES_tradnl" sz="1200" dirty="0" err="1"/>
              <a:t>Ó</a:t>
            </a:r>
            <a:r>
              <a:rPr lang="pt-PT" sz="1200" dirty="0"/>
              <a:t>RIA NATURAL DAS PESSOAS ACOMETIDAS POR UM MAL RARO.</a:t>
            </a:r>
            <a:endParaRPr lang="pt-BR" sz="12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9452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030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0302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700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VÍDEO REGINA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0471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chemeClr val="bg1"/>
                </a:solidFill>
              </a:rPr>
              <a:t>Promove</a:t>
            </a:r>
            <a:r>
              <a:rPr lang="pt-BR" sz="1200" dirty="0">
                <a:solidFill>
                  <a:schemeClr val="bg1"/>
                </a:solidFill>
              </a:rPr>
              <a:t> meios para obtenção e regulamentação de tratamentos para estas patologias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chemeClr val="bg1"/>
                </a:solidFill>
              </a:rPr>
              <a:t>Atua</a:t>
            </a:r>
            <a:r>
              <a:rPr lang="pt-BR" sz="1200" dirty="0">
                <a:solidFill>
                  <a:schemeClr val="bg1"/>
                </a:solidFill>
              </a:rPr>
              <a:t> ativamente em Políticas Públicas para invocar os direitos dos acometidos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chemeClr val="bg1"/>
                </a:solidFill>
              </a:rPr>
              <a:t>Incita</a:t>
            </a:r>
            <a:r>
              <a:rPr lang="pt-BR" sz="1200" dirty="0">
                <a:solidFill>
                  <a:schemeClr val="bg1"/>
                </a:solidFill>
              </a:rPr>
              <a:t> conhecimento e divulgação para o cuidado e tratamento das pessoas com Doenças Raras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solidFill>
                <a:schemeClr val="bg1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7482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0109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50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50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50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E22D-3407-47EE-97E5-D4763E507BF1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50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332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7221-9E05-4179-9A5D-2DF42803AE90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782ED-5FF9-4071-A8BC-6A7B6E5979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3602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7221-9E05-4179-9A5D-2DF42803AE90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782ED-5FF9-4071-A8BC-6A7B6E5979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5096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7221-9E05-4179-9A5D-2DF42803AE90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782ED-5FF9-4071-A8BC-6A7B6E5979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8990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BFBAE9A-6110-FC41-BCC6-E2F3CE1D349A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016F90B-5DDF-5540-A79B-3EC7484CFA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93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46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7221-9E05-4179-9A5D-2DF42803AE90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782ED-5FF9-4071-A8BC-6A7B6E597916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21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7221-9E05-4179-9A5D-2DF42803AE90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782ED-5FF9-4071-A8BC-6A7B6E5979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396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7221-9E05-4179-9A5D-2DF42803AE90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782ED-5FF9-4071-A8BC-6A7B6E5979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850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7221-9E05-4179-9A5D-2DF42803AE90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782ED-5FF9-4071-A8BC-6A7B6E5979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516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7221-9E05-4179-9A5D-2DF42803AE90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782ED-5FF9-4071-A8BC-6A7B6E5979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351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7221-9E05-4179-9A5D-2DF42803AE90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782ED-5FF9-4071-A8BC-6A7B6E597916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Picture 7" descr="fundo-01.pn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9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7221-9E05-4179-9A5D-2DF42803AE90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782ED-5FF9-4071-A8BC-6A7B6E5979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7501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D7221-9E05-4179-9A5D-2DF42803AE90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782ED-5FF9-4071-A8BC-6A7B6E5979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181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g"/><Relationship Id="rId3" Type="http://schemas.openxmlformats.org/officeDocument/2006/relationships/image" Target="../media/image9.emf"/><Relationship Id="rId7" Type="http://schemas.openxmlformats.org/officeDocument/2006/relationships/image" Target="../media/image13.jpe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jpg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Relationship Id="rId1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g"/><Relationship Id="rId3" Type="http://schemas.openxmlformats.org/officeDocument/2006/relationships/image" Target="../media/image9.emf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5" Type="http://schemas.openxmlformats.org/officeDocument/2006/relationships/image" Target="../media/image33.jpe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Relationship Id="rId1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emf"/><Relationship Id="rId3" Type="http://schemas.openxmlformats.org/officeDocument/2006/relationships/image" Target="../media/image9.emf"/><Relationship Id="rId7" Type="http://schemas.openxmlformats.org/officeDocument/2006/relationships/image" Target="../media/image37.jpe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emf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png"/><Relationship Id="rId3" Type="http://schemas.openxmlformats.org/officeDocument/2006/relationships/image" Target="../media/image9.emf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" y="0"/>
            <a:ext cx="91422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 - Emocion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1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ari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8"/>
          <p:cNvSpPr/>
          <p:nvPr/>
        </p:nvSpPr>
        <p:spPr>
          <a:xfrm>
            <a:off x="107504" y="4712613"/>
            <a:ext cx="4320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700" i="1" dirty="0">
                <a:solidFill>
                  <a:srgbClr val="FFFFFF"/>
                </a:solidFill>
              </a:rPr>
              <a:t>*</a:t>
            </a:r>
            <a:r>
              <a:rPr lang="bg-BG" sz="700" i="1" dirty="0">
                <a:solidFill>
                  <a:srgbClr val="FFFFFF"/>
                </a:solidFill>
              </a:rPr>
              <a:t> </a:t>
            </a:r>
            <a:r>
              <a:rPr lang="pt-BR" sz="700" i="1" dirty="0">
                <a:solidFill>
                  <a:srgbClr val="FFFFFF"/>
                </a:solidFill>
              </a:rPr>
              <a:t>Fonte:</a:t>
            </a:r>
            <a:r>
              <a:rPr lang="bg-BG" sz="700" i="1" dirty="0">
                <a:solidFill>
                  <a:srgbClr val="FFFFFF"/>
                </a:solidFill>
              </a:rPr>
              <a:t>  </a:t>
            </a:r>
            <a:r>
              <a:rPr lang="bg-BG" sz="700" dirty="0">
                <a:solidFill>
                  <a:srgbClr val="FFFFFF"/>
                </a:solidFill>
              </a:rPr>
              <a:t>www.</a:t>
            </a:r>
            <a:r>
              <a:rPr lang="pt-BR" sz="700" dirty="0" err="1">
                <a:solidFill>
                  <a:srgbClr val="FFFFFF"/>
                </a:solidFill>
              </a:rPr>
              <a:t>tabnet.datasus.gov.br</a:t>
            </a:r>
            <a:r>
              <a:rPr lang="bg-BG" sz="700" dirty="0">
                <a:solidFill>
                  <a:srgbClr val="FFFFFF"/>
                </a:solidFill>
              </a:rPr>
              <a:t> (dados referentes ao ano de 2016)</a:t>
            </a:r>
          </a:p>
          <a:p>
            <a:r>
              <a:rPr lang="bg-BG" sz="700" dirty="0">
                <a:solidFill>
                  <a:srgbClr val="FFFFFF"/>
                </a:solidFill>
              </a:rPr>
              <a:t>** D</a:t>
            </a:r>
            <a:r>
              <a:rPr lang="pt-BR" sz="700" dirty="0" err="1">
                <a:solidFill>
                  <a:srgbClr val="FFFFFF"/>
                </a:solidFill>
              </a:rPr>
              <a:t>oenças</a:t>
            </a:r>
            <a:r>
              <a:rPr lang="pt-BR" sz="700" dirty="0">
                <a:solidFill>
                  <a:srgbClr val="FFFFFF"/>
                </a:solidFill>
              </a:rPr>
              <a:t> do Teste do Pezinho Básico conforme a Portaria GM/MS nº822/GM de 06/06/2001</a:t>
            </a:r>
            <a:endParaRPr lang="bg-BG" sz="700" dirty="0">
              <a:solidFill>
                <a:srgbClr val="FFFFFF"/>
              </a:solidFill>
            </a:endParaRPr>
          </a:p>
          <a:p>
            <a:r>
              <a:rPr lang="bg-BG" sz="700" dirty="0">
                <a:solidFill>
                  <a:srgbClr val="FFFFFF"/>
                </a:solidFill>
              </a:rPr>
              <a:t>*** Referente ao ano de 2016</a:t>
            </a:r>
            <a:endParaRPr lang="pt-BR" sz="700" dirty="0">
              <a:solidFill>
                <a:srgbClr val="FFFFFF"/>
              </a:solidFill>
            </a:endParaRPr>
          </a:p>
        </p:txBody>
      </p:sp>
      <p:sp>
        <p:nvSpPr>
          <p:cNvPr id="4" name="Retângulo 8"/>
          <p:cNvSpPr/>
          <p:nvPr/>
        </p:nvSpPr>
        <p:spPr>
          <a:xfrm>
            <a:off x="3851920" y="3507854"/>
            <a:ext cx="648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000" i="1" dirty="0">
                <a:solidFill>
                  <a:srgbClr val="FFFFFF"/>
                </a:solidFill>
              </a:rPr>
              <a:t>***</a:t>
            </a:r>
            <a:endParaRPr lang="pt-BR" sz="2000" dirty="0">
              <a:solidFill>
                <a:srgbClr val="FFFFFF"/>
              </a:solidFill>
            </a:endParaRPr>
          </a:p>
        </p:txBody>
      </p:sp>
      <p:sp>
        <p:nvSpPr>
          <p:cNvPr id="7" name="Retângulo 8"/>
          <p:cNvSpPr/>
          <p:nvPr/>
        </p:nvSpPr>
        <p:spPr>
          <a:xfrm>
            <a:off x="3923928" y="2283718"/>
            <a:ext cx="648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000" i="1" dirty="0">
                <a:solidFill>
                  <a:srgbClr val="FFFFFF"/>
                </a:solidFill>
              </a:rPr>
              <a:t>**</a:t>
            </a:r>
            <a:endParaRPr lang="pt-BR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4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56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_1_MILHAO_ASSINATURA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498" y="3538334"/>
            <a:ext cx="215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400" b="1" dirty="0">
                <a:solidFill>
                  <a:srgbClr val="FFFFFF"/>
                </a:solidFill>
              </a:rPr>
              <a:t>135.000 fãs + de 6 milhões</a:t>
            </a:r>
          </a:p>
          <a:p>
            <a:r>
              <a:rPr lang="bg-BG" sz="1400" dirty="0">
                <a:solidFill>
                  <a:srgbClr val="FFFFFF"/>
                </a:solidFill>
              </a:rPr>
              <a:t>de pessoas alcançadas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3769" y="3629405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400" b="1" dirty="0">
                <a:solidFill>
                  <a:srgbClr val="FFFFFF"/>
                </a:solidFill>
              </a:rPr>
              <a:t>Mais de 160 mil acessos</a:t>
            </a:r>
          </a:p>
          <a:p>
            <a:r>
              <a:rPr lang="bg-BG" sz="1400" dirty="0">
                <a:solidFill>
                  <a:srgbClr val="FFFFFF"/>
                </a:solidFill>
              </a:rPr>
              <a:t>no hotsite da campanha 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1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luenciadores e imprens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1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rent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esentacaoPezinho_VidasRaras_Empresas_V4_Page_1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98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esentacaoPezinho_VidasRaras_Empresas_V4_Page_1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03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G-CAPA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Logo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480" y="4476136"/>
            <a:ext cx="2105660" cy="528934"/>
          </a:xfrm>
          <a:prstGeom prst="rect">
            <a:avLst/>
          </a:prstGeom>
        </p:spPr>
      </p:pic>
      <p:pic>
        <p:nvPicPr>
          <p:cNvPr id="5" name="Picture 4" descr="Juntos pel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45" y="1693332"/>
            <a:ext cx="3265824" cy="1009340"/>
          </a:xfrm>
          <a:prstGeom prst="rect">
            <a:avLst/>
          </a:prstGeom>
        </p:spPr>
      </p:pic>
      <p:pic>
        <p:nvPicPr>
          <p:cNvPr id="6" name="Picture 5" descr="O 1º encontro pela ampliação  do Teste do Pezinho no Brasil.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45" y="2831078"/>
            <a:ext cx="4081703" cy="53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33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" y="0"/>
            <a:ext cx="91422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0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F4EA9393-5C9B-4BDE-A2B5-CFFE8AA19EA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D1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480" y="4476136"/>
            <a:ext cx="2105660" cy="528934"/>
          </a:xfrm>
          <a:prstGeom prst="rect">
            <a:avLst/>
          </a:prstGeom>
        </p:spPr>
      </p:pic>
      <p:pic>
        <p:nvPicPr>
          <p:cNvPr id="5" name="Picture 4" descr="Juntos pel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45" y="1693332"/>
            <a:ext cx="3265824" cy="100934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21A3A934-594F-4D32-86D0-91459C1413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64" y="1059582"/>
            <a:ext cx="3816424" cy="378371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6B3D47C4-5E76-4CC9-B478-BCFE2DF9BB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702" y="284302"/>
            <a:ext cx="3973905" cy="393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33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Tela_contado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208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01864" y="1203598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800" dirty="0">
                <a:solidFill>
                  <a:srgbClr val="57257D"/>
                </a:solidFill>
                <a:latin typeface="Arial"/>
                <a:cs typeface="Arial"/>
              </a:rPr>
              <a:t>0</a:t>
            </a:r>
            <a:r>
              <a:rPr lang="en-US" sz="4800" dirty="0">
                <a:solidFill>
                  <a:srgbClr val="57257D"/>
                </a:solidFill>
                <a:latin typeface="Arial"/>
                <a:cs typeface="Arial"/>
              </a:rPr>
              <a:t> 1 2 9 5 6 3 </a:t>
            </a:r>
          </a:p>
        </p:txBody>
      </p:sp>
    </p:spTree>
    <p:extLst>
      <p:ext uri="{BB962C8B-B14F-4D97-AF65-F5344CB8AC3E}">
        <p14:creationId xmlns:p14="http://schemas.microsoft.com/office/powerpoint/2010/main" val="3729963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3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_4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800" y="915566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129.563</a:t>
            </a:r>
          </a:p>
        </p:txBody>
      </p:sp>
    </p:spTree>
    <p:extLst>
      <p:ext uri="{BB962C8B-B14F-4D97-AF65-F5344CB8AC3E}">
        <p14:creationId xmlns:p14="http://schemas.microsoft.com/office/powerpoint/2010/main" val="33550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_4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96C29B5F-E78B-46E8-BD24-BA9E6D77638D}"/>
              </a:ext>
            </a:extLst>
          </p:cNvPr>
          <p:cNvSpPr txBox="1"/>
          <p:nvPr/>
        </p:nvSpPr>
        <p:spPr>
          <a:xfrm>
            <a:off x="2771800" y="915566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129.563</a:t>
            </a:r>
          </a:p>
        </p:txBody>
      </p:sp>
    </p:spTree>
    <p:extLst>
      <p:ext uri="{BB962C8B-B14F-4D97-AF65-F5344CB8AC3E}">
        <p14:creationId xmlns:p14="http://schemas.microsoft.com/office/powerpoint/2010/main" val="148662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_4c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5B67B092-02AC-4FB2-8C99-13558C5A4EB5}"/>
              </a:ext>
            </a:extLst>
          </p:cNvPr>
          <p:cNvSpPr txBox="1"/>
          <p:nvPr/>
        </p:nvSpPr>
        <p:spPr>
          <a:xfrm>
            <a:off x="2771800" y="915566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129.563</a:t>
            </a:r>
          </a:p>
        </p:txBody>
      </p:sp>
    </p:spTree>
    <p:extLst>
      <p:ext uri="{BB962C8B-B14F-4D97-AF65-F5344CB8AC3E}">
        <p14:creationId xmlns:p14="http://schemas.microsoft.com/office/powerpoint/2010/main" val="33550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NAL_4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07C24C4F-5B36-4536-A09C-D7A8549C8D36}"/>
              </a:ext>
            </a:extLst>
          </p:cNvPr>
          <p:cNvSpPr txBox="1"/>
          <p:nvPr/>
        </p:nvSpPr>
        <p:spPr>
          <a:xfrm>
            <a:off x="2771800" y="915566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129.563</a:t>
            </a:r>
          </a:p>
        </p:txBody>
      </p:sp>
    </p:spTree>
    <p:extLst>
      <p:ext uri="{BB962C8B-B14F-4D97-AF65-F5344CB8AC3E}">
        <p14:creationId xmlns:p14="http://schemas.microsoft.com/office/powerpoint/2010/main" val="32557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la_inserção_vide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97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2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0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2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7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2699792" cy="5143500"/>
          </a:xfrm>
          <a:prstGeom prst="rect">
            <a:avLst/>
          </a:prstGeom>
          <a:solidFill>
            <a:srgbClr val="1B95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43608" y="195486"/>
            <a:ext cx="2808312" cy="576064"/>
          </a:xfrm>
          <a:prstGeom prst="rect">
            <a:avLst/>
          </a:prstGeom>
          <a:solidFill>
            <a:srgbClr val="4F21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800" spc="300" dirty="0"/>
              <a:t>APOIADORES</a:t>
            </a:r>
            <a:endParaRPr lang="en-US" sz="2800" spc="300" dirty="0"/>
          </a:p>
        </p:txBody>
      </p:sp>
      <p:pic>
        <p:nvPicPr>
          <p:cNvPr id="6" name="Picture 5" descr="Instituto VIDASRARAS_Branc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31590"/>
            <a:ext cx="2242428" cy="2242428"/>
          </a:xfrm>
          <a:prstGeom prst="rect">
            <a:avLst/>
          </a:prstGeom>
        </p:spPr>
      </p:pic>
      <p:pic>
        <p:nvPicPr>
          <p:cNvPr id="7" name="Picture 6" descr="casa_de_maria.atuoficial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63" t="58667" r="12263" b="8148"/>
          <a:stretch/>
        </p:blipFill>
        <p:spPr>
          <a:xfrm>
            <a:off x="3059832" y="1131590"/>
            <a:ext cx="1224136" cy="761685"/>
          </a:xfrm>
          <a:prstGeom prst="rect">
            <a:avLst/>
          </a:prstGeom>
        </p:spPr>
      </p:pic>
      <p:pic>
        <p:nvPicPr>
          <p:cNvPr id="8" name="Picture 7" descr="Ciência RARA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131590"/>
            <a:ext cx="654781" cy="745922"/>
          </a:xfrm>
          <a:prstGeom prst="rect">
            <a:avLst/>
          </a:prstGeom>
        </p:spPr>
      </p:pic>
      <p:pic>
        <p:nvPicPr>
          <p:cNvPr id="9" name="Picture 8" descr="InsitutoBerbigier_FamiliaADL_Logotipo.pdf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76" t="33580" r="28476" b="43506"/>
          <a:stretch/>
        </p:blipFill>
        <p:spPr>
          <a:xfrm>
            <a:off x="6444208" y="1131590"/>
            <a:ext cx="1017008" cy="766058"/>
          </a:xfrm>
          <a:prstGeom prst="rect">
            <a:avLst/>
          </a:prstGeom>
        </p:spPr>
      </p:pic>
      <p:pic>
        <p:nvPicPr>
          <p:cNvPr id="10" name="Picture 9" descr="InstitutoBioAtlasSocial_logo_atlas_29-04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2283718"/>
            <a:ext cx="1480664" cy="792088"/>
          </a:xfrm>
          <a:prstGeom prst="rect">
            <a:avLst/>
          </a:prstGeom>
        </p:spPr>
      </p:pic>
      <p:pic>
        <p:nvPicPr>
          <p:cNvPr id="11" name="Picture 10" descr="InstitutoDaCriança_LOGO IC - HOR- AZUL - TAGLINE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499742"/>
            <a:ext cx="1296144" cy="494941"/>
          </a:xfrm>
          <a:prstGeom prst="rect">
            <a:avLst/>
          </a:prstGeom>
        </p:spPr>
      </p:pic>
      <p:pic>
        <p:nvPicPr>
          <p:cNvPr id="12" name="Picture 11" descr="logo crossing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1131590"/>
            <a:ext cx="581475" cy="628720"/>
          </a:xfrm>
          <a:prstGeom prst="rect">
            <a:avLst/>
          </a:prstGeom>
        </p:spPr>
      </p:pic>
      <p:pic>
        <p:nvPicPr>
          <p:cNvPr id="13" name="Picture 12" descr="LOGO_ABRAPES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2283718"/>
            <a:ext cx="683088" cy="871240"/>
          </a:xfrm>
          <a:prstGeom prst="rect">
            <a:avLst/>
          </a:prstGeom>
        </p:spPr>
      </p:pic>
      <p:pic>
        <p:nvPicPr>
          <p:cNvPr id="14" name="Picture 13" descr="Logo_prioritário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2355726"/>
            <a:ext cx="1584176" cy="792088"/>
          </a:xfrm>
          <a:prstGeom prst="rect">
            <a:avLst/>
          </a:prstGeom>
        </p:spPr>
      </p:pic>
      <p:pic>
        <p:nvPicPr>
          <p:cNvPr id="15" name="Picture 14" descr="LogoApoio_001_UNIDOS_PELA-VIDA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3579862"/>
            <a:ext cx="1371729" cy="1047502"/>
          </a:xfrm>
          <a:prstGeom prst="rect">
            <a:avLst/>
          </a:prstGeom>
        </p:spPr>
      </p:pic>
      <p:pic>
        <p:nvPicPr>
          <p:cNvPr id="16" name="Picture 15" descr="LogoApoio_002_Aprofe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3651870"/>
            <a:ext cx="1187788" cy="907038"/>
          </a:xfrm>
          <a:prstGeom prst="rect">
            <a:avLst/>
          </a:prstGeom>
        </p:spPr>
      </p:pic>
      <p:pic>
        <p:nvPicPr>
          <p:cNvPr id="17" name="Picture 16" descr="LogoApoio_003_FOP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3579862"/>
            <a:ext cx="1530223" cy="1168534"/>
          </a:xfrm>
          <a:prstGeom prst="rect">
            <a:avLst/>
          </a:prstGeom>
        </p:spPr>
      </p:pic>
      <p:pic>
        <p:nvPicPr>
          <p:cNvPr id="18" name="Picture 17" descr="LogoApoio_004_ABAHE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3579862"/>
            <a:ext cx="1296144" cy="98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3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2699792" cy="5143500"/>
          </a:xfrm>
          <a:prstGeom prst="rect">
            <a:avLst/>
          </a:prstGeom>
          <a:solidFill>
            <a:srgbClr val="1B95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43608" y="195486"/>
            <a:ext cx="2808312" cy="576064"/>
          </a:xfrm>
          <a:prstGeom prst="rect">
            <a:avLst/>
          </a:prstGeom>
          <a:solidFill>
            <a:srgbClr val="4F21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800" spc="300" dirty="0"/>
              <a:t>APOIADORES</a:t>
            </a:r>
            <a:endParaRPr lang="en-US" sz="2800" spc="300" dirty="0"/>
          </a:p>
        </p:txBody>
      </p:sp>
      <p:pic>
        <p:nvPicPr>
          <p:cNvPr id="6" name="Picture 5" descr="Instituto VIDASRARAS_Branc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31590"/>
            <a:ext cx="2242428" cy="2242428"/>
          </a:xfrm>
          <a:prstGeom prst="rect">
            <a:avLst/>
          </a:prstGeom>
        </p:spPr>
      </p:pic>
      <p:pic>
        <p:nvPicPr>
          <p:cNvPr id="20" name="Picture 19" descr="LogoApoio_005_ABP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1131590"/>
            <a:ext cx="1440160" cy="1099759"/>
          </a:xfrm>
          <a:prstGeom prst="rect">
            <a:avLst/>
          </a:prstGeom>
        </p:spPr>
      </p:pic>
      <p:pic>
        <p:nvPicPr>
          <p:cNvPr id="21" name="Picture 20" descr="LogoApoio_006_ABRAM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059582"/>
            <a:ext cx="1369403" cy="1045726"/>
          </a:xfrm>
          <a:prstGeom prst="rect">
            <a:avLst/>
          </a:prstGeom>
        </p:spPr>
      </p:pic>
      <p:pic>
        <p:nvPicPr>
          <p:cNvPr id="22" name="Picture 21" descr="LogoApoio_007_ACAMRJ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1131590"/>
            <a:ext cx="1320147" cy="1008112"/>
          </a:xfrm>
          <a:prstGeom prst="rect">
            <a:avLst/>
          </a:prstGeom>
        </p:spPr>
      </p:pic>
      <p:pic>
        <p:nvPicPr>
          <p:cNvPr id="23" name="Picture 22" descr="LogoApoio_008_Addiso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048" y="1131590"/>
            <a:ext cx="1323630" cy="1010772"/>
          </a:xfrm>
          <a:prstGeom prst="rect">
            <a:avLst/>
          </a:prstGeom>
        </p:spPr>
      </p:pic>
      <p:pic>
        <p:nvPicPr>
          <p:cNvPr id="24" name="Picture 23" descr="LogoApoio_009_APA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2355726"/>
            <a:ext cx="1368152" cy="1044771"/>
          </a:xfrm>
          <a:prstGeom prst="rect">
            <a:avLst/>
          </a:prstGeom>
        </p:spPr>
      </p:pic>
      <p:pic>
        <p:nvPicPr>
          <p:cNvPr id="26" name="Picture 25" descr="LogoApoio_011_AP_Nanimo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2355726"/>
            <a:ext cx="1120615" cy="855742"/>
          </a:xfrm>
          <a:prstGeom prst="rect">
            <a:avLst/>
          </a:prstGeom>
        </p:spPr>
      </p:pic>
      <p:pic>
        <p:nvPicPr>
          <p:cNvPr id="27" name="Picture 26" descr="LogoApoio_012_CuraAm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640" y="2355726"/>
            <a:ext cx="1162316" cy="887586"/>
          </a:xfrm>
          <a:prstGeom prst="rect">
            <a:avLst/>
          </a:prstGeom>
        </p:spPr>
      </p:pic>
      <p:pic>
        <p:nvPicPr>
          <p:cNvPr id="28" name="Picture 27" descr="LogoApoio_015_RetinaBrasil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3651870"/>
            <a:ext cx="1564238" cy="1194509"/>
          </a:xfrm>
          <a:prstGeom prst="rect">
            <a:avLst/>
          </a:prstGeom>
        </p:spPr>
      </p:pic>
      <p:pic>
        <p:nvPicPr>
          <p:cNvPr id="29" name="Picture 28" descr="LogoApoio_016_MundoAna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507854"/>
            <a:ext cx="1679415" cy="1282462"/>
          </a:xfrm>
          <a:prstGeom prst="rect">
            <a:avLst/>
          </a:prstGeom>
        </p:spPr>
      </p:pic>
      <p:pic>
        <p:nvPicPr>
          <p:cNvPr id="30" name="Picture 29" descr="LogoApoio_018_SOFIA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3723878"/>
            <a:ext cx="1184870" cy="904810"/>
          </a:xfrm>
          <a:prstGeom prst="rect">
            <a:avLst/>
          </a:prstGeom>
        </p:spPr>
      </p:pic>
      <p:pic>
        <p:nvPicPr>
          <p:cNvPr id="31" name="Picture 30" descr="LogoApoio_019_Registro_Maternal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3579862"/>
            <a:ext cx="1470027" cy="1122566"/>
          </a:xfrm>
          <a:prstGeom prst="rect">
            <a:avLst/>
          </a:prstGeom>
        </p:spPr>
      </p:pic>
      <p:pic>
        <p:nvPicPr>
          <p:cNvPr id="18" name="Picture 17" descr="bruna wederi.jpe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2499742"/>
            <a:ext cx="1928627" cy="70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2699792" cy="5143500"/>
          </a:xfrm>
          <a:prstGeom prst="rect">
            <a:avLst/>
          </a:prstGeom>
          <a:solidFill>
            <a:srgbClr val="1B95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43608" y="195486"/>
            <a:ext cx="2808312" cy="576064"/>
          </a:xfrm>
          <a:prstGeom prst="rect">
            <a:avLst/>
          </a:prstGeom>
          <a:solidFill>
            <a:srgbClr val="4F21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800" spc="300" dirty="0"/>
              <a:t>APOIADORES</a:t>
            </a:r>
            <a:endParaRPr lang="en-US" sz="2800" spc="300" dirty="0"/>
          </a:p>
        </p:txBody>
      </p:sp>
      <p:pic>
        <p:nvPicPr>
          <p:cNvPr id="6" name="Picture 5" descr="Instituto VIDASRARAS_Branc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31590"/>
            <a:ext cx="2242428" cy="2242428"/>
          </a:xfrm>
          <a:prstGeom prst="rect">
            <a:avLst/>
          </a:prstGeom>
        </p:spPr>
      </p:pic>
      <p:pic>
        <p:nvPicPr>
          <p:cNvPr id="2" name="Picture 1" descr="ABRAPHEM_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987574"/>
            <a:ext cx="1228708" cy="987574"/>
          </a:xfrm>
          <a:prstGeom prst="rect">
            <a:avLst/>
          </a:prstGeom>
        </p:spPr>
      </p:pic>
      <p:pic>
        <p:nvPicPr>
          <p:cNvPr id="7" name="Picture 6" descr="ACADIM_logo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4011910"/>
            <a:ext cx="1368152" cy="507220"/>
          </a:xfrm>
          <a:prstGeom prst="rect">
            <a:avLst/>
          </a:prstGeom>
        </p:spPr>
      </p:pic>
      <p:pic>
        <p:nvPicPr>
          <p:cNvPr id="8" name="Picture 7" descr="ASPEHBRASIL_logo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2787774"/>
            <a:ext cx="1800200" cy="353164"/>
          </a:xfrm>
          <a:prstGeom prst="rect">
            <a:avLst/>
          </a:prstGeom>
        </p:spPr>
      </p:pic>
      <p:pic>
        <p:nvPicPr>
          <p:cNvPr id="9" name="Picture 8" descr="bruna dantas.jpe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4083918"/>
            <a:ext cx="1440160" cy="351039"/>
          </a:xfrm>
          <a:prstGeom prst="rect">
            <a:avLst/>
          </a:prstGeom>
        </p:spPr>
      </p:pic>
      <p:pic>
        <p:nvPicPr>
          <p:cNvPr id="10" name="Picture 9" descr="CCPE_Logo.jp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6" y="3939902"/>
            <a:ext cx="1027427" cy="646470"/>
          </a:xfrm>
          <a:prstGeom prst="rect">
            <a:avLst/>
          </a:prstGeom>
        </p:spPr>
      </p:pic>
      <p:pic>
        <p:nvPicPr>
          <p:cNvPr id="11" name="Picture 10" descr="DepoisdoAntony_Logo.pd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059582"/>
            <a:ext cx="1512168" cy="1068575"/>
          </a:xfrm>
          <a:prstGeom prst="rect">
            <a:avLst/>
          </a:prstGeom>
        </p:spPr>
      </p:pic>
      <p:pic>
        <p:nvPicPr>
          <p:cNvPr id="12" name="Picture 11" descr="InstitutoContemplo_logo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3651870"/>
            <a:ext cx="1233404" cy="971116"/>
          </a:xfrm>
          <a:prstGeom prst="rect">
            <a:avLst/>
          </a:prstGeom>
        </p:spPr>
      </p:pic>
      <p:pic>
        <p:nvPicPr>
          <p:cNvPr id="13" name="Picture 12" descr="logo bahia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2427734"/>
            <a:ext cx="864096" cy="786015"/>
          </a:xfrm>
          <a:prstGeom prst="rect">
            <a:avLst/>
          </a:prstGeom>
        </p:spPr>
      </p:pic>
      <p:pic>
        <p:nvPicPr>
          <p:cNvPr id="14" name="Picture 13" descr="LuanaBarreto_Logo.pdf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74" t="36975" r="27190" b="36975"/>
          <a:stretch/>
        </p:blipFill>
        <p:spPr>
          <a:xfrm>
            <a:off x="6084168" y="1203598"/>
            <a:ext cx="1512168" cy="737175"/>
          </a:xfrm>
          <a:prstGeom prst="rect">
            <a:avLst/>
          </a:prstGeom>
        </p:spPr>
      </p:pic>
      <p:pic>
        <p:nvPicPr>
          <p:cNvPr id="15" name="Picture 14" descr="manuellaff_Logo.pdf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831" b="36831"/>
          <a:stretch/>
        </p:blipFill>
        <p:spPr>
          <a:xfrm>
            <a:off x="7308304" y="2499742"/>
            <a:ext cx="1969983" cy="734242"/>
          </a:xfrm>
          <a:prstGeom prst="rect">
            <a:avLst/>
          </a:prstGeom>
        </p:spPr>
      </p:pic>
      <p:pic>
        <p:nvPicPr>
          <p:cNvPr id="16" name="Picture 15" descr="minuto pela vida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2139702"/>
            <a:ext cx="1112939" cy="1470050"/>
          </a:xfrm>
          <a:prstGeom prst="rect">
            <a:avLst/>
          </a:prstGeom>
        </p:spPr>
      </p:pic>
      <p:pic>
        <p:nvPicPr>
          <p:cNvPr id="17" name="Picture 16" descr="mundo do ana.jpe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059582"/>
            <a:ext cx="852458" cy="85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2699792" cy="5143500"/>
          </a:xfrm>
          <a:prstGeom prst="rect">
            <a:avLst/>
          </a:prstGeom>
          <a:solidFill>
            <a:srgbClr val="1B95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43608" y="195486"/>
            <a:ext cx="2808312" cy="576064"/>
          </a:xfrm>
          <a:prstGeom prst="rect">
            <a:avLst/>
          </a:prstGeom>
          <a:solidFill>
            <a:srgbClr val="4F21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800" spc="300" dirty="0"/>
              <a:t>APOIADORES</a:t>
            </a:r>
            <a:endParaRPr lang="en-US" sz="2800" spc="300" dirty="0"/>
          </a:p>
        </p:txBody>
      </p:sp>
      <p:pic>
        <p:nvPicPr>
          <p:cNvPr id="6" name="Picture 5" descr="Instituto VIDASRARAS_Branc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31590"/>
            <a:ext cx="2242428" cy="2242428"/>
          </a:xfrm>
          <a:prstGeom prst="rect">
            <a:avLst/>
          </a:prstGeom>
        </p:spPr>
      </p:pic>
      <p:pic>
        <p:nvPicPr>
          <p:cNvPr id="4" name="Picture 3" descr="InstitutoDrHemersonCasadoGama_Logo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3507854"/>
            <a:ext cx="1310240" cy="1115054"/>
          </a:xfrm>
          <a:prstGeom prst="rect">
            <a:avLst/>
          </a:prstGeom>
        </p:spPr>
      </p:pic>
      <p:pic>
        <p:nvPicPr>
          <p:cNvPr id="18" name="Picture 17" descr="nilmara every.jpe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2139702"/>
            <a:ext cx="987574" cy="987574"/>
          </a:xfrm>
          <a:prstGeom prst="rect">
            <a:avLst/>
          </a:prstGeom>
        </p:spPr>
      </p:pic>
      <p:pic>
        <p:nvPicPr>
          <p:cNvPr id="19" name="Picture 18" descr="pandi raros.jpe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60" y="2211710"/>
            <a:ext cx="1008241" cy="915566"/>
          </a:xfrm>
          <a:prstGeom prst="rect">
            <a:avLst/>
          </a:prstGeom>
        </p:spPr>
      </p:pic>
      <p:pic>
        <p:nvPicPr>
          <p:cNvPr id="20" name="Picture 19" descr="PENSI_Instituto pequisa e Ensino em Saúde Infanti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2355726"/>
            <a:ext cx="2228850" cy="714375"/>
          </a:xfrm>
          <a:prstGeom prst="rect">
            <a:avLst/>
          </a:prstGeom>
        </p:spPr>
      </p:pic>
      <p:pic>
        <p:nvPicPr>
          <p:cNvPr id="21" name="Picture 20" descr="realidade materna.jpe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3723878"/>
            <a:ext cx="771550" cy="771550"/>
          </a:xfrm>
          <a:prstGeom prst="rect">
            <a:avLst/>
          </a:prstGeom>
        </p:spPr>
      </p:pic>
      <p:pic>
        <p:nvPicPr>
          <p:cNvPr id="22" name="Picture 21" descr="rededobem2019 - logo altadefiniçao2.pdf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80" t="8961" r="29281" b="8961"/>
          <a:stretch/>
        </p:blipFill>
        <p:spPr>
          <a:xfrm>
            <a:off x="6372200" y="843558"/>
            <a:ext cx="978085" cy="999822"/>
          </a:xfrm>
          <a:prstGeom prst="rect">
            <a:avLst/>
          </a:prstGeom>
        </p:spPr>
      </p:pic>
      <p:pic>
        <p:nvPicPr>
          <p:cNvPr id="23" name="Picture 22" descr="sed brasil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131590"/>
            <a:ext cx="816724" cy="628707"/>
          </a:xfrm>
          <a:prstGeom prst="rect">
            <a:avLst/>
          </a:prstGeom>
        </p:spPr>
      </p:pic>
      <p:pic>
        <p:nvPicPr>
          <p:cNvPr id="24" name="Picture 23" descr="seminario de mães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3723878"/>
            <a:ext cx="1230106" cy="771550"/>
          </a:xfrm>
          <a:prstGeom prst="rect">
            <a:avLst/>
          </a:prstGeom>
        </p:spPr>
      </p:pic>
      <p:pic>
        <p:nvPicPr>
          <p:cNvPr id="25" name="Picture 24" descr="SINDROME DO AMOR LOGO EM ALTA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987574"/>
            <a:ext cx="1014423" cy="751012"/>
          </a:xfrm>
          <a:prstGeom prst="rect">
            <a:avLst/>
          </a:prstGeom>
        </p:spPr>
      </p:pic>
      <p:pic>
        <p:nvPicPr>
          <p:cNvPr id="26" name="Picture 25" descr="SWH_logo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1131590"/>
            <a:ext cx="1264372" cy="6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7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10861</TotalTime>
  <Words>166</Words>
  <Application>Microsoft Office PowerPoint</Application>
  <PresentationFormat>Apresentação na tela (16:9)</PresentationFormat>
  <Paragraphs>60</Paragraphs>
  <Slides>26</Slides>
  <Notes>22</Notes>
  <HiddenSlides>3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Century Gothic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Camila Andolfato</dc:creator>
  <cp:lastModifiedBy>Saulo Kleber Rodrigues Ribeiro</cp:lastModifiedBy>
  <cp:revision>747</cp:revision>
  <cp:lastPrinted>2018-12-06T17:19:15Z</cp:lastPrinted>
  <dcterms:created xsi:type="dcterms:W3CDTF">2018-10-29T16:49:23Z</dcterms:created>
  <dcterms:modified xsi:type="dcterms:W3CDTF">2019-10-02T13:26:57Z</dcterms:modified>
</cp:coreProperties>
</file>