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899" r:id="rId4"/>
  </p:sldMasterIdLst>
  <p:notesMasterIdLst>
    <p:notesMasterId r:id="rId32"/>
  </p:notesMasterIdLst>
  <p:handoutMasterIdLst>
    <p:handoutMasterId r:id="rId33"/>
  </p:handoutMasterIdLst>
  <p:sldIdLst>
    <p:sldId id="4431" r:id="rId5"/>
    <p:sldId id="4573" r:id="rId6"/>
    <p:sldId id="4574" r:id="rId7"/>
    <p:sldId id="4572" r:id="rId8"/>
    <p:sldId id="4575" r:id="rId9"/>
    <p:sldId id="4576" r:id="rId10"/>
    <p:sldId id="4433" r:id="rId11"/>
    <p:sldId id="4160" r:id="rId12"/>
    <p:sldId id="4164" r:id="rId13"/>
    <p:sldId id="4263" r:id="rId14"/>
    <p:sldId id="4445" r:id="rId15"/>
    <p:sldId id="4551" r:id="rId16"/>
    <p:sldId id="1733" r:id="rId17"/>
    <p:sldId id="4556" r:id="rId18"/>
    <p:sldId id="4558" r:id="rId19"/>
    <p:sldId id="4557" r:id="rId20"/>
    <p:sldId id="258" r:id="rId21"/>
    <p:sldId id="4608" r:id="rId22"/>
    <p:sldId id="4543" r:id="rId23"/>
    <p:sldId id="4110" r:id="rId24"/>
    <p:sldId id="4563" r:id="rId25"/>
    <p:sldId id="4564" r:id="rId26"/>
    <p:sldId id="4360" r:id="rId27"/>
    <p:sldId id="4568" r:id="rId28"/>
    <p:sldId id="4528" r:id="rId29"/>
    <p:sldId id="4785" r:id="rId30"/>
    <p:sldId id="4784" r:id="rId31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lma Tsuda" initials="ST" lastIdx="1" clrIdx="0">
    <p:extLst>
      <p:ext uri="{19B8F6BF-5375-455C-9EA6-DF929625EA0E}">
        <p15:presenceInfo xmlns:p15="http://schemas.microsoft.com/office/powerpoint/2012/main" userId="S::selma.tsuda@cnpem.br::d608db91-0fa6-4549-b414-3c827492738b" providerId="AD"/>
      </p:ext>
    </p:extLst>
  </p:cmAuthor>
  <p:cmAuthor id="2" name="cleonice.ywamoto@cnpem.br" initials="c" lastIdx="1" clrIdx="1">
    <p:extLst>
      <p:ext uri="{19B8F6BF-5375-455C-9EA6-DF929625EA0E}">
        <p15:presenceInfo xmlns:p15="http://schemas.microsoft.com/office/powerpoint/2012/main" userId="S::cleonice.ywamoto@cnpem.br::117b37f1-f4a3-4d26-8634-127e9ce9e1d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37" autoAdjust="0"/>
    <p:restoredTop sz="94667"/>
  </p:normalViewPr>
  <p:slideViewPr>
    <p:cSldViewPr snapToGrid="0" snapToObjects="1">
      <p:cViewPr varScale="1">
        <p:scale>
          <a:sx n="85" d="100"/>
          <a:sy n="85" d="100"/>
        </p:scale>
        <p:origin x="96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8502CF5C-65BF-437F-985F-797E3A71DB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72B2058-C275-48EB-9ADB-15559561BF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3E911AA-8EFF-4E43-A15D-A62314970032}" type="datetimeFigureOut">
              <a:rPr lang="pt-BR"/>
              <a:pPr>
                <a:defRPr/>
              </a:pPr>
              <a:t>26/04/2023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0B56B8C4-2E30-49C6-8FAF-1DD55BFF86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0A5AD919-936F-4895-9BBD-90B7073DA5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0C6FB19-5F97-48A0-87B1-1A68431A5CF9}" type="slidenum">
              <a:rPr lang="pt-BR" altLang="x-none"/>
              <a:pPr>
                <a:defRPr/>
              </a:pPr>
              <a:t>‹nº›</a:t>
            </a:fld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A2D6BB89-C640-4458-9E3F-481EAFBC61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D4474D1-AF30-446D-AADE-F13E097EF34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8B5D5CB-6AB4-4060-9DAE-71F7EA4D85C9}" type="datetimeFigureOut">
              <a:rPr lang="pt-BR"/>
              <a:pPr>
                <a:defRPr/>
              </a:pPr>
              <a:t>26/04/2023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E8671639-43A3-4696-BC93-80CBA662D1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A1B6E15D-04E9-49F1-9A4F-12A4A7EB42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os estilos de texto mestres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55E44A8-84F2-4C87-83EC-CCCF4B3D21C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6926F7A-10A7-44F4-A5F1-A00DC9740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E8D6570-2B55-44BE-9895-93A470A795C4}" type="slidenum">
              <a:rPr lang="pt-BR" altLang="x-none"/>
              <a:pPr>
                <a:defRPr/>
              </a:pPr>
              <a:t>‹nº›</a:t>
            </a:fld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3673995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48866-A6A8-1D47-A6C1-356120D875E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989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6F9F9A-3FDE-499B-9701-1146EA3B524A}" type="slidenum">
              <a:rPr kumimoji="0" lang="pt-BR" alt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alt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189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D6E1D8-1736-F746-893A-F7E294376777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32964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A63203-DAA7-CC4A-BC1B-0BC76E3254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75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48866-A6A8-1D47-A6C1-356120D875E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320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446C8-D046-3F49-8BA5-112FB0ABF59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468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195249-B58C-4B49-9911-7E3F6EC8F7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014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A78D18-51A7-884B-9D6F-E851491B9A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561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256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34AA70-06AB-404B-BA72-4856076613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226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1B9C0-DA1E-6B49-A0EE-FF7A40BE7E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62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BE185C-613C-ED46-A621-F6C75FA7E58F}" type="slidenum">
              <a:rPr lang="pt-BR" altLang="x-none" smtClean="0"/>
              <a:pPr>
                <a:defRPr/>
              </a:pPr>
              <a:t>21</a:t>
            </a:fld>
            <a:endParaRPr lang="pt-BR" altLang="x-none"/>
          </a:p>
        </p:txBody>
      </p:sp>
    </p:spTree>
    <p:extLst>
      <p:ext uri="{BB962C8B-B14F-4D97-AF65-F5344CB8AC3E}">
        <p14:creationId xmlns:p14="http://schemas.microsoft.com/office/powerpoint/2010/main" val="2727178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401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011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508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E5B729-14FE-3A42-8A1E-336001EB6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0D9332-A577-074D-ADFC-4AB2798FE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FF78-2618-6145-B03B-60CDBB258533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9B30AD-4963-FB4F-A717-525DC3989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F2722-88D4-7D4D-9D14-A342EB95C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C860-E518-5740-9146-3E48517D41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39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3321" y="1765300"/>
            <a:ext cx="6309783" cy="4991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26303" y="1765300"/>
            <a:ext cx="6311900" cy="4991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E3061F8D-0BDD-CD49-A1E3-15475ADE1F1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4/26/2023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05F7BCA3-B77B-4E48-AA4C-FEDFE4C8F91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738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17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798B3AD-2A57-984A-A4A1-4E63731A7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A23AD-595B-7F44-80B3-7150351A7200}" type="datetimeFigureOut">
              <a:rPr lang="x-none" smtClean="0"/>
              <a:t>26/04/2023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7F19F38-695C-2249-BFD3-BE275813A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6D34786-92C7-2142-9F3E-05360CD91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1A4D7-9052-5E47-91E9-86B8607D6FF3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76717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email">
            <a:alphaModFix amt="1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28" tIns="45715" rIns="91428" bIns="45715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28" tIns="45715" rIns="91428" bIns="45715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pic>
        <p:nvPicPr>
          <p:cNvPr id="6" name="Content Placeholder 3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DFC33ACC-36A6-854A-0590-26A8A54922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55" y="6257577"/>
            <a:ext cx="2081288" cy="600423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DE27505F-C201-5CF3-F0F3-DF9D383BC3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0254" y="6257575"/>
            <a:ext cx="1081329" cy="60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1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3" r:id="rId3"/>
    <p:sldLayoutId id="2147483906" r:id="rId4"/>
    <p:sldLayoutId id="2147483907" r:id="rId5"/>
    <p:sldLayoutId id="2147483908" r:id="rId6"/>
    <p:sldLayoutId id="2147483909" r:id="rId7"/>
  </p:sldLayoutIdLst>
  <p:txStyles>
    <p:titleStyle>
      <a:lvl1pPr algn="ctr" defTabSz="34285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43" indent="-257143" algn="l" defTabSz="34285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44" indent="-214286" algn="l" defTabSz="34285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44" indent="-171428" algn="l" defTabSz="34285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02" indent="-171428" algn="l" defTabSz="34285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60" indent="-171428" algn="l" defTabSz="34285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17" indent="-171428" algn="l" defTabSz="34285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5" indent="-171428" algn="l" defTabSz="34285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2" indent="-171428" algn="l" defTabSz="34285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9" indent="-171428" algn="l" defTabSz="34285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8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1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8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6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3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61" algn="l" defTabSz="34285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se.roque@cnpem.br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tiff"/><Relationship Id="rId3" Type="http://schemas.openxmlformats.org/officeDocument/2006/relationships/image" Target="../media/image33.png"/><Relationship Id="rId7" Type="http://schemas.openxmlformats.org/officeDocument/2006/relationships/image" Target="../media/image3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tiff"/><Relationship Id="rId7" Type="http://schemas.openxmlformats.org/officeDocument/2006/relationships/image" Target="../media/image5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tiff"/><Relationship Id="rId5" Type="http://schemas.openxmlformats.org/officeDocument/2006/relationships/image" Target="../media/image49.tiff"/><Relationship Id="rId10" Type="http://schemas.openxmlformats.org/officeDocument/2006/relationships/image" Target="../media/image54.tiff"/><Relationship Id="rId4" Type="http://schemas.openxmlformats.org/officeDocument/2006/relationships/image" Target="../media/image48.tiff"/><Relationship Id="rId9" Type="http://schemas.openxmlformats.org/officeDocument/2006/relationships/image" Target="../media/image53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png"/><Relationship Id="rId7" Type="http://schemas.openxmlformats.org/officeDocument/2006/relationships/image" Target="../media/image62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Relationship Id="rId9" Type="http://schemas.openxmlformats.org/officeDocument/2006/relationships/image" Target="../media/image64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media" Target="../media/media5.mov"/><Relationship Id="rId7" Type="http://schemas.openxmlformats.org/officeDocument/2006/relationships/image" Target="../media/image6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3.xml"/><Relationship Id="rId4" Type="http://schemas.openxmlformats.org/officeDocument/2006/relationships/video" Target="../media/media5.mo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9.png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tiff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F161B10-ED72-9C44-8CC3-8D839A67A8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E08C8EA3-892F-F84E-B849-1B8E81596443}"/>
              </a:ext>
            </a:extLst>
          </p:cNvPr>
          <p:cNvSpPr/>
          <p:nvPr/>
        </p:nvSpPr>
        <p:spPr>
          <a:xfrm>
            <a:off x="0" y="192569"/>
            <a:ext cx="121920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CNPEM: um complexo singular para os desafios do futuro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1239027E-53AD-1F4F-B420-9932821086E8}"/>
              </a:ext>
            </a:extLst>
          </p:cNvPr>
          <p:cNvSpPr/>
          <p:nvPr/>
        </p:nvSpPr>
        <p:spPr>
          <a:xfrm>
            <a:off x="0" y="6296121"/>
            <a:ext cx="12192000" cy="369310"/>
          </a:xfrm>
          <a:prstGeom prst="rect">
            <a:avLst/>
          </a:prstGeom>
          <a:solidFill>
            <a:schemeClr val="bg1"/>
          </a:solidFill>
        </p:spPr>
        <p:txBody>
          <a:bodyPr wrap="square" lIns="91417" tIns="45709" rIns="91417" bIns="45709">
            <a:spAutoFit/>
          </a:bodyPr>
          <a:lstStyle/>
          <a:p>
            <a:pPr algn="ctr"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Antonio José Roque da Silva – </a:t>
            </a: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hlinkClick r:id="rId3"/>
              </a:rPr>
              <a:t>jose.roque@cnpem.br</a:t>
            </a:r>
            <a:endParaRPr lang="en-US" b="1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4859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/>
          <p:nvPr/>
        </p:nvSpPr>
        <p:spPr>
          <a:xfrm>
            <a:off x="7023100" y="417816"/>
            <a:ext cx="5168899" cy="107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8CFAA435-B66F-A844-8E88-4858E314A0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24" y="837126"/>
            <a:ext cx="11878143" cy="5320270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xmlns="" id="{46FF7DB5-8F20-FB46-BB77-CBE268B2AC9E}"/>
              </a:ext>
            </a:extLst>
          </p:cNvPr>
          <p:cNvSpPr/>
          <p:nvPr/>
        </p:nvSpPr>
        <p:spPr>
          <a:xfrm>
            <a:off x="0" y="433781"/>
            <a:ext cx="3706784" cy="910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AF96128B-D0EB-6246-BDD0-07C8730C8085}"/>
              </a:ext>
            </a:extLst>
          </p:cNvPr>
          <p:cNvSpPr txBox="1"/>
          <p:nvPr/>
        </p:nvSpPr>
        <p:spPr>
          <a:xfrm>
            <a:off x="3795685" y="245262"/>
            <a:ext cx="32909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latin typeface="Verdana" charset="0"/>
                <a:ea typeface="Verdana" charset="0"/>
                <a:cs typeface="Verdana" charset="0"/>
              </a:rPr>
              <a:t>Instalações Abertas</a:t>
            </a:r>
            <a:endParaRPr lang="en-US" sz="2100" b="1" dirty="0"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31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5FFBB47-C512-4440-9F4F-044D61CE0F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0AC9049-12D9-1941-A129-671586B1C291}"/>
              </a:ext>
            </a:extLst>
          </p:cNvPr>
          <p:cNvSpPr txBox="1"/>
          <p:nvPr/>
        </p:nvSpPr>
        <p:spPr>
          <a:xfrm>
            <a:off x="168275" y="0"/>
            <a:ext cx="1388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Sirius   </a:t>
            </a:r>
          </a:p>
        </p:txBody>
      </p:sp>
    </p:spTree>
    <p:extLst>
      <p:ext uri="{BB962C8B-B14F-4D97-AF65-F5344CB8AC3E}">
        <p14:creationId xmlns:p14="http://schemas.microsoft.com/office/powerpoint/2010/main" val="2951068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0687"/>
            <a:ext cx="12192000" cy="725697"/>
          </a:xfrm>
          <a:prstGeom prst="rect">
            <a:avLst/>
          </a:prstGeom>
          <a:solidFill>
            <a:srgbClr val="FFC000">
              <a:alpha val="21000"/>
            </a:srgbClr>
          </a:solidFill>
        </p:spPr>
        <p:txBody>
          <a:bodyPr wrap="square" lIns="68563" tIns="34283" rIns="68563" bIns="34283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“Jogar coisas” (elétrons, nêutrons, </a:t>
            </a:r>
            <a:r>
              <a:rPr kumimoji="0" lang="pt-BR" sz="213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radiação eletromagnética</a:t>
            </a:r>
            <a:r>
              <a:rPr kumimoji="0" lang="pt-BR" sz="21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…) na matéria é uma das maneiras mais eficientes para aprender sobre ela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3323454"/>
            <a:ext cx="12192000" cy="497765"/>
          </a:xfrm>
          <a:solidFill>
            <a:srgbClr val="FFC000">
              <a:alpha val="29000"/>
            </a:srgb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2400" b="1" dirty="0" err="1">
                <a:latin typeface="Calibri" charset="0"/>
              </a:rPr>
              <a:t>Radiação</a:t>
            </a:r>
            <a:r>
              <a:rPr lang="en-US" sz="2400" b="1" dirty="0">
                <a:latin typeface="Calibri" charset="0"/>
              </a:rPr>
              <a:t> </a:t>
            </a:r>
            <a:r>
              <a:rPr lang="en-US" sz="2400" b="1" dirty="0" err="1">
                <a:latin typeface="Calibri" charset="0"/>
              </a:rPr>
              <a:t>eletromagnética</a:t>
            </a:r>
            <a:endParaRPr lang="en-US" sz="2400" b="1" dirty="0">
              <a:latin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350" y="3973834"/>
            <a:ext cx="3959747" cy="2837353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350" y="780068"/>
            <a:ext cx="3959747" cy="245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06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EB89553-7444-444A-9986-1C20B319735C}"/>
              </a:ext>
            </a:extLst>
          </p:cNvPr>
          <p:cNvSpPr/>
          <p:nvPr/>
        </p:nvSpPr>
        <p:spPr>
          <a:xfrm>
            <a:off x="71439" y="6438126"/>
            <a:ext cx="8665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r>
              <a:rPr kumimoji="0" lang="x-none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rom: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en.wikipedia.org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/wiki/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Electromagnetic_spectrum</a:t>
            </a:r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6C15E05-ABF7-3646-A85A-288A17A44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87754"/>
            <a:ext cx="10972800" cy="1143000"/>
          </a:xfrm>
        </p:spPr>
        <p:txBody>
          <a:bodyPr>
            <a:normAutofit/>
          </a:bodyPr>
          <a:lstStyle/>
          <a:p>
            <a:r>
              <a:rPr lang="pt-BR" sz="3600" dirty="0"/>
              <a:t>Espectro Eletromagnético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9250D7FB-707F-FC47-AB34-38AE976A59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392" y="1150288"/>
            <a:ext cx="11902016" cy="455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17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319" y="169974"/>
            <a:ext cx="6501349" cy="2121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792460" y="2207166"/>
            <a:ext cx="1622904" cy="3924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68563" tIns="34283" rIns="68563" bIns="34283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Raios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-X e UV!</a:t>
            </a:r>
          </a:p>
        </p:txBody>
      </p:sp>
      <p:sp>
        <p:nvSpPr>
          <p:cNvPr id="14" name="Oval 13"/>
          <p:cNvSpPr/>
          <p:nvPr/>
        </p:nvSpPr>
        <p:spPr>
          <a:xfrm>
            <a:off x="7760328" y="419101"/>
            <a:ext cx="4322340" cy="1572848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239" y="252694"/>
            <a:ext cx="4959902" cy="22044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36" y="4221104"/>
            <a:ext cx="2949123" cy="202411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587037" y="2817169"/>
            <a:ext cx="4569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 que Raios-</a:t>
            </a:r>
            <a:r>
              <a:rPr kumimoji="0" lang="pt-B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são tão úteis?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13199" y="3824041"/>
            <a:ext cx="2217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Imagens </a:t>
            </a:r>
            <a:r>
              <a:rPr kumimoji="0" lang="mr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–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Ver o invisível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637708" y="3408543"/>
            <a:ext cx="3433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Estrutura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atômica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molecular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QUAIS SÃO E ONDE ESTÃO OS ÁTOMOS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6242" y="3986189"/>
            <a:ext cx="2008759" cy="156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8554293" y="3636329"/>
            <a:ext cx="35406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Estrutura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eletrônica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Ligações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Químicas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 ESTÃO OS ELÉTRONS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5043" y="4453070"/>
            <a:ext cx="3428024" cy="1707157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5756847" y="5671508"/>
            <a:ext cx="20592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Estrutura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Magnética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 ESTÃO OS SPINS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3524" y="4526710"/>
            <a:ext cx="1650813" cy="1412905"/>
          </a:xfrm>
          <a:prstGeom prst="rect">
            <a:avLst/>
          </a:prstGeom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0B070C31-5F82-7F4E-A995-EEA90DA08074}"/>
              </a:ext>
            </a:extLst>
          </p:cNvPr>
          <p:cNvCxnSpPr/>
          <p:nvPr/>
        </p:nvCxnSpPr>
        <p:spPr>
          <a:xfrm>
            <a:off x="713199" y="2817169"/>
            <a:ext cx="1070216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300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/>
          <p:cNvSpPr>
            <a:spLocks/>
          </p:cNvSpPr>
          <p:nvPr/>
        </p:nvSpPr>
        <p:spPr bwMode="auto">
          <a:xfrm>
            <a:off x="164522" y="739974"/>
            <a:ext cx="5168899" cy="119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marL="228600" marR="0" lvl="0" indent="-228600" algn="l" defTabSz="914400" rtl="0" eaLnBrk="0" fontAlgn="ctr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t>Intense</a:t>
            </a:r>
          </a:p>
          <a:p>
            <a:pPr marL="228600" marR="0" lvl="0" indent="-228600" algn="l" defTabSz="914400" rtl="0" eaLnBrk="0" fontAlgn="ctr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t>Broad spectrum</a:t>
            </a:r>
          </a:p>
          <a:p>
            <a:pPr marL="228600" marR="0" lvl="0" indent="-228600" algn="l" defTabSz="914400" rtl="0" eaLnBrk="0" fontAlgn="ctr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t>Small and collimated source (coherent!)</a:t>
            </a:r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2015502" y="4453603"/>
            <a:ext cx="138470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t>Source area, S</a:t>
            </a:r>
          </a:p>
        </p:txBody>
      </p:sp>
      <p:sp>
        <p:nvSpPr>
          <p:cNvPr id="133136" name="CaixaDeTexto 10"/>
          <p:cNvSpPr txBox="1">
            <a:spLocks noChangeArrowheads="1"/>
          </p:cNvSpPr>
          <p:nvPr/>
        </p:nvSpPr>
        <p:spPr bwMode="auto">
          <a:xfrm>
            <a:off x="6511461" y="4514130"/>
            <a:ext cx="198558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t>Source divergence, 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2"/>
                <a:ea typeface="ＭＳ Ｐゴシック" charset="-128"/>
                <a:cs typeface="+mn-cs"/>
              </a:rPr>
              <a:t>W</a:t>
            </a:r>
          </a:p>
        </p:txBody>
      </p:sp>
      <p:sp>
        <p:nvSpPr>
          <p:cNvPr id="18" name="Arco 17"/>
          <p:cNvSpPr>
            <a:spLocks/>
          </p:cNvSpPr>
          <p:nvPr/>
        </p:nvSpPr>
        <p:spPr bwMode="auto">
          <a:xfrm rot="7827708" flipH="1">
            <a:off x="5811637" y="3752025"/>
            <a:ext cx="1674019" cy="1551385"/>
          </a:xfrm>
          <a:custGeom>
            <a:avLst/>
            <a:gdLst>
              <a:gd name="T0" fmla="*/ 1772959059 w 1800225"/>
              <a:gd name="T1" fmla="*/ 19944983 h 1800225"/>
              <a:gd name="T2" fmla="*/ 1085376266 w 1800225"/>
              <a:gd name="T3" fmla="*/ 88152505 h 1800225"/>
              <a:gd name="T4" fmla="*/ 1910143952 w 1800225"/>
              <a:gd name="T5" fmla="*/ 30849163 h 1800225"/>
              <a:gd name="T6" fmla="*/ 11796480 60000 65536"/>
              <a:gd name="T7" fmla="*/ 17694720 60000 65536"/>
              <a:gd name="T8" fmla="*/ 5898240 60000 65536"/>
              <a:gd name="T9" fmla="*/ 1470332 w 1800225"/>
              <a:gd name="T10" fmla="*/ 203655 h 1800225"/>
              <a:gd name="T11" fmla="*/ 1584102 w 1800225"/>
              <a:gd name="T12" fmla="*/ 314996 h 18002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00225" h="1800225" stroke="0">
                <a:moveTo>
                  <a:pt x="1470332" y="203655"/>
                </a:moveTo>
                <a:lnTo>
                  <a:pt x="1470332" y="203654"/>
                </a:lnTo>
                <a:cubicBezTo>
                  <a:pt x="1511469" y="237335"/>
                  <a:pt x="1549541" y="274595"/>
                  <a:pt x="1584102" y="314995"/>
                </a:cubicBezTo>
                <a:lnTo>
                  <a:pt x="900113" y="900113"/>
                </a:lnTo>
                <a:lnTo>
                  <a:pt x="1470332" y="203655"/>
                </a:lnTo>
                <a:close/>
              </a:path>
              <a:path w="1800225" h="1800225" fill="none">
                <a:moveTo>
                  <a:pt x="1470332" y="203655"/>
                </a:moveTo>
                <a:lnTo>
                  <a:pt x="1470332" y="203654"/>
                </a:lnTo>
                <a:cubicBezTo>
                  <a:pt x="1511469" y="237335"/>
                  <a:pt x="1549541" y="274595"/>
                  <a:pt x="1584102" y="314995"/>
                </a:cubicBezTo>
              </a:path>
            </a:pathLst>
          </a:custGeom>
          <a:noFill/>
          <a:ln w="25400" cap="flat" cmpd="sng">
            <a:solidFill>
              <a:srgbClr val="4A7EBB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3153" name="Group 33"/>
          <p:cNvGraphicFramePr>
            <a:graphicFrameLocks noGrp="1"/>
          </p:cNvGraphicFramePr>
          <p:nvPr/>
        </p:nvGraphicFramePr>
        <p:xfrm>
          <a:off x="4596813" y="5265728"/>
          <a:ext cx="3363846" cy="804396"/>
        </p:xfrm>
        <a:graphic>
          <a:graphicData uri="http://schemas.openxmlformats.org/drawingml/2006/table">
            <a:tbl>
              <a:tblPr/>
              <a:tblGrid>
                <a:gridCol w="18599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39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2198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Brilliance = </a:t>
                      </a:r>
                    </a:p>
                  </a:txBody>
                  <a:tcPr marL="68580" marR="68580" marT="34318" marB="3431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Flux</a:t>
                      </a:r>
                      <a:endParaRPr kumimoji="0" lang="en-US" altLang="en-US" sz="1800" b="1" i="0" u="none" strike="noStrike" cap="none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68580" marR="68580" marT="34318" marB="34318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1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(S x 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charset="2"/>
                          <a:ea typeface="ＭＳ Ｐゴシック" charset="-128"/>
                        </a:rPr>
                        <a:t>W)</a:t>
                      </a:r>
                      <a:r>
                        <a:rPr kumimoji="0" lang="en-US" altLang="en-US" sz="18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charset="2"/>
                          <a:ea typeface="ＭＳ Ｐゴシック" charset="-128"/>
                        </a:rPr>
                        <a:t> </a:t>
                      </a:r>
                    </a:p>
                  </a:txBody>
                  <a:tcPr marL="68580" marR="68580" marT="34318" marB="34318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pSp>
        <p:nvGrpSpPr>
          <p:cNvPr id="4" name="Group 35"/>
          <p:cNvGrpSpPr>
            <a:grpSpLocks/>
          </p:cNvGrpSpPr>
          <p:nvPr/>
        </p:nvGrpSpPr>
        <p:grpSpPr bwMode="auto">
          <a:xfrm flipH="1">
            <a:off x="2438021" y="4275126"/>
            <a:ext cx="6208919" cy="89090"/>
            <a:chOff x="1276" y="2796"/>
            <a:chExt cx="3867" cy="46"/>
          </a:xfrm>
        </p:grpSpPr>
        <p:sp>
          <p:nvSpPr>
            <p:cNvPr id="37916" name="AutoShape 19"/>
            <p:cNvSpPr>
              <a:spLocks noChangeArrowheads="1"/>
            </p:cNvSpPr>
            <p:nvPr/>
          </p:nvSpPr>
          <p:spPr bwMode="auto">
            <a:xfrm rot="16200000">
              <a:off x="3087" y="985"/>
              <a:ext cx="46" cy="36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90 w 21600"/>
                <a:gd name="T13" fmla="*/ 4500 h 21600"/>
                <a:gd name="T14" fmla="*/ 1701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D28F"/>
                </a:gs>
                <a:gs pos="100000">
                  <a:srgbClr val="FF99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917" name="Rectangle 27"/>
            <p:cNvSpPr>
              <a:spLocks noChangeArrowheads="1"/>
            </p:cNvSpPr>
            <p:nvPr/>
          </p:nvSpPr>
          <p:spPr bwMode="auto">
            <a:xfrm>
              <a:off x="4917" y="2796"/>
              <a:ext cx="226" cy="4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 flipH="1">
            <a:off x="2438024" y="1936554"/>
            <a:ext cx="6733954" cy="1698270"/>
            <a:chOff x="805" y="1480"/>
            <a:chExt cx="4389" cy="998"/>
          </a:xfrm>
        </p:grpSpPr>
        <p:sp>
          <p:nvSpPr>
            <p:cNvPr id="37910" name="Freeform 26"/>
            <p:cNvSpPr>
              <a:spLocks/>
            </p:cNvSpPr>
            <p:nvPr/>
          </p:nvSpPr>
          <p:spPr bwMode="auto">
            <a:xfrm>
              <a:off x="1147" y="1480"/>
              <a:ext cx="3752" cy="998"/>
            </a:xfrm>
            <a:custGeom>
              <a:avLst/>
              <a:gdLst>
                <a:gd name="T0" fmla="*/ 3039 w 3062"/>
                <a:gd name="T1" fmla="*/ 408 h 998"/>
                <a:gd name="T2" fmla="*/ 0 w 3062"/>
                <a:gd name="T3" fmla="*/ 0 h 998"/>
                <a:gd name="T4" fmla="*/ 0 w 3062"/>
                <a:gd name="T5" fmla="*/ 998 h 998"/>
                <a:gd name="T6" fmla="*/ 3062 w 3062"/>
                <a:gd name="T7" fmla="*/ 619 h 998"/>
                <a:gd name="T8" fmla="*/ 3056 w 3062"/>
                <a:gd name="T9" fmla="*/ 409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2"/>
                <a:gd name="T16" fmla="*/ 0 h 998"/>
                <a:gd name="T17" fmla="*/ 3062 w 3062"/>
                <a:gd name="T18" fmla="*/ 998 h 9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2" h="998">
                  <a:moveTo>
                    <a:pt x="3039" y="408"/>
                  </a:moveTo>
                  <a:lnTo>
                    <a:pt x="0" y="0"/>
                  </a:lnTo>
                  <a:lnTo>
                    <a:pt x="0" y="998"/>
                  </a:lnTo>
                  <a:lnTo>
                    <a:pt x="3062" y="619"/>
                  </a:lnTo>
                  <a:lnTo>
                    <a:pt x="3056" y="409"/>
                  </a:lnTo>
                </a:path>
              </a:pathLst>
            </a:cu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rgbClr val="FCF6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911" name="Rectangle 14"/>
            <p:cNvSpPr>
              <a:spLocks noChangeArrowheads="1"/>
            </p:cNvSpPr>
            <p:nvPr/>
          </p:nvSpPr>
          <p:spPr bwMode="auto">
            <a:xfrm>
              <a:off x="4922" y="1957"/>
              <a:ext cx="272" cy="91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7912" name="Rectangle 15"/>
            <p:cNvSpPr>
              <a:spLocks noChangeArrowheads="1"/>
            </p:cNvSpPr>
            <p:nvPr/>
          </p:nvSpPr>
          <p:spPr bwMode="auto">
            <a:xfrm>
              <a:off x="4876" y="1889"/>
              <a:ext cx="90" cy="227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pic>
          <p:nvPicPr>
            <p:cNvPr id="37913" name="Picture 2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" y="1889"/>
              <a:ext cx="126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Arco 17"/>
          <p:cNvSpPr>
            <a:spLocks/>
          </p:cNvSpPr>
          <p:nvPr/>
        </p:nvSpPr>
        <p:spPr bwMode="auto">
          <a:xfrm rot="13229836" flipH="1" flipV="1">
            <a:off x="5536353" y="3387083"/>
            <a:ext cx="1950216" cy="1666214"/>
          </a:xfrm>
          <a:custGeom>
            <a:avLst/>
            <a:gdLst>
              <a:gd name="T0" fmla="*/ 1772959059 w 1800225"/>
              <a:gd name="T1" fmla="*/ 19944734 h 1800225"/>
              <a:gd name="T2" fmla="*/ 1085376266 w 1800225"/>
              <a:gd name="T3" fmla="*/ 88151467 h 1800225"/>
              <a:gd name="T4" fmla="*/ 1910143952 w 1800225"/>
              <a:gd name="T5" fmla="*/ 30848842 h 1800225"/>
              <a:gd name="T6" fmla="*/ 11796480 60000 65536"/>
              <a:gd name="T7" fmla="*/ 17694720 60000 65536"/>
              <a:gd name="T8" fmla="*/ 5898240 60000 65536"/>
              <a:gd name="T9" fmla="*/ 1470332 w 1800225"/>
              <a:gd name="T10" fmla="*/ 203655 h 1800225"/>
              <a:gd name="T11" fmla="*/ 1584102 w 1800225"/>
              <a:gd name="T12" fmla="*/ 314996 h 18002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00225" h="1800225" stroke="0">
                <a:moveTo>
                  <a:pt x="1470332" y="203655"/>
                </a:moveTo>
                <a:lnTo>
                  <a:pt x="1470332" y="203654"/>
                </a:lnTo>
                <a:cubicBezTo>
                  <a:pt x="1511469" y="237335"/>
                  <a:pt x="1549541" y="274595"/>
                  <a:pt x="1584102" y="314995"/>
                </a:cubicBezTo>
                <a:lnTo>
                  <a:pt x="900113" y="900113"/>
                </a:lnTo>
                <a:lnTo>
                  <a:pt x="1470332" y="203655"/>
                </a:lnTo>
                <a:close/>
              </a:path>
              <a:path w="1800225" h="1800225" fill="none">
                <a:moveTo>
                  <a:pt x="1470332" y="203655"/>
                </a:moveTo>
                <a:lnTo>
                  <a:pt x="1470332" y="203654"/>
                </a:lnTo>
                <a:cubicBezTo>
                  <a:pt x="1511469" y="237335"/>
                  <a:pt x="1549541" y="274595"/>
                  <a:pt x="1584102" y="314995"/>
                </a:cubicBezTo>
              </a:path>
            </a:pathLst>
          </a:custGeom>
          <a:noFill/>
          <a:ln w="25400" cap="flat" cmpd="sng">
            <a:solidFill>
              <a:srgbClr val="4A7EBB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18122" y="-39288"/>
            <a:ext cx="8229600" cy="872820"/>
          </a:xfrm>
        </p:spPr>
        <p:txBody>
          <a:bodyPr>
            <a:normAutofit/>
          </a:bodyPr>
          <a:lstStyle/>
          <a:p>
            <a:r>
              <a:rPr lang="en-US" dirty="0"/>
              <a:t>What makes a good light source?</a:t>
            </a:r>
          </a:p>
        </p:txBody>
      </p:sp>
      <p:pic>
        <p:nvPicPr>
          <p:cNvPr id="22" name="Picture 22">
            <a:extLst>
              <a:ext uri="{FF2B5EF4-FFF2-40B4-BE49-F238E27FC236}">
                <a16:creationId xmlns:a16="http://schemas.microsoft.com/office/drawing/2014/main" xmlns="" id="{46E47C7F-5DFC-8140-9368-C468DFC1C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965222" y="4156080"/>
            <a:ext cx="193319" cy="33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364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2858760" y="1"/>
            <a:ext cx="6868714" cy="6866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en-US" sz="2400" dirty="0">
                <a:ea typeface="ＭＳ Ｐゴシック" charset="-128"/>
              </a:rPr>
              <a:t>Electromagnetic Radiation by accelerated charges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3093" y="6476959"/>
            <a:ext cx="3669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Willmot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(Introduction  to Synchrotron Radiation Science)</a:t>
            </a:r>
          </a:p>
        </p:txBody>
      </p:sp>
      <p:sp>
        <p:nvSpPr>
          <p:cNvPr id="11" name="Arco 10">
            <a:extLst>
              <a:ext uri="{FF2B5EF4-FFF2-40B4-BE49-F238E27FC236}">
                <a16:creationId xmlns:a16="http://schemas.microsoft.com/office/drawing/2014/main" xmlns="" id="{EA3FB7D3-74A4-8A48-B620-8D0A9FAC806F}"/>
              </a:ext>
            </a:extLst>
          </p:cNvPr>
          <p:cNvSpPr/>
          <p:nvPr/>
        </p:nvSpPr>
        <p:spPr>
          <a:xfrm rot="16977261">
            <a:off x="8126574" y="3524794"/>
            <a:ext cx="4103731" cy="3949142"/>
          </a:xfrm>
          <a:prstGeom prst="arc">
            <a:avLst>
              <a:gd name="adj1" fmla="val 15852218"/>
              <a:gd name="adj2" fmla="val 21308319"/>
            </a:avLst>
          </a:prstGeom>
          <a:ln w="19050">
            <a:solidFill>
              <a:schemeClr val="tx1"/>
            </a:solidFill>
            <a:prstDash val="lgDash"/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xmlns="" id="{562D9B86-4F5B-7A4C-9067-EF4C5AC037D8}"/>
              </a:ext>
            </a:extLst>
          </p:cNvPr>
          <p:cNvCxnSpPr>
            <a:cxnSpLocks/>
          </p:cNvCxnSpPr>
          <p:nvPr/>
        </p:nvCxnSpPr>
        <p:spPr>
          <a:xfrm flipH="1">
            <a:off x="9031708" y="2195961"/>
            <a:ext cx="1318190" cy="49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xmlns="" id="{F5838849-802E-FA4B-BF34-8B2C88011FE2}"/>
              </a:ext>
            </a:extLst>
          </p:cNvPr>
          <p:cNvCxnSpPr>
            <a:cxnSpLocks/>
          </p:cNvCxnSpPr>
          <p:nvPr/>
        </p:nvCxnSpPr>
        <p:spPr>
          <a:xfrm flipV="1">
            <a:off x="10349898" y="1177320"/>
            <a:ext cx="0" cy="1018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B4062A6F-7EDD-E940-9831-5A1F9265823B}"/>
              </a:ext>
            </a:extLst>
          </p:cNvPr>
          <p:cNvSpPr txBox="1"/>
          <p:nvPr/>
        </p:nvSpPr>
        <p:spPr>
          <a:xfrm>
            <a:off x="8376663" y="2207666"/>
            <a:ext cx="926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Velocity</a:t>
            </a:r>
            <a:endParaRPr kumimoji="0" lang="pt-BR" sz="1800" b="0" i="1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E04F36E6-2BE2-834A-8B6A-43BDEDE0BD96}"/>
              </a:ext>
            </a:extLst>
          </p:cNvPr>
          <p:cNvSpPr txBox="1"/>
          <p:nvPr/>
        </p:nvSpPr>
        <p:spPr>
          <a:xfrm>
            <a:off x="9454217" y="686699"/>
            <a:ext cx="1276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Magnetic</a:t>
            </a: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Field</a:t>
            </a:r>
          </a:p>
        </p:txBody>
      </p: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xmlns="" id="{940402EB-6003-9A49-8DD3-DCDD3693589F}"/>
              </a:ext>
            </a:extLst>
          </p:cNvPr>
          <p:cNvCxnSpPr>
            <a:cxnSpLocks/>
          </p:cNvCxnSpPr>
          <p:nvPr/>
        </p:nvCxnSpPr>
        <p:spPr>
          <a:xfrm>
            <a:off x="10349899" y="2205455"/>
            <a:ext cx="482719" cy="8146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F8FED32E-B2B3-F745-8ADF-D55CE2131ABD}"/>
              </a:ext>
            </a:extLst>
          </p:cNvPr>
          <p:cNvSpPr txBox="1"/>
          <p:nvPr/>
        </p:nvSpPr>
        <p:spPr>
          <a:xfrm>
            <a:off x="10686703" y="2226694"/>
            <a:ext cx="1186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Lorentz Force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8A1481A0-747C-1144-8755-33C75F0E03A4}"/>
              </a:ext>
            </a:extLst>
          </p:cNvPr>
          <p:cNvSpPr txBox="1"/>
          <p:nvPr/>
        </p:nvSpPr>
        <p:spPr>
          <a:xfrm>
            <a:off x="10480943" y="3225120"/>
            <a:ext cx="703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pt-BR" sz="2400" b="1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endParaRPr kumimoji="0" lang="pt-BR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Slide Number Placeholder 3">
                <a:extLst>
                  <a:ext uri="{FF2B5EF4-FFF2-40B4-BE49-F238E27FC236}">
                    <a16:creationId xmlns:a16="http://schemas.microsoft.com/office/drawing/2014/main" xmlns="" id="{7CEBF022-BBE0-924A-89F2-A33FA8F5DA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69654" y="5397020"/>
                <a:ext cx="1600200" cy="273844"/>
              </a:xfrm>
              <a:prstGeom prst="rect">
                <a:avLst/>
              </a:prstGeom>
            </p:spPr>
            <p:txBody>
              <a:bodyPr vert="horz" lIns="68580" tIns="34290" rIns="68580" bIns="34290" rtlCol="0" anchor="ctr"/>
              <a:lstStyle>
                <a:defPPr>
                  <a:defRPr lang="en-US"/>
                </a:defPPr>
                <a:lvl1pPr marL="0" algn="r" defTabSz="914400" rtl="0" eaLnBrk="0" latinLnBrk="0" hangingPunct="0"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1pPr>
                <a:lvl2pPr marL="742950" indent="-285750" algn="l" defTabSz="914400" rtl="0" eaLnBrk="0" latinLnBrk="0" hangingPunct="0"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2pPr>
                <a:lvl3pPr marL="1143000" indent="-228600" algn="l" defTabSz="914400" rtl="0" eaLnBrk="0" latinLnBrk="0" hangingPunct="0"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3pPr>
                <a:lvl4pPr marL="1600200" indent="-228600" algn="l" defTabSz="914400" rtl="0" eaLnBrk="0" latinLnBrk="0" hangingPunct="0"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4pPr>
                <a:lvl5pPr marL="2057400" indent="-228600" algn="l" defTabSz="914400" rtl="0" eaLnBrk="0" latinLnBrk="0" hangingPunct="0"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5pPr>
                <a:lvl6pPr marL="2514600" indent="-2286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6pPr>
                <a:lvl7pPr marL="2971800" indent="-2286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7pPr>
                <a:lvl8pPr marL="3429000" indent="-2286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8pPr>
                <a:lvl9pPr marL="3886200" indent="-2286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Calibri" charset="0"/>
                    <a:ea typeface="ＭＳ Ｐゴシック" charset="-128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𝑣</m:t>
                      </m:r>
                      <m:r>
                        <a:rPr kumimoji="0" lang="en-US" alt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~</m:t>
                      </m:r>
                      <m:r>
                        <a:rPr kumimoji="0" lang="en-US" alt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pt-BR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ＭＳ Ｐゴシック" charset="-128"/>
                  <a:cs typeface="+mn-cs"/>
                </a:endParaRPr>
              </a:p>
            </p:txBody>
          </p:sp>
        </mc:Choice>
        <mc:Fallback xmlns="">
          <p:sp>
            <p:nvSpPr>
              <p:cNvPr id="24" name="Slide Number Placeholder 3">
                <a:extLst>
                  <a:ext uri="{FF2B5EF4-FFF2-40B4-BE49-F238E27FC236}">
                    <a16:creationId xmlns:a16="http://schemas.microsoft.com/office/drawing/2014/main" id="{7CEBF022-BBE0-924A-89F2-A33FA8F5D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9654" y="5397020"/>
                <a:ext cx="1600200" cy="273844"/>
              </a:xfrm>
              <a:prstGeom prst="rect">
                <a:avLst/>
              </a:prstGeom>
              <a:blipFill>
                <a:blip r:embed="rId5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7">
            <a:extLst>
              <a:ext uri="{FF2B5EF4-FFF2-40B4-BE49-F238E27FC236}">
                <a16:creationId xmlns:a16="http://schemas.microsoft.com/office/drawing/2014/main" xmlns="" id="{167D21FB-1B53-F24B-90AC-DF5CCFB09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0736" y="5679571"/>
            <a:ext cx="13882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t>Relativist </a:t>
            </a:r>
            <a:r>
              <a:rPr kumimoji="0" lang="en-US" altLang="en-US" sz="2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t>case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xmlns="" id="{B831F868-706A-354D-89DC-71C8A983F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9754" y="4097967"/>
            <a:ext cx="232605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t>Emission concentrated within a narrow forward cone</a:t>
            </a:r>
            <a:endParaRPr kumimoji="0" lang="en-US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  <p:grpSp>
        <p:nvGrpSpPr>
          <p:cNvPr id="27" name="Group 29">
            <a:extLst>
              <a:ext uri="{FF2B5EF4-FFF2-40B4-BE49-F238E27FC236}">
                <a16:creationId xmlns:a16="http://schemas.microsoft.com/office/drawing/2014/main" xmlns="" id="{CB004AD9-00E9-3E4A-BDDB-BA0AAC670AF4}"/>
              </a:ext>
            </a:extLst>
          </p:cNvPr>
          <p:cNvGrpSpPr/>
          <p:nvPr/>
        </p:nvGrpSpPr>
        <p:grpSpPr>
          <a:xfrm>
            <a:off x="5757863" y="3785443"/>
            <a:ext cx="3483456" cy="1662884"/>
            <a:chOff x="-46358" y="3160257"/>
            <a:chExt cx="3395038" cy="1611577"/>
          </a:xfrm>
        </p:grpSpPr>
        <p:sp>
          <p:nvSpPr>
            <p:cNvPr id="28" name="Triangle 7">
              <a:extLst>
                <a:ext uri="{FF2B5EF4-FFF2-40B4-BE49-F238E27FC236}">
                  <a16:creationId xmlns:a16="http://schemas.microsoft.com/office/drawing/2014/main" xmlns="" id="{66070340-B28D-EF4E-99E8-D1C7BC1ACFC7}"/>
                </a:ext>
              </a:extLst>
            </p:cNvPr>
            <p:cNvSpPr/>
            <p:nvPr/>
          </p:nvSpPr>
          <p:spPr>
            <a:xfrm rot="2873679">
              <a:off x="1064440" y="2092723"/>
              <a:ext cx="1216705" cy="3351774"/>
            </a:xfrm>
            <a:custGeom>
              <a:avLst/>
              <a:gdLst>
                <a:gd name="connsiteX0" fmla="*/ 0 w 257130"/>
                <a:gd name="connsiteY0" fmla="*/ 1583791 h 1583791"/>
                <a:gd name="connsiteX1" fmla="*/ 128565 w 257130"/>
                <a:gd name="connsiteY1" fmla="*/ 0 h 1583791"/>
                <a:gd name="connsiteX2" fmla="*/ 257130 w 257130"/>
                <a:gd name="connsiteY2" fmla="*/ 1583791 h 1583791"/>
                <a:gd name="connsiteX3" fmla="*/ 0 w 257130"/>
                <a:gd name="connsiteY3" fmla="*/ 1583791 h 1583791"/>
                <a:gd name="connsiteX0" fmla="*/ 0 w 219168"/>
                <a:gd name="connsiteY0" fmla="*/ 1420022 h 1583791"/>
                <a:gd name="connsiteX1" fmla="*/ 90603 w 219168"/>
                <a:gd name="connsiteY1" fmla="*/ 0 h 1583791"/>
                <a:gd name="connsiteX2" fmla="*/ 219168 w 219168"/>
                <a:gd name="connsiteY2" fmla="*/ 1583791 h 1583791"/>
                <a:gd name="connsiteX3" fmla="*/ 0 w 219168"/>
                <a:gd name="connsiteY3" fmla="*/ 1420022 h 1583791"/>
                <a:gd name="connsiteX0" fmla="*/ 0 w 219168"/>
                <a:gd name="connsiteY0" fmla="*/ 1945344 h 2109113"/>
                <a:gd name="connsiteX1" fmla="*/ 189188 w 219168"/>
                <a:gd name="connsiteY1" fmla="*/ 0 h 2109113"/>
                <a:gd name="connsiteX2" fmla="*/ 219168 w 219168"/>
                <a:gd name="connsiteY2" fmla="*/ 2109113 h 2109113"/>
                <a:gd name="connsiteX3" fmla="*/ 0 w 219168"/>
                <a:gd name="connsiteY3" fmla="*/ 1945344 h 2109113"/>
                <a:gd name="connsiteX0" fmla="*/ 0 w 219168"/>
                <a:gd name="connsiteY0" fmla="*/ 2098610 h 2262379"/>
                <a:gd name="connsiteX1" fmla="*/ 192710 w 219168"/>
                <a:gd name="connsiteY1" fmla="*/ 0 h 2262379"/>
                <a:gd name="connsiteX2" fmla="*/ 219168 w 219168"/>
                <a:gd name="connsiteY2" fmla="*/ 2262379 h 2262379"/>
                <a:gd name="connsiteX3" fmla="*/ 0 w 219168"/>
                <a:gd name="connsiteY3" fmla="*/ 2098610 h 2262379"/>
                <a:gd name="connsiteX0" fmla="*/ 0 w 481396"/>
                <a:gd name="connsiteY0" fmla="*/ 2098610 h 2098610"/>
                <a:gd name="connsiteX1" fmla="*/ 192710 w 481396"/>
                <a:gd name="connsiteY1" fmla="*/ 0 h 2098610"/>
                <a:gd name="connsiteX2" fmla="*/ 481396 w 481396"/>
                <a:gd name="connsiteY2" fmla="*/ 1754695 h 2098610"/>
                <a:gd name="connsiteX3" fmla="*/ 0 w 481396"/>
                <a:gd name="connsiteY3" fmla="*/ 2098610 h 2098610"/>
                <a:gd name="connsiteX0" fmla="*/ 0 w 434675"/>
                <a:gd name="connsiteY0" fmla="*/ 2235308 h 2235308"/>
                <a:gd name="connsiteX1" fmla="*/ 145989 w 434675"/>
                <a:gd name="connsiteY1" fmla="*/ 0 h 2235308"/>
                <a:gd name="connsiteX2" fmla="*/ 434675 w 434675"/>
                <a:gd name="connsiteY2" fmla="*/ 1754695 h 2235308"/>
                <a:gd name="connsiteX3" fmla="*/ 0 w 434675"/>
                <a:gd name="connsiteY3" fmla="*/ 2235308 h 2235308"/>
                <a:gd name="connsiteX0" fmla="*/ 0 w 1045364"/>
                <a:gd name="connsiteY0" fmla="*/ 3222386 h 3222386"/>
                <a:gd name="connsiteX1" fmla="*/ 1045364 w 1045364"/>
                <a:gd name="connsiteY1" fmla="*/ 0 h 3222386"/>
                <a:gd name="connsiteX2" fmla="*/ 434675 w 1045364"/>
                <a:gd name="connsiteY2" fmla="*/ 2741773 h 3222386"/>
                <a:gd name="connsiteX3" fmla="*/ 0 w 1045364"/>
                <a:gd name="connsiteY3" fmla="*/ 3222386 h 3222386"/>
                <a:gd name="connsiteX0" fmla="*/ 0 w 1045364"/>
                <a:gd name="connsiteY0" fmla="*/ 3222386 h 3222386"/>
                <a:gd name="connsiteX1" fmla="*/ 1045364 w 1045364"/>
                <a:gd name="connsiteY1" fmla="*/ 0 h 3222386"/>
                <a:gd name="connsiteX2" fmla="*/ 588675 w 1045364"/>
                <a:gd name="connsiteY2" fmla="*/ 2804027 h 3222386"/>
                <a:gd name="connsiteX3" fmla="*/ 0 w 1045364"/>
                <a:gd name="connsiteY3" fmla="*/ 3222386 h 3222386"/>
                <a:gd name="connsiteX0" fmla="*/ 0 w 1045364"/>
                <a:gd name="connsiteY0" fmla="*/ 3222386 h 3222386"/>
                <a:gd name="connsiteX1" fmla="*/ 1045364 w 1045364"/>
                <a:gd name="connsiteY1" fmla="*/ 0 h 3222386"/>
                <a:gd name="connsiteX2" fmla="*/ 606807 w 1045364"/>
                <a:gd name="connsiteY2" fmla="*/ 2774421 h 3222386"/>
                <a:gd name="connsiteX3" fmla="*/ 0 w 1045364"/>
                <a:gd name="connsiteY3" fmla="*/ 3222386 h 3222386"/>
                <a:gd name="connsiteX0" fmla="*/ 0 w 1048556"/>
                <a:gd name="connsiteY0" fmla="*/ 3213052 h 3213052"/>
                <a:gd name="connsiteX1" fmla="*/ 1048556 w 1048556"/>
                <a:gd name="connsiteY1" fmla="*/ 0 h 3213052"/>
                <a:gd name="connsiteX2" fmla="*/ 609999 w 1048556"/>
                <a:gd name="connsiteY2" fmla="*/ 2774421 h 3213052"/>
                <a:gd name="connsiteX3" fmla="*/ 0 w 1048556"/>
                <a:gd name="connsiteY3" fmla="*/ 3213052 h 3213052"/>
                <a:gd name="connsiteX0" fmla="*/ 0 w 1048556"/>
                <a:gd name="connsiteY0" fmla="*/ 3213052 h 3213052"/>
                <a:gd name="connsiteX1" fmla="*/ 1048556 w 1048556"/>
                <a:gd name="connsiteY1" fmla="*/ 0 h 3213052"/>
                <a:gd name="connsiteX2" fmla="*/ 614311 w 1048556"/>
                <a:gd name="connsiteY2" fmla="*/ 2809080 h 3213052"/>
                <a:gd name="connsiteX3" fmla="*/ 0 w 1048556"/>
                <a:gd name="connsiteY3" fmla="*/ 3213052 h 3213052"/>
                <a:gd name="connsiteX0" fmla="*/ 0 w 1145374"/>
                <a:gd name="connsiteY0" fmla="*/ 4189093 h 4189093"/>
                <a:gd name="connsiteX1" fmla="*/ 1145374 w 1145374"/>
                <a:gd name="connsiteY1" fmla="*/ 0 h 4189093"/>
                <a:gd name="connsiteX2" fmla="*/ 614311 w 1145374"/>
                <a:gd name="connsiteY2" fmla="*/ 3785121 h 4189093"/>
                <a:gd name="connsiteX3" fmla="*/ 0 w 1145374"/>
                <a:gd name="connsiteY3" fmla="*/ 4189093 h 4189093"/>
                <a:gd name="connsiteX0" fmla="*/ 0 w 1145374"/>
                <a:gd name="connsiteY0" fmla="*/ 4189093 h 4189093"/>
                <a:gd name="connsiteX1" fmla="*/ 1145374 w 1145374"/>
                <a:gd name="connsiteY1" fmla="*/ 0 h 4189093"/>
                <a:gd name="connsiteX2" fmla="*/ 1065073 w 1145374"/>
                <a:gd name="connsiteY2" fmla="*/ 574220 h 4189093"/>
                <a:gd name="connsiteX3" fmla="*/ 614311 w 1145374"/>
                <a:gd name="connsiteY3" fmla="*/ 3785121 h 4189093"/>
                <a:gd name="connsiteX4" fmla="*/ 0 w 1145374"/>
                <a:gd name="connsiteY4" fmla="*/ 4189093 h 4189093"/>
                <a:gd name="connsiteX0" fmla="*/ 0 w 1239775"/>
                <a:gd name="connsiteY0" fmla="*/ 4307478 h 4307478"/>
                <a:gd name="connsiteX1" fmla="*/ 1145374 w 1239775"/>
                <a:gd name="connsiteY1" fmla="*/ 118385 h 4307478"/>
                <a:gd name="connsiteX2" fmla="*/ 1239775 w 1239775"/>
                <a:gd name="connsiteY2" fmla="*/ 0 h 4307478"/>
                <a:gd name="connsiteX3" fmla="*/ 614311 w 1239775"/>
                <a:gd name="connsiteY3" fmla="*/ 3903506 h 4307478"/>
                <a:gd name="connsiteX4" fmla="*/ 0 w 1239775"/>
                <a:gd name="connsiteY4" fmla="*/ 4307478 h 4307478"/>
                <a:gd name="connsiteX0" fmla="*/ 0 w 1239775"/>
                <a:gd name="connsiteY0" fmla="*/ 4307478 h 4307478"/>
                <a:gd name="connsiteX1" fmla="*/ 1130886 w 1239775"/>
                <a:gd name="connsiteY1" fmla="*/ 1915 h 4307478"/>
                <a:gd name="connsiteX2" fmla="*/ 1239775 w 1239775"/>
                <a:gd name="connsiteY2" fmla="*/ 0 h 4307478"/>
                <a:gd name="connsiteX3" fmla="*/ 614311 w 1239775"/>
                <a:gd name="connsiteY3" fmla="*/ 3903506 h 4307478"/>
                <a:gd name="connsiteX4" fmla="*/ 0 w 1239775"/>
                <a:gd name="connsiteY4" fmla="*/ 4307478 h 4307478"/>
                <a:gd name="connsiteX0" fmla="*/ 0 w 1215672"/>
                <a:gd name="connsiteY0" fmla="*/ 4305563 h 4305563"/>
                <a:gd name="connsiteX1" fmla="*/ 1130886 w 1215672"/>
                <a:gd name="connsiteY1" fmla="*/ 0 h 4305563"/>
                <a:gd name="connsiteX2" fmla="*/ 1215672 w 1215672"/>
                <a:gd name="connsiteY2" fmla="*/ 8838 h 4305563"/>
                <a:gd name="connsiteX3" fmla="*/ 614311 w 1215672"/>
                <a:gd name="connsiteY3" fmla="*/ 3901591 h 4305563"/>
                <a:gd name="connsiteX4" fmla="*/ 0 w 1215672"/>
                <a:gd name="connsiteY4" fmla="*/ 4305563 h 4305563"/>
                <a:gd name="connsiteX0" fmla="*/ 0 w 1215672"/>
                <a:gd name="connsiteY0" fmla="*/ 4303019 h 4303019"/>
                <a:gd name="connsiteX1" fmla="*/ 1167866 w 1215672"/>
                <a:gd name="connsiteY1" fmla="*/ 0 h 4303019"/>
                <a:gd name="connsiteX2" fmla="*/ 1215672 w 1215672"/>
                <a:gd name="connsiteY2" fmla="*/ 6294 h 4303019"/>
                <a:gd name="connsiteX3" fmla="*/ 614311 w 1215672"/>
                <a:gd name="connsiteY3" fmla="*/ 3899047 h 4303019"/>
                <a:gd name="connsiteX4" fmla="*/ 0 w 1215672"/>
                <a:gd name="connsiteY4" fmla="*/ 4303019 h 4303019"/>
                <a:gd name="connsiteX0" fmla="*/ 0 w 1167866"/>
                <a:gd name="connsiteY0" fmla="*/ 4303019 h 4303019"/>
                <a:gd name="connsiteX1" fmla="*/ 1167866 w 1167866"/>
                <a:gd name="connsiteY1" fmla="*/ 0 h 4303019"/>
                <a:gd name="connsiteX2" fmla="*/ 1098864 w 1167866"/>
                <a:gd name="connsiteY2" fmla="*/ 768243 h 4303019"/>
                <a:gd name="connsiteX3" fmla="*/ 614311 w 1167866"/>
                <a:gd name="connsiteY3" fmla="*/ 3899047 h 4303019"/>
                <a:gd name="connsiteX4" fmla="*/ 0 w 1167866"/>
                <a:gd name="connsiteY4" fmla="*/ 4303019 h 4303019"/>
                <a:gd name="connsiteX0" fmla="*/ 0 w 1098864"/>
                <a:gd name="connsiteY0" fmla="*/ 3556740 h 3556740"/>
                <a:gd name="connsiteX1" fmla="*/ 1063456 w 1098864"/>
                <a:gd name="connsiteY1" fmla="*/ 0 h 3556740"/>
                <a:gd name="connsiteX2" fmla="*/ 1098864 w 1098864"/>
                <a:gd name="connsiteY2" fmla="*/ 21964 h 3556740"/>
                <a:gd name="connsiteX3" fmla="*/ 614311 w 1098864"/>
                <a:gd name="connsiteY3" fmla="*/ 3152768 h 3556740"/>
                <a:gd name="connsiteX4" fmla="*/ 0 w 1098864"/>
                <a:gd name="connsiteY4" fmla="*/ 3556740 h 3556740"/>
                <a:gd name="connsiteX0" fmla="*/ 0 w 1070098"/>
                <a:gd name="connsiteY0" fmla="*/ 3556740 h 3556740"/>
                <a:gd name="connsiteX1" fmla="*/ 1063456 w 1070098"/>
                <a:gd name="connsiteY1" fmla="*/ 0 h 3556740"/>
                <a:gd name="connsiteX2" fmla="*/ 1070098 w 1070098"/>
                <a:gd name="connsiteY2" fmla="*/ 188838 h 3556740"/>
                <a:gd name="connsiteX3" fmla="*/ 614311 w 1070098"/>
                <a:gd name="connsiteY3" fmla="*/ 3152768 h 3556740"/>
                <a:gd name="connsiteX4" fmla="*/ 0 w 1070098"/>
                <a:gd name="connsiteY4" fmla="*/ 3556740 h 3556740"/>
                <a:gd name="connsiteX0" fmla="*/ 0 w 1070098"/>
                <a:gd name="connsiteY0" fmla="*/ 3367902 h 3367902"/>
                <a:gd name="connsiteX1" fmla="*/ 1036514 w 1070098"/>
                <a:gd name="connsiteY1" fmla="*/ 19232 h 3367902"/>
                <a:gd name="connsiteX2" fmla="*/ 1070098 w 1070098"/>
                <a:gd name="connsiteY2" fmla="*/ 0 h 3367902"/>
                <a:gd name="connsiteX3" fmla="*/ 614311 w 1070098"/>
                <a:gd name="connsiteY3" fmla="*/ 2963930 h 3367902"/>
                <a:gd name="connsiteX4" fmla="*/ 0 w 1070098"/>
                <a:gd name="connsiteY4" fmla="*/ 3367902 h 3367902"/>
                <a:gd name="connsiteX0" fmla="*/ 0 w 1070098"/>
                <a:gd name="connsiteY0" fmla="*/ 3367902 h 3367902"/>
                <a:gd name="connsiteX1" fmla="*/ 1069146 w 1070098"/>
                <a:gd name="connsiteY1" fmla="*/ 4675 h 3367902"/>
                <a:gd name="connsiteX2" fmla="*/ 1070098 w 1070098"/>
                <a:gd name="connsiteY2" fmla="*/ 0 h 3367902"/>
                <a:gd name="connsiteX3" fmla="*/ 614311 w 1070098"/>
                <a:gd name="connsiteY3" fmla="*/ 2963930 h 3367902"/>
                <a:gd name="connsiteX4" fmla="*/ 0 w 1070098"/>
                <a:gd name="connsiteY4" fmla="*/ 3367902 h 33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0098" h="3367902">
                  <a:moveTo>
                    <a:pt x="0" y="3367902"/>
                  </a:moveTo>
                  <a:lnTo>
                    <a:pt x="1069146" y="4675"/>
                  </a:lnTo>
                  <a:lnTo>
                    <a:pt x="1070098" y="0"/>
                  </a:lnTo>
                  <a:lnTo>
                    <a:pt x="614311" y="2963930"/>
                  </a:lnTo>
                  <a:lnTo>
                    <a:pt x="0" y="3367902"/>
                  </a:lnTo>
                  <a:close/>
                </a:path>
              </a:pathLst>
            </a:custGeom>
            <a:solidFill>
              <a:srgbClr val="F6E8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62411130-B081-A345-A47B-64C4683E699F}"/>
                </a:ext>
              </a:extLst>
            </p:cNvPr>
            <p:cNvSpPr/>
            <p:nvPr/>
          </p:nvSpPr>
          <p:spPr>
            <a:xfrm rot="459412">
              <a:off x="-46358" y="4404724"/>
              <a:ext cx="864859" cy="367110"/>
            </a:xfrm>
            <a:prstGeom prst="ellipse">
              <a:avLst/>
            </a:prstGeom>
            <a:solidFill>
              <a:srgbClr val="F9D2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3904F993-C6A3-EF4C-A47E-C5512FED6CB2}"/>
              </a:ext>
            </a:extLst>
          </p:cNvPr>
          <p:cNvSpPr/>
          <p:nvPr/>
        </p:nvSpPr>
        <p:spPr>
          <a:xfrm>
            <a:off x="9408358" y="3539420"/>
            <a:ext cx="135777" cy="135777"/>
          </a:xfrm>
          <a:prstGeom prst="ellipse">
            <a:avLst/>
          </a:prstGeom>
          <a:solidFill>
            <a:srgbClr val="3F5E94"/>
          </a:solidFill>
          <a:ln>
            <a:noFill/>
          </a:ln>
          <a:scene3d>
            <a:camera prst="orthographicFront"/>
            <a:lightRig rig="freezing" dir="t"/>
          </a:scene3d>
          <a:sp3d prstMaterial="matte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8">
            <a:extLst>
              <a:ext uri="{FF2B5EF4-FFF2-40B4-BE49-F238E27FC236}">
                <a16:creationId xmlns:a16="http://schemas.microsoft.com/office/drawing/2014/main" xmlns="" id="{45263CBA-0E29-004E-99F9-7FBC1AC481C6}"/>
              </a:ext>
            </a:extLst>
          </p:cNvPr>
          <p:cNvGrpSpPr/>
          <p:nvPr/>
        </p:nvGrpSpPr>
        <p:grpSpPr>
          <a:xfrm>
            <a:off x="10146083" y="4718038"/>
            <a:ext cx="1373068" cy="815904"/>
            <a:chOff x="9352696" y="1532560"/>
            <a:chExt cx="1830757" cy="10878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5">
                  <a:extLst>
                    <a:ext uri="{FF2B5EF4-FFF2-40B4-BE49-F238E27FC236}">
                      <a16:creationId xmlns:a16="http://schemas.microsoft.com/office/drawing/2014/main" xmlns="" id="{77CDCAA7-40BD-3445-A215-A1802D2EDBDF}"/>
                    </a:ext>
                  </a:extLst>
                </p:cNvPr>
                <p:cNvSpPr txBox="1"/>
                <p:nvPr/>
              </p:nvSpPr>
              <p:spPr>
                <a:xfrm>
                  <a:off x="9352696" y="1532560"/>
                  <a:ext cx="1830757" cy="7679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d>
                        <m:dPr>
                          <m:ctrlPr>
                            <a:rPr kumimoji="0" lang="en-US" sz="2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2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𝑃</m:t>
                          </m:r>
                          <m:r>
                            <a:rPr kumimoji="0" lang="en-US" sz="2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∝</m:t>
                          </m:r>
                          <m:f>
                            <m:fPr>
                              <m:ctrlPr>
                                <a:rPr kumimoji="0" lang="en-US" sz="2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kumimoji="0" lang="en-US" sz="21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1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kumimoji="0" lang="en-US" sz="21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a14:m>
                  <a:r>
                    <a:rPr kumimoji="0" lang="en-US" sz="2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1" name="TextBox 5">
                  <a:extLst>
                    <a:ext uri="{FF2B5EF4-FFF2-40B4-BE49-F238E27FC236}">
                      <a16:creationId xmlns:a16="http://schemas.microsoft.com/office/drawing/2014/main" id="{77CDCAA7-40BD-3445-A215-A1802D2EDB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52696" y="1532560"/>
                  <a:ext cx="1830757" cy="767989"/>
                </a:xfrm>
                <a:prstGeom prst="rect">
                  <a:avLst/>
                </a:prstGeom>
                <a:blipFill>
                  <a:blip r:embed="rId6"/>
                  <a:stretch>
                    <a:fillRect b="-2174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6">
              <a:extLst>
                <a:ext uri="{FF2B5EF4-FFF2-40B4-BE49-F238E27FC236}">
                  <a16:creationId xmlns:a16="http://schemas.microsoft.com/office/drawing/2014/main" xmlns="" id="{0C182243-F412-BF49-BAE8-62FCAA52D628}"/>
                </a:ext>
              </a:extLst>
            </p:cNvPr>
            <p:cNvSpPr txBox="1"/>
            <p:nvPr/>
          </p:nvSpPr>
          <p:spPr>
            <a:xfrm>
              <a:off x="9915375" y="2220322"/>
              <a:ext cx="1189300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Electrons!</a:t>
              </a:r>
            </a:p>
          </p:txBody>
        </p:sp>
      </p:grpSp>
      <p:pic>
        <p:nvPicPr>
          <p:cNvPr id="31" name="LNLS.avi.mp4">
            <a:hlinkClick r:id="" action="ppaction://media"/>
            <a:extLst>
              <a:ext uri="{FF2B5EF4-FFF2-40B4-BE49-F238E27FC236}">
                <a16:creationId xmlns:a16="http://schemas.microsoft.com/office/drawing/2014/main" xmlns="" id="{15581653-F712-BB4B-83FE-2911A9B9C3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7910" y="722812"/>
            <a:ext cx="5316469" cy="425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8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5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5FFBB47-C512-4440-9F4F-044D61CE0F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0AC9049-12D9-1941-A129-671586B1C291}"/>
              </a:ext>
            </a:extLst>
          </p:cNvPr>
          <p:cNvSpPr txBox="1"/>
          <p:nvPr/>
        </p:nvSpPr>
        <p:spPr>
          <a:xfrm>
            <a:off x="25400" y="-50800"/>
            <a:ext cx="997875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Sirius           4ª geração</a:t>
            </a:r>
          </a:p>
          <a:p>
            <a:r>
              <a:rPr lang="pt-BR" dirty="0"/>
              <a:t>Um dos equipamentos para análise de materiais, orgânicos e inorgânicos, mais avançados do mundo</a:t>
            </a: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745CE8C7-B41C-0548-93B7-54976F7C9EEB}"/>
              </a:ext>
            </a:extLst>
          </p:cNvPr>
          <p:cNvCxnSpPr/>
          <p:nvPr/>
        </p:nvCxnSpPr>
        <p:spPr>
          <a:xfrm>
            <a:off x="1181100" y="279400"/>
            <a:ext cx="736600" cy="0"/>
          </a:xfrm>
          <a:prstGeom prst="straightConnector1">
            <a:avLst/>
          </a:prstGeom>
          <a:ln w="41275">
            <a:solidFill>
              <a:srgbClr val="231F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680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D6F4264-BD52-C24A-A9B8-03AC4CFC6026}"/>
              </a:ext>
            </a:extLst>
          </p:cNvPr>
          <p:cNvSpPr txBox="1"/>
          <p:nvPr/>
        </p:nvSpPr>
        <p:spPr>
          <a:xfrm>
            <a:off x="27608" y="62813"/>
            <a:ext cx="5829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Verdana" charset="0"/>
                <a:ea typeface="Verdana" charset="0"/>
                <a:cs typeface="Verdana" charset="0"/>
              </a:rPr>
              <a:t>Síncrotrons</a:t>
            </a:r>
            <a:r>
              <a:rPr lang="en-US" sz="2800" b="1" dirty="0">
                <a:latin typeface="Verdana" charset="0"/>
                <a:ea typeface="Verdana" charset="0"/>
                <a:cs typeface="Verdana" charset="0"/>
              </a:rPr>
              <a:t> de 4a </a:t>
            </a:r>
            <a:r>
              <a:rPr lang="en-US" sz="2800" b="1" dirty="0" err="1">
                <a:latin typeface="Verdana" charset="0"/>
                <a:ea typeface="Verdana" charset="0"/>
                <a:cs typeface="Verdana" charset="0"/>
              </a:rPr>
              <a:t>Geração</a:t>
            </a:r>
            <a:endParaRPr lang="en-US" sz="2800" b="1" dirty="0"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5F0B1660-BA68-B45F-D2D7-B24C94E82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504" y="1002104"/>
            <a:ext cx="7106145" cy="5171166"/>
          </a:xfrm>
          <a:prstGeom prst="rect">
            <a:avLst/>
          </a:prstGeom>
        </p:spPr>
      </p:pic>
      <p:grpSp>
        <p:nvGrpSpPr>
          <p:cNvPr id="4" name="Group 10">
            <a:extLst>
              <a:ext uri="{FF2B5EF4-FFF2-40B4-BE49-F238E27FC236}">
                <a16:creationId xmlns:a16="http://schemas.microsoft.com/office/drawing/2014/main" xmlns="" id="{F2D22EE8-BB27-6042-D38E-A771C712B288}"/>
              </a:ext>
            </a:extLst>
          </p:cNvPr>
          <p:cNvGrpSpPr/>
          <p:nvPr/>
        </p:nvGrpSpPr>
        <p:grpSpPr>
          <a:xfrm>
            <a:off x="6597869" y="894992"/>
            <a:ext cx="4799013" cy="1847851"/>
            <a:chOff x="3574924" y="13351"/>
            <a:chExt cx="4799013" cy="184785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F0F3C71E-D258-D626-ADA6-4F3CE5403578}"/>
                </a:ext>
              </a:extLst>
            </p:cNvPr>
            <p:cNvGrpSpPr/>
            <p:nvPr/>
          </p:nvGrpSpPr>
          <p:grpSpPr>
            <a:xfrm>
              <a:off x="5469616" y="13351"/>
              <a:ext cx="2904321" cy="1847851"/>
              <a:chOff x="6167814" y="400969"/>
              <a:chExt cx="2904321" cy="1847851"/>
            </a:xfrm>
          </p:grpSpPr>
          <p:pic>
            <p:nvPicPr>
              <p:cNvPr id="7" name="Picture 1">
                <a:extLst>
                  <a:ext uri="{FF2B5EF4-FFF2-40B4-BE49-F238E27FC236}">
                    <a16:creationId xmlns:a16="http://schemas.microsoft.com/office/drawing/2014/main" xmlns="" id="{C7FDA717-F0EB-45B0-7C23-461330D3AB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12131" y="756950"/>
                <a:ext cx="2664050" cy="149187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sp>
            <p:nvSpPr>
              <p:cNvPr id="8" name="TextBox 2">
                <a:extLst>
                  <a:ext uri="{FF2B5EF4-FFF2-40B4-BE49-F238E27FC236}">
                    <a16:creationId xmlns:a16="http://schemas.microsoft.com/office/drawing/2014/main" xmlns="" id="{236CE1E7-1B3F-19C5-419C-D35C96AE2E0B}"/>
                  </a:ext>
                </a:extLst>
              </p:cNvPr>
              <p:cNvSpPr txBox="1"/>
              <p:nvPr/>
            </p:nvSpPr>
            <p:spPr>
              <a:xfrm>
                <a:off x="6167814" y="400969"/>
                <a:ext cx="290432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2016 - 4G 3 GeV Synchrotron</a:t>
                </a:r>
              </a:p>
            </p:txBody>
          </p:sp>
        </p:grpSp>
        <p:cxnSp>
          <p:nvCxnSpPr>
            <p:cNvPr id="6" name="Straight Connector 6">
              <a:extLst>
                <a:ext uri="{FF2B5EF4-FFF2-40B4-BE49-F238E27FC236}">
                  <a16:creationId xmlns:a16="http://schemas.microsoft.com/office/drawing/2014/main" xmlns="" id="{42BAEB46-6502-EC04-5BDB-DF36F764294D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3574924" y="1115267"/>
              <a:ext cx="2039009" cy="575221"/>
            </a:xfrm>
            <a:prstGeom prst="line">
              <a:avLst/>
            </a:prstGeom>
            <a:ln w="254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5AC079AE-1A39-6822-D7E1-B87A5C08AE02}"/>
              </a:ext>
            </a:extLst>
          </p:cNvPr>
          <p:cNvGrpSpPr/>
          <p:nvPr/>
        </p:nvGrpSpPr>
        <p:grpSpPr>
          <a:xfrm>
            <a:off x="6490610" y="3360325"/>
            <a:ext cx="5008152" cy="2165947"/>
            <a:chOff x="6490610" y="3578693"/>
            <a:chExt cx="5008152" cy="2165947"/>
          </a:xfrm>
        </p:grpSpPr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xmlns="" id="{D1EB8321-8B87-9D75-AFB9-1FC68C591EA3}"/>
                </a:ext>
              </a:extLst>
            </p:cNvPr>
            <p:cNvGrpSpPr/>
            <p:nvPr/>
          </p:nvGrpSpPr>
          <p:grpSpPr>
            <a:xfrm>
              <a:off x="8549557" y="3578693"/>
              <a:ext cx="2949205" cy="2165947"/>
              <a:chOff x="8549557" y="3578693"/>
              <a:chExt cx="2949205" cy="2165947"/>
            </a:xfrm>
          </p:grpSpPr>
          <p:pic>
            <p:nvPicPr>
              <p:cNvPr id="12" name="Imagem 11">
                <a:extLst>
                  <a:ext uri="{FF2B5EF4-FFF2-40B4-BE49-F238E27FC236}">
                    <a16:creationId xmlns:a16="http://schemas.microsoft.com/office/drawing/2014/main" xmlns="" id="{2B391D23-2DE2-83B6-6AD9-DA8909CFC4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44919" y="3896790"/>
                <a:ext cx="2466975" cy="1847850"/>
              </a:xfrm>
              <a:prstGeom prst="rect">
                <a:avLst/>
              </a:prstGeom>
            </p:spPr>
          </p:pic>
          <p:sp>
            <p:nvSpPr>
              <p:cNvPr id="13" name="TextBox 2">
                <a:extLst>
                  <a:ext uri="{FF2B5EF4-FFF2-40B4-BE49-F238E27FC236}">
                    <a16:creationId xmlns:a16="http://schemas.microsoft.com/office/drawing/2014/main" xmlns="" id="{A9A31017-F23C-D90D-4DFF-7C554E592FF6}"/>
                  </a:ext>
                </a:extLst>
              </p:cNvPr>
              <p:cNvSpPr txBox="1"/>
              <p:nvPr/>
            </p:nvSpPr>
            <p:spPr>
              <a:xfrm>
                <a:off x="8549557" y="3578693"/>
                <a:ext cx="294920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2019 – 4G 6 GeV Synchrotron</a:t>
                </a:r>
              </a:p>
            </p:txBody>
          </p:sp>
        </p:grpSp>
        <p:cxnSp>
          <p:nvCxnSpPr>
            <p:cNvPr id="11" name="Straight Connector 6">
              <a:extLst>
                <a:ext uri="{FF2B5EF4-FFF2-40B4-BE49-F238E27FC236}">
                  <a16:creationId xmlns:a16="http://schemas.microsoft.com/office/drawing/2014/main" xmlns="" id="{4797D4AF-096E-C5B3-80B7-3478EB36469E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flipH="1" flipV="1">
              <a:off x="6490610" y="3785301"/>
              <a:ext cx="2354309" cy="1035414"/>
            </a:xfrm>
            <a:prstGeom prst="line">
              <a:avLst/>
            </a:prstGeom>
            <a:ln w="254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93458E7E-C684-41AF-03DC-6485B6288332}"/>
              </a:ext>
            </a:extLst>
          </p:cNvPr>
          <p:cNvGrpSpPr/>
          <p:nvPr/>
        </p:nvGrpSpPr>
        <p:grpSpPr>
          <a:xfrm>
            <a:off x="133113" y="4417681"/>
            <a:ext cx="4015806" cy="2071952"/>
            <a:chOff x="1514114" y="4824472"/>
            <a:chExt cx="4015806" cy="2071952"/>
          </a:xfrm>
        </p:grpSpPr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xmlns="" id="{48B12240-355C-82BD-155E-26A4A670F30E}"/>
                </a:ext>
              </a:extLst>
            </p:cNvPr>
            <p:cNvGrpSpPr/>
            <p:nvPr/>
          </p:nvGrpSpPr>
          <p:grpSpPr>
            <a:xfrm>
              <a:off x="1514114" y="4824472"/>
              <a:ext cx="3005239" cy="2071952"/>
              <a:chOff x="2980733" y="4632215"/>
              <a:chExt cx="3005239" cy="2071952"/>
            </a:xfrm>
          </p:grpSpPr>
          <p:pic>
            <p:nvPicPr>
              <p:cNvPr id="18" name="Imagem 6" descr="Uma imagem contendo grama, ao ar livre, mesa&#10;&#10;Descrição gerada automaticamente">
                <a:extLst>
                  <a:ext uri="{FF2B5EF4-FFF2-40B4-BE49-F238E27FC236}">
                    <a16:creationId xmlns:a16="http://schemas.microsoft.com/office/drawing/2014/main" xmlns="" id="{4B6ACEFC-821C-4D44-67DC-EA76692749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79992" y="5125803"/>
                <a:ext cx="2805980" cy="1578364"/>
              </a:xfrm>
              <a:prstGeom prst="rect">
                <a:avLst/>
              </a:prstGeom>
            </p:spPr>
          </p:pic>
          <p:sp>
            <p:nvSpPr>
              <p:cNvPr id="19" name="TextBox 2">
                <a:extLst>
                  <a:ext uri="{FF2B5EF4-FFF2-40B4-BE49-F238E27FC236}">
                    <a16:creationId xmlns:a16="http://schemas.microsoft.com/office/drawing/2014/main" xmlns="" id="{56E01888-C2FD-AE7E-6161-C7B9B62A7087}"/>
                  </a:ext>
                </a:extLst>
              </p:cNvPr>
              <p:cNvSpPr txBox="1"/>
              <p:nvPr/>
            </p:nvSpPr>
            <p:spPr>
              <a:xfrm>
                <a:off x="2980733" y="4632215"/>
                <a:ext cx="294920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2019 – 4G 3 GeV Synchrotron</a:t>
                </a:r>
              </a:p>
            </p:txBody>
          </p:sp>
        </p:grpSp>
        <p:cxnSp>
          <p:nvCxnSpPr>
            <p:cNvPr id="17" name="Straight Connector 6">
              <a:extLst>
                <a:ext uri="{FF2B5EF4-FFF2-40B4-BE49-F238E27FC236}">
                  <a16:creationId xmlns:a16="http://schemas.microsoft.com/office/drawing/2014/main" xmlns="" id="{D3703BFD-4751-2905-5BC7-BD6EB7529B8C}"/>
                </a:ext>
              </a:extLst>
            </p:cNvPr>
            <p:cNvCxnSpPr>
              <a:cxnSpLocks/>
              <a:stCxn id="18" idx="0"/>
            </p:cNvCxnSpPr>
            <p:nvPr/>
          </p:nvCxnSpPr>
          <p:spPr>
            <a:xfrm flipV="1">
              <a:off x="3116363" y="5009138"/>
              <a:ext cx="2413557" cy="308922"/>
            </a:xfrm>
            <a:prstGeom prst="line">
              <a:avLst/>
            </a:prstGeom>
            <a:ln w="254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09774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ídia Online 3" descr="filme-linac-booster-ring.mp4">
            <a:hlinkClick r:id="" action="ppaction://media"/>
            <a:extLst>
              <a:ext uri="{FF2B5EF4-FFF2-40B4-BE49-F238E27FC236}">
                <a16:creationId xmlns:a16="http://schemas.microsoft.com/office/drawing/2014/main" xmlns="" id="{61CEDE3C-8FDA-1D4F-A1BF-782ECC6B92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0074" y="304799"/>
            <a:ext cx="9851851" cy="55416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089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D92A444-04EF-6624-59A2-D938716FF9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14" y="93521"/>
            <a:ext cx="5128469" cy="97801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3D004ED-E624-73F9-FCB4-90408AC95083}"/>
              </a:ext>
            </a:extLst>
          </p:cNvPr>
          <p:cNvSpPr txBox="1"/>
          <p:nvPr/>
        </p:nvSpPr>
        <p:spPr>
          <a:xfrm>
            <a:off x="7010041" y="353453"/>
            <a:ext cx="45991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effectLst/>
                <a:latin typeface="Helvetica" pitchFamily="2" charset="0"/>
              </a:rPr>
              <a:t>- </a:t>
            </a:r>
            <a:r>
              <a:rPr lang="pt-BR" i="1" dirty="0" err="1">
                <a:effectLst/>
                <a:latin typeface="Helvetica" pitchFamily="2" charset="0"/>
              </a:rPr>
              <a:t>Raw</a:t>
            </a:r>
            <a:r>
              <a:rPr lang="pt-BR" i="1" dirty="0">
                <a:effectLst/>
                <a:latin typeface="Helvetica" pitchFamily="2" charset="0"/>
              </a:rPr>
              <a:t> material </a:t>
            </a:r>
            <a:r>
              <a:rPr lang="pt-BR" i="1" dirty="0" err="1">
                <a:effectLst/>
                <a:latin typeface="Helvetica" pitchFamily="2" charset="0"/>
              </a:rPr>
              <a:t>supply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chains</a:t>
            </a:r>
            <a:r>
              <a:rPr lang="pt-BR" i="1" dirty="0">
                <a:effectLst/>
                <a:latin typeface="Helvetica" pitchFamily="2" charset="0"/>
              </a:rPr>
              <a:t> are </a:t>
            </a:r>
            <a:r>
              <a:rPr lang="pt-BR" i="1" dirty="0" err="1">
                <a:effectLst/>
                <a:latin typeface="Helvetica" pitchFamily="2" charset="0"/>
              </a:rPr>
              <a:t>complex</a:t>
            </a:r>
            <a:r>
              <a:rPr lang="pt-BR" i="1" dirty="0">
                <a:effectLst/>
                <a:latin typeface="Helvetica" pitchFamily="2" charset="0"/>
              </a:rPr>
              <a:t>.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BAFFDE79-A626-8772-575C-277425B789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614" y="1221111"/>
            <a:ext cx="4402911" cy="554336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CDD4A773-A7AE-0E9F-AA7C-65452C64EC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836" y="5700791"/>
            <a:ext cx="2585495" cy="997524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9A17729E-D5E8-EB8F-82B5-47C7E7400396}"/>
              </a:ext>
            </a:extLst>
          </p:cNvPr>
          <p:cNvSpPr txBox="1"/>
          <p:nvPr/>
        </p:nvSpPr>
        <p:spPr>
          <a:xfrm>
            <a:off x="76786" y="4953459"/>
            <a:ext cx="35173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 err="1">
                <a:latin typeface="Helvetica" pitchFamily="2" charset="0"/>
              </a:rPr>
              <a:t>S</a:t>
            </a:r>
            <a:r>
              <a:rPr lang="pt-BR" i="1" dirty="0" err="1">
                <a:effectLst/>
                <a:latin typeface="Helvetica" pitchFamily="2" charset="0"/>
              </a:rPr>
              <a:t>upply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chain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from</a:t>
            </a:r>
            <a:r>
              <a:rPr lang="pt-BR" i="1" dirty="0">
                <a:effectLst/>
                <a:latin typeface="Helvetica" pitchFamily="2" charset="0"/>
              </a:rPr>
              <a:t> “</a:t>
            </a:r>
            <a:r>
              <a:rPr lang="pt-BR" i="1" dirty="0" err="1">
                <a:effectLst/>
                <a:latin typeface="Helvetica" pitchFamily="2" charset="0"/>
              </a:rPr>
              <a:t>vein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to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vault</a:t>
            </a:r>
            <a:r>
              <a:rPr lang="pt-BR" i="1" dirty="0">
                <a:effectLst/>
                <a:latin typeface="Helvetica" pitchFamily="2" charset="0"/>
              </a:rPr>
              <a:t>”</a:t>
            </a:r>
            <a:endParaRPr lang="pt-BR" dirty="0">
              <a:effectLst/>
              <a:latin typeface="Helvetica" pitchFamily="2" charset="0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9738C0F1-07E0-08A7-FF2E-E09A959277C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7794" y="1628364"/>
            <a:ext cx="3713525" cy="1642128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64BFAB44-0CF2-F967-B757-120363967B0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9296" y="3401601"/>
            <a:ext cx="2171951" cy="1920131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C5B97CDA-E493-CB4F-F3EC-985635BE5DD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3537" y="5450982"/>
            <a:ext cx="1951481" cy="1313497"/>
          </a:xfrm>
          <a:prstGeom prst="rect">
            <a:avLst/>
          </a:prstGeom>
        </p:spPr>
      </p:pic>
      <p:pic>
        <p:nvPicPr>
          <p:cNvPr id="1026" name="Picture 2" descr="gold bullion, gold bars ilustração do Stock | Adobe Stock">
            <a:extLst>
              <a:ext uri="{FF2B5EF4-FFF2-40B4-BE49-F238E27FC236}">
                <a16:creationId xmlns:a16="http://schemas.microsoft.com/office/drawing/2014/main" xmlns="" id="{21A1D958-304B-C900-9A53-9874D9EFC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0675" y="5475249"/>
            <a:ext cx="1834597" cy="122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22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1image256">
            <a:extLst>
              <a:ext uri="{FF2B5EF4-FFF2-40B4-BE49-F238E27FC236}">
                <a16:creationId xmlns:a16="http://schemas.microsoft.com/office/drawing/2014/main" xmlns="" id="{FBE269CF-9FD2-574B-B572-9F27CBAAD1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77192" y="1344801"/>
            <a:ext cx="7628203" cy="429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80EE612C-C925-E748-9B26-F1E41F31C687}"/>
              </a:ext>
            </a:extLst>
          </p:cNvPr>
          <p:cNvCxnSpPr>
            <a:cxnSpLocks/>
          </p:cNvCxnSpPr>
          <p:nvPr/>
        </p:nvCxnSpPr>
        <p:spPr>
          <a:xfrm flipV="1">
            <a:off x="6391293" y="1444403"/>
            <a:ext cx="200838" cy="98039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DD32156-C45C-304A-B849-9FDE482094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178" y="5094371"/>
            <a:ext cx="1522229" cy="115596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002318FB-128E-404A-A6BA-FBF9476F72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6443" y="55794"/>
            <a:ext cx="2360919" cy="1351923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xmlns="" id="{495453FB-6F5F-004A-A4D3-8A6330B93C2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9884" y="3347727"/>
            <a:ext cx="1686903" cy="1390065"/>
          </a:xfrm>
          <a:prstGeom prst="rect">
            <a:avLst/>
          </a:prstGeom>
        </p:spPr>
      </p:pic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xmlns="" id="{5E3D4042-FC1A-894B-A598-EFD81F7B2775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7558805" y="3436395"/>
            <a:ext cx="1371079" cy="60636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xmlns="" id="{C763E006-E050-444C-8438-D6D6F78AA2B7}"/>
              </a:ext>
            </a:extLst>
          </p:cNvPr>
          <p:cNvCxnSpPr>
            <a:cxnSpLocks/>
          </p:cNvCxnSpPr>
          <p:nvPr/>
        </p:nvCxnSpPr>
        <p:spPr>
          <a:xfrm flipH="1">
            <a:off x="6505862" y="3490235"/>
            <a:ext cx="961790" cy="153441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Imagem 42">
            <a:extLst>
              <a:ext uri="{FF2B5EF4-FFF2-40B4-BE49-F238E27FC236}">
                <a16:creationId xmlns:a16="http://schemas.microsoft.com/office/drawing/2014/main" xmlns="" id="{DB952D4F-73D1-A840-A1D9-44EDD4602F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550" y="90554"/>
            <a:ext cx="2939251" cy="165332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B1DDC6E-533D-AB40-9174-1E0A57336CC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3110" y="192253"/>
            <a:ext cx="1226744" cy="1624784"/>
          </a:xfrm>
          <a:prstGeom prst="rect">
            <a:avLst/>
          </a:prstGeom>
        </p:spPr>
      </p:pic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xmlns="" id="{BE0B720C-187D-B745-8246-6B52BF832807}"/>
              </a:ext>
            </a:extLst>
          </p:cNvPr>
          <p:cNvCxnSpPr>
            <a:cxnSpLocks/>
          </p:cNvCxnSpPr>
          <p:nvPr/>
        </p:nvCxnSpPr>
        <p:spPr>
          <a:xfrm flipV="1">
            <a:off x="6887090" y="1444402"/>
            <a:ext cx="1405493" cy="94370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5E8435E-31BF-E74C-8282-E7E35018E0C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758" y="4998436"/>
            <a:ext cx="980443" cy="130630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3D36E67B-B79A-6A4F-8A7C-3BCECA3B92E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4414" y="5024646"/>
            <a:ext cx="1860979" cy="1294863"/>
          </a:xfrm>
          <a:prstGeom prst="rect">
            <a:avLst/>
          </a:prstGeom>
        </p:spPr>
      </p:pic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xmlns="" id="{1D9F54EF-39D2-244A-A123-D475A5FF017F}"/>
              </a:ext>
            </a:extLst>
          </p:cNvPr>
          <p:cNvCxnSpPr>
            <a:cxnSpLocks/>
          </p:cNvCxnSpPr>
          <p:nvPr/>
        </p:nvCxnSpPr>
        <p:spPr>
          <a:xfrm>
            <a:off x="7528303" y="3486135"/>
            <a:ext cx="1483798" cy="153851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A090A8FE-B036-F548-86DD-5B92BCE5B1D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59" y="4738228"/>
            <a:ext cx="3389467" cy="1794877"/>
          </a:xfrm>
          <a:prstGeom prst="rect">
            <a:avLst/>
          </a:prstGeom>
        </p:spPr>
      </p:pic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xmlns="" id="{3EFB33C3-C7A0-7145-A327-3704F10B2973}"/>
              </a:ext>
            </a:extLst>
          </p:cNvPr>
          <p:cNvCxnSpPr>
            <a:cxnSpLocks/>
          </p:cNvCxnSpPr>
          <p:nvPr/>
        </p:nvCxnSpPr>
        <p:spPr>
          <a:xfrm flipH="1">
            <a:off x="3662487" y="4852966"/>
            <a:ext cx="1582264" cy="84486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2953BEEB-E020-AD4D-A3D0-0A2920209D7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5125" y="1999076"/>
            <a:ext cx="1616540" cy="1212405"/>
          </a:xfrm>
          <a:prstGeom prst="rect">
            <a:avLst/>
          </a:prstGeom>
        </p:spPr>
      </p:pic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xmlns="" id="{4F0B3959-2F1C-0744-8565-BE0498EDFE61}"/>
              </a:ext>
            </a:extLst>
          </p:cNvPr>
          <p:cNvCxnSpPr>
            <a:cxnSpLocks/>
          </p:cNvCxnSpPr>
          <p:nvPr/>
        </p:nvCxnSpPr>
        <p:spPr>
          <a:xfrm>
            <a:off x="8088121" y="3072469"/>
            <a:ext cx="1058636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9DF6834F-7805-D548-8A87-80338826A93B}"/>
              </a:ext>
            </a:extLst>
          </p:cNvPr>
          <p:cNvSpPr txBox="1"/>
          <p:nvPr/>
        </p:nvSpPr>
        <p:spPr>
          <a:xfrm>
            <a:off x="8451653" y="99489"/>
            <a:ext cx="12267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900" dirty="0" err="1"/>
              <a:t>Transport</a:t>
            </a:r>
            <a:r>
              <a:rPr lang="pt-BR" sz="900" dirty="0"/>
              <a:t> </a:t>
            </a:r>
            <a:r>
              <a:rPr lang="pt-BR" sz="900" dirty="0" err="1"/>
              <a:t>Line</a:t>
            </a:r>
            <a:endParaRPr lang="pt-BR" sz="900" dirty="0"/>
          </a:p>
          <a:p>
            <a:r>
              <a:rPr lang="pt-BR" sz="900" dirty="0"/>
              <a:t> LINAC-</a:t>
            </a:r>
            <a:r>
              <a:rPr lang="pt-BR" sz="900" dirty="0" err="1"/>
              <a:t>Booster</a:t>
            </a:r>
            <a:endParaRPr lang="pt-BR" sz="9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1E7E4A61-440F-4046-9727-CF5589F3841B}"/>
              </a:ext>
            </a:extLst>
          </p:cNvPr>
          <p:cNvSpPr txBox="1"/>
          <p:nvPr/>
        </p:nvSpPr>
        <p:spPr>
          <a:xfrm>
            <a:off x="7213757" y="4737791"/>
            <a:ext cx="10788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900" dirty="0" err="1"/>
              <a:t>Transport</a:t>
            </a:r>
            <a:r>
              <a:rPr lang="pt-BR" sz="900" dirty="0"/>
              <a:t> </a:t>
            </a:r>
            <a:r>
              <a:rPr lang="pt-BR" sz="900" dirty="0" err="1"/>
              <a:t>Line</a:t>
            </a:r>
            <a:r>
              <a:rPr lang="pt-BR" sz="900" dirty="0"/>
              <a:t> </a:t>
            </a:r>
            <a:r>
              <a:rPr lang="pt-BR" sz="900" dirty="0" err="1"/>
              <a:t>Booster-Main</a:t>
            </a:r>
            <a:r>
              <a:rPr lang="pt-BR" sz="900" dirty="0"/>
              <a:t> </a:t>
            </a:r>
            <a:r>
              <a:rPr lang="pt-BR" sz="900" dirty="0" err="1"/>
              <a:t>Ring</a:t>
            </a:r>
            <a:endParaRPr lang="pt-BR" sz="900" dirty="0"/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xmlns="" id="{D317B2D4-26BF-5841-8E91-4E8DF23EFBA7}"/>
              </a:ext>
            </a:extLst>
          </p:cNvPr>
          <p:cNvCxnSpPr>
            <a:cxnSpLocks/>
          </p:cNvCxnSpPr>
          <p:nvPr/>
        </p:nvCxnSpPr>
        <p:spPr>
          <a:xfrm>
            <a:off x="7505903" y="3490234"/>
            <a:ext cx="48018" cy="128689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99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0054CB84-47A0-4902-AEB1-BAD2038389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70" y="772576"/>
            <a:ext cx="12192000" cy="531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C0DB0CFC-97A3-D8C6-281F-A56A24594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560832"/>
          </a:xfrm>
        </p:spPr>
        <p:txBody>
          <a:bodyPr>
            <a:normAutofit fontScale="90000"/>
          </a:bodyPr>
          <a:lstStyle/>
          <a:p>
            <a:r>
              <a:rPr lang="pt-BR" dirty="0"/>
              <a:t>Linhas de Luz</a:t>
            </a:r>
          </a:p>
        </p:txBody>
      </p:sp>
    </p:spTree>
    <p:extLst>
      <p:ext uri="{BB962C8B-B14F-4D97-AF65-F5344CB8AC3E}">
        <p14:creationId xmlns:p14="http://schemas.microsoft.com/office/powerpoint/2010/main" val="424461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36AAA06A-B5DF-496F-BBA1-E144E7EEF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02" y="142407"/>
            <a:ext cx="11901016" cy="919911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CARNAÚBA beamline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2800" b="1" dirty="0"/>
              <a:t>Tender X-Ray Nanoprobe (2-15 keV)</a:t>
            </a:r>
            <a:endParaRPr lang="en-US" sz="2800" dirty="0"/>
          </a:p>
        </p:txBody>
      </p:sp>
      <p:pic>
        <p:nvPicPr>
          <p:cNvPr id="7" name="CARNAUBA" descr="CARNAUBA">
            <a:hlinkClick r:id="" action="ppaction://media"/>
            <a:extLst>
              <a:ext uri="{FF2B5EF4-FFF2-40B4-BE49-F238E27FC236}">
                <a16:creationId xmlns:a16="http://schemas.microsoft.com/office/drawing/2014/main" xmlns="" id="{9C150E56-1522-F74A-BECD-3857FAA8AE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81409" y="1177752"/>
            <a:ext cx="9206401" cy="517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m 3">
            <a:extLst>
              <a:ext uri="{FF2B5EF4-FFF2-40B4-BE49-F238E27FC236}">
                <a16:creationId xmlns:a16="http://schemas.microsoft.com/office/drawing/2014/main" xmlns="" id="{F30176C5-BDC4-4BD4-8901-F622052D13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4643" y="3125973"/>
            <a:ext cx="4533649" cy="2645048"/>
          </a:xfrm>
          <a:prstGeom prst="rect">
            <a:avLst/>
          </a:prstGeom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xmlns="" id="{49620AB4-E860-4092-88E0-A7DC61F2CFDF}"/>
              </a:ext>
            </a:extLst>
          </p:cNvPr>
          <p:cNvSpPr txBox="1"/>
          <p:nvPr/>
        </p:nvSpPr>
        <p:spPr>
          <a:xfrm>
            <a:off x="1147630" y="0"/>
            <a:ext cx="9602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CARNAÚBA BEAMLINE: TARUMÃ STATION</a:t>
            </a:r>
          </a:p>
        </p:txBody>
      </p:sp>
      <p:pic>
        <p:nvPicPr>
          <p:cNvPr id="21" name="Imagem 20" descr="Uma imagem contendo lego&#10;&#10;Descrição gerada automaticamente">
            <a:extLst>
              <a:ext uri="{FF2B5EF4-FFF2-40B4-BE49-F238E27FC236}">
                <a16:creationId xmlns:a16="http://schemas.microsoft.com/office/drawing/2014/main" xmlns="" id="{D4DC0C5A-536D-4397-8F2F-A2262A7FDD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49" y="1305050"/>
            <a:ext cx="7265760" cy="4161940"/>
          </a:xfrm>
          <a:prstGeom prst="rect">
            <a:avLst/>
          </a:prstGeom>
        </p:spPr>
      </p:pic>
      <p:cxnSp>
        <p:nvCxnSpPr>
          <p:cNvPr id="22" name="Conector reto 30">
            <a:extLst>
              <a:ext uri="{FF2B5EF4-FFF2-40B4-BE49-F238E27FC236}">
                <a16:creationId xmlns:a16="http://schemas.microsoft.com/office/drawing/2014/main" xmlns="" id="{604581D4-B32F-4811-A30C-5DC1DDF91842}"/>
              </a:ext>
            </a:extLst>
          </p:cNvPr>
          <p:cNvCxnSpPr>
            <a:cxnSpLocks/>
          </p:cNvCxnSpPr>
          <p:nvPr/>
        </p:nvCxnSpPr>
        <p:spPr>
          <a:xfrm flipV="1">
            <a:off x="2684611" y="1483403"/>
            <a:ext cx="1208133" cy="492953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diamond" w="med" len="med"/>
            <a:tailEnd type="diamond" w="med" len="med"/>
          </a:ln>
          <a:effectLst/>
        </p:spPr>
      </p:cxnSp>
      <p:sp>
        <p:nvSpPr>
          <p:cNvPr id="23" name="CaixaDeTexto 56">
            <a:extLst>
              <a:ext uri="{FF2B5EF4-FFF2-40B4-BE49-F238E27FC236}">
                <a16:creationId xmlns:a16="http://schemas.microsoft.com/office/drawing/2014/main" xmlns="" id="{C36AC6E6-4075-45E1-9242-7852ECFD399F}"/>
              </a:ext>
            </a:extLst>
          </p:cNvPr>
          <p:cNvSpPr txBox="1"/>
          <p:nvPr/>
        </p:nvSpPr>
        <p:spPr>
          <a:xfrm>
            <a:off x="3547465" y="1106899"/>
            <a:ext cx="815252" cy="333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Gripper</a:t>
            </a:r>
          </a:p>
        </p:txBody>
      </p:sp>
      <p:cxnSp>
        <p:nvCxnSpPr>
          <p:cNvPr id="24" name="Conector reto 69">
            <a:extLst>
              <a:ext uri="{FF2B5EF4-FFF2-40B4-BE49-F238E27FC236}">
                <a16:creationId xmlns:a16="http://schemas.microsoft.com/office/drawing/2014/main" xmlns="" id="{C8366D49-5ACD-4010-BB44-005805712476}"/>
              </a:ext>
            </a:extLst>
          </p:cNvPr>
          <p:cNvCxnSpPr>
            <a:cxnSpLocks/>
          </p:cNvCxnSpPr>
          <p:nvPr/>
        </p:nvCxnSpPr>
        <p:spPr>
          <a:xfrm flipH="1" flipV="1">
            <a:off x="4236795" y="1483403"/>
            <a:ext cx="1040537" cy="55826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diamond" w="med" len="med"/>
            <a:tailEnd type="diamond" w="med" len="med"/>
          </a:ln>
          <a:effectLst/>
        </p:spPr>
      </p:cxnSp>
      <p:sp>
        <p:nvSpPr>
          <p:cNvPr id="25" name="CaixaDeTexto 71">
            <a:extLst>
              <a:ext uri="{FF2B5EF4-FFF2-40B4-BE49-F238E27FC236}">
                <a16:creationId xmlns:a16="http://schemas.microsoft.com/office/drawing/2014/main" xmlns="" id="{FF163218-1E7D-4081-9EC7-809D0BD1FC5D}"/>
              </a:ext>
            </a:extLst>
          </p:cNvPr>
          <p:cNvSpPr txBox="1"/>
          <p:nvPr/>
        </p:nvSpPr>
        <p:spPr>
          <a:xfrm>
            <a:off x="3246095" y="1085509"/>
            <a:ext cx="1674066" cy="439083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Microscopes </a:t>
            </a:r>
          </a:p>
        </p:txBody>
      </p:sp>
      <p:sp>
        <p:nvSpPr>
          <p:cNvPr id="26" name="CaixaDeTexto 48">
            <a:extLst>
              <a:ext uri="{FF2B5EF4-FFF2-40B4-BE49-F238E27FC236}">
                <a16:creationId xmlns:a16="http://schemas.microsoft.com/office/drawing/2014/main" xmlns="" id="{E5EB5583-C43F-4B6F-AD95-B92B5C76753E}"/>
              </a:ext>
            </a:extLst>
          </p:cNvPr>
          <p:cNvSpPr txBox="1"/>
          <p:nvPr/>
        </p:nvSpPr>
        <p:spPr>
          <a:xfrm>
            <a:off x="173788" y="3237886"/>
            <a:ext cx="1578142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luminescence</a:t>
            </a:r>
          </a:p>
        </p:txBody>
      </p:sp>
      <p:sp>
        <p:nvSpPr>
          <p:cNvPr id="27" name="CaixaDeTexto 52">
            <a:extLst>
              <a:ext uri="{FF2B5EF4-FFF2-40B4-BE49-F238E27FC236}">
                <a16:creationId xmlns:a16="http://schemas.microsoft.com/office/drawing/2014/main" xmlns="" id="{215BB46E-9347-47C5-8143-3B3599FA3C55}"/>
              </a:ext>
            </a:extLst>
          </p:cNvPr>
          <p:cNvSpPr txBox="1"/>
          <p:nvPr/>
        </p:nvSpPr>
        <p:spPr>
          <a:xfrm>
            <a:off x="5478779" y="4766373"/>
            <a:ext cx="1732356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ptychography 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8" name="CaixaDeTexto 54">
            <a:extLst>
              <a:ext uri="{FF2B5EF4-FFF2-40B4-BE49-F238E27FC236}">
                <a16:creationId xmlns:a16="http://schemas.microsoft.com/office/drawing/2014/main" xmlns="" id="{B3B9205A-3821-4727-ADBC-B3AD8918EFA1}"/>
              </a:ext>
            </a:extLst>
          </p:cNvPr>
          <p:cNvSpPr txBox="1"/>
          <p:nvPr/>
        </p:nvSpPr>
        <p:spPr>
          <a:xfrm>
            <a:off x="432806" y="4833163"/>
            <a:ext cx="1776008" cy="64633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X-ray fluorescence</a:t>
            </a:r>
          </a:p>
        </p:txBody>
      </p:sp>
      <p:sp>
        <p:nvSpPr>
          <p:cNvPr id="29" name="TextBox 4">
            <a:extLst>
              <a:ext uri="{FF2B5EF4-FFF2-40B4-BE49-F238E27FC236}">
                <a16:creationId xmlns:a16="http://schemas.microsoft.com/office/drawing/2014/main" xmlns="" id="{139D904E-01FB-4F5E-83AA-C581F3BFA498}"/>
              </a:ext>
            </a:extLst>
          </p:cNvPr>
          <p:cNvSpPr txBox="1"/>
          <p:nvPr/>
        </p:nvSpPr>
        <p:spPr>
          <a:xfrm>
            <a:off x="3560009" y="5363080"/>
            <a:ext cx="418748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Samples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(powder, paste, biological, etc.)</a:t>
            </a:r>
          </a:p>
        </p:txBody>
      </p:sp>
      <p:sp>
        <p:nvSpPr>
          <p:cNvPr id="30" name="CaixaDeTexto 54">
            <a:extLst>
              <a:ext uri="{FF2B5EF4-FFF2-40B4-BE49-F238E27FC236}">
                <a16:creationId xmlns:a16="http://schemas.microsoft.com/office/drawing/2014/main" xmlns="" id="{01FF00EE-899F-47A4-8F40-CCE47671E60C}"/>
              </a:ext>
            </a:extLst>
          </p:cNvPr>
          <p:cNvSpPr txBox="1"/>
          <p:nvPr/>
        </p:nvSpPr>
        <p:spPr>
          <a:xfrm>
            <a:off x="173788" y="1339926"/>
            <a:ext cx="1176004" cy="369332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TARUMÃ </a:t>
            </a:r>
          </a:p>
        </p:txBody>
      </p:sp>
      <p:sp>
        <p:nvSpPr>
          <p:cNvPr id="31" name="Espaço Reservado para Conteúdo 2">
            <a:extLst>
              <a:ext uri="{FF2B5EF4-FFF2-40B4-BE49-F238E27FC236}">
                <a16:creationId xmlns:a16="http://schemas.microsoft.com/office/drawing/2014/main" xmlns="" id="{CC8FD258-824C-4B4F-9900-229F3572D5FA}"/>
              </a:ext>
            </a:extLst>
          </p:cNvPr>
          <p:cNvSpPr txBox="1">
            <a:spLocks/>
          </p:cNvSpPr>
          <p:nvPr/>
        </p:nvSpPr>
        <p:spPr bwMode="auto">
          <a:xfrm>
            <a:off x="124021" y="688205"/>
            <a:ext cx="9319384" cy="44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1" i="0" u="none" strike="noStrike" kern="1200" cap="none" spc="0" normalizeH="0" baseline="0" noProof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Multitechnique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 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– </a:t>
            </a:r>
            <a:r>
              <a:rPr kumimoji="0" lang="pt-BR" sz="1800" b="0" i="1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in situ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, </a:t>
            </a:r>
            <a:r>
              <a:rPr kumimoji="0" lang="pt-BR" sz="1800" b="0" i="1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in operando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, </a:t>
            </a:r>
            <a:r>
              <a:rPr kumimoji="0" lang="pt-BR" sz="1800" b="0" i="1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in vivo </a:t>
            </a:r>
            <a:r>
              <a:rPr kumimoji="0" lang="pt-BR" sz="1800" b="0" i="0" u="none" strike="noStrike" kern="1200" cap="none" spc="0" normalizeH="0" baseline="0" noProof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experiments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Verdana" charset="0"/>
              <a:ea typeface="Verdana" charset="0"/>
              <a:cs typeface="Verdana" charset="0"/>
            </a:endParaRPr>
          </a:p>
        </p:txBody>
      </p:sp>
      <p:cxnSp>
        <p:nvCxnSpPr>
          <p:cNvPr id="32" name="Connector: Elbow 6">
            <a:extLst>
              <a:ext uri="{FF2B5EF4-FFF2-40B4-BE49-F238E27FC236}">
                <a16:creationId xmlns:a16="http://schemas.microsoft.com/office/drawing/2014/main" xmlns="" id="{7BE4F6FF-3C65-4ABB-AFBA-819B94990E71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10158" y="4574209"/>
            <a:ext cx="1303127" cy="1152842"/>
          </a:xfrm>
          <a:prstGeom prst="bentConnector3">
            <a:avLst>
              <a:gd name="adj1" fmla="val 99915"/>
            </a:avLst>
          </a:prstGeom>
          <a:ln w="38100">
            <a:solidFill>
              <a:srgbClr val="00B0F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50">
            <a:extLst>
              <a:ext uri="{FF2B5EF4-FFF2-40B4-BE49-F238E27FC236}">
                <a16:creationId xmlns:a16="http://schemas.microsoft.com/office/drawing/2014/main" xmlns="" id="{C229D8C9-EF00-4699-8ADB-488BE3052629}"/>
              </a:ext>
            </a:extLst>
          </p:cNvPr>
          <p:cNvSpPr txBox="1"/>
          <p:nvPr/>
        </p:nvSpPr>
        <p:spPr>
          <a:xfrm>
            <a:off x="5654306" y="3417922"/>
            <a:ext cx="1612603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diffraction 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34" name="CaixaDeTexto 55">
            <a:extLst>
              <a:ext uri="{FF2B5EF4-FFF2-40B4-BE49-F238E27FC236}">
                <a16:creationId xmlns:a16="http://schemas.microsoft.com/office/drawing/2014/main" xmlns="" id="{199FA1AF-9B5B-45D5-9135-D2A01D8D27EC}"/>
              </a:ext>
            </a:extLst>
          </p:cNvPr>
          <p:cNvSpPr txBox="1"/>
          <p:nvPr/>
        </p:nvSpPr>
        <p:spPr>
          <a:xfrm>
            <a:off x="5062194" y="1885616"/>
            <a:ext cx="2158648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X-ray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fluoresence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phic 70" descr="Badge Tick1 with solid fill">
            <a:extLst>
              <a:ext uri="{FF2B5EF4-FFF2-40B4-BE49-F238E27FC236}">
                <a16:creationId xmlns:a16="http://schemas.microsoft.com/office/drawing/2014/main" xmlns="" id="{8D228FB5-BC1E-4E2B-A0B1-5E9C10DB763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40362" y="4703221"/>
            <a:ext cx="337794" cy="337794"/>
          </a:xfrm>
          <a:prstGeom prst="rect">
            <a:avLst/>
          </a:prstGeom>
        </p:spPr>
      </p:pic>
      <p:pic>
        <p:nvPicPr>
          <p:cNvPr id="36" name="Graphic 71" descr="Badge Tick1 with solid fill">
            <a:extLst>
              <a:ext uri="{FF2B5EF4-FFF2-40B4-BE49-F238E27FC236}">
                <a16:creationId xmlns:a16="http://schemas.microsoft.com/office/drawing/2014/main" xmlns="" id="{7ECA7074-2AB2-471A-9CF5-FE6A21CD583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65096" y="4833163"/>
            <a:ext cx="337794" cy="337794"/>
          </a:xfrm>
          <a:prstGeom prst="rect">
            <a:avLst/>
          </a:prstGeom>
        </p:spPr>
      </p:pic>
      <p:pic>
        <p:nvPicPr>
          <p:cNvPr id="37" name="Graphic 72" descr="Badge Tick1 with solid fill">
            <a:extLst>
              <a:ext uri="{FF2B5EF4-FFF2-40B4-BE49-F238E27FC236}">
                <a16:creationId xmlns:a16="http://schemas.microsoft.com/office/drawing/2014/main" xmlns="" id="{F4A13312-5DDF-4BB0-9D30-F3CC996693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61589" y="1807459"/>
            <a:ext cx="337794" cy="337794"/>
          </a:xfrm>
          <a:prstGeom prst="rect">
            <a:avLst/>
          </a:prstGeom>
        </p:spPr>
      </p:pic>
      <p:pic>
        <p:nvPicPr>
          <p:cNvPr id="38" name="Graphic 73" descr="Badge Tick1 with solid fill">
            <a:extLst>
              <a:ext uri="{FF2B5EF4-FFF2-40B4-BE49-F238E27FC236}">
                <a16:creationId xmlns:a16="http://schemas.microsoft.com/office/drawing/2014/main" xmlns="" id="{B68FEB14-69B1-4D32-B931-78EA4665DC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50121" y="1002132"/>
            <a:ext cx="337794" cy="337794"/>
          </a:xfrm>
          <a:prstGeom prst="rect">
            <a:avLst/>
          </a:prstGeom>
        </p:spPr>
      </p:pic>
      <p:grpSp>
        <p:nvGrpSpPr>
          <p:cNvPr id="39" name="Group 76">
            <a:extLst>
              <a:ext uri="{FF2B5EF4-FFF2-40B4-BE49-F238E27FC236}">
                <a16:creationId xmlns:a16="http://schemas.microsoft.com/office/drawing/2014/main" xmlns="" id="{B5718BAE-1E25-49C3-848A-2A060FBB9E70}"/>
              </a:ext>
            </a:extLst>
          </p:cNvPr>
          <p:cNvGrpSpPr/>
          <p:nvPr/>
        </p:nvGrpSpPr>
        <p:grpSpPr>
          <a:xfrm>
            <a:off x="8175598" y="656378"/>
            <a:ext cx="3457076" cy="4018426"/>
            <a:chOff x="8175598" y="1113582"/>
            <a:chExt cx="3457076" cy="4018426"/>
          </a:xfrm>
        </p:grpSpPr>
        <p:sp>
          <p:nvSpPr>
            <p:cNvPr id="40" name="Isosceles Triangle 75">
              <a:extLst>
                <a:ext uri="{FF2B5EF4-FFF2-40B4-BE49-F238E27FC236}">
                  <a16:creationId xmlns:a16="http://schemas.microsoft.com/office/drawing/2014/main" xmlns="" id="{98E94C3A-8D58-4704-9A58-266317A48587}"/>
                </a:ext>
              </a:extLst>
            </p:cNvPr>
            <p:cNvSpPr/>
            <p:nvPr/>
          </p:nvSpPr>
          <p:spPr>
            <a:xfrm rot="9743226">
              <a:off x="8890014" y="2945042"/>
              <a:ext cx="1038337" cy="2186966"/>
            </a:xfrm>
            <a:prstGeom prst="triangle">
              <a:avLst>
                <a:gd name="adj" fmla="val 19300"/>
              </a:avLst>
            </a:prstGeom>
            <a:solidFill>
              <a:srgbClr val="B4C7E7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xmlns="" id="{E0C748D3-F187-48C8-ACA3-085DF1CB51D0}"/>
                </a:ext>
              </a:extLst>
            </p:cNvPr>
            <p:cNvGrpSpPr/>
            <p:nvPr/>
          </p:nvGrpSpPr>
          <p:grpSpPr>
            <a:xfrm>
              <a:off x="8175598" y="1113582"/>
              <a:ext cx="3457076" cy="2385519"/>
              <a:chOff x="8201720" y="1096152"/>
              <a:chExt cx="4767593" cy="3289827"/>
            </a:xfrm>
          </p:grpSpPr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xmlns="" id="{85CEC990-B8A8-4290-A59E-A6ADF72A71B7}"/>
                  </a:ext>
                </a:extLst>
              </p:cNvPr>
              <p:cNvGrpSpPr/>
              <p:nvPr/>
            </p:nvGrpSpPr>
            <p:grpSpPr>
              <a:xfrm>
                <a:off x="8201720" y="1183766"/>
                <a:ext cx="2701526" cy="3202213"/>
                <a:chOff x="8192377" y="1163169"/>
                <a:chExt cx="2701526" cy="3202213"/>
              </a:xfrm>
            </p:grpSpPr>
            <p:grpSp>
              <p:nvGrpSpPr>
                <p:cNvPr id="44" name="Agrupar 43">
                  <a:extLst>
                    <a:ext uri="{FF2B5EF4-FFF2-40B4-BE49-F238E27FC236}">
                      <a16:creationId xmlns:a16="http://schemas.microsoft.com/office/drawing/2014/main" xmlns="" id="{B5A91DB7-F881-4165-B066-EF1FE8E8E091}"/>
                    </a:ext>
                  </a:extLst>
                </p:cNvPr>
                <p:cNvGrpSpPr/>
                <p:nvPr/>
              </p:nvGrpSpPr>
              <p:grpSpPr>
                <a:xfrm>
                  <a:off x="8192377" y="1163169"/>
                  <a:ext cx="2701526" cy="3202213"/>
                  <a:chOff x="8182840" y="1189628"/>
                  <a:chExt cx="2701526" cy="3202213"/>
                </a:xfrm>
              </p:grpSpPr>
              <p:pic>
                <p:nvPicPr>
                  <p:cNvPr id="48" name="Imagem 47">
                    <a:extLst>
                      <a:ext uri="{FF2B5EF4-FFF2-40B4-BE49-F238E27FC236}">
                        <a16:creationId xmlns:a16="http://schemas.microsoft.com/office/drawing/2014/main" xmlns="" id="{1DF3D856-8151-4B6E-88C5-33180EC4EBE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182840" y="1189628"/>
                    <a:ext cx="2430216" cy="3202213"/>
                  </a:xfrm>
                  <a:prstGeom prst="rect">
                    <a:avLst/>
                  </a:prstGeom>
                </p:spPr>
              </p:pic>
              <p:cxnSp>
                <p:nvCxnSpPr>
                  <p:cNvPr id="49" name="Conector de Seta Reta 48">
                    <a:extLst>
                      <a:ext uri="{FF2B5EF4-FFF2-40B4-BE49-F238E27FC236}">
                        <a16:creationId xmlns:a16="http://schemas.microsoft.com/office/drawing/2014/main" xmlns="" id="{6BF98D2F-FD5D-4ACA-9D1C-59F607F7C7AF}"/>
                      </a:ext>
                    </a:extLst>
                  </p:cNvPr>
                  <p:cNvCxnSpPr>
                    <a:cxnSpLocks/>
                    <a:stCxn id="43" idx="1"/>
                  </p:cNvCxnSpPr>
                  <p:nvPr/>
                </p:nvCxnSpPr>
                <p:spPr>
                  <a:xfrm flipH="1">
                    <a:off x="9414916" y="1675021"/>
                    <a:ext cx="1469450" cy="171770"/>
                  </a:xfrm>
                  <a:prstGeom prst="straightConnector1">
                    <a:avLst/>
                  </a:prstGeom>
                  <a:ln w="38100">
                    <a:solidFill>
                      <a:srgbClr val="00B0F9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5" name="Agrupar 44">
                  <a:extLst>
                    <a:ext uri="{FF2B5EF4-FFF2-40B4-BE49-F238E27FC236}">
                      <a16:creationId xmlns:a16="http://schemas.microsoft.com/office/drawing/2014/main" xmlns="" id="{89832E2A-BF91-403D-9B43-76AC19A3823F}"/>
                    </a:ext>
                  </a:extLst>
                </p:cNvPr>
                <p:cNvGrpSpPr/>
                <p:nvPr/>
              </p:nvGrpSpPr>
              <p:grpSpPr>
                <a:xfrm>
                  <a:off x="9145493" y="1293461"/>
                  <a:ext cx="513282" cy="261610"/>
                  <a:chOff x="10363817" y="3714179"/>
                  <a:chExt cx="513282" cy="261610"/>
                </a:xfrm>
              </p:grpSpPr>
              <p:cxnSp>
                <p:nvCxnSpPr>
                  <p:cNvPr id="46" name="Conector reto 45">
                    <a:extLst>
                      <a:ext uri="{FF2B5EF4-FFF2-40B4-BE49-F238E27FC236}">
                        <a16:creationId xmlns:a16="http://schemas.microsoft.com/office/drawing/2014/main" xmlns="" id="{0200AF0D-76FA-4A73-A9DF-AB6879914C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476110" y="3756248"/>
                    <a:ext cx="284400" cy="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2"/>
                  </a:lnRef>
                  <a:fillRef idx="0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CaixaDeTexto 46">
                    <a:extLst>
                      <a:ext uri="{FF2B5EF4-FFF2-40B4-BE49-F238E27FC236}">
                        <a16:creationId xmlns:a16="http://schemas.microsoft.com/office/drawing/2014/main" xmlns="" id="{80FDB637-38F2-4556-A0F8-776371F01D68}"/>
                      </a:ext>
                    </a:extLst>
                  </p:cNvPr>
                  <p:cNvSpPr txBox="1"/>
                  <p:nvPr/>
                </p:nvSpPr>
                <p:spPr>
                  <a:xfrm>
                    <a:off x="10363817" y="3714179"/>
                    <a:ext cx="513282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5 mm</a:t>
                    </a:r>
                  </a:p>
                </p:txBody>
              </p:sp>
            </p:grpSp>
          </p:grpSp>
          <p:sp>
            <p:nvSpPr>
              <p:cNvPr id="43" name="Retângulo 42">
                <a:extLst>
                  <a:ext uri="{FF2B5EF4-FFF2-40B4-BE49-F238E27FC236}">
                    <a16:creationId xmlns:a16="http://schemas.microsoft.com/office/drawing/2014/main" xmlns="" id="{CFE87A14-6BC8-459F-810D-91D3547473E7}"/>
                  </a:ext>
                </a:extLst>
              </p:cNvPr>
              <p:cNvSpPr/>
              <p:nvPr/>
            </p:nvSpPr>
            <p:spPr>
              <a:xfrm>
                <a:off x="10903245" y="1096152"/>
                <a:ext cx="2066068" cy="1146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Various sample environments and s. holders</a:t>
                </a:r>
              </a:p>
            </p:txBody>
          </p:sp>
        </p:grpSp>
      </p:grpSp>
      <p:pic>
        <p:nvPicPr>
          <p:cNvPr id="50" name="Graphic 70" descr="Badge Tick1 with solid fill">
            <a:extLst>
              <a:ext uri="{FF2B5EF4-FFF2-40B4-BE49-F238E27FC236}">
                <a16:creationId xmlns:a16="http://schemas.microsoft.com/office/drawing/2014/main" xmlns="" id="{3BE3A720-7081-4A8B-8A3A-885681055E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29115" y="3346996"/>
            <a:ext cx="337794" cy="337794"/>
          </a:xfrm>
          <a:prstGeom prst="rect">
            <a:avLst/>
          </a:prstGeom>
        </p:spPr>
      </p:pic>
      <p:pic>
        <p:nvPicPr>
          <p:cNvPr id="52" name="Picture 2" descr="A picture containing text, indoor, engine&#10;&#10;Description automatically generated">
            <a:extLst>
              <a:ext uri="{FF2B5EF4-FFF2-40B4-BE49-F238E27FC236}">
                <a16:creationId xmlns:a16="http://schemas.microsoft.com/office/drawing/2014/main" xmlns="" id="{9340D924-3AA2-4FB1-96AF-95FA58AD90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9891" y="5689"/>
            <a:ext cx="8562783" cy="6682614"/>
          </a:xfrm>
          <a:prstGeom prst="rect">
            <a:avLst/>
          </a:prstGeom>
        </p:spPr>
      </p:pic>
      <p:pic>
        <p:nvPicPr>
          <p:cNvPr id="53" name="Picture 2" descr="A picture containing text, indoor, engine&#10;&#10;Description automatically generated">
            <a:extLst>
              <a:ext uri="{FF2B5EF4-FFF2-40B4-BE49-F238E27FC236}">
                <a16:creationId xmlns:a16="http://schemas.microsoft.com/office/drawing/2014/main" xmlns="" id="{2C1D0C47-F580-486D-9B9E-CE596C272F2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8269" y="-109119"/>
            <a:ext cx="12773916" cy="7185328"/>
          </a:xfrm>
          <a:prstGeom prst="rect">
            <a:avLst/>
          </a:prstGeom>
        </p:spPr>
      </p:pic>
      <p:sp>
        <p:nvSpPr>
          <p:cNvPr id="54" name="CaixaDeTexto 54">
            <a:extLst>
              <a:ext uri="{FF2B5EF4-FFF2-40B4-BE49-F238E27FC236}">
                <a16:creationId xmlns:a16="http://schemas.microsoft.com/office/drawing/2014/main" xmlns="" id="{97644D4D-5FAB-46A3-98C9-2296A3CA4DEB}"/>
              </a:ext>
            </a:extLst>
          </p:cNvPr>
          <p:cNvSpPr txBox="1"/>
          <p:nvPr/>
        </p:nvSpPr>
        <p:spPr>
          <a:xfrm>
            <a:off x="1957115" y="3770902"/>
            <a:ext cx="2428907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X-ray fluorescence</a:t>
            </a:r>
          </a:p>
        </p:txBody>
      </p:sp>
      <p:sp>
        <p:nvSpPr>
          <p:cNvPr id="56" name="CaixaDeTexto 48">
            <a:extLst>
              <a:ext uri="{FF2B5EF4-FFF2-40B4-BE49-F238E27FC236}">
                <a16:creationId xmlns:a16="http://schemas.microsoft.com/office/drawing/2014/main" xmlns="" id="{E2772BAB-C7BA-4014-98D0-3D719FEF2216}"/>
              </a:ext>
            </a:extLst>
          </p:cNvPr>
          <p:cNvSpPr txBox="1"/>
          <p:nvPr/>
        </p:nvSpPr>
        <p:spPr>
          <a:xfrm>
            <a:off x="3301431" y="3046960"/>
            <a:ext cx="1578142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luminescence</a:t>
            </a:r>
          </a:p>
        </p:txBody>
      </p:sp>
      <p:sp>
        <p:nvSpPr>
          <p:cNvPr id="57" name="CaixaDeTexto 52">
            <a:extLst>
              <a:ext uri="{FF2B5EF4-FFF2-40B4-BE49-F238E27FC236}">
                <a16:creationId xmlns:a16="http://schemas.microsoft.com/office/drawing/2014/main" xmlns="" id="{A7F664F6-FD9E-48E7-B24F-402245CD0A3B}"/>
              </a:ext>
            </a:extLst>
          </p:cNvPr>
          <p:cNvSpPr txBox="1"/>
          <p:nvPr/>
        </p:nvSpPr>
        <p:spPr>
          <a:xfrm>
            <a:off x="8846495" y="4227471"/>
            <a:ext cx="2195613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X-ray ptychography 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58" name="CaixaDeTexto 50">
            <a:extLst>
              <a:ext uri="{FF2B5EF4-FFF2-40B4-BE49-F238E27FC236}">
                <a16:creationId xmlns:a16="http://schemas.microsoft.com/office/drawing/2014/main" xmlns="" id="{F4AB82BA-0445-4559-8ED1-011B7726BB07}"/>
              </a:ext>
            </a:extLst>
          </p:cNvPr>
          <p:cNvSpPr txBox="1"/>
          <p:nvPr/>
        </p:nvSpPr>
        <p:spPr>
          <a:xfrm>
            <a:off x="8166935" y="3457396"/>
            <a:ext cx="1967592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X-ray diffraction 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60" name="CaixaDeTexto 55">
            <a:extLst>
              <a:ext uri="{FF2B5EF4-FFF2-40B4-BE49-F238E27FC236}">
                <a16:creationId xmlns:a16="http://schemas.microsoft.com/office/drawing/2014/main" xmlns="" id="{FF788DB6-A17A-48CA-AEF2-3CF9FE360B49}"/>
              </a:ext>
            </a:extLst>
          </p:cNvPr>
          <p:cNvSpPr txBox="1"/>
          <p:nvPr/>
        </p:nvSpPr>
        <p:spPr>
          <a:xfrm>
            <a:off x="6646421" y="3061166"/>
            <a:ext cx="2158648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X-ray fluorescence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2B47EB3-22BE-41AE-B348-909402447F5C}"/>
              </a:ext>
            </a:extLst>
          </p:cNvPr>
          <p:cNvSpPr txBox="1"/>
          <p:nvPr/>
        </p:nvSpPr>
        <p:spPr>
          <a:xfrm>
            <a:off x="4187016" y="4919298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Dec</a:t>
            </a:r>
            <a:r>
              <a:rPr kumimoji="0" lang="pt-BR" sz="1800" b="0" i="1" u="none" strike="noStrike" kern="120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 2021</a:t>
            </a:r>
          </a:p>
        </p:txBody>
      </p:sp>
      <p:sp>
        <p:nvSpPr>
          <p:cNvPr id="55" name="CaixaDeTexto 48">
            <a:extLst>
              <a:ext uri="{FF2B5EF4-FFF2-40B4-BE49-F238E27FC236}">
                <a16:creationId xmlns:a16="http://schemas.microsoft.com/office/drawing/2014/main" xmlns="" id="{3D2930F1-305D-4F7C-B833-D069A97BF4CF}"/>
              </a:ext>
            </a:extLst>
          </p:cNvPr>
          <p:cNvSpPr txBox="1"/>
          <p:nvPr/>
        </p:nvSpPr>
        <p:spPr>
          <a:xfrm>
            <a:off x="5998689" y="2568080"/>
            <a:ext cx="1578142" cy="36933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microscopes</a:t>
            </a:r>
          </a:p>
        </p:txBody>
      </p:sp>
      <p:sp>
        <p:nvSpPr>
          <p:cNvPr id="61" name="CaixaDeTexto 48">
            <a:extLst>
              <a:ext uri="{FF2B5EF4-FFF2-40B4-BE49-F238E27FC236}">
                <a16:creationId xmlns:a16="http://schemas.microsoft.com/office/drawing/2014/main" xmlns="" id="{3A8048D5-A324-4751-A293-9234670894E2}"/>
              </a:ext>
            </a:extLst>
          </p:cNvPr>
          <p:cNvSpPr txBox="1"/>
          <p:nvPr/>
        </p:nvSpPr>
        <p:spPr>
          <a:xfrm>
            <a:off x="6422064" y="949210"/>
            <a:ext cx="1578142" cy="64633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Cryogenic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setup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86EF9C8-3361-41D7-9DCC-DA58E6EE40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7026" y="2776420"/>
            <a:ext cx="1219200" cy="121920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198E48BD-BD3E-D144-BB66-7F2A00001E3E}"/>
              </a:ext>
            </a:extLst>
          </p:cNvPr>
          <p:cNvSpPr txBox="1"/>
          <p:nvPr/>
        </p:nvSpPr>
        <p:spPr>
          <a:xfrm>
            <a:off x="3893048" y="6810307"/>
            <a:ext cx="25675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courtesy of  </a:t>
            </a:r>
            <a:r>
              <a:rPr kumimoji="0" lang="en-US" sz="11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Helio</a:t>
            </a: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Tolentino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1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509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oil_Roots_Talita" descr="Soil_Roots_Talita">
            <a:hlinkClick r:id="" action="ppaction://media"/>
            <a:extLst>
              <a:ext uri="{FF2B5EF4-FFF2-40B4-BE49-F238E27FC236}">
                <a16:creationId xmlns:a16="http://schemas.microsoft.com/office/drawing/2014/main" xmlns="" id="{C94C6249-8C28-455A-B2AC-BBA6607FD5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26219" t="5506" r="26134" b="6795"/>
          <a:stretch/>
        </p:blipFill>
        <p:spPr>
          <a:xfrm>
            <a:off x="824458" y="1120846"/>
            <a:ext cx="4608135" cy="4735603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9FF85A0E-0E35-AB43-AAE6-09FA2492413C}"/>
              </a:ext>
            </a:extLst>
          </p:cNvPr>
          <p:cNvGrpSpPr/>
          <p:nvPr/>
        </p:nvGrpSpPr>
        <p:grpSpPr>
          <a:xfrm>
            <a:off x="1896431" y="5856449"/>
            <a:ext cx="2162175" cy="307777"/>
            <a:chOff x="1222478" y="4800822"/>
            <a:chExt cx="4065194" cy="30777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D1F84936-B501-E84B-98E4-DD934D6EBF05}"/>
                </a:ext>
              </a:extLst>
            </p:cNvPr>
            <p:cNvCxnSpPr>
              <a:cxnSpLocks/>
            </p:cNvCxnSpPr>
            <p:nvPr/>
          </p:nvCxnSpPr>
          <p:spPr>
            <a:xfrm>
              <a:off x="1222478" y="4800822"/>
              <a:ext cx="406519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4BF91872-2DCB-414F-8CA9-FE1E328484B1}"/>
                </a:ext>
              </a:extLst>
            </p:cNvPr>
            <p:cNvSpPr txBox="1"/>
            <p:nvPr/>
          </p:nvSpPr>
          <p:spPr>
            <a:xfrm>
              <a:off x="2586423" y="4800822"/>
              <a:ext cx="16064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>
                  <a:latin typeface="Calibri" panose="020F0502020204030204"/>
                </a:rPr>
                <a:t>5 mm</a:t>
              </a:r>
              <a:endPara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C597EADC-CB7B-3142-97B3-24D7C14C6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2816" y="-240307"/>
            <a:ext cx="11120341" cy="1325563"/>
          </a:xfrm>
        </p:spPr>
        <p:txBody>
          <a:bodyPr>
            <a:normAutofit/>
          </a:bodyPr>
          <a:lstStyle/>
          <a:p>
            <a:r>
              <a:rPr lang="x-none" sz="3200" dirty="0"/>
              <a:t>3D Imaging from plant roots and soil agregates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D2CEDAA-1D91-CB45-9820-6B976AFCCB1F}"/>
              </a:ext>
            </a:extLst>
          </p:cNvPr>
          <p:cNvSpPr txBox="1"/>
          <p:nvPr/>
        </p:nvSpPr>
        <p:spPr>
          <a:xfrm>
            <a:off x="133623" y="6449976"/>
            <a:ext cx="3924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courtesy of Talita Ferreira and Harry </a:t>
            </a:r>
            <a:r>
              <a:rPr lang="en-US" sz="1400" b="1" i="1" dirty="0" err="1"/>
              <a:t>Westfahl</a:t>
            </a:r>
            <a:r>
              <a:rPr lang="en-US" sz="1400" b="1" i="1" dirty="0"/>
              <a:t> Jr.</a:t>
            </a:r>
            <a:endParaRPr lang="x-none" sz="1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133911C-257E-5742-9256-6C6601F1791E}"/>
              </a:ext>
            </a:extLst>
          </p:cNvPr>
          <p:cNvSpPr txBox="1"/>
          <p:nvPr/>
        </p:nvSpPr>
        <p:spPr>
          <a:xfrm>
            <a:off x="10241421" y="659181"/>
            <a:ext cx="16748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sz="2400" b="1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@MOGNO</a:t>
            </a:r>
          </a:p>
        </p:txBody>
      </p:sp>
      <p:pic>
        <p:nvPicPr>
          <p:cNvPr id="11" name="Agregado Solo">
            <a:hlinkClick r:id="" action="ppaction://media"/>
            <a:extLst>
              <a:ext uri="{FF2B5EF4-FFF2-40B4-BE49-F238E27FC236}">
                <a16:creationId xmlns:a16="http://schemas.microsoft.com/office/drawing/2014/main" xmlns="" id="{A882487F-F987-9348-BE79-A997070155F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20395" r="24331"/>
          <a:stretch/>
        </p:blipFill>
        <p:spPr>
          <a:xfrm>
            <a:off x="6384972" y="1420818"/>
            <a:ext cx="4358639" cy="443563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A31EEB-3FDD-0D43-A9AC-48AE0A46B8FC}"/>
              </a:ext>
            </a:extLst>
          </p:cNvPr>
          <p:cNvGrpSpPr/>
          <p:nvPr/>
        </p:nvGrpSpPr>
        <p:grpSpPr>
          <a:xfrm>
            <a:off x="4584661" y="1420818"/>
            <a:ext cx="1799968" cy="4435631"/>
            <a:chOff x="4992130" y="1447283"/>
            <a:chExt cx="1799968" cy="4435631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xmlns="" id="{FB854E31-4909-4B49-AAEC-11605E8096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2130" y="1447283"/>
              <a:ext cx="1799968" cy="1981717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46E74247-DDFB-2E4E-97F0-A64DE50FD765}"/>
                </a:ext>
              </a:extLst>
            </p:cNvPr>
            <p:cNvCxnSpPr>
              <a:cxnSpLocks/>
            </p:cNvCxnSpPr>
            <p:nvPr/>
          </p:nvCxnSpPr>
          <p:spPr>
            <a:xfrm>
              <a:off x="4992130" y="3429000"/>
              <a:ext cx="1799968" cy="2453914"/>
            </a:xfrm>
            <a:prstGeom prst="straightConnector1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E0B42EB-8A3B-9443-ACD5-AB94C650D30F}"/>
              </a:ext>
            </a:extLst>
          </p:cNvPr>
          <p:cNvGrpSpPr/>
          <p:nvPr/>
        </p:nvGrpSpPr>
        <p:grpSpPr>
          <a:xfrm>
            <a:off x="6493126" y="5351234"/>
            <a:ext cx="1114100" cy="401302"/>
            <a:chOff x="4005223" y="5062621"/>
            <a:chExt cx="854454" cy="3077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D7A33ED0-BA1E-1446-AAF2-707CF08270C0}"/>
                </a:ext>
              </a:extLst>
            </p:cNvPr>
            <p:cNvSpPr/>
            <p:nvPr/>
          </p:nvSpPr>
          <p:spPr>
            <a:xfrm>
              <a:off x="4151393" y="5108061"/>
              <a:ext cx="347582" cy="10844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2C8AE138-3797-3B48-92EB-C028E9D26397}"/>
                </a:ext>
              </a:extLst>
            </p:cNvPr>
            <p:cNvGrpSpPr/>
            <p:nvPr/>
          </p:nvGrpSpPr>
          <p:grpSpPr>
            <a:xfrm>
              <a:off x="4005223" y="5062621"/>
              <a:ext cx="854454" cy="307777"/>
              <a:chOff x="2926681" y="4782678"/>
              <a:chExt cx="1606494" cy="307777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xmlns="" id="{7EC72AE3-7CA3-AE4A-A847-8DD083EC04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6681" y="4800822"/>
                <a:ext cx="1119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923505D3-C335-0D49-9A53-DF9AB3BEB7B8}"/>
                  </a:ext>
                </a:extLst>
              </p:cNvPr>
              <p:cNvSpPr txBox="1"/>
              <p:nvPr/>
            </p:nvSpPr>
            <p:spPr>
              <a:xfrm>
                <a:off x="2926681" y="4782678"/>
                <a:ext cx="160649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>
                    <a:solidFill>
                      <a:prstClr val="white"/>
                    </a:solidFill>
                    <a:latin typeface="Calibri" panose="020F0502020204030204"/>
                  </a:rPr>
                  <a:t>700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µm</a:t>
                </a:r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FAAB485-AEFE-8CFB-4006-5173FE3D02F3}"/>
              </a:ext>
            </a:extLst>
          </p:cNvPr>
          <p:cNvSpPr/>
          <p:nvPr/>
        </p:nvSpPr>
        <p:spPr>
          <a:xfrm>
            <a:off x="9253171" y="3930555"/>
            <a:ext cx="218364" cy="2320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TextBox 27">
            <a:extLst>
              <a:ext uri="{FF2B5EF4-FFF2-40B4-BE49-F238E27FC236}">
                <a16:creationId xmlns:a16="http://schemas.microsoft.com/office/drawing/2014/main" xmlns="" id="{E065C462-4A8B-DC4C-94C7-2CAC73787DF0}"/>
              </a:ext>
            </a:extLst>
          </p:cNvPr>
          <p:cNvSpPr txBox="1"/>
          <p:nvPr/>
        </p:nvSpPr>
        <p:spPr>
          <a:xfrm>
            <a:off x="5007037" y="6462855"/>
            <a:ext cx="1630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262806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4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2" grpId="0" animBg="1"/>
      <p:bldP spid="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F0CDBF9-1AC8-0641-B0C9-D00DC6684407}"/>
              </a:ext>
            </a:extLst>
          </p:cNvPr>
          <p:cNvSpPr/>
          <p:nvPr/>
        </p:nvSpPr>
        <p:spPr>
          <a:xfrm>
            <a:off x="124786" y="4364621"/>
            <a:ext cx="11979258" cy="24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CEF8624-D626-A441-8E91-7EADB18D8156}"/>
              </a:ext>
            </a:extLst>
          </p:cNvPr>
          <p:cNvGrpSpPr/>
          <p:nvPr/>
        </p:nvGrpSpPr>
        <p:grpSpPr>
          <a:xfrm>
            <a:off x="124786" y="978614"/>
            <a:ext cx="4183353" cy="3374263"/>
            <a:chOff x="101452" y="1759891"/>
            <a:chExt cx="4183353" cy="3374263"/>
          </a:xfrm>
        </p:grpSpPr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xmlns="" id="{CD578E4E-3B23-A34C-B1A0-A70B24A1C6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4786" y="2441988"/>
              <a:ext cx="3960000" cy="2692166"/>
            </a:xfrm>
            <a:prstGeom prst="rect">
              <a:avLst/>
            </a:prstGeom>
          </p:spPr>
        </p:pic>
        <p:pic>
          <p:nvPicPr>
            <p:cNvPr id="25" name="Imagem 3">
              <a:extLst>
                <a:ext uri="{FF2B5EF4-FFF2-40B4-BE49-F238E27FC236}">
                  <a16:creationId xmlns:a16="http://schemas.microsoft.com/office/drawing/2014/main" xmlns="" id="{D85E7498-FA2E-E142-AF49-AEDB9BEFE3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580000">
              <a:off x="887793" y="1904333"/>
              <a:ext cx="2435101" cy="375958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89ACC6D5-9441-2046-B740-56C8C89FE7F1}"/>
                </a:ext>
              </a:extLst>
            </p:cNvPr>
            <p:cNvGrpSpPr/>
            <p:nvPr/>
          </p:nvGrpSpPr>
          <p:grpSpPr>
            <a:xfrm>
              <a:off x="2926681" y="4800822"/>
              <a:ext cx="1358124" cy="333332"/>
              <a:chOff x="2926681" y="4800822"/>
              <a:chExt cx="1358124" cy="333332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A47C269C-BB77-B04B-8E0E-0A922CAB34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26681" y="4800822"/>
                <a:ext cx="1119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3FAFEE6A-81B5-CA45-B805-71DBB91E7C33}"/>
                  </a:ext>
                </a:extLst>
              </p:cNvPr>
              <p:cNvSpPr txBox="1"/>
              <p:nvPr/>
            </p:nvSpPr>
            <p:spPr>
              <a:xfrm>
                <a:off x="3215561" y="4826377"/>
                <a:ext cx="10692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 µm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F32F5B3D-562D-2B4F-85FB-9D7A80B8BEAD}"/>
                </a:ext>
              </a:extLst>
            </p:cNvPr>
            <p:cNvSpPr txBox="1"/>
            <p:nvPr/>
          </p:nvSpPr>
          <p:spPr>
            <a:xfrm>
              <a:off x="164405" y="2469861"/>
              <a:ext cx="10062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Fe </a:t>
              </a:r>
              <a:r>
                <a:rPr kumimoji="0" 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</a:t>
              </a:r>
              <a:r>
                <a:rPr kumimoji="0" 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Zn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B904F956-DC11-8045-9CE2-53A5DCCB77E1}"/>
                </a:ext>
              </a:extLst>
            </p:cNvPr>
            <p:cNvSpPr txBox="1"/>
            <p:nvPr/>
          </p:nvSpPr>
          <p:spPr>
            <a:xfrm>
              <a:off x="101452" y="1759891"/>
              <a:ext cx="4010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dirty="0">
                  <a:solidFill>
                    <a:prstClr val="black"/>
                  </a:solidFill>
                </a:rPr>
                <a:t>Chemical Image (µ-XRF)</a:t>
              </a:r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lvl="0" algn="ctr"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CARNAÚBA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B14B00A-D9CF-2746-95B7-68909A616799}"/>
              </a:ext>
            </a:extLst>
          </p:cNvPr>
          <p:cNvGrpSpPr/>
          <p:nvPr/>
        </p:nvGrpSpPr>
        <p:grpSpPr>
          <a:xfrm>
            <a:off x="4258524" y="1656765"/>
            <a:ext cx="3960000" cy="2692166"/>
            <a:chOff x="4261474" y="2441988"/>
            <a:chExt cx="3960000" cy="269216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xmlns="" id="{0B2EBEE8-5246-164B-BC41-751A6CFF5F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61474" y="2441988"/>
              <a:ext cx="3960000" cy="2692166"/>
            </a:xfrm>
            <a:prstGeom prst="rect">
              <a:avLst/>
            </a:prstGeom>
          </p:spPr>
        </p:pic>
        <p:pic>
          <p:nvPicPr>
            <p:cNvPr id="7" name="Picture 6" descr="A picture containing piece, eaten&#10;&#10;Description automatically generated">
              <a:extLst>
                <a:ext uri="{FF2B5EF4-FFF2-40B4-BE49-F238E27FC236}">
                  <a16:creationId xmlns:a16="http://schemas.microsoft.com/office/drawing/2014/main" xmlns="" id="{1E6BD4C1-127B-E643-A289-DB8C3CAC73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alphaModFix amt="3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580000">
              <a:off x="4993671" y="1959942"/>
              <a:ext cx="2494837" cy="3646346"/>
            </a:xfrm>
            <a:prstGeom prst="rect">
              <a:avLst/>
            </a:prstGeom>
          </p:spPr>
        </p:pic>
      </p:grpSp>
      <p:sp>
        <p:nvSpPr>
          <p:cNvPr id="13" name="Title 12">
            <a:extLst>
              <a:ext uri="{FF2B5EF4-FFF2-40B4-BE49-F238E27FC236}">
                <a16:creationId xmlns:a16="http://schemas.microsoft.com/office/drawing/2014/main" xmlns="" id="{7180F647-F6F9-304D-A514-2BC1894A9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40119" y="-147034"/>
            <a:ext cx="10972800" cy="1143000"/>
          </a:xfrm>
        </p:spPr>
        <p:txBody>
          <a:bodyPr/>
          <a:lstStyle/>
          <a:p>
            <a:r>
              <a:rPr lang="x-none" dirty="0"/>
              <a:t>Integrating data on </a:t>
            </a:r>
            <a:r>
              <a:rPr lang="x-none" b="1" dirty="0"/>
              <a:t>micro</a:t>
            </a:r>
            <a:r>
              <a:rPr lang="x-none" dirty="0"/>
              <a:t>agregates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A2E7A90-2891-1040-8335-BA2C8BDC14FE}"/>
              </a:ext>
            </a:extLst>
          </p:cNvPr>
          <p:cNvSpPr txBox="1"/>
          <p:nvPr/>
        </p:nvSpPr>
        <p:spPr>
          <a:xfrm>
            <a:off x="124786" y="6507164"/>
            <a:ext cx="4522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courtesy of Dean </a:t>
            </a:r>
            <a:r>
              <a:rPr lang="en-US" sz="1400" b="1" i="1" dirty="0" err="1"/>
              <a:t>Hesterberg</a:t>
            </a:r>
            <a:r>
              <a:rPr lang="en-US" sz="1400" b="1" i="1" dirty="0"/>
              <a:t> and Harry </a:t>
            </a:r>
            <a:r>
              <a:rPr lang="en-US" sz="1400" b="1" i="1" dirty="0" err="1"/>
              <a:t>Westfahl</a:t>
            </a:r>
            <a:r>
              <a:rPr lang="en-US" sz="1400" b="1" i="1" dirty="0"/>
              <a:t> Jr.</a:t>
            </a:r>
            <a:endParaRPr lang="x-none" sz="1400" b="1" i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AAA547E-C76F-C440-AA9B-2DAC9E27AF45}"/>
              </a:ext>
            </a:extLst>
          </p:cNvPr>
          <p:cNvSpPr txBox="1"/>
          <p:nvPr/>
        </p:nvSpPr>
        <p:spPr>
          <a:xfrm>
            <a:off x="5062407" y="978613"/>
            <a:ext cx="248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dirty="0"/>
              <a:t>Overlay</a:t>
            </a:r>
          </a:p>
          <a:p>
            <a:pPr algn="ctr"/>
            <a:r>
              <a:rPr lang="x-none" b="1" dirty="0"/>
              <a:t>CATERETÊ &amp; CARNAÚBA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EE4E9544-3E6A-DE46-A1D2-6C0CC105BE29}"/>
              </a:ext>
            </a:extLst>
          </p:cNvPr>
          <p:cNvGrpSpPr/>
          <p:nvPr/>
        </p:nvGrpSpPr>
        <p:grpSpPr>
          <a:xfrm>
            <a:off x="10761314" y="3948247"/>
            <a:ext cx="1420432" cy="225508"/>
            <a:chOff x="2926681" y="4800822"/>
            <a:chExt cx="1358124" cy="18157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6F1169E3-5FF0-A149-9D2C-1B87EF1345A7}"/>
                </a:ext>
              </a:extLst>
            </p:cNvPr>
            <p:cNvCxnSpPr>
              <a:cxnSpLocks/>
            </p:cNvCxnSpPr>
            <p:nvPr/>
          </p:nvCxnSpPr>
          <p:spPr>
            <a:xfrm>
              <a:off x="2926681" y="4800822"/>
              <a:ext cx="910772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809A7C5F-3B42-904E-9BD1-355D720152F6}"/>
                </a:ext>
              </a:extLst>
            </p:cNvPr>
            <p:cNvSpPr txBox="1"/>
            <p:nvPr/>
          </p:nvSpPr>
          <p:spPr>
            <a:xfrm>
              <a:off x="3215561" y="4826377"/>
              <a:ext cx="1069244" cy="156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 µm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0FF5CD35-D897-724D-9AAA-22DFA114624B}"/>
              </a:ext>
            </a:extLst>
          </p:cNvPr>
          <p:cNvSpPr txBox="1"/>
          <p:nvPr/>
        </p:nvSpPr>
        <p:spPr>
          <a:xfrm>
            <a:off x="7572375" y="328604"/>
            <a:ext cx="39206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sz="2400" b="1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@ CARNAÚBA &amp; CATERETÊ</a:t>
            </a:r>
          </a:p>
        </p:txBody>
      </p:sp>
      <p:pic>
        <p:nvPicPr>
          <p:cNvPr id="51" name="Picture 50" descr="A picture containing person, indoor, hand, cosmetic&#10;&#10;Description automatically generated">
            <a:extLst>
              <a:ext uri="{FF2B5EF4-FFF2-40B4-BE49-F238E27FC236}">
                <a16:creationId xmlns:a16="http://schemas.microsoft.com/office/drawing/2014/main" xmlns="" id="{F2AB48A6-E35A-834E-8C16-7E87DDF6D40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1125" y="4489197"/>
            <a:ext cx="2153007" cy="21221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087D82-7A4E-A740-8C03-F8274AC2514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8213" y="4484910"/>
            <a:ext cx="2025787" cy="2102715"/>
          </a:xfrm>
          <a:prstGeom prst="rect">
            <a:avLst/>
          </a:prstGeom>
        </p:spPr>
      </p:pic>
      <p:pic>
        <p:nvPicPr>
          <p:cNvPr id="35" name="P2_01.mp4" descr="P2_01.mp4">
            <a:hlinkClick r:id="" action="ppaction://media"/>
            <a:extLst>
              <a:ext uri="{FF2B5EF4-FFF2-40B4-BE49-F238E27FC236}">
                <a16:creationId xmlns:a16="http://schemas.microsoft.com/office/drawing/2014/main" xmlns="" id="{250C40BE-50C1-CF4D-B0EA-260CB0B7BA1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8920.2088"/>
                </p14:media>
              </p:ext>
            </p:extLst>
          </p:nvPr>
        </p:nvPicPr>
        <p:blipFill rotWithShape="1">
          <a:blip r:embed="rId10"/>
          <a:srcRect l="16164" r="32300"/>
          <a:stretch/>
        </p:blipFill>
        <p:spPr>
          <a:xfrm rot="5400000">
            <a:off x="8838592" y="1223419"/>
            <a:ext cx="2618614" cy="3485307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C0C3D143-2DB0-DAA5-590A-01C7CDD51461}"/>
              </a:ext>
            </a:extLst>
          </p:cNvPr>
          <p:cNvGrpSpPr/>
          <p:nvPr/>
        </p:nvGrpSpPr>
        <p:grpSpPr>
          <a:xfrm>
            <a:off x="8405246" y="991981"/>
            <a:ext cx="3661627" cy="5175851"/>
            <a:chOff x="8405246" y="991981"/>
            <a:chExt cx="3661627" cy="517585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CB5BCD5-15F8-584C-BC44-3BA0432264A2}"/>
                </a:ext>
              </a:extLst>
            </p:cNvPr>
            <p:cNvSpPr txBox="1"/>
            <p:nvPr/>
          </p:nvSpPr>
          <p:spPr>
            <a:xfrm>
              <a:off x="8405246" y="991981"/>
              <a:ext cx="3661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Diffraction image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prstClr val="black"/>
                  </a:solidFill>
                  <a:latin typeface="Calibri" panose="020F0502020204030204"/>
                </a:rPr>
                <a:t>CATERETÊ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E96282B9-035A-E349-B54E-7743BB09C5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58614" y="4377988"/>
              <a:ext cx="1364958" cy="1789844"/>
            </a:xfrm>
            <a:prstGeom prst="line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9B7465E-024E-31C1-053A-08B31DA92FF4}"/>
              </a:ext>
            </a:extLst>
          </p:cNvPr>
          <p:cNvSpPr txBox="1"/>
          <p:nvPr/>
        </p:nvSpPr>
        <p:spPr>
          <a:xfrm>
            <a:off x="10248428" y="6085841"/>
            <a:ext cx="1630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30035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  <p:bldLst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334FDAE-80FA-9C76-2416-52BB38147EC7}"/>
              </a:ext>
            </a:extLst>
          </p:cNvPr>
          <p:cNvSpPr txBox="1"/>
          <p:nvPr/>
        </p:nvSpPr>
        <p:spPr>
          <a:xfrm>
            <a:off x="182880" y="646176"/>
            <a:ext cx="116921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dirty="0"/>
              <a:t>Análise da origem do ouro, ou outros minerais, é um problema importante, mas complexo</a:t>
            </a:r>
          </a:p>
          <a:p>
            <a:pPr marL="285750" indent="-285750">
              <a:buFontTx/>
              <a:buChar char="-"/>
            </a:pPr>
            <a:endParaRPr lang="pt-BR" sz="2400" dirty="0"/>
          </a:p>
          <a:p>
            <a:pPr marL="285750" indent="-285750">
              <a:buFontTx/>
              <a:buChar char="-"/>
            </a:pPr>
            <a:r>
              <a:rPr lang="pt-BR" sz="2400" dirty="0"/>
              <a:t>Exige várias ações, sendo uma delas desenvolvimento científico e tecnológico</a:t>
            </a:r>
          </a:p>
          <a:p>
            <a:pPr marL="285750" indent="-285750">
              <a:buFontTx/>
              <a:buChar char="-"/>
            </a:pPr>
            <a:endParaRPr lang="pt-BR" sz="2400" dirty="0"/>
          </a:p>
          <a:p>
            <a:pPr marL="285750" indent="-285750">
              <a:buFontTx/>
              <a:buChar char="-"/>
            </a:pPr>
            <a:r>
              <a:rPr lang="pt-BR" sz="2400" dirty="0"/>
              <a:t>Necessário técnicas sofisticadas, laboratórios bem equipados e pessoal qualificado</a:t>
            </a:r>
          </a:p>
          <a:p>
            <a:pPr marL="285750" indent="-285750">
              <a:buFontTx/>
              <a:buChar char="-"/>
            </a:pPr>
            <a:endParaRPr lang="pt-BR" sz="2400" dirty="0"/>
          </a:p>
          <a:p>
            <a:pPr marL="285750" indent="-285750">
              <a:buFontTx/>
              <a:buChar char="-"/>
            </a:pPr>
            <a:r>
              <a:rPr lang="pt-BR" sz="2400" dirty="0"/>
              <a:t>O CNPEM, com seu conjunto de laboratórios nacionais e equipamentos únicos a serviço do país, pode contribuir nesse desafio </a:t>
            </a:r>
          </a:p>
        </p:txBody>
      </p:sp>
    </p:spTree>
    <p:extLst>
      <p:ext uri="{BB962C8B-B14F-4D97-AF65-F5344CB8AC3E}">
        <p14:creationId xmlns:p14="http://schemas.microsoft.com/office/powerpoint/2010/main" val="837105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71801E9-BFD1-8415-BC77-3FEFDDC220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315826" cy="688312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8979E53-92EC-5C3D-67F2-3B19A189147A}"/>
              </a:ext>
            </a:extLst>
          </p:cNvPr>
          <p:cNvSpPr txBox="1"/>
          <p:nvPr/>
        </p:nvSpPr>
        <p:spPr>
          <a:xfrm>
            <a:off x="5026457" y="807316"/>
            <a:ext cx="2262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2880128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D92A444-04EF-6624-59A2-D938716FF9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6" y="93521"/>
            <a:ext cx="6099462" cy="116318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FCDF862-49FB-24B7-7865-567508DD4C83}"/>
              </a:ext>
            </a:extLst>
          </p:cNvPr>
          <p:cNvSpPr txBox="1"/>
          <p:nvPr/>
        </p:nvSpPr>
        <p:spPr>
          <a:xfrm>
            <a:off x="3303163" y="1510595"/>
            <a:ext cx="40380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effectLst/>
                <a:latin typeface="Helvetica" pitchFamily="2" charset="0"/>
              </a:rPr>
              <a:t>The </a:t>
            </a:r>
            <a:r>
              <a:rPr lang="pt-BR" i="1" dirty="0" err="1">
                <a:effectLst/>
                <a:latin typeface="Helvetica" pitchFamily="2" charset="0"/>
              </a:rPr>
              <a:t>Analytical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Proof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Origin</a:t>
            </a:r>
            <a:r>
              <a:rPr lang="pt-BR" i="1" dirty="0">
                <a:effectLst/>
                <a:latin typeface="Helvetica" pitchFamily="2" charset="0"/>
              </a:rPr>
              <a:t> (APO)</a:t>
            </a:r>
            <a:endParaRPr lang="pt-BR" dirty="0">
              <a:effectLst/>
              <a:latin typeface="Helvetica" pitchFamily="2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13705D1-A42E-0FE3-723F-61E46FED9731}"/>
              </a:ext>
            </a:extLst>
          </p:cNvPr>
          <p:cNvSpPr txBox="1"/>
          <p:nvPr/>
        </p:nvSpPr>
        <p:spPr>
          <a:xfrm>
            <a:off x="815598" y="2021416"/>
            <a:ext cx="1053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effectLst/>
                <a:latin typeface="Helvetica" pitchFamily="2" charset="0"/>
              </a:rPr>
              <a:t>The </a:t>
            </a:r>
            <a:r>
              <a:rPr lang="pt-BR" i="1" dirty="0" err="1">
                <a:effectLst/>
                <a:latin typeface="Helvetica" pitchFamily="2" charset="0"/>
              </a:rPr>
              <a:t>analytical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proof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origin</a:t>
            </a:r>
            <a:r>
              <a:rPr lang="pt-BR" i="1" dirty="0">
                <a:effectLst/>
                <a:latin typeface="Helvetica" pitchFamily="2" charset="0"/>
              </a:rPr>
              <a:t> (APO) </a:t>
            </a:r>
            <a:r>
              <a:rPr lang="pt-BR" i="1" dirty="0" err="1">
                <a:effectLst/>
                <a:latin typeface="Helvetica" pitchFamily="2" charset="0"/>
              </a:rPr>
              <a:t>is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regarded</a:t>
            </a:r>
            <a:r>
              <a:rPr lang="pt-BR" i="1" dirty="0">
                <a:effectLst/>
                <a:latin typeface="Helvetica" pitchFamily="2" charset="0"/>
              </a:rPr>
              <a:t> as </a:t>
            </a:r>
            <a:r>
              <a:rPr lang="pt-BR" i="1" dirty="0" err="1">
                <a:effectLst/>
                <a:latin typeface="Helvetica" pitchFamily="2" charset="0"/>
              </a:rPr>
              <a:t>an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appropriate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term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to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describe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analytical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methods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combined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with</a:t>
            </a:r>
            <a:r>
              <a:rPr lang="pt-BR" i="1" dirty="0">
                <a:effectLst/>
                <a:latin typeface="Helvetica" pitchFamily="2" charset="0"/>
              </a:rPr>
              <a:t> data </a:t>
            </a:r>
            <a:r>
              <a:rPr lang="pt-BR" i="1" dirty="0" err="1">
                <a:effectLst/>
                <a:latin typeface="Helvetica" pitchFamily="2" charset="0"/>
              </a:rPr>
              <a:t>evaluation</a:t>
            </a:r>
            <a:r>
              <a:rPr lang="pt-BR" i="1" dirty="0">
                <a:effectLst/>
                <a:latin typeface="Helvetica" pitchFamily="2" charset="0"/>
              </a:rPr>
              <a:t> procedures </a:t>
            </a:r>
            <a:r>
              <a:rPr lang="pt-BR" i="1" dirty="0" err="1">
                <a:effectLst/>
                <a:latin typeface="Helvetica" pitchFamily="2" charset="0"/>
              </a:rPr>
              <a:t>developed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to</a:t>
            </a:r>
            <a:r>
              <a:rPr lang="pt-BR" i="1" dirty="0">
                <a:effectLst/>
                <a:latin typeface="Helvetica" pitchFamily="2" charset="0"/>
              </a:rPr>
              <a:t> trace </a:t>
            </a:r>
            <a:r>
              <a:rPr lang="pt-BR" i="1" dirty="0" err="1">
                <a:effectLst/>
                <a:latin typeface="Helvetica" pitchFamily="2" charset="0"/>
              </a:rPr>
              <a:t>materials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back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to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their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source</a:t>
            </a:r>
            <a:r>
              <a:rPr lang="pt-BR" i="1" dirty="0">
                <a:effectLst/>
                <a:latin typeface="Helvetica" pitchFamily="2" charset="0"/>
              </a:rPr>
              <a:t>(</a:t>
            </a:r>
            <a:r>
              <a:rPr lang="pt-BR" i="1" dirty="0" err="1">
                <a:effectLst/>
                <a:latin typeface="Helvetica" pitchFamily="2" charset="0"/>
              </a:rPr>
              <a:t>s</a:t>
            </a:r>
            <a:r>
              <a:rPr lang="pt-BR" i="1" dirty="0">
                <a:effectLst/>
                <a:latin typeface="Helvetica" pitchFamily="2" charset="0"/>
              </a:rPr>
              <a:t>).</a:t>
            </a:r>
            <a:endParaRPr lang="pt-BR" dirty="0">
              <a:effectLst/>
              <a:latin typeface="Helvetica" pitchFamily="2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B39B8B3-AA6D-946E-5F88-06CAF4DD8450}"/>
              </a:ext>
            </a:extLst>
          </p:cNvPr>
          <p:cNvSpPr txBox="1"/>
          <p:nvPr/>
        </p:nvSpPr>
        <p:spPr>
          <a:xfrm>
            <a:off x="951076" y="2896663"/>
            <a:ext cx="10064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 err="1">
                <a:effectLst/>
                <a:latin typeface="Helvetica" pitchFamily="2" charset="0"/>
              </a:rPr>
              <a:t>An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analytical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proof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origin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investigates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the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origin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i="1" dirty="0">
                <a:effectLst/>
                <a:latin typeface="Helvetica" pitchFamily="2" charset="0"/>
              </a:rPr>
              <a:t> a material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from</a:t>
            </a:r>
            <a:r>
              <a:rPr lang="pt-BR" i="1" dirty="0">
                <a:effectLst/>
                <a:latin typeface="Helvetica" pitchFamily="2" charset="0"/>
              </a:rPr>
              <a:t> a </a:t>
            </a:r>
            <a:r>
              <a:rPr lang="pt-BR" i="1" dirty="0" err="1">
                <a:effectLst/>
                <a:latin typeface="Helvetica" pitchFamily="2" charset="0"/>
              </a:rPr>
              <a:t>specific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location</a:t>
            </a:r>
            <a:r>
              <a:rPr lang="pt-BR" i="1" dirty="0">
                <a:effectLst/>
                <a:latin typeface="Helvetica" pitchFamily="2" charset="0"/>
              </a:rPr>
              <a:t> (mine site, </a:t>
            </a:r>
            <a:r>
              <a:rPr lang="pt-BR" i="1" dirty="0" err="1">
                <a:effectLst/>
                <a:latin typeface="Helvetica" pitchFamily="2" charset="0"/>
              </a:rPr>
              <a:t>processing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plant</a:t>
            </a:r>
            <a:r>
              <a:rPr lang="pt-BR" i="1" dirty="0">
                <a:effectLst/>
                <a:latin typeface="Helvetica" pitchFamily="2" charset="0"/>
              </a:rPr>
              <a:t>, </a:t>
            </a:r>
            <a:r>
              <a:rPr lang="pt-BR" i="1" dirty="0" err="1">
                <a:effectLst/>
                <a:latin typeface="Helvetica" pitchFamily="2" charset="0"/>
              </a:rPr>
              <a:t>metallurgical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plant</a:t>
            </a:r>
            <a:r>
              <a:rPr lang="pt-BR" i="1" dirty="0">
                <a:effectLst/>
                <a:latin typeface="Helvetica" pitchFamily="2" charset="0"/>
              </a:rPr>
              <a:t>) </a:t>
            </a:r>
            <a:r>
              <a:rPr lang="pt-BR" i="1" dirty="0" err="1">
                <a:effectLst/>
                <a:latin typeface="Helvetica" pitchFamily="2" charset="0"/>
              </a:rPr>
              <a:t>using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measurable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and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quantifiable</a:t>
            </a:r>
            <a:r>
              <a:rPr lang="pt-BR" i="1" dirty="0">
                <a:effectLst/>
                <a:latin typeface="Helvetica" pitchFamily="2" charset="0"/>
              </a:rPr>
              <a:t> material </a:t>
            </a:r>
            <a:r>
              <a:rPr lang="pt-BR" i="1" dirty="0" err="1">
                <a:effectLst/>
                <a:latin typeface="Helvetica" pitchFamily="2" charset="0"/>
              </a:rPr>
              <a:t>properties</a:t>
            </a:r>
            <a:r>
              <a:rPr lang="pt-BR" i="1" dirty="0">
                <a:effectLst/>
                <a:latin typeface="Helvetica" pitchFamily="2" charset="0"/>
              </a:rPr>
              <a:t>.</a:t>
            </a:r>
            <a:endParaRPr lang="pt-BR" dirty="0">
              <a:effectLst/>
              <a:latin typeface="Helvetica" pitchFamily="2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573E1DB7-8E39-5CDA-C17D-01A67B9562E3}"/>
              </a:ext>
            </a:extLst>
          </p:cNvPr>
          <p:cNvSpPr txBox="1"/>
          <p:nvPr/>
        </p:nvSpPr>
        <p:spPr>
          <a:xfrm>
            <a:off x="336558" y="3881004"/>
            <a:ext cx="1148829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pt-BR" i="1" dirty="0">
                <a:effectLst/>
                <a:latin typeface="Helvetica" pitchFamily="2" charset="0"/>
              </a:rPr>
              <a:t>It </a:t>
            </a:r>
            <a:r>
              <a:rPr lang="pt-BR" i="1" dirty="0" err="1">
                <a:effectLst/>
                <a:latin typeface="Helvetica" pitchFamily="2" charset="0"/>
              </a:rPr>
              <a:t>is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based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comparison</a:t>
            </a:r>
            <a:r>
              <a:rPr lang="pt-BR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of</a:t>
            </a:r>
            <a:r>
              <a:rPr lang="pt-BR" i="1" dirty="0">
                <a:solidFill>
                  <a:srgbClr val="FF0000"/>
                </a:solidFill>
                <a:effectLst/>
                <a:latin typeface="Helvetica" pitchFamily="2" charset="0"/>
              </a:rPr>
              <a:t> a sample in </a:t>
            </a:r>
            <a:r>
              <a:rPr lang="pt-BR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question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with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reference</a:t>
            </a:r>
            <a:r>
              <a:rPr lang="pt-BR" i="1" dirty="0">
                <a:solidFill>
                  <a:srgbClr val="FF0000"/>
                </a:solidFill>
                <a:effectLst/>
                <a:latin typeface="Helvetica" pitchFamily="2" charset="0"/>
              </a:rPr>
              <a:t> samples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known</a:t>
            </a:r>
            <a:r>
              <a:rPr lang="pt-BR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origin</a:t>
            </a:r>
            <a:r>
              <a:rPr lang="pt-BR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stored</a:t>
            </a:r>
            <a:r>
              <a:rPr lang="pt-BR" i="1" dirty="0">
                <a:solidFill>
                  <a:srgbClr val="FF0000"/>
                </a:solidFill>
                <a:effectLst/>
                <a:latin typeface="Helvetica" pitchFamily="2" charset="0"/>
              </a:rPr>
              <a:t> in a </a:t>
            </a:r>
            <a:r>
              <a:rPr lang="pt-BR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database</a:t>
            </a:r>
            <a:r>
              <a:rPr lang="pt-BR" i="1" dirty="0">
                <a:effectLst/>
                <a:latin typeface="Helvetica" pitchFamily="2" charset="0"/>
              </a:rPr>
              <a:t>.</a:t>
            </a:r>
            <a:endParaRPr lang="pt-BR" dirty="0">
              <a:effectLst/>
              <a:latin typeface="Helvetica" pitchFamily="2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90D2D4C-8A5D-CE0F-F3A9-944C6C13F46E}"/>
              </a:ext>
            </a:extLst>
          </p:cNvPr>
          <p:cNvSpPr txBox="1"/>
          <p:nvPr/>
        </p:nvSpPr>
        <p:spPr>
          <a:xfrm>
            <a:off x="210898" y="5096256"/>
            <a:ext cx="1106112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 err="1">
                <a:effectLst/>
                <a:latin typeface="Helvetica" pitchFamily="2" charset="0"/>
              </a:rPr>
              <a:t>Analytical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proof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origin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methods</a:t>
            </a:r>
            <a:r>
              <a:rPr lang="pt-BR" i="1" dirty="0">
                <a:effectLst/>
                <a:latin typeface="Helvetica" pitchFamily="2" charset="0"/>
              </a:rPr>
              <a:t> for </a:t>
            </a:r>
            <a:r>
              <a:rPr lang="pt-BR" i="1" dirty="0" err="1">
                <a:effectLst/>
                <a:latin typeface="Helvetica" pitchFamily="2" charset="0"/>
              </a:rPr>
              <a:t>raw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materials</a:t>
            </a:r>
            <a:r>
              <a:rPr lang="pt-BR" i="1" dirty="0">
                <a:effectLst/>
                <a:latin typeface="Helvetica" pitchFamily="2" charset="0"/>
              </a:rPr>
              <a:t> are </a:t>
            </a:r>
            <a:r>
              <a:rPr lang="pt-BR" i="1" dirty="0" err="1">
                <a:effectLst/>
                <a:latin typeface="Helvetica" pitchFamily="2" charset="0"/>
              </a:rPr>
              <a:t>successfully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applied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under</a:t>
            </a:r>
            <a:endParaRPr lang="pt-BR" dirty="0">
              <a:effectLst/>
              <a:latin typeface="Helvetica" pitchFamily="2" charset="0"/>
            </a:endParaRPr>
          </a:p>
          <a:p>
            <a:r>
              <a:rPr lang="pt-BR" i="1" dirty="0" err="1">
                <a:effectLst/>
                <a:latin typeface="Helvetica" pitchFamily="2" charset="0"/>
              </a:rPr>
              <a:t>the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following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assumptions</a:t>
            </a:r>
            <a:r>
              <a:rPr lang="pt-BR" i="1" dirty="0">
                <a:effectLst/>
                <a:latin typeface="Helvetica" pitchFamily="2" charset="0"/>
              </a:rPr>
              <a:t>:</a:t>
            </a:r>
          </a:p>
          <a:p>
            <a:pPr marL="342900" indent="-342900">
              <a:buAutoNum type="arabicParenBoth"/>
            </a:pPr>
            <a:r>
              <a:rPr lang="pt-BR" i="1" dirty="0" err="1">
                <a:effectLst/>
                <a:latin typeface="Helvetica" pitchFamily="2" charset="0"/>
              </a:rPr>
              <a:t>minerals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have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measurable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compositions</a:t>
            </a:r>
            <a:r>
              <a:rPr lang="pt-BR" i="1" dirty="0">
                <a:effectLst/>
                <a:latin typeface="Helvetica" pitchFamily="2" charset="0"/>
              </a:rPr>
              <a:t>/</a:t>
            </a:r>
            <a:r>
              <a:rPr lang="pt-BR" i="1" dirty="0" err="1">
                <a:effectLst/>
                <a:latin typeface="Helvetica" pitchFamily="2" charset="0"/>
              </a:rPr>
              <a:t>properties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which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differ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depending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their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genesis</a:t>
            </a:r>
            <a:r>
              <a:rPr lang="pt-BR" i="1" dirty="0">
                <a:effectLst/>
                <a:latin typeface="Helvetica" pitchFamily="2" charset="0"/>
              </a:rPr>
              <a:t>;</a:t>
            </a:r>
          </a:p>
          <a:p>
            <a:pPr marL="342900" indent="-342900">
              <a:buAutoNum type="arabicParenBoth"/>
            </a:pPr>
            <a:r>
              <a:rPr lang="pt-BR" i="1" dirty="0" err="1">
                <a:effectLst/>
                <a:latin typeface="Helvetica" pitchFamily="2" charset="0"/>
              </a:rPr>
              <a:t>minerals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from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area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enrichment</a:t>
            </a:r>
            <a:r>
              <a:rPr lang="pt-BR" i="1" dirty="0">
                <a:effectLst/>
                <a:latin typeface="Helvetica" pitchFamily="2" charset="0"/>
              </a:rPr>
              <a:t> (</a:t>
            </a:r>
            <a:r>
              <a:rPr lang="pt-BR" i="1" dirty="0" err="1">
                <a:effectLst/>
                <a:latin typeface="Helvetica" pitchFamily="2" charset="0"/>
              </a:rPr>
              <a:t>orebody</a:t>
            </a:r>
            <a:r>
              <a:rPr lang="pt-BR" i="1" dirty="0">
                <a:effectLst/>
                <a:latin typeface="Helvetica" pitchFamily="2" charset="0"/>
              </a:rPr>
              <a:t>)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>
                <a:effectLst/>
                <a:latin typeface="Helvetica" pitchFamily="2" charset="0"/>
              </a:rPr>
              <a:t>are more </a:t>
            </a:r>
            <a:r>
              <a:rPr lang="pt-BR" i="1" dirty="0" err="1">
                <a:effectLst/>
                <a:latin typeface="Helvetica" pitchFamily="2" charset="0"/>
              </a:rPr>
              <a:t>closely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related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to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each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other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than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to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the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same</a:t>
            </a:r>
            <a:r>
              <a:rPr lang="pt-BR" i="1" dirty="0">
                <a:effectLst/>
                <a:latin typeface="Helvetica" pitchFamily="2" charset="0"/>
              </a:rPr>
              <a:t> mineral </a:t>
            </a:r>
            <a:r>
              <a:rPr lang="pt-BR" i="1" dirty="0" err="1">
                <a:effectLst/>
                <a:latin typeface="Helvetica" pitchFamily="2" charset="0"/>
              </a:rPr>
              <a:t>from</a:t>
            </a:r>
            <a:r>
              <a:rPr lang="pt-BR" i="1" dirty="0">
                <a:effectLst/>
                <a:latin typeface="Helvetica" pitchFamily="2" charset="0"/>
              </a:rPr>
              <a:t> a </a:t>
            </a:r>
            <a:r>
              <a:rPr lang="pt-BR" i="1" dirty="0" err="1">
                <a:effectLst/>
                <a:latin typeface="Helvetica" pitchFamily="2" charset="0"/>
              </a:rPr>
              <a:t>second</a:t>
            </a:r>
            <a:r>
              <a:rPr lang="pt-BR" i="1" dirty="0">
                <a:effectLst/>
                <a:latin typeface="Helvetica" pitchFamily="2" charset="0"/>
              </a:rPr>
              <a:t> zone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enrichment</a:t>
            </a:r>
            <a:r>
              <a:rPr lang="pt-BR" i="1" dirty="0">
                <a:effectLst/>
                <a:latin typeface="Helvetica" pitchFamily="2" charset="0"/>
              </a:rPr>
              <a:t>, e.g., a </a:t>
            </a:r>
            <a:r>
              <a:rPr lang="pt-BR" i="1" dirty="0" err="1">
                <a:effectLst/>
                <a:latin typeface="Helvetica" pitchFamily="2" charset="0"/>
              </a:rPr>
              <a:t>different</a:t>
            </a:r>
            <a:r>
              <a:rPr lang="pt-BR" i="1" dirty="0">
                <a:effectLst/>
                <a:latin typeface="Helvetica" pitchFamily="2" charset="0"/>
              </a:rPr>
              <a:t> ore body.</a:t>
            </a:r>
            <a:endParaRPr lang="pt-BR" dirty="0">
              <a:effectLst/>
              <a:latin typeface="Helvetica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7B1F733-CDBC-A615-69A6-42EE1DC1D3AA}"/>
              </a:ext>
            </a:extLst>
          </p:cNvPr>
          <p:cNvSpPr txBox="1"/>
          <p:nvPr/>
        </p:nvSpPr>
        <p:spPr>
          <a:xfrm>
            <a:off x="7205681" y="187156"/>
            <a:ext cx="46191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Prova analítica de origem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BAA1E9F-9CB3-C485-A3DC-CE0E1FB71F0E}"/>
              </a:ext>
            </a:extLst>
          </p:cNvPr>
          <p:cNvSpPr txBox="1"/>
          <p:nvPr/>
        </p:nvSpPr>
        <p:spPr>
          <a:xfrm>
            <a:off x="9836796" y="4347731"/>
            <a:ext cx="2168583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pt-BR" sz="3200" dirty="0"/>
              <a:t>“</a:t>
            </a:r>
            <a:r>
              <a:rPr lang="pt-BR" sz="3200" dirty="0" err="1"/>
              <a:t>Ouroteca</a:t>
            </a:r>
            <a:r>
              <a:rPr lang="pt-BR" sz="3200" dirty="0"/>
              <a:t>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A266155-E837-223B-1BBC-CC769C67B896}"/>
              </a:ext>
            </a:extLst>
          </p:cNvPr>
          <p:cNvSpPr txBox="1"/>
          <p:nvPr/>
        </p:nvSpPr>
        <p:spPr>
          <a:xfrm>
            <a:off x="9582912" y="4901184"/>
            <a:ext cx="264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Programa Ouro Alvo da PF</a:t>
            </a:r>
          </a:p>
        </p:txBody>
      </p:sp>
    </p:spTree>
    <p:extLst>
      <p:ext uri="{BB962C8B-B14F-4D97-AF65-F5344CB8AC3E}">
        <p14:creationId xmlns:p14="http://schemas.microsoft.com/office/powerpoint/2010/main" val="3081591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277FAC0-D48D-D238-8B10-170A6941A5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091" y="240244"/>
            <a:ext cx="7772400" cy="589953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03C02FC-F906-ADA7-A064-06A8C69416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6320" y="240244"/>
            <a:ext cx="4128589" cy="159287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999228B-8AD8-0B68-B628-FAE363B62A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042" y="2016201"/>
            <a:ext cx="3805870" cy="16829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4C7755A-3FC3-3046-F133-87E1F87DE1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596" y="3850705"/>
            <a:ext cx="2589277" cy="228907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8506F1E-BBB1-3F79-E964-2818AD789CF8}"/>
              </a:ext>
            </a:extLst>
          </p:cNvPr>
          <p:cNvSpPr txBox="1"/>
          <p:nvPr/>
        </p:nvSpPr>
        <p:spPr>
          <a:xfrm>
            <a:off x="339437" y="6202122"/>
            <a:ext cx="79196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i="1" dirty="0" err="1">
                <a:effectLst/>
                <a:latin typeface="Helvetica" pitchFamily="2" charset="0"/>
              </a:rPr>
              <a:t>Native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gold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may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contain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different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elements</a:t>
            </a:r>
            <a:r>
              <a:rPr lang="pt-BR" sz="1400" i="1" dirty="0">
                <a:effectLst/>
                <a:latin typeface="Helvetica" pitchFamily="2" charset="0"/>
              </a:rPr>
              <a:t> in </a:t>
            </a:r>
            <a:r>
              <a:rPr lang="pt-BR" sz="1400" i="1" dirty="0" err="1">
                <a:effectLst/>
                <a:latin typeface="Helvetica" pitchFamily="2" charset="0"/>
              </a:rPr>
              <a:t>solid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solution</a:t>
            </a:r>
            <a:r>
              <a:rPr lang="pt-BR" sz="1400" i="1" dirty="0">
                <a:effectLst/>
                <a:latin typeface="Helvetica" pitchFamily="2" charset="0"/>
              </a:rPr>
              <a:t>, as </a:t>
            </a:r>
            <a:r>
              <a:rPr lang="pt-BR" sz="1400" i="1" dirty="0" err="1">
                <a:effectLst/>
                <a:latin typeface="Helvetica" pitchFamily="2" charset="0"/>
              </a:rPr>
              <a:t>well</a:t>
            </a:r>
            <a:r>
              <a:rPr lang="pt-BR" sz="1400" i="1" dirty="0">
                <a:effectLst/>
                <a:latin typeface="Helvetica" pitchFamily="2" charset="0"/>
              </a:rPr>
              <a:t> as </a:t>
            </a:r>
            <a:r>
              <a:rPr lang="pt-BR" sz="1400" i="1" dirty="0" err="1">
                <a:effectLst/>
                <a:latin typeface="Helvetica" pitchFamily="2" charset="0"/>
              </a:rPr>
              <a:t>different</a:t>
            </a:r>
            <a:r>
              <a:rPr lang="pt-BR" sz="1400" i="1" dirty="0">
                <a:effectLst/>
                <a:latin typeface="Helvetica" pitchFamily="2" charset="0"/>
              </a:rPr>
              <a:t> mineral </a:t>
            </a:r>
            <a:r>
              <a:rPr lang="pt-BR" sz="1400" i="1" dirty="0" err="1">
                <a:effectLst/>
                <a:latin typeface="Helvetica" pitchFamily="2" charset="0"/>
              </a:rPr>
              <a:t>inclusions</a:t>
            </a:r>
            <a:r>
              <a:rPr lang="pt-BR" sz="1400" i="1" dirty="0">
                <a:effectLst/>
                <a:latin typeface="Helvetica" pitchFamily="2" charset="0"/>
              </a:rPr>
              <a:t>.</a:t>
            </a:r>
            <a:endParaRPr lang="pt-BR" sz="1400" dirty="0">
              <a:effectLst/>
              <a:latin typeface="Helvetica" pitchFamily="2" charset="0"/>
            </a:endParaRPr>
          </a:p>
          <a:p>
            <a:r>
              <a:rPr lang="pt-BR" sz="1400" i="1" dirty="0">
                <a:effectLst/>
                <a:latin typeface="Helvetica" pitchFamily="2" charset="0"/>
              </a:rPr>
              <a:t>Both </a:t>
            </a:r>
            <a:r>
              <a:rPr lang="pt-BR" sz="1400" i="1" dirty="0" err="1">
                <a:effectLst/>
                <a:latin typeface="Helvetica" pitchFamily="2" charset="0"/>
              </a:rPr>
              <a:t>attributes</a:t>
            </a:r>
            <a:r>
              <a:rPr lang="pt-BR" sz="1400" i="1" dirty="0">
                <a:effectLst/>
                <a:latin typeface="Helvetica" pitchFamily="2" charset="0"/>
              </a:rPr>
              <a:t> are </a:t>
            </a:r>
            <a:r>
              <a:rPr lang="pt-BR" sz="1400" i="1" dirty="0" err="1">
                <a:effectLst/>
                <a:latin typeface="Helvetica" pitchFamily="2" charset="0"/>
              </a:rPr>
              <a:t>considered</a:t>
            </a:r>
            <a:r>
              <a:rPr lang="pt-BR" sz="1400" i="1" dirty="0">
                <a:effectLst/>
                <a:latin typeface="Helvetica" pitchFamily="2" charset="0"/>
              </a:rPr>
              <a:t> as </a:t>
            </a:r>
            <a:r>
              <a:rPr lang="pt-BR" sz="1400" i="1" dirty="0" err="1">
                <a:effectLst/>
                <a:latin typeface="Helvetica" pitchFamily="2" charset="0"/>
              </a:rPr>
              <a:t>characteristic</a:t>
            </a:r>
            <a:r>
              <a:rPr lang="pt-BR" sz="1400" i="1" dirty="0">
                <a:effectLst/>
                <a:latin typeface="Helvetica" pitchFamily="2" charset="0"/>
              </a:rPr>
              <a:t> for </a:t>
            </a:r>
            <a:r>
              <a:rPr lang="pt-BR" sz="1400" i="1" dirty="0" err="1">
                <a:effectLst/>
                <a:latin typeface="Helvetica" pitchFamily="2" charset="0"/>
              </a:rPr>
              <a:t>certain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types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of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gold</a:t>
            </a:r>
            <a:r>
              <a:rPr lang="pt-BR" sz="1400" i="1" dirty="0">
                <a:effectLst/>
                <a:latin typeface="Helvetica" pitchFamily="2" charset="0"/>
              </a:rPr>
              <a:t> </a:t>
            </a:r>
            <a:r>
              <a:rPr lang="pt-BR" sz="1400" i="1" dirty="0" err="1">
                <a:effectLst/>
                <a:latin typeface="Helvetica" pitchFamily="2" charset="0"/>
              </a:rPr>
              <a:t>deposits</a:t>
            </a:r>
            <a:endParaRPr lang="pt-BR" sz="140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76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B6E5B55-C27F-C416-4F3C-93B0D28183F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31" y="115553"/>
            <a:ext cx="6188846" cy="662689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E0EB55A-3BEA-96CB-E300-7627E8E919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077" y="115553"/>
            <a:ext cx="4128589" cy="159287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9B10FFD-1C3F-48AF-56ED-733388FAA59E}"/>
              </a:ext>
            </a:extLst>
          </p:cNvPr>
          <p:cNvSpPr txBox="1"/>
          <p:nvPr/>
        </p:nvSpPr>
        <p:spPr>
          <a:xfrm>
            <a:off x="6375077" y="3059668"/>
            <a:ext cx="6099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 err="1">
                <a:solidFill>
                  <a:srgbClr val="1F497C"/>
                </a:solidFill>
                <a:effectLst/>
                <a:latin typeface="Helvetica" pitchFamily="2" charset="0"/>
              </a:rPr>
              <a:t>Parameters</a:t>
            </a:r>
            <a:r>
              <a:rPr lang="pt-BR" i="1" dirty="0">
                <a:solidFill>
                  <a:srgbClr val="1F497C"/>
                </a:solidFill>
                <a:effectLst/>
                <a:latin typeface="Helvetica" pitchFamily="2" charset="0"/>
              </a:rPr>
              <a:t> </a:t>
            </a:r>
            <a:r>
              <a:rPr lang="pt-BR" i="1" dirty="0" err="1">
                <a:solidFill>
                  <a:srgbClr val="1F497C"/>
                </a:solidFill>
                <a:effectLst/>
                <a:latin typeface="Helvetica" pitchFamily="2" charset="0"/>
              </a:rPr>
              <a:t>Applicable</a:t>
            </a:r>
            <a:r>
              <a:rPr lang="pt-BR" i="1" dirty="0">
                <a:solidFill>
                  <a:srgbClr val="1F497C"/>
                </a:solidFill>
                <a:effectLst/>
                <a:latin typeface="Helvetica" pitchFamily="2" charset="0"/>
              </a:rPr>
              <a:t> for Gold </a:t>
            </a:r>
            <a:r>
              <a:rPr lang="pt-BR" i="1" dirty="0" err="1">
                <a:solidFill>
                  <a:srgbClr val="1F497C"/>
                </a:solidFill>
                <a:effectLst/>
                <a:latin typeface="Helvetica" pitchFamily="2" charset="0"/>
              </a:rPr>
              <a:t>Provenance</a:t>
            </a:r>
            <a:r>
              <a:rPr lang="pt-BR" i="1" dirty="0">
                <a:solidFill>
                  <a:srgbClr val="1F497C"/>
                </a:solidFill>
                <a:effectLst/>
                <a:latin typeface="Helvetica" pitchFamily="2" charset="0"/>
              </a:rPr>
              <a:t> </a:t>
            </a:r>
            <a:r>
              <a:rPr lang="pt-BR" i="1" dirty="0" err="1">
                <a:solidFill>
                  <a:srgbClr val="1F497C"/>
                </a:solidFill>
                <a:effectLst/>
                <a:latin typeface="Helvetica" pitchFamily="2" charset="0"/>
              </a:rPr>
              <a:t>Analysis</a:t>
            </a:r>
            <a:endParaRPr lang="pt-BR" dirty="0">
              <a:solidFill>
                <a:srgbClr val="1F497C"/>
              </a:solidFill>
              <a:effectLst/>
              <a:latin typeface="Helvetica" pitchFamily="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00C8175-7E69-1DCA-D09B-7BF23248AE95}"/>
              </a:ext>
            </a:extLst>
          </p:cNvPr>
          <p:cNvSpPr txBox="1"/>
          <p:nvPr/>
        </p:nvSpPr>
        <p:spPr>
          <a:xfrm>
            <a:off x="6930526" y="3781381"/>
            <a:ext cx="4656053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i="1" dirty="0">
                <a:effectLst/>
                <a:latin typeface="Helvetica" pitchFamily="2" charset="0"/>
              </a:rPr>
              <a:t>The trace </a:t>
            </a:r>
            <a:r>
              <a:rPr lang="pt-BR" i="1" dirty="0" err="1">
                <a:effectLst/>
                <a:latin typeface="Helvetica" pitchFamily="2" charset="0"/>
              </a:rPr>
              <a:t>element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composition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of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gold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using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methods</a:t>
            </a:r>
            <a:r>
              <a:rPr lang="pt-BR" i="1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allowing</a:t>
            </a:r>
            <a:r>
              <a:rPr lang="pt-BR" i="1" dirty="0">
                <a:effectLst/>
                <a:latin typeface="Helvetica" pitchFamily="2" charset="0"/>
              </a:rPr>
              <a:t> for </a:t>
            </a:r>
            <a:r>
              <a:rPr lang="pt-BR" i="1" dirty="0" err="1">
                <a:effectLst/>
                <a:latin typeface="Helvetica" pitchFamily="2" charset="0"/>
              </a:rPr>
              <a:t>low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detection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limits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and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reasonable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spatial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resolution</a:t>
            </a:r>
            <a:r>
              <a:rPr lang="pt-BR" i="1" dirty="0">
                <a:effectLst/>
                <a:latin typeface="Helvetica" pitchFamily="2" charset="0"/>
              </a:rPr>
              <a:t> (</a:t>
            </a:r>
            <a:r>
              <a:rPr lang="el-GR" i="1" dirty="0">
                <a:effectLst/>
                <a:latin typeface="Helvetica" pitchFamily="2" charset="0"/>
              </a:rPr>
              <a:t>μ</a:t>
            </a:r>
            <a:r>
              <a:rPr lang="pt-BR" i="1" dirty="0">
                <a:effectLst/>
                <a:latin typeface="Helvetica" pitchFamily="2" charset="0"/>
              </a:rPr>
              <a:t>m </a:t>
            </a:r>
            <a:r>
              <a:rPr lang="pt-BR" i="1" dirty="0" err="1">
                <a:effectLst/>
                <a:latin typeface="Helvetica" pitchFamily="2" charset="0"/>
              </a:rPr>
              <a:t>scale</a:t>
            </a:r>
            <a:r>
              <a:rPr lang="pt-BR" i="1" dirty="0">
                <a:effectLst/>
                <a:latin typeface="Helvetica" pitchFamily="2" charset="0"/>
              </a:rPr>
              <a:t>) </a:t>
            </a:r>
            <a:r>
              <a:rPr lang="pt-BR" i="1" dirty="0" err="1">
                <a:effectLst/>
                <a:latin typeface="Helvetica" pitchFamily="2" charset="0"/>
              </a:rPr>
              <a:t>will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provide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the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most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promising</a:t>
            </a:r>
            <a:r>
              <a:rPr lang="pt-BR" i="1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results</a:t>
            </a:r>
            <a:r>
              <a:rPr lang="pt-BR" i="1" dirty="0">
                <a:effectLst/>
                <a:latin typeface="Helvetica" pitchFamily="2" charset="0"/>
              </a:rPr>
              <a:t> for </a:t>
            </a:r>
            <a:r>
              <a:rPr lang="pt-BR" i="1" dirty="0" err="1">
                <a:effectLst/>
                <a:latin typeface="Helvetica" pitchFamily="2" charset="0"/>
              </a:rPr>
              <a:t>primary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and</a:t>
            </a:r>
            <a:r>
              <a:rPr lang="pt-BR" dirty="0"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secondary</a:t>
            </a:r>
            <a:r>
              <a:rPr lang="pt-BR" i="1" dirty="0">
                <a:effectLst/>
                <a:latin typeface="Helvetica" pitchFamily="2" charset="0"/>
              </a:rPr>
              <a:t> </a:t>
            </a:r>
            <a:r>
              <a:rPr lang="pt-BR" i="1" dirty="0" err="1">
                <a:effectLst/>
                <a:latin typeface="Helvetica" pitchFamily="2" charset="0"/>
              </a:rPr>
              <a:t>gold</a:t>
            </a:r>
            <a:r>
              <a:rPr lang="pt-BR" i="1" dirty="0">
                <a:effectLst/>
                <a:latin typeface="Helvetica" pitchFamily="2" charset="0"/>
              </a:rPr>
              <a:t>.</a:t>
            </a:r>
            <a:endParaRPr lang="pt-BR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23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5F5B482-E5DE-7411-E2B3-6DFB2B5BAB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313" y="170953"/>
            <a:ext cx="6972300" cy="55499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F270F63-594F-4021-5CCE-FBDB601D58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9613" y="170953"/>
            <a:ext cx="4128589" cy="159287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020EA7C-5E09-5E02-8848-74DE8DCF58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6638" y="5043676"/>
            <a:ext cx="4621460" cy="164337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0D8822-B3A7-DA61-9AE8-F1DE8DEA1150}"/>
              </a:ext>
            </a:extLst>
          </p:cNvPr>
          <p:cNvSpPr txBox="1"/>
          <p:nvPr/>
        </p:nvSpPr>
        <p:spPr>
          <a:xfrm>
            <a:off x="2365248" y="3666314"/>
            <a:ext cx="47289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Full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characterization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of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various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types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of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gold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deposits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or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products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... requires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the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use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of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a high-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technology</a:t>
            </a:r>
            <a:r>
              <a:rPr lang="pt-BR" b="1" i="1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pt-BR" b="1" i="1" dirty="0" err="1">
                <a:solidFill>
                  <a:srgbClr val="FF0000"/>
                </a:solidFill>
                <a:effectLst/>
                <a:latin typeface="Helvetica" pitchFamily="2" charset="0"/>
              </a:rPr>
              <a:t>laboratory</a:t>
            </a:r>
            <a:endParaRPr lang="pt-BR" b="1" dirty="0">
              <a:solidFill>
                <a:srgbClr val="FF0000"/>
              </a:solidFill>
              <a:effectLst/>
              <a:latin typeface="Helvetica" pitchFamily="2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BE765D92-668F-49B9-30BB-2C17B7007D0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3838" y="2067792"/>
            <a:ext cx="4746934" cy="39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7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xmlns="" id="{27CBF011-D577-1345-9655-0FF1D5D0414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1255" y="271896"/>
            <a:ext cx="2967182" cy="48490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6A919A53-789F-C5CA-A726-11B8F1CDD62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28700"/>
            <a:ext cx="121920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03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5E5AAD7-4FBF-4242-8ACF-DDA2C52378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1686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D3EE609-FAB8-3448-8712-08A782D941BE}"/>
              </a:ext>
            </a:extLst>
          </p:cNvPr>
          <p:cNvSpPr txBox="1"/>
          <p:nvPr/>
        </p:nvSpPr>
        <p:spPr>
          <a:xfrm>
            <a:off x="114851" y="96695"/>
            <a:ext cx="240037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Síncrotron</a:t>
            </a:r>
            <a:r>
              <a:rPr lang="en-US" sz="2400" b="1" dirty="0"/>
              <a:t> Sirius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628F9C93-2EB0-B646-8CE5-EB55B867B0CC}"/>
              </a:ext>
            </a:extLst>
          </p:cNvPr>
          <p:cNvCxnSpPr>
            <a:cxnSpLocks/>
          </p:cNvCxnSpPr>
          <p:nvPr/>
        </p:nvCxnSpPr>
        <p:spPr>
          <a:xfrm>
            <a:off x="2024521" y="466027"/>
            <a:ext cx="337105" cy="83190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789FC130-C709-5B47-90B0-CC3FE6BBC9B9}"/>
              </a:ext>
            </a:extLst>
          </p:cNvPr>
          <p:cNvSpPr txBox="1"/>
          <p:nvPr/>
        </p:nvSpPr>
        <p:spPr>
          <a:xfrm>
            <a:off x="3331472" y="65148"/>
            <a:ext cx="161740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530.000 m</a:t>
            </a:r>
            <a:r>
              <a:rPr lang="en-US" sz="2400" b="1" baseline="30000" dirty="0"/>
              <a:t>2</a:t>
            </a:r>
            <a:endParaRPr lang="en-US" sz="24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49A5380-86B3-911B-29A8-79EDF0DCD7B0}"/>
              </a:ext>
            </a:extLst>
          </p:cNvPr>
          <p:cNvSpPr txBox="1"/>
          <p:nvPr/>
        </p:nvSpPr>
        <p:spPr>
          <a:xfrm>
            <a:off x="10358200" y="3856988"/>
            <a:ext cx="176250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Laboratórios</a:t>
            </a:r>
            <a:r>
              <a:rPr lang="en-US" b="1" dirty="0"/>
              <a:t> de </a:t>
            </a:r>
            <a:r>
              <a:rPr lang="en-US" b="1" dirty="0" err="1"/>
              <a:t>Nanotecnologia</a:t>
            </a:r>
            <a:endParaRPr lang="en-US" b="1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9AB368BB-F124-2161-102A-22CFF53CB0C1}"/>
              </a:ext>
            </a:extLst>
          </p:cNvPr>
          <p:cNvSpPr/>
          <p:nvPr/>
        </p:nvSpPr>
        <p:spPr>
          <a:xfrm rot="18834744">
            <a:off x="9999465" y="1774831"/>
            <a:ext cx="1016518" cy="195524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945434D1-6F26-EBF7-4618-E3BCFE865B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6844" y="4553988"/>
            <a:ext cx="2909415" cy="161094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9D92845F-9F8D-6F5E-934F-AC5D23E2811B}"/>
              </a:ext>
            </a:extLst>
          </p:cNvPr>
          <p:cNvSpPr/>
          <p:nvPr/>
        </p:nvSpPr>
        <p:spPr>
          <a:xfrm rot="15238363">
            <a:off x="4116003" y="910999"/>
            <a:ext cx="1839331" cy="503600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723F37B8-AB16-B884-64AA-1FFC27F6E54B}"/>
              </a:ext>
            </a:extLst>
          </p:cNvPr>
          <p:cNvSpPr txBox="1"/>
          <p:nvPr/>
        </p:nvSpPr>
        <p:spPr>
          <a:xfrm>
            <a:off x="4590708" y="4305470"/>
            <a:ext cx="176250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Laboratórios</a:t>
            </a:r>
            <a:r>
              <a:rPr lang="en-US" b="1" dirty="0"/>
              <a:t> de </a:t>
            </a:r>
            <a:r>
              <a:rPr lang="en-US" b="1" dirty="0" err="1"/>
              <a:t>Biociências</a:t>
            </a:r>
            <a:r>
              <a:rPr lang="en-US" b="1" dirty="0"/>
              <a:t> e</a:t>
            </a:r>
          </a:p>
          <a:p>
            <a:pPr algn="ctr"/>
            <a:r>
              <a:rPr lang="en-US" b="1" dirty="0" err="1"/>
              <a:t>Biorenováveis</a:t>
            </a:r>
            <a:endParaRPr lang="en-US" b="1" dirty="0"/>
          </a:p>
          <a:p>
            <a:pPr algn="ctr"/>
            <a:r>
              <a:rPr lang="en-US" b="1" dirty="0"/>
              <a:t>(</a:t>
            </a:r>
            <a:r>
              <a:rPr lang="en-US" b="1" dirty="0" err="1"/>
              <a:t>Biotecnologia</a:t>
            </a:r>
            <a:r>
              <a:rPr lang="en-US" b="1" dirty="0"/>
              <a:t>)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DA277810-1853-FA35-E5ED-C9CE0302DE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0" y="4588914"/>
            <a:ext cx="4431082" cy="1574338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81AAC9E9-A533-F148-ACEA-3ED201DBED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151" y="2769007"/>
            <a:ext cx="1372269" cy="205527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xmlns="" id="{B36EB5E6-86EE-C182-8730-2D43D9C22D7F}"/>
              </a:ext>
            </a:extLst>
          </p:cNvPr>
          <p:cNvSpPr/>
          <p:nvPr/>
        </p:nvSpPr>
        <p:spPr>
          <a:xfrm rot="19412937">
            <a:off x="7698085" y="974832"/>
            <a:ext cx="1369882" cy="2606998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2F3D117B-AE91-C0CF-533B-6B7D407FBCB3}"/>
              </a:ext>
            </a:extLst>
          </p:cNvPr>
          <p:cNvSpPr txBox="1"/>
          <p:nvPr/>
        </p:nvSpPr>
        <p:spPr>
          <a:xfrm>
            <a:off x="5942200" y="65148"/>
            <a:ext cx="282283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Laboratórios</a:t>
            </a:r>
            <a:r>
              <a:rPr lang="en-US" b="1" dirty="0"/>
              <a:t> de </a:t>
            </a:r>
            <a:r>
              <a:rPr lang="en-US" b="1" dirty="0" err="1"/>
              <a:t>Engenharia</a:t>
            </a:r>
            <a:r>
              <a:rPr lang="en-US" b="1" dirty="0"/>
              <a:t> e </a:t>
            </a:r>
            <a:r>
              <a:rPr lang="en-US" b="1" dirty="0" err="1"/>
              <a:t>Instrumentação</a:t>
            </a:r>
            <a:endParaRPr lang="en-US" b="1" dirty="0"/>
          </a:p>
        </p:txBody>
      </p: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xmlns="" id="{4971B97E-C4B0-F429-BC61-73795B1A6662}"/>
              </a:ext>
            </a:extLst>
          </p:cNvPr>
          <p:cNvCxnSpPr>
            <a:cxnSpLocks/>
          </p:cNvCxnSpPr>
          <p:nvPr/>
        </p:nvCxnSpPr>
        <p:spPr>
          <a:xfrm>
            <a:off x="7251733" y="694748"/>
            <a:ext cx="364803" cy="55701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xmlns="" id="{76B6E3A7-39FF-1143-4666-DF92F5CF828E}"/>
              </a:ext>
            </a:extLst>
          </p:cNvPr>
          <p:cNvCxnSpPr>
            <a:cxnSpLocks/>
          </p:cNvCxnSpPr>
          <p:nvPr/>
        </p:nvCxnSpPr>
        <p:spPr>
          <a:xfrm flipH="1">
            <a:off x="5176320" y="641131"/>
            <a:ext cx="827225" cy="7457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m 31">
            <a:extLst>
              <a:ext uri="{FF2B5EF4-FFF2-40B4-BE49-F238E27FC236}">
                <a16:creationId xmlns:a16="http://schemas.microsoft.com/office/drawing/2014/main" xmlns="" id="{5FE6F9C3-8E16-809D-AF1E-EA31042B1C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4724" y="68325"/>
            <a:ext cx="3158377" cy="1244209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xmlns="" id="{1B13A986-3921-D6EE-285D-AE3C628F27D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6536" y="4054378"/>
            <a:ext cx="2670370" cy="1242891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xmlns="" id="{367E8D44-E912-1CC5-9146-526B055A179B}"/>
              </a:ext>
            </a:extLst>
          </p:cNvPr>
          <p:cNvCxnSpPr>
            <a:cxnSpLocks/>
          </p:cNvCxnSpPr>
          <p:nvPr/>
        </p:nvCxnSpPr>
        <p:spPr>
          <a:xfrm>
            <a:off x="11052955" y="3497364"/>
            <a:ext cx="186498" cy="34994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234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5E5AAD7-4FBF-4242-8ACF-DDA2C52378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023" y="1155700"/>
            <a:ext cx="11207777" cy="571500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1AB8CD42-F6FE-B644-A4CA-DB1B6490A450}"/>
              </a:ext>
            </a:extLst>
          </p:cNvPr>
          <p:cNvSpPr txBox="1"/>
          <p:nvPr/>
        </p:nvSpPr>
        <p:spPr>
          <a:xfrm>
            <a:off x="725788" y="5924446"/>
            <a:ext cx="5865512" cy="8803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~</a:t>
            </a:r>
            <a:r>
              <a:rPr lang="en-US" b="1" dirty="0">
                <a:cs typeface="Calibri" panose="020F0502020204030204" pitchFamily="34" charset="0"/>
              </a:rPr>
              <a:t>880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colaboradores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 ~450-500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estagiários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bolsistas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pos-docs e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terceirizados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xmlns="" id="{5AD0D005-1600-154E-A3A1-B2DCA8AAA68A}"/>
              </a:ext>
            </a:extLst>
          </p:cNvPr>
          <p:cNvSpPr txBox="1"/>
          <p:nvPr/>
        </p:nvSpPr>
        <p:spPr>
          <a:xfrm>
            <a:off x="0" y="0"/>
            <a:ext cx="12192000" cy="94271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lIns="80155" tIns="40078" rIns="80155" bIns="40078" rtlCol="0">
            <a:spAutoFit/>
          </a:bodyPr>
          <a:lstStyle/>
          <a:p>
            <a:pPr algn="ctr"/>
            <a:r>
              <a:rPr lang="en-US" sz="2800" b="1">
                <a:solidFill>
                  <a:srgbClr val="000000"/>
                </a:solidFill>
              </a:rPr>
              <a:t>CNPEM é uma organização privada, sem fins lucrativos, supervisionada pelo MCTI via um Contrato de Gestão – Organização Social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72288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37D81E479E36547979D5EBF3FE62307" ma:contentTypeVersion="12" ma:contentTypeDescription="Crie um novo documento." ma:contentTypeScope="" ma:versionID="f24731089cbac0e2567d4d1b0c8b8277">
  <xsd:schema xmlns:xsd="http://www.w3.org/2001/XMLSchema" xmlns:xs="http://www.w3.org/2001/XMLSchema" xmlns:p="http://schemas.microsoft.com/office/2006/metadata/properties" xmlns:ns2="d6100dad-649b-4964-9306-f65e4a372786" xmlns:ns3="d6668bb5-1c0c-4fc9-8f5c-1587692f4968" targetNamespace="http://schemas.microsoft.com/office/2006/metadata/properties" ma:root="true" ma:fieldsID="79f471dd12b5f0df068ec2a85834c7a1" ns2:_="" ns3:_="">
    <xsd:import namespace="d6100dad-649b-4964-9306-f65e4a372786"/>
    <xsd:import namespace="d6668bb5-1c0c-4fc9-8f5c-1587692f496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100dad-649b-4964-9306-f65e4a3727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68bb5-1c0c-4fc9-8f5c-1587692f49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AD085E-0139-420D-A8C7-13888B8C29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DAC86C-4CC7-4761-B8E3-E1CC24D47415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d6100dad-649b-4964-9306-f65e4a372786"/>
    <ds:schemaRef ds:uri="http://schemas.microsoft.com/office/infopath/2007/PartnerControls"/>
    <ds:schemaRef ds:uri="http://schemas.microsoft.com/office/2006/documentManagement/types"/>
    <ds:schemaRef ds:uri="d6668bb5-1c0c-4fc9-8f5c-1587692f496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25B0EA5-E1C7-424D-ADBF-26DB0B1B2F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100dad-649b-4964-9306-f65e4a372786"/>
    <ds:schemaRef ds:uri="d6668bb5-1c0c-4fc9-8f5c-1587692f49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24217</TotalTime>
  <Words>744</Words>
  <Application>Microsoft Office PowerPoint</Application>
  <PresentationFormat>Widescreen</PresentationFormat>
  <Paragraphs>138</Paragraphs>
  <Slides>27</Slides>
  <Notes>12</Notes>
  <HiddenSlides>0</HiddenSlides>
  <MMClips>6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9" baseType="lpstr">
      <vt:lpstr>ＭＳ Ｐゴシック</vt:lpstr>
      <vt:lpstr>Aharoni</vt:lpstr>
      <vt:lpstr>Arial</vt:lpstr>
      <vt:lpstr>Arial Rounded MT Bold</vt:lpstr>
      <vt:lpstr>Calibri</vt:lpstr>
      <vt:lpstr>Cambria Math</vt:lpstr>
      <vt:lpstr>Helvetica</vt:lpstr>
      <vt:lpstr>Mangal</vt:lpstr>
      <vt:lpstr>Symbol</vt:lpstr>
      <vt:lpstr>Times New Roman</vt:lpstr>
      <vt:lpstr>Verdana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Radiação eletromagnética</vt:lpstr>
      <vt:lpstr>Espectro Eletromagnético</vt:lpstr>
      <vt:lpstr>Apresentação do PowerPoint</vt:lpstr>
      <vt:lpstr>What makes a good light source?</vt:lpstr>
      <vt:lpstr>Electromagnetic Radiation by accelerated charges</vt:lpstr>
      <vt:lpstr>Apresentação do PowerPoint</vt:lpstr>
      <vt:lpstr>Apresentação do PowerPoint</vt:lpstr>
      <vt:lpstr>Apresentação do PowerPoint</vt:lpstr>
      <vt:lpstr>Apresentação do PowerPoint</vt:lpstr>
      <vt:lpstr>Linhas de Luz</vt:lpstr>
      <vt:lpstr>CARNAÚBA beamline Tender X-Ray Nanoprobe (2-15 keV)</vt:lpstr>
      <vt:lpstr>Apresentação do PowerPoint</vt:lpstr>
      <vt:lpstr>3D Imaging from plant roots and soil agregates</vt:lpstr>
      <vt:lpstr>Integrating data on microagregates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Paloma Cardoso Melo</dc:creator>
  <cp:lastModifiedBy>Lenita Cunha e Silva</cp:lastModifiedBy>
  <cp:revision>627</cp:revision>
  <dcterms:created xsi:type="dcterms:W3CDTF">2018-07-05T17:47:25Z</dcterms:created>
  <dcterms:modified xsi:type="dcterms:W3CDTF">2023-04-26T11:23:04Z</dcterms:modified>
</cp:coreProperties>
</file>