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6" r:id="rId1"/>
  </p:sldMasterIdLst>
  <p:notesMasterIdLst>
    <p:notesMasterId r:id="rId27"/>
  </p:notesMasterIdLst>
  <p:handoutMasterIdLst>
    <p:handoutMasterId r:id="rId28"/>
  </p:handoutMasterIdLst>
  <p:sldIdLst>
    <p:sldId id="256" r:id="rId2"/>
    <p:sldId id="420" r:id="rId3"/>
    <p:sldId id="421" r:id="rId4"/>
    <p:sldId id="423" r:id="rId5"/>
    <p:sldId id="469" r:id="rId6"/>
    <p:sldId id="429" r:id="rId7"/>
    <p:sldId id="467" r:id="rId8"/>
    <p:sldId id="431" r:id="rId9"/>
    <p:sldId id="435" r:id="rId10"/>
    <p:sldId id="438" r:id="rId11"/>
    <p:sldId id="470" r:id="rId12"/>
    <p:sldId id="471" r:id="rId13"/>
    <p:sldId id="428" r:id="rId14"/>
    <p:sldId id="432" r:id="rId15"/>
    <p:sldId id="441" r:id="rId16"/>
    <p:sldId id="442" r:id="rId17"/>
    <p:sldId id="443" r:id="rId18"/>
    <p:sldId id="468" r:id="rId19"/>
    <p:sldId id="445" r:id="rId20"/>
    <p:sldId id="425" r:id="rId21"/>
    <p:sldId id="446" r:id="rId22"/>
    <p:sldId id="464" r:id="rId23"/>
    <p:sldId id="447" r:id="rId24"/>
    <p:sldId id="472" r:id="rId25"/>
    <p:sldId id="494" r:id="rId26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Seção Padrão" id="{5DB34F52-6F9C-4792-A625-C7880ABDABC1}">
          <p14:sldIdLst>
            <p14:sldId id="256"/>
            <p14:sldId id="420"/>
            <p14:sldId id="421"/>
            <p14:sldId id="423"/>
            <p14:sldId id="469"/>
            <p14:sldId id="429"/>
            <p14:sldId id="467"/>
            <p14:sldId id="431"/>
            <p14:sldId id="435"/>
            <p14:sldId id="438"/>
            <p14:sldId id="470"/>
            <p14:sldId id="471"/>
            <p14:sldId id="428"/>
            <p14:sldId id="432"/>
            <p14:sldId id="441"/>
            <p14:sldId id="442"/>
            <p14:sldId id="443"/>
            <p14:sldId id="468"/>
            <p14:sldId id="445"/>
            <p14:sldId id="425"/>
            <p14:sldId id="446"/>
            <p14:sldId id="464"/>
            <p14:sldId id="447"/>
            <p14:sldId id="472"/>
            <p14:sldId id="49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C6252"/>
    <a:srgbClr val="FADED4"/>
    <a:srgbClr val="FCE9E2"/>
    <a:srgbClr val="F5B8A3"/>
    <a:srgbClr val="FFFF99"/>
    <a:srgbClr val="EAEA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43" autoAdjust="0"/>
  </p:normalViewPr>
  <p:slideViewPr>
    <p:cSldViewPr>
      <p:cViewPr>
        <p:scale>
          <a:sx n="70" d="100"/>
          <a:sy n="70" d="100"/>
        </p:scale>
        <p:origin x="-1968" y="-4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501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587" y="1"/>
            <a:ext cx="2945500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509E3C66-804E-4C7F-A815-2BBB26DB32CD}" type="datetimeFigureOut">
              <a:rPr lang="pt-BR"/>
              <a:pPr>
                <a:defRPr/>
              </a:pPr>
              <a:t>01/12/2014</a:t>
            </a:fld>
            <a:endParaRPr lang="pt-B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51"/>
            <a:ext cx="2945501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587" y="9428551"/>
            <a:ext cx="2945500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b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229AE702-A61E-4180-8710-F482FDDB92C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422822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5501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587" y="1"/>
            <a:ext cx="2945500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t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E2D3BA1A-3494-4E98-837A-132E6B9FD73D}" type="datetimeFigureOut">
              <a:rPr lang="pt-BR"/>
              <a:pPr>
                <a:defRPr/>
              </a:pPr>
              <a:t>01/12/2014</a:t>
            </a:fld>
            <a:endParaRPr lang="pt-BR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15872"/>
            <a:ext cx="5438458" cy="4466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51"/>
            <a:ext cx="2945501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latin typeface="Perpetua"/>
                <a:ea typeface="+mn-ea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587" y="9428551"/>
            <a:ext cx="2945500" cy="496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51" tIns="45875" rIns="91751" bIns="45875" numCol="1" anchor="b" anchorCtr="0" compatLnSpc="1">
            <a:prstTxWarp prst="textNoShape">
              <a:avLst/>
            </a:prstTxWarp>
          </a:bodyPr>
          <a:lstStyle>
            <a:lvl1pPr algn="r">
              <a:defRPr sz="1200" i="0" smtClean="0">
                <a:latin typeface="Perpetua" pitchFamily="18" charset="0"/>
              </a:defRPr>
            </a:lvl1pPr>
          </a:lstStyle>
          <a:p>
            <a:pPr>
              <a:defRPr/>
            </a:pPr>
            <a:fld id="{1D3C0D8D-37B5-4506-9CC9-62840BA89E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686546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Visão de currículo como política pública em perspectiva comparada internacionalmente</a:t>
            </a:r>
          </a:p>
          <a:p>
            <a:pPr eaLnBrk="1" hangingPunct="1">
              <a:spcBef>
                <a:spcPct val="0"/>
              </a:spcBef>
            </a:pPr>
            <a:endParaRPr lang="pt-BR" dirty="0" smtClean="0">
              <a:ea typeface="ＭＳ Ｐゴシック" pitchFamily="34" charset="-128"/>
            </a:endParaRPr>
          </a:p>
          <a:p>
            <a:pPr eaLnBrk="1" hangingPunct="1"/>
            <a:endParaRPr lang="pt-BR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err="1" smtClean="0"/>
              <a:t>Importancia</a:t>
            </a:r>
            <a:r>
              <a:rPr lang="pt-BR" dirty="0" smtClean="0"/>
              <a:t> de estudos comparados em educação </a:t>
            </a:r>
            <a:endParaRPr lang="es-CL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D3C0D8D-37B5-4506-9CC9-62840BA89E57}" type="slidenum">
              <a:rPr lang="pt-BR" smtClean="0"/>
              <a:pPr>
                <a:defRPr/>
              </a:pPr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847912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7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E29E12A-098C-4725-86C3-5E06ECAD12F2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10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11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D420EB6D-B1B6-4385-95A6-4814348A171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3482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7214-AF58-4034-8305-1AAF00A57D84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B7BA0-E9C5-4BB3-ACCC-129F867F73A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5408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419652D-1DE8-4A53-883D-E6F237FDA989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6A9DD11-A4EA-4FE2-909A-7D3B7DFE25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48140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CAFD1-C48C-4250-B006-6C8E14C110A3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EE651-86DC-4291-8D79-37FBAF9B89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212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7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88E0876-CEDE-4A37-9BAB-75FEBA564AEF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8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 smtClean="0"/>
            </a:lvl1pPr>
          </a:lstStyle>
          <a:p>
            <a:pPr>
              <a:defRPr/>
            </a:pPr>
            <a:fld id="{970DC0B1-6D39-43B4-AC59-4AD0A7C42B0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558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3C7080C-77E2-46C5-8148-57A65F752848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6" name="Espaço Reservado para Número de Slide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03B95A7-8D9B-4B99-A7F0-D7B2403AF28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7" name="Espaço Reservado para Rodapé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471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E62352D-49F4-4458-944F-4E13F00BC99F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8" name="Espaço Reservado para Número de Slide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EC45C8E-BFF3-47E1-A676-ED4922A49EF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9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4995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C9069-C8A8-48E3-AE5D-715DE5308D63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4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5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FEECF-4D2E-46EC-A680-E8684DE3765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62566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DCCFD31-8B9A-4A88-8206-FFA4EB90F5EB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E32A3AF-D6C0-4C69-8571-EFDDF53FABB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0252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3A648-1823-4B2A-828B-F7E4602E809F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4860E0-E225-48C1-9BC0-68A12A3431A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0534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9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243E46A-2F63-487D-A8D4-B8D9956F54E2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10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/>
          <a:lstStyle>
            <a:lvl1pPr>
              <a:defRPr sz="2800" smtClean="0"/>
            </a:lvl1pPr>
          </a:lstStyle>
          <a:p>
            <a:pPr>
              <a:defRPr/>
            </a:pPr>
            <a:fld id="{73E47548-8294-4386-963D-A47DEC66EF07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  <p:sp>
        <p:nvSpPr>
          <p:cNvPr id="11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0534257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  <a:endParaRPr lang="en-US" smtClean="0"/>
          </a:p>
        </p:txBody>
      </p:sp>
      <p:sp>
        <p:nvSpPr>
          <p:cNvPr id="1027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2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2A27B167-EAEF-4531-AD75-744641B6B4DD}" type="datetime1">
              <a:rPr lang="en-US" smtClean="0"/>
              <a:pPr>
                <a:defRPr/>
              </a:pPr>
              <a:t>12/1/2014</a:t>
            </a:fld>
            <a:endParaRPr lang="en-US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tângulo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 smtClean="0">
                <a:solidFill>
                  <a:srgbClr val="FFFFFF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83551565-5201-4268-9505-B4EC2E2CD072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65" r:id="rId2"/>
    <p:sldLayoutId id="2147483970" r:id="rId3"/>
    <p:sldLayoutId id="2147483971" r:id="rId4"/>
    <p:sldLayoutId id="2147483972" r:id="rId5"/>
    <p:sldLayoutId id="2147483966" r:id="rId6"/>
    <p:sldLayoutId id="2147483973" r:id="rId7"/>
    <p:sldLayoutId id="2147483967" r:id="rId8"/>
    <p:sldLayoutId id="2147483974" r:id="rId9"/>
    <p:sldLayoutId id="2147483968" r:id="rId10"/>
    <p:sldLayoutId id="2147483975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2362200" y="2590800"/>
            <a:ext cx="6477000" cy="1828800"/>
          </a:xfrm>
        </p:spPr>
        <p:txBody>
          <a:bodyPr/>
          <a:lstStyle/>
          <a:p>
            <a:pPr eaLnBrk="1" hangingPunct="1"/>
            <a:r>
              <a:rPr lang="pt-BR" sz="3600" cap="none" dirty="0" smtClean="0">
                <a:ea typeface="ＭＳ Ｐゴシック" pitchFamily="34" charset="-128"/>
              </a:rPr>
              <a:t>Análise Internacional Comparada de Políticas Curriculares</a:t>
            </a:r>
            <a:endParaRPr lang="es-CL" sz="3600" cap="none" dirty="0" smtClean="0">
              <a:ea typeface="ＭＳ Ｐゴシック" pitchFamily="34" charset="-128"/>
            </a:endParaRP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1295400" y="3429000"/>
            <a:ext cx="6400800" cy="2590800"/>
          </a:xfrm>
        </p:spPr>
        <p:txBody>
          <a:bodyPr>
            <a:normAutofit fontScale="92500" lnSpcReduction="10000"/>
          </a:bodyPr>
          <a:lstStyle/>
          <a:p>
            <a:pPr algn="r" eaLnBrk="1" hangingPunct="1">
              <a:defRPr/>
            </a:pPr>
            <a:endParaRPr lang="en-US" sz="2700" dirty="0" smtClean="0">
              <a:ea typeface="+mn-ea"/>
              <a:cs typeface="+mn-cs"/>
            </a:endParaRPr>
          </a:p>
          <a:p>
            <a:pPr algn="r" eaLnBrk="1" hangingPunct="1">
              <a:defRPr/>
            </a:pPr>
            <a:endParaRPr lang="en-US" sz="3100" dirty="0" smtClean="0">
              <a:ea typeface="+mn-ea"/>
              <a:cs typeface="+mn-cs"/>
            </a:endParaRPr>
          </a:p>
          <a:p>
            <a:pPr algn="r" eaLnBrk="1" hangingPunct="1">
              <a:defRPr/>
            </a:pPr>
            <a:endParaRPr lang="en-US" dirty="0" smtClean="0">
              <a:solidFill>
                <a:schemeClr val="accent1"/>
              </a:solidFill>
              <a:ea typeface="+mn-ea"/>
              <a:cs typeface="+mn-cs"/>
            </a:endParaRPr>
          </a:p>
          <a:p>
            <a:pPr algn="r" eaLnBrk="1" hangingPunct="1">
              <a:spcBef>
                <a:spcPts val="0"/>
              </a:spcBef>
              <a:defRPr/>
            </a:pPr>
            <a:r>
              <a:rPr lang="en-US" sz="2800" b="1" dirty="0" smtClean="0">
                <a:solidFill>
                  <a:schemeClr val="accent1"/>
                </a:solidFill>
                <a:ea typeface="+mn-ea"/>
                <a:cs typeface="+mn-cs"/>
              </a:rPr>
              <a:t>Paula Louzano</a:t>
            </a:r>
          </a:p>
          <a:p>
            <a:pPr algn="r" eaLnBrk="1" hangingPunct="1">
              <a:spcBef>
                <a:spcPts val="0"/>
              </a:spcBef>
              <a:defRPr/>
            </a:pPr>
            <a:r>
              <a:rPr lang="en-US" sz="2800" b="1" dirty="0" err="1" smtClean="0">
                <a:solidFill>
                  <a:schemeClr val="accent1"/>
                </a:solidFill>
                <a:ea typeface="+mn-ea"/>
                <a:cs typeface="+mn-cs"/>
              </a:rPr>
              <a:t>Universidade</a:t>
            </a:r>
            <a:r>
              <a:rPr lang="en-US" sz="2800" b="1" dirty="0" smtClean="0">
                <a:solidFill>
                  <a:schemeClr val="accent1"/>
                </a:solidFill>
                <a:ea typeface="+mn-ea"/>
                <a:cs typeface="+mn-cs"/>
              </a:rPr>
              <a:t> de São Paulo</a:t>
            </a:r>
          </a:p>
          <a:p>
            <a:pPr algn="r" eaLnBrk="1" hangingPunct="1">
              <a:defRPr/>
            </a:pPr>
            <a:r>
              <a:rPr lang="en-US" sz="2400" dirty="0" smtClean="0">
                <a:solidFill>
                  <a:schemeClr val="accent1"/>
                </a:solidFill>
                <a:ea typeface="+mn-ea"/>
                <a:cs typeface="+mn-cs"/>
              </a:rPr>
              <a:t>	</a:t>
            </a:r>
            <a:endParaRPr lang="en-US" sz="2400" dirty="0" smtClean="0">
              <a:ea typeface="+mn-ea"/>
              <a:cs typeface="+mn-cs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167332" y="6248400"/>
            <a:ext cx="79766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1600" b="1" i="0" dirty="0" smtClean="0"/>
              <a:t>Comissão de Educação do Senado Federal, Brasília, 03/12/2014</a:t>
            </a: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0"/>
            <a:ext cx="4926120" cy="670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5550970" y="3505200"/>
            <a:ext cx="3421808" cy="240065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>
                <a:latin typeface="+mj-lt"/>
              </a:rPr>
              <a:t>Objetivos</a:t>
            </a:r>
            <a:endParaRPr lang="es-CL" sz="2400" b="1" i="0" dirty="0">
              <a:latin typeface="+mj-lt"/>
            </a:endParaRPr>
          </a:p>
          <a:p>
            <a:r>
              <a:rPr lang="pt-BR" sz="2100" dirty="0" smtClean="0">
                <a:latin typeface="+mj-lt"/>
              </a:rPr>
              <a:t>Os alunos irão: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100" dirty="0" smtClean="0">
                <a:latin typeface="+mj-lt"/>
              </a:rPr>
              <a:t>Entender o conceito de número natural e aprender as habilidades básicas de cálculo apropriadas</a:t>
            </a:r>
            <a:endParaRPr lang="es-CL" sz="2100" dirty="0">
              <a:latin typeface="+mj-lt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5925090" y="2161570"/>
            <a:ext cx="3000858" cy="10618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+mj-lt"/>
              </a:rPr>
              <a:t>Aspectos centrais do ensino da matemática no 1º e 2 º ano </a:t>
            </a:r>
            <a:endParaRPr lang="es-CL" sz="2100" dirty="0">
              <a:latin typeface="+mj-lt"/>
            </a:endParaRPr>
          </a:p>
        </p:txBody>
      </p:sp>
      <p:cxnSp>
        <p:nvCxnSpPr>
          <p:cNvPr id="11" name="Conector de seta reta 10"/>
          <p:cNvCxnSpPr/>
          <p:nvPr/>
        </p:nvCxnSpPr>
        <p:spPr>
          <a:xfrm>
            <a:off x="5198203" y="2762576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ixaDeTexto 11"/>
          <p:cNvSpPr txBox="1"/>
          <p:nvPr/>
        </p:nvSpPr>
        <p:spPr>
          <a:xfrm>
            <a:off x="6203788" y="371101"/>
            <a:ext cx="2635412" cy="138499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100" dirty="0" smtClean="0">
                <a:latin typeface="+mj-lt"/>
              </a:rPr>
              <a:t>MATEMÁTICA</a:t>
            </a:r>
          </a:p>
          <a:p>
            <a:r>
              <a:rPr lang="pt-BR" sz="2100" dirty="0" smtClean="0">
                <a:latin typeface="+mj-lt"/>
              </a:rPr>
              <a:t>Visão geral do ensino da disciplina na educação básica</a:t>
            </a:r>
            <a:endParaRPr lang="es-CL" sz="2100" dirty="0">
              <a:latin typeface="+mj-lt"/>
            </a:endParaRPr>
          </a:p>
        </p:txBody>
      </p:sp>
      <p:cxnSp>
        <p:nvCxnSpPr>
          <p:cNvPr id="13" name="Conector de seta reta 12"/>
          <p:cNvCxnSpPr/>
          <p:nvPr/>
        </p:nvCxnSpPr>
        <p:spPr>
          <a:xfrm>
            <a:off x="5311054" y="9906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142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570" y="152399"/>
            <a:ext cx="4771030" cy="655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5562600" y="152399"/>
            <a:ext cx="2362200" cy="830997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Conteúdos centrais</a:t>
            </a:r>
            <a:endParaRPr lang="es-CL" sz="24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749364" y="3048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ixaDeTexto 5"/>
          <p:cNvSpPr txBox="1"/>
          <p:nvPr/>
        </p:nvSpPr>
        <p:spPr>
          <a:xfrm>
            <a:off x="4953000" y="1524000"/>
            <a:ext cx="3962400" cy="3647152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pt-BR" sz="2000" b="1" i="0" dirty="0" smtClean="0">
                <a:latin typeface="+mj-lt"/>
              </a:rPr>
              <a:t>Números e Cálculos 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000" i="0" dirty="0" smtClean="0">
              <a:latin typeface="+mj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1900" i="0" dirty="0" smtClean="0">
                <a:latin typeface="+mj-lt"/>
              </a:rPr>
              <a:t>Número, numeral e algarismo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1900" i="0" dirty="0" smtClean="0">
              <a:latin typeface="+mj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1900" i="0" dirty="0" smtClean="0">
                <a:latin typeface="+mj-lt"/>
              </a:rPr>
              <a:t>Propriedades dos números: comparação, classificação, ordenação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1900" i="0" dirty="0" smtClean="0">
              <a:latin typeface="+mj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pt-BR" sz="1900" i="0" dirty="0" smtClean="0">
                <a:latin typeface="+mj-lt"/>
              </a:rPr>
              <a:t>Introdução ao conceito de fração de maneira concreta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000" i="0" dirty="0" smtClean="0">
              <a:latin typeface="+mj-lt"/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>
            <a:off x="4213860" y="16764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9389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350" y="100084"/>
            <a:ext cx="443865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4865370" y="152399"/>
            <a:ext cx="4126231" cy="738664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100" b="1" i="0" dirty="0" smtClean="0">
                <a:latin typeface="+mj-lt"/>
              </a:rPr>
              <a:t>Descrição de bom desempenho no final do 2º ano</a:t>
            </a:r>
            <a:endParaRPr lang="es-CL" sz="21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114800" y="4572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ixaDeTexto 4"/>
          <p:cNvSpPr txBox="1"/>
          <p:nvPr/>
        </p:nvSpPr>
        <p:spPr>
          <a:xfrm>
            <a:off x="4701540" y="1981200"/>
            <a:ext cx="4419597" cy="347787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b="1" i="0" dirty="0" smtClean="0">
                <a:latin typeface="+mj-lt"/>
              </a:rPr>
              <a:t>Números</a:t>
            </a:r>
            <a:r>
              <a:rPr lang="pt-BR" sz="2000" b="1" i="0" dirty="0">
                <a:latin typeface="+mj-lt"/>
              </a:rPr>
              <a:t>,  </a:t>
            </a:r>
            <a:r>
              <a:rPr lang="pt-BR" sz="2000" b="1" i="0" dirty="0" smtClean="0">
                <a:latin typeface="+mj-lt"/>
              </a:rPr>
              <a:t>cálculos </a:t>
            </a:r>
            <a:r>
              <a:rPr lang="pt-BR" sz="2000" b="1" i="0" dirty="0">
                <a:latin typeface="+mj-lt"/>
              </a:rPr>
              <a:t>e </a:t>
            </a:r>
            <a:r>
              <a:rPr lang="pt-BR" sz="2000" b="1" i="0" dirty="0" smtClean="0">
                <a:latin typeface="+mj-lt"/>
              </a:rPr>
              <a:t>álgebra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000" i="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Os alunos deverão saber a relação entre número e quantidade, escrever os números e apresentá-los em um contínuo. 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pt-BR" sz="2000" i="0" dirty="0" smtClean="0"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pt-BR" sz="2000" i="0" dirty="0" smtClean="0">
                <a:latin typeface="+mj-lt"/>
              </a:rPr>
              <a:t>Os </a:t>
            </a:r>
            <a:r>
              <a:rPr lang="pt-BR" sz="2000" i="0" dirty="0">
                <a:latin typeface="+mj-lt"/>
              </a:rPr>
              <a:t>alunos </a:t>
            </a:r>
            <a:r>
              <a:rPr lang="pt-BR" sz="2000" i="0" dirty="0" smtClean="0">
                <a:latin typeface="+mj-lt"/>
              </a:rPr>
              <a:t>deverão saber frações </a:t>
            </a:r>
            <a:r>
              <a:rPr lang="pt-BR" sz="2000" i="0" dirty="0">
                <a:latin typeface="+mj-lt"/>
              </a:rPr>
              <a:t>simples como metade, um terço e um </a:t>
            </a:r>
            <a:r>
              <a:rPr lang="pt-BR" sz="2000" i="0" dirty="0" smtClean="0">
                <a:latin typeface="+mj-lt"/>
              </a:rPr>
              <a:t>quarto,  </a:t>
            </a:r>
            <a:r>
              <a:rPr lang="pt-BR" sz="2000" i="0" dirty="0">
                <a:latin typeface="+mj-lt"/>
              </a:rPr>
              <a:t>e demonstrá-las de maneira concreta</a:t>
            </a:r>
            <a:r>
              <a:rPr lang="pt-BR" sz="2000" i="0" dirty="0" smtClean="0">
                <a:latin typeface="+mj-lt"/>
              </a:rPr>
              <a:t>.</a:t>
            </a:r>
            <a:endParaRPr lang="pt-BR" sz="2000" i="0" dirty="0">
              <a:latin typeface="+mj-lt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4098820" y="2514600"/>
            <a:ext cx="58674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6472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Como ensinar?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Poucos países prescrevem centralmente em seus documentos como os professores devem ensinar.</a:t>
            </a:r>
          </a:p>
          <a:p>
            <a:endParaRPr lang="pt-BR" dirty="0" smtClean="0"/>
          </a:p>
          <a:p>
            <a:r>
              <a:rPr lang="pt-BR" dirty="0" smtClean="0"/>
              <a:t>Países da OCDE tendem a dar autonomia aos professores neste quesito, países da região da América Latina tendem a prescrever ou sugerir formas de ensinar.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63435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Cuba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Decisão do nível central  (Ministério de Educação) na definição do que </a:t>
            </a:r>
            <a:r>
              <a:rPr lang="pt-BR" dirty="0" smtClean="0"/>
              <a:t>ensinar e de como ensinar.</a:t>
            </a:r>
          </a:p>
          <a:p>
            <a:endParaRPr lang="pt-BR" dirty="0" smtClean="0"/>
          </a:p>
          <a:p>
            <a:r>
              <a:rPr lang="pt-BR" dirty="0" smtClean="0"/>
              <a:t>Documentos nacionais especificam e detalham o currículo a ser seguido em cada escola, e os livros didáticos refletem essa organização curricular.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26598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4404004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4800600" y="117693"/>
            <a:ext cx="3810000" cy="540147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latin typeface="+mj-lt"/>
              </a:rPr>
              <a:t>MATEMÁTICA</a:t>
            </a:r>
          </a:p>
          <a:p>
            <a:r>
              <a:rPr lang="pt-BR" sz="2400" b="1" i="0" dirty="0" smtClean="0">
                <a:latin typeface="+mj-lt"/>
              </a:rPr>
              <a:t>Objetivos da disciplina no 1º ano: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pt-BR" sz="2100" i="0" dirty="0" smtClean="0">
                <a:latin typeface="+mj-lt"/>
              </a:rPr>
              <a:t>Comparar e ordenar os números naturais até 100, indicar o antecessor e sucessor de um número, contar em forma crescente e decrescente a partir de um número dado e expressar todos os números que estão entre dois não  consecutivos para o domínio da ordem dos números naturais até 100. </a:t>
            </a:r>
            <a:endParaRPr lang="es-CL" sz="2100" i="0" dirty="0">
              <a:latin typeface="+mj-lt"/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>
            <a:off x="4404672" y="914400"/>
            <a:ext cx="293370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421313" cy="365125"/>
          </a:xfrm>
        </p:spPr>
        <p:txBody>
          <a:bodyPr/>
          <a:lstStyle/>
          <a:p>
            <a:pPr algn="l"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579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4982" y="1533099"/>
            <a:ext cx="7439025" cy="474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828800" y="457199"/>
            <a:ext cx="5257800" cy="461665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Definição de como ensinar o currículo </a:t>
            </a:r>
            <a:endParaRPr lang="es-CL" sz="2400" b="1" i="0" dirty="0">
              <a:latin typeface="+mj-lt"/>
            </a:endParaRPr>
          </a:p>
        </p:txBody>
      </p:sp>
      <p:cxnSp>
        <p:nvCxnSpPr>
          <p:cNvPr id="4" name="Conector de seta reta 3"/>
          <p:cNvCxnSpPr/>
          <p:nvPr/>
        </p:nvCxnSpPr>
        <p:spPr>
          <a:xfrm>
            <a:off x="4648200" y="1097507"/>
            <a:ext cx="0" cy="3810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745433" y="6491454"/>
            <a:ext cx="5421313" cy="365125"/>
          </a:xfrm>
        </p:spPr>
        <p:txBody>
          <a:bodyPr/>
          <a:lstStyle/>
          <a:p>
            <a:pPr>
              <a:defRPr/>
            </a:pPr>
            <a:r>
              <a:rPr lang="en-US" smtClean="0"/>
              <a:t>Paula Louzano, CNE, 5/7/2013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7165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52401"/>
            <a:ext cx="5566785" cy="4267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884" y="4191000"/>
            <a:ext cx="5943600" cy="18957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5715000" y="1280279"/>
            <a:ext cx="3254993" cy="484748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i="0" dirty="0" smtClean="0">
                <a:latin typeface="+mj-lt"/>
              </a:rPr>
              <a:t>Unidade 1 – Os números naturais até 10</a:t>
            </a:r>
          </a:p>
          <a:p>
            <a:r>
              <a:rPr lang="pt-BR" sz="2200" i="0" dirty="0" smtClean="0">
                <a:latin typeface="+mj-lt"/>
              </a:rPr>
              <a:t>1.1. Os números naturais até 5: sua ordem</a:t>
            </a:r>
          </a:p>
          <a:p>
            <a:r>
              <a:rPr lang="pt-BR" i="0" dirty="0" smtClean="0">
                <a:latin typeface="+mj-lt"/>
              </a:rPr>
              <a:t>1.1.1. Números naturais de 1 a 5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700" i="0" dirty="0" smtClean="0">
                <a:latin typeface="+mj-lt"/>
              </a:rPr>
              <a:t>Obtenção  dos números naturais 1, 2, 3, 4, 5.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700" i="0" dirty="0" smtClean="0">
                <a:latin typeface="+mj-lt"/>
              </a:rPr>
              <a:t>Exercícios preparatórios para a escrita dos algarismos </a:t>
            </a:r>
            <a:r>
              <a:rPr lang="pt-BR" sz="1700" i="0" dirty="0"/>
              <a:t>1, 2</a:t>
            </a:r>
            <a:r>
              <a:rPr lang="pt-BR" sz="1700" i="0" dirty="0" smtClean="0"/>
              <a:t>, 3, 4</a:t>
            </a:r>
            <a:r>
              <a:rPr lang="pt-BR" sz="1700" i="0" dirty="0"/>
              <a:t>, 5.</a:t>
            </a:r>
            <a:r>
              <a:rPr lang="pt-BR" sz="1700" i="0" dirty="0" smtClean="0">
                <a:latin typeface="+mj-lt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pt-BR" sz="1700" i="0" dirty="0" smtClean="0">
                <a:latin typeface="+mj-lt"/>
              </a:rPr>
              <a:t>Escrita e leitura desses algarismos básicos</a:t>
            </a:r>
          </a:p>
          <a:p>
            <a:endParaRPr lang="es-CL" sz="2200" b="1" i="0" dirty="0">
              <a:latin typeface="+mj-lt"/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5181600" y="228600"/>
            <a:ext cx="3605285" cy="769441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i="0" dirty="0" smtClean="0">
                <a:latin typeface="+mj-lt"/>
              </a:rPr>
              <a:t>Objetivos e conteúdos detalhados por unidade</a:t>
            </a:r>
            <a:endParaRPr lang="es-CL" sz="2200" b="1" i="0" dirty="0">
              <a:latin typeface="+mj-lt"/>
            </a:endParaRPr>
          </a:p>
        </p:txBody>
      </p:sp>
      <p:cxnSp>
        <p:nvCxnSpPr>
          <p:cNvPr id="10" name="Conector de seta reta 9"/>
          <p:cNvCxnSpPr/>
          <p:nvPr/>
        </p:nvCxnSpPr>
        <p:spPr>
          <a:xfrm>
            <a:off x="4419600" y="464024"/>
            <a:ext cx="400912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57082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Modelos de política curricular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304800" y="1600200"/>
            <a:ext cx="8839200" cy="4495800"/>
          </a:xfrm>
        </p:spPr>
        <p:txBody>
          <a:bodyPr/>
          <a:lstStyle/>
          <a:p>
            <a:r>
              <a:rPr lang="pt-BR" dirty="0" smtClean="0"/>
              <a:t>Alta centralização do </a:t>
            </a:r>
            <a:r>
              <a:rPr lang="pt-BR" i="1" dirty="0" smtClean="0"/>
              <a:t>que ensinar </a:t>
            </a:r>
            <a:r>
              <a:rPr lang="pt-BR" dirty="0" smtClean="0"/>
              <a:t>e baixa centralização de </a:t>
            </a:r>
            <a:r>
              <a:rPr lang="pt-BR" i="1" dirty="0" smtClean="0"/>
              <a:t>como ensinar </a:t>
            </a:r>
          </a:p>
          <a:p>
            <a:pPr lvl="1"/>
            <a:r>
              <a:rPr lang="pt-BR" sz="2400" dirty="0" smtClean="0"/>
              <a:t>Exemplo: </a:t>
            </a:r>
            <a:r>
              <a:rPr lang="pt-BR" sz="2400" b="1" dirty="0" smtClean="0"/>
              <a:t>Portugal</a:t>
            </a:r>
            <a:r>
              <a:rPr lang="pt-BR" sz="2400" dirty="0" smtClean="0"/>
              <a:t>, Chile, México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900" dirty="0" smtClean="0">
                <a:cs typeface="ＭＳ Ｐゴシック" charset="0"/>
              </a:rPr>
              <a:t>Baixa centralização </a:t>
            </a:r>
            <a:r>
              <a:rPr lang="pt-BR" sz="2900" dirty="0">
                <a:cs typeface="ＭＳ Ｐゴシック" charset="0"/>
              </a:rPr>
              <a:t>do </a:t>
            </a:r>
            <a:r>
              <a:rPr lang="pt-BR" sz="2900" i="1" dirty="0">
                <a:cs typeface="ＭＳ Ｐゴシック" charset="0"/>
              </a:rPr>
              <a:t>que ensinar</a:t>
            </a:r>
            <a:r>
              <a:rPr lang="pt-BR" sz="2900" dirty="0">
                <a:cs typeface="ＭＳ Ｐゴシック" charset="0"/>
              </a:rPr>
              <a:t> e </a:t>
            </a:r>
            <a:r>
              <a:rPr lang="pt-BR" sz="2900" dirty="0" smtClean="0">
                <a:cs typeface="ＭＳ Ｐゴシック" charset="0"/>
              </a:rPr>
              <a:t>nenhuma centralização de </a:t>
            </a:r>
            <a:r>
              <a:rPr lang="pt-BR" sz="2900" i="1" dirty="0" smtClean="0">
                <a:cs typeface="ＭＳ Ｐゴシック" charset="0"/>
              </a:rPr>
              <a:t>como </a:t>
            </a:r>
            <a:r>
              <a:rPr lang="pt-BR" sz="2900" i="1" dirty="0">
                <a:cs typeface="ＭＳ Ｐゴシック" charset="0"/>
              </a:rPr>
              <a:t>ensinar</a:t>
            </a:r>
          </a:p>
          <a:p>
            <a:pPr lvl="1"/>
            <a:r>
              <a:rPr lang="pt-BR" sz="2400" dirty="0"/>
              <a:t>Exemplo: </a:t>
            </a:r>
            <a:r>
              <a:rPr lang="pt-BR" sz="2400" b="1" dirty="0"/>
              <a:t>Finlândia</a:t>
            </a:r>
            <a:r>
              <a:rPr lang="pt-BR" sz="2400" dirty="0"/>
              <a:t>, Nova Zelândia, Austrália, Estados Unidos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900" dirty="0" smtClean="0">
                <a:cs typeface="ＭＳ Ｐゴシック" charset="0"/>
              </a:rPr>
              <a:t>Alta centralização </a:t>
            </a:r>
            <a:r>
              <a:rPr lang="pt-BR" sz="2900" dirty="0">
                <a:cs typeface="ＭＳ Ｐゴシック" charset="0"/>
              </a:rPr>
              <a:t>do </a:t>
            </a:r>
            <a:r>
              <a:rPr lang="pt-BR" sz="2900" i="1" dirty="0">
                <a:cs typeface="ＭＳ Ｐゴシック" charset="0"/>
              </a:rPr>
              <a:t>que ensinar</a:t>
            </a:r>
            <a:r>
              <a:rPr lang="pt-BR" sz="2900" dirty="0">
                <a:cs typeface="ＭＳ Ｐゴシック" charset="0"/>
              </a:rPr>
              <a:t> e </a:t>
            </a:r>
            <a:r>
              <a:rPr lang="pt-BR" sz="2900" dirty="0" smtClean="0">
                <a:cs typeface="ＭＳ Ｐゴシック" charset="0"/>
              </a:rPr>
              <a:t>alta centralização </a:t>
            </a:r>
            <a:r>
              <a:rPr lang="pt-BR" sz="2900" dirty="0">
                <a:cs typeface="ＭＳ Ｐゴシック" charset="0"/>
              </a:rPr>
              <a:t>de </a:t>
            </a:r>
            <a:r>
              <a:rPr lang="pt-BR" sz="2900" i="1" dirty="0">
                <a:cs typeface="ＭＳ Ｐゴシック" charset="0"/>
              </a:rPr>
              <a:t>como ensinar</a:t>
            </a:r>
          </a:p>
          <a:p>
            <a:pPr lvl="1"/>
            <a:r>
              <a:rPr lang="pt-BR" sz="2400" dirty="0"/>
              <a:t>Exemplo: </a:t>
            </a:r>
            <a:r>
              <a:rPr lang="pt-BR" sz="2400" b="1" dirty="0"/>
              <a:t>Cuba</a:t>
            </a:r>
            <a:r>
              <a:rPr lang="pt-B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1416480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/>
            </a:r>
            <a:br>
              <a:rPr lang="pt-BR" dirty="0" smtClean="0">
                <a:ea typeface="ＭＳ Ｐゴシック" pitchFamily="34" charset="-128"/>
              </a:rPr>
            </a:br>
            <a:r>
              <a:rPr lang="pt-BR" dirty="0" smtClean="0">
                <a:ea typeface="ＭＳ Ｐゴシック" pitchFamily="34" charset="-128"/>
              </a:rPr>
              <a:t>Análise </a:t>
            </a:r>
            <a:r>
              <a:rPr lang="pt-BR" dirty="0">
                <a:ea typeface="ＭＳ Ｐゴシック" pitchFamily="34" charset="-128"/>
              </a:rPr>
              <a:t>dos </a:t>
            </a:r>
            <a:r>
              <a:rPr lang="pt-BR" dirty="0" smtClean="0">
                <a:ea typeface="ＭＳ Ｐゴシック" pitchFamily="34" charset="-128"/>
              </a:rPr>
              <a:t>modelos</a:t>
            </a:r>
            <a:br>
              <a:rPr lang="pt-BR" dirty="0" smtClean="0">
                <a:ea typeface="ＭＳ Ｐゴシック" pitchFamily="34" charset="-128"/>
              </a:rPr>
            </a:b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3200" dirty="0"/>
              <a:t>Maior</a:t>
            </a:r>
            <a:r>
              <a:rPr lang="pt-BR" sz="3200" b="1" dirty="0"/>
              <a:t> </a:t>
            </a:r>
            <a:r>
              <a:rPr lang="pt-BR" sz="3200" dirty="0"/>
              <a:t>centralização</a:t>
            </a:r>
            <a:endParaRPr lang="pt-BR" sz="3200" b="1" dirty="0" smtClean="0"/>
          </a:p>
          <a:p>
            <a:pPr lvl="1"/>
            <a:r>
              <a:rPr lang="pt-BR" sz="2400" dirty="0" smtClean="0"/>
              <a:t>Foco na equidade do sistema</a:t>
            </a:r>
          </a:p>
          <a:p>
            <a:pPr lvl="1"/>
            <a:r>
              <a:rPr lang="pt-BR" sz="2400" dirty="0"/>
              <a:t>Capacidade de levar à escala inovações pedagógicas</a:t>
            </a:r>
          </a:p>
          <a:p>
            <a:pPr lvl="1"/>
            <a:r>
              <a:rPr lang="pt-BR" sz="2400" dirty="0" smtClean="0"/>
              <a:t>Capacidade de alinhamento com demais políticas (por exemplo</a:t>
            </a:r>
            <a:r>
              <a:rPr lang="pt-BR" sz="2400" dirty="0"/>
              <a:t>, formação de professores, material </a:t>
            </a:r>
            <a:r>
              <a:rPr lang="pt-BR" sz="2400" dirty="0" smtClean="0"/>
              <a:t>didático e avaliação)</a:t>
            </a:r>
          </a:p>
          <a:p>
            <a:r>
              <a:rPr lang="pt-BR" dirty="0" smtClean="0"/>
              <a:t>Maior</a:t>
            </a:r>
            <a:r>
              <a:rPr lang="pt-BR" sz="2800" b="1" dirty="0" smtClean="0"/>
              <a:t> </a:t>
            </a:r>
            <a:r>
              <a:rPr lang="pt-BR" dirty="0" smtClean="0"/>
              <a:t>autonomia às escolas </a:t>
            </a:r>
            <a:endParaRPr lang="pt-BR" dirty="0"/>
          </a:p>
          <a:p>
            <a:pPr lvl="1"/>
            <a:r>
              <a:rPr lang="pt-BR" sz="2400" dirty="0" smtClean="0"/>
              <a:t>Foco na competência e julgamento do professor em atender  às necessidades dos alunos e comunidades locais </a:t>
            </a:r>
          </a:p>
          <a:p>
            <a:pPr lvl="1"/>
            <a:r>
              <a:rPr lang="pt-BR" sz="2400" dirty="0" smtClean="0"/>
              <a:t>Maior impacto das diferenças </a:t>
            </a:r>
            <a:r>
              <a:rPr lang="pt-BR" sz="2400" dirty="0"/>
              <a:t>nos recursos materiais e humanos disponíveis no nível das escolas</a:t>
            </a:r>
            <a:endParaRPr lang="es-CL" sz="2400" dirty="0"/>
          </a:p>
          <a:p>
            <a:pPr lvl="1"/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90947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s-CL" dirty="0" err="1" smtClean="0">
                <a:ea typeface="ＭＳ Ｐゴシック" pitchFamily="34" charset="-128"/>
              </a:rPr>
              <a:t>Perguntas</a:t>
            </a:r>
            <a:r>
              <a:rPr lang="es-CL" dirty="0" smtClean="0">
                <a:ea typeface="ＭＳ Ｐゴシック" pitchFamily="34" charset="-128"/>
              </a:rPr>
              <a:t> da Pesquisa</a:t>
            </a:r>
          </a:p>
        </p:txBody>
      </p:sp>
      <p:sp>
        <p:nvSpPr>
          <p:cNvPr id="12291" name="Rectangle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BR" sz="2600" dirty="0" smtClean="0">
                <a:ea typeface="ＭＳ Ｐゴシック" pitchFamily="34" charset="-128"/>
              </a:rPr>
              <a:t>Como diferentes países tratam a questão do currículo como política pública? </a:t>
            </a:r>
          </a:p>
          <a:p>
            <a:pPr lvl="1" eaLnBrk="1" hangingPunct="1">
              <a:spcBef>
                <a:spcPct val="0"/>
              </a:spcBef>
            </a:pPr>
            <a:r>
              <a:rPr lang="pt-BR" dirty="0" smtClean="0">
                <a:ea typeface="ＭＳ Ｐゴシック" pitchFamily="34" charset="-128"/>
              </a:rPr>
              <a:t>Autonomia das escolas vs. centralização do Estado na decisão curricular</a:t>
            </a:r>
          </a:p>
          <a:p>
            <a:pPr eaLnBrk="1" hangingPunct="1">
              <a:spcBef>
                <a:spcPct val="0"/>
              </a:spcBef>
            </a:pPr>
            <a:r>
              <a:rPr lang="pt-BR" sz="2600" dirty="0" smtClean="0">
                <a:ea typeface="ＭＳ Ｐゴシック" pitchFamily="34" charset="-128"/>
              </a:rPr>
              <a:t>Como essas </a:t>
            </a:r>
            <a:r>
              <a:rPr lang="pt-BR" sz="2600" dirty="0">
                <a:ea typeface="ＭＳ Ｐゴシック" pitchFamily="34" charset="-128"/>
              </a:rPr>
              <a:t>decisões variam de acordo com a organização política do país (Estado unitário ou federativo), </a:t>
            </a:r>
            <a:r>
              <a:rPr lang="pt-BR" sz="2600" dirty="0" smtClean="0">
                <a:ea typeface="ＭＳ Ｐゴシック" pitchFamily="34" charset="-128"/>
              </a:rPr>
              <a:t>tamanho e/ou diversidade cultural, e a  visão que se tem do papel da escola e do professor no processo de ensino-aprendizagem?  </a:t>
            </a:r>
          </a:p>
          <a:p>
            <a:pPr eaLnBrk="1" hangingPunct="1">
              <a:spcBef>
                <a:spcPct val="0"/>
              </a:spcBef>
            </a:pPr>
            <a:r>
              <a:rPr lang="pt-BR" sz="2600" dirty="0" smtClean="0">
                <a:ea typeface="ＭＳ Ｐゴシック" pitchFamily="34" charset="-128"/>
              </a:rPr>
              <a:t>O que podemos aprender a partir das reformas curriculares recentes empreendidas por esses países?  </a:t>
            </a:r>
            <a:endParaRPr lang="pt-BR" sz="2600" dirty="0">
              <a:ea typeface="ＭＳ Ｐゴシック" pitchFamily="34" charset="-128"/>
            </a:endParaRPr>
          </a:p>
          <a:p>
            <a:pPr lvl="1" eaLnBrk="1" hangingPunct="1">
              <a:spcBef>
                <a:spcPct val="0"/>
              </a:spcBef>
            </a:pPr>
            <a:endParaRPr lang="es-CL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>Análise dos modelos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Apesar de não haver consenso </a:t>
            </a:r>
            <a:r>
              <a:rPr lang="pt-BR" dirty="0"/>
              <a:t>na literatura sobre o </a:t>
            </a:r>
            <a:r>
              <a:rPr lang="pt-BR" dirty="0" smtClean="0"/>
              <a:t>balanço ideal entre </a:t>
            </a:r>
            <a:r>
              <a:rPr lang="pt-BR" dirty="0"/>
              <a:t>centralização </a:t>
            </a:r>
            <a:r>
              <a:rPr lang="pt-BR" dirty="0" smtClean="0"/>
              <a:t>vs. </a:t>
            </a:r>
            <a:r>
              <a:rPr lang="pt-BR" dirty="0"/>
              <a:t>autonomia </a:t>
            </a:r>
            <a:r>
              <a:rPr lang="pt-BR" dirty="0" smtClean="0"/>
              <a:t>nas políticas curriculares, a adoção  de modelos em toda a sua gradação pelos países analisados está vinculada à dois aspectos:</a:t>
            </a:r>
          </a:p>
          <a:p>
            <a:pPr lvl="1"/>
            <a:r>
              <a:rPr lang="pt-BR" sz="2800" dirty="0" smtClean="0"/>
              <a:t>Visão do papel da educação, escola e professor</a:t>
            </a:r>
          </a:p>
          <a:p>
            <a:pPr lvl="1"/>
            <a:r>
              <a:rPr lang="pt-BR" sz="2800" dirty="0" smtClean="0"/>
              <a:t>Capacidade instalada no sistema para implementação do modelo</a:t>
            </a:r>
          </a:p>
          <a:p>
            <a:endParaRPr lang="pt-BR" dirty="0" smtClean="0"/>
          </a:p>
          <a:p>
            <a:endParaRPr lang="pt-BR" dirty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4301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Debate nacional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O Brasil definiu legalmente a necessidade de uma base nacional comum, o que significa que acreditamos que deva haver algum nível de centralização da política curricular</a:t>
            </a:r>
          </a:p>
          <a:p>
            <a:r>
              <a:rPr lang="pt-BR" dirty="0"/>
              <a:t>O</a:t>
            </a:r>
            <a:r>
              <a:rPr lang="pt-BR" dirty="0" smtClean="0"/>
              <a:t> nível de especificação dessa “base comum”, explicitado nas </a:t>
            </a:r>
            <a:r>
              <a:rPr lang="pt-BR" dirty="0" err="1" smtClean="0"/>
              <a:t>DCNs</a:t>
            </a:r>
            <a:r>
              <a:rPr lang="pt-BR" dirty="0" smtClean="0"/>
              <a:t>,  é muito baixo quando comparado com outros países (mesmo com aqueles que atribuem grande autonomia às suas escolas, como Finlândia e Nova Zelândia) </a:t>
            </a:r>
          </a:p>
        </p:txBody>
      </p:sp>
    </p:spTree>
    <p:extLst>
      <p:ext uri="{BB962C8B-B14F-4D97-AF65-F5344CB8AC3E}">
        <p14:creationId xmlns:p14="http://schemas.microsoft.com/office/powerpoint/2010/main" xmlns="" val="288127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686800" cy="1066800"/>
          </a:xfrm>
        </p:spPr>
        <p:txBody>
          <a:bodyPr/>
          <a:lstStyle/>
          <a:p>
            <a:r>
              <a:rPr lang="pt-BR" sz="4200" dirty="0" smtClean="0"/>
              <a:t>Brasil - Diretrizes Curriculares Nacionais para a Educação Básica</a:t>
            </a:r>
            <a:endParaRPr lang="pt-BR" sz="4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228600" y="1600200"/>
            <a:ext cx="8763000" cy="5029200"/>
          </a:xfrm>
        </p:spPr>
        <p:txBody>
          <a:bodyPr/>
          <a:lstStyle/>
          <a:p>
            <a:pPr marL="0" indent="0">
              <a:buNone/>
            </a:pPr>
            <a:r>
              <a:rPr lang="pt-BR" sz="2000" dirty="0"/>
              <a:t>Entende-se por base nacional comum, na Educação Básica, os conhecimentos, saberes e valores produzidos culturalmente, expressos nas políticas públicas e que são gerados nas instituições produtoras do conhecimento científico e tecnológico; no mundo do trabalho; no desenvolvimento das linguagens; nas atividades desportivas e corporais; na produção artística; nas formas diversas e exercício da cidadania; nos movimentos sociais, definidos no texto dessa Lei, assim se traduzem:</a:t>
            </a:r>
          </a:p>
          <a:p>
            <a:r>
              <a:rPr lang="pt-BR" sz="1800" dirty="0"/>
              <a:t>I – na Língua Portuguesa;</a:t>
            </a:r>
          </a:p>
          <a:p>
            <a:r>
              <a:rPr lang="pt-BR" sz="1800" dirty="0"/>
              <a:t>II – na Matemática;</a:t>
            </a:r>
          </a:p>
          <a:p>
            <a:r>
              <a:rPr lang="pt-BR" sz="1800" dirty="0"/>
              <a:t>III – no conhecimento do mundo físico, natural, da realidade social e política, </a:t>
            </a:r>
            <a:r>
              <a:rPr lang="pt-BR" sz="1800" dirty="0" smtClean="0"/>
              <a:t>especialmente do </a:t>
            </a:r>
            <a:r>
              <a:rPr lang="pt-BR" sz="1800" dirty="0"/>
              <a:t>Brasil, incluindo-se o estudo da História e Cultura Afro-Brasileira e Indígena,</a:t>
            </a:r>
          </a:p>
          <a:p>
            <a:r>
              <a:rPr lang="pt-BR" sz="1800" dirty="0"/>
              <a:t>IV – na Arte em suas diferentes formas de expressão, incluindo-se a música;</a:t>
            </a:r>
          </a:p>
          <a:p>
            <a:r>
              <a:rPr lang="pt-BR" sz="1800" dirty="0"/>
              <a:t>V – na Educação Física;</a:t>
            </a:r>
          </a:p>
          <a:p>
            <a:r>
              <a:rPr lang="pt-BR" sz="1800" dirty="0"/>
              <a:t>VI – no Ensino Religioso.</a:t>
            </a:r>
          </a:p>
          <a:p>
            <a:pPr marL="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8048491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Debate nacional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sz="2500" dirty="0" smtClean="0"/>
              <a:t>Ainda que alguns estados e municípios tenham investido nesta especificação por meio de  orientações curriculares, estas não se baseiam em um documento nacional claro, como é o caso dos países analisados.</a:t>
            </a:r>
          </a:p>
          <a:p>
            <a:r>
              <a:rPr lang="pt-BR" sz="2500" dirty="0" smtClean="0"/>
              <a:t>Além disso, a diferença na capacidade destes entes federados em produzir estas orientações têm gerado desigualdade no sistema. </a:t>
            </a:r>
          </a:p>
          <a:p>
            <a:r>
              <a:rPr lang="pt-BR" sz="2500" dirty="0" smtClean="0"/>
              <a:t>A falta de especificação e a baixa capacidade técnica de algumas redes e escolas em desenvolvê-la tem colocado o livro didático, e mais recentemente as avaliações externas, como responsáveis indiretas por essa decisão.</a:t>
            </a:r>
          </a:p>
        </p:txBody>
      </p:sp>
    </p:spTree>
    <p:extLst>
      <p:ext uri="{BB962C8B-B14F-4D97-AF65-F5344CB8AC3E}">
        <p14:creationId xmlns:p14="http://schemas.microsoft.com/office/powerpoint/2010/main" xmlns="" val="39047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Nacional de Educação- 2014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O PNE estabeleceu um prazo de 2 anos </a:t>
            </a:r>
            <a:r>
              <a:rPr lang="pt-BR" dirty="0" smtClean="0"/>
              <a:t>a partir de julho de 2014 para que o MEC, </a:t>
            </a:r>
            <a:r>
              <a:rPr lang="pt-BR" dirty="0"/>
              <a:t>em articulação e colaboração com os Estados, o Distrito Federal e os </a:t>
            </a:r>
            <a:r>
              <a:rPr lang="pt-BR" dirty="0" smtClean="0"/>
              <a:t>Municípios, elabore </a:t>
            </a:r>
            <a:r>
              <a:rPr lang="pt-BR" dirty="0"/>
              <a:t>e </a:t>
            </a:r>
            <a:r>
              <a:rPr lang="pt-BR" dirty="0" smtClean="0"/>
              <a:t>encaminhe </a:t>
            </a:r>
            <a:r>
              <a:rPr lang="pt-BR" dirty="0"/>
              <a:t>ao Conselho Nacional de Educação, precedida de consulta pública nacional, proposta </a:t>
            </a:r>
            <a:r>
              <a:rPr lang="pt-BR" b="1" dirty="0"/>
              <a:t>de direitos e objetivos de aprendizagem e desenvolvimento para os(as) alunos(as) do ensino </a:t>
            </a:r>
            <a:r>
              <a:rPr lang="pt-BR" b="1" dirty="0" smtClean="0"/>
              <a:t>fundamental e médio que </a:t>
            </a:r>
            <a:r>
              <a:rPr lang="pt-BR" b="1" dirty="0"/>
              <a:t>configurarão a base nacional comum curricular do ensino </a:t>
            </a:r>
            <a:r>
              <a:rPr lang="pt-BR" b="1" dirty="0" smtClean="0"/>
              <a:t>básico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xmlns="" val="181875358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endParaRPr lang="pt-BR" sz="4000" dirty="0"/>
          </a:p>
          <a:p>
            <a:pPr marL="0" indent="0" algn="ctr">
              <a:buNone/>
            </a:pPr>
            <a:r>
              <a:rPr lang="pt-BR" sz="4000" dirty="0" smtClean="0"/>
              <a:t>OBRIGADA!</a:t>
            </a:r>
          </a:p>
          <a:p>
            <a:pPr marL="0" indent="0" algn="ctr">
              <a:buNone/>
            </a:pPr>
            <a:endParaRPr lang="pt-BR" sz="4000" dirty="0" smtClean="0"/>
          </a:p>
          <a:p>
            <a:pPr marL="0" indent="0" algn="ctr">
              <a:buNone/>
            </a:pPr>
            <a:r>
              <a:rPr lang="pt-BR" sz="2800" dirty="0" smtClean="0"/>
              <a:t>paula.louzano@usp.br</a:t>
            </a:r>
            <a:endParaRPr lang="pt-BR" sz="2800" dirty="0"/>
          </a:p>
          <a:p>
            <a:pPr marL="0" indent="0" algn="ctr">
              <a:buNone/>
            </a:pPr>
            <a:r>
              <a:rPr lang="pt-BR" sz="2800" dirty="0" smtClean="0"/>
              <a:t>paula.louzano@gmail.com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xmlns="" val="21555097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Países analisados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00600"/>
          </a:xfrm>
        </p:spPr>
        <p:txBody>
          <a:bodyPr/>
          <a:lstStyle/>
          <a:p>
            <a:r>
              <a:rPr lang="pt-BR" dirty="0" smtClean="0"/>
              <a:t>Análise do processo de elaboração dos currículos e dos documentos curriculares nacionais de países da OCDE e da região latino-americana. </a:t>
            </a:r>
          </a:p>
          <a:p>
            <a:pPr lvl="1"/>
            <a:r>
              <a:rPr lang="pt-BR" sz="2300" dirty="0"/>
              <a:t>Austrália</a:t>
            </a:r>
          </a:p>
          <a:p>
            <a:pPr lvl="1"/>
            <a:r>
              <a:rPr lang="pt-BR" sz="2300" dirty="0" smtClean="0"/>
              <a:t>Cuba</a:t>
            </a:r>
          </a:p>
          <a:p>
            <a:pPr lvl="1"/>
            <a:r>
              <a:rPr lang="pt-BR" sz="2300" dirty="0" smtClean="0"/>
              <a:t>Chile</a:t>
            </a:r>
          </a:p>
          <a:p>
            <a:pPr lvl="1"/>
            <a:r>
              <a:rPr lang="pt-BR" sz="2300" dirty="0" smtClean="0"/>
              <a:t>Estados Unidos</a:t>
            </a:r>
          </a:p>
          <a:p>
            <a:pPr lvl="1"/>
            <a:r>
              <a:rPr lang="pt-BR" sz="2300" dirty="0"/>
              <a:t>Finlândia</a:t>
            </a:r>
          </a:p>
          <a:p>
            <a:pPr lvl="1"/>
            <a:r>
              <a:rPr lang="pt-BR" sz="2300" dirty="0" smtClean="0"/>
              <a:t>Portugal</a:t>
            </a:r>
          </a:p>
          <a:p>
            <a:pPr lvl="1"/>
            <a:r>
              <a:rPr lang="pt-BR" sz="2300" dirty="0" smtClean="0"/>
              <a:t>México</a:t>
            </a:r>
          </a:p>
          <a:p>
            <a:pPr lvl="1"/>
            <a:r>
              <a:rPr lang="pt-BR" sz="2300" dirty="0" smtClean="0"/>
              <a:t>Nova Zelândia</a:t>
            </a:r>
            <a:endParaRPr lang="es-CL" sz="2300" dirty="0"/>
          </a:p>
        </p:txBody>
      </p:sp>
    </p:spTree>
    <p:extLst>
      <p:ext uri="{BB962C8B-B14F-4D97-AF65-F5344CB8AC3E}">
        <p14:creationId xmlns:p14="http://schemas.microsoft.com/office/powerpoint/2010/main" xmlns="" val="1409873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</a:t>
            </a:r>
            <a:r>
              <a:rPr lang="pt-BR" dirty="0" smtClean="0"/>
              <a:t>olítica curricular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Neste estudo analisa-se os documentos que especificam os conhecimentos, habilidades e valores que devem ser ensinados aos alunos </a:t>
            </a:r>
            <a:r>
              <a:rPr lang="pt-BR" b="1" dirty="0" smtClean="0"/>
              <a:t>(o que ensinar)</a:t>
            </a:r>
            <a:r>
              <a:rPr lang="pt-BR" dirty="0" smtClean="0"/>
              <a:t> e a maneira pela qual estes </a:t>
            </a:r>
            <a:r>
              <a:rPr lang="pt-BR" dirty="0"/>
              <a:t>conhecimentos, habilidades e valores </a:t>
            </a:r>
            <a:r>
              <a:rPr lang="pt-BR" dirty="0" smtClean="0"/>
              <a:t>devem ser ensinados pelos professores </a:t>
            </a:r>
            <a:r>
              <a:rPr lang="pt-BR" b="1" dirty="0" smtClean="0"/>
              <a:t>(como ensinar)</a:t>
            </a:r>
            <a:r>
              <a:rPr lang="pt-BR" dirty="0" smtClean="0"/>
              <a:t>. </a:t>
            </a:r>
          </a:p>
          <a:p>
            <a:endParaRPr lang="pt-BR" dirty="0" smtClean="0"/>
          </a:p>
          <a:p>
            <a:r>
              <a:rPr lang="pt-BR" dirty="0" smtClean="0"/>
              <a:t>Especificamente analisa-se em que nível a maioria das decisões sobre currículo é tomada (central vs. escola).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765997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ea typeface="ＭＳ Ｐゴシック" pitchFamily="34" charset="-128"/>
              </a:rPr>
              <a:t>O que ensinar?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52400" y="1600200"/>
            <a:ext cx="8613648" cy="4800600"/>
          </a:xfrm>
        </p:spPr>
        <p:txBody>
          <a:bodyPr/>
          <a:lstStyle/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>
                <a:cs typeface="ＭＳ Ｐゴシック" charset="0"/>
              </a:rPr>
              <a:t>Nenhum país outorga à escola autonomia total com respeito ao que ensinar</a:t>
            </a:r>
            <a:r>
              <a:rPr lang="pt-BR" sz="2400" dirty="0" smtClean="0">
                <a:cs typeface="ＭＳ Ｐゴシック" charset="0"/>
              </a:rPr>
              <a:t>.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 smtClean="0">
                <a:cs typeface="ＭＳ Ｐゴシック" charset="0"/>
              </a:rPr>
              <a:t>Onde centralização ocorre:</a:t>
            </a:r>
          </a:p>
          <a:p>
            <a:pPr lvl="1"/>
            <a:r>
              <a:rPr lang="pt-BR" sz="2000" dirty="0"/>
              <a:t>Pode ocorrer no nível nacional (maioria dos países unitários) e estadual ou municipal (maioria dos países federativos).</a:t>
            </a:r>
          </a:p>
          <a:p>
            <a:pPr lvl="1"/>
            <a:r>
              <a:rPr lang="pt-BR" sz="2000" dirty="0"/>
              <a:t>Nos últimos anos, países federativos (p. ex. Austrália e Estados Unidos) têm buscado centralizar nacionalmente esta decisão, retirando importância de estados e municípios na definição curricular. 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r>
              <a:rPr lang="pt-BR" sz="2400" dirty="0" smtClean="0">
                <a:cs typeface="ＭＳ Ｐゴシック" charset="0"/>
              </a:rPr>
              <a:t>Grau de centralização sobre o que se ensina: </a:t>
            </a:r>
          </a:p>
          <a:p>
            <a:pPr lvl="1"/>
            <a:r>
              <a:rPr lang="pt-BR" sz="2000" dirty="0" smtClean="0"/>
              <a:t>Para </a:t>
            </a:r>
            <a:r>
              <a:rPr lang="pt-BR" sz="2000" dirty="0"/>
              <a:t>entender o grau de autonomia outorgado às escolas em cada um desses países é preciso analisar </a:t>
            </a:r>
            <a:r>
              <a:rPr lang="pt-BR" sz="2000" dirty="0" smtClean="0"/>
              <a:t>seus </a:t>
            </a:r>
            <a:r>
              <a:rPr lang="pt-BR" sz="2000" dirty="0"/>
              <a:t>documentos </a:t>
            </a:r>
            <a:r>
              <a:rPr lang="pt-BR" sz="2000" dirty="0" smtClean="0"/>
              <a:t>curriculares já </a:t>
            </a:r>
            <a:r>
              <a:rPr lang="pt-BR" sz="2000" dirty="0"/>
              <a:t>que eles diferem em seus graus de especificação do currículo. </a:t>
            </a: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pt-BR" sz="2800" dirty="0" smtClean="0">
              <a:cs typeface="ＭＳ Ｐゴシック" charset="0"/>
            </a:endParaRPr>
          </a:p>
          <a:p>
            <a:pPr marL="319088" lvl="1" indent="-319088">
              <a:spcBef>
                <a:spcPts val="700"/>
              </a:spcBef>
              <a:buClr>
                <a:schemeClr val="accent2"/>
              </a:buClr>
              <a:buSzPct val="60000"/>
              <a:buFont typeface="Wingdings" pitchFamily="2" charset="2"/>
              <a:buChar char=""/>
            </a:pPr>
            <a:endParaRPr lang="pt-BR" sz="2800" b="1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1475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Portugal 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876800"/>
          </a:xfrm>
        </p:spPr>
        <p:txBody>
          <a:bodyPr/>
          <a:lstStyle/>
          <a:p>
            <a:r>
              <a:rPr lang="pt-BR" dirty="0" smtClean="0"/>
              <a:t>Decisão do nível central  (Ministério de Educação) na definição do que ensinar   </a:t>
            </a:r>
          </a:p>
          <a:p>
            <a:r>
              <a:rPr lang="pt-BR" dirty="0" smtClean="0"/>
              <a:t>Documentos nacionais que garantem a especificação por disciplina</a:t>
            </a:r>
          </a:p>
          <a:p>
            <a:pPr lvl="1"/>
            <a:r>
              <a:rPr lang="pt-BR" sz="2400" dirty="0" smtClean="0"/>
              <a:t>Currículo Nacional</a:t>
            </a:r>
          </a:p>
          <a:p>
            <a:pPr lvl="2"/>
            <a:r>
              <a:rPr lang="pt-BR" sz="2100" i="1" dirty="0" smtClean="0"/>
              <a:t>Currículo </a:t>
            </a:r>
            <a:r>
              <a:rPr lang="pt-BR" sz="2100" i="1" dirty="0"/>
              <a:t>Nacional do Ensino Básico. Competências </a:t>
            </a:r>
            <a:r>
              <a:rPr lang="pt-BR" sz="2100" i="1" dirty="0" smtClean="0"/>
              <a:t>Essenciais, 2001</a:t>
            </a:r>
          </a:p>
          <a:p>
            <a:pPr lvl="1"/>
            <a:r>
              <a:rPr lang="pt-BR" sz="2400" dirty="0" smtClean="0"/>
              <a:t>Programas por disciplina </a:t>
            </a:r>
          </a:p>
          <a:p>
            <a:pPr lvl="2"/>
            <a:r>
              <a:rPr lang="pt-BR" sz="2100" dirty="0" smtClean="0"/>
              <a:t>Por exemplo, </a:t>
            </a:r>
            <a:r>
              <a:rPr lang="pt-BR" sz="2100" i="1" dirty="0" smtClean="0"/>
              <a:t>Programa </a:t>
            </a:r>
            <a:r>
              <a:rPr lang="pt-BR" sz="2100" i="1" dirty="0"/>
              <a:t>de </a:t>
            </a:r>
            <a:r>
              <a:rPr lang="pt-BR" sz="2100" i="1" dirty="0" smtClean="0"/>
              <a:t>Matemática do </a:t>
            </a:r>
            <a:r>
              <a:rPr lang="pt-BR" sz="2100" i="1" dirty="0"/>
              <a:t>Ensino Básico, </a:t>
            </a:r>
            <a:r>
              <a:rPr lang="pt-BR" sz="2100" i="1" dirty="0" smtClean="0"/>
              <a:t>2007</a:t>
            </a:r>
            <a:endParaRPr lang="pt-BR" sz="2100" i="1" dirty="0"/>
          </a:p>
          <a:p>
            <a:pPr lvl="1"/>
            <a:r>
              <a:rPr lang="es-CL" sz="2400" dirty="0" smtClean="0"/>
              <a:t> </a:t>
            </a:r>
            <a:r>
              <a:rPr lang="es-CL" sz="2400" dirty="0"/>
              <a:t>Metas curriculares </a:t>
            </a:r>
            <a:r>
              <a:rPr lang="es-CL" sz="2400" dirty="0" smtClean="0"/>
              <a:t>por disciplina</a:t>
            </a:r>
          </a:p>
          <a:p>
            <a:pPr lvl="2"/>
            <a:r>
              <a:rPr lang="pt-BR" sz="2100" dirty="0" smtClean="0"/>
              <a:t>Por exemplo, </a:t>
            </a:r>
            <a:r>
              <a:rPr lang="pt-BR" sz="2100" i="1" dirty="0" smtClean="0"/>
              <a:t>Metas Curriculares de Matemática </a:t>
            </a:r>
            <a:r>
              <a:rPr lang="pt-BR" sz="2100" i="1" dirty="0"/>
              <a:t>do Ensino Básico, </a:t>
            </a:r>
            <a:r>
              <a:rPr lang="pt-BR" sz="2100" i="1" dirty="0" smtClean="0"/>
              <a:t>2011</a:t>
            </a:r>
            <a:endParaRPr lang="pt-BR" sz="2100" i="1" dirty="0"/>
          </a:p>
        </p:txBody>
      </p:sp>
    </p:spTree>
    <p:extLst>
      <p:ext uri="{BB962C8B-B14F-4D97-AF65-F5344CB8AC3E}">
        <p14:creationId xmlns:p14="http://schemas.microsoft.com/office/powerpoint/2010/main" xmlns="" val="142482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562600" cy="6897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5787788" y="152400"/>
            <a:ext cx="2996821" cy="120032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latin typeface="+mj-lt"/>
              </a:rPr>
              <a:t>MATEMÁTICA: </a:t>
            </a:r>
          </a:p>
          <a:p>
            <a:pPr algn="ctr"/>
            <a:r>
              <a:rPr lang="pt-BR" sz="2400" dirty="0" smtClean="0">
                <a:latin typeface="+mj-lt"/>
              </a:rPr>
              <a:t>Metas Curriculares para o 1º ano</a:t>
            </a:r>
            <a:endParaRPr lang="pt-BR" sz="2400" dirty="0">
              <a:latin typeface="+mj-lt"/>
            </a:endParaRPr>
          </a:p>
        </p:txBody>
      </p:sp>
      <p:cxnSp>
        <p:nvCxnSpPr>
          <p:cNvPr id="8" name="Conector de seta reta 7"/>
          <p:cNvCxnSpPr/>
          <p:nvPr/>
        </p:nvCxnSpPr>
        <p:spPr>
          <a:xfrm>
            <a:off x="5148986" y="2286000"/>
            <a:ext cx="413614" cy="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ixaDeTexto 8"/>
          <p:cNvSpPr txBox="1"/>
          <p:nvPr/>
        </p:nvSpPr>
        <p:spPr>
          <a:xfrm>
            <a:off x="5571698" y="1475062"/>
            <a:ext cx="3429000" cy="5432256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b="1" i="0" dirty="0" smtClean="0">
                <a:latin typeface="+mj-lt"/>
              </a:rPr>
              <a:t>Números naturais</a:t>
            </a:r>
          </a:p>
          <a:p>
            <a:pPr marL="457200" indent="-457200">
              <a:buAutoNum type="arabicPeriod"/>
            </a:pPr>
            <a:r>
              <a:rPr lang="pt-BR" sz="1900" dirty="0" smtClean="0">
                <a:latin typeface="+mj-lt"/>
              </a:rPr>
              <a:t>Contar até cem</a:t>
            </a:r>
          </a:p>
          <a:p>
            <a:pPr marL="540000" lvl="1" indent="-342900">
              <a:buFont typeface="Arial" panose="020B0604020202020204" pitchFamily="34" charset="0"/>
              <a:buChar char="•"/>
            </a:pPr>
            <a:r>
              <a:rPr lang="pt-BR" sz="1900" dirty="0" smtClean="0">
                <a:latin typeface="+mj-lt"/>
              </a:rPr>
              <a:t>Verificar que dois conjuntos têm o mesmo número de elementos ou determinar qual dos dois é mais numeroso utilizando correspondência um a um.  </a:t>
            </a:r>
          </a:p>
          <a:p>
            <a:pPr marL="540000" lvl="1" indent="-342900">
              <a:buFont typeface="Arial" panose="020B0604020202020204" pitchFamily="34" charset="0"/>
              <a:buChar char="•"/>
            </a:pPr>
            <a:r>
              <a:rPr lang="pt-BR" sz="1900" dirty="0" smtClean="0">
                <a:latin typeface="+mj-lt"/>
              </a:rPr>
              <a:t>Saber de memória a sequencia dos nomes dos números naturais até 20 e utilizar corretamente os numerais do sistema decimal para os representar. </a:t>
            </a:r>
            <a:endParaRPr lang="pt-BR" sz="19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53582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Exemplo: Finlândia</a:t>
            </a:r>
            <a:endParaRPr lang="es-CL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Decisão no nível da escola do que ensinar a partir de currículo nacional.</a:t>
            </a:r>
          </a:p>
          <a:p>
            <a:r>
              <a:rPr lang="pt-BR" dirty="0" smtClean="0"/>
              <a:t>Documentos nacionais garantem base comum e cada escola ou rede de escolas (</a:t>
            </a:r>
            <a:r>
              <a:rPr lang="pt-BR" i="1" dirty="0" err="1" smtClean="0"/>
              <a:t>providers</a:t>
            </a:r>
            <a:r>
              <a:rPr lang="pt-BR" dirty="0" smtClean="0"/>
              <a:t>) elabora seu currículo a partir dessa base:</a:t>
            </a:r>
          </a:p>
          <a:p>
            <a:pPr lvl="1"/>
            <a:r>
              <a:rPr lang="pt-BR" dirty="0" smtClean="0"/>
              <a:t>Lei Nacional de Educação (</a:t>
            </a:r>
            <a:r>
              <a:rPr lang="pt-BR" i="1" dirty="0" smtClean="0"/>
              <a:t>Basic </a:t>
            </a:r>
            <a:r>
              <a:rPr lang="pt-BR" i="1" dirty="0" err="1"/>
              <a:t>Education</a:t>
            </a:r>
            <a:r>
              <a:rPr lang="pt-BR" i="1" dirty="0"/>
              <a:t> </a:t>
            </a:r>
            <a:r>
              <a:rPr lang="pt-BR" i="1" dirty="0" err="1" smtClean="0"/>
              <a:t>Act</a:t>
            </a:r>
            <a:r>
              <a:rPr lang="pt-BR" i="1" dirty="0" smtClean="0"/>
              <a:t>), </a:t>
            </a:r>
            <a:r>
              <a:rPr lang="pt-BR" dirty="0" smtClean="0"/>
              <a:t>1998</a:t>
            </a:r>
          </a:p>
          <a:p>
            <a:pPr lvl="1"/>
            <a:r>
              <a:rPr lang="pt-BR" dirty="0"/>
              <a:t>Currículo Nacional para a Educação </a:t>
            </a:r>
            <a:r>
              <a:rPr lang="pt-BR" dirty="0" smtClean="0"/>
              <a:t>Básica, 2004</a:t>
            </a:r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endParaRPr lang="pt-BR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xmlns="" val="200795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239" y="0"/>
            <a:ext cx="4351361" cy="677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12776" y="76200"/>
            <a:ext cx="4505325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6824" y="0"/>
            <a:ext cx="25494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000" b="1" dirty="0" smtClean="0">
                <a:latin typeface="+mn-lt"/>
              </a:rPr>
              <a:t>INDÍCE DO CURRÍCULO</a:t>
            </a:r>
            <a:endParaRPr lang="es-CL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547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o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7281</TotalTime>
  <Words>1467</Words>
  <Application>Microsoft Office PowerPoint</Application>
  <PresentationFormat>Apresentação na tela (4:3)</PresentationFormat>
  <Paragraphs>144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Mediano</vt:lpstr>
      <vt:lpstr>Análise Internacional Comparada de Políticas Curriculares</vt:lpstr>
      <vt:lpstr>Perguntas da Pesquisa</vt:lpstr>
      <vt:lpstr>Países analisados</vt:lpstr>
      <vt:lpstr>Política curricular</vt:lpstr>
      <vt:lpstr>O que ensinar?</vt:lpstr>
      <vt:lpstr>Exemplo: Portugal </vt:lpstr>
      <vt:lpstr>Slide 7</vt:lpstr>
      <vt:lpstr>Exemplo: Finlândia</vt:lpstr>
      <vt:lpstr>Slide 9</vt:lpstr>
      <vt:lpstr>Slide 10</vt:lpstr>
      <vt:lpstr>Slide 11</vt:lpstr>
      <vt:lpstr>Slide 12</vt:lpstr>
      <vt:lpstr>Como ensinar?</vt:lpstr>
      <vt:lpstr>Cuba</vt:lpstr>
      <vt:lpstr>Slide 15</vt:lpstr>
      <vt:lpstr>Slide 16</vt:lpstr>
      <vt:lpstr>Slide 17</vt:lpstr>
      <vt:lpstr>Modelos de política curricular</vt:lpstr>
      <vt:lpstr> Análise dos modelos </vt:lpstr>
      <vt:lpstr>Análise dos modelos</vt:lpstr>
      <vt:lpstr>Debate nacional</vt:lpstr>
      <vt:lpstr>Brasil - Diretrizes Curriculares Nacionais para a Educação Básica</vt:lpstr>
      <vt:lpstr>Debate nacional</vt:lpstr>
      <vt:lpstr>Plano Nacional de Educação- 2014</vt:lpstr>
      <vt:lpstr>Slide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Exame Nacional para Ingresso na Carreira Docente</dc:title>
  <dc:creator>Paula Louzano</dc:creator>
  <cp:lastModifiedBy>amsilvat</cp:lastModifiedBy>
  <cp:revision>865</cp:revision>
  <dcterms:created xsi:type="dcterms:W3CDTF">2009-05-03T21:47:03Z</dcterms:created>
  <dcterms:modified xsi:type="dcterms:W3CDTF">2014-12-01T14:12:19Z</dcterms:modified>
</cp:coreProperties>
</file>