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326" r:id="rId2"/>
    <p:sldId id="521" r:id="rId3"/>
    <p:sldId id="522" r:id="rId4"/>
    <p:sldId id="526" r:id="rId5"/>
    <p:sldId id="523" r:id="rId6"/>
    <p:sldId id="513" r:id="rId7"/>
    <p:sldId id="514" r:id="rId8"/>
    <p:sldId id="517" r:id="rId9"/>
    <p:sldId id="510" r:id="rId10"/>
    <p:sldId id="518" r:id="rId11"/>
    <p:sldId id="512" r:id="rId12"/>
    <p:sldId id="509" r:id="rId13"/>
    <p:sldId id="50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CASA" initials="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40" autoAdjust="0"/>
  </p:normalViewPr>
  <p:slideViewPr>
    <p:cSldViewPr snapToObjects="1">
      <p:cViewPr varScale="1">
        <p:scale>
          <a:sx n="69" d="100"/>
          <a:sy n="69" d="100"/>
        </p:scale>
        <p:origin x="5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notesViewPr>
    <p:cSldViewPr snapToObjects="1" showGuides="1">
      <p:cViewPr varScale="1">
        <p:scale>
          <a:sx n="35" d="100"/>
          <a:sy n="35" d="100"/>
        </p:scale>
        <p:origin x="-2226" y="-96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8BFCCA-BCDF-4DFA-8374-9FBBD5F9F272}" type="datetimeFigureOut">
              <a:rPr lang="pt-BR" smtClean="0"/>
              <a:t>21/10/2015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0C308-31DB-45B5-8152-AB986EA047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206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F78A5-3ECC-410B-9C52-A57AA21C435F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C43B9B-87D0-4380-A962-F69BD125AC4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541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(30/07/15 15:22) -----</a:t>
            </a:r>
          </a:p>
          <a:p>
            <a:r>
              <a:rPr lang="en-US" dirty="0"/>
              <a:t>mmmm</a:t>
            </a:r>
          </a:p>
          <a:p>
            <a:endParaRPr lang="en-US" dirty="0"/>
          </a:p>
          <a:p>
            <a:r>
              <a:rPr lang="en-US" dirty="0"/>
              <a:t>mamama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C43B9B-87D0-4380-A962-F69BD125AC41}" type="slidenum">
              <a:rPr lang="en-US" smtClean="0"/>
              <a:pPr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99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(30/07/15 15:22) -----</a:t>
            </a:r>
          </a:p>
          <a:p>
            <a:r>
              <a:rPr lang="en-US" dirty="0"/>
              <a:t>mmmm</a:t>
            </a:r>
          </a:p>
          <a:p>
            <a:endParaRPr lang="en-US" dirty="0"/>
          </a:p>
          <a:p>
            <a:r>
              <a:rPr lang="en-US" dirty="0"/>
              <a:t>mamama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C43B9B-87D0-4380-A962-F69BD125AC4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99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Seres</a:t>
            </a:r>
            <a:r>
              <a:rPr lang="en-US" dirty="0" smtClean="0"/>
              <a:t> </a:t>
            </a:r>
            <a:r>
              <a:rPr lang="en-US" dirty="0" err="1" smtClean="0"/>
              <a:t>humanos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se </a:t>
            </a:r>
            <a:r>
              <a:rPr lang="en-US" dirty="0" err="1" smtClean="0"/>
              <a:t>desenvolveram</a:t>
            </a:r>
            <a:r>
              <a:rPr lang="en-US" dirty="0" smtClean="0"/>
              <a:t> </a:t>
            </a:r>
            <a:r>
              <a:rPr lang="en-US" dirty="0" err="1" smtClean="0"/>
              <a:t>somente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meio</a:t>
            </a:r>
            <a:r>
              <a:rPr lang="en-US" dirty="0" smtClean="0"/>
              <a:t> da </a:t>
            </a:r>
            <a:r>
              <a:rPr lang="en-US" dirty="0" err="1" smtClean="0"/>
              <a:t>cutura</a:t>
            </a:r>
            <a:r>
              <a:rPr lang="en-US" dirty="0" smtClean="0"/>
              <a:t>: o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admite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hoje</a:t>
            </a:r>
            <a:r>
              <a:rPr lang="en-US" baseline="0" dirty="0" smtClean="0"/>
              <a:t> com base </a:t>
            </a:r>
            <a:r>
              <a:rPr lang="en-US" baseline="0" dirty="0" err="1" smtClean="0"/>
              <a:t>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estudos</a:t>
            </a:r>
            <a:r>
              <a:rPr lang="en-US" baseline="0" dirty="0" smtClean="0"/>
              <a:t> da </a:t>
            </a:r>
            <a:r>
              <a:rPr lang="en-US" baseline="0" dirty="0" err="1" smtClean="0"/>
              <a:t>biologia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etologia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antropologia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é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as </a:t>
            </a:r>
            <a:r>
              <a:rPr lang="en-US" baseline="0" dirty="0" err="1" smtClean="0"/>
              <a:t>estruturas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cerebrais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foram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mudando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longo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mais</a:t>
            </a:r>
            <a:r>
              <a:rPr lang="en-US" baseline="0" dirty="0" smtClean="0"/>
              <a:t> de um </a:t>
            </a:r>
            <a:r>
              <a:rPr lang="en-US" baseline="0" dirty="0" err="1" smtClean="0"/>
              <a:t>milhão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anos</a:t>
            </a:r>
            <a:r>
              <a:rPr lang="en-US" baseline="0" dirty="0" smtClean="0"/>
              <a:t>.</a:t>
            </a:r>
            <a:endParaRPr lang="en-US" dirty="0"/>
          </a:p>
          <a:p>
            <a:r>
              <a:rPr lang="en-US" dirty="0"/>
              <a:t>----- Meeting Notes (30/07/15 15:22) -----</a:t>
            </a:r>
          </a:p>
          <a:p>
            <a:r>
              <a:rPr lang="en-US" dirty="0"/>
              <a:t>mmmm</a:t>
            </a:r>
          </a:p>
          <a:p>
            <a:endParaRPr lang="en-US" dirty="0"/>
          </a:p>
          <a:p>
            <a:r>
              <a:rPr lang="en-US" dirty="0"/>
              <a:t>mamama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C43B9B-87D0-4380-A962-F69BD125AC4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99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C43B9B-87D0-4380-A962-F69BD125AC4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99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(30/07/15 15:22) -----</a:t>
            </a:r>
          </a:p>
          <a:p>
            <a:r>
              <a:rPr lang="en-US" dirty="0"/>
              <a:t>mmmm</a:t>
            </a:r>
          </a:p>
          <a:p>
            <a:endParaRPr lang="en-US" dirty="0"/>
          </a:p>
          <a:p>
            <a:r>
              <a:rPr lang="en-US" dirty="0"/>
              <a:t>mamama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C43B9B-87D0-4380-A962-F69BD125AC4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99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escola tem uma grande responsabilidade ética na implementação desse documento, que é fruto de um pacto internacional consolidado em 1948 no âmbito da Organização das Nações Unidas. E os educadores comprometidos com a justiça social e com a construção da</a:t>
            </a:r>
          </a:p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cidadania e da democracia devem considerar seus princípios na organização do trabalho educativo.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C43B9B-87D0-4380-A962-F69BD125AC4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213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-76200"/>
            <a:ext cx="9144000" cy="6477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163" y="152400"/>
            <a:ext cx="8123237" cy="595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0" y="960438"/>
            <a:ext cx="9144000" cy="228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sp>
        <p:nvSpPr>
          <p:cNvPr id="11" name="Rectangle 22"/>
          <p:cNvSpPr>
            <a:spLocks noChangeArrowheads="1"/>
          </p:cNvSpPr>
          <p:nvPr/>
        </p:nvSpPr>
        <p:spPr bwMode="auto">
          <a:xfrm>
            <a:off x="0" y="-7938"/>
            <a:ext cx="9144000" cy="116363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MS PGothic" pitchFamily="34" charset="-128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8163" y="152400"/>
            <a:ext cx="81359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Slide title goes here even if it goes longer than a line</a:t>
            </a:r>
            <a:endParaRPr lang="ko-KR" altLang="en-US" smtClean="0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8163" y="1447800"/>
            <a:ext cx="8123237" cy="466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altLang="ko-KR" dirty="0" smtClean="0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7704138" y="6584950"/>
            <a:ext cx="1295400" cy="214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ko-KR" sz="800" b="1" dirty="0">
                <a:solidFill>
                  <a:schemeClr val="tx2"/>
                </a:solidFill>
                <a:latin typeface="Georgia" pitchFamily="18" charset="0"/>
                <a:ea typeface="Gulim" pitchFamily="34" charset="-127"/>
              </a:rPr>
              <a:t>S L I D E  </a:t>
            </a:r>
            <a:fld id="{B6E65EB1-8770-4D6F-9BAC-B5A9D136F4D3}" type="slidenum">
              <a:rPr lang="en-US" altLang="ko-KR" sz="800" b="1">
                <a:solidFill>
                  <a:schemeClr val="tx2"/>
                </a:solidFill>
                <a:latin typeface="Georgia" pitchFamily="18" charset="0"/>
                <a:ea typeface="Gulim" pitchFamily="34" charset="-127"/>
              </a:rPr>
              <a:pPr algn="r">
                <a:spcBef>
                  <a:spcPct val="50000"/>
                </a:spcBef>
              </a:pPr>
              <a:t>‹nº›</a:t>
            </a:fld>
            <a:endParaRPr lang="en-US" altLang="ko-KR" sz="800" b="1" dirty="0">
              <a:solidFill>
                <a:schemeClr val="tx2"/>
              </a:solidFill>
              <a:latin typeface="Georgia" pitchFamily="18" charset="0"/>
              <a:ea typeface="Gulim" pitchFamily="34" charset="-127"/>
            </a:endParaRPr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0" y="6451600"/>
            <a:ext cx="9144000" cy="58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MS PGothic" pitchFamily="3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Georgia" pitchFamily="-111" charset="0"/>
          <a:ea typeface="Gulim" pitchFamily="34" charset="-127"/>
          <a:cs typeface="Gulim" pitchFamily="34" charset="-127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1pPr>
      <a:lvl2pPr marL="7429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–"/>
        <a:defRPr sz="16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600">
          <a:solidFill>
            <a:srgbClr val="555555"/>
          </a:solidFill>
          <a:latin typeface="+mn-lt"/>
          <a:ea typeface="ＭＳ Ｐゴシック" pitchFamily="-111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600">
          <a:solidFill>
            <a:srgbClr val="555555"/>
          </a:solidFill>
          <a:latin typeface="+mn-lt"/>
          <a:ea typeface="ＭＳ Ｐゴシック" pitchFamily="-111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600">
          <a:solidFill>
            <a:srgbClr val="555555"/>
          </a:solidFill>
          <a:latin typeface="+mn-lt"/>
          <a:ea typeface="ＭＳ Ｐゴシック" pitchFamily="-111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1600">
          <a:solidFill>
            <a:srgbClr val="555555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rmaluf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rmaluf.com.br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6525" y="0"/>
            <a:ext cx="8685965" cy="1251376"/>
          </a:xfrm>
        </p:spPr>
        <p:txBody>
          <a:bodyPr>
            <a:noAutofit/>
          </a:bodyPr>
          <a:lstStyle/>
          <a:p>
            <a:pPr algn="ctr"/>
            <a:r>
              <a:rPr lang="pt-BR" sz="1800" dirty="0" smtClean="0"/>
              <a:t>VIII Semana de Valorização da Primeira Infância e Cultura da Paz</a:t>
            </a:r>
            <a:br>
              <a:rPr lang="pt-BR" sz="1800" dirty="0" smtClean="0"/>
            </a:br>
            <a:r>
              <a:rPr lang="pt-BR" sz="1800" dirty="0" smtClean="0"/>
              <a:t>Primeira Infância e </a:t>
            </a:r>
            <a:r>
              <a:rPr lang="pt-BR" sz="1800" dirty="0" err="1" smtClean="0"/>
              <a:t>Epigenética</a:t>
            </a:r>
            <a:r>
              <a:rPr lang="pt-BR" sz="1800" dirty="0" smtClean="0"/>
              <a:t> – Um Novo Paradigma no Desenvolvimento Infantil</a:t>
            </a:r>
            <a:br>
              <a:rPr lang="pt-BR" sz="1800" dirty="0" smtClean="0"/>
            </a:br>
            <a:r>
              <a:rPr lang="pt-BR" sz="1800" dirty="0" smtClean="0"/>
              <a:t>Senado Federal, Brasília, 20-22 de outubro de 2015</a:t>
            </a:r>
            <a:endParaRPr lang="pt-BR" sz="2400" dirty="0"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idx="1"/>
          </p:nvPr>
        </p:nvSpPr>
        <p:spPr>
          <a:xfrm>
            <a:off x="538163" y="1403776"/>
            <a:ext cx="8123237" cy="499555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sz="3600" dirty="0"/>
              <a:t> </a:t>
            </a:r>
          </a:p>
          <a:p>
            <a:pPr marL="0" indent="0">
              <a:buNone/>
            </a:pPr>
            <a:endParaRPr lang="pt-BR" sz="3600" dirty="0" smtClean="0"/>
          </a:p>
          <a:p>
            <a:pPr marL="0" indent="0" algn="ctr">
              <a:buNone/>
            </a:pPr>
            <a:r>
              <a:rPr lang="pt-BR" sz="5100" dirty="0" smtClean="0">
                <a:solidFill>
                  <a:srgbClr val="000000"/>
                </a:solidFill>
              </a:rPr>
              <a:t>Por que atribuímos tanta importância à primeira infância? A emergência da linguagem, a inteligência e a memória, a aprendizagem da leitura.</a:t>
            </a:r>
            <a:endParaRPr lang="pt-BR" sz="5800" dirty="0" smtClean="0">
              <a:solidFill>
                <a:srgbClr val="000000"/>
              </a:solidFill>
              <a:latin typeface="Calibri" pitchFamily="34" charset="0"/>
              <a:ea typeface="+mj-ea"/>
              <a:cs typeface="+mj-cs"/>
            </a:endParaRPr>
          </a:p>
          <a:p>
            <a:pPr marL="0" indent="0">
              <a:buNone/>
            </a:pPr>
            <a:endParaRPr lang="pt-BR" sz="3500" dirty="0" smtClean="0">
              <a:solidFill>
                <a:schemeClr val="tx1"/>
              </a:solidFill>
              <a:ea typeface="+mj-ea"/>
              <a:cs typeface="+mj-cs"/>
            </a:endParaRPr>
          </a:p>
          <a:p>
            <a:pPr marL="0" indent="0">
              <a:buNone/>
            </a:pPr>
            <a:endParaRPr lang="pt-BR" sz="3500" dirty="0">
              <a:solidFill>
                <a:schemeClr val="tx1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pt-BR" sz="2900" dirty="0" smtClean="0">
                <a:solidFill>
                  <a:schemeClr val="tx1"/>
                </a:solidFill>
                <a:ea typeface="+mj-ea"/>
                <a:cs typeface="+mj-cs"/>
              </a:rPr>
              <a:t>Maria </a:t>
            </a:r>
            <a:r>
              <a:rPr lang="pt-BR" sz="2900" dirty="0">
                <a:solidFill>
                  <a:schemeClr val="tx1"/>
                </a:solidFill>
                <a:ea typeface="+mj-ea"/>
                <a:cs typeface="+mj-cs"/>
              </a:rPr>
              <a:t>Regina </a:t>
            </a:r>
            <a:r>
              <a:rPr lang="pt-BR" sz="2900" dirty="0" smtClean="0">
                <a:solidFill>
                  <a:schemeClr val="tx1"/>
                </a:solidFill>
                <a:ea typeface="+mj-ea"/>
                <a:cs typeface="+mj-cs"/>
              </a:rPr>
              <a:t>Maluf, PhD</a:t>
            </a:r>
          </a:p>
          <a:p>
            <a:pPr marL="0" indent="0">
              <a:buNone/>
            </a:pPr>
            <a:r>
              <a:rPr lang="pt-BR" sz="2900" dirty="0" smtClean="0">
                <a:solidFill>
                  <a:schemeClr val="tx1"/>
                </a:solidFill>
                <a:ea typeface="+mj-ea"/>
                <a:cs typeface="+mj-cs"/>
              </a:rPr>
              <a:t>Pontifícia Universidade Católica de São Paulo   PUCSP - Brasil</a:t>
            </a:r>
            <a:endParaRPr lang="pt-BR" sz="2900" dirty="0">
              <a:solidFill>
                <a:schemeClr val="tx1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pt-BR" sz="2900" b="1" dirty="0" err="1" smtClean="0">
                <a:solidFill>
                  <a:schemeClr val="tx1"/>
                </a:solidFill>
                <a:ea typeface="+mj-ea"/>
                <a:cs typeface="+mj-cs"/>
              </a:rPr>
              <a:t>Email</a:t>
            </a:r>
            <a:r>
              <a:rPr lang="pt-BR" sz="2900" b="1" dirty="0" smtClean="0">
                <a:solidFill>
                  <a:schemeClr val="tx1"/>
                </a:solidFill>
                <a:ea typeface="+mj-ea"/>
                <a:cs typeface="+mj-cs"/>
              </a:rPr>
              <a:t>: : </a:t>
            </a:r>
            <a:r>
              <a:rPr lang="pt-BR" sz="2900" b="1" dirty="0" smtClean="0">
                <a:solidFill>
                  <a:schemeClr val="tx1"/>
                </a:solidFill>
                <a:ea typeface="+mj-ea"/>
                <a:cs typeface="+mj-cs"/>
                <a:hlinkClick r:id="rId3"/>
              </a:rPr>
              <a:t>marmaluf@gmail.com</a:t>
            </a:r>
            <a:endParaRPr lang="pt-BR" sz="2900" b="1" dirty="0" smtClean="0">
              <a:solidFill>
                <a:schemeClr val="tx1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pt-BR" sz="2900" b="1" dirty="0" smtClean="0">
                <a:solidFill>
                  <a:schemeClr val="tx1"/>
                </a:solidFill>
                <a:ea typeface="+mj-ea"/>
                <a:cs typeface="+mj-cs"/>
                <a:hlinkClick r:id="rId4"/>
              </a:rPr>
              <a:t>www.mrmaluf.com.br</a:t>
            </a:r>
            <a:r>
              <a:rPr lang="pt-BR" sz="2900" b="1" dirty="0" smtClean="0">
                <a:solidFill>
                  <a:schemeClr val="tx1"/>
                </a:solidFill>
                <a:ea typeface="+mj-ea"/>
                <a:cs typeface="+mj-cs"/>
              </a:rPr>
              <a:t> </a:t>
            </a:r>
            <a:endParaRPr lang="pt-BR" sz="2900" b="1" dirty="0">
              <a:solidFill>
                <a:schemeClr val="tx1"/>
              </a:solidFill>
              <a:ea typeface="+mj-ea"/>
              <a:cs typeface="+mj-cs"/>
            </a:endParaRPr>
          </a:p>
          <a:p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446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800" dirty="0" err="1"/>
              <a:t>Pesquisas</a:t>
            </a:r>
            <a:r>
              <a:rPr lang="en-US" sz="2800" dirty="0"/>
              <a:t> </a:t>
            </a:r>
            <a:r>
              <a:rPr lang="en-US" sz="2800" dirty="0" err="1"/>
              <a:t>mostram</a:t>
            </a:r>
            <a:r>
              <a:rPr lang="en-US" sz="2800" dirty="0"/>
              <a:t> </a:t>
            </a:r>
            <a:r>
              <a:rPr lang="en-US" sz="2800" dirty="0" err="1"/>
              <a:t>como</a:t>
            </a:r>
            <a:r>
              <a:rPr lang="en-US" sz="2800" dirty="0"/>
              <a:t> a </a:t>
            </a:r>
            <a:r>
              <a:rPr lang="en-US" sz="2800" dirty="0" err="1"/>
              <a:t>exposição</a:t>
            </a:r>
            <a:r>
              <a:rPr lang="en-US" sz="2800" dirty="0"/>
              <a:t> da </a:t>
            </a:r>
            <a:r>
              <a:rPr lang="en-US" sz="2800" dirty="0" err="1"/>
              <a:t>criança</a:t>
            </a:r>
            <a:r>
              <a:rPr lang="en-US" sz="2800" dirty="0"/>
              <a:t> </a:t>
            </a:r>
            <a:r>
              <a:rPr lang="en-US" sz="2800" dirty="0" err="1"/>
              <a:t>às</a:t>
            </a:r>
            <a:r>
              <a:rPr lang="en-US" sz="2800" dirty="0"/>
              <a:t> </a:t>
            </a:r>
            <a:r>
              <a:rPr lang="en-US" sz="2800" dirty="0" err="1"/>
              <a:t>interações</a:t>
            </a:r>
            <a:r>
              <a:rPr lang="en-US" sz="2800" dirty="0"/>
              <a:t> </a:t>
            </a:r>
            <a:r>
              <a:rPr lang="en-US" sz="2800" dirty="0" err="1"/>
              <a:t>sociais</a:t>
            </a:r>
            <a:r>
              <a:rPr lang="en-US" sz="2800" dirty="0"/>
              <a:t> </a:t>
            </a:r>
            <a:r>
              <a:rPr lang="en-US" sz="2800" dirty="0" err="1"/>
              <a:t>aumenta</a:t>
            </a:r>
            <a:r>
              <a:rPr lang="en-US" sz="2800" dirty="0"/>
              <a:t> a </a:t>
            </a:r>
            <a:r>
              <a:rPr lang="en-US" sz="2800" dirty="0" err="1"/>
              <a:t>sofisticação</a:t>
            </a:r>
            <a:r>
              <a:rPr lang="en-US" sz="2800" dirty="0"/>
              <a:t> das </a:t>
            </a:r>
            <a:r>
              <a:rPr lang="en-US" sz="2800" dirty="0" err="1"/>
              <a:t>habilidades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se </a:t>
            </a:r>
            <a:r>
              <a:rPr lang="en-US" sz="2800" dirty="0" err="1"/>
              <a:t>instalam</a:t>
            </a:r>
            <a:r>
              <a:rPr lang="en-US" sz="2800" dirty="0"/>
              <a:t>. </a:t>
            </a:r>
            <a:endParaRPr lang="en-US" sz="2800" dirty="0" smtClean="0"/>
          </a:p>
          <a:p>
            <a:pPr>
              <a:lnSpc>
                <a:spcPct val="100000"/>
              </a:lnSpc>
            </a:pPr>
            <a:r>
              <a:rPr lang="en-US" sz="2800" dirty="0" smtClean="0"/>
              <a:t>As </a:t>
            </a:r>
            <a:r>
              <a:rPr lang="en-US" sz="2800" dirty="0" err="1" smtClean="0"/>
              <a:t>crianças</a:t>
            </a:r>
            <a:r>
              <a:rPr lang="en-US" sz="2800" dirty="0" smtClean="0"/>
              <a:t>  </a:t>
            </a:r>
            <a:r>
              <a:rPr lang="en-US" sz="2800" dirty="0"/>
              <a:t>“</a:t>
            </a:r>
            <a:r>
              <a:rPr lang="en-US" sz="2800" dirty="0" err="1"/>
              <a:t>vão</a:t>
            </a:r>
            <a:r>
              <a:rPr lang="en-US" sz="2800" dirty="0"/>
              <a:t> </a:t>
            </a:r>
            <a:r>
              <a:rPr lang="en-US" sz="2800" dirty="0" err="1"/>
              <a:t>à</a:t>
            </a:r>
            <a:r>
              <a:rPr lang="en-US" sz="2800" dirty="0"/>
              <a:t> </a:t>
            </a:r>
            <a:r>
              <a:rPr lang="en-US" sz="2800" dirty="0" err="1"/>
              <a:t>escola</a:t>
            </a:r>
            <a:r>
              <a:rPr lang="en-US" sz="2800" dirty="0"/>
              <a:t>”, </a:t>
            </a:r>
            <a:r>
              <a:rPr lang="en-US" sz="2800" dirty="0" err="1"/>
              <a:t>recebem</a:t>
            </a:r>
            <a:r>
              <a:rPr lang="en-US" sz="2800" dirty="0"/>
              <a:t> </a:t>
            </a:r>
            <a:r>
              <a:rPr lang="en-US" sz="2800" dirty="0" err="1"/>
              <a:t>atenção</a:t>
            </a:r>
            <a:r>
              <a:rPr lang="en-US" sz="2800" dirty="0"/>
              <a:t> </a:t>
            </a:r>
            <a:r>
              <a:rPr lang="en-US" sz="2800" dirty="0" err="1"/>
              <a:t>educacional</a:t>
            </a:r>
            <a:r>
              <a:rPr lang="en-US" sz="2800" dirty="0"/>
              <a:t> </a:t>
            </a:r>
            <a:r>
              <a:rPr lang="en-US" sz="2800" dirty="0" err="1"/>
              <a:t>desde</a:t>
            </a:r>
            <a:r>
              <a:rPr lang="en-US" sz="2800" dirty="0"/>
              <a:t> </a:t>
            </a:r>
            <a:r>
              <a:rPr lang="en-US" sz="2800" dirty="0" err="1"/>
              <a:t>os</a:t>
            </a:r>
            <a:r>
              <a:rPr lang="en-US" sz="2800" dirty="0"/>
              <a:t> </a:t>
            </a:r>
            <a:r>
              <a:rPr lang="en-US" sz="2800" dirty="0" err="1"/>
              <a:t>primeiros</a:t>
            </a:r>
            <a:r>
              <a:rPr lang="en-US" sz="2800" dirty="0"/>
              <a:t> </a:t>
            </a:r>
            <a:r>
              <a:rPr lang="en-US" sz="2800" dirty="0" err="1"/>
              <a:t>anos</a:t>
            </a:r>
            <a:r>
              <a:rPr lang="en-US" sz="2800" dirty="0"/>
              <a:t>, </a:t>
            </a:r>
            <a:r>
              <a:rPr lang="en-US" sz="2800" dirty="0" err="1" smtClean="0"/>
              <a:t>exercitam</a:t>
            </a:r>
            <a:r>
              <a:rPr lang="en-US" sz="2800" dirty="0" smtClean="0"/>
              <a:t> as </a:t>
            </a:r>
            <a:r>
              <a:rPr lang="en-US" sz="2800" dirty="0" err="1" smtClean="0"/>
              <a:t>brincadeiras</a:t>
            </a:r>
            <a:r>
              <a:rPr lang="en-US" sz="2800" dirty="0" smtClean="0"/>
              <a:t> de </a:t>
            </a:r>
            <a:r>
              <a:rPr lang="en-US" sz="2800" dirty="0" err="1" smtClean="0"/>
              <a:t>faz</a:t>
            </a:r>
            <a:r>
              <a:rPr lang="en-US" sz="2800" dirty="0" smtClean="0"/>
              <a:t>-de-</a:t>
            </a:r>
            <a:r>
              <a:rPr lang="en-US" sz="2800" dirty="0" err="1" smtClean="0"/>
              <a:t>conta</a:t>
            </a:r>
            <a:r>
              <a:rPr lang="en-US" sz="2800" dirty="0" smtClean="0"/>
              <a:t> </a:t>
            </a:r>
            <a:r>
              <a:rPr lang="en-US" sz="2800" dirty="0" err="1" smtClean="0"/>
              <a:t>beneficiam</a:t>
            </a:r>
            <a:r>
              <a:rPr lang="en-US" sz="2800" dirty="0" smtClean="0"/>
              <a:t>-se dos </a:t>
            </a:r>
            <a:r>
              <a:rPr lang="en-US" sz="2800" dirty="0" err="1" smtClean="0"/>
              <a:t>efeitos</a:t>
            </a:r>
            <a:r>
              <a:rPr lang="en-US" sz="2800" dirty="0" smtClean="0"/>
              <a:t> da </a:t>
            </a:r>
            <a:r>
              <a:rPr lang="en-US" sz="2800" dirty="0" err="1" smtClean="0"/>
              <a:t>comunicação</a:t>
            </a:r>
            <a:r>
              <a:rPr lang="en-US" sz="2800" dirty="0" smtClean="0"/>
              <a:t> com </a:t>
            </a:r>
            <a:r>
              <a:rPr lang="en-US" sz="2800" dirty="0" err="1" smtClean="0"/>
              <a:t>outras</a:t>
            </a:r>
            <a:r>
              <a:rPr lang="en-US" sz="2800" dirty="0" smtClean="0"/>
              <a:t> </a:t>
            </a:r>
            <a:r>
              <a:rPr lang="en-US" sz="2800" dirty="0" err="1" smtClean="0"/>
              <a:t>pessoas</a:t>
            </a:r>
            <a:r>
              <a:rPr lang="en-US" sz="2800" dirty="0" smtClean="0"/>
              <a:t>.</a:t>
            </a:r>
          </a:p>
          <a:p>
            <a:pPr>
              <a:lnSpc>
                <a:spcPct val="100000"/>
              </a:lnSpc>
            </a:pPr>
            <a:r>
              <a:rPr lang="en-US" sz="2800" dirty="0" err="1" smtClean="0"/>
              <a:t>Aprendem</a:t>
            </a:r>
            <a:r>
              <a:rPr lang="en-US" sz="2800" dirty="0" smtClean="0"/>
              <a:t>, </a:t>
            </a:r>
            <a:r>
              <a:rPr lang="en-US" sz="2800" dirty="0" err="1" smtClean="0"/>
              <a:t>além</a:t>
            </a:r>
            <a:r>
              <a:rPr lang="en-US" sz="2800" dirty="0" smtClean="0"/>
              <a:t> de se </a:t>
            </a:r>
            <a:r>
              <a:rPr lang="en-US" sz="2800" dirty="0" err="1" smtClean="0"/>
              <a:t>desenvolverem</a:t>
            </a:r>
            <a:r>
              <a:rPr lang="en-US" sz="2800" dirty="0" smtClean="0"/>
              <a:t>, </a:t>
            </a:r>
            <a:r>
              <a:rPr lang="en-US" sz="2800" dirty="0" err="1" smtClean="0"/>
              <a:t>aquilo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estamos</a:t>
            </a:r>
            <a:r>
              <a:rPr lang="en-US" sz="2800" dirty="0" smtClean="0"/>
              <a:t> </a:t>
            </a:r>
            <a:r>
              <a:rPr lang="en-US" sz="2800" dirty="0" err="1" smtClean="0"/>
              <a:t>dispostos</a:t>
            </a:r>
            <a:r>
              <a:rPr lang="en-US" sz="2800" dirty="0" smtClean="0"/>
              <a:t> a </a:t>
            </a:r>
            <a:r>
              <a:rPr lang="en-US" sz="2800" dirty="0" err="1" smtClean="0"/>
              <a:t>ensinar</a:t>
            </a:r>
            <a:r>
              <a:rPr lang="en-US" sz="2800" dirty="0" smtClean="0"/>
              <a:t> a </a:t>
            </a:r>
            <a:r>
              <a:rPr lang="en-US" sz="2800" dirty="0" err="1" smtClean="0"/>
              <a:t>elas</a:t>
            </a:r>
            <a:r>
              <a:rPr lang="en-US" sz="2800" dirty="0" smtClean="0"/>
              <a:t>. </a:t>
            </a:r>
            <a:endParaRPr lang="en-US" sz="2800" dirty="0"/>
          </a:p>
          <a:p>
            <a:pPr>
              <a:lnSpc>
                <a:spcPct val="10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67167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005" y="3248980"/>
            <a:ext cx="4191000" cy="2895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96525" y="143636"/>
            <a:ext cx="8640960" cy="3539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800" dirty="0" smtClean="0"/>
              <a:t>A </a:t>
            </a:r>
            <a:r>
              <a:rPr lang="en-US" sz="2800" dirty="0" err="1" smtClean="0"/>
              <a:t>inteligência</a:t>
            </a:r>
            <a:r>
              <a:rPr lang="en-US" sz="2800" dirty="0" smtClean="0"/>
              <a:t> </a:t>
            </a:r>
            <a:r>
              <a:rPr lang="en-US" sz="2800" dirty="0" err="1" smtClean="0"/>
              <a:t>já</a:t>
            </a:r>
            <a:r>
              <a:rPr lang="en-US" sz="2800" dirty="0" smtClean="0"/>
              <a:t> </a:t>
            </a:r>
            <a:r>
              <a:rPr lang="en-US" sz="2800" dirty="0" err="1" smtClean="0"/>
              <a:t>não</a:t>
            </a:r>
            <a:r>
              <a:rPr lang="en-US" sz="2800" dirty="0" smtClean="0"/>
              <a:t> </a:t>
            </a:r>
            <a:r>
              <a:rPr lang="en-US" sz="2800" dirty="0" err="1" smtClean="0"/>
              <a:t>pode</a:t>
            </a:r>
            <a:r>
              <a:rPr lang="en-US" sz="2800" dirty="0" smtClean="0"/>
              <a:t> </a:t>
            </a:r>
            <a:r>
              <a:rPr lang="en-US" sz="2800" dirty="0" err="1" smtClean="0"/>
              <a:t>ser</a:t>
            </a:r>
            <a:r>
              <a:rPr lang="en-US" sz="2800" dirty="0" smtClean="0"/>
              <a:t> </a:t>
            </a:r>
            <a:r>
              <a:rPr lang="en-US" sz="2800" dirty="0" err="1" smtClean="0"/>
              <a:t>entendida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termos</a:t>
            </a:r>
            <a:r>
              <a:rPr lang="en-US" sz="2800" dirty="0" smtClean="0"/>
              <a:t> de </a:t>
            </a:r>
            <a:r>
              <a:rPr lang="en-US" sz="2800" dirty="0" err="1" smtClean="0"/>
              <a:t>resolução</a:t>
            </a:r>
            <a:r>
              <a:rPr lang="en-US" sz="2800" dirty="0" smtClean="0"/>
              <a:t> de </a:t>
            </a:r>
            <a:r>
              <a:rPr lang="en-US" sz="2800" dirty="0" err="1" smtClean="0"/>
              <a:t>problemas</a:t>
            </a:r>
            <a:r>
              <a:rPr lang="en-US" sz="2800" dirty="0" smtClean="0"/>
              <a:t> no </a:t>
            </a:r>
            <a:r>
              <a:rPr lang="en-US" sz="2800" dirty="0" err="1" smtClean="0"/>
              <a:t>mundo</a:t>
            </a:r>
            <a:r>
              <a:rPr lang="en-US" sz="2800" dirty="0" smtClean="0"/>
              <a:t> </a:t>
            </a:r>
            <a:r>
              <a:rPr lang="en-US" sz="2800" dirty="0" err="1" smtClean="0"/>
              <a:t>físico</a:t>
            </a:r>
            <a:r>
              <a:rPr lang="en-US" sz="2800" dirty="0" smtClean="0"/>
              <a:t>, </a:t>
            </a:r>
            <a:r>
              <a:rPr lang="en-US" sz="2800" dirty="0" err="1" smtClean="0"/>
              <a:t>modo</a:t>
            </a:r>
            <a:r>
              <a:rPr lang="en-US" sz="2800" dirty="0" smtClean="0"/>
              <a:t> </a:t>
            </a:r>
            <a:r>
              <a:rPr lang="en-US" sz="2800" dirty="0" err="1" smtClean="0"/>
              <a:t>clássico</a:t>
            </a:r>
            <a:r>
              <a:rPr lang="en-US" sz="2800" dirty="0" smtClean="0"/>
              <a:t> de </a:t>
            </a:r>
            <a:r>
              <a:rPr lang="en-US" sz="2800" dirty="0" err="1" smtClean="0"/>
              <a:t>entender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se </a:t>
            </a:r>
            <a:r>
              <a:rPr lang="en-US" sz="2800" dirty="0" err="1" smtClean="0"/>
              <a:t>revela</a:t>
            </a:r>
            <a:r>
              <a:rPr lang="en-US" sz="2800" dirty="0" smtClean="0"/>
              <a:t> </a:t>
            </a:r>
            <a:r>
              <a:rPr lang="en-US" sz="2800" dirty="0" err="1" smtClean="0"/>
              <a:t>estreito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a </a:t>
            </a:r>
            <a:r>
              <a:rPr lang="en-US" sz="2800" dirty="0" err="1" smtClean="0"/>
              <a:t>vida</a:t>
            </a:r>
            <a:r>
              <a:rPr lang="en-US" sz="2800" dirty="0" smtClean="0"/>
              <a:t> </a:t>
            </a:r>
            <a:r>
              <a:rPr lang="en-US" sz="2800" dirty="0" err="1" smtClean="0"/>
              <a:t>atual</a:t>
            </a:r>
            <a:r>
              <a:rPr lang="en-US" sz="2800" dirty="0" smtClean="0"/>
              <a:t>.</a:t>
            </a:r>
          </a:p>
          <a:p>
            <a:pPr>
              <a:lnSpc>
                <a:spcPct val="100000"/>
              </a:lnSpc>
            </a:pPr>
            <a:r>
              <a:rPr lang="en-US" sz="2800" dirty="0" err="1" smtClean="0"/>
              <a:t>Considera</a:t>
            </a:r>
            <a:r>
              <a:rPr lang="en-US" sz="2800" dirty="0" smtClean="0"/>
              <a:t>-se </a:t>
            </a:r>
            <a:r>
              <a:rPr lang="en-US" sz="2800" dirty="0" err="1" smtClean="0"/>
              <a:t>então</a:t>
            </a:r>
            <a:r>
              <a:rPr lang="en-US" sz="2800" dirty="0" smtClean="0"/>
              <a:t> a </a:t>
            </a:r>
            <a:r>
              <a:rPr lang="en-US" sz="2800" dirty="0" err="1" smtClean="0"/>
              <a:t>inteligência</a:t>
            </a:r>
            <a:r>
              <a:rPr lang="en-US" sz="2800" dirty="0" smtClean="0"/>
              <a:t> a </a:t>
            </a:r>
            <a:r>
              <a:rPr lang="en-US" sz="2800" dirty="0" err="1" smtClean="0"/>
              <a:t>respeito</a:t>
            </a:r>
            <a:r>
              <a:rPr lang="en-US" sz="2800" dirty="0" smtClean="0"/>
              <a:t> de </a:t>
            </a:r>
            <a:r>
              <a:rPr lang="en-US" sz="2800" dirty="0" err="1" smtClean="0"/>
              <a:t>outras</a:t>
            </a:r>
            <a:r>
              <a:rPr lang="en-US" sz="2800" dirty="0" smtClean="0"/>
              <a:t> </a:t>
            </a:r>
            <a:r>
              <a:rPr lang="en-US" sz="2800" dirty="0" err="1" smtClean="0"/>
              <a:t>pessoas</a:t>
            </a:r>
            <a:r>
              <a:rPr lang="en-US" sz="2800" dirty="0" smtClean="0"/>
              <a:t>, </a:t>
            </a:r>
            <a:r>
              <a:rPr lang="en-US" sz="2800" dirty="0" err="1" smtClean="0"/>
              <a:t>inteligência</a:t>
            </a:r>
            <a:r>
              <a:rPr lang="en-US" sz="2800" dirty="0" smtClean="0"/>
              <a:t> </a:t>
            </a:r>
            <a:r>
              <a:rPr lang="en-US" sz="2800" dirty="0" err="1" smtClean="0"/>
              <a:t>interpessoal</a:t>
            </a:r>
            <a:r>
              <a:rPr lang="en-US" sz="2800" dirty="0" smtClean="0"/>
              <a:t> </a:t>
            </a:r>
            <a:r>
              <a:rPr lang="en-US" sz="2800" dirty="0" err="1" smtClean="0"/>
              <a:t>ou</a:t>
            </a:r>
            <a:r>
              <a:rPr lang="en-US" sz="2800" dirty="0" smtClean="0"/>
              <a:t> </a:t>
            </a:r>
            <a:r>
              <a:rPr lang="en-US" sz="2800" dirty="0" err="1" smtClean="0"/>
              <a:t>inteligência</a:t>
            </a:r>
            <a:r>
              <a:rPr lang="en-US" sz="2800" dirty="0" smtClean="0"/>
              <a:t> </a:t>
            </a:r>
            <a:r>
              <a:rPr lang="en-US" sz="2800" dirty="0" err="1" smtClean="0"/>
              <a:t>emocional</a:t>
            </a:r>
            <a:r>
              <a:rPr lang="en-US" sz="2800" dirty="0"/>
              <a:t> </a:t>
            </a:r>
            <a:r>
              <a:rPr lang="en-US" sz="2800" dirty="0" smtClean="0"/>
              <a:t>(D. </a:t>
            </a:r>
            <a:r>
              <a:rPr lang="en-US" sz="2800" dirty="0" err="1" smtClean="0"/>
              <a:t>Goleman</a:t>
            </a:r>
            <a:r>
              <a:rPr lang="en-US" sz="2800" dirty="0" smtClean="0"/>
              <a:t>) e da </a:t>
            </a:r>
            <a:r>
              <a:rPr lang="en-US" sz="2800" dirty="0" err="1" smtClean="0"/>
              <a:t>inteligência</a:t>
            </a:r>
            <a:r>
              <a:rPr lang="en-US" sz="2800" dirty="0" smtClean="0"/>
              <a:t> </a:t>
            </a:r>
            <a:r>
              <a:rPr lang="en-US" sz="2800" dirty="0" err="1" smtClean="0"/>
              <a:t>intrapessoal</a:t>
            </a:r>
            <a:r>
              <a:rPr lang="en-US" sz="2800" dirty="0" smtClean="0"/>
              <a:t>, </a:t>
            </a:r>
            <a:r>
              <a:rPr lang="en-US" sz="2800" dirty="0" err="1" smtClean="0"/>
              <a:t>sobre</a:t>
            </a:r>
            <a:r>
              <a:rPr lang="en-US" sz="2800" dirty="0" smtClean="0"/>
              <a:t> </a:t>
            </a:r>
            <a:r>
              <a:rPr lang="en-US" sz="2800" dirty="0" err="1" smtClean="0"/>
              <a:t>nós</a:t>
            </a:r>
            <a:r>
              <a:rPr lang="en-US" sz="2800" dirty="0" smtClean="0"/>
              <a:t> </a:t>
            </a:r>
            <a:r>
              <a:rPr lang="en-US" sz="2800" dirty="0" err="1" smtClean="0"/>
              <a:t>mesmos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3914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educacao-infantil-escrever-3-ne272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65" y="278650"/>
            <a:ext cx="7874000" cy="520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33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FFFFFF"/>
                </a:solidFill>
                <a:latin typeface="Calibri" pitchFamily="34" charset="0"/>
              </a:rPr>
              <a:t/>
            </a:r>
            <a:br>
              <a:rPr lang="pt-BR" sz="2400" dirty="0" smtClean="0">
                <a:solidFill>
                  <a:srgbClr val="FFFFFF"/>
                </a:solidFill>
                <a:latin typeface="Calibri" pitchFamily="34" charset="0"/>
              </a:rPr>
            </a:br>
            <a:endParaRPr lang="pt-BR" sz="2400" dirty="0">
              <a:solidFill>
                <a:srgbClr val="FF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8163" y="1447800"/>
            <a:ext cx="8123237" cy="4951530"/>
          </a:xfrm>
        </p:spPr>
        <p:txBody>
          <a:bodyPr>
            <a:normAutofit/>
          </a:bodyPr>
          <a:lstStyle/>
          <a:p>
            <a:endParaRPr lang="pt-BR" sz="3000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pt-BR" sz="3000" dirty="0" smtClean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pt-BR" sz="3000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pt-BR" sz="3000" dirty="0" smtClean="0">
                <a:solidFill>
                  <a:srgbClr val="000000"/>
                </a:solidFill>
              </a:rPr>
              <a:t>Obrigada</a:t>
            </a:r>
          </a:p>
          <a:p>
            <a:endParaRPr lang="pt-BR" sz="3000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pt-BR" sz="3000" dirty="0" err="1" smtClean="0">
                <a:solidFill>
                  <a:srgbClr val="000000"/>
                </a:solidFill>
              </a:rPr>
              <a:t>Thank</a:t>
            </a:r>
            <a:r>
              <a:rPr lang="pt-BR" sz="3000" dirty="0" smtClean="0">
                <a:solidFill>
                  <a:srgbClr val="000000"/>
                </a:solidFill>
              </a:rPr>
              <a:t> </a:t>
            </a:r>
            <a:r>
              <a:rPr lang="pt-BR" sz="3000" dirty="0" err="1" smtClean="0">
                <a:solidFill>
                  <a:srgbClr val="000000"/>
                </a:solidFill>
              </a:rPr>
              <a:t>you</a:t>
            </a:r>
            <a:endParaRPr lang="pt-BR" sz="3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283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6525" y="0"/>
            <a:ext cx="8685965" cy="1251376"/>
          </a:xfrm>
        </p:spPr>
        <p:txBody>
          <a:bodyPr>
            <a:noAutofit/>
          </a:bodyPr>
          <a:lstStyle/>
          <a:p>
            <a:pPr algn="ctr"/>
            <a:r>
              <a:rPr lang="pt-BR" sz="2400" dirty="0">
                <a:solidFill>
                  <a:srgbClr val="FFFFFF"/>
                </a:solidFill>
              </a:rPr>
              <a:t>Por que atribuímos tanta importância à primeira infância? A emergência da linguagem, a inteligência e a memória, a aprendizagem da </a:t>
            </a:r>
            <a:r>
              <a:rPr lang="pt-BR" sz="2400" dirty="0" smtClean="0">
                <a:solidFill>
                  <a:srgbClr val="FFFFFF"/>
                </a:solidFill>
              </a:rPr>
              <a:t>leitura</a:t>
            </a:r>
            <a:endParaRPr lang="pt-BR" sz="24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idx="1"/>
          </p:nvPr>
        </p:nvSpPr>
        <p:spPr>
          <a:xfrm>
            <a:off x="161510" y="1403776"/>
            <a:ext cx="8820979" cy="49955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3600" dirty="0"/>
              <a:t> </a:t>
            </a:r>
            <a:r>
              <a:rPr lang="pt-BR" sz="3600" dirty="0" smtClean="0">
                <a:solidFill>
                  <a:srgbClr val="000000"/>
                </a:solidFill>
              </a:rPr>
              <a:t>- Por que primeira infância?</a:t>
            </a:r>
          </a:p>
          <a:p>
            <a:pPr marL="0" indent="0">
              <a:buNone/>
            </a:pPr>
            <a:endParaRPr lang="pt-BR" sz="3600" dirty="0">
              <a:solidFill>
                <a:srgbClr val="000000"/>
              </a:solidFill>
              <a:ea typeface="+mj-ea"/>
              <a:cs typeface="+mj-cs"/>
            </a:endParaRPr>
          </a:p>
          <a:p>
            <a:pPr>
              <a:buFontTx/>
              <a:buChar char="-"/>
            </a:pPr>
            <a:r>
              <a:rPr lang="pt-BR" sz="3600" dirty="0" smtClean="0">
                <a:solidFill>
                  <a:srgbClr val="000000"/>
                </a:solidFill>
                <a:ea typeface="+mj-ea"/>
                <a:cs typeface="+mj-cs"/>
              </a:rPr>
              <a:t>Como se desenvolve a mente da criança?</a:t>
            </a:r>
          </a:p>
          <a:p>
            <a:pPr marL="0" indent="0">
              <a:buNone/>
            </a:pPr>
            <a:r>
              <a:rPr lang="pt-BR" sz="3600" dirty="0" smtClean="0">
                <a:solidFill>
                  <a:srgbClr val="000000"/>
                </a:solidFill>
                <a:ea typeface="+mj-ea"/>
                <a:cs typeface="+mj-cs"/>
              </a:rPr>
              <a:t>Respostas baseadas no conhecimento psicológico atual. </a:t>
            </a:r>
          </a:p>
          <a:p>
            <a:pPr marL="0" indent="0">
              <a:buNone/>
            </a:pPr>
            <a:endParaRPr lang="pt-BR" sz="3600" dirty="0">
              <a:solidFill>
                <a:srgbClr val="000000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pt-BR" sz="3600" dirty="0" smtClean="0">
                <a:solidFill>
                  <a:srgbClr val="000000"/>
                </a:solidFill>
                <a:ea typeface="+mj-ea"/>
                <a:cs typeface="+mj-cs"/>
              </a:rPr>
              <a:t>- Conhecimento útil: pais, educadores, políticas públicas.</a:t>
            </a:r>
          </a:p>
          <a:p>
            <a:pPr>
              <a:buFontTx/>
              <a:buChar char="-"/>
            </a:pPr>
            <a:endParaRPr lang="pt-BR" sz="3500" dirty="0" smtClean="0">
              <a:solidFill>
                <a:srgbClr val="000000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1715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6525" y="0"/>
            <a:ext cx="8685965" cy="1251376"/>
          </a:xfrm>
        </p:spPr>
        <p:txBody>
          <a:bodyPr>
            <a:noAutofit/>
          </a:bodyPr>
          <a:lstStyle/>
          <a:p>
            <a:pPr algn="ctr"/>
            <a:r>
              <a:rPr lang="pt-BR" sz="2400" dirty="0">
                <a:solidFill>
                  <a:srgbClr val="FFFFFF"/>
                </a:solidFill>
              </a:rPr>
              <a:t>Por que atribuímos tanta importância à primeira infância? A emergência da linguagem, a inteligência e a memória, a aprendizagem da </a:t>
            </a:r>
            <a:r>
              <a:rPr lang="pt-BR" sz="2400" dirty="0" smtClean="0">
                <a:solidFill>
                  <a:srgbClr val="FFFFFF"/>
                </a:solidFill>
              </a:rPr>
              <a:t>leitura</a:t>
            </a:r>
            <a:endParaRPr lang="pt-BR" sz="24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idx="1"/>
          </p:nvPr>
        </p:nvSpPr>
        <p:spPr>
          <a:xfrm>
            <a:off x="296525" y="953726"/>
            <a:ext cx="8550950" cy="54456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3600" dirty="0"/>
              <a:t> </a:t>
            </a:r>
            <a:endParaRPr lang="pt-BR" sz="3600" dirty="0" smtClean="0"/>
          </a:p>
          <a:p>
            <a:r>
              <a:rPr lang="pt-BR" sz="2800" u="sng" dirty="0" smtClean="0">
                <a:solidFill>
                  <a:srgbClr val="000000"/>
                </a:solidFill>
              </a:rPr>
              <a:t>Bebê Humano</a:t>
            </a:r>
            <a:r>
              <a:rPr lang="pt-BR" sz="2800" dirty="0" smtClean="0">
                <a:solidFill>
                  <a:srgbClr val="000000"/>
                </a:solidFill>
              </a:rPr>
              <a:t>: vemos seu desamparo e dependência total.</a:t>
            </a:r>
          </a:p>
          <a:p>
            <a:r>
              <a:rPr lang="pt-BR" sz="2800" dirty="0" smtClean="0">
                <a:solidFill>
                  <a:srgbClr val="000000"/>
                </a:solidFill>
              </a:rPr>
              <a:t>Seu </a:t>
            </a:r>
            <a:r>
              <a:rPr lang="pt-BR" sz="2800" dirty="0">
                <a:solidFill>
                  <a:srgbClr val="000000"/>
                </a:solidFill>
              </a:rPr>
              <a:t>cérebro continua sendo um órgão envolvido em mistérios </a:t>
            </a:r>
            <a:r>
              <a:rPr lang="pt-BR" sz="2800" dirty="0" smtClean="0">
                <a:solidFill>
                  <a:srgbClr val="000000"/>
                </a:solidFill>
              </a:rPr>
              <a:t>impressionantes, mas já se sabe muito graças </a:t>
            </a:r>
            <a:r>
              <a:rPr lang="pt-BR" sz="2800" dirty="0">
                <a:solidFill>
                  <a:srgbClr val="000000"/>
                </a:solidFill>
              </a:rPr>
              <a:t>às pesquisas das neurociências nos últimos 30 anos</a:t>
            </a:r>
            <a:r>
              <a:rPr lang="pt-BR" sz="2800" dirty="0" smtClean="0">
                <a:solidFill>
                  <a:srgbClr val="000000"/>
                </a:solidFill>
              </a:rPr>
              <a:t>.</a:t>
            </a:r>
          </a:p>
          <a:p>
            <a:r>
              <a:rPr lang="pt-BR" sz="2800" dirty="0" smtClean="0">
                <a:solidFill>
                  <a:srgbClr val="000000"/>
                </a:solidFill>
              </a:rPr>
              <a:t>Cuidar das condições de desenvolvimento e aprendizagem nos primeiros anos é o caminho para atingir o objetivo de formar “cidadãos plenos”.</a:t>
            </a:r>
            <a:endParaRPr lang="pt-BR" sz="28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pt-BR" sz="3600" dirty="0">
              <a:solidFill>
                <a:srgbClr val="000000"/>
              </a:solidFill>
            </a:endParaRPr>
          </a:p>
          <a:p>
            <a:endParaRPr lang="pt-BR" sz="3500" dirty="0" smtClean="0">
              <a:solidFill>
                <a:schemeClr val="tx1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81264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6525" y="0"/>
            <a:ext cx="8685965" cy="1251376"/>
          </a:xfrm>
        </p:spPr>
        <p:txBody>
          <a:bodyPr>
            <a:noAutofit/>
          </a:bodyPr>
          <a:lstStyle/>
          <a:p>
            <a:pPr algn="ctr"/>
            <a:r>
              <a:rPr lang="pt-BR" sz="2400" dirty="0">
                <a:solidFill>
                  <a:srgbClr val="FFFFFF"/>
                </a:solidFill>
              </a:rPr>
              <a:t>Por que atribuímos tanta importância à primeira infância? A emergência da linguagem, a inteligência e a memória, a aprendizagem da </a:t>
            </a:r>
            <a:r>
              <a:rPr lang="pt-BR" sz="2400" dirty="0" smtClean="0">
                <a:solidFill>
                  <a:srgbClr val="FFFFFF"/>
                </a:solidFill>
              </a:rPr>
              <a:t>leitura</a:t>
            </a:r>
            <a:endParaRPr lang="pt-BR" sz="24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idx="1"/>
          </p:nvPr>
        </p:nvSpPr>
        <p:spPr>
          <a:xfrm>
            <a:off x="296525" y="953726"/>
            <a:ext cx="8550950" cy="54456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3600" dirty="0"/>
              <a:t> </a:t>
            </a:r>
            <a:endParaRPr lang="pt-BR" sz="3600" dirty="0" smtClean="0"/>
          </a:p>
          <a:p>
            <a:pPr marL="0" indent="0">
              <a:buNone/>
            </a:pPr>
            <a:endParaRPr lang="pt-BR" sz="3600" dirty="0">
              <a:solidFill>
                <a:srgbClr val="000000"/>
              </a:solidFill>
            </a:endParaRPr>
          </a:p>
          <a:p>
            <a:endParaRPr lang="pt-BR" sz="3500" dirty="0" smtClean="0">
              <a:solidFill>
                <a:schemeClr val="tx1"/>
              </a:solidFill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1511" y="1251376"/>
            <a:ext cx="868596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rgbClr val="000000"/>
                </a:solidFill>
              </a:rPr>
              <a:t>Por que primeira infância? </a:t>
            </a:r>
          </a:p>
          <a:p>
            <a:endParaRPr lang="pt-BR" sz="2800" dirty="0" smtClean="0">
              <a:solidFill>
                <a:srgbClr val="000000"/>
              </a:solidFill>
            </a:endParaRPr>
          </a:p>
          <a:p>
            <a:r>
              <a:rPr lang="pt-BR" sz="2800" dirty="0" smtClean="0">
                <a:solidFill>
                  <a:srgbClr val="000000"/>
                </a:solidFill>
              </a:rPr>
              <a:t>Porque é ai que tudo começa.</a:t>
            </a:r>
          </a:p>
          <a:p>
            <a:endParaRPr lang="pt-BR" sz="2800" dirty="0" smtClean="0">
              <a:solidFill>
                <a:srgbClr val="000000"/>
              </a:solidFill>
            </a:endParaRPr>
          </a:p>
          <a:p>
            <a:r>
              <a:rPr lang="pt-BR" sz="2800" dirty="0" smtClean="0">
                <a:solidFill>
                  <a:srgbClr val="000000"/>
                </a:solidFill>
              </a:rPr>
              <a:t>Pesquisas são abundantes mostrando a associação entre “receber cuidados nos primeiros anos” e o "sucesso escolar no ensino fundamental e na inserção na vida adulta".</a:t>
            </a:r>
          </a:p>
          <a:p>
            <a:pPr marL="457200" indent="-457200">
              <a:buFontTx/>
              <a:buChar char="-"/>
            </a:pPr>
            <a:endParaRPr lang="pt-BR" sz="2800" dirty="0" smtClean="0">
              <a:solidFill>
                <a:srgbClr val="000000"/>
              </a:solidFill>
            </a:endParaRPr>
          </a:p>
          <a:p>
            <a:pPr marL="457200" indent="-457200">
              <a:buFontTx/>
              <a:buChar char="-"/>
            </a:pPr>
            <a:endParaRPr lang="pt-BR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818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6525" y="0"/>
            <a:ext cx="8685965" cy="1251376"/>
          </a:xfrm>
        </p:spPr>
        <p:txBody>
          <a:bodyPr>
            <a:noAutofit/>
          </a:bodyPr>
          <a:lstStyle/>
          <a:p>
            <a:pPr algn="ctr"/>
            <a:r>
              <a:rPr lang="pt-BR" sz="2400" dirty="0">
                <a:solidFill>
                  <a:srgbClr val="FFFFFF"/>
                </a:solidFill>
              </a:rPr>
              <a:t>Por que atribuímos tanta importância à primeira infância? A emergência da linguagem, a inteligência e a memória, a aprendizagem da </a:t>
            </a:r>
            <a:r>
              <a:rPr lang="pt-BR" sz="2400" dirty="0" smtClean="0">
                <a:solidFill>
                  <a:srgbClr val="FFFFFF"/>
                </a:solidFill>
              </a:rPr>
              <a:t>leitura</a:t>
            </a:r>
            <a:endParaRPr lang="pt-BR" sz="24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idx="1"/>
          </p:nvPr>
        </p:nvSpPr>
        <p:spPr>
          <a:xfrm>
            <a:off x="296525" y="998730"/>
            <a:ext cx="8595955" cy="54006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sz="3600" dirty="0" smtClean="0"/>
          </a:p>
          <a:p>
            <a:pPr marL="0" indent="0">
              <a:buNone/>
            </a:pPr>
            <a:endParaRPr lang="pt-BR" sz="28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pt-BR" sz="2800" dirty="0" smtClean="0"/>
          </a:p>
          <a:p>
            <a:pPr marL="0" indent="0" algn="ctr">
              <a:buNone/>
            </a:pPr>
            <a:endParaRPr lang="pt-BR" sz="3500" dirty="0" smtClean="0">
              <a:solidFill>
                <a:schemeClr val="tx1"/>
              </a:solidFill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6525" y="1251376"/>
            <a:ext cx="8595955" cy="4801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•"/>
            </a:pPr>
            <a:r>
              <a:rPr lang="pt-BR" sz="2800" dirty="0" smtClean="0">
                <a:solidFill>
                  <a:srgbClr val="000000"/>
                </a:solidFill>
              </a:rPr>
              <a:t>menino </a:t>
            </a:r>
            <a:r>
              <a:rPr lang="pt-BR" sz="2800" dirty="0">
                <a:solidFill>
                  <a:srgbClr val="000000"/>
                </a:solidFill>
              </a:rPr>
              <a:t>atendido desenvolve a linguagem, aprende habilidades básicas (ler, escrever, contar, controle e inibição emocional, interagir socialmente), e consequentemente adquire condições necessárias para ocupar um lugar na sociedade, preenchendo os dois grandes requisitos da vida adulta: autonomia econômica e mental</a:t>
            </a:r>
            <a:r>
              <a:rPr lang="pt-BR" sz="2800" dirty="0" smtClean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FontTx/>
              <a:buChar char="•"/>
            </a:pPr>
            <a:r>
              <a:rPr lang="pt-BR" sz="2800" dirty="0" smtClean="0">
                <a:solidFill>
                  <a:srgbClr val="000000"/>
                </a:solidFill>
              </a:rPr>
              <a:t>A menina desenvolve as mesmas habilidades. Evita a gravidez precoce e cuida melhor da prole.</a:t>
            </a:r>
            <a:endParaRPr lang="pt-BR" sz="2800" dirty="0">
              <a:solidFill>
                <a:srgbClr val="000000"/>
              </a:solidFill>
            </a:endParaRPr>
          </a:p>
          <a:p>
            <a:pPr marL="457200" indent="-457200">
              <a:buFontTx/>
              <a:buChar char="-"/>
            </a:pPr>
            <a:endParaRPr lang="pt-BR" dirty="0">
              <a:solidFill>
                <a:srgbClr val="000000"/>
              </a:solidFill>
            </a:endParaRPr>
          </a:p>
          <a:p>
            <a:pPr marL="457200" indent="-457200">
              <a:buFontTx/>
              <a:buChar char="-"/>
            </a:pPr>
            <a:endParaRPr lang="pt-BR" dirty="0">
              <a:solidFill>
                <a:srgbClr val="000000"/>
              </a:solidFill>
            </a:endParaRPr>
          </a:p>
          <a:p>
            <a:pPr marL="457200" indent="-457200">
              <a:buFontTx/>
              <a:buChar char="-"/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996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2800" dirty="0" err="1" smtClean="0"/>
              <a:t>Quais</a:t>
            </a:r>
            <a:r>
              <a:rPr lang="en-US" sz="2800" dirty="0" smtClean="0"/>
              <a:t> </a:t>
            </a:r>
            <a:r>
              <a:rPr lang="en-US" sz="2800" dirty="0" err="1" smtClean="0"/>
              <a:t>são</a:t>
            </a:r>
            <a:r>
              <a:rPr lang="en-US" sz="2800" dirty="0" smtClean="0"/>
              <a:t> as </a:t>
            </a:r>
            <a:r>
              <a:rPr lang="en-US" sz="2800" dirty="0" err="1" smtClean="0"/>
              <a:t>chaves</a:t>
            </a:r>
            <a:r>
              <a:rPr lang="en-US" sz="2800" dirty="0" smtClean="0"/>
              <a:t> de </a:t>
            </a:r>
            <a:r>
              <a:rPr lang="en-US" sz="2800" dirty="0" err="1" smtClean="0"/>
              <a:t>nosso</a:t>
            </a:r>
            <a:r>
              <a:rPr lang="en-US" sz="2800" dirty="0" smtClean="0"/>
              <a:t> </a:t>
            </a:r>
            <a:r>
              <a:rPr lang="en-US" sz="2800" dirty="0" err="1" smtClean="0"/>
              <a:t>desenvolvimento</a:t>
            </a:r>
            <a:r>
              <a:rPr lang="en-US" sz="2800" dirty="0" smtClean="0"/>
              <a:t> </a:t>
            </a:r>
            <a:r>
              <a:rPr lang="en-US" sz="2800" dirty="0" err="1" smtClean="0"/>
              <a:t>cognitivo</a:t>
            </a:r>
            <a:r>
              <a:rPr lang="en-US" sz="2800" dirty="0" smtClean="0"/>
              <a:t>?</a:t>
            </a:r>
          </a:p>
          <a:p>
            <a:pPr>
              <a:lnSpc>
                <a:spcPct val="100000"/>
              </a:lnSpc>
            </a:pPr>
            <a:r>
              <a:rPr lang="en-US" sz="2800" dirty="0" err="1" smtClean="0"/>
              <a:t>Os</a:t>
            </a:r>
            <a:r>
              <a:rPr lang="en-US" sz="2800" dirty="0" smtClean="0"/>
              <a:t> </a:t>
            </a:r>
            <a:r>
              <a:rPr lang="en-US" sz="2800" dirty="0" err="1" smtClean="0"/>
              <a:t>psicólogos</a:t>
            </a:r>
            <a:r>
              <a:rPr lang="en-US" sz="2800" dirty="0" smtClean="0"/>
              <a:t> </a:t>
            </a:r>
            <a:r>
              <a:rPr lang="en-US" sz="2800" dirty="0" err="1" smtClean="0"/>
              <a:t>têm</a:t>
            </a:r>
            <a:r>
              <a:rPr lang="en-US" sz="2800" dirty="0" smtClean="0"/>
              <a:t> </a:t>
            </a:r>
            <a:r>
              <a:rPr lang="en-US" sz="2800" dirty="0" err="1" smtClean="0"/>
              <a:t>tentado</a:t>
            </a:r>
            <a:r>
              <a:rPr lang="en-US" sz="2800" dirty="0" smtClean="0"/>
              <a:t> </a:t>
            </a:r>
            <a:r>
              <a:rPr lang="en-US" sz="2800" dirty="0" err="1" smtClean="0"/>
              <a:t>compreender</a:t>
            </a:r>
            <a:r>
              <a:rPr lang="en-US" sz="2800" dirty="0" smtClean="0"/>
              <a:t> o </a:t>
            </a:r>
            <a:r>
              <a:rPr lang="en-US" sz="2800" dirty="0" err="1" smtClean="0"/>
              <a:t>desenvolvimento</a:t>
            </a:r>
            <a:r>
              <a:rPr lang="en-US" sz="2800" dirty="0" smtClean="0"/>
              <a:t> </a:t>
            </a:r>
            <a:r>
              <a:rPr lang="en-US" sz="2800" dirty="0" err="1" smtClean="0"/>
              <a:t>usando</a:t>
            </a:r>
            <a:r>
              <a:rPr lang="en-US" sz="2800" dirty="0" smtClean="0"/>
              <a:t> a </a:t>
            </a:r>
            <a:r>
              <a:rPr lang="en-US" sz="2800" dirty="0" err="1" smtClean="0"/>
              <a:t>ideia</a:t>
            </a:r>
            <a:r>
              <a:rPr lang="en-US" sz="2800" dirty="0" smtClean="0"/>
              <a:t> de </a:t>
            </a:r>
            <a:r>
              <a:rPr lang="en-US" sz="2800" dirty="0" err="1" smtClean="0"/>
              <a:t>estágios</a:t>
            </a:r>
            <a:r>
              <a:rPr lang="en-US" sz="2800" dirty="0" smtClean="0"/>
              <a:t>, </a:t>
            </a:r>
            <a:r>
              <a:rPr lang="en-US" sz="2800" dirty="0" err="1" smtClean="0"/>
              <a:t>por</a:t>
            </a:r>
            <a:r>
              <a:rPr lang="en-US" sz="2800" dirty="0" smtClean="0"/>
              <a:t> </a:t>
            </a:r>
            <a:r>
              <a:rPr lang="en-US" sz="2800" dirty="0" err="1" smtClean="0"/>
              <a:t>meio</a:t>
            </a:r>
            <a:r>
              <a:rPr lang="en-US" sz="2800" dirty="0" smtClean="0"/>
              <a:t> dos </a:t>
            </a:r>
            <a:r>
              <a:rPr lang="en-US" sz="2800" dirty="0" err="1" smtClean="0"/>
              <a:t>quais</a:t>
            </a:r>
            <a:r>
              <a:rPr lang="en-US" sz="2800" dirty="0" smtClean="0"/>
              <a:t> o </a:t>
            </a:r>
            <a:r>
              <a:rPr lang="en-US" sz="2800" dirty="0" err="1" smtClean="0"/>
              <a:t>pensamento</a:t>
            </a:r>
            <a:r>
              <a:rPr lang="en-US" sz="2800" dirty="0" smtClean="0"/>
              <a:t> da </a:t>
            </a:r>
            <a:r>
              <a:rPr lang="en-US" sz="2800" dirty="0" err="1" smtClean="0"/>
              <a:t>criança</a:t>
            </a:r>
            <a:r>
              <a:rPr lang="en-US" sz="2800" dirty="0" smtClean="0"/>
              <a:t> se </a:t>
            </a:r>
            <a:r>
              <a:rPr lang="en-US" sz="2800" dirty="0" err="1" smtClean="0"/>
              <a:t>transforma</a:t>
            </a:r>
            <a:r>
              <a:rPr lang="en-US" sz="2800" dirty="0" smtClean="0"/>
              <a:t>. </a:t>
            </a:r>
          </a:p>
          <a:p>
            <a:pPr>
              <a:lnSpc>
                <a:spcPct val="100000"/>
              </a:lnSpc>
            </a:pPr>
            <a:r>
              <a:rPr lang="en-US" sz="2800" dirty="0" err="1"/>
              <a:t>M</a:t>
            </a:r>
            <a:r>
              <a:rPr lang="en-US" sz="2800" dirty="0" err="1" smtClean="0"/>
              <a:t>ais</a:t>
            </a:r>
            <a:r>
              <a:rPr lang="en-US" sz="2800" dirty="0" smtClean="0"/>
              <a:t> </a:t>
            </a:r>
            <a:r>
              <a:rPr lang="en-US" sz="2800" dirty="0" err="1" smtClean="0"/>
              <a:t>recentemente</a:t>
            </a:r>
            <a:r>
              <a:rPr lang="en-US" sz="2800" dirty="0" smtClean="0"/>
              <a:t> </a:t>
            </a:r>
            <a:r>
              <a:rPr lang="en-US" sz="2800" dirty="0" err="1" smtClean="0"/>
              <a:t>alguns</a:t>
            </a:r>
            <a:r>
              <a:rPr lang="en-US" sz="2800" dirty="0" smtClean="0"/>
              <a:t> </a:t>
            </a:r>
            <a:r>
              <a:rPr lang="en-US" sz="2800" dirty="0" err="1" smtClean="0"/>
              <a:t>psicólogos</a:t>
            </a:r>
            <a:r>
              <a:rPr lang="en-US" sz="2800" dirty="0" smtClean="0"/>
              <a:t> </a:t>
            </a:r>
            <a:r>
              <a:rPr lang="en-US" sz="2800" dirty="0" err="1" smtClean="0"/>
              <a:t>vêm</a:t>
            </a:r>
            <a:r>
              <a:rPr lang="en-US" sz="2800" dirty="0" smtClean="0"/>
              <a:t> </a:t>
            </a:r>
            <a:r>
              <a:rPr lang="en-US" sz="2800" dirty="0" err="1" smtClean="0"/>
              <a:t>substituindo</a:t>
            </a:r>
            <a:r>
              <a:rPr lang="en-US" sz="2800" dirty="0" smtClean="0"/>
              <a:t> a </a:t>
            </a:r>
            <a:r>
              <a:rPr lang="en-US" sz="2800" dirty="0" err="1" smtClean="0"/>
              <a:t>ideia</a:t>
            </a:r>
            <a:r>
              <a:rPr lang="en-US" sz="2800" dirty="0" smtClean="0"/>
              <a:t> de </a:t>
            </a:r>
            <a:r>
              <a:rPr lang="en-US" sz="2800" dirty="0" err="1" smtClean="0"/>
              <a:t>estágios</a:t>
            </a:r>
            <a:r>
              <a:rPr lang="en-US" sz="2800" dirty="0" smtClean="0"/>
              <a:t> </a:t>
            </a:r>
            <a:r>
              <a:rPr lang="en-US" sz="2800" dirty="0" err="1" smtClean="0"/>
              <a:t>pela</a:t>
            </a:r>
            <a:r>
              <a:rPr lang="en-US" sz="2800" dirty="0" smtClean="0"/>
              <a:t> de “</a:t>
            </a:r>
            <a:r>
              <a:rPr lang="en-US" sz="2800" dirty="0" err="1" smtClean="0"/>
              <a:t>ondas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se </a:t>
            </a:r>
            <a:r>
              <a:rPr lang="en-US" sz="2800" dirty="0" err="1" smtClean="0"/>
              <a:t>sobrepõem</a:t>
            </a:r>
            <a:r>
              <a:rPr lang="en-US" sz="2800" dirty="0" smtClean="0"/>
              <a:t>", </a:t>
            </a:r>
            <a:r>
              <a:rPr lang="en-US" sz="2800" dirty="0" err="1" smtClean="0"/>
              <a:t>como</a:t>
            </a:r>
            <a:r>
              <a:rPr lang="en-US" sz="2800" dirty="0" smtClean="0"/>
              <a:t> </a:t>
            </a:r>
            <a:r>
              <a:rPr lang="en-US" sz="2800" dirty="0" err="1" smtClean="0"/>
              <a:t>descreve</a:t>
            </a:r>
            <a:r>
              <a:rPr lang="en-US" sz="2800" dirty="0" smtClean="0"/>
              <a:t> </a:t>
            </a:r>
            <a:r>
              <a:rPr lang="en-US" sz="2800" dirty="0" err="1" smtClean="0"/>
              <a:t>Siegler</a:t>
            </a:r>
            <a:r>
              <a:rPr lang="en-US" sz="2800" dirty="0" smtClean="0"/>
              <a:t> (1996, </a:t>
            </a:r>
            <a:r>
              <a:rPr lang="en-US" sz="2800" i="1" dirty="0" smtClean="0"/>
              <a:t>Emerging Minds)</a:t>
            </a:r>
          </a:p>
        </p:txBody>
      </p:sp>
    </p:spTree>
    <p:extLst>
      <p:ext uri="{BB962C8B-B14F-4D97-AF65-F5344CB8AC3E}">
        <p14:creationId xmlns:p14="http://schemas.microsoft.com/office/powerpoint/2010/main" val="1058424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6515" y="152400"/>
            <a:ext cx="8595955" cy="5956300"/>
          </a:xfrm>
        </p:spPr>
        <p:txBody>
          <a:bodyPr/>
          <a:lstStyle/>
          <a:p>
            <a:r>
              <a:rPr lang="en-US" sz="2800" dirty="0" smtClean="0"/>
              <a:t>A </a:t>
            </a:r>
            <a:r>
              <a:rPr lang="en-US" sz="2800" dirty="0" err="1" smtClean="0"/>
              <a:t>Psicologia</a:t>
            </a:r>
            <a:r>
              <a:rPr lang="en-US" sz="2800" dirty="0" smtClean="0"/>
              <a:t> no </a:t>
            </a:r>
            <a:r>
              <a:rPr lang="en-US" sz="2800" dirty="0" err="1" smtClean="0"/>
              <a:t>século</a:t>
            </a:r>
            <a:r>
              <a:rPr lang="en-US" sz="2800" dirty="0" smtClean="0"/>
              <a:t> XXI </a:t>
            </a:r>
            <a:r>
              <a:rPr lang="en-US" sz="2800" dirty="0" err="1" smtClean="0"/>
              <a:t>avança</a:t>
            </a:r>
            <a:r>
              <a:rPr lang="en-US" sz="2800" dirty="0" smtClean="0"/>
              <a:t> no </a:t>
            </a:r>
            <a:r>
              <a:rPr lang="en-US" sz="2800" dirty="0" err="1" smtClean="0"/>
              <a:t>sentido</a:t>
            </a:r>
            <a:r>
              <a:rPr lang="en-US" sz="2800" dirty="0" smtClean="0"/>
              <a:t> de </a:t>
            </a:r>
            <a:r>
              <a:rPr lang="en-US" sz="2800" dirty="0" err="1" smtClean="0"/>
              <a:t>levar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consideração</a:t>
            </a:r>
            <a:r>
              <a:rPr lang="en-US" sz="2800" dirty="0" smtClean="0"/>
              <a:t> as </a:t>
            </a:r>
            <a:r>
              <a:rPr lang="en-US" sz="2800" dirty="0" err="1" smtClean="0"/>
              <a:t>mudanças</a:t>
            </a:r>
            <a:r>
              <a:rPr lang="en-US" sz="2800" dirty="0" smtClean="0"/>
              <a:t> no </a:t>
            </a:r>
            <a:r>
              <a:rPr lang="en-US" sz="2800" dirty="0" err="1" smtClean="0"/>
              <a:t>modo</a:t>
            </a:r>
            <a:r>
              <a:rPr lang="en-US" sz="2800" dirty="0" smtClean="0"/>
              <a:t> de </a:t>
            </a:r>
            <a:r>
              <a:rPr lang="en-US" sz="2800" dirty="0" err="1" smtClean="0"/>
              <a:t>vida</a:t>
            </a:r>
            <a:r>
              <a:rPr lang="en-US" sz="2800" dirty="0" smtClean="0"/>
              <a:t>,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têm</a:t>
            </a:r>
            <a:r>
              <a:rPr lang="en-US" sz="2800" dirty="0" smtClean="0"/>
              <a:t> </a:t>
            </a:r>
            <a:r>
              <a:rPr lang="en-US" sz="2800" dirty="0" err="1" smtClean="0"/>
              <a:t>impacto</a:t>
            </a:r>
            <a:r>
              <a:rPr lang="en-US" sz="2800" dirty="0" smtClean="0"/>
              <a:t> </a:t>
            </a:r>
            <a:r>
              <a:rPr lang="en-US" sz="2800" dirty="0" err="1" smtClean="0"/>
              <a:t>sobre</a:t>
            </a:r>
            <a:r>
              <a:rPr lang="en-US" sz="2800" dirty="0" smtClean="0"/>
              <a:t> o </a:t>
            </a:r>
            <a:r>
              <a:rPr lang="en-US" sz="2800" dirty="0" err="1" smtClean="0"/>
              <a:t>desenvolvimento</a:t>
            </a:r>
            <a:r>
              <a:rPr lang="en-US" sz="2800" dirty="0" smtClean="0"/>
              <a:t> </a:t>
            </a:r>
            <a:r>
              <a:rPr lang="en-US" sz="2800" dirty="0" err="1" smtClean="0"/>
              <a:t>cognitivo</a:t>
            </a:r>
            <a:r>
              <a:rPr lang="en-US" sz="2800" dirty="0" smtClean="0"/>
              <a:t> das </a:t>
            </a:r>
            <a:r>
              <a:rPr lang="en-US" sz="2800" dirty="0" err="1" smtClean="0"/>
              <a:t>crianças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Crianças</a:t>
            </a:r>
            <a:r>
              <a:rPr lang="en-US" sz="2800" dirty="0" smtClean="0"/>
              <a:t> </a:t>
            </a:r>
            <a:r>
              <a:rPr lang="en-US" sz="2800" dirty="0" err="1" smtClean="0"/>
              <a:t>não</a:t>
            </a:r>
            <a:r>
              <a:rPr lang="en-US" sz="2800" dirty="0" smtClean="0"/>
              <a:t> se </a:t>
            </a:r>
            <a:r>
              <a:rPr lang="en-US" sz="2800" dirty="0" err="1" smtClean="0"/>
              <a:t>desenvolvem</a:t>
            </a:r>
            <a:r>
              <a:rPr lang="en-US" sz="2800" dirty="0" smtClean="0"/>
              <a:t> </a:t>
            </a:r>
            <a:r>
              <a:rPr lang="en-US" sz="2800" dirty="0" err="1" smtClean="0"/>
              <a:t>num</a:t>
            </a:r>
            <a:r>
              <a:rPr lang="en-US" sz="2800" dirty="0" smtClean="0"/>
              <a:t> </a:t>
            </a:r>
            <a:r>
              <a:rPr lang="en-US" sz="2800" dirty="0" err="1" smtClean="0"/>
              <a:t>vácuo</a:t>
            </a:r>
            <a:r>
              <a:rPr lang="en-US" sz="2800" dirty="0" smtClean="0"/>
              <a:t>; </a:t>
            </a:r>
            <a:r>
              <a:rPr lang="en-US" sz="2800" dirty="0" err="1" smtClean="0"/>
              <a:t>os</a:t>
            </a:r>
            <a:r>
              <a:rPr lang="en-US" sz="2800" dirty="0" smtClean="0"/>
              <a:t> </a:t>
            </a:r>
            <a:r>
              <a:rPr lang="en-US" sz="2800" dirty="0" err="1" smtClean="0"/>
              <a:t>objetos</a:t>
            </a:r>
            <a:r>
              <a:rPr lang="en-US" sz="2800" dirty="0" smtClean="0"/>
              <a:t> com </a:t>
            </a:r>
            <a:r>
              <a:rPr lang="en-US" sz="2800" dirty="0" err="1" smtClean="0"/>
              <a:t>que</a:t>
            </a:r>
            <a:r>
              <a:rPr lang="en-US" sz="2800" dirty="0" smtClean="0"/>
              <a:t> se </a:t>
            </a:r>
            <a:r>
              <a:rPr lang="en-US" sz="2800" dirty="0" err="1" smtClean="0"/>
              <a:t>deparam</a:t>
            </a:r>
            <a:r>
              <a:rPr lang="en-US" sz="2800" dirty="0" smtClean="0"/>
              <a:t>, com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são</a:t>
            </a:r>
            <a:r>
              <a:rPr lang="en-US" sz="2800" dirty="0" smtClean="0"/>
              <a:t> </a:t>
            </a:r>
            <a:r>
              <a:rPr lang="en-US" sz="2800" dirty="0" err="1" smtClean="0"/>
              <a:t>cuidadas</a:t>
            </a:r>
            <a:r>
              <a:rPr lang="en-US" sz="2800" dirty="0" smtClean="0"/>
              <a:t>, a </a:t>
            </a:r>
            <a:r>
              <a:rPr lang="en-US" sz="2800" dirty="0" err="1" smtClean="0"/>
              <a:t>alimentação</a:t>
            </a:r>
            <a:r>
              <a:rPr lang="en-US" sz="2800" dirty="0" smtClean="0"/>
              <a:t>, </a:t>
            </a:r>
            <a:r>
              <a:rPr lang="en-US" sz="2800" dirty="0" err="1" smtClean="0"/>
              <a:t>vestimentas</a:t>
            </a:r>
            <a:r>
              <a:rPr lang="en-US" sz="2800" dirty="0" smtClean="0"/>
              <a:t>, </a:t>
            </a:r>
            <a:r>
              <a:rPr lang="en-US" sz="2800" dirty="0" err="1" smtClean="0"/>
              <a:t>tudo</a:t>
            </a:r>
            <a:r>
              <a:rPr lang="en-US" sz="2800" dirty="0" smtClean="0"/>
              <a:t> </a:t>
            </a:r>
            <a:r>
              <a:rPr lang="en-US" sz="2800" dirty="0" err="1" smtClean="0"/>
              <a:t>muda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Os</a:t>
            </a:r>
            <a:r>
              <a:rPr lang="en-US" sz="2800" dirty="0" smtClean="0"/>
              <a:t> </a:t>
            </a:r>
            <a:r>
              <a:rPr lang="en-US" sz="2800" dirty="0" err="1" smtClean="0"/>
              <a:t>textos</a:t>
            </a:r>
            <a:r>
              <a:rPr lang="en-US" sz="2800" dirty="0" smtClean="0"/>
              <a:t> </a:t>
            </a:r>
            <a:r>
              <a:rPr lang="en-US" sz="2800" dirty="0" err="1" smtClean="0"/>
              <a:t>clássicos</a:t>
            </a:r>
            <a:r>
              <a:rPr lang="en-US" sz="2800" dirty="0" smtClean="0"/>
              <a:t> da </a:t>
            </a:r>
            <a:r>
              <a:rPr lang="en-US" sz="2800" dirty="0" err="1" smtClean="0"/>
              <a:t>psicologia</a:t>
            </a:r>
            <a:r>
              <a:rPr lang="en-US" sz="2800" dirty="0" smtClean="0"/>
              <a:t> </a:t>
            </a:r>
            <a:r>
              <a:rPr lang="en-US" sz="2800" dirty="0" err="1" smtClean="0"/>
              <a:t>foram</a:t>
            </a:r>
            <a:r>
              <a:rPr lang="en-US" sz="2800" dirty="0" smtClean="0"/>
              <a:t> </a:t>
            </a:r>
            <a:r>
              <a:rPr lang="en-US" sz="2800" dirty="0" err="1" smtClean="0"/>
              <a:t>produzidos</a:t>
            </a:r>
            <a:r>
              <a:rPr lang="en-US" sz="2800" dirty="0" smtClean="0"/>
              <a:t> </a:t>
            </a:r>
            <a:r>
              <a:rPr lang="en-US" sz="2800" dirty="0" err="1" smtClean="0"/>
              <a:t>num</a:t>
            </a:r>
            <a:r>
              <a:rPr lang="en-US" sz="2800" dirty="0" smtClean="0"/>
              <a:t> tempo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a </a:t>
            </a:r>
            <a:r>
              <a:rPr lang="en-US" sz="2800" dirty="0" err="1" smtClean="0"/>
              <a:t>educação</a:t>
            </a:r>
            <a:r>
              <a:rPr lang="en-US" sz="2800" dirty="0" smtClean="0"/>
              <a:t> era </a:t>
            </a:r>
            <a:r>
              <a:rPr lang="en-US" sz="2800" dirty="0" err="1" smtClean="0"/>
              <a:t>mais</a:t>
            </a:r>
            <a:r>
              <a:rPr lang="en-US" sz="2800" dirty="0" smtClean="0"/>
              <a:t> </a:t>
            </a:r>
            <a:r>
              <a:rPr lang="en-US" sz="2800" dirty="0" err="1" smtClean="0"/>
              <a:t>rígida</a:t>
            </a:r>
            <a:r>
              <a:rPr lang="en-US" sz="2800" dirty="0" smtClean="0"/>
              <a:t> e formal; </a:t>
            </a:r>
            <a:r>
              <a:rPr lang="en-US" sz="2800" dirty="0" err="1" smtClean="0"/>
              <a:t>não</a:t>
            </a:r>
            <a:r>
              <a:rPr lang="en-US" sz="2800" dirty="0" smtClean="0"/>
              <a:t> </a:t>
            </a:r>
            <a:r>
              <a:rPr lang="en-US" sz="2800" dirty="0" err="1" smtClean="0"/>
              <a:t>havia</a:t>
            </a:r>
            <a:r>
              <a:rPr lang="en-US" sz="2800" dirty="0" smtClean="0"/>
              <a:t> TV </a:t>
            </a:r>
            <a:r>
              <a:rPr lang="en-US" sz="2800" dirty="0" err="1" smtClean="0"/>
              <a:t>nem</a:t>
            </a:r>
            <a:r>
              <a:rPr lang="en-US" sz="2800" dirty="0" smtClean="0"/>
              <a:t> internet; </a:t>
            </a:r>
            <a:r>
              <a:rPr lang="en-US" sz="2800" dirty="0" err="1" smtClean="0"/>
              <a:t>nem</a:t>
            </a:r>
            <a:r>
              <a:rPr lang="en-US" sz="2800" dirty="0" smtClean="0"/>
              <a:t> </a:t>
            </a:r>
            <a:r>
              <a:rPr lang="en-US" sz="2800" dirty="0" err="1" smtClean="0"/>
              <a:t>markting</a:t>
            </a:r>
            <a:r>
              <a:rPr lang="en-US" sz="2800" dirty="0" smtClean="0"/>
              <a:t> </a:t>
            </a:r>
            <a:r>
              <a:rPr lang="en-US" sz="2800" dirty="0" err="1" smtClean="0"/>
              <a:t>voltado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crianças</a:t>
            </a:r>
            <a:r>
              <a:rPr lang="en-US" sz="2800" dirty="0"/>
              <a:t>.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3820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800" dirty="0" err="1" smtClean="0"/>
              <a:t>Consideremos</a:t>
            </a:r>
            <a:r>
              <a:rPr lang="en-US" sz="2800" dirty="0" smtClean="0"/>
              <a:t> </a:t>
            </a:r>
            <a:r>
              <a:rPr lang="en-US" sz="2800" dirty="0" err="1" smtClean="0"/>
              <a:t>também</a:t>
            </a:r>
            <a:r>
              <a:rPr lang="en-US" sz="2800" dirty="0" smtClean="0"/>
              <a:t> as </a:t>
            </a:r>
            <a:r>
              <a:rPr lang="en-US" sz="2800" dirty="0" err="1" smtClean="0"/>
              <a:t>imensas</a:t>
            </a:r>
            <a:r>
              <a:rPr lang="en-US" sz="2800" dirty="0" smtClean="0"/>
              <a:t> </a:t>
            </a:r>
            <a:r>
              <a:rPr lang="en-US" sz="2800" dirty="0" err="1" smtClean="0"/>
              <a:t>mudanças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estrutura</a:t>
            </a:r>
            <a:r>
              <a:rPr lang="en-US" sz="2800" dirty="0" smtClean="0"/>
              <a:t> das </a:t>
            </a:r>
            <a:r>
              <a:rPr lang="en-US" sz="2800" dirty="0" err="1" smtClean="0"/>
              <a:t>famílias</a:t>
            </a:r>
            <a:r>
              <a:rPr lang="en-US" sz="2800" dirty="0" smtClean="0"/>
              <a:t>, </a:t>
            </a:r>
            <a:r>
              <a:rPr lang="en-US" sz="2800" dirty="0" err="1" smtClean="0"/>
              <a:t>afetando</a:t>
            </a:r>
            <a:r>
              <a:rPr lang="en-US" sz="2800" dirty="0" smtClean="0"/>
              <a:t> o </a:t>
            </a:r>
            <a:r>
              <a:rPr lang="en-US" sz="2800" dirty="0" err="1" smtClean="0"/>
              <a:t>modo</a:t>
            </a:r>
            <a:r>
              <a:rPr lang="en-US" sz="2800" dirty="0" smtClean="0"/>
              <a:t> de </a:t>
            </a:r>
            <a:r>
              <a:rPr lang="en-US" sz="2800" dirty="0" err="1" smtClean="0"/>
              <a:t>vida</a:t>
            </a:r>
            <a:r>
              <a:rPr lang="en-US" sz="2800" dirty="0" smtClean="0"/>
              <a:t> </a:t>
            </a:r>
            <a:r>
              <a:rPr lang="en-US" sz="2800" dirty="0" err="1" smtClean="0"/>
              <a:t>emocional</a:t>
            </a:r>
            <a:r>
              <a:rPr lang="en-US" sz="2800" dirty="0" smtClean="0"/>
              <a:t> e </a:t>
            </a:r>
            <a:r>
              <a:rPr lang="en-US" sz="2800" dirty="0" err="1" smtClean="0"/>
              <a:t>os</a:t>
            </a:r>
            <a:r>
              <a:rPr lang="en-US" sz="2800" dirty="0" smtClean="0"/>
              <a:t> </a:t>
            </a:r>
            <a:r>
              <a:rPr lang="en-US" sz="2800" dirty="0" err="1" smtClean="0"/>
              <a:t>vínculos</a:t>
            </a:r>
            <a:r>
              <a:rPr lang="en-US" sz="2800" dirty="0" smtClean="0"/>
              <a:t> das </a:t>
            </a:r>
            <a:r>
              <a:rPr lang="en-US" sz="2800" dirty="0" err="1" smtClean="0"/>
              <a:t>crianças</a:t>
            </a:r>
            <a:r>
              <a:rPr lang="en-US" sz="2800" dirty="0" smtClean="0"/>
              <a:t>, </a:t>
            </a:r>
            <a:r>
              <a:rPr lang="en-US" sz="2800" dirty="0" err="1" smtClean="0"/>
              <a:t>tanto</a:t>
            </a:r>
            <a:r>
              <a:rPr lang="en-US" sz="2800" dirty="0" smtClean="0"/>
              <a:t> com </a:t>
            </a:r>
            <a:r>
              <a:rPr lang="en-US" sz="2800" dirty="0" err="1" smtClean="0"/>
              <a:t>adultos</a:t>
            </a:r>
            <a:r>
              <a:rPr lang="en-US" sz="2800" dirty="0" smtClean="0"/>
              <a:t> </a:t>
            </a:r>
            <a:r>
              <a:rPr lang="en-US" sz="2800" dirty="0" err="1" smtClean="0"/>
              <a:t>quanto</a:t>
            </a:r>
            <a:r>
              <a:rPr lang="en-US" sz="2800" dirty="0" smtClean="0"/>
              <a:t> com </a:t>
            </a:r>
            <a:r>
              <a:rPr lang="en-US" sz="2800" dirty="0" err="1" smtClean="0"/>
              <a:t>outras</a:t>
            </a:r>
            <a:r>
              <a:rPr lang="en-US" sz="2800" dirty="0" smtClean="0"/>
              <a:t> </a:t>
            </a:r>
            <a:r>
              <a:rPr lang="en-US" sz="2800" dirty="0" err="1" smtClean="0"/>
              <a:t>crianças</a:t>
            </a:r>
            <a:r>
              <a:rPr lang="en-US" sz="2800" dirty="0" smtClean="0"/>
              <a:t>.</a:t>
            </a:r>
          </a:p>
          <a:p>
            <a:pPr>
              <a:lnSpc>
                <a:spcPct val="100000"/>
              </a:lnSpc>
            </a:pPr>
            <a:r>
              <a:rPr lang="en-US" sz="2800" dirty="0" err="1" smtClean="0"/>
              <a:t>Nossas</a:t>
            </a:r>
            <a:r>
              <a:rPr lang="en-US" sz="2800" dirty="0" smtClean="0"/>
              <a:t> </a:t>
            </a:r>
            <a:r>
              <a:rPr lang="en-US" sz="2800" dirty="0" err="1" smtClean="0"/>
              <a:t>teorias</a:t>
            </a:r>
            <a:r>
              <a:rPr lang="en-US" sz="2800" dirty="0" smtClean="0"/>
              <a:t> do </a:t>
            </a:r>
            <a:r>
              <a:rPr lang="en-US" sz="2800" dirty="0" err="1" smtClean="0"/>
              <a:t>desenvolvimento</a:t>
            </a:r>
            <a:r>
              <a:rPr lang="en-US" sz="2800" dirty="0" smtClean="0"/>
              <a:t> </a:t>
            </a:r>
            <a:r>
              <a:rPr lang="en-US" sz="2800" dirty="0" err="1" smtClean="0"/>
              <a:t>são</a:t>
            </a:r>
            <a:r>
              <a:rPr lang="en-US" sz="2800" dirty="0" smtClean="0"/>
              <a:t> </a:t>
            </a:r>
            <a:r>
              <a:rPr lang="en-US" sz="2800" dirty="0" err="1" smtClean="0"/>
              <a:t>pouco</a:t>
            </a:r>
            <a:r>
              <a:rPr lang="en-US" sz="2800" dirty="0" smtClean="0"/>
              <a:t> </a:t>
            </a:r>
            <a:r>
              <a:rPr lang="en-US" sz="2800" dirty="0" err="1" smtClean="0"/>
              <a:t>sensíveis</a:t>
            </a:r>
            <a:r>
              <a:rPr lang="en-US" sz="2800" dirty="0" smtClean="0"/>
              <a:t> a </a:t>
            </a:r>
            <a:r>
              <a:rPr lang="en-US" sz="2800" dirty="0" err="1" smtClean="0"/>
              <a:t>certas</a:t>
            </a:r>
            <a:r>
              <a:rPr lang="en-US" sz="2800" dirty="0" smtClean="0"/>
              <a:t> </a:t>
            </a:r>
            <a:r>
              <a:rPr lang="en-US" sz="2800" dirty="0" err="1" smtClean="0"/>
              <a:t>questões</a:t>
            </a:r>
            <a:r>
              <a:rPr lang="en-US" sz="2800" dirty="0" smtClean="0"/>
              <a:t>, </a:t>
            </a:r>
            <a:r>
              <a:rPr lang="en-US" sz="2800" dirty="0" err="1" smtClean="0"/>
              <a:t>como</a:t>
            </a:r>
            <a:r>
              <a:rPr lang="en-US" sz="2800" dirty="0" smtClean="0"/>
              <a:t> o </a:t>
            </a:r>
            <a:r>
              <a:rPr lang="en-US" sz="2800" dirty="0" err="1" smtClean="0"/>
              <a:t>impacto</a:t>
            </a:r>
            <a:r>
              <a:rPr lang="en-US" sz="2800" dirty="0" smtClean="0"/>
              <a:t> da </a:t>
            </a:r>
            <a:r>
              <a:rPr lang="en-US" sz="2800" dirty="0" err="1" smtClean="0"/>
              <a:t>pobreza</a:t>
            </a:r>
            <a:r>
              <a:rPr lang="en-US" sz="2800" dirty="0" smtClean="0"/>
              <a:t> (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atinge</a:t>
            </a:r>
            <a:r>
              <a:rPr lang="en-US" sz="2800" dirty="0" smtClean="0"/>
              <a:t> </a:t>
            </a:r>
            <a:r>
              <a:rPr lang="en-US" sz="2800" dirty="0" err="1" smtClean="0"/>
              <a:t>milhões</a:t>
            </a:r>
            <a:r>
              <a:rPr lang="en-US" sz="2800" dirty="0" smtClean="0"/>
              <a:t> de </a:t>
            </a:r>
            <a:r>
              <a:rPr lang="en-US" sz="2800" dirty="0" err="1" smtClean="0"/>
              <a:t>crianças</a:t>
            </a:r>
            <a:r>
              <a:rPr lang="en-US" sz="2800" dirty="0" smtClean="0"/>
              <a:t>) </a:t>
            </a:r>
            <a:r>
              <a:rPr lang="en-US" sz="2800" dirty="0" err="1" smtClean="0"/>
              <a:t>sobre</a:t>
            </a:r>
            <a:r>
              <a:rPr lang="en-US" sz="2800" dirty="0" smtClean="0"/>
              <a:t> a </a:t>
            </a:r>
            <a:r>
              <a:rPr lang="en-US" sz="2800" dirty="0" err="1" smtClean="0"/>
              <a:t>constituição</a:t>
            </a:r>
            <a:r>
              <a:rPr lang="en-US" sz="2800" dirty="0" smtClean="0"/>
              <a:t> do </a:t>
            </a:r>
            <a:r>
              <a:rPr lang="en-US" sz="2800" dirty="0" err="1" smtClean="0"/>
              <a:t>pensamento</a:t>
            </a:r>
            <a:r>
              <a:rPr lang="en-US" sz="2800" dirty="0" smtClean="0"/>
              <a:t>.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Um </a:t>
            </a:r>
            <a:r>
              <a:rPr lang="en-US" sz="2800" dirty="0" err="1" smtClean="0"/>
              <a:t>aspecto</a:t>
            </a:r>
            <a:r>
              <a:rPr lang="en-US" sz="2800" dirty="0" smtClean="0"/>
              <a:t> crucial: </a:t>
            </a:r>
            <a:r>
              <a:rPr lang="en-US" sz="2800" dirty="0" err="1" smtClean="0"/>
              <a:t>como</a:t>
            </a:r>
            <a:r>
              <a:rPr lang="en-US" sz="2800" dirty="0" smtClean="0"/>
              <a:t> as </a:t>
            </a:r>
            <a:r>
              <a:rPr lang="en-US" sz="2800" dirty="0" err="1" smtClean="0"/>
              <a:t>crianças</a:t>
            </a:r>
            <a:r>
              <a:rPr lang="en-US" sz="2800" dirty="0" smtClean="0"/>
              <a:t> </a:t>
            </a:r>
            <a:r>
              <a:rPr lang="en-US" sz="2800" dirty="0" err="1" smtClean="0"/>
              <a:t>desenvolvem</a:t>
            </a:r>
            <a:r>
              <a:rPr lang="en-US" sz="2800" dirty="0" smtClean="0"/>
              <a:t> </a:t>
            </a:r>
            <a:r>
              <a:rPr lang="en-US" sz="2800" dirty="0" err="1" smtClean="0"/>
              <a:t>teorias</a:t>
            </a:r>
            <a:r>
              <a:rPr lang="en-US" sz="2800" dirty="0" smtClean="0"/>
              <a:t> </a:t>
            </a:r>
            <a:r>
              <a:rPr lang="en-US" sz="2800" dirty="0" err="1" smtClean="0"/>
              <a:t>sobre</a:t>
            </a:r>
            <a:r>
              <a:rPr lang="en-US" sz="2800" dirty="0" smtClean="0"/>
              <a:t> </a:t>
            </a:r>
            <a:r>
              <a:rPr lang="en-US" sz="2800" dirty="0" err="1" smtClean="0"/>
              <a:t>outras</a:t>
            </a:r>
            <a:r>
              <a:rPr lang="en-US" sz="2800" dirty="0" smtClean="0"/>
              <a:t> </a:t>
            </a:r>
            <a:r>
              <a:rPr lang="en-US" sz="2800" dirty="0" err="1" smtClean="0"/>
              <a:t>mentes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18687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hutterstock_130559183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625" y="2123855"/>
            <a:ext cx="7335815" cy="489054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6515" y="278650"/>
            <a:ext cx="859595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 smtClean="0"/>
              <a:t>Uma das </a:t>
            </a:r>
            <a:r>
              <a:rPr lang="en-US" sz="2400" dirty="0" err="1" smtClean="0"/>
              <a:t>questões</a:t>
            </a:r>
            <a:r>
              <a:rPr lang="en-US" sz="2400" dirty="0" smtClean="0"/>
              <a:t> </a:t>
            </a:r>
            <a:r>
              <a:rPr lang="en-US" sz="2400" dirty="0" err="1" smtClean="0"/>
              <a:t>recentes</a:t>
            </a:r>
            <a:r>
              <a:rPr lang="en-US" sz="2400" dirty="0" smtClean="0"/>
              <a:t> a </a:t>
            </a:r>
            <a:r>
              <a:rPr lang="en-US" sz="2400" dirty="0" err="1" smtClean="0"/>
              <a:t>respeito</a:t>
            </a:r>
            <a:r>
              <a:rPr lang="en-US" sz="2400" dirty="0" smtClean="0"/>
              <a:t> do </a:t>
            </a:r>
            <a:r>
              <a:rPr lang="en-US" sz="2400" dirty="0" err="1" smtClean="0"/>
              <a:t>desenvolvimento</a:t>
            </a:r>
            <a:r>
              <a:rPr lang="en-US" sz="2400" dirty="0" smtClean="0"/>
              <a:t> </a:t>
            </a:r>
            <a:r>
              <a:rPr lang="en-US" sz="2400" dirty="0" err="1" smtClean="0"/>
              <a:t>cognitivo</a:t>
            </a:r>
            <a:r>
              <a:rPr lang="en-US" sz="2400" dirty="0" smtClean="0"/>
              <a:t>: </a:t>
            </a:r>
            <a:r>
              <a:rPr lang="en-US" sz="2400" dirty="0" err="1" smtClean="0"/>
              <a:t>como</a:t>
            </a:r>
            <a:r>
              <a:rPr lang="en-US" sz="2400" dirty="0" smtClean="0"/>
              <a:t> as </a:t>
            </a:r>
            <a:r>
              <a:rPr lang="en-US" sz="2400" dirty="0" err="1" smtClean="0"/>
              <a:t>crianças</a:t>
            </a:r>
            <a:r>
              <a:rPr lang="en-US" sz="2400" dirty="0" smtClean="0"/>
              <a:t> </a:t>
            </a:r>
            <a:r>
              <a:rPr lang="en-US" sz="2400" dirty="0" err="1" smtClean="0"/>
              <a:t>chegam</a:t>
            </a:r>
            <a:r>
              <a:rPr lang="en-US" sz="2400" dirty="0" smtClean="0"/>
              <a:t> a </a:t>
            </a:r>
            <a:r>
              <a:rPr lang="en-US" sz="2400" dirty="0" err="1" smtClean="0"/>
              <a:t>compreender</a:t>
            </a:r>
            <a:r>
              <a:rPr lang="en-US" sz="2400" dirty="0" smtClean="0"/>
              <a:t> o </a:t>
            </a:r>
            <a:r>
              <a:rPr lang="en-US" sz="2400" dirty="0" err="1" smtClean="0"/>
              <a:t>pensamento</a:t>
            </a:r>
            <a:r>
              <a:rPr lang="en-US" sz="2400" dirty="0" smtClean="0"/>
              <a:t>, e a </a:t>
            </a:r>
            <a:r>
              <a:rPr lang="en-US" sz="2400" dirty="0" err="1" smtClean="0"/>
              <a:t>emoção</a:t>
            </a:r>
            <a:r>
              <a:rPr lang="en-US" sz="2400" dirty="0" smtClean="0"/>
              <a:t> </a:t>
            </a:r>
            <a:r>
              <a:rPr lang="en-US" sz="2400" dirty="0" err="1" smtClean="0"/>
              <a:t>própria</a:t>
            </a:r>
            <a:r>
              <a:rPr lang="en-US" sz="2400" dirty="0" smtClean="0"/>
              <a:t> e a dos outros? </a:t>
            </a:r>
          </a:p>
          <a:p>
            <a:pPr>
              <a:lnSpc>
                <a:spcPct val="100000"/>
              </a:lnSpc>
            </a:pPr>
            <a:endParaRPr lang="en-US" sz="2400" dirty="0" smtClean="0"/>
          </a:p>
          <a:p>
            <a:pPr>
              <a:lnSpc>
                <a:spcPct val="100000"/>
              </a:lnSpc>
            </a:pPr>
            <a:r>
              <a:rPr lang="en-US" sz="2400" dirty="0" smtClean="0"/>
              <a:t>A </a:t>
            </a:r>
            <a:r>
              <a:rPr lang="en-US" sz="2400" dirty="0" err="1" smtClean="0"/>
              <a:t>Teoria</a:t>
            </a:r>
            <a:r>
              <a:rPr lang="en-US" sz="2400" dirty="0" smtClean="0"/>
              <a:t> da </a:t>
            </a:r>
            <a:r>
              <a:rPr lang="en-US" sz="2400" dirty="0" err="1" smtClean="0"/>
              <a:t>Mente</a:t>
            </a:r>
            <a:r>
              <a:rPr lang="en-US" sz="2400" dirty="0" smtClean="0"/>
              <a:t> surge </a:t>
            </a:r>
            <a:r>
              <a:rPr lang="en-US" sz="2400" dirty="0" err="1" smtClean="0"/>
              <a:t>aos</a:t>
            </a:r>
            <a:r>
              <a:rPr lang="en-US" sz="2400" dirty="0" smtClean="0"/>
              <a:t> 3 </a:t>
            </a:r>
            <a:r>
              <a:rPr lang="en-US" sz="2400" dirty="0" err="1" smtClean="0"/>
              <a:t>anos</a:t>
            </a:r>
            <a:r>
              <a:rPr lang="en-US" sz="2400" dirty="0" smtClean="0"/>
              <a:t>, </a:t>
            </a:r>
            <a:r>
              <a:rPr lang="en-US" sz="2400" dirty="0" err="1" smtClean="0"/>
              <a:t>quando</a:t>
            </a:r>
            <a:r>
              <a:rPr lang="en-US" sz="2400" dirty="0" smtClean="0"/>
              <a:t> </a:t>
            </a:r>
            <a:r>
              <a:rPr lang="en-US" sz="2400" dirty="0" err="1" smtClean="0"/>
              <a:t>estudada</a:t>
            </a:r>
            <a:r>
              <a:rPr lang="en-US" sz="2400" dirty="0" smtClean="0"/>
              <a:t> </a:t>
            </a:r>
            <a:r>
              <a:rPr lang="en-US" sz="2400" dirty="0" err="1" smtClean="0"/>
              <a:t>mediante</a:t>
            </a:r>
            <a:r>
              <a:rPr lang="en-US" sz="2400" dirty="0" smtClean="0"/>
              <a:t> </a:t>
            </a:r>
            <a:r>
              <a:rPr lang="en-US" sz="2400" dirty="0" err="1" smtClean="0"/>
              <a:t>uso</a:t>
            </a:r>
            <a:r>
              <a:rPr lang="en-US" sz="2400" dirty="0" smtClean="0"/>
              <a:t> da </a:t>
            </a:r>
            <a:r>
              <a:rPr lang="en-US" sz="2400" dirty="0" err="1" smtClean="0"/>
              <a:t>linguagem</a:t>
            </a:r>
            <a:r>
              <a:rPr lang="en-US" sz="2400" dirty="0" smtClean="0"/>
              <a:t> (H. Wellman), mas </a:t>
            </a:r>
            <a:r>
              <a:rPr lang="en-US" sz="2400" dirty="0" err="1" smtClean="0"/>
              <a:t>está</a:t>
            </a:r>
            <a:r>
              <a:rPr lang="en-US" sz="2400" dirty="0" smtClean="0"/>
              <a:t> </a:t>
            </a:r>
            <a:r>
              <a:rPr lang="en-US" sz="2400" dirty="0" err="1" smtClean="0"/>
              <a:t>presente</a:t>
            </a:r>
            <a:r>
              <a:rPr lang="en-US" sz="2400" dirty="0" smtClean="0"/>
              <a:t> </a:t>
            </a:r>
            <a:r>
              <a:rPr lang="en-US" sz="2400" dirty="0" err="1" smtClean="0"/>
              <a:t>já</a:t>
            </a:r>
            <a:r>
              <a:rPr lang="en-US" sz="2400" dirty="0" smtClean="0"/>
              <a:t> </a:t>
            </a:r>
            <a:r>
              <a:rPr lang="en-US" sz="2400" dirty="0" err="1" smtClean="0"/>
              <a:t>nos</a:t>
            </a:r>
            <a:r>
              <a:rPr lang="en-US" sz="2400" dirty="0" smtClean="0"/>
              <a:t> </a:t>
            </a:r>
            <a:r>
              <a:rPr lang="en-US" sz="2400" dirty="0" err="1" smtClean="0"/>
              <a:t>bebês</a:t>
            </a:r>
            <a:r>
              <a:rPr lang="en-US" sz="2400" dirty="0" smtClean="0"/>
              <a:t>, </a:t>
            </a:r>
            <a:r>
              <a:rPr lang="en-US" sz="2400" dirty="0" err="1" smtClean="0"/>
              <a:t>quando</a:t>
            </a:r>
            <a:r>
              <a:rPr lang="en-US" sz="2400" dirty="0" smtClean="0"/>
              <a:t> se </a:t>
            </a:r>
            <a:r>
              <a:rPr lang="en-US" sz="2400" dirty="0" err="1" smtClean="0"/>
              <a:t>estuda</a:t>
            </a:r>
            <a:r>
              <a:rPr lang="en-US" sz="2400" dirty="0" smtClean="0"/>
              <a:t> </a:t>
            </a:r>
            <a:r>
              <a:rPr lang="en-US" sz="2400" dirty="0" err="1" smtClean="0"/>
              <a:t>os</a:t>
            </a:r>
            <a:r>
              <a:rPr lang="en-US" sz="2400" dirty="0" smtClean="0"/>
              <a:t> </a:t>
            </a:r>
            <a:r>
              <a:rPr lang="en-US" sz="2400" dirty="0" err="1" smtClean="0"/>
              <a:t>movimentos</a:t>
            </a:r>
            <a:r>
              <a:rPr lang="en-US" sz="2400" dirty="0" smtClean="0"/>
              <a:t> do </a:t>
            </a:r>
            <a:r>
              <a:rPr lang="en-US" sz="2400" dirty="0" err="1" smtClean="0"/>
              <a:t>olhar</a:t>
            </a:r>
            <a:r>
              <a:rPr lang="en-US" sz="2400" dirty="0" smtClean="0"/>
              <a:t> </a:t>
            </a:r>
            <a:r>
              <a:rPr lang="en-US" sz="2400" dirty="0" err="1" smtClean="0"/>
              <a:t>ou</a:t>
            </a:r>
            <a:r>
              <a:rPr lang="en-US" sz="2400" dirty="0" smtClean="0"/>
              <a:t> se </a:t>
            </a:r>
            <a:r>
              <a:rPr lang="en-US" sz="2400" dirty="0" err="1" smtClean="0"/>
              <a:t>analisa</a:t>
            </a:r>
            <a:r>
              <a:rPr lang="en-US" sz="2400" dirty="0" smtClean="0"/>
              <a:t> </a:t>
            </a:r>
            <a:r>
              <a:rPr lang="en-US" sz="2400" dirty="0" err="1" smtClean="0"/>
              <a:t>os</a:t>
            </a:r>
            <a:r>
              <a:rPr lang="en-US" sz="2400" dirty="0" smtClean="0"/>
              <a:t> </a:t>
            </a:r>
            <a:r>
              <a:rPr lang="en-US" sz="2400" dirty="0" err="1" smtClean="0"/>
              <a:t>movimentos</a:t>
            </a:r>
            <a:r>
              <a:rPr lang="en-US" sz="2400" dirty="0" smtClean="0"/>
              <a:t> (</a:t>
            </a:r>
            <a:r>
              <a:rPr lang="en-US" sz="2400" dirty="0" err="1" smtClean="0"/>
              <a:t>Gopnik</a:t>
            </a:r>
            <a:r>
              <a:rPr lang="en-US" sz="2400" dirty="0" smtClean="0"/>
              <a:t>).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632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nt Slides">
  <a:themeElements>
    <a:clrScheme name="YSM New Brand">
      <a:dk1>
        <a:srgbClr val="000000"/>
      </a:dk1>
      <a:lt1>
        <a:srgbClr val="FFFFFF"/>
      </a:lt1>
      <a:dk2>
        <a:srgbClr val="585858"/>
      </a:dk2>
      <a:lt2>
        <a:srgbClr val="C2C0C0"/>
      </a:lt2>
      <a:accent1>
        <a:srgbClr val="467FCC"/>
      </a:accent1>
      <a:accent2>
        <a:srgbClr val="55A51C"/>
      </a:accent2>
      <a:accent3>
        <a:srgbClr val="80CDE9"/>
      </a:accent3>
      <a:accent4>
        <a:srgbClr val="A098E4"/>
      </a:accent4>
      <a:accent5>
        <a:srgbClr val="F7941D"/>
      </a:accent5>
      <a:accent6>
        <a:srgbClr val="004DA4"/>
      </a:accent6>
      <a:hlink>
        <a:srgbClr val="467FCC"/>
      </a:hlink>
      <a:folHlink>
        <a:srgbClr val="C4DF9B"/>
      </a:folHlink>
    </a:clrScheme>
    <a:fontScheme name="2_New_Blue_YSM_2">
      <a:majorFont>
        <a:latin typeface="Georgia"/>
        <a:ea typeface="Gulim"/>
        <a:cs typeface="Gulim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2_New_Blue_YSM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ew_Blue_YSM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ew_Blue_YSM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ew_Blue_YSM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ew_Blue_YSM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ew_Blue_YSM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ew_Blue_YSM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Brand Template (06162010)</Template>
  <TotalTime>4324</TotalTime>
  <Words>777</Words>
  <Application>Microsoft Office PowerPoint</Application>
  <PresentationFormat>Apresentação na tela (4:3)</PresentationFormat>
  <Paragraphs>91</Paragraphs>
  <Slides>13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0" baseType="lpstr">
      <vt:lpstr>Gulim</vt:lpstr>
      <vt:lpstr>MS PGothic</vt:lpstr>
      <vt:lpstr>MS PGothic</vt:lpstr>
      <vt:lpstr>Arial</vt:lpstr>
      <vt:lpstr>Calibri</vt:lpstr>
      <vt:lpstr>Georgia</vt:lpstr>
      <vt:lpstr>Content Slides</vt:lpstr>
      <vt:lpstr>VIII Semana de Valorização da Primeira Infância e Cultura da Paz Primeira Infância e Epigenética – Um Novo Paradigma no Desenvolvimento Infantil Senado Federal, Brasília, 20-22 de outubro de 2015</vt:lpstr>
      <vt:lpstr>Por que atribuímos tanta importância à primeira infância? A emergência da linguagem, a inteligência e a memória, a aprendizagem da leitura</vt:lpstr>
      <vt:lpstr>Por que atribuímos tanta importância à primeira infância? A emergência da linguagem, a inteligência e a memória, a aprendizagem da leitura</vt:lpstr>
      <vt:lpstr>Por que atribuímos tanta importância à primeira infância? A emergência da linguagem, a inteligência e a memória, a aprendizagem da leitura</vt:lpstr>
      <vt:lpstr>Por que atribuímos tanta importância à primeira infância? A emergência da linguagem, a inteligência e a memória, a aprendizagem da leitura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</vt:lpstr>
    </vt:vector>
  </TitlesOfParts>
  <Company>Yale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Fansler, Justin</dc:creator>
  <cp:lastModifiedBy>Ivan Cerqueira Filho</cp:lastModifiedBy>
  <cp:revision>262</cp:revision>
  <dcterms:created xsi:type="dcterms:W3CDTF">2010-06-16T21:30:36Z</dcterms:created>
  <dcterms:modified xsi:type="dcterms:W3CDTF">2015-10-21T12:03:58Z</dcterms:modified>
</cp:coreProperties>
</file>