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84" r:id="rId4"/>
    <p:sldId id="265" r:id="rId5"/>
    <p:sldId id="275" r:id="rId6"/>
    <p:sldId id="276" r:id="rId7"/>
    <p:sldId id="282" r:id="rId8"/>
    <p:sldId id="283" r:id="rId9"/>
    <p:sldId id="277" r:id="rId10"/>
    <p:sldId id="281" r:id="rId11"/>
    <p:sldId id="272" r:id="rId12"/>
    <p:sldId id="279" r:id="rId13"/>
    <p:sldId id="280" r:id="rId14"/>
    <p:sldId id="274" r:id="rId15"/>
    <p:sldId id="273" r:id="rId16"/>
    <p:sldId id="270" r:id="rId17"/>
  </p:sldIdLst>
  <p:sldSz cx="9144000" cy="6858000" type="screen4x3"/>
  <p:notesSz cx="6784975" cy="9906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0" y="2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3249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4DC8D-3EF0-44B9-A09A-E59E2FC51BA9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3249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243C1-53B4-4971-9FF4-36C071433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728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BB6E246-9FC8-4E8A-9B64-357DDBFF2742}" type="datetimeFigureOut">
              <a:rPr lang="pt-BR"/>
              <a:pPr>
                <a:defRPr/>
              </a:pPr>
              <a:t>22/11/2016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DC93E4-29FC-40D3-B17D-6EC797C215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911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D3CAA4-1655-4E17-A50B-D5724488FDA7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41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6D5AB-CFF4-414B-8790-083B7A9EF939}" type="datetimeFigureOut">
              <a:rPr lang="pt-BR"/>
              <a:pPr>
                <a:defRPr/>
              </a:pPr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0AA54-3650-49BD-AA41-2C38541DFD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90D51-EC5A-4227-9EB8-D32C0D080C56}" type="datetimeFigureOut">
              <a:rPr lang="pt-BR"/>
              <a:pPr>
                <a:defRPr/>
              </a:pPr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D454A-B7DB-41A6-B5DD-70E182DD27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E26AE-69A8-465E-BDFC-2ECD1DA64773}" type="datetimeFigureOut">
              <a:rPr lang="pt-BR"/>
              <a:pPr>
                <a:defRPr/>
              </a:pPr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E77E4-539E-44FE-AEAC-BA8829AE2B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5239-55D0-4310-862D-FA7EBFFB319D}" type="datetimeFigureOut">
              <a:rPr lang="pt-BR"/>
              <a:pPr>
                <a:defRPr/>
              </a:pPr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99A01-8936-456F-9870-E1FB9000B4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28B9B-5825-4FA5-9C9B-6A55E98213C2}" type="datetimeFigureOut">
              <a:rPr lang="pt-BR"/>
              <a:pPr>
                <a:defRPr/>
              </a:pPr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9CA0E-737C-4D17-AAE2-630831C988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6ECE6-7BE7-4ABA-A7C9-71E35E70A45B}" type="datetimeFigureOut">
              <a:rPr lang="pt-BR"/>
              <a:pPr>
                <a:defRPr/>
              </a:pPr>
              <a:t>22/11/2016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90010-6439-41D3-94B2-9E421952D1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6010-31FC-466B-B6A9-FE6A85E28A5D}" type="datetimeFigureOut">
              <a:rPr lang="pt-BR"/>
              <a:pPr>
                <a:defRPr/>
              </a:pPr>
              <a:t>22/11/2016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6CA46-C5CD-4FBF-8FD3-4D26F681C5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CD615-E80D-4A4A-A416-85334DDB8CB1}" type="datetimeFigureOut">
              <a:rPr lang="pt-BR"/>
              <a:pPr>
                <a:defRPr/>
              </a:pPr>
              <a:t>22/11/2016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A7D4B-C707-44F1-867E-6FD4D00EDC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06349-F207-4AE8-962C-32CAAA813CC6}" type="datetimeFigureOut">
              <a:rPr lang="pt-BR"/>
              <a:pPr>
                <a:defRPr/>
              </a:pPr>
              <a:t>22/11/2016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B59D6-2A8A-4C55-A1FD-7EB086D460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2BC8A-CCEA-4A0E-823C-635F7461906E}" type="datetimeFigureOut">
              <a:rPr lang="pt-BR"/>
              <a:pPr>
                <a:defRPr/>
              </a:pPr>
              <a:t>22/11/2016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4FB9B-C4A4-45F7-A06E-E8217F343D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BDF36-ED7A-411F-949C-5195D5FB2809}" type="datetimeFigureOut">
              <a:rPr lang="pt-BR"/>
              <a:pPr>
                <a:defRPr/>
              </a:pPr>
              <a:t>22/11/2016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EDA3-FDD5-40DF-9A86-BB6EF580E9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28EB30-D9A1-4CC1-BD9F-736CA15C36B1}" type="datetimeFigureOut">
              <a:rPr lang="pt-BR"/>
              <a:pPr>
                <a:defRPr/>
              </a:pPr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3607B8-332F-41DE-8E3D-E446A90602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75656" y="1340768"/>
            <a:ext cx="705678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2060"/>
                </a:solidFill>
                <a:latin typeface="+mj-lt"/>
              </a:rPr>
              <a:t>Audiência </a:t>
            </a:r>
            <a:r>
              <a:rPr lang="pt-BR" sz="3600" b="1" dirty="0" smtClean="0">
                <a:solidFill>
                  <a:srgbClr val="002060"/>
                </a:solidFill>
                <a:latin typeface="+mj-lt"/>
              </a:rPr>
              <a:t>Pública: discutir a situação da </a:t>
            </a:r>
            <a:r>
              <a:rPr lang="pt-BR" sz="3600" b="1" dirty="0" err="1" smtClean="0">
                <a:solidFill>
                  <a:srgbClr val="002060"/>
                </a:solidFill>
                <a:latin typeface="+mj-lt"/>
              </a:rPr>
              <a:t>Hemobras</a:t>
            </a:r>
            <a:endParaRPr lang="pt-BR" sz="3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pt-BR" sz="28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pt-BR" sz="2800" b="1" dirty="0" smtClean="0">
                <a:solidFill>
                  <a:srgbClr val="002060"/>
                </a:solidFill>
                <a:latin typeface="+mj-lt"/>
              </a:rPr>
              <a:t>Comissão </a:t>
            </a:r>
            <a:r>
              <a:rPr lang="pt-BR" sz="2800" b="1" dirty="0" smtClean="0">
                <a:solidFill>
                  <a:srgbClr val="002060"/>
                </a:solidFill>
                <a:latin typeface="+mj-lt"/>
              </a:rPr>
              <a:t>de </a:t>
            </a:r>
            <a:r>
              <a:rPr lang="pt-BR" sz="2800" b="1" dirty="0" smtClean="0">
                <a:solidFill>
                  <a:srgbClr val="002060"/>
                </a:solidFill>
                <a:latin typeface="+mj-lt"/>
              </a:rPr>
              <a:t>Meio Ambiente, Defesa do Consumidor e Fiscalização e Controle do Senado Federal (CMA/SF)</a:t>
            </a:r>
            <a:endParaRPr lang="pt-BR" sz="3600" b="1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pt-BR" sz="3200" i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6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2"/>
          <p:cNvSpPr>
            <a:spLocks noGrp="1"/>
          </p:cNvSpPr>
          <p:nvPr>
            <p:ph idx="1"/>
          </p:nvPr>
        </p:nvSpPr>
        <p:spPr>
          <a:xfrm>
            <a:off x="422592" y="836712"/>
            <a:ext cx="8469888" cy="5688632"/>
          </a:xfrm>
        </p:spPr>
        <p:txBody>
          <a:bodyPr/>
          <a:lstStyle/>
          <a:p>
            <a:pPr marL="457200" lvl="1" indent="0">
              <a:buNone/>
            </a:pPr>
            <a:endParaRPr lang="pt-BR" sz="2000" dirty="0"/>
          </a:p>
          <a:p>
            <a:endParaRPr lang="pt-BR" sz="2200" i="1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 smtClean="0"/>
              <a:t>						</a:t>
            </a:r>
            <a:endParaRPr lang="pt-BR" sz="2400" dirty="0"/>
          </a:p>
        </p:txBody>
      </p:sp>
      <p:sp>
        <p:nvSpPr>
          <p:cNvPr id="3075" name="Título 1"/>
          <p:cNvSpPr>
            <a:spLocks noGrp="1"/>
          </p:cNvSpPr>
          <p:nvPr>
            <p:ph type="title"/>
          </p:nvPr>
        </p:nvSpPr>
        <p:spPr>
          <a:xfrm>
            <a:off x="537179" y="116632"/>
            <a:ext cx="8240713" cy="850106"/>
          </a:xfrm>
        </p:spPr>
        <p:txBody>
          <a:bodyPr/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/>
            </a:r>
            <a:br>
              <a:rPr lang="pt-BR" sz="3600" b="1" dirty="0" smtClean="0">
                <a:solidFill>
                  <a:srgbClr val="002060"/>
                </a:solidFill>
              </a:rPr>
            </a:br>
            <a:r>
              <a:rPr lang="pt-BR" sz="3600" b="1" dirty="0" smtClean="0">
                <a:solidFill>
                  <a:srgbClr val="002060"/>
                </a:solidFill>
              </a:rPr>
              <a:t>Atividades da </a:t>
            </a:r>
            <a:r>
              <a:rPr lang="pt-BR" sz="3600" b="1" dirty="0" err="1" smtClean="0">
                <a:solidFill>
                  <a:srgbClr val="002060"/>
                </a:solidFill>
              </a:rPr>
              <a:t>Hemobrás</a:t>
            </a:r>
            <a:r>
              <a:rPr lang="pt-BR" sz="3600" b="1" dirty="0">
                <a:solidFill>
                  <a:srgbClr val="002060"/>
                </a:solidFill>
              </a:rPr>
              <a:t/>
            </a:r>
            <a:br>
              <a:rPr lang="pt-BR" sz="3600" b="1" dirty="0">
                <a:solidFill>
                  <a:srgbClr val="002060"/>
                </a:solidFill>
              </a:rPr>
            </a:br>
            <a:endParaRPr lang="pt-BR" sz="3600" b="1" dirty="0" smtClean="0">
              <a:solidFill>
                <a:srgbClr val="002060"/>
              </a:solidFill>
            </a:endParaRPr>
          </a:p>
        </p:txBody>
      </p:sp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714508" y="966738"/>
            <a:ext cx="7889940" cy="483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1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2"/>
          <p:cNvSpPr>
            <a:spLocks noGrp="1"/>
          </p:cNvSpPr>
          <p:nvPr>
            <p:ph idx="1"/>
          </p:nvPr>
        </p:nvSpPr>
        <p:spPr>
          <a:xfrm>
            <a:off x="422592" y="1135058"/>
            <a:ext cx="8229600" cy="4968551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pt-BR" sz="2400" dirty="0" smtClean="0"/>
              <a:t>Tropicalização (clima e outros fatores: Europa </a:t>
            </a:r>
            <a:r>
              <a:rPr lang="pt-BR" sz="2400" dirty="0" err="1" smtClean="0"/>
              <a:t>vs</a:t>
            </a:r>
            <a:r>
              <a:rPr lang="pt-BR" sz="2400" dirty="0" smtClean="0"/>
              <a:t> Brasil); </a:t>
            </a:r>
            <a:r>
              <a:rPr lang="pt-BR" sz="2400" dirty="0"/>
              <a:t>mudança no processo de produção da imunoglobulina, de liofilizada (desidratada) para líquida e problemas nas licenças das agências sanitárias, francesa e </a:t>
            </a:r>
            <a:r>
              <a:rPr lang="pt-BR" sz="2400" dirty="0" smtClean="0"/>
              <a:t>brasileira</a:t>
            </a:r>
          </a:p>
          <a:p>
            <a:pPr algn="just">
              <a:buFontTx/>
              <a:buChar char="-"/>
            </a:pPr>
            <a:r>
              <a:rPr lang="pt-BR" sz="2400" dirty="0" smtClean="0"/>
              <a:t>Ausência de CBPF: acúmulo de plasma; custos suportados pela </a:t>
            </a:r>
            <a:r>
              <a:rPr lang="pt-BR" sz="2400" dirty="0" err="1" smtClean="0"/>
              <a:t>Hemobrás</a:t>
            </a:r>
            <a:endParaRPr lang="pt-BR" sz="2400" dirty="0" smtClean="0"/>
          </a:p>
          <a:p>
            <a:pPr algn="just">
              <a:buFontTx/>
              <a:buChar char="-"/>
            </a:pPr>
            <a:r>
              <a:rPr lang="pt-BR" sz="2400" dirty="0" smtClean="0"/>
              <a:t>Transferência de tecnologia: plasma humano (LFB) e recombinante (</a:t>
            </a:r>
            <a:r>
              <a:rPr lang="pt-BR" sz="2400" dirty="0" err="1" smtClean="0"/>
              <a:t>Baxter</a:t>
            </a:r>
            <a:r>
              <a:rPr lang="pt-BR" sz="2400" dirty="0" smtClean="0"/>
              <a:t>, 2012) – compatibilização de plantas, custos, planejamento, novas tecnologias...</a:t>
            </a:r>
          </a:p>
          <a:p>
            <a:pPr algn="just">
              <a:buFontTx/>
              <a:buChar char="-"/>
            </a:pPr>
            <a:r>
              <a:rPr lang="pt-BR" sz="2400" dirty="0" smtClean="0"/>
              <a:t>Indefinição da conclusão das obras: 2014, 2020, 2023... (apontamentos da </a:t>
            </a:r>
            <a:r>
              <a:rPr lang="pt-BR" sz="2400" dirty="0" err="1" smtClean="0"/>
              <a:t>Seinfraurbana</a:t>
            </a:r>
            <a:r>
              <a:rPr lang="pt-BR" sz="2400" dirty="0" smtClean="0"/>
              <a:t> – próximos slides)</a:t>
            </a:r>
          </a:p>
          <a:p>
            <a:pPr marL="400050" lvl="1" indent="0" algn="just">
              <a:buNone/>
            </a:pPr>
            <a:endParaRPr lang="pt-BR" sz="2400" dirty="0"/>
          </a:p>
          <a:p>
            <a:pPr marL="400050" lvl="1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 smtClean="0"/>
              <a:t>						</a:t>
            </a:r>
            <a:endParaRPr lang="pt-BR" sz="2400" dirty="0"/>
          </a:p>
        </p:txBody>
      </p:sp>
      <p:sp>
        <p:nvSpPr>
          <p:cNvPr id="3075" name="Título 1"/>
          <p:cNvSpPr>
            <a:spLocks noGrp="1"/>
          </p:cNvSpPr>
          <p:nvPr>
            <p:ph type="title"/>
          </p:nvPr>
        </p:nvSpPr>
        <p:spPr>
          <a:xfrm>
            <a:off x="422592" y="188640"/>
            <a:ext cx="8240713" cy="850106"/>
          </a:xfrm>
        </p:spPr>
        <p:txBody>
          <a:bodyPr/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Intercorrências</a:t>
            </a:r>
            <a:endParaRPr lang="pt-BR" sz="3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2"/>
          <p:cNvSpPr>
            <a:spLocks noGrp="1"/>
          </p:cNvSpPr>
          <p:nvPr>
            <p:ph idx="1"/>
          </p:nvPr>
        </p:nvSpPr>
        <p:spPr>
          <a:xfrm>
            <a:off x="422592" y="1135058"/>
            <a:ext cx="8229600" cy="4968551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pt-BR" sz="2000" dirty="0" smtClean="0"/>
              <a:t>Custos envolvidos, fatores considerados: R$ 540 milhões </a:t>
            </a:r>
            <a:r>
              <a:rPr lang="pt-BR" sz="2000" dirty="0" err="1" smtClean="0"/>
              <a:t>vs</a:t>
            </a:r>
            <a:r>
              <a:rPr lang="pt-BR" sz="2000" dirty="0" smtClean="0"/>
              <a:t> R$ 855 milhões </a:t>
            </a:r>
            <a:r>
              <a:rPr lang="pt-BR" sz="2000" dirty="0" err="1" smtClean="0"/>
              <a:t>vs</a:t>
            </a:r>
            <a:r>
              <a:rPr lang="pt-BR" sz="2000" dirty="0" smtClean="0"/>
              <a:t> R$ 1,7 bi (itens que não são considerados investimentos)</a:t>
            </a:r>
            <a:endParaRPr lang="pt-BR" sz="2400" dirty="0" smtClean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 smtClean="0"/>
              <a:t>						</a:t>
            </a:r>
            <a:endParaRPr lang="pt-BR" sz="2400" dirty="0"/>
          </a:p>
        </p:txBody>
      </p:sp>
      <p:sp>
        <p:nvSpPr>
          <p:cNvPr id="3075" name="Título 1"/>
          <p:cNvSpPr>
            <a:spLocks noGrp="1"/>
          </p:cNvSpPr>
          <p:nvPr>
            <p:ph type="title"/>
          </p:nvPr>
        </p:nvSpPr>
        <p:spPr>
          <a:xfrm>
            <a:off x="422592" y="188640"/>
            <a:ext cx="8240713" cy="850106"/>
          </a:xfrm>
        </p:spPr>
        <p:txBody>
          <a:bodyPr/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Intercorrências</a:t>
            </a:r>
            <a:endParaRPr lang="pt-BR" sz="3600" b="1" dirty="0" smtClean="0">
              <a:solidFill>
                <a:srgbClr val="002060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59632" y="1924517"/>
            <a:ext cx="6624736" cy="427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2"/>
          <p:cNvSpPr>
            <a:spLocks noGrp="1"/>
          </p:cNvSpPr>
          <p:nvPr>
            <p:ph idx="1"/>
          </p:nvPr>
        </p:nvSpPr>
        <p:spPr>
          <a:xfrm>
            <a:off x="422592" y="1135058"/>
            <a:ext cx="8229600" cy="4968551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 smtClean="0"/>
              <a:t>				</a:t>
            </a:r>
            <a:endParaRPr lang="pt-BR" sz="2400" dirty="0"/>
          </a:p>
        </p:txBody>
      </p:sp>
      <p:sp>
        <p:nvSpPr>
          <p:cNvPr id="3075" name="Título 1"/>
          <p:cNvSpPr>
            <a:spLocks noGrp="1"/>
          </p:cNvSpPr>
          <p:nvPr>
            <p:ph type="title"/>
          </p:nvPr>
        </p:nvSpPr>
        <p:spPr>
          <a:xfrm>
            <a:off x="422592" y="188640"/>
            <a:ext cx="8240713" cy="850106"/>
          </a:xfrm>
        </p:spPr>
        <p:txBody>
          <a:bodyPr/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Custos</a:t>
            </a:r>
            <a:endParaRPr lang="pt-BR" sz="3600" b="1" dirty="0" smtClean="0">
              <a:solidFill>
                <a:srgbClr val="002060"/>
              </a:solidFill>
            </a:endParaRPr>
          </a:p>
        </p:txBody>
      </p:sp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1038746"/>
            <a:ext cx="7344816" cy="506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7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2"/>
          <p:cNvSpPr>
            <a:spLocks noGrp="1"/>
          </p:cNvSpPr>
          <p:nvPr>
            <p:ph idx="1"/>
          </p:nvPr>
        </p:nvSpPr>
        <p:spPr>
          <a:xfrm>
            <a:off x="422592" y="1135058"/>
            <a:ext cx="8229600" cy="4968551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pt-BR" sz="2800" dirty="0" smtClean="0"/>
              <a:t>Bloco B-01 (câmara fria): armazenamento do plasma</a:t>
            </a:r>
          </a:p>
          <a:p>
            <a:pPr marL="0" indent="0" algn="just">
              <a:buNone/>
            </a:pPr>
            <a:r>
              <a:rPr lang="pt-BR" sz="2800" dirty="0"/>
              <a:t>	</a:t>
            </a:r>
            <a:r>
              <a:rPr lang="pt-BR" sz="2400" dirty="0" smtClean="0"/>
              <a:t>Contrato 25/2010</a:t>
            </a:r>
          </a:p>
          <a:p>
            <a:pPr marL="0" indent="0" algn="just">
              <a:buNone/>
            </a:pPr>
            <a:r>
              <a:rPr lang="pt-BR" sz="2400" dirty="0"/>
              <a:t>	</a:t>
            </a:r>
            <a:r>
              <a:rPr lang="pt-BR" sz="2400" dirty="0" smtClean="0"/>
              <a:t>Acórdãos 3031/2009 e 258/2012, ambos TCU-Plenário</a:t>
            </a:r>
            <a:endParaRPr lang="pt-BR" sz="2800" dirty="0" smtClean="0"/>
          </a:p>
          <a:p>
            <a:pPr algn="just">
              <a:buFontTx/>
              <a:buChar char="-"/>
            </a:pPr>
            <a:r>
              <a:rPr lang="pt-BR" sz="2800" dirty="0" smtClean="0"/>
              <a:t>Segunda fase empreendimento (13 blocos)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Contrato 2/2011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Auditoria TCU: sobrepreço cimbramento, preços distintos para serviços idênticos, itens administração local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Redução de preços/correções: 		mais de 10 milhões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Acórdão 579/2013-TCU-Plenário</a:t>
            </a:r>
          </a:p>
          <a:p>
            <a:pPr marL="400050" lvl="1" indent="0" algn="just">
              <a:buNone/>
            </a:pPr>
            <a:endParaRPr lang="pt-BR" sz="2400" dirty="0"/>
          </a:p>
          <a:p>
            <a:pPr marL="400050" lvl="1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 smtClean="0"/>
              <a:t>						</a:t>
            </a:r>
            <a:endParaRPr lang="pt-BR" sz="2400" dirty="0"/>
          </a:p>
        </p:txBody>
      </p:sp>
      <p:sp>
        <p:nvSpPr>
          <p:cNvPr id="3075" name="Título 1"/>
          <p:cNvSpPr>
            <a:spLocks noGrp="1"/>
          </p:cNvSpPr>
          <p:nvPr>
            <p:ph type="title"/>
          </p:nvPr>
        </p:nvSpPr>
        <p:spPr>
          <a:xfrm>
            <a:off x="422592" y="188640"/>
            <a:ext cx="8240713" cy="850106"/>
          </a:xfrm>
        </p:spPr>
        <p:txBody>
          <a:bodyPr/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Construção </a:t>
            </a:r>
            <a:endParaRPr lang="pt-BR" sz="3600" b="1" dirty="0" smtClean="0">
              <a:solidFill>
                <a:srgbClr val="002060"/>
              </a:solidFill>
            </a:endParaRPr>
          </a:p>
        </p:txBody>
      </p:sp>
      <p:sp>
        <p:nvSpPr>
          <p:cNvPr id="3" name="Seta para baixo 2"/>
          <p:cNvSpPr/>
          <p:nvPr/>
        </p:nvSpPr>
        <p:spPr>
          <a:xfrm>
            <a:off x="5292080" y="4437112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96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2"/>
          <p:cNvSpPr>
            <a:spLocks noGrp="1"/>
          </p:cNvSpPr>
          <p:nvPr>
            <p:ph idx="1"/>
          </p:nvPr>
        </p:nvSpPr>
        <p:spPr>
          <a:xfrm>
            <a:off x="422592" y="1135058"/>
            <a:ext cx="8229600" cy="4968551"/>
          </a:xfrm>
        </p:spPr>
        <p:txBody>
          <a:bodyPr/>
          <a:lstStyle/>
          <a:p>
            <a:pPr algn="just">
              <a:buFontTx/>
              <a:buChar char="-"/>
            </a:pPr>
            <a:endParaRPr lang="pt-BR" sz="2400" dirty="0" smtClean="0"/>
          </a:p>
          <a:p>
            <a:pPr algn="just">
              <a:buFontTx/>
              <a:buChar char="-"/>
            </a:pPr>
            <a:r>
              <a:rPr lang="pt-BR" sz="2400" dirty="0" smtClean="0"/>
              <a:t>Operação Pulso da Polícia Federal (out - </a:t>
            </a:r>
            <a:r>
              <a:rPr lang="pt-BR" sz="2400" dirty="0" err="1" smtClean="0"/>
              <a:t>nov</a:t>
            </a:r>
            <a:r>
              <a:rPr lang="pt-BR" sz="2400" dirty="0" smtClean="0"/>
              <a:t>/2015)</a:t>
            </a:r>
          </a:p>
          <a:p>
            <a:pPr algn="just">
              <a:buFontTx/>
              <a:buChar char="-"/>
            </a:pPr>
            <a:r>
              <a:rPr lang="pt-BR" sz="2400" dirty="0" smtClean="0"/>
              <a:t>Representação para questões específicas (Acórdão 1446/2016-TCU-Plenário)</a:t>
            </a:r>
            <a:endParaRPr lang="pt-BR" sz="2400" dirty="0"/>
          </a:p>
          <a:p>
            <a:pPr algn="just">
              <a:buFontTx/>
              <a:buChar char="-"/>
            </a:pPr>
            <a:r>
              <a:rPr lang="pt-BR" sz="2400" dirty="0" smtClean="0"/>
              <a:t>FISCOBRAS 2016</a:t>
            </a:r>
          </a:p>
          <a:p>
            <a:pPr lvl="2" indent="-342900" algn="just"/>
            <a:r>
              <a:rPr lang="pt-BR" dirty="0" smtClean="0"/>
              <a:t>Contrato de gerenciamento de obras</a:t>
            </a:r>
          </a:p>
          <a:p>
            <a:pPr lvl="2" indent="-342900" algn="just"/>
            <a:r>
              <a:rPr lang="pt-BR" dirty="0" smtClean="0"/>
              <a:t>Cautelar</a:t>
            </a:r>
          </a:p>
          <a:p>
            <a:pPr lvl="2" indent="-342900" algn="just"/>
            <a:r>
              <a:rPr lang="pt-BR" dirty="0" smtClean="0"/>
              <a:t>IGP (envio ao Congresso Nacional – CMO)</a:t>
            </a:r>
            <a:endParaRPr lang="pt-BR" sz="1600" dirty="0" smtClean="0"/>
          </a:p>
          <a:p>
            <a:pPr marL="400050" lvl="1" indent="0" algn="just">
              <a:buNone/>
            </a:pPr>
            <a:endParaRPr lang="pt-BR" sz="2400" dirty="0"/>
          </a:p>
          <a:p>
            <a:pPr marL="400050" lvl="1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 smtClean="0"/>
              <a:t>						</a:t>
            </a:r>
            <a:endParaRPr lang="pt-BR" sz="2400" dirty="0"/>
          </a:p>
        </p:txBody>
      </p:sp>
      <p:sp>
        <p:nvSpPr>
          <p:cNvPr id="3075" name="Título 1"/>
          <p:cNvSpPr>
            <a:spLocks noGrp="1"/>
          </p:cNvSpPr>
          <p:nvPr>
            <p:ph type="title"/>
          </p:nvPr>
        </p:nvSpPr>
        <p:spPr>
          <a:xfrm>
            <a:off x="422592" y="188640"/>
            <a:ext cx="8240713" cy="850106"/>
          </a:xfrm>
        </p:spPr>
        <p:txBody>
          <a:bodyPr/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Informações mais recentes</a:t>
            </a:r>
            <a:endParaRPr lang="pt-BR" sz="3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5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052736"/>
            <a:ext cx="8229600" cy="5184575"/>
          </a:xfrm>
        </p:spPr>
        <p:txBody>
          <a:bodyPr/>
          <a:lstStyle/>
          <a:p>
            <a:pPr marL="0" indent="0">
              <a:buNone/>
            </a:pPr>
            <a:endParaRPr lang="pt-BR" sz="2000" dirty="0" smtClean="0"/>
          </a:p>
          <a:p>
            <a:pPr>
              <a:buFontTx/>
              <a:buChar char="-"/>
            </a:pPr>
            <a:endParaRPr lang="pt-BR" sz="2000" dirty="0" smtClean="0"/>
          </a:p>
          <a:p>
            <a:pPr>
              <a:buFontTx/>
              <a:buChar char="-"/>
            </a:pPr>
            <a:endParaRPr lang="pt-BR" sz="2000" dirty="0"/>
          </a:p>
          <a:p>
            <a:pPr>
              <a:buFontTx/>
              <a:buChar char="-"/>
            </a:pPr>
            <a:endParaRPr lang="pt-BR" sz="2000" dirty="0" smtClean="0"/>
          </a:p>
          <a:p>
            <a:pPr>
              <a:buFontTx/>
              <a:buChar char="-"/>
            </a:pPr>
            <a:r>
              <a:rPr lang="pt-BR" sz="2000" dirty="0" smtClean="0"/>
              <a:t>Obrigado!</a:t>
            </a:r>
          </a:p>
          <a:p>
            <a:pPr>
              <a:buFontTx/>
              <a:buChar char="-"/>
            </a:pPr>
            <a:endParaRPr lang="pt-BR" sz="2000" dirty="0"/>
          </a:p>
          <a:p>
            <a:pPr>
              <a:buFontTx/>
              <a:buChar char="-"/>
            </a:pPr>
            <a:r>
              <a:rPr lang="pt-BR" sz="2000" dirty="0" smtClean="0"/>
              <a:t>Messias </a:t>
            </a:r>
            <a:r>
              <a:rPr lang="pt-BR" sz="2000" dirty="0" smtClean="0"/>
              <a:t>Trindade </a:t>
            </a:r>
            <a:r>
              <a:rPr lang="pt-BR" sz="2000" dirty="0" smtClean="0"/>
              <a:t>– AUFC</a:t>
            </a:r>
          </a:p>
          <a:p>
            <a:pPr marL="0" indent="0">
              <a:buNone/>
            </a:pPr>
            <a:r>
              <a:rPr lang="pt-BR" sz="2000" dirty="0"/>
              <a:t> </a:t>
            </a:r>
            <a:r>
              <a:rPr lang="pt-BR" sz="2000" dirty="0" smtClean="0"/>
              <a:t>	SecexSaúde</a:t>
            </a:r>
            <a:r>
              <a:rPr lang="pt-BR" sz="2000" dirty="0"/>
              <a:t> </a:t>
            </a:r>
            <a:r>
              <a:rPr lang="pt-BR" sz="2000" dirty="0" smtClean="0"/>
              <a:t>– 3316-5465 </a:t>
            </a: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>
              <a:buFontTx/>
              <a:buChar char="-"/>
            </a:pPr>
            <a:r>
              <a:rPr lang="pt-BR" sz="2000" dirty="0" smtClean="0"/>
              <a:t>Marcos Tabosa – AUFC</a:t>
            </a:r>
          </a:p>
          <a:p>
            <a:pPr>
              <a:buFontTx/>
              <a:buChar char="-"/>
            </a:pPr>
            <a:r>
              <a:rPr lang="pt-BR" sz="2000" dirty="0" err="1" smtClean="0"/>
              <a:t>SeinfraUrbana</a:t>
            </a:r>
            <a:r>
              <a:rPr lang="pt-BR" sz="2000" dirty="0" smtClean="0"/>
              <a:t> – 3316-5051</a:t>
            </a:r>
            <a:endParaRPr lang="pt-BR" sz="2000" dirty="0" smtClean="0"/>
          </a:p>
          <a:p>
            <a:pPr>
              <a:buFontTx/>
              <a:buChar char="-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983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2"/>
          <p:cNvSpPr>
            <a:spLocks noGrp="1"/>
          </p:cNvSpPr>
          <p:nvPr>
            <p:ph idx="1"/>
          </p:nvPr>
        </p:nvSpPr>
        <p:spPr>
          <a:xfrm>
            <a:off x="1075109" y="1956693"/>
            <a:ext cx="8229600" cy="5029547"/>
          </a:xfrm>
        </p:spPr>
        <p:txBody>
          <a:bodyPr/>
          <a:lstStyle/>
          <a:p>
            <a:pPr marL="0" indent="0">
              <a:buNone/>
              <a:tabLst>
                <a:tab pos="357188" algn="l"/>
              </a:tabLst>
            </a:pPr>
            <a:endParaRPr lang="pt-BR" sz="2800" dirty="0"/>
          </a:p>
          <a:p>
            <a:pPr marL="0" indent="0" algn="just">
              <a:buNone/>
            </a:pPr>
            <a:endParaRPr lang="pt-BR" dirty="0" smtClean="0"/>
          </a:p>
        </p:txBody>
      </p:sp>
      <p:sp>
        <p:nvSpPr>
          <p:cNvPr id="3075" name="Título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40713" cy="850106"/>
          </a:xfrm>
        </p:spPr>
        <p:txBody>
          <a:bodyPr/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/>
            </a:r>
            <a:br>
              <a:rPr lang="pt-BR" sz="3600" b="1" dirty="0" smtClean="0">
                <a:solidFill>
                  <a:srgbClr val="002060"/>
                </a:solidFill>
              </a:rPr>
            </a:br>
            <a:r>
              <a:rPr lang="pt-BR" sz="3600" b="1" dirty="0">
                <a:solidFill>
                  <a:srgbClr val="002060"/>
                </a:solidFill>
              </a:rPr>
              <a:t/>
            </a:r>
            <a:br>
              <a:rPr lang="pt-BR" sz="3600" b="1" dirty="0">
                <a:solidFill>
                  <a:srgbClr val="002060"/>
                </a:solidFill>
              </a:rPr>
            </a:br>
            <a:endParaRPr lang="pt-BR" sz="3600" b="1" dirty="0" smtClean="0">
              <a:solidFill>
                <a:srgbClr val="002060"/>
              </a:solidFill>
            </a:endParaRPr>
          </a:p>
        </p:txBody>
      </p:sp>
      <p:pic>
        <p:nvPicPr>
          <p:cNvPr id="5122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9" t="11020" r="25397" b="56749"/>
          <a:stretch>
            <a:fillRect/>
          </a:stretch>
        </p:blipFill>
        <p:spPr bwMode="auto">
          <a:xfrm>
            <a:off x="611560" y="980728"/>
            <a:ext cx="778103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15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2"/>
          <p:cNvSpPr>
            <a:spLocks noGrp="1"/>
          </p:cNvSpPr>
          <p:nvPr>
            <p:ph idx="1"/>
          </p:nvPr>
        </p:nvSpPr>
        <p:spPr>
          <a:xfrm>
            <a:off x="468312" y="980728"/>
            <a:ext cx="8229600" cy="5029547"/>
          </a:xfrm>
        </p:spPr>
        <p:txBody>
          <a:bodyPr/>
          <a:lstStyle/>
          <a:p>
            <a:pPr marL="0" indent="0">
              <a:buNone/>
              <a:tabLst>
                <a:tab pos="357188" algn="l"/>
              </a:tabLst>
            </a:pPr>
            <a:r>
              <a:rPr lang="pt-BR" sz="2000" dirty="0" smtClean="0"/>
              <a:t>a</a:t>
            </a:r>
            <a:r>
              <a:rPr lang="pt-BR" sz="2000" dirty="0"/>
              <a:t>)	dez/2004 – lei de criação da </a:t>
            </a:r>
            <a:r>
              <a:rPr lang="pt-BR" sz="2000" dirty="0" err="1" smtClean="0"/>
              <a:t>Hemobrás</a:t>
            </a:r>
            <a:r>
              <a:rPr lang="pt-BR" sz="2000" dirty="0" smtClean="0"/>
              <a:t> (Lei 10.972/2004)</a:t>
            </a:r>
            <a:endParaRPr lang="pt-BR" sz="2000" dirty="0"/>
          </a:p>
          <a:p>
            <a:pPr marL="0" indent="0">
              <a:buNone/>
              <a:tabLst>
                <a:tab pos="357188" algn="l"/>
              </a:tabLst>
            </a:pPr>
            <a:r>
              <a:rPr lang="pt-BR" sz="2000" dirty="0"/>
              <a:t>b)	set/2005 – início de funcionamento da </a:t>
            </a:r>
            <a:r>
              <a:rPr lang="pt-BR" sz="2000" dirty="0" err="1"/>
              <a:t>Hemobrás</a:t>
            </a:r>
            <a:endParaRPr lang="pt-BR" sz="2000" dirty="0"/>
          </a:p>
          <a:p>
            <a:pPr marL="0" indent="0">
              <a:buNone/>
              <a:tabLst>
                <a:tab pos="357188" algn="l"/>
              </a:tabLst>
            </a:pPr>
            <a:r>
              <a:rPr lang="pt-BR" sz="2000" dirty="0"/>
              <a:t>c)	2006/2007 – estruturação interna da </a:t>
            </a:r>
            <a:r>
              <a:rPr lang="pt-BR" sz="2000" dirty="0" err="1"/>
              <a:t>Hemobrás</a:t>
            </a:r>
            <a:r>
              <a:rPr lang="pt-BR" sz="2000" dirty="0"/>
              <a:t> e concorrência internacional para a transferência de tecnologia, incluindo aspectos de construção da </a:t>
            </a:r>
            <a:r>
              <a:rPr lang="pt-BR" sz="2000" dirty="0" smtClean="0"/>
              <a:t>fábrica</a:t>
            </a:r>
            <a:endParaRPr lang="pt-BR" sz="2000" dirty="0"/>
          </a:p>
          <a:p>
            <a:pPr marL="0" indent="0">
              <a:buNone/>
              <a:tabLst>
                <a:tab pos="357188" algn="l"/>
              </a:tabLst>
            </a:pPr>
            <a:r>
              <a:rPr lang="pt-BR" sz="2000" dirty="0" smtClean="0"/>
              <a:t>d)</a:t>
            </a:r>
            <a:r>
              <a:rPr lang="pt-BR" sz="2000" dirty="0"/>
              <a:t>	out/2007 – assinado o contrato com o LFB 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pt-BR" sz="2000" dirty="0"/>
              <a:t>e</a:t>
            </a:r>
            <a:r>
              <a:rPr lang="pt-BR" sz="2000" dirty="0" smtClean="0"/>
              <a:t>)</a:t>
            </a:r>
            <a:r>
              <a:rPr lang="pt-BR" sz="2000" dirty="0"/>
              <a:t>	2007 a 2009 – detalhamento dos projetos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pt-BR" sz="2000" dirty="0"/>
              <a:t>f</a:t>
            </a:r>
            <a:r>
              <a:rPr lang="pt-BR" sz="2000" dirty="0" smtClean="0"/>
              <a:t>)</a:t>
            </a:r>
            <a:r>
              <a:rPr lang="pt-BR" sz="2000" dirty="0"/>
              <a:t>	</a:t>
            </a:r>
            <a:r>
              <a:rPr lang="pt-BR" sz="2000" dirty="0" err="1"/>
              <a:t>abr</a:t>
            </a:r>
            <a:r>
              <a:rPr lang="pt-BR" sz="2000" dirty="0"/>
              <a:t>/2010 – inaugurado o escritório em Recife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pt-BR" sz="2000" i="1" dirty="0" smtClean="0"/>
              <a:t>g)</a:t>
            </a:r>
            <a:r>
              <a:rPr lang="pt-BR" sz="2000" i="1" dirty="0"/>
              <a:t>	</a:t>
            </a:r>
            <a:r>
              <a:rPr lang="pt-BR" sz="2000" i="1" dirty="0" err="1"/>
              <a:t>jul</a:t>
            </a:r>
            <a:r>
              <a:rPr lang="pt-BR" sz="2000" i="1" dirty="0"/>
              <a:t>/2010 – o MS transfere à </a:t>
            </a:r>
            <a:r>
              <a:rPr lang="pt-BR" sz="2000" i="1" dirty="0" err="1"/>
              <a:t>Hemobrás</a:t>
            </a:r>
            <a:r>
              <a:rPr lang="pt-BR" sz="2000" i="1" dirty="0"/>
              <a:t> o fracionamento do plasma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pt-BR" sz="2000" dirty="0" smtClean="0"/>
              <a:t>h)</a:t>
            </a:r>
            <a:r>
              <a:rPr lang="pt-BR" sz="2000" dirty="0"/>
              <a:t>	</a:t>
            </a:r>
            <a:r>
              <a:rPr lang="pt-BR" sz="2000" dirty="0" err="1"/>
              <a:t>ago</a:t>
            </a:r>
            <a:r>
              <a:rPr lang="pt-BR" sz="2000" dirty="0"/>
              <a:t>/2010 – início das obras dos primeiros blocos, inclusive o B01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pt-BR" sz="2000" dirty="0" smtClean="0"/>
              <a:t>i)</a:t>
            </a:r>
            <a:r>
              <a:rPr lang="pt-BR" sz="2000" dirty="0"/>
              <a:t>	</a:t>
            </a:r>
            <a:r>
              <a:rPr lang="pt-BR" sz="2000" dirty="0" err="1"/>
              <a:t>ago</a:t>
            </a:r>
            <a:r>
              <a:rPr lang="pt-BR" sz="2000" dirty="0"/>
              <a:t>/2011 – início da construção dos demais blocos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pt-BR" sz="2000" dirty="0" smtClean="0"/>
              <a:t>j)</a:t>
            </a:r>
            <a:r>
              <a:rPr lang="pt-BR" sz="2000" dirty="0"/>
              <a:t>	set/2012 – o </a:t>
            </a:r>
            <a:r>
              <a:rPr lang="pt-BR" sz="2000" dirty="0" smtClean="0"/>
              <a:t>B01 (câmara fria) </a:t>
            </a:r>
            <a:r>
              <a:rPr lang="pt-BR" sz="2000" dirty="0"/>
              <a:t>entra em operação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pt-BR" sz="2000" dirty="0" smtClean="0"/>
              <a:t>k)</a:t>
            </a:r>
            <a:r>
              <a:rPr lang="pt-BR" sz="2000" dirty="0"/>
              <a:t>	out/2012 – inaugurada a importadora e distribuidora da </a:t>
            </a:r>
            <a:r>
              <a:rPr lang="pt-BR" sz="2000" dirty="0" err="1"/>
              <a:t>Hemobrás</a:t>
            </a:r>
            <a:endParaRPr lang="pt-BR" sz="2000" dirty="0"/>
          </a:p>
          <a:p>
            <a:pPr marL="0" indent="0">
              <a:buNone/>
              <a:tabLst>
                <a:tab pos="357188" algn="l"/>
              </a:tabLst>
            </a:pPr>
            <a:r>
              <a:rPr lang="pt-BR" sz="2000" dirty="0" smtClean="0"/>
              <a:t>l)</a:t>
            </a:r>
            <a:r>
              <a:rPr lang="pt-BR" sz="2000" dirty="0"/>
              <a:t>	2014 – previsão original de inauguração da fábrica</a:t>
            </a:r>
            <a:endParaRPr lang="pt-BR" sz="2800" dirty="0"/>
          </a:p>
          <a:p>
            <a:pPr marL="0" indent="0" algn="just">
              <a:buNone/>
            </a:pPr>
            <a:endParaRPr lang="pt-BR" dirty="0" smtClean="0"/>
          </a:p>
        </p:txBody>
      </p:sp>
      <p:sp>
        <p:nvSpPr>
          <p:cNvPr id="3075" name="Título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40713" cy="850106"/>
          </a:xfrm>
        </p:spPr>
        <p:txBody>
          <a:bodyPr/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/>
            </a:r>
            <a:br>
              <a:rPr lang="pt-BR" sz="3600" b="1" dirty="0" smtClean="0">
                <a:solidFill>
                  <a:srgbClr val="002060"/>
                </a:solidFill>
              </a:rPr>
            </a:br>
            <a:r>
              <a:rPr lang="pt-BR" sz="3600" b="1" dirty="0" smtClean="0">
                <a:solidFill>
                  <a:srgbClr val="002060"/>
                </a:solidFill>
              </a:rPr>
              <a:t>Cronologia</a:t>
            </a:r>
            <a:r>
              <a:rPr lang="pt-BR" sz="3600" b="1" dirty="0">
                <a:solidFill>
                  <a:srgbClr val="002060"/>
                </a:solidFill>
              </a:rPr>
              <a:t/>
            </a:r>
            <a:br>
              <a:rPr lang="pt-BR" sz="3600" b="1" dirty="0">
                <a:solidFill>
                  <a:srgbClr val="002060"/>
                </a:solidFill>
              </a:rPr>
            </a:br>
            <a:endParaRPr lang="pt-BR" sz="3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9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2"/>
          <p:cNvSpPr>
            <a:spLocks noGrp="1"/>
          </p:cNvSpPr>
          <p:nvPr>
            <p:ph idx="1"/>
          </p:nvPr>
        </p:nvSpPr>
        <p:spPr>
          <a:xfrm>
            <a:off x="422592" y="1135058"/>
            <a:ext cx="8229600" cy="4968551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 smtClean="0"/>
              <a:t>Concorrência 1/2006</a:t>
            </a:r>
          </a:p>
          <a:p>
            <a:pPr algn="just">
              <a:buFontTx/>
              <a:buChar char="-"/>
            </a:pPr>
            <a:r>
              <a:rPr lang="pt-BR" sz="2400" i="1" dirty="0" smtClean="0"/>
              <a:t>Proposta do LFB desclassificada por oferta superior ao máximo estimado pela </a:t>
            </a:r>
            <a:r>
              <a:rPr lang="pt-BR" sz="2400" i="1" dirty="0" err="1" smtClean="0"/>
              <a:t>Hemobrás</a:t>
            </a:r>
            <a:endParaRPr lang="pt-BR" sz="2400" i="1" dirty="0" smtClean="0"/>
          </a:p>
          <a:p>
            <a:pPr algn="just">
              <a:buFontTx/>
              <a:buChar char="-"/>
            </a:pPr>
            <a:r>
              <a:rPr lang="pt-BR" sz="2400" i="1" dirty="0" smtClean="0"/>
              <a:t>Ausência de outros licitantes: revogação</a:t>
            </a:r>
          </a:p>
          <a:p>
            <a:pPr algn="just">
              <a:buFontTx/>
              <a:buChar char="-"/>
            </a:pPr>
            <a:r>
              <a:rPr lang="pt-BR" sz="2400" i="1" dirty="0" smtClean="0"/>
              <a:t>Acórdão 479/2007-TCU-Plenário</a:t>
            </a:r>
            <a:endParaRPr lang="pt-BR" sz="2400" i="1" dirty="0" smtClean="0"/>
          </a:p>
          <a:p>
            <a:pPr algn="just">
              <a:buFontTx/>
              <a:buChar char="-"/>
            </a:pPr>
            <a:r>
              <a:rPr lang="pt-BR" sz="2400" i="1" dirty="0" smtClean="0"/>
              <a:t>Contratação direta (dispensa): art. 24, VII, Lei 8.666/93 (Contrato 22/2007) – objeto: transferência de tecnologia (oito fases): </a:t>
            </a:r>
            <a:r>
              <a:rPr lang="pt-BR" sz="2400" i="1" dirty="0"/>
              <a:t>	</a:t>
            </a:r>
            <a:r>
              <a:rPr lang="pt-BR" sz="2400" i="1" dirty="0" smtClean="0"/>
              <a:t>~ 8,5 milhões de euros</a:t>
            </a:r>
            <a:endParaRPr lang="pt-BR" sz="2400" i="1" dirty="0" smtClean="0"/>
          </a:p>
          <a:p>
            <a:pPr marL="0" indent="0" algn="just">
              <a:buNone/>
            </a:pPr>
            <a:r>
              <a:rPr lang="pt-BR" sz="2400" dirty="0" smtClean="0"/>
              <a:t>-  </a:t>
            </a:r>
            <a:r>
              <a:rPr lang="pt-BR" sz="2400" i="1" dirty="0" smtClean="0"/>
              <a:t>Aditivo </a:t>
            </a:r>
            <a:r>
              <a:rPr lang="pt-BR" sz="2400" i="1" dirty="0"/>
              <a:t>em 2010 (TA 1/2010): abarcou fracionamento do </a:t>
            </a:r>
            <a:r>
              <a:rPr lang="pt-BR" sz="2400" i="1" dirty="0" smtClean="0"/>
              <a:t>plasma – antes contratado pelo Ministério da Saúde (+ 2700%): determinação de Acompanhamento: gerou Acórdãos 1444/2014 (1º) e 1446/2016 (2º)</a:t>
            </a:r>
            <a:endParaRPr lang="pt-BR" sz="2200" i="1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 smtClean="0"/>
              <a:t>						</a:t>
            </a:r>
            <a:endParaRPr lang="pt-BR" sz="2400" dirty="0"/>
          </a:p>
        </p:txBody>
      </p:sp>
      <p:sp>
        <p:nvSpPr>
          <p:cNvPr id="3075" name="Título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40713" cy="850106"/>
          </a:xfrm>
        </p:spPr>
        <p:txBody>
          <a:bodyPr/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/>
            </a:r>
            <a:br>
              <a:rPr lang="pt-BR" sz="3600" b="1" dirty="0" smtClean="0">
                <a:solidFill>
                  <a:srgbClr val="002060"/>
                </a:solidFill>
              </a:rPr>
            </a:br>
            <a:r>
              <a:rPr lang="pt-BR" sz="3600" b="1" dirty="0" smtClean="0">
                <a:solidFill>
                  <a:srgbClr val="002060"/>
                </a:solidFill>
              </a:rPr>
              <a:t>Contratação LFB</a:t>
            </a:r>
            <a:r>
              <a:rPr lang="pt-BR" sz="3600" b="1" dirty="0">
                <a:solidFill>
                  <a:srgbClr val="002060"/>
                </a:solidFill>
              </a:rPr>
              <a:t/>
            </a:r>
            <a:br>
              <a:rPr lang="pt-BR" sz="3600" b="1" dirty="0">
                <a:solidFill>
                  <a:srgbClr val="002060"/>
                </a:solidFill>
              </a:rPr>
            </a:br>
            <a:endParaRPr lang="pt-BR" sz="3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6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2"/>
          <p:cNvSpPr>
            <a:spLocks noGrp="1"/>
          </p:cNvSpPr>
          <p:nvPr>
            <p:ph idx="1"/>
          </p:nvPr>
        </p:nvSpPr>
        <p:spPr>
          <a:xfrm>
            <a:off x="422592" y="1135058"/>
            <a:ext cx="8469888" cy="5390286"/>
          </a:xfrm>
        </p:spPr>
        <p:txBody>
          <a:bodyPr/>
          <a:lstStyle/>
          <a:p>
            <a:r>
              <a:rPr lang="pt-BR" sz="1800" b="1" i="1" dirty="0"/>
              <a:t>Fator VIII </a:t>
            </a:r>
            <a:r>
              <a:rPr lang="pt-BR" sz="1800" dirty="0"/>
              <a:t>– proteína do sistema de coagulação sanguínea. Seu concentrado é utilizado no tratamento de pessoas com hemofilia A, doença genética cujos portadores não produzem esse fator; </a:t>
            </a:r>
          </a:p>
          <a:p>
            <a:r>
              <a:rPr lang="pt-BR" sz="1800" b="1" i="1" dirty="0"/>
              <a:t>Fator IX </a:t>
            </a:r>
            <a:r>
              <a:rPr lang="pt-BR" sz="1800" dirty="0"/>
              <a:t>– proteína do sistema de coagulação deficiente em portadores de hemofilia tipo B; </a:t>
            </a:r>
          </a:p>
          <a:p>
            <a:r>
              <a:rPr lang="pt-BR" sz="1800" b="1" i="1" dirty="0"/>
              <a:t>Albumina</a:t>
            </a:r>
            <a:r>
              <a:rPr lang="pt-BR" sz="1800" i="1" dirty="0"/>
              <a:t> </a:t>
            </a:r>
            <a:r>
              <a:rPr lang="pt-BR" sz="1800" dirty="0"/>
              <a:t>- proteína de origem plasmática usada em cirurgias de grande porte, cirurgias cardíacas, pacientes com cirrose, insuficiência renal, com infecção generalizada, em tratamento de queimados, entre outras indicações; </a:t>
            </a:r>
          </a:p>
          <a:p>
            <a:r>
              <a:rPr lang="pt-BR" sz="1800" b="1" i="1" dirty="0"/>
              <a:t>Imunoglobulina</a:t>
            </a:r>
            <a:r>
              <a:rPr lang="pt-BR" sz="1800" i="1" dirty="0"/>
              <a:t> </a:t>
            </a:r>
            <a:r>
              <a:rPr lang="pt-BR" sz="1800" dirty="0"/>
              <a:t>– proteína produzida por leucócitos que tem a função de anticorpos, agindo como mecanismo de defesa do organismo contra infecções e agressões externas. É usado para o tratamento de pessoas com AIDS e outras deficiências imunológicas, doenças autoimunes e infecciosas; </a:t>
            </a:r>
          </a:p>
          <a:p>
            <a:r>
              <a:rPr lang="pt-BR" sz="1800" b="1" i="1" dirty="0"/>
              <a:t>Complexo </a:t>
            </a:r>
            <a:r>
              <a:rPr lang="pt-BR" sz="1800" b="1" i="1" dirty="0" err="1"/>
              <a:t>Protrombínico</a:t>
            </a:r>
            <a:r>
              <a:rPr lang="pt-BR" sz="1800" i="1" dirty="0"/>
              <a:t> </a:t>
            </a:r>
            <a:r>
              <a:rPr lang="pt-BR" sz="1800" dirty="0"/>
              <a:t>- conjunto de proteínas que atua na coagulação sanguínea. É indicado para o tratamento de pacientes que sofrem de cirrose hepática e em pessoas que utilizam medicamentos anticoagulantes; e</a:t>
            </a:r>
          </a:p>
          <a:p>
            <a:r>
              <a:rPr lang="pt-BR" sz="1800" b="1" i="1" dirty="0"/>
              <a:t>Fator de Von </a:t>
            </a:r>
            <a:r>
              <a:rPr lang="pt-BR" sz="1800" b="1" i="1" dirty="0" err="1"/>
              <a:t>Willebrand</a:t>
            </a:r>
            <a:r>
              <a:rPr lang="pt-BR" sz="1800" i="1" dirty="0"/>
              <a:t> </a:t>
            </a:r>
            <a:r>
              <a:rPr lang="pt-BR" sz="1800" dirty="0"/>
              <a:t>- proteína de coagulação usada no tratamento da doença de </a:t>
            </a:r>
            <a:r>
              <a:rPr lang="pt-BR" sz="1800" i="1" dirty="0"/>
              <a:t>Von </a:t>
            </a:r>
            <a:r>
              <a:rPr lang="pt-BR" sz="1800" i="1" dirty="0" err="1"/>
              <a:t>Willebrand</a:t>
            </a:r>
            <a:r>
              <a:rPr lang="pt-BR" sz="1800" i="1" dirty="0"/>
              <a:t>, </a:t>
            </a:r>
            <a:r>
              <a:rPr lang="pt-BR" sz="1800" dirty="0"/>
              <a:t>uma anomalia congênita que predispõe os pacientes a terem hemorragias ao longo da vida.</a:t>
            </a:r>
            <a:endParaRPr lang="pt-BR" sz="2200" i="1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 smtClean="0"/>
              <a:t>						</a:t>
            </a:r>
            <a:endParaRPr lang="pt-BR" sz="2400" dirty="0"/>
          </a:p>
        </p:txBody>
      </p:sp>
      <p:sp>
        <p:nvSpPr>
          <p:cNvPr id="3075" name="Título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40713" cy="850106"/>
          </a:xfrm>
        </p:spPr>
        <p:txBody>
          <a:bodyPr/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/>
            </a:r>
            <a:br>
              <a:rPr lang="pt-BR" sz="3600" b="1" dirty="0" smtClean="0">
                <a:solidFill>
                  <a:srgbClr val="002060"/>
                </a:solidFill>
              </a:rPr>
            </a:br>
            <a:r>
              <a:rPr lang="pt-BR" sz="3600" b="1" dirty="0" smtClean="0">
                <a:solidFill>
                  <a:srgbClr val="002060"/>
                </a:solidFill>
              </a:rPr>
              <a:t>Produtos hemoderivados</a:t>
            </a:r>
            <a:r>
              <a:rPr lang="pt-BR" sz="3600" b="1" dirty="0">
                <a:solidFill>
                  <a:srgbClr val="002060"/>
                </a:solidFill>
              </a:rPr>
              <a:t/>
            </a:r>
            <a:br>
              <a:rPr lang="pt-BR" sz="3600" b="1" dirty="0">
                <a:solidFill>
                  <a:srgbClr val="002060"/>
                </a:solidFill>
              </a:rPr>
            </a:br>
            <a:endParaRPr lang="pt-BR" sz="3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9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2"/>
          <p:cNvSpPr>
            <a:spLocks noGrp="1"/>
          </p:cNvSpPr>
          <p:nvPr>
            <p:ph idx="1"/>
          </p:nvPr>
        </p:nvSpPr>
        <p:spPr>
          <a:xfrm>
            <a:off x="422592" y="1135058"/>
            <a:ext cx="8469888" cy="5390286"/>
          </a:xfrm>
        </p:spPr>
        <p:txBody>
          <a:bodyPr/>
          <a:lstStyle/>
          <a:p>
            <a:endParaRPr lang="pt-BR" sz="2400" dirty="0" smtClean="0"/>
          </a:p>
          <a:p>
            <a:pPr lvl="1"/>
            <a:r>
              <a:rPr lang="pt-BR" dirty="0" smtClean="0"/>
              <a:t>f</a:t>
            </a:r>
            <a:r>
              <a:rPr lang="x-none" dirty="0"/>
              <a:t>ator VIII, </a:t>
            </a:r>
            <a:r>
              <a:rPr lang="pt-BR" dirty="0"/>
              <a:t>f</a:t>
            </a:r>
            <a:r>
              <a:rPr lang="x-none" dirty="0"/>
              <a:t>ator IX, Albumina e Imunoglobulina Poliespecífica Intravenosa (Contrato 22/2007), </a:t>
            </a:r>
            <a:endParaRPr lang="pt-BR" dirty="0" smtClean="0"/>
          </a:p>
          <a:p>
            <a:pPr lvl="1"/>
            <a:r>
              <a:rPr lang="x-none" dirty="0" smtClean="0"/>
              <a:t>Complexo </a:t>
            </a:r>
            <a:r>
              <a:rPr lang="x-none" dirty="0"/>
              <a:t>Protrombínico (Contrato 23/2007) e </a:t>
            </a:r>
            <a:endParaRPr lang="pt-BR" dirty="0" smtClean="0"/>
          </a:p>
          <a:p>
            <a:pPr lvl="1"/>
            <a:r>
              <a:rPr lang="x-none" dirty="0" smtClean="0"/>
              <a:t>Fator </a:t>
            </a:r>
            <a:r>
              <a:rPr lang="x-none" dirty="0"/>
              <a:t>de Von Willebrand (Contrato 24/2007).</a:t>
            </a:r>
            <a:endParaRPr lang="pt-BR" sz="2000" dirty="0"/>
          </a:p>
          <a:p>
            <a:endParaRPr lang="pt-BR" sz="2200" i="1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 smtClean="0"/>
              <a:t>						</a:t>
            </a:r>
            <a:endParaRPr lang="pt-BR" sz="2400" dirty="0"/>
          </a:p>
        </p:txBody>
      </p:sp>
      <p:sp>
        <p:nvSpPr>
          <p:cNvPr id="3075" name="Título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40713" cy="850106"/>
          </a:xfrm>
        </p:spPr>
        <p:txBody>
          <a:bodyPr/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/>
            </a:r>
            <a:br>
              <a:rPr lang="pt-BR" sz="3600" b="1" dirty="0" smtClean="0">
                <a:solidFill>
                  <a:srgbClr val="002060"/>
                </a:solidFill>
              </a:rPr>
            </a:br>
            <a:r>
              <a:rPr lang="pt-BR" sz="3600" b="1" dirty="0" smtClean="0">
                <a:solidFill>
                  <a:srgbClr val="002060"/>
                </a:solidFill>
              </a:rPr>
              <a:t>Produtos contratados</a:t>
            </a:r>
            <a:r>
              <a:rPr lang="pt-BR" sz="3600" b="1" dirty="0">
                <a:solidFill>
                  <a:srgbClr val="002060"/>
                </a:solidFill>
              </a:rPr>
              <a:t/>
            </a:r>
            <a:br>
              <a:rPr lang="pt-BR" sz="3600" b="1" dirty="0">
                <a:solidFill>
                  <a:srgbClr val="002060"/>
                </a:solidFill>
              </a:rPr>
            </a:br>
            <a:endParaRPr lang="pt-BR" sz="3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8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2"/>
          <p:cNvSpPr>
            <a:spLocks noGrp="1"/>
          </p:cNvSpPr>
          <p:nvPr>
            <p:ph idx="1"/>
          </p:nvPr>
        </p:nvSpPr>
        <p:spPr>
          <a:xfrm>
            <a:off x="422592" y="1135058"/>
            <a:ext cx="8469888" cy="5390286"/>
          </a:xfrm>
        </p:spPr>
        <p:txBody>
          <a:bodyPr/>
          <a:lstStyle/>
          <a:p>
            <a:endParaRPr lang="pt-BR" sz="2400" dirty="0" smtClean="0"/>
          </a:p>
          <a:p>
            <a:pPr marL="457200" lvl="1" indent="0">
              <a:buNone/>
            </a:pPr>
            <a:endParaRPr lang="pt-BR" sz="2000" dirty="0"/>
          </a:p>
          <a:p>
            <a:endParaRPr lang="pt-BR" sz="2200" i="1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 smtClean="0"/>
              <a:t>						</a:t>
            </a:r>
            <a:endParaRPr lang="pt-BR" sz="2400" dirty="0"/>
          </a:p>
        </p:txBody>
      </p:sp>
      <p:sp>
        <p:nvSpPr>
          <p:cNvPr id="3075" name="Título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40713" cy="850106"/>
          </a:xfrm>
        </p:spPr>
        <p:txBody>
          <a:bodyPr/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/>
            </a:r>
            <a:br>
              <a:rPr lang="pt-BR" sz="3600" b="1" dirty="0" smtClean="0">
                <a:solidFill>
                  <a:srgbClr val="002060"/>
                </a:solidFill>
              </a:rPr>
            </a:br>
            <a:r>
              <a:rPr lang="pt-BR" sz="3600" b="1" dirty="0" smtClean="0">
                <a:solidFill>
                  <a:srgbClr val="002060"/>
                </a:solidFill>
              </a:rPr>
              <a:t>Demanda x entrega (2012)</a:t>
            </a:r>
            <a:r>
              <a:rPr lang="pt-BR" sz="3600" b="1" dirty="0">
                <a:solidFill>
                  <a:srgbClr val="002060"/>
                </a:solidFill>
              </a:rPr>
              <a:t/>
            </a:r>
            <a:br>
              <a:rPr lang="pt-BR" sz="3600" b="1" dirty="0">
                <a:solidFill>
                  <a:srgbClr val="002060"/>
                </a:solidFill>
              </a:rPr>
            </a:br>
            <a:endParaRPr lang="pt-BR" sz="36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329921"/>
              </p:ext>
            </p:extLst>
          </p:nvPr>
        </p:nvGraphicFramePr>
        <p:xfrm>
          <a:off x="466326" y="1135058"/>
          <a:ext cx="8231585" cy="4670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7377"/>
                <a:gridCol w="2772104"/>
                <a:gridCol w="2772104"/>
              </a:tblGrid>
              <a:tr h="35294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Produto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% de atendimento da demanda brasileira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609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Fracionamento realizado pelo LFB</a:t>
                      </a:r>
                      <a:endParaRPr lang="pt-BR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(1.509 litros de plasma/ano)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Fábrica em sua capacidade máxima</a:t>
                      </a:r>
                      <a:endParaRPr lang="pt-BR" sz="2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(500 mil litros de plasma/ano)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2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Albumina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50%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100%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91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Imunoglobulina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40% (baseado no quantitativo adquirido pelo MS)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60% (baseado no consumo dos hospitais do SUS)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2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Fator VIII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3%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9%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2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Fator IX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33%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100%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2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Complexo Protrombínico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---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100%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2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Fator de Von </a:t>
                      </a:r>
                      <a:r>
                        <a:rPr lang="pt-BR" sz="1600" dirty="0" err="1">
                          <a:effectLst/>
                        </a:rPr>
                        <a:t>Willebrand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---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100%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5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2"/>
          <p:cNvSpPr>
            <a:spLocks noGrp="1"/>
          </p:cNvSpPr>
          <p:nvPr>
            <p:ph idx="1"/>
          </p:nvPr>
        </p:nvSpPr>
        <p:spPr>
          <a:xfrm>
            <a:off x="422592" y="1135058"/>
            <a:ext cx="8469888" cy="5390286"/>
          </a:xfrm>
        </p:spPr>
        <p:txBody>
          <a:bodyPr/>
          <a:lstStyle/>
          <a:p>
            <a:endParaRPr lang="pt-BR" sz="2400" dirty="0" smtClean="0"/>
          </a:p>
          <a:p>
            <a:pPr marL="457200" lvl="1" indent="0">
              <a:buNone/>
            </a:pPr>
            <a:endParaRPr lang="pt-BR" sz="2000" dirty="0"/>
          </a:p>
          <a:p>
            <a:endParaRPr lang="pt-BR" sz="2200" i="1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 smtClean="0"/>
              <a:t>						</a:t>
            </a:r>
            <a:endParaRPr lang="pt-BR" sz="2400" dirty="0"/>
          </a:p>
        </p:txBody>
      </p:sp>
      <p:sp>
        <p:nvSpPr>
          <p:cNvPr id="3075" name="Título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40713" cy="850106"/>
          </a:xfrm>
        </p:spPr>
        <p:txBody>
          <a:bodyPr/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/>
            </a:r>
            <a:br>
              <a:rPr lang="pt-BR" sz="3600" b="1" dirty="0" smtClean="0">
                <a:solidFill>
                  <a:srgbClr val="002060"/>
                </a:solidFill>
              </a:rPr>
            </a:br>
            <a:r>
              <a:rPr lang="pt-BR" sz="3600" b="1" dirty="0" smtClean="0">
                <a:solidFill>
                  <a:srgbClr val="002060"/>
                </a:solidFill>
              </a:rPr>
              <a:t>Demanda x entrega (inf. de 2015)</a:t>
            </a:r>
            <a:r>
              <a:rPr lang="pt-BR" sz="3600" b="1" dirty="0">
                <a:solidFill>
                  <a:srgbClr val="002060"/>
                </a:solidFill>
              </a:rPr>
              <a:t/>
            </a:r>
            <a:br>
              <a:rPr lang="pt-BR" sz="3600" b="1" dirty="0">
                <a:solidFill>
                  <a:srgbClr val="002060"/>
                </a:solidFill>
              </a:rPr>
            </a:br>
            <a:endParaRPr lang="pt-BR" sz="36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375171"/>
              </p:ext>
            </p:extLst>
          </p:nvPr>
        </p:nvGraphicFramePr>
        <p:xfrm>
          <a:off x="1115616" y="1156356"/>
          <a:ext cx="6768752" cy="2952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9857"/>
                <a:gridCol w="1788671"/>
                <a:gridCol w="2540224"/>
              </a:tblGrid>
              <a:tr h="656073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x-none" sz="2000" dirty="0">
                          <a:effectLst/>
                        </a:rPr>
                        <a:t>PRODUTO</a:t>
                      </a:r>
                      <a:endParaRPr lang="pt-BR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PRODUÇÃO</a:t>
                      </a:r>
                      <a:endParaRPr lang="pt-BR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% de atendimento ao SUS</a:t>
                      </a:r>
                      <a:endParaRPr lang="pt-BR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8036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Albumina</a:t>
                      </a:r>
                      <a:endParaRPr lang="pt-BR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10 t</a:t>
                      </a:r>
                      <a:endParaRPr lang="pt-BR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71805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x-none" sz="2000" dirty="0" smtClean="0">
                          <a:effectLst/>
                        </a:rPr>
                        <a:t>100</a:t>
                      </a:r>
                      <a:r>
                        <a:rPr lang="pt-BR" sz="2000" dirty="0" smtClean="0">
                          <a:effectLst/>
                        </a:rPr>
                        <a:t>%</a:t>
                      </a:r>
                      <a:endParaRPr lang="pt-BR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8036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Imunoglobulina </a:t>
                      </a:r>
                      <a:endParaRPr lang="pt-BR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2 t</a:t>
                      </a:r>
                      <a:endParaRPr lang="pt-BR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71805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x-none" sz="2000" dirty="0" smtClean="0">
                          <a:effectLst/>
                        </a:rPr>
                        <a:t>100</a:t>
                      </a:r>
                      <a:r>
                        <a:rPr lang="pt-BR" sz="2000" dirty="0" smtClean="0">
                          <a:effectLst/>
                        </a:rPr>
                        <a:t>% </a:t>
                      </a:r>
                      <a:r>
                        <a:rPr lang="x-none" sz="2000" dirty="0" smtClean="0">
                          <a:effectLst/>
                        </a:rPr>
                        <a:t>*</a:t>
                      </a:r>
                      <a:endParaRPr lang="pt-BR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8036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Fator VIII </a:t>
                      </a:r>
                      <a:endParaRPr lang="pt-BR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60 MUI</a:t>
                      </a:r>
                      <a:endParaRPr lang="pt-BR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71805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x-none" sz="2000" dirty="0" smtClean="0">
                          <a:effectLst/>
                        </a:rPr>
                        <a:t>10</a:t>
                      </a:r>
                      <a:r>
                        <a:rPr lang="pt-BR" sz="2000" dirty="0" smtClean="0">
                          <a:effectLst/>
                        </a:rPr>
                        <a:t>%</a:t>
                      </a:r>
                      <a:endParaRPr lang="pt-BR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8036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Fator IX</a:t>
                      </a:r>
                      <a:endParaRPr lang="pt-BR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90 MUI</a:t>
                      </a:r>
                      <a:endParaRPr lang="pt-BR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71805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x-none" sz="2000" dirty="0" smtClean="0">
                          <a:effectLst/>
                        </a:rPr>
                        <a:t>60</a:t>
                      </a:r>
                      <a:r>
                        <a:rPr lang="pt-BR" sz="2000" dirty="0" smtClean="0">
                          <a:effectLst/>
                        </a:rPr>
                        <a:t>% </a:t>
                      </a:r>
                      <a:r>
                        <a:rPr lang="x-none" sz="2000" dirty="0" smtClean="0">
                          <a:effectLst/>
                        </a:rPr>
                        <a:t> </a:t>
                      </a:r>
                      <a:r>
                        <a:rPr lang="x-none" sz="2000" dirty="0">
                          <a:effectLst/>
                        </a:rPr>
                        <a:t>**</a:t>
                      </a:r>
                      <a:endParaRPr lang="pt-BR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6073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Fator de Von Willebrand</a:t>
                      </a:r>
                      <a:endParaRPr lang="pt-BR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70 MUI</a:t>
                      </a:r>
                      <a:endParaRPr lang="pt-BR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71805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x-none" sz="2000" dirty="0" smtClean="0">
                          <a:effectLst/>
                        </a:rPr>
                        <a:t>100</a:t>
                      </a:r>
                      <a:r>
                        <a:rPr lang="pt-BR" sz="2000" dirty="0" smtClean="0">
                          <a:effectLst/>
                        </a:rPr>
                        <a:t>%</a:t>
                      </a:r>
                      <a:endParaRPr lang="pt-BR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8036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x-none" sz="2000" dirty="0">
                          <a:effectLst/>
                        </a:rPr>
                        <a:t>Fator VIII r</a:t>
                      </a:r>
                      <a:endParaRPr lang="pt-BR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1,2 BUI</a:t>
                      </a:r>
                      <a:endParaRPr lang="pt-BR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71805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x-none" sz="2000" dirty="0">
                          <a:effectLst/>
                        </a:rPr>
                        <a:t>100%</a:t>
                      </a:r>
                      <a:endParaRPr lang="pt-BR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971600" y="4293096"/>
            <a:ext cx="6912768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algn="just">
              <a:spcBef>
                <a:spcPts val="300"/>
              </a:spcBef>
              <a:spcAft>
                <a:spcPts val="0"/>
              </a:spcAft>
            </a:pPr>
            <a:r>
              <a:rPr lang="pt-BR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Fonte: </a:t>
            </a:r>
            <a:r>
              <a:rPr lang="pt-BR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Hemobrás</a:t>
            </a:r>
            <a:r>
              <a:rPr lang="pt-BR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[PowerPoint – Parte 1, de 7/7/2015]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algn="just">
              <a:spcBef>
                <a:spcPts val="300"/>
              </a:spcBef>
              <a:spcAft>
                <a:spcPts val="0"/>
              </a:spcAft>
            </a:pPr>
            <a:r>
              <a:rPr lang="pt-BR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UI, significa unidades internacionais, a medida da atividade biológica, ou efeito, de um Produto ou Produto Melhorado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algn="just">
              <a:spcBef>
                <a:spcPts val="300"/>
              </a:spcBef>
              <a:spcAft>
                <a:spcPts val="0"/>
              </a:spcAft>
            </a:pPr>
            <a:r>
              <a:rPr lang="x-none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MUI</a:t>
            </a:r>
            <a:r>
              <a:rPr lang="pt-BR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milhões de UI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algn="just">
              <a:spcBef>
                <a:spcPts val="300"/>
              </a:spcBef>
              <a:spcAft>
                <a:spcPts val="0"/>
              </a:spcAft>
            </a:pPr>
            <a:r>
              <a:rPr lang="x-none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IgG compra média 1,7 Ton nos últimos 3 anos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algn="just">
              <a:spcBef>
                <a:spcPts val="300"/>
              </a:spcBef>
              <a:spcAft>
                <a:spcPts val="0"/>
              </a:spcAft>
            </a:pPr>
            <a:r>
              <a:rPr lang="pt-BR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Fator IX** Considerando 0,8 UI/capta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7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2"/>
          <p:cNvSpPr>
            <a:spLocks noGrp="1"/>
          </p:cNvSpPr>
          <p:nvPr>
            <p:ph idx="1"/>
          </p:nvPr>
        </p:nvSpPr>
        <p:spPr>
          <a:xfrm>
            <a:off x="422592" y="836712"/>
            <a:ext cx="8469888" cy="5688632"/>
          </a:xfrm>
        </p:spPr>
        <p:txBody>
          <a:bodyPr/>
          <a:lstStyle/>
          <a:p>
            <a:pPr marL="457200" lvl="1" indent="0">
              <a:buNone/>
            </a:pPr>
            <a:endParaRPr lang="pt-BR" sz="2000" dirty="0"/>
          </a:p>
          <a:p>
            <a:endParaRPr lang="pt-BR" sz="2200" i="1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 smtClean="0"/>
              <a:t>						</a:t>
            </a:r>
            <a:endParaRPr lang="pt-BR" sz="2400" dirty="0"/>
          </a:p>
        </p:txBody>
      </p:sp>
      <p:sp>
        <p:nvSpPr>
          <p:cNvPr id="3075" name="Título 1"/>
          <p:cNvSpPr>
            <a:spLocks noGrp="1"/>
          </p:cNvSpPr>
          <p:nvPr>
            <p:ph type="title"/>
          </p:nvPr>
        </p:nvSpPr>
        <p:spPr>
          <a:xfrm>
            <a:off x="537179" y="116632"/>
            <a:ext cx="8240713" cy="850106"/>
          </a:xfrm>
        </p:spPr>
        <p:txBody>
          <a:bodyPr/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/>
            </a:r>
            <a:br>
              <a:rPr lang="pt-BR" sz="3600" b="1" dirty="0" smtClean="0">
                <a:solidFill>
                  <a:srgbClr val="002060"/>
                </a:solidFill>
              </a:rPr>
            </a:br>
            <a:r>
              <a:rPr lang="pt-BR" sz="3600" b="1" dirty="0" smtClean="0">
                <a:solidFill>
                  <a:srgbClr val="002060"/>
                </a:solidFill>
              </a:rPr>
              <a:t>Fases</a:t>
            </a:r>
            <a:r>
              <a:rPr lang="pt-BR" sz="3600" b="1" dirty="0">
                <a:solidFill>
                  <a:srgbClr val="002060"/>
                </a:solidFill>
              </a:rPr>
              <a:t/>
            </a:r>
            <a:br>
              <a:rPr lang="pt-BR" sz="3600" b="1" dirty="0">
                <a:solidFill>
                  <a:srgbClr val="002060"/>
                </a:solidFill>
              </a:rPr>
            </a:br>
            <a:endParaRPr lang="pt-BR" sz="36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698505"/>
              </p:ext>
            </p:extLst>
          </p:nvPr>
        </p:nvGraphicFramePr>
        <p:xfrm>
          <a:off x="755576" y="966737"/>
          <a:ext cx="7776864" cy="4982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5078"/>
                <a:gridCol w="6841786"/>
              </a:tblGrid>
              <a:tr h="22648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Fase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Atividades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648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Fase I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Qualificação da </a:t>
                      </a:r>
                      <a:r>
                        <a:rPr lang="pt-BR" sz="1400" dirty="0" err="1">
                          <a:effectLst/>
                        </a:rPr>
                        <a:t>hemorrede</a:t>
                      </a:r>
                      <a:r>
                        <a:rPr lang="pt-BR" sz="1400" dirty="0">
                          <a:effectLst/>
                        </a:rPr>
                        <a:t>, coleta, estocagem e envio do plasma à França.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2958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Fase II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Criação da importadora da </a:t>
                      </a:r>
                      <a:r>
                        <a:rPr lang="pt-BR" sz="1400" dirty="0" err="1">
                          <a:effectLst/>
                        </a:rPr>
                        <a:t>Hemobrás</a:t>
                      </a:r>
                      <a:r>
                        <a:rPr lang="pt-BR" sz="1400" dirty="0">
                          <a:effectLst/>
                        </a:rPr>
                        <a:t>. Em 2012, a </a:t>
                      </a:r>
                      <a:r>
                        <a:rPr lang="pt-BR" sz="1400" dirty="0" err="1">
                          <a:effectLst/>
                        </a:rPr>
                        <a:t>Hemobrás</a:t>
                      </a:r>
                      <a:r>
                        <a:rPr lang="pt-BR" sz="1400" dirty="0">
                          <a:effectLst/>
                        </a:rPr>
                        <a:t> foi autorizada pela Anvisa a importar, armazenar e distribuir medicamentos ao SUS.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591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Fase III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Embalagem/liberação de produtos – blocos B04, B05 e B06, Armazenagem do plasma – B01. Os hemoderivados albumina, imunoglobulina e os fatores de coagulação VIII e IX serão enviados a granel pelo LFB para serem embalados e acondicionados no bloco B04 da fábrica da </a:t>
                      </a:r>
                      <a:r>
                        <a:rPr lang="pt-BR" sz="1400" dirty="0" err="1">
                          <a:effectLst/>
                        </a:rPr>
                        <a:t>Hemobrás</a:t>
                      </a:r>
                      <a:r>
                        <a:rPr lang="pt-BR" sz="1400" dirty="0">
                          <a:effectLst/>
                        </a:rPr>
                        <a:t>.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591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Fase IV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Utilidades: Utilidades farmacêuticas e industriais – bloco B02. Durante esta fase ocorrerá a estruturação dos fluidos do processo (utilidades industriais): vapor puro, água purificada, água para injeção, nitrogênio, ar comprimido puro, ácidos, bases, água </a:t>
                      </a:r>
                      <a:r>
                        <a:rPr lang="pt-BR" sz="1400" dirty="0" err="1">
                          <a:effectLst/>
                        </a:rPr>
                        <a:t>glicolada</a:t>
                      </a:r>
                      <a:r>
                        <a:rPr lang="pt-BR" sz="1400" dirty="0">
                          <a:effectLst/>
                        </a:rPr>
                        <a:t>.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2958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Fase V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Envase da albumina. A albumina humana será enviada pelo LFB como produto intermediário, em bolsas plásticas, sendo envasadas no bloco B03 a partir de 2016.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591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Fase VI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Produção de albumina e produtos intermediários – bloco B02. Em 2016, o plasma brasileiro será descongelado e fracionado até a etapa de produto intermediário dos produtos imunoglobulina, fator VIII, fator IX e fator de von Willebrand, sendo que a Albumina humana será totalmente produzida na fábrica da Hemobrás.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648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Fase VII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Produção da imonoglobulina líquida 5% – bloco B02.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9438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Fase VIII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Produção de fatores de Coagulação – blocos B02 e B03. Com o início em 2016 (Fases VII e VIII) das atividades pós-inativação viral, purificação total da imunoglobulina, dos fatores VIII e IX, fator de von </a:t>
                      </a:r>
                      <a:r>
                        <a:rPr lang="pt-BR" sz="1400" dirty="0" err="1">
                          <a:effectLst/>
                        </a:rPr>
                        <a:t>Willebrand</a:t>
                      </a:r>
                      <a:r>
                        <a:rPr lang="pt-BR" sz="1400" dirty="0">
                          <a:effectLst/>
                        </a:rPr>
                        <a:t> e do Complexo </a:t>
                      </a:r>
                      <a:r>
                        <a:rPr lang="pt-BR" sz="1400" dirty="0" err="1">
                          <a:effectLst/>
                        </a:rPr>
                        <a:t>Protrombínico</a:t>
                      </a:r>
                      <a:r>
                        <a:rPr lang="pt-BR" sz="1400" dirty="0">
                          <a:effectLst/>
                        </a:rPr>
                        <a:t>.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0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958</Words>
  <Application>Microsoft Office PowerPoint</Application>
  <PresentationFormat>Apresentação na tela (4:3)</PresentationFormat>
  <Paragraphs>192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Tema do Office</vt:lpstr>
      <vt:lpstr>Apresentação do PowerPoint</vt:lpstr>
      <vt:lpstr>  </vt:lpstr>
      <vt:lpstr> Cronologia </vt:lpstr>
      <vt:lpstr> Contratação LFB </vt:lpstr>
      <vt:lpstr> Produtos hemoderivados </vt:lpstr>
      <vt:lpstr> Produtos contratados </vt:lpstr>
      <vt:lpstr> Demanda x entrega (2012) </vt:lpstr>
      <vt:lpstr> Demanda x entrega (inf. de 2015) </vt:lpstr>
      <vt:lpstr> Fases </vt:lpstr>
      <vt:lpstr> Atividades da Hemobrás </vt:lpstr>
      <vt:lpstr>Intercorrências</vt:lpstr>
      <vt:lpstr>Intercorrências</vt:lpstr>
      <vt:lpstr>Custos</vt:lpstr>
      <vt:lpstr>Construção </vt:lpstr>
      <vt:lpstr>Informações mais recentes</vt:lpstr>
      <vt:lpstr>Apresentação do PowerPoint</vt:lpstr>
    </vt:vector>
  </TitlesOfParts>
  <Company>TCU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messias</dc:creator>
  <cp:lastModifiedBy>Messias Alves Trindade</cp:lastModifiedBy>
  <cp:revision>31</cp:revision>
  <cp:lastPrinted>2014-05-20T17:14:19Z</cp:lastPrinted>
  <dcterms:created xsi:type="dcterms:W3CDTF">2012-01-19T13:05:04Z</dcterms:created>
  <dcterms:modified xsi:type="dcterms:W3CDTF">2016-11-22T15:33:13Z</dcterms:modified>
</cp:coreProperties>
</file>