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sldIdLst>
    <p:sldId id="271" r:id="rId2"/>
    <p:sldId id="747" r:id="rId3"/>
    <p:sldId id="749" r:id="rId4"/>
    <p:sldId id="751" r:id="rId5"/>
    <p:sldId id="752" r:id="rId6"/>
    <p:sldId id="753" r:id="rId7"/>
    <p:sldId id="739" r:id="rId8"/>
    <p:sldId id="272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0B34"/>
    <a:srgbClr val="E5A8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474" autoAdjust="0"/>
    <p:restoredTop sz="94660"/>
  </p:normalViewPr>
  <p:slideViewPr>
    <p:cSldViewPr snapToGrid="0">
      <p:cViewPr varScale="1">
        <p:scale>
          <a:sx n="86" d="100"/>
          <a:sy n="86" d="100"/>
        </p:scale>
        <p:origin x="90" y="2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904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BCC158-8FB1-4C70-908A-EB5E1722A43E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F7857885-DFB9-4BA1-9F59-DC422477E51E}">
      <dgm:prSet phldrT="[Texto]"/>
      <dgm:spPr/>
      <dgm:t>
        <a:bodyPr/>
        <a:lstStyle/>
        <a:p>
          <a:r>
            <a:rPr lang="pt-BR" dirty="0"/>
            <a:t>EDUCAÇÃO PREVIDENCIÁRIA</a:t>
          </a:r>
        </a:p>
      </dgm:t>
    </dgm:pt>
    <dgm:pt modelId="{EE8BF0CE-C47C-4819-810C-EE444D7E03E1}" type="parTrans" cxnId="{3938BD27-3A13-4F6D-9DCB-C5A0994C3251}">
      <dgm:prSet/>
      <dgm:spPr/>
      <dgm:t>
        <a:bodyPr/>
        <a:lstStyle/>
        <a:p>
          <a:endParaRPr lang="pt-BR"/>
        </a:p>
      </dgm:t>
    </dgm:pt>
    <dgm:pt modelId="{009528F6-7D11-4359-9A8A-67F8C8E43AA0}" type="sibTrans" cxnId="{3938BD27-3A13-4F6D-9DCB-C5A0994C3251}">
      <dgm:prSet/>
      <dgm:spPr/>
      <dgm:t>
        <a:bodyPr/>
        <a:lstStyle/>
        <a:p>
          <a:endParaRPr lang="pt-BR"/>
        </a:p>
      </dgm:t>
    </dgm:pt>
    <dgm:pt modelId="{E951899E-22AD-4FEF-A695-ACA30D685022}">
      <dgm:prSet phldrT="[Texto]"/>
      <dgm:spPr/>
      <dgm:t>
        <a:bodyPr/>
        <a:lstStyle/>
        <a:p>
          <a:r>
            <a:rPr lang="pt-BR" dirty="0" smtClean="0"/>
            <a:t>PREVENÇÃO DE RISCO</a:t>
          </a:r>
        </a:p>
        <a:p>
          <a:r>
            <a:rPr lang="pt-BR" dirty="0" smtClean="0"/>
            <a:t>(NA SAÚDE E MERCADO DE TRABALHO)</a:t>
          </a:r>
          <a:endParaRPr lang="pt-BR" dirty="0"/>
        </a:p>
      </dgm:t>
    </dgm:pt>
    <dgm:pt modelId="{2647EEA0-38C7-4E19-8473-AFF8D1163E06}" type="parTrans" cxnId="{195495A8-1BB9-4758-BBEB-4FA9B597C568}">
      <dgm:prSet/>
      <dgm:spPr/>
      <dgm:t>
        <a:bodyPr/>
        <a:lstStyle/>
        <a:p>
          <a:endParaRPr lang="pt-BR"/>
        </a:p>
      </dgm:t>
    </dgm:pt>
    <dgm:pt modelId="{01F2E7AC-F0CD-4A02-A1E8-61B7C6800E89}" type="sibTrans" cxnId="{195495A8-1BB9-4758-BBEB-4FA9B597C568}">
      <dgm:prSet/>
      <dgm:spPr/>
      <dgm:t>
        <a:bodyPr/>
        <a:lstStyle/>
        <a:p>
          <a:endParaRPr lang="pt-BR"/>
        </a:p>
      </dgm:t>
    </dgm:pt>
    <dgm:pt modelId="{F6E6DD13-A2F2-4F72-AB19-0C0DFECFAADB}">
      <dgm:prSet phldrT="[Texto]"/>
      <dgm:spPr/>
      <dgm:t>
        <a:bodyPr/>
        <a:lstStyle/>
        <a:p>
          <a:r>
            <a:rPr lang="pt-BR" dirty="0"/>
            <a:t>INVESTIMENTO EM </a:t>
          </a:r>
          <a:r>
            <a:rPr lang="pt-BR" dirty="0" smtClean="0"/>
            <a:t>SAÚDE E FISCALIZAÇÃO (TRABALHISTA E TRIBUTÁRIA) </a:t>
          </a:r>
          <a:endParaRPr lang="pt-BR" dirty="0"/>
        </a:p>
      </dgm:t>
    </dgm:pt>
    <dgm:pt modelId="{EADC0AE9-538A-4457-92D9-A45EC894A6EB}" type="parTrans" cxnId="{5E5DE7D1-AEB4-41F1-8B4A-7618D5F61640}">
      <dgm:prSet/>
      <dgm:spPr/>
      <dgm:t>
        <a:bodyPr/>
        <a:lstStyle/>
        <a:p>
          <a:endParaRPr lang="pt-BR"/>
        </a:p>
      </dgm:t>
    </dgm:pt>
    <dgm:pt modelId="{13C77651-9F7C-44AB-A61B-22999D0F6FDB}" type="sibTrans" cxnId="{5E5DE7D1-AEB4-41F1-8B4A-7618D5F61640}">
      <dgm:prSet/>
      <dgm:spPr/>
      <dgm:t>
        <a:bodyPr/>
        <a:lstStyle/>
        <a:p>
          <a:endParaRPr lang="pt-BR"/>
        </a:p>
      </dgm:t>
    </dgm:pt>
    <dgm:pt modelId="{CAE00F96-ABBF-45F6-8007-CF35BD7792C5}">
      <dgm:prSet phldrT="[Texto]"/>
      <dgm:spPr/>
      <dgm:t>
        <a:bodyPr/>
        <a:lstStyle/>
        <a:p>
          <a:r>
            <a:rPr lang="pt-BR" dirty="0" smtClean="0"/>
            <a:t>SEGURANÇA JURÍDICA (REGRAS CONSTITUCIONAIS E LEIS COMPLEMENTARES COM EMBASAMENTO TÉCNICO E JURÍDICO)</a:t>
          </a:r>
          <a:endParaRPr lang="pt-BR" dirty="0"/>
        </a:p>
      </dgm:t>
    </dgm:pt>
    <dgm:pt modelId="{616699A6-5FFF-4009-B625-F1CD0DF439E0}" type="parTrans" cxnId="{526BDFE4-42EE-419D-9802-BEC4F3CFAC80}">
      <dgm:prSet/>
      <dgm:spPr/>
      <dgm:t>
        <a:bodyPr/>
        <a:lstStyle/>
        <a:p>
          <a:endParaRPr lang="pt-BR"/>
        </a:p>
      </dgm:t>
    </dgm:pt>
    <dgm:pt modelId="{69D41503-1DD5-481E-ABC9-A95E23EAF188}" type="sibTrans" cxnId="{526BDFE4-42EE-419D-9802-BEC4F3CFAC80}">
      <dgm:prSet/>
      <dgm:spPr/>
      <dgm:t>
        <a:bodyPr/>
        <a:lstStyle/>
        <a:p>
          <a:endParaRPr lang="pt-BR"/>
        </a:p>
      </dgm:t>
    </dgm:pt>
    <dgm:pt modelId="{5222147E-EE61-4366-9F91-31F208B59306}">
      <dgm:prSet phldrT="[Texto]"/>
      <dgm:spPr/>
      <dgm:t>
        <a:bodyPr/>
        <a:lstStyle/>
        <a:p>
          <a:r>
            <a:rPr lang="pt-BR" dirty="0"/>
            <a:t>GESTÃO SÉRIA E </a:t>
          </a:r>
          <a:r>
            <a:rPr lang="pt-BR" dirty="0" smtClean="0"/>
            <a:t>COMPROMETIDA</a:t>
          </a:r>
        </a:p>
        <a:p>
          <a:r>
            <a:rPr lang="pt-BR" dirty="0" smtClean="0"/>
            <a:t>(COM CALCULO ATUARIAL NO PLANO DE CUSTEIO E BENEFÍCIOS)</a:t>
          </a:r>
          <a:endParaRPr lang="pt-BR" dirty="0"/>
        </a:p>
      </dgm:t>
    </dgm:pt>
    <dgm:pt modelId="{C233F574-D5EF-44A8-BEED-76EADF2E3129}" type="parTrans" cxnId="{8D19AA7E-4E65-421D-B857-643BB918D174}">
      <dgm:prSet/>
      <dgm:spPr/>
      <dgm:t>
        <a:bodyPr/>
        <a:lstStyle/>
        <a:p>
          <a:endParaRPr lang="pt-BR"/>
        </a:p>
      </dgm:t>
    </dgm:pt>
    <dgm:pt modelId="{0BCB3CE7-1B25-43C9-9CE1-EB8131C36A19}" type="sibTrans" cxnId="{8D19AA7E-4E65-421D-B857-643BB918D174}">
      <dgm:prSet/>
      <dgm:spPr/>
      <dgm:t>
        <a:bodyPr/>
        <a:lstStyle/>
        <a:p>
          <a:endParaRPr lang="pt-BR"/>
        </a:p>
      </dgm:t>
    </dgm:pt>
    <dgm:pt modelId="{3A9A92D6-CCAE-49D8-A5AA-C749AC1049EF}" type="pres">
      <dgm:prSet presAssocID="{5FBCC158-8FB1-4C70-908A-EB5E1722A43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6C5EE732-CF0F-4A52-A875-2F5A0DB8BE7C}" type="pres">
      <dgm:prSet presAssocID="{F7857885-DFB9-4BA1-9F59-DC422477E51E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CF8F2DD-E184-4545-917E-578E16D331FA}" type="pres">
      <dgm:prSet presAssocID="{009528F6-7D11-4359-9A8A-67F8C8E43AA0}" presName="sibTrans" presStyleLbl="sibTrans2D1" presStyleIdx="0" presStyleCnt="5"/>
      <dgm:spPr/>
      <dgm:t>
        <a:bodyPr/>
        <a:lstStyle/>
        <a:p>
          <a:endParaRPr lang="pt-BR"/>
        </a:p>
      </dgm:t>
    </dgm:pt>
    <dgm:pt modelId="{1699D253-DEC9-44CF-8E8A-15FF5F8377E6}" type="pres">
      <dgm:prSet presAssocID="{009528F6-7D11-4359-9A8A-67F8C8E43AA0}" presName="connectorText" presStyleLbl="sibTrans2D1" presStyleIdx="0" presStyleCnt="5"/>
      <dgm:spPr/>
      <dgm:t>
        <a:bodyPr/>
        <a:lstStyle/>
        <a:p>
          <a:endParaRPr lang="pt-BR"/>
        </a:p>
      </dgm:t>
    </dgm:pt>
    <dgm:pt modelId="{5B4F34CF-C57C-442C-A142-69B3BAFF4E94}" type="pres">
      <dgm:prSet presAssocID="{E951899E-22AD-4FEF-A695-ACA30D685022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2826B60-ED23-468B-A3DE-9B9C54BE604E}" type="pres">
      <dgm:prSet presAssocID="{01F2E7AC-F0CD-4A02-A1E8-61B7C6800E89}" presName="sibTrans" presStyleLbl="sibTrans2D1" presStyleIdx="1" presStyleCnt="5"/>
      <dgm:spPr/>
      <dgm:t>
        <a:bodyPr/>
        <a:lstStyle/>
        <a:p>
          <a:endParaRPr lang="pt-BR"/>
        </a:p>
      </dgm:t>
    </dgm:pt>
    <dgm:pt modelId="{589AEB01-951B-49A7-AEF9-FA4EB3FEBF55}" type="pres">
      <dgm:prSet presAssocID="{01F2E7AC-F0CD-4A02-A1E8-61B7C6800E89}" presName="connectorText" presStyleLbl="sibTrans2D1" presStyleIdx="1" presStyleCnt="5"/>
      <dgm:spPr/>
      <dgm:t>
        <a:bodyPr/>
        <a:lstStyle/>
        <a:p>
          <a:endParaRPr lang="pt-BR"/>
        </a:p>
      </dgm:t>
    </dgm:pt>
    <dgm:pt modelId="{6063EA71-CCC6-4C6B-89D2-1A8CA245520F}" type="pres">
      <dgm:prSet presAssocID="{F6E6DD13-A2F2-4F72-AB19-0C0DFECFAADB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7B9BABA-02D1-4F83-BA42-B76E37EA5562}" type="pres">
      <dgm:prSet presAssocID="{13C77651-9F7C-44AB-A61B-22999D0F6FDB}" presName="sibTrans" presStyleLbl="sibTrans2D1" presStyleIdx="2" presStyleCnt="5"/>
      <dgm:spPr/>
      <dgm:t>
        <a:bodyPr/>
        <a:lstStyle/>
        <a:p>
          <a:endParaRPr lang="pt-BR"/>
        </a:p>
      </dgm:t>
    </dgm:pt>
    <dgm:pt modelId="{4B51C6A5-7745-421B-96D1-C4B6167DA20C}" type="pres">
      <dgm:prSet presAssocID="{13C77651-9F7C-44AB-A61B-22999D0F6FDB}" presName="connectorText" presStyleLbl="sibTrans2D1" presStyleIdx="2" presStyleCnt="5"/>
      <dgm:spPr/>
      <dgm:t>
        <a:bodyPr/>
        <a:lstStyle/>
        <a:p>
          <a:endParaRPr lang="pt-BR"/>
        </a:p>
      </dgm:t>
    </dgm:pt>
    <dgm:pt modelId="{962BAEF7-2141-4E2C-A519-B7E113AD7614}" type="pres">
      <dgm:prSet presAssocID="{CAE00F96-ABBF-45F6-8007-CF35BD7792C5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0B90F26-4401-41AF-9495-10CE690F564D}" type="pres">
      <dgm:prSet presAssocID="{69D41503-1DD5-481E-ABC9-A95E23EAF188}" presName="sibTrans" presStyleLbl="sibTrans2D1" presStyleIdx="3" presStyleCnt="5"/>
      <dgm:spPr/>
      <dgm:t>
        <a:bodyPr/>
        <a:lstStyle/>
        <a:p>
          <a:endParaRPr lang="pt-BR"/>
        </a:p>
      </dgm:t>
    </dgm:pt>
    <dgm:pt modelId="{E0ED1C14-F1B6-4D25-9B03-196C884D59E0}" type="pres">
      <dgm:prSet presAssocID="{69D41503-1DD5-481E-ABC9-A95E23EAF188}" presName="connectorText" presStyleLbl="sibTrans2D1" presStyleIdx="3" presStyleCnt="5"/>
      <dgm:spPr/>
      <dgm:t>
        <a:bodyPr/>
        <a:lstStyle/>
        <a:p>
          <a:endParaRPr lang="pt-BR"/>
        </a:p>
      </dgm:t>
    </dgm:pt>
    <dgm:pt modelId="{206E7DD6-F6B9-4E83-8BC6-BF78CB6B4A96}" type="pres">
      <dgm:prSet presAssocID="{5222147E-EE61-4366-9F91-31F208B59306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F090017-422F-4D82-99D4-322167338D8A}" type="pres">
      <dgm:prSet presAssocID="{0BCB3CE7-1B25-43C9-9CE1-EB8131C36A19}" presName="sibTrans" presStyleLbl="sibTrans2D1" presStyleIdx="4" presStyleCnt="5"/>
      <dgm:spPr/>
      <dgm:t>
        <a:bodyPr/>
        <a:lstStyle/>
        <a:p>
          <a:endParaRPr lang="pt-BR"/>
        </a:p>
      </dgm:t>
    </dgm:pt>
    <dgm:pt modelId="{2752B222-52D6-4D2F-BBFC-0E2ED656166F}" type="pres">
      <dgm:prSet presAssocID="{0BCB3CE7-1B25-43C9-9CE1-EB8131C36A19}" presName="connectorText" presStyleLbl="sibTrans2D1" presStyleIdx="4" presStyleCnt="5"/>
      <dgm:spPr/>
      <dgm:t>
        <a:bodyPr/>
        <a:lstStyle/>
        <a:p>
          <a:endParaRPr lang="pt-BR"/>
        </a:p>
      </dgm:t>
    </dgm:pt>
  </dgm:ptLst>
  <dgm:cxnLst>
    <dgm:cxn modelId="{6CDA8E12-AD69-4F41-86FE-D528DC601A8D}" type="presOf" srcId="{01F2E7AC-F0CD-4A02-A1E8-61B7C6800E89}" destId="{A2826B60-ED23-468B-A3DE-9B9C54BE604E}" srcOrd="0" destOrd="0" presId="urn:microsoft.com/office/officeart/2005/8/layout/cycle2"/>
    <dgm:cxn modelId="{EA7C54D5-E0A1-4E5B-9B4A-836BDCDED937}" type="presOf" srcId="{E951899E-22AD-4FEF-A695-ACA30D685022}" destId="{5B4F34CF-C57C-442C-A142-69B3BAFF4E94}" srcOrd="0" destOrd="0" presId="urn:microsoft.com/office/officeart/2005/8/layout/cycle2"/>
    <dgm:cxn modelId="{D8F9868E-A80D-40CC-90A5-8A49491A729D}" type="presOf" srcId="{5FBCC158-8FB1-4C70-908A-EB5E1722A43E}" destId="{3A9A92D6-CCAE-49D8-A5AA-C749AC1049EF}" srcOrd="0" destOrd="0" presId="urn:microsoft.com/office/officeart/2005/8/layout/cycle2"/>
    <dgm:cxn modelId="{8D19AA7E-4E65-421D-B857-643BB918D174}" srcId="{5FBCC158-8FB1-4C70-908A-EB5E1722A43E}" destId="{5222147E-EE61-4366-9F91-31F208B59306}" srcOrd="4" destOrd="0" parTransId="{C233F574-D5EF-44A8-BEED-76EADF2E3129}" sibTransId="{0BCB3CE7-1B25-43C9-9CE1-EB8131C36A19}"/>
    <dgm:cxn modelId="{195495A8-1BB9-4758-BBEB-4FA9B597C568}" srcId="{5FBCC158-8FB1-4C70-908A-EB5E1722A43E}" destId="{E951899E-22AD-4FEF-A695-ACA30D685022}" srcOrd="1" destOrd="0" parTransId="{2647EEA0-38C7-4E19-8473-AFF8D1163E06}" sibTransId="{01F2E7AC-F0CD-4A02-A1E8-61B7C6800E89}"/>
    <dgm:cxn modelId="{64F7BEC6-45FF-44CA-9C09-450260AF8A78}" type="presOf" srcId="{13C77651-9F7C-44AB-A61B-22999D0F6FDB}" destId="{4B51C6A5-7745-421B-96D1-C4B6167DA20C}" srcOrd="1" destOrd="0" presId="urn:microsoft.com/office/officeart/2005/8/layout/cycle2"/>
    <dgm:cxn modelId="{29EA0C1A-F859-4F3E-B98A-179BE5AC8BA3}" type="presOf" srcId="{F7857885-DFB9-4BA1-9F59-DC422477E51E}" destId="{6C5EE732-CF0F-4A52-A875-2F5A0DB8BE7C}" srcOrd="0" destOrd="0" presId="urn:microsoft.com/office/officeart/2005/8/layout/cycle2"/>
    <dgm:cxn modelId="{822AA60A-B747-4358-90C6-DFFF23D4CC6E}" type="presOf" srcId="{F6E6DD13-A2F2-4F72-AB19-0C0DFECFAADB}" destId="{6063EA71-CCC6-4C6B-89D2-1A8CA245520F}" srcOrd="0" destOrd="0" presId="urn:microsoft.com/office/officeart/2005/8/layout/cycle2"/>
    <dgm:cxn modelId="{C4FFBFD2-6D5C-4C0B-9719-9F78B4E257B6}" type="presOf" srcId="{69D41503-1DD5-481E-ABC9-A95E23EAF188}" destId="{90B90F26-4401-41AF-9495-10CE690F564D}" srcOrd="0" destOrd="0" presId="urn:microsoft.com/office/officeart/2005/8/layout/cycle2"/>
    <dgm:cxn modelId="{5E5DE7D1-AEB4-41F1-8B4A-7618D5F61640}" srcId="{5FBCC158-8FB1-4C70-908A-EB5E1722A43E}" destId="{F6E6DD13-A2F2-4F72-AB19-0C0DFECFAADB}" srcOrd="2" destOrd="0" parTransId="{EADC0AE9-538A-4457-92D9-A45EC894A6EB}" sibTransId="{13C77651-9F7C-44AB-A61B-22999D0F6FDB}"/>
    <dgm:cxn modelId="{9D7B858D-57E0-434C-82DD-20C29B6DD730}" type="presOf" srcId="{13C77651-9F7C-44AB-A61B-22999D0F6FDB}" destId="{87B9BABA-02D1-4F83-BA42-B76E37EA5562}" srcOrd="0" destOrd="0" presId="urn:microsoft.com/office/officeart/2005/8/layout/cycle2"/>
    <dgm:cxn modelId="{5A4D1FEA-B884-4A50-9F6F-457AB3E29714}" type="presOf" srcId="{0BCB3CE7-1B25-43C9-9CE1-EB8131C36A19}" destId="{9F090017-422F-4D82-99D4-322167338D8A}" srcOrd="0" destOrd="0" presId="urn:microsoft.com/office/officeart/2005/8/layout/cycle2"/>
    <dgm:cxn modelId="{AFC76407-6ADA-454A-A9CF-8F7D32195267}" type="presOf" srcId="{5222147E-EE61-4366-9F91-31F208B59306}" destId="{206E7DD6-F6B9-4E83-8BC6-BF78CB6B4A96}" srcOrd="0" destOrd="0" presId="urn:microsoft.com/office/officeart/2005/8/layout/cycle2"/>
    <dgm:cxn modelId="{526BDFE4-42EE-419D-9802-BEC4F3CFAC80}" srcId="{5FBCC158-8FB1-4C70-908A-EB5E1722A43E}" destId="{CAE00F96-ABBF-45F6-8007-CF35BD7792C5}" srcOrd="3" destOrd="0" parTransId="{616699A6-5FFF-4009-B625-F1CD0DF439E0}" sibTransId="{69D41503-1DD5-481E-ABC9-A95E23EAF188}"/>
    <dgm:cxn modelId="{A54E54D9-51AF-43DC-B41F-B1A81A21FD5A}" type="presOf" srcId="{0BCB3CE7-1B25-43C9-9CE1-EB8131C36A19}" destId="{2752B222-52D6-4D2F-BBFC-0E2ED656166F}" srcOrd="1" destOrd="0" presId="urn:microsoft.com/office/officeart/2005/8/layout/cycle2"/>
    <dgm:cxn modelId="{3938BD27-3A13-4F6D-9DCB-C5A0994C3251}" srcId="{5FBCC158-8FB1-4C70-908A-EB5E1722A43E}" destId="{F7857885-DFB9-4BA1-9F59-DC422477E51E}" srcOrd="0" destOrd="0" parTransId="{EE8BF0CE-C47C-4819-810C-EE444D7E03E1}" sibTransId="{009528F6-7D11-4359-9A8A-67F8C8E43AA0}"/>
    <dgm:cxn modelId="{9D2D177C-526B-4F98-8D98-A0F902AE3C9F}" type="presOf" srcId="{009528F6-7D11-4359-9A8A-67F8C8E43AA0}" destId="{8CF8F2DD-E184-4545-917E-578E16D331FA}" srcOrd="0" destOrd="0" presId="urn:microsoft.com/office/officeart/2005/8/layout/cycle2"/>
    <dgm:cxn modelId="{E8F70408-9224-406E-B9A0-F7A5E1C64938}" type="presOf" srcId="{69D41503-1DD5-481E-ABC9-A95E23EAF188}" destId="{E0ED1C14-F1B6-4D25-9B03-196C884D59E0}" srcOrd="1" destOrd="0" presId="urn:microsoft.com/office/officeart/2005/8/layout/cycle2"/>
    <dgm:cxn modelId="{8FAF7012-A5A6-45BE-897A-BB5F7B55B490}" type="presOf" srcId="{CAE00F96-ABBF-45F6-8007-CF35BD7792C5}" destId="{962BAEF7-2141-4E2C-A519-B7E113AD7614}" srcOrd="0" destOrd="0" presId="urn:microsoft.com/office/officeart/2005/8/layout/cycle2"/>
    <dgm:cxn modelId="{B16A4B3F-DA62-4AD9-9CAF-194D7D3D327B}" type="presOf" srcId="{009528F6-7D11-4359-9A8A-67F8C8E43AA0}" destId="{1699D253-DEC9-44CF-8E8A-15FF5F8377E6}" srcOrd="1" destOrd="0" presId="urn:microsoft.com/office/officeart/2005/8/layout/cycle2"/>
    <dgm:cxn modelId="{BE7635F7-C654-424A-993E-3719F6E23B7D}" type="presOf" srcId="{01F2E7AC-F0CD-4A02-A1E8-61B7C6800E89}" destId="{589AEB01-951B-49A7-AEF9-FA4EB3FEBF55}" srcOrd="1" destOrd="0" presId="urn:microsoft.com/office/officeart/2005/8/layout/cycle2"/>
    <dgm:cxn modelId="{BECC021A-C936-4465-B9D9-78D482A20C63}" type="presParOf" srcId="{3A9A92D6-CCAE-49D8-A5AA-C749AC1049EF}" destId="{6C5EE732-CF0F-4A52-A875-2F5A0DB8BE7C}" srcOrd="0" destOrd="0" presId="urn:microsoft.com/office/officeart/2005/8/layout/cycle2"/>
    <dgm:cxn modelId="{9C660D5D-D451-44D3-91C8-584C16436C08}" type="presParOf" srcId="{3A9A92D6-CCAE-49D8-A5AA-C749AC1049EF}" destId="{8CF8F2DD-E184-4545-917E-578E16D331FA}" srcOrd="1" destOrd="0" presId="urn:microsoft.com/office/officeart/2005/8/layout/cycle2"/>
    <dgm:cxn modelId="{E6C147B2-6BFD-4E93-8CD9-0F44DB207506}" type="presParOf" srcId="{8CF8F2DD-E184-4545-917E-578E16D331FA}" destId="{1699D253-DEC9-44CF-8E8A-15FF5F8377E6}" srcOrd="0" destOrd="0" presId="urn:microsoft.com/office/officeart/2005/8/layout/cycle2"/>
    <dgm:cxn modelId="{A57F0AAC-FF8C-48BB-8FD0-07B5A2BF7ECB}" type="presParOf" srcId="{3A9A92D6-CCAE-49D8-A5AA-C749AC1049EF}" destId="{5B4F34CF-C57C-442C-A142-69B3BAFF4E94}" srcOrd="2" destOrd="0" presId="urn:microsoft.com/office/officeart/2005/8/layout/cycle2"/>
    <dgm:cxn modelId="{78EB073D-D6A4-4400-9326-D7C40325D641}" type="presParOf" srcId="{3A9A92D6-CCAE-49D8-A5AA-C749AC1049EF}" destId="{A2826B60-ED23-468B-A3DE-9B9C54BE604E}" srcOrd="3" destOrd="0" presId="urn:microsoft.com/office/officeart/2005/8/layout/cycle2"/>
    <dgm:cxn modelId="{F420E2C3-03CD-4686-897C-D14EFEBAF3B7}" type="presParOf" srcId="{A2826B60-ED23-468B-A3DE-9B9C54BE604E}" destId="{589AEB01-951B-49A7-AEF9-FA4EB3FEBF55}" srcOrd="0" destOrd="0" presId="urn:microsoft.com/office/officeart/2005/8/layout/cycle2"/>
    <dgm:cxn modelId="{01073DE6-39DB-41AF-BBF2-70DF28945428}" type="presParOf" srcId="{3A9A92D6-CCAE-49D8-A5AA-C749AC1049EF}" destId="{6063EA71-CCC6-4C6B-89D2-1A8CA245520F}" srcOrd="4" destOrd="0" presId="urn:microsoft.com/office/officeart/2005/8/layout/cycle2"/>
    <dgm:cxn modelId="{F27BE051-89BA-45C6-A4B9-3F4563BFB286}" type="presParOf" srcId="{3A9A92D6-CCAE-49D8-A5AA-C749AC1049EF}" destId="{87B9BABA-02D1-4F83-BA42-B76E37EA5562}" srcOrd="5" destOrd="0" presId="urn:microsoft.com/office/officeart/2005/8/layout/cycle2"/>
    <dgm:cxn modelId="{7A131301-BC43-4455-B49C-4A6D8EB4B54B}" type="presParOf" srcId="{87B9BABA-02D1-4F83-BA42-B76E37EA5562}" destId="{4B51C6A5-7745-421B-96D1-C4B6167DA20C}" srcOrd="0" destOrd="0" presId="urn:microsoft.com/office/officeart/2005/8/layout/cycle2"/>
    <dgm:cxn modelId="{F7E53A39-B03C-46F3-8A68-FCABA2DACDD7}" type="presParOf" srcId="{3A9A92D6-CCAE-49D8-A5AA-C749AC1049EF}" destId="{962BAEF7-2141-4E2C-A519-B7E113AD7614}" srcOrd="6" destOrd="0" presId="urn:microsoft.com/office/officeart/2005/8/layout/cycle2"/>
    <dgm:cxn modelId="{44750475-57E9-4218-9200-59EC76BE2850}" type="presParOf" srcId="{3A9A92D6-CCAE-49D8-A5AA-C749AC1049EF}" destId="{90B90F26-4401-41AF-9495-10CE690F564D}" srcOrd="7" destOrd="0" presId="urn:microsoft.com/office/officeart/2005/8/layout/cycle2"/>
    <dgm:cxn modelId="{64A31000-BF95-4AC0-BCF0-1C2C640DD661}" type="presParOf" srcId="{90B90F26-4401-41AF-9495-10CE690F564D}" destId="{E0ED1C14-F1B6-4D25-9B03-196C884D59E0}" srcOrd="0" destOrd="0" presId="urn:microsoft.com/office/officeart/2005/8/layout/cycle2"/>
    <dgm:cxn modelId="{E176885B-C9CF-491B-B01E-953FB50C5E0A}" type="presParOf" srcId="{3A9A92D6-CCAE-49D8-A5AA-C749AC1049EF}" destId="{206E7DD6-F6B9-4E83-8BC6-BF78CB6B4A96}" srcOrd="8" destOrd="0" presId="urn:microsoft.com/office/officeart/2005/8/layout/cycle2"/>
    <dgm:cxn modelId="{99255F08-3BDF-44B1-AA97-081507043B4F}" type="presParOf" srcId="{3A9A92D6-CCAE-49D8-A5AA-C749AC1049EF}" destId="{9F090017-422F-4D82-99D4-322167338D8A}" srcOrd="9" destOrd="0" presId="urn:microsoft.com/office/officeart/2005/8/layout/cycle2"/>
    <dgm:cxn modelId="{24F88A94-B2B0-4895-A64F-FAA7041692D5}" type="presParOf" srcId="{9F090017-422F-4D82-99D4-322167338D8A}" destId="{2752B222-52D6-4D2F-BBFC-0E2ED656166F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10/17/2019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7483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10/17/2019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291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10/17/2019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34872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91230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386" y="5744936"/>
            <a:ext cx="4229100" cy="952500"/>
          </a:xfrm>
          <a:prstGeom prst="rect">
            <a:avLst/>
          </a:prstGeom>
        </p:spPr>
      </p:pic>
      <p:sp>
        <p:nvSpPr>
          <p:cNvPr id="8" name="Retângulo 7"/>
          <p:cNvSpPr/>
          <p:nvPr userDrawn="1"/>
        </p:nvSpPr>
        <p:spPr>
          <a:xfrm>
            <a:off x="1571625" y="-1"/>
            <a:ext cx="9048751" cy="65315"/>
          </a:xfrm>
          <a:prstGeom prst="rect">
            <a:avLst/>
          </a:prstGeom>
          <a:solidFill>
            <a:srgbClr val="E5A8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9" name="Conector reto 8"/>
          <p:cNvCxnSpPr/>
          <p:nvPr userDrawn="1"/>
        </p:nvCxnSpPr>
        <p:spPr>
          <a:xfrm>
            <a:off x="1558925" y="734788"/>
            <a:ext cx="907415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20478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386" y="5744936"/>
            <a:ext cx="4229100" cy="952500"/>
          </a:xfrm>
          <a:prstGeom prst="rect">
            <a:avLst/>
          </a:prstGeom>
        </p:spPr>
      </p:pic>
      <p:sp>
        <p:nvSpPr>
          <p:cNvPr id="8" name="Retângulo 7"/>
          <p:cNvSpPr/>
          <p:nvPr userDrawn="1"/>
        </p:nvSpPr>
        <p:spPr>
          <a:xfrm>
            <a:off x="1571625" y="-1"/>
            <a:ext cx="9048751" cy="65315"/>
          </a:xfrm>
          <a:prstGeom prst="rect">
            <a:avLst/>
          </a:prstGeom>
          <a:solidFill>
            <a:srgbClr val="E5A8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9" name="Conector reto 8"/>
          <p:cNvCxnSpPr/>
          <p:nvPr userDrawn="1"/>
        </p:nvCxnSpPr>
        <p:spPr>
          <a:xfrm>
            <a:off x="1558925" y="734788"/>
            <a:ext cx="907415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98702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4178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10/17/2019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850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10/17/2019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9509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3789F-13B7-41A7-B703-AD165C06E129}" type="datetimeFigureOut">
              <a:rPr lang="pt-BR" smtClean="0"/>
              <a:t>17/10/2019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11A83-B867-422C-B375-EC3269256A9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2481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10/17/2019</a:t>
            </a:fld>
            <a:endParaRPr lang="en-US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08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10/17/2019</a:t>
            </a:fld>
            <a:endParaRPr lang="en-US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669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10/17/2019</a:t>
            </a:fld>
            <a:endParaRPr lang="en-US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033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10/17/2019</a:t>
            </a:fld>
            <a:endParaRPr lang="en-US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5904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10/17/2019</a:t>
            </a:fld>
            <a:endParaRPr lang="en-US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525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10/17/2019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6398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700" r:id="rId13"/>
    <p:sldLayoutId id="2147483701" r:id="rId14"/>
    <p:sldLayoutId id="2147483702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504" userDrawn="1">
          <p15:clr>
            <a:srgbClr val="F26B43"/>
          </p15:clr>
        </p15:guide>
        <p15:guide id="2" pos="6698" userDrawn="1">
          <p15:clr>
            <a:srgbClr val="F26B43"/>
          </p15:clr>
        </p15:guide>
        <p15:guide id="3" pos="98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5585" y="477797"/>
            <a:ext cx="3657561" cy="1621954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2658251" y="4762227"/>
            <a:ext cx="709277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olidFill>
                  <a:schemeClr val="bg1"/>
                </a:solidFill>
                <a:ea typeface="Adobe Myungjo Std M" panose="02020600000000000000" pitchFamily="18" charset="-128"/>
              </a:rPr>
              <a:t>Palestrante: </a:t>
            </a:r>
            <a:r>
              <a:rPr lang="pt-BR" sz="2400" b="1" dirty="0" smtClean="0">
                <a:solidFill>
                  <a:schemeClr val="bg1"/>
                </a:solidFill>
                <a:ea typeface="Adobe Myungjo Std M" panose="02020600000000000000" pitchFamily="18" charset="-128"/>
              </a:rPr>
              <a:t>Profa. Thais Riedel</a:t>
            </a:r>
          </a:p>
          <a:p>
            <a:pPr algn="ctr"/>
            <a:r>
              <a:rPr lang="pt-BR" sz="2400" b="1" dirty="0" smtClean="0">
                <a:solidFill>
                  <a:schemeClr val="bg1"/>
                </a:solidFill>
                <a:ea typeface="Adobe Myungjo Std M" panose="02020600000000000000" pitchFamily="18" charset="-128"/>
              </a:rPr>
              <a:t>Professora. Advogada. Mestre em Direito Previdenciário. Doutoranda em Direito Constitucional. Presidente do IBDPREV. Diretora do IBDP.</a:t>
            </a:r>
            <a:endParaRPr lang="pt-BR" sz="2400" b="1" dirty="0">
              <a:solidFill>
                <a:schemeClr val="bg1"/>
              </a:solidFill>
              <a:ea typeface="Adobe Myungjo Std M" panose="02020600000000000000" pitchFamily="18" charset="-12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FEDD7681-FA78-4BE1-8ABA-01F2E5F96410}"/>
              </a:ext>
            </a:extLst>
          </p:cNvPr>
          <p:cNvSpPr txBox="1"/>
          <p:nvPr/>
        </p:nvSpPr>
        <p:spPr>
          <a:xfrm>
            <a:off x="290945" y="3105834"/>
            <a:ext cx="114299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solidFill>
                  <a:schemeClr val="bg1"/>
                </a:solidFill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AUDIÊNCIA PÚBLICA </a:t>
            </a:r>
            <a:r>
              <a:rPr lang="pt-BR" sz="3600" b="1" dirty="0" smtClean="0">
                <a:solidFill>
                  <a:schemeClr val="bg1"/>
                </a:solidFill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– PEC 133</a:t>
            </a:r>
            <a:r>
              <a:rPr lang="pt-BR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/2019</a:t>
            </a:r>
            <a:endParaRPr lang="pt-BR" sz="3600" b="1" dirty="0">
              <a:solidFill>
                <a:schemeClr val="bg1"/>
              </a:solidFill>
              <a:latin typeface="Adobe Myungjo Std M" panose="02020600000000000000" pitchFamily="18" charset="-128"/>
              <a:ea typeface="Adobe Myungjo Std M" panose="02020600000000000000" pitchFamily="18" charset="-128"/>
            </a:endParaRPr>
          </a:p>
          <a:p>
            <a:pPr algn="ctr"/>
            <a:r>
              <a:rPr lang="pt-BR" sz="3600" dirty="0" smtClean="0">
                <a:solidFill>
                  <a:schemeClr val="bg1"/>
                </a:solidFill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Comissão </a:t>
            </a:r>
            <a:r>
              <a:rPr lang="pt-BR" sz="3600" dirty="0">
                <a:solidFill>
                  <a:schemeClr val="bg1"/>
                </a:solidFill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de </a:t>
            </a:r>
            <a:r>
              <a:rPr lang="pt-BR" sz="3600" dirty="0" smtClean="0">
                <a:solidFill>
                  <a:schemeClr val="bg1"/>
                </a:solidFill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Constituição e Justiça do </a:t>
            </a:r>
            <a:r>
              <a:rPr lang="pt-BR" sz="3600" dirty="0">
                <a:solidFill>
                  <a:schemeClr val="bg1"/>
                </a:solidFill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Senado Federal</a:t>
            </a:r>
          </a:p>
        </p:txBody>
      </p:sp>
    </p:spTree>
    <p:extLst>
      <p:ext uri="{BB962C8B-B14F-4D97-AF65-F5344CB8AC3E}">
        <p14:creationId xmlns:p14="http://schemas.microsoft.com/office/powerpoint/2010/main" val="4199324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sz="half" idx="4294967295"/>
          </p:nvPr>
        </p:nvSpPr>
        <p:spPr>
          <a:xfrm>
            <a:off x="1571624" y="750435"/>
            <a:ext cx="9074150" cy="484822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pt-BR" sz="2000" dirty="0" smtClean="0"/>
              <a:t>Adequação do cálculo dos benefícios de risco (aposentadoria por invalidez – acidentária ou não, e pensão por morte) e benefícios especiais; assim como foi feito pela Câmara dos Deputados na aposentadoria da mulher.</a:t>
            </a:r>
          </a:p>
          <a:p>
            <a:pPr algn="just">
              <a:lnSpc>
                <a:spcPct val="100000"/>
              </a:lnSpc>
            </a:pPr>
            <a:r>
              <a:rPr lang="pt-BR" sz="2000" dirty="0" smtClean="0"/>
              <a:t>Ajustar a regra de cálculo das servidoras públicas, como foi feito às mulheres seguradas do RPPS (início da contagem da proporcionalidade da alíquota a partir dos 15 anos e não dos 20 anos).</a:t>
            </a:r>
          </a:p>
          <a:p>
            <a:pPr algn="just">
              <a:lnSpc>
                <a:spcPct val="100000"/>
              </a:lnSpc>
            </a:pPr>
            <a:r>
              <a:rPr lang="pt-BR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Rever atuarialmente critérios de idade mínima na aposentadoria especial e a vedação de conversão do tempo especial (insalubre e perigoso).</a:t>
            </a:r>
          </a:p>
          <a:p>
            <a:pPr algn="just">
              <a:lnSpc>
                <a:spcPct val="100000"/>
              </a:lnSpc>
            </a:pPr>
            <a:r>
              <a:rPr lang="pt-BR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Rever cobrança de contribuição do inativo acima do salário mínimo (e não do Teto do INSS – imunidade tributária atual) e contribuição extraordinária.</a:t>
            </a:r>
          </a:p>
          <a:p>
            <a:pPr algn="just">
              <a:lnSpc>
                <a:spcPct val="100000"/>
              </a:lnSpc>
            </a:pPr>
            <a:r>
              <a:rPr lang="pt-BR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Responsabilizar o empregador pela complementação do valor da contribuição abaixo do salário mínimo quando há trabalho intermitente e não o empregado.</a:t>
            </a:r>
          </a:p>
          <a:p>
            <a:pPr algn="just">
              <a:lnSpc>
                <a:spcPct val="100000"/>
              </a:lnSpc>
            </a:pPr>
            <a:r>
              <a:rPr lang="pt-BR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Incidente de Prevenção de Litigiosidade – rever criação do instituto processual</a:t>
            </a:r>
            <a:r>
              <a:rPr lang="pt-BR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60565AD5-EBA2-49FE-B17D-8621A502B0A4}"/>
              </a:ext>
            </a:extLst>
          </p:cNvPr>
          <p:cNvSpPr txBox="1"/>
          <p:nvPr/>
        </p:nvSpPr>
        <p:spPr>
          <a:xfrm>
            <a:off x="1571624" y="165660"/>
            <a:ext cx="93440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solidFill>
                  <a:srgbClr val="FF0000"/>
                </a:solidFill>
              </a:rPr>
              <a:t>APERFEIÇOAMENTOS NECESSÁRIOS</a:t>
            </a:r>
            <a:endParaRPr lang="pt-BR" sz="3200" b="1" dirty="0">
              <a:solidFill>
                <a:srgbClr val="FF0000"/>
              </a:solidFill>
            </a:endParaRP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xmlns="" id="{5B5B8429-340A-43D3-B1BD-E4BAB57E5195}"/>
              </a:ext>
            </a:extLst>
          </p:cNvPr>
          <p:cNvCxnSpPr/>
          <p:nvPr/>
        </p:nvCxnSpPr>
        <p:spPr>
          <a:xfrm>
            <a:off x="1571624" y="734788"/>
            <a:ext cx="907415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7215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sz="half" idx="4294967295"/>
          </p:nvPr>
        </p:nvSpPr>
        <p:spPr>
          <a:xfrm>
            <a:off x="1571624" y="750435"/>
            <a:ext cx="9074150" cy="4848225"/>
          </a:xfrm>
        </p:spPr>
        <p:txBody>
          <a:bodyPr>
            <a:noAutofit/>
          </a:bodyPr>
          <a:lstStyle/>
          <a:p>
            <a:pPr algn="just"/>
            <a:r>
              <a:rPr lang="pt-BR" sz="2400" dirty="0" smtClean="0"/>
              <a:t>A PEC 133/2019 traz a possibilidade </a:t>
            </a:r>
            <a:r>
              <a:rPr lang="pt-BR" sz="2400" dirty="0"/>
              <a:t>de proposição do “instauração de prevenção de litigiosidade”, a qual seria decidida pelo STF, STJ e </a:t>
            </a:r>
            <a:r>
              <a:rPr lang="pt-BR" sz="2400" dirty="0" err="1"/>
              <a:t>TJs</a:t>
            </a:r>
            <a:r>
              <a:rPr lang="pt-BR" sz="2400" dirty="0"/>
              <a:t>, naqueles casos em que:</a:t>
            </a:r>
          </a:p>
          <a:p>
            <a:pPr marL="0" lvl="0" indent="0" algn="just">
              <a:buNone/>
            </a:pPr>
            <a:r>
              <a:rPr lang="pt-BR" sz="2400" dirty="0" smtClean="0"/>
              <a:t>1) Haja </a:t>
            </a:r>
            <a:r>
              <a:rPr lang="pt-BR" sz="2400" dirty="0"/>
              <a:t>controvérsia jurídica atual – o que denota a existência de ajuizamento de ações;</a:t>
            </a:r>
          </a:p>
          <a:p>
            <a:pPr marL="0" lvl="0" indent="0" algn="just">
              <a:buNone/>
            </a:pPr>
            <a:r>
              <a:rPr lang="pt-BR" sz="2400" dirty="0" smtClean="0"/>
              <a:t>2) Haja </a:t>
            </a:r>
            <a:r>
              <a:rPr lang="pt-BR" sz="2400" dirty="0"/>
              <a:t>controvérsia jurídica potencial – conceito jurídico extremamente </a:t>
            </a:r>
            <a:r>
              <a:rPr lang="pt-BR" sz="2400" dirty="0" smtClean="0"/>
              <a:t>amplo - </a:t>
            </a:r>
            <a:r>
              <a:rPr lang="pt-BR" sz="2400" dirty="0"/>
              <a:t>tais controvérsias deverão versar sobre direito público;</a:t>
            </a:r>
          </a:p>
          <a:p>
            <a:pPr marL="0" lvl="0" indent="0" algn="just">
              <a:buNone/>
            </a:pPr>
            <a:r>
              <a:rPr lang="pt-BR" sz="2400" dirty="0" smtClean="0"/>
              <a:t>3) Que </a:t>
            </a:r>
            <a:r>
              <a:rPr lang="pt-BR" sz="2400" dirty="0"/>
              <a:t>possa acarretar insegurança jurídica;</a:t>
            </a:r>
          </a:p>
          <a:p>
            <a:pPr marL="0" lvl="0" indent="0" algn="just">
              <a:buNone/>
            </a:pPr>
            <a:r>
              <a:rPr lang="pt-BR" sz="2400" dirty="0" smtClean="0"/>
              <a:t>4) Relevante </a:t>
            </a:r>
            <a:r>
              <a:rPr lang="pt-BR" sz="2400" dirty="0"/>
              <a:t>efeito multiplicador de processos sobre questão idêntica.</a:t>
            </a:r>
          </a:p>
          <a:p>
            <a:pPr algn="just">
              <a:lnSpc>
                <a:spcPct val="100000"/>
              </a:lnSpc>
            </a:pPr>
            <a:r>
              <a:rPr lang="pt-BR" sz="22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Efeito vinculante </a:t>
            </a:r>
            <a:r>
              <a:rPr lang="pt-BR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em relação aos demais órgãos do Poder Judiciário e à administração pública.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60565AD5-EBA2-49FE-B17D-8621A502B0A4}"/>
              </a:ext>
            </a:extLst>
          </p:cNvPr>
          <p:cNvSpPr txBox="1"/>
          <p:nvPr/>
        </p:nvSpPr>
        <p:spPr>
          <a:xfrm>
            <a:off x="1571624" y="165660"/>
            <a:ext cx="93440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solidFill>
                  <a:srgbClr val="FF0000"/>
                </a:solidFill>
              </a:rPr>
              <a:t>INCIDENTE DE PREVENÇÃO DE LITIGIOSIDADE</a:t>
            </a:r>
            <a:endParaRPr lang="pt-BR" sz="3200" b="1" dirty="0">
              <a:solidFill>
                <a:srgbClr val="FF0000"/>
              </a:solidFill>
            </a:endParaRP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xmlns="" id="{5B5B8429-340A-43D3-B1BD-E4BAB57E5195}"/>
              </a:ext>
            </a:extLst>
          </p:cNvPr>
          <p:cNvCxnSpPr/>
          <p:nvPr/>
        </p:nvCxnSpPr>
        <p:spPr>
          <a:xfrm>
            <a:off x="1571624" y="734788"/>
            <a:ext cx="907415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241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sz="half" idx="4294967295"/>
          </p:nvPr>
        </p:nvSpPr>
        <p:spPr>
          <a:xfrm>
            <a:off x="1571624" y="750435"/>
            <a:ext cx="9074150" cy="484822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pt-BR" sz="22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ANÁLISE CRÍTICA:</a:t>
            </a:r>
          </a:p>
          <a:p>
            <a:pPr algn="just">
              <a:lnSpc>
                <a:spcPct val="100000"/>
              </a:lnSpc>
            </a:pPr>
            <a:r>
              <a:rPr lang="pt-BR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Súmula Vinculante? O artigo 103-A da CF88 já prevê instituto jurídico que deve ser observado de forma obrigatória pela administração direta e indireta com critérios mais rígidos e, portanto, respeitando a separação dos poderes:</a:t>
            </a:r>
          </a:p>
          <a:p>
            <a:pPr lvl="0"/>
            <a:r>
              <a:rPr lang="pt-BR" sz="1800" dirty="0" smtClean="0"/>
              <a:t>Aprovação de 2/3 dos membros do STF;</a:t>
            </a:r>
          </a:p>
          <a:p>
            <a:pPr lvl="0"/>
            <a:r>
              <a:rPr lang="pt-BR" sz="1800" dirty="0" smtClean="0"/>
              <a:t>Tratar de matéria constitucional;</a:t>
            </a:r>
          </a:p>
          <a:p>
            <a:pPr lvl="0"/>
            <a:r>
              <a:rPr lang="pt-BR" sz="1800" dirty="0" smtClean="0"/>
              <a:t>Existência de controvérsia judicial;</a:t>
            </a:r>
          </a:p>
          <a:p>
            <a:pPr lvl="0"/>
            <a:r>
              <a:rPr lang="pt-BR" sz="1800" dirty="0" smtClean="0"/>
              <a:t>Controvérsia deve ser atual, ainda não resolvida;</a:t>
            </a:r>
          </a:p>
          <a:p>
            <a:pPr lvl="0"/>
            <a:r>
              <a:rPr lang="pt-BR" sz="1800" dirty="0" smtClean="0"/>
              <a:t>Controvérsia deve causar grave insegurança jurídica;</a:t>
            </a:r>
          </a:p>
          <a:p>
            <a:pPr lvl="0"/>
            <a:r>
              <a:rPr lang="pt-BR" sz="1800" dirty="0" smtClean="0"/>
              <a:t>Existência de reiteradas decisões sobre o tema;</a:t>
            </a:r>
          </a:p>
          <a:p>
            <a:pPr lvl="0"/>
            <a:r>
              <a:rPr lang="pt-BR" sz="1800" dirty="0" smtClean="0"/>
              <a:t>Haver múltiplos processos sobre o tema;</a:t>
            </a:r>
          </a:p>
          <a:p>
            <a:pPr lvl="0"/>
            <a:r>
              <a:rPr lang="pt-BR" sz="1800" dirty="0" smtClean="0"/>
              <a:t>Esclarecer a validade, interpretação ou eficácia de normas do ordenamento.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pt-B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0000"/>
              </a:lnSpc>
            </a:pPr>
            <a:endParaRPr lang="pt-BR" sz="2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60565AD5-EBA2-49FE-B17D-8621A502B0A4}"/>
              </a:ext>
            </a:extLst>
          </p:cNvPr>
          <p:cNvSpPr txBox="1"/>
          <p:nvPr/>
        </p:nvSpPr>
        <p:spPr>
          <a:xfrm>
            <a:off x="1571624" y="165660"/>
            <a:ext cx="93440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solidFill>
                  <a:srgbClr val="FF0000"/>
                </a:solidFill>
              </a:rPr>
              <a:t>INCIDENTE DE PREVENÇÃO DE LITIGIOSIDADE</a:t>
            </a:r>
            <a:endParaRPr lang="pt-BR" sz="3200" b="1" dirty="0">
              <a:solidFill>
                <a:srgbClr val="FF0000"/>
              </a:solidFill>
            </a:endParaRP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xmlns="" id="{5B5B8429-340A-43D3-B1BD-E4BAB57E5195}"/>
              </a:ext>
            </a:extLst>
          </p:cNvPr>
          <p:cNvCxnSpPr/>
          <p:nvPr/>
        </p:nvCxnSpPr>
        <p:spPr>
          <a:xfrm>
            <a:off x="1571624" y="734788"/>
            <a:ext cx="907415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6412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sz="half" idx="4294967295"/>
          </p:nvPr>
        </p:nvSpPr>
        <p:spPr>
          <a:xfrm>
            <a:off x="1571624" y="750435"/>
            <a:ext cx="9074150" cy="484822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pt-BR" sz="22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ANÁLISE CRÍTICA:</a:t>
            </a:r>
          </a:p>
          <a:p>
            <a:pPr algn="just">
              <a:lnSpc>
                <a:spcPct val="100000"/>
              </a:lnSpc>
              <a:buFontTx/>
              <a:buChar char="-"/>
            </a:pPr>
            <a:r>
              <a:rPr lang="pt-BR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Caráter vinculante das decisões dos tribunais e administração pública será ampliada para além do STF (Súmula Vinculante)</a:t>
            </a:r>
          </a:p>
          <a:p>
            <a:pPr algn="just">
              <a:lnSpc>
                <a:spcPct val="100000"/>
              </a:lnSpc>
              <a:buFontTx/>
              <a:buChar char="-"/>
            </a:pPr>
            <a:r>
              <a:rPr lang="pt-BR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Cabimento para controvérsia jurídica concreta ou potencial – ausência de casos concretos que tornam possível uma maturação do debate jurídico sobre a aplicação da norma – mecanismo pode gerar mais insegurança jurídica e sobreposição ao papel do legislativo.</a:t>
            </a:r>
          </a:p>
          <a:p>
            <a:pPr algn="just">
              <a:lnSpc>
                <a:spcPct val="100000"/>
              </a:lnSpc>
              <a:buFontTx/>
              <a:buChar char="-"/>
            </a:pPr>
            <a:r>
              <a:rPr lang="pt-BR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Não há exigência de repercussão geral para análise do incidente, o que pode abranger um tema muito específico, com a simplificação do contraditório e dos debates;</a:t>
            </a:r>
          </a:p>
          <a:p>
            <a:pPr algn="just">
              <a:lnSpc>
                <a:spcPct val="100000"/>
              </a:lnSpc>
              <a:buFontTx/>
              <a:buChar char="-"/>
            </a:pPr>
            <a:r>
              <a:rPr lang="pt-BR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Acesso à justiça como direito constitucional, que não pode ser restringido por controvérsias jurídicas potenciais. Poder Judiciário criando normas?</a:t>
            </a:r>
            <a:endParaRPr lang="pt-B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0000"/>
              </a:lnSpc>
            </a:pPr>
            <a:endParaRPr lang="pt-BR" sz="2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60565AD5-EBA2-49FE-B17D-8621A502B0A4}"/>
              </a:ext>
            </a:extLst>
          </p:cNvPr>
          <p:cNvSpPr txBox="1"/>
          <p:nvPr/>
        </p:nvSpPr>
        <p:spPr>
          <a:xfrm>
            <a:off x="1571624" y="165660"/>
            <a:ext cx="93440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solidFill>
                  <a:srgbClr val="FF0000"/>
                </a:solidFill>
              </a:rPr>
              <a:t>INCIDENTE DE PREVENÇÃO DE LITIGIOSIDADE</a:t>
            </a:r>
            <a:endParaRPr lang="pt-BR" sz="3200" b="1" dirty="0">
              <a:solidFill>
                <a:srgbClr val="FF0000"/>
              </a:solidFill>
            </a:endParaRP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xmlns="" id="{5B5B8429-340A-43D3-B1BD-E4BAB57E5195}"/>
              </a:ext>
            </a:extLst>
          </p:cNvPr>
          <p:cNvCxnSpPr/>
          <p:nvPr/>
        </p:nvCxnSpPr>
        <p:spPr>
          <a:xfrm>
            <a:off x="1571624" y="734788"/>
            <a:ext cx="907415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33555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sz="half" idx="4294967295"/>
          </p:nvPr>
        </p:nvSpPr>
        <p:spPr>
          <a:xfrm>
            <a:off x="1571624" y="750435"/>
            <a:ext cx="9074150" cy="484822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pt-BR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PEC PARALELA:</a:t>
            </a:r>
          </a:p>
          <a:p>
            <a:pPr algn="just">
              <a:lnSpc>
                <a:spcPct val="100000"/>
              </a:lnSpc>
            </a:pPr>
            <a:r>
              <a:rPr lang="pt-BR" dirty="0" smtClean="0">
                <a:latin typeface="Calibri" panose="020F0502020204030204" pitchFamily="34" charset="0"/>
                <a:cs typeface="Calibri" panose="020F0502020204030204" pitchFamily="34" charset="0"/>
              </a:rPr>
              <a:t>Importante trazer dados atuariais do risco social brasileiro para corrigir determinadas regras da PEC 6/2019.</a:t>
            </a:r>
          </a:p>
          <a:p>
            <a:pPr algn="just">
              <a:lnSpc>
                <a:spcPct val="100000"/>
              </a:lnSpc>
            </a:pPr>
            <a:r>
              <a:rPr lang="pt-BR" dirty="0" smtClean="0">
                <a:latin typeface="Calibri" panose="020F0502020204030204" pitchFamily="34" charset="0"/>
                <a:cs typeface="Calibri" panose="020F0502020204030204" pitchFamily="34" charset="0"/>
              </a:rPr>
              <a:t>Corrigir regras de cálculo para não anular regras especiais e proporcionar benefícios mais dignos com menor impacto nas economias locais.</a:t>
            </a:r>
          </a:p>
          <a:p>
            <a:pPr algn="just">
              <a:lnSpc>
                <a:spcPct val="100000"/>
              </a:lnSpc>
            </a:pPr>
            <a:r>
              <a:rPr lang="pt-BR" dirty="0" smtClean="0">
                <a:latin typeface="Calibri" panose="020F0502020204030204" pitchFamily="34" charset="0"/>
                <a:cs typeface="Calibri" panose="020F0502020204030204" pitchFamily="34" charset="0"/>
              </a:rPr>
              <a:t>Rever critérios para a criação do instituto de Incidente de Prevenção de Litigiosidade – tema deve ser mais amadurecido para evitar maiores inseguranças jurídicas e sobreposição do Poder Judiciário ao Poder Legislativo.</a:t>
            </a:r>
          </a:p>
          <a:p>
            <a:pPr algn="just">
              <a:lnSpc>
                <a:spcPct val="100000"/>
              </a:lnSpc>
            </a:pPr>
            <a:endParaRPr lang="pt-BR" sz="2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0000"/>
              </a:lnSpc>
            </a:pPr>
            <a:endParaRPr lang="pt-BR" sz="2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60565AD5-EBA2-49FE-B17D-8621A502B0A4}"/>
              </a:ext>
            </a:extLst>
          </p:cNvPr>
          <p:cNvSpPr txBox="1"/>
          <p:nvPr/>
        </p:nvSpPr>
        <p:spPr>
          <a:xfrm>
            <a:off x="1571624" y="165660"/>
            <a:ext cx="93440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solidFill>
                  <a:srgbClr val="FF0000"/>
                </a:solidFill>
              </a:rPr>
              <a:t>CONCLUSÃO</a:t>
            </a:r>
            <a:endParaRPr lang="pt-BR" sz="3200" b="1" dirty="0">
              <a:solidFill>
                <a:srgbClr val="FF0000"/>
              </a:solidFill>
            </a:endParaRP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xmlns="" id="{5B5B8429-340A-43D3-B1BD-E4BAB57E5195}"/>
              </a:ext>
            </a:extLst>
          </p:cNvPr>
          <p:cNvCxnSpPr/>
          <p:nvPr/>
        </p:nvCxnSpPr>
        <p:spPr>
          <a:xfrm>
            <a:off x="1571624" y="734788"/>
            <a:ext cx="907415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5555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xmlns="" id="{06519478-4F99-47BF-BC75-E621674E6B05}"/>
              </a:ext>
            </a:extLst>
          </p:cNvPr>
          <p:cNvSpPr txBox="1">
            <a:spLocks/>
          </p:cNvSpPr>
          <p:nvPr/>
        </p:nvSpPr>
        <p:spPr>
          <a:xfrm>
            <a:off x="4699000" y="254000"/>
            <a:ext cx="0" cy="0"/>
          </a:xfr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pt-BR" sz="4200" dirty="0"/>
          </a:p>
        </p:txBody>
      </p:sp>
      <p:graphicFrame>
        <p:nvGraphicFramePr>
          <p:cNvPr id="5" name="Espaço Reservado para Conteúdo 3">
            <a:extLst>
              <a:ext uri="{FF2B5EF4-FFF2-40B4-BE49-F238E27FC236}">
                <a16:creationId xmlns:a16="http://schemas.microsoft.com/office/drawing/2014/main" xmlns="" id="{31881292-6439-44FD-B592-60678DD11B9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7330352"/>
              </p:ext>
            </p:extLst>
          </p:nvPr>
        </p:nvGraphicFramePr>
        <p:xfrm>
          <a:off x="879475" y="844952"/>
          <a:ext cx="10515600" cy="55326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ítulo 1">
            <a:extLst>
              <a:ext uri="{FF2B5EF4-FFF2-40B4-BE49-F238E27FC236}">
                <a16:creationId xmlns:a16="http://schemas.microsoft.com/office/drawing/2014/main" xmlns="" id="{6E5E31BB-AC2A-45B8-A3C1-E1EC10A9D803}"/>
              </a:ext>
            </a:extLst>
          </p:cNvPr>
          <p:cNvSpPr txBox="1">
            <a:spLocks/>
          </p:cNvSpPr>
          <p:nvPr/>
        </p:nvSpPr>
        <p:spPr>
          <a:xfrm>
            <a:off x="1823807" y="139419"/>
            <a:ext cx="8626935" cy="705533"/>
          </a:xfr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600" b="1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PARA TERMOS EFICIÊNCIA NA PREVIDÊNCIA:</a:t>
            </a:r>
            <a:endParaRPr lang="pt-BR" sz="3600" b="1" dirty="0">
              <a:solidFill>
                <a:srgbClr val="FF0000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47890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4593" y="-12356"/>
            <a:ext cx="6922008" cy="6858000"/>
          </a:xfrm>
          <a:prstGeom prst="rect">
            <a:avLst/>
          </a:prstGeom>
        </p:spPr>
      </p:pic>
      <p:sp>
        <p:nvSpPr>
          <p:cNvPr id="3" name="Retângulo 1"/>
          <p:cNvSpPr/>
          <p:nvPr/>
        </p:nvSpPr>
        <p:spPr>
          <a:xfrm>
            <a:off x="0" y="102978"/>
            <a:ext cx="5354595" cy="2718487"/>
          </a:xfrm>
          <a:custGeom>
            <a:avLst/>
            <a:gdLst>
              <a:gd name="connsiteX0" fmla="*/ 0 w 5354595"/>
              <a:gd name="connsiteY0" fmla="*/ 0 h 1985319"/>
              <a:gd name="connsiteX1" fmla="*/ 5354595 w 5354595"/>
              <a:gd name="connsiteY1" fmla="*/ 0 h 1985319"/>
              <a:gd name="connsiteX2" fmla="*/ 5354595 w 5354595"/>
              <a:gd name="connsiteY2" fmla="*/ 1985319 h 1985319"/>
              <a:gd name="connsiteX3" fmla="*/ 0 w 5354595"/>
              <a:gd name="connsiteY3" fmla="*/ 1985319 h 1985319"/>
              <a:gd name="connsiteX4" fmla="*/ 0 w 5354595"/>
              <a:gd name="connsiteY4" fmla="*/ 0 h 1985319"/>
              <a:gd name="connsiteX0" fmla="*/ 0 w 5354595"/>
              <a:gd name="connsiteY0" fmla="*/ 0 h 1985319"/>
              <a:gd name="connsiteX1" fmla="*/ 5354595 w 5354595"/>
              <a:gd name="connsiteY1" fmla="*/ 0 h 1985319"/>
              <a:gd name="connsiteX2" fmla="*/ 5354595 w 5354595"/>
              <a:gd name="connsiteY2" fmla="*/ 1985319 h 1985319"/>
              <a:gd name="connsiteX3" fmla="*/ 0 w 5354595"/>
              <a:gd name="connsiteY3" fmla="*/ 1985319 h 1985319"/>
              <a:gd name="connsiteX4" fmla="*/ 0 w 5354595"/>
              <a:gd name="connsiteY4" fmla="*/ 0 h 1985319"/>
              <a:gd name="connsiteX0" fmla="*/ 0 w 5354595"/>
              <a:gd name="connsiteY0" fmla="*/ 0 h 2718487"/>
              <a:gd name="connsiteX1" fmla="*/ 5354595 w 5354595"/>
              <a:gd name="connsiteY1" fmla="*/ 0 h 2718487"/>
              <a:gd name="connsiteX2" fmla="*/ 5354595 w 5354595"/>
              <a:gd name="connsiteY2" fmla="*/ 2718487 h 2718487"/>
              <a:gd name="connsiteX3" fmla="*/ 0 w 5354595"/>
              <a:gd name="connsiteY3" fmla="*/ 1985319 h 2718487"/>
              <a:gd name="connsiteX4" fmla="*/ 0 w 5354595"/>
              <a:gd name="connsiteY4" fmla="*/ 0 h 2718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54595" h="2718487">
                <a:moveTo>
                  <a:pt x="0" y="0"/>
                </a:moveTo>
                <a:lnTo>
                  <a:pt x="5354595" y="0"/>
                </a:lnTo>
                <a:lnTo>
                  <a:pt x="5354595" y="2718487"/>
                </a:lnTo>
                <a:lnTo>
                  <a:pt x="0" y="1985319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4" name="Retângulo 1"/>
          <p:cNvSpPr/>
          <p:nvPr/>
        </p:nvSpPr>
        <p:spPr>
          <a:xfrm>
            <a:off x="-1" y="-8238"/>
            <a:ext cx="5354595" cy="2718487"/>
          </a:xfrm>
          <a:custGeom>
            <a:avLst/>
            <a:gdLst>
              <a:gd name="connsiteX0" fmla="*/ 0 w 5354595"/>
              <a:gd name="connsiteY0" fmla="*/ 0 h 1985319"/>
              <a:gd name="connsiteX1" fmla="*/ 5354595 w 5354595"/>
              <a:gd name="connsiteY1" fmla="*/ 0 h 1985319"/>
              <a:gd name="connsiteX2" fmla="*/ 5354595 w 5354595"/>
              <a:gd name="connsiteY2" fmla="*/ 1985319 h 1985319"/>
              <a:gd name="connsiteX3" fmla="*/ 0 w 5354595"/>
              <a:gd name="connsiteY3" fmla="*/ 1985319 h 1985319"/>
              <a:gd name="connsiteX4" fmla="*/ 0 w 5354595"/>
              <a:gd name="connsiteY4" fmla="*/ 0 h 1985319"/>
              <a:gd name="connsiteX0" fmla="*/ 0 w 5354595"/>
              <a:gd name="connsiteY0" fmla="*/ 0 h 1985319"/>
              <a:gd name="connsiteX1" fmla="*/ 5354595 w 5354595"/>
              <a:gd name="connsiteY1" fmla="*/ 0 h 1985319"/>
              <a:gd name="connsiteX2" fmla="*/ 5354595 w 5354595"/>
              <a:gd name="connsiteY2" fmla="*/ 1985319 h 1985319"/>
              <a:gd name="connsiteX3" fmla="*/ 0 w 5354595"/>
              <a:gd name="connsiteY3" fmla="*/ 1985319 h 1985319"/>
              <a:gd name="connsiteX4" fmla="*/ 0 w 5354595"/>
              <a:gd name="connsiteY4" fmla="*/ 0 h 1985319"/>
              <a:gd name="connsiteX0" fmla="*/ 0 w 5354595"/>
              <a:gd name="connsiteY0" fmla="*/ 0 h 2718487"/>
              <a:gd name="connsiteX1" fmla="*/ 5354595 w 5354595"/>
              <a:gd name="connsiteY1" fmla="*/ 0 h 2718487"/>
              <a:gd name="connsiteX2" fmla="*/ 5354595 w 5354595"/>
              <a:gd name="connsiteY2" fmla="*/ 2718487 h 2718487"/>
              <a:gd name="connsiteX3" fmla="*/ 0 w 5354595"/>
              <a:gd name="connsiteY3" fmla="*/ 1985319 h 2718487"/>
              <a:gd name="connsiteX4" fmla="*/ 0 w 5354595"/>
              <a:gd name="connsiteY4" fmla="*/ 0 h 2718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54595" h="2718487">
                <a:moveTo>
                  <a:pt x="0" y="0"/>
                </a:moveTo>
                <a:lnTo>
                  <a:pt x="5354595" y="0"/>
                </a:lnTo>
                <a:lnTo>
                  <a:pt x="5354595" y="2718487"/>
                </a:lnTo>
                <a:lnTo>
                  <a:pt x="0" y="1985319"/>
                </a:lnTo>
                <a:lnTo>
                  <a:pt x="0" y="0"/>
                </a:lnTo>
                <a:close/>
              </a:path>
            </a:pathLst>
          </a:custGeom>
          <a:solidFill>
            <a:srgbClr val="090B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1"/>
          <p:cNvSpPr/>
          <p:nvPr/>
        </p:nvSpPr>
        <p:spPr>
          <a:xfrm rot="10800000">
            <a:off x="-2" y="2080055"/>
            <a:ext cx="5354595" cy="4777947"/>
          </a:xfrm>
          <a:custGeom>
            <a:avLst/>
            <a:gdLst>
              <a:gd name="connsiteX0" fmla="*/ 0 w 5354595"/>
              <a:gd name="connsiteY0" fmla="*/ 0 h 1985319"/>
              <a:gd name="connsiteX1" fmla="*/ 5354595 w 5354595"/>
              <a:gd name="connsiteY1" fmla="*/ 0 h 1985319"/>
              <a:gd name="connsiteX2" fmla="*/ 5354595 w 5354595"/>
              <a:gd name="connsiteY2" fmla="*/ 1985319 h 1985319"/>
              <a:gd name="connsiteX3" fmla="*/ 0 w 5354595"/>
              <a:gd name="connsiteY3" fmla="*/ 1985319 h 1985319"/>
              <a:gd name="connsiteX4" fmla="*/ 0 w 5354595"/>
              <a:gd name="connsiteY4" fmla="*/ 0 h 1985319"/>
              <a:gd name="connsiteX0" fmla="*/ 0 w 5354595"/>
              <a:gd name="connsiteY0" fmla="*/ 0 h 1985319"/>
              <a:gd name="connsiteX1" fmla="*/ 5354595 w 5354595"/>
              <a:gd name="connsiteY1" fmla="*/ 0 h 1985319"/>
              <a:gd name="connsiteX2" fmla="*/ 5354595 w 5354595"/>
              <a:gd name="connsiteY2" fmla="*/ 1985319 h 1985319"/>
              <a:gd name="connsiteX3" fmla="*/ 0 w 5354595"/>
              <a:gd name="connsiteY3" fmla="*/ 1985319 h 1985319"/>
              <a:gd name="connsiteX4" fmla="*/ 0 w 5354595"/>
              <a:gd name="connsiteY4" fmla="*/ 0 h 1985319"/>
              <a:gd name="connsiteX0" fmla="*/ 0 w 5354595"/>
              <a:gd name="connsiteY0" fmla="*/ 0 h 2718487"/>
              <a:gd name="connsiteX1" fmla="*/ 5354595 w 5354595"/>
              <a:gd name="connsiteY1" fmla="*/ 0 h 2718487"/>
              <a:gd name="connsiteX2" fmla="*/ 5354595 w 5354595"/>
              <a:gd name="connsiteY2" fmla="*/ 2718487 h 2718487"/>
              <a:gd name="connsiteX3" fmla="*/ 0 w 5354595"/>
              <a:gd name="connsiteY3" fmla="*/ 1985319 h 2718487"/>
              <a:gd name="connsiteX4" fmla="*/ 0 w 5354595"/>
              <a:gd name="connsiteY4" fmla="*/ 0 h 2718487"/>
              <a:gd name="connsiteX0" fmla="*/ 0 w 5354595"/>
              <a:gd name="connsiteY0" fmla="*/ 2059459 h 4777946"/>
              <a:gd name="connsiteX1" fmla="*/ 5346357 w 5354595"/>
              <a:gd name="connsiteY1" fmla="*/ 0 h 4777946"/>
              <a:gd name="connsiteX2" fmla="*/ 5354595 w 5354595"/>
              <a:gd name="connsiteY2" fmla="*/ 4777946 h 4777946"/>
              <a:gd name="connsiteX3" fmla="*/ 0 w 5354595"/>
              <a:gd name="connsiteY3" fmla="*/ 4044778 h 4777946"/>
              <a:gd name="connsiteX4" fmla="*/ 0 w 5354595"/>
              <a:gd name="connsiteY4" fmla="*/ 2059459 h 4777946"/>
              <a:gd name="connsiteX0" fmla="*/ 8238 w 5354595"/>
              <a:gd name="connsiteY0" fmla="*/ 0 h 4777947"/>
              <a:gd name="connsiteX1" fmla="*/ 5346357 w 5354595"/>
              <a:gd name="connsiteY1" fmla="*/ 1 h 4777947"/>
              <a:gd name="connsiteX2" fmla="*/ 5354595 w 5354595"/>
              <a:gd name="connsiteY2" fmla="*/ 4777947 h 4777947"/>
              <a:gd name="connsiteX3" fmla="*/ 0 w 5354595"/>
              <a:gd name="connsiteY3" fmla="*/ 4044779 h 4777947"/>
              <a:gd name="connsiteX4" fmla="*/ 8238 w 5354595"/>
              <a:gd name="connsiteY4" fmla="*/ 0 h 4777947"/>
              <a:gd name="connsiteX0" fmla="*/ 8238 w 5354595"/>
              <a:gd name="connsiteY0" fmla="*/ 0 h 4777947"/>
              <a:gd name="connsiteX1" fmla="*/ 5354595 w 5354595"/>
              <a:gd name="connsiteY1" fmla="*/ 1 h 4777947"/>
              <a:gd name="connsiteX2" fmla="*/ 5354595 w 5354595"/>
              <a:gd name="connsiteY2" fmla="*/ 4777947 h 4777947"/>
              <a:gd name="connsiteX3" fmla="*/ 0 w 5354595"/>
              <a:gd name="connsiteY3" fmla="*/ 4044779 h 4777947"/>
              <a:gd name="connsiteX4" fmla="*/ 8238 w 5354595"/>
              <a:gd name="connsiteY4" fmla="*/ 0 h 4777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54595" h="4777947">
                <a:moveTo>
                  <a:pt x="8238" y="0"/>
                </a:moveTo>
                <a:lnTo>
                  <a:pt x="5354595" y="1"/>
                </a:lnTo>
                <a:lnTo>
                  <a:pt x="5354595" y="4777947"/>
                </a:lnTo>
                <a:lnTo>
                  <a:pt x="0" y="4044779"/>
                </a:lnTo>
                <a:lnTo>
                  <a:pt x="8238" y="0"/>
                </a:lnTo>
                <a:close/>
              </a:path>
            </a:pathLst>
          </a:custGeom>
          <a:solidFill>
            <a:srgbClr val="E5A8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306774" y="2934100"/>
            <a:ext cx="4924254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>
                <a:solidFill>
                  <a:schemeClr val="bg1"/>
                </a:solidFill>
              </a:rPr>
              <a:t>Instituto Brasileiro de Direito Previdenciário (IBDP)</a:t>
            </a:r>
            <a:r>
              <a:rPr lang="pt-BR" sz="1400" dirty="0">
                <a:solidFill>
                  <a:schemeClr val="bg1"/>
                </a:solidFill>
              </a:rPr>
              <a:t/>
            </a:r>
            <a:br>
              <a:rPr lang="pt-BR" sz="1400" dirty="0">
                <a:solidFill>
                  <a:schemeClr val="bg1"/>
                </a:solidFill>
              </a:rPr>
            </a:br>
            <a:r>
              <a:rPr lang="pt-BR" sz="1400" dirty="0">
                <a:solidFill>
                  <a:schemeClr val="bg1"/>
                </a:solidFill>
              </a:rPr>
              <a:t>Rua Nunes Machado, 68, 7º andar - Sala 706 – Edifício The Five</a:t>
            </a:r>
            <a:br>
              <a:rPr lang="pt-BR" sz="1400" dirty="0">
                <a:solidFill>
                  <a:schemeClr val="bg1"/>
                </a:solidFill>
              </a:rPr>
            </a:br>
            <a:r>
              <a:rPr lang="pt-BR" sz="1400" dirty="0">
                <a:solidFill>
                  <a:schemeClr val="bg1"/>
                </a:solidFill>
              </a:rPr>
              <a:t>Bairro: Centro - Curitiba – PR - CEP 80250-000</a:t>
            </a:r>
          </a:p>
          <a:p>
            <a:endParaRPr lang="pt-BR" sz="1400" dirty="0">
              <a:solidFill>
                <a:schemeClr val="bg1"/>
              </a:solidFill>
            </a:endParaRPr>
          </a:p>
          <a:p>
            <a:r>
              <a:rPr lang="pt-BR" sz="1400" b="1" dirty="0">
                <a:solidFill>
                  <a:schemeClr val="bg1"/>
                </a:solidFill>
              </a:rPr>
              <a:t>Atendimento IBDPCalc:</a:t>
            </a:r>
            <a:br>
              <a:rPr lang="pt-BR" sz="1400" b="1" dirty="0">
                <a:solidFill>
                  <a:schemeClr val="bg1"/>
                </a:solidFill>
              </a:rPr>
            </a:br>
            <a:r>
              <a:rPr lang="pt-BR" sz="1400" dirty="0">
                <a:solidFill>
                  <a:schemeClr val="bg1"/>
                </a:solidFill>
              </a:rPr>
              <a:t>(41) 99903-2969 ou pelo e-mail suportecalc@ibdp.org.br</a:t>
            </a:r>
            <a:br>
              <a:rPr lang="pt-BR" sz="1400" dirty="0">
                <a:solidFill>
                  <a:schemeClr val="bg1"/>
                </a:solidFill>
              </a:rPr>
            </a:br>
            <a:r>
              <a:rPr lang="pt-BR" sz="1400" b="1" dirty="0">
                <a:solidFill>
                  <a:schemeClr val="bg1"/>
                </a:solidFill>
              </a:rPr>
              <a:t>Eventos e cursos:</a:t>
            </a:r>
            <a:br>
              <a:rPr lang="pt-BR" sz="1400" b="1" dirty="0">
                <a:solidFill>
                  <a:schemeClr val="bg1"/>
                </a:solidFill>
              </a:rPr>
            </a:br>
            <a:r>
              <a:rPr lang="pt-BR" sz="1400" dirty="0">
                <a:solidFill>
                  <a:schemeClr val="bg1"/>
                </a:solidFill>
              </a:rPr>
              <a:t>(41) 99678-5957 ou pelo e-mail eventos@ibdp.org.br</a:t>
            </a:r>
            <a:br>
              <a:rPr lang="pt-BR" sz="1400" dirty="0">
                <a:solidFill>
                  <a:schemeClr val="bg1"/>
                </a:solidFill>
              </a:rPr>
            </a:br>
            <a:r>
              <a:rPr lang="pt-BR" sz="1400" b="1" dirty="0">
                <a:solidFill>
                  <a:schemeClr val="bg1"/>
                </a:solidFill>
              </a:rPr>
              <a:t>Administrativo:</a:t>
            </a:r>
            <a:r>
              <a:rPr lang="pt-BR" sz="1400" dirty="0">
                <a:solidFill>
                  <a:schemeClr val="bg1"/>
                </a:solidFill>
              </a:rPr>
              <a:t> </a:t>
            </a:r>
            <a:br>
              <a:rPr lang="pt-BR" sz="1400" dirty="0">
                <a:solidFill>
                  <a:schemeClr val="bg1"/>
                </a:solidFill>
              </a:rPr>
            </a:br>
            <a:r>
              <a:rPr lang="pt-BR" sz="1400" dirty="0">
                <a:solidFill>
                  <a:schemeClr val="bg1"/>
                </a:solidFill>
              </a:rPr>
              <a:t>(41) 99927-2806 ou pelo e-mail ibdp@ibdp.org.br</a:t>
            </a:r>
            <a:br>
              <a:rPr lang="pt-BR" sz="1400" dirty="0">
                <a:solidFill>
                  <a:schemeClr val="bg1"/>
                </a:solidFill>
              </a:rPr>
            </a:br>
            <a:r>
              <a:rPr lang="pt-BR" sz="1400" b="1" dirty="0">
                <a:solidFill>
                  <a:schemeClr val="bg1"/>
                </a:solidFill>
              </a:rPr>
              <a:t>Comunicação:</a:t>
            </a:r>
            <a:r>
              <a:rPr lang="pt-BR" sz="1400" dirty="0">
                <a:solidFill>
                  <a:schemeClr val="bg1"/>
                </a:solidFill>
              </a:rPr>
              <a:t> (41) 99924-6656</a:t>
            </a:r>
          </a:p>
          <a:p>
            <a:r>
              <a:rPr lang="pt-BR" sz="1400" dirty="0">
                <a:solidFill>
                  <a:schemeClr val="bg1"/>
                </a:solidFill>
              </a:rPr>
              <a:t/>
            </a:r>
            <a:br>
              <a:rPr lang="pt-BR" sz="1400" dirty="0">
                <a:solidFill>
                  <a:schemeClr val="bg1"/>
                </a:solidFill>
              </a:rPr>
            </a:br>
            <a:r>
              <a:rPr lang="pt-BR" sz="1400" b="1" dirty="0">
                <a:solidFill>
                  <a:schemeClr val="bg1"/>
                </a:solidFill>
              </a:rPr>
              <a:t>Horário de atendimento:</a:t>
            </a:r>
            <a:r>
              <a:rPr lang="pt-BR" sz="1400" dirty="0">
                <a:solidFill>
                  <a:schemeClr val="bg1"/>
                </a:solidFill>
              </a:rPr>
              <a:t/>
            </a:r>
            <a:br>
              <a:rPr lang="pt-BR" sz="1400" dirty="0">
                <a:solidFill>
                  <a:schemeClr val="bg1"/>
                </a:solidFill>
              </a:rPr>
            </a:br>
            <a:r>
              <a:rPr lang="pt-BR" sz="1400" dirty="0">
                <a:solidFill>
                  <a:schemeClr val="bg1"/>
                </a:solidFill>
              </a:rPr>
              <a:t>Segunda a sexta das 9h às 18h.</a:t>
            </a:r>
          </a:p>
          <a:p>
            <a:endParaRPr lang="pt-BR" sz="1400" dirty="0">
              <a:solidFill>
                <a:schemeClr val="bg1"/>
              </a:solidFill>
            </a:endParaRPr>
          </a:p>
          <a:p>
            <a:endParaRPr lang="pt-BR" sz="1400" dirty="0">
              <a:solidFill>
                <a:schemeClr val="bg1"/>
              </a:solidFill>
            </a:endParaRPr>
          </a:p>
          <a:p>
            <a:pPr algn="ctr"/>
            <a:r>
              <a:rPr lang="pt-BR" sz="1400" b="1" dirty="0">
                <a:solidFill>
                  <a:schemeClr val="bg1"/>
                </a:solidFill>
              </a:rPr>
              <a:t>WWW.IBDP.ORG.BR</a:t>
            </a: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719" y="491801"/>
            <a:ext cx="3200400" cy="141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56652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4369</TotalTime>
  <Words>671</Words>
  <Application>Microsoft Office PowerPoint</Application>
  <PresentationFormat>Widescreen</PresentationFormat>
  <Paragraphs>55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3" baseType="lpstr">
      <vt:lpstr>Adobe Myungjo Std M</vt:lpstr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DESKTOP</dc:creator>
  <cp:lastModifiedBy>Leandro Martins Zingaro</cp:lastModifiedBy>
  <cp:revision>161</cp:revision>
  <dcterms:created xsi:type="dcterms:W3CDTF">2017-10-25T12:46:50Z</dcterms:created>
  <dcterms:modified xsi:type="dcterms:W3CDTF">2019-10-17T12:21:32Z</dcterms:modified>
</cp:coreProperties>
</file>