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68" r:id="rId3"/>
    <p:sldId id="269" r:id="rId4"/>
    <p:sldId id="271" r:id="rId5"/>
    <p:sldId id="270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77" r:id="rId15"/>
    <p:sldId id="276" r:id="rId16"/>
    <p:sldId id="275" r:id="rId17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CBE9AF-BB4F-448F-9300-A50B7B26E7A5}" type="datetimeFigureOut">
              <a:rPr lang="pt-BR" smtClean="0"/>
              <a:t>13/11/2023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C0AE3F-971E-49B6-9E79-F7235ED405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1602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8E077-A2BA-49F6-AC97-316F0044A57B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434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414" y="-41325"/>
            <a:ext cx="5142865" cy="11233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23862" y="2628900"/>
            <a:ext cx="8369934" cy="31692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svg"/><Relationship Id="rId5" Type="http://schemas.openxmlformats.org/officeDocument/2006/relationships/image" Target="../media/image23.png"/><Relationship Id="rId10" Type="http://schemas.openxmlformats.org/officeDocument/2006/relationships/image" Target="../media/image11.png"/><Relationship Id="rId4" Type="http://schemas.openxmlformats.org/officeDocument/2006/relationships/image" Target="../media/image23.svg"/><Relationship Id="rId9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81001"/>
            <a:ext cx="9144000" cy="6093142"/>
            <a:chOff x="24383" y="0"/>
            <a:chExt cx="9119870" cy="60902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383" y="0"/>
              <a:ext cx="9119616" cy="608990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1999" y="0"/>
              <a:ext cx="4572000" cy="177393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68627" y="2362200"/>
            <a:ext cx="6532373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07060" marR="5080" indent="-594995">
              <a:lnSpc>
                <a:spcPct val="100000"/>
              </a:lnSpc>
              <a:spcBef>
                <a:spcPts val="95"/>
              </a:spcBef>
            </a:pPr>
            <a:r>
              <a:rPr sz="4000" spc="-90" dirty="0" err="1">
                <a:latin typeface="Times New Roman"/>
                <a:cs typeface="Times New Roman"/>
              </a:rPr>
              <a:t>Fronteira</a:t>
            </a:r>
            <a:r>
              <a:rPr sz="4000" spc="-150" dirty="0">
                <a:latin typeface="Times New Roman"/>
                <a:cs typeface="Times New Roman"/>
              </a:rPr>
              <a:t> </a:t>
            </a:r>
            <a:r>
              <a:rPr lang="pt-BR" sz="4000" dirty="0">
                <a:latin typeface="Times New Roman"/>
                <a:cs typeface="Times New Roman"/>
              </a:rPr>
              <a:t>extrativa</a:t>
            </a:r>
            <a:r>
              <a:rPr sz="4000" spc="-170" dirty="0">
                <a:latin typeface="Times New Roman"/>
                <a:cs typeface="Times New Roman"/>
              </a:rPr>
              <a:t> </a:t>
            </a:r>
            <a:r>
              <a:rPr sz="4000" spc="-55" dirty="0">
                <a:latin typeface="Times New Roman"/>
                <a:cs typeface="Times New Roman"/>
              </a:rPr>
              <a:t>Matopiba: </a:t>
            </a:r>
            <a:r>
              <a:rPr sz="4000" dirty="0">
                <a:latin typeface="Times New Roman"/>
                <a:cs typeface="Times New Roman"/>
              </a:rPr>
              <a:t>Desafios</a:t>
            </a:r>
            <a:r>
              <a:rPr sz="4000" spc="190" dirty="0">
                <a:latin typeface="Times New Roman"/>
                <a:cs typeface="Times New Roman"/>
              </a:rPr>
              <a:t> </a:t>
            </a:r>
            <a:r>
              <a:rPr sz="4000" spc="85" dirty="0">
                <a:latin typeface="Times New Roman"/>
                <a:cs typeface="Times New Roman"/>
              </a:rPr>
              <a:t>e</a:t>
            </a:r>
            <a:r>
              <a:rPr sz="4000" spc="190" dirty="0">
                <a:latin typeface="Times New Roman"/>
                <a:cs typeface="Times New Roman"/>
              </a:rPr>
              <a:t> </a:t>
            </a:r>
            <a:r>
              <a:rPr sz="4000" spc="-10" dirty="0">
                <a:latin typeface="Times New Roman"/>
                <a:cs typeface="Times New Roman"/>
              </a:rPr>
              <a:t>perspectivas</a:t>
            </a:r>
            <a:endParaRPr sz="40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86200" y="4419600"/>
            <a:ext cx="4331970" cy="10105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r">
              <a:lnSpc>
                <a:spcPct val="100000"/>
              </a:lnSpc>
              <a:spcBef>
                <a:spcPts val="100"/>
              </a:spcBef>
            </a:pPr>
            <a:r>
              <a:rPr lang="pt-BR" sz="36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Juliana Miranda</a:t>
            </a:r>
          </a:p>
          <a:p>
            <a:pPr marL="12700" marR="5080" algn="r">
              <a:lnSpc>
                <a:spcPct val="100000"/>
              </a:lnSpc>
              <a:spcBef>
                <a:spcPts val="65"/>
              </a:spcBef>
            </a:pPr>
            <a:r>
              <a:rPr sz="2800" spc="-65" dirty="0" err="1">
                <a:solidFill>
                  <a:srgbClr val="FFFFFF"/>
                </a:solidFill>
                <a:latin typeface="Times New Roman"/>
                <a:cs typeface="Times New Roman"/>
              </a:rPr>
              <a:t>Universidade</a:t>
            </a:r>
            <a:r>
              <a:rPr sz="2800" spc="-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05" dirty="0">
                <a:solidFill>
                  <a:srgbClr val="FFFFFF"/>
                </a:solidFill>
                <a:latin typeface="Times New Roman"/>
                <a:cs typeface="Times New Roman"/>
              </a:rPr>
              <a:t>Brasília</a:t>
            </a:r>
            <a:r>
              <a:rPr sz="28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415" dirty="0">
                <a:solidFill>
                  <a:srgbClr val="FFFFFF"/>
                </a:solidFill>
                <a:latin typeface="Georgia"/>
                <a:cs typeface="Georgia"/>
              </a:rPr>
              <a:t>–</a:t>
            </a:r>
            <a:r>
              <a:rPr sz="2800" spc="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800" spc="-25" dirty="0" err="1">
                <a:solidFill>
                  <a:srgbClr val="FFFFFF"/>
                </a:solidFill>
                <a:latin typeface="Times New Roman"/>
                <a:cs typeface="Times New Roman"/>
              </a:rPr>
              <a:t>UnB</a:t>
            </a:r>
            <a:endParaRPr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" y="0"/>
            <a:ext cx="9101455" cy="1196340"/>
          </a:xfrm>
          <a:custGeom>
            <a:avLst/>
            <a:gdLst/>
            <a:ahLst/>
            <a:cxnLst/>
            <a:rect l="l" t="t" r="r" b="b"/>
            <a:pathLst>
              <a:path w="9101455" h="1196340">
                <a:moveTo>
                  <a:pt x="0" y="1196339"/>
                </a:moveTo>
                <a:lnTo>
                  <a:pt x="9101328" y="1196339"/>
                </a:lnTo>
                <a:lnTo>
                  <a:pt x="9101328" y="0"/>
                </a:lnTo>
                <a:lnTo>
                  <a:pt x="0" y="0"/>
                </a:lnTo>
                <a:lnTo>
                  <a:pt x="0" y="1196339"/>
                </a:lnTo>
                <a:close/>
              </a:path>
            </a:pathLst>
          </a:custGeom>
          <a:solidFill>
            <a:srgbClr val="F073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4414" y="-41325"/>
            <a:ext cx="5142865" cy="879215"/>
          </a:xfrm>
          <a:prstGeom prst="rect">
            <a:avLst/>
          </a:prstGeom>
        </p:spPr>
        <p:txBody>
          <a:bodyPr vert="horz" wrap="square" lIns="0" tIns="322072" rIns="0" bIns="0" rtlCol="0">
            <a:spAutoFit/>
          </a:bodyPr>
          <a:lstStyle/>
          <a:p>
            <a:pPr marL="653415">
              <a:lnSpc>
                <a:spcPct val="100000"/>
              </a:lnSpc>
              <a:spcBef>
                <a:spcPts val="100"/>
              </a:spcBef>
            </a:pPr>
            <a:r>
              <a:rPr lang="pt-BR" spc="-25" dirty="0"/>
              <a:t>Desmatamento</a:t>
            </a:r>
            <a:endParaRPr spc="-10" dirty="0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xmlns="" id="{9A9E7290-4F89-EF3C-760C-38154C6E3EB1}"/>
              </a:ext>
            </a:extLst>
          </p:cNvPr>
          <p:cNvGrpSpPr/>
          <p:nvPr/>
        </p:nvGrpSpPr>
        <p:grpSpPr>
          <a:xfrm>
            <a:off x="406084" y="1499813"/>
            <a:ext cx="4520068" cy="3772308"/>
            <a:chOff x="33868" y="1270000"/>
            <a:chExt cx="7078132" cy="6954881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xmlns="" id="{22A8206E-90A0-3942-5403-D6F816389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868" y="1588441"/>
              <a:ext cx="6930206" cy="6636440"/>
            </a:xfrm>
            <a:prstGeom prst="rect">
              <a:avLst/>
            </a:prstGeom>
          </p:spPr>
        </p:pic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xmlns="" id="{BAB7698A-630B-7A51-D458-B2CCAF32AA92}"/>
                </a:ext>
              </a:extLst>
            </p:cNvPr>
            <p:cNvSpPr txBox="1"/>
            <p:nvPr/>
          </p:nvSpPr>
          <p:spPr>
            <a:xfrm>
              <a:off x="33868" y="1270000"/>
              <a:ext cx="7078132" cy="7030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pt-BR" dirty="0"/>
            </a:p>
          </p:txBody>
        </p:sp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0BEC872E-3297-31F4-59B4-6A2C0D9D6A57}"/>
              </a:ext>
            </a:extLst>
          </p:cNvPr>
          <p:cNvSpPr txBox="1"/>
          <p:nvPr/>
        </p:nvSpPr>
        <p:spPr>
          <a:xfrm>
            <a:off x="423945" y="5342763"/>
            <a:ext cx="4520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latin typeface="Segoe UI "/>
                <a:cs typeface="Arial" pitchFamily="34" charset="0"/>
              </a:rPr>
              <a:t>Fonte: Terra Brasilis. Incremento desmatamento de 2001-2022. PRODES. Acesso em 09/11/23.</a:t>
            </a:r>
          </a:p>
          <a:p>
            <a:endParaRPr lang="pt-BR" sz="800" dirty="0"/>
          </a:p>
        </p:txBody>
      </p:sp>
      <p:sp>
        <p:nvSpPr>
          <p:cNvPr id="13" name="Seta: para a Direita 12">
            <a:extLst>
              <a:ext uri="{FF2B5EF4-FFF2-40B4-BE49-F238E27FC236}">
                <a16:creationId xmlns:a16="http://schemas.microsoft.com/office/drawing/2014/main" xmlns="" id="{67E6A4E7-4B34-5183-522C-3056F507824D}"/>
              </a:ext>
            </a:extLst>
          </p:cNvPr>
          <p:cNvSpPr/>
          <p:nvPr/>
        </p:nvSpPr>
        <p:spPr>
          <a:xfrm rot="10800000" flipH="1">
            <a:off x="255558" y="2234740"/>
            <a:ext cx="301052" cy="20825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Seta: para a Direita 13">
            <a:extLst>
              <a:ext uri="{FF2B5EF4-FFF2-40B4-BE49-F238E27FC236}">
                <a16:creationId xmlns:a16="http://schemas.microsoft.com/office/drawing/2014/main" xmlns="" id="{4461B3DC-A213-0D58-5CDE-FBDD93B84D9D}"/>
              </a:ext>
            </a:extLst>
          </p:cNvPr>
          <p:cNvSpPr/>
          <p:nvPr/>
        </p:nvSpPr>
        <p:spPr>
          <a:xfrm rot="10800000" flipH="1">
            <a:off x="255557" y="2651025"/>
            <a:ext cx="301052" cy="16500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Seta: para a Direita 14">
            <a:extLst>
              <a:ext uri="{FF2B5EF4-FFF2-40B4-BE49-F238E27FC236}">
                <a16:creationId xmlns:a16="http://schemas.microsoft.com/office/drawing/2014/main" xmlns="" id="{30C97F65-E34D-C692-10D1-E03FE5D0DE9A}"/>
              </a:ext>
            </a:extLst>
          </p:cNvPr>
          <p:cNvSpPr/>
          <p:nvPr/>
        </p:nvSpPr>
        <p:spPr>
          <a:xfrm rot="10800000" flipH="1">
            <a:off x="237373" y="3329121"/>
            <a:ext cx="301052" cy="16500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Seta: para a Direita 15">
            <a:extLst>
              <a:ext uri="{FF2B5EF4-FFF2-40B4-BE49-F238E27FC236}">
                <a16:creationId xmlns:a16="http://schemas.microsoft.com/office/drawing/2014/main" xmlns="" id="{E0F4359D-7AD9-2B4E-6E94-B07FB49010B9}"/>
              </a:ext>
            </a:extLst>
          </p:cNvPr>
          <p:cNvSpPr/>
          <p:nvPr/>
        </p:nvSpPr>
        <p:spPr>
          <a:xfrm rot="10800000" flipH="1">
            <a:off x="237283" y="3564769"/>
            <a:ext cx="301052" cy="16500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23" name="object 3">
            <a:extLst>
              <a:ext uri="{FF2B5EF4-FFF2-40B4-BE49-F238E27FC236}">
                <a16:creationId xmlns:a16="http://schemas.microsoft.com/office/drawing/2014/main" xmlns="" id="{CB0A5DB3-2A68-35FD-5E8D-A045B3E4C776}"/>
              </a:ext>
            </a:extLst>
          </p:cNvPr>
          <p:cNvGrpSpPr/>
          <p:nvPr/>
        </p:nvGrpSpPr>
        <p:grpSpPr>
          <a:xfrm>
            <a:off x="5112814" y="1130317"/>
            <a:ext cx="3429529" cy="2733428"/>
            <a:chOff x="0" y="0"/>
            <a:chExt cx="6163056" cy="5248656"/>
          </a:xfrm>
        </p:grpSpPr>
        <p:sp>
          <p:nvSpPr>
            <p:cNvPr id="24" name="object 4">
              <a:extLst>
                <a:ext uri="{FF2B5EF4-FFF2-40B4-BE49-F238E27FC236}">
                  <a16:creationId xmlns:a16="http://schemas.microsoft.com/office/drawing/2014/main" xmlns="" id="{FFA5061A-B0CB-B4FA-A122-5CD8E78BBDAC}"/>
                </a:ext>
              </a:extLst>
            </p:cNvPr>
            <p:cNvSpPr/>
            <p:nvPr/>
          </p:nvSpPr>
          <p:spPr>
            <a:xfrm>
              <a:off x="5669534" y="388239"/>
              <a:ext cx="180975" cy="485140"/>
            </a:xfrm>
            <a:custGeom>
              <a:avLst/>
              <a:gdLst/>
              <a:ahLst/>
              <a:cxnLst/>
              <a:rect l="l" t="t" r="r" b="b"/>
              <a:pathLst>
                <a:path w="180975" h="485139">
                  <a:moveTo>
                    <a:pt x="60394" y="180932"/>
                  </a:moveTo>
                  <a:lnTo>
                    <a:pt x="59817" y="484631"/>
                  </a:lnTo>
                  <a:lnTo>
                    <a:pt x="120142" y="484631"/>
                  </a:lnTo>
                  <a:lnTo>
                    <a:pt x="120719" y="181017"/>
                  </a:lnTo>
                  <a:lnTo>
                    <a:pt x="60394" y="180932"/>
                  </a:lnTo>
                  <a:close/>
                </a:path>
                <a:path w="180975" h="485139">
                  <a:moveTo>
                    <a:pt x="165862" y="150748"/>
                  </a:moveTo>
                  <a:lnTo>
                    <a:pt x="60451" y="150748"/>
                  </a:lnTo>
                  <a:lnTo>
                    <a:pt x="120776" y="150875"/>
                  </a:lnTo>
                  <a:lnTo>
                    <a:pt x="120719" y="181017"/>
                  </a:lnTo>
                  <a:lnTo>
                    <a:pt x="180975" y="181101"/>
                  </a:lnTo>
                  <a:lnTo>
                    <a:pt x="165862" y="150748"/>
                  </a:lnTo>
                  <a:close/>
                </a:path>
                <a:path w="180975" h="485139">
                  <a:moveTo>
                    <a:pt x="60451" y="150748"/>
                  </a:moveTo>
                  <a:lnTo>
                    <a:pt x="60394" y="180932"/>
                  </a:lnTo>
                  <a:lnTo>
                    <a:pt x="120719" y="181017"/>
                  </a:lnTo>
                  <a:lnTo>
                    <a:pt x="120776" y="150875"/>
                  </a:lnTo>
                  <a:lnTo>
                    <a:pt x="60451" y="150748"/>
                  </a:lnTo>
                  <a:close/>
                </a:path>
                <a:path w="180975" h="485139">
                  <a:moveTo>
                    <a:pt x="90804" y="0"/>
                  </a:moveTo>
                  <a:lnTo>
                    <a:pt x="0" y="180847"/>
                  </a:lnTo>
                  <a:lnTo>
                    <a:pt x="60394" y="180932"/>
                  </a:lnTo>
                  <a:lnTo>
                    <a:pt x="60451" y="150748"/>
                  </a:lnTo>
                  <a:lnTo>
                    <a:pt x="165862" y="150748"/>
                  </a:lnTo>
                  <a:lnTo>
                    <a:pt x="908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lang="pt-BR"/>
            </a:p>
          </p:txBody>
        </p:sp>
        <p:pic>
          <p:nvPicPr>
            <p:cNvPr id="25" name="object 5">
              <a:extLst>
                <a:ext uri="{FF2B5EF4-FFF2-40B4-BE49-F238E27FC236}">
                  <a16:creationId xmlns:a16="http://schemas.microsoft.com/office/drawing/2014/main" xmlns="" id="{E736C030-0C2D-BDAC-7DAC-C727424036D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6163056" cy="5248656"/>
            </a:xfrm>
            <a:prstGeom prst="rect">
              <a:avLst/>
            </a:prstGeom>
          </p:spPr>
        </p:pic>
      </p:grpSp>
      <p:sp>
        <p:nvSpPr>
          <p:cNvPr id="26" name="Rectangle 5">
            <a:extLst>
              <a:ext uri="{FF2B5EF4-FFF2-40B4-BE49-F238E27FC236}">
                <a16:creationId xmlns:a16="http://schemas.microsoft.com/office/drawing/2014/main" xmlns="" id="{728BD6A6-B572-C58F-29C1-FAAA44B07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9184" y="3620413"/>
            <a:ext cx="25002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 "/>
                <a:ea typeface="Times New Roman" panose="02020603050405020304" pitchFamily="18" charset="0"/>
              </a:rPr>
              <a:t>Fonte e elaboração: INPE/DETER (2023).</a:t>
            </a:r>
            <a:endParaRPr kumimoji="0" lang="pt-BR" altLang="pt-B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 "/>
            </a:endParaRPr>
          </a:p>
        </p:txBody>
      </p:sp>
      <p:graphicFrame>
        <p:nvGraphicFramePr>
          <p:cNvPr id="27" name="Tabela 26">
            <a:extLst>
              <a:ext uri="{FF2B5EF4-FFF2-40B4-BE49-F238E27FC236}">
                <a16:creationId xmlns:a16="http://schemas.microsoft.com/office/drawing/2014/main" xmlns="" id="{361A7085-7B2B-8F39-D817-2484191A69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331937"/>
              </p:ext>
            </p:extLst>
          </p:nvPr>
        </p:nvGraphicFramePr>
        <p:xfrm>
          <a:off x="5076444" y="4418719"/>
          <a:ext cx="3780790" cy="2377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0430">
                  <a:extLst>
                    <a:ext uri="{9D8B030D-6E8A-4147-A177-3AD203B41FA5}">
                      <a16:colId xmlns:a16="http://schemas.microsoft.com/office/drawing/2014/main" xmlns="" val="1180219934"/>
                    </a:ext>
                  </a:extLst>
                </a:gridCol>
                <a:gridCol w="1890395">
                  <a:extLst>
                    <a:ext uri="{9D8B030D-6E8A-4147-A177-3AD203B41FA5}">
                      <a16:colId xmlns:a16="http://schemas.microsoft.com/office/drawing/2014/main" xmlns="" val="808988415"/>
                    </a:ext>
                  </a:extLst>
                </a:gridCol>
                <a:gridCol w="989965">
                  <a:extLst>
                    <a:ext uri="{9D8B030D-6E8A-4147-A177-3AD203B41FA5}">
                      <a16:colId xmlns:a16="http://schemas.microsoft.com/office/drawing/2014/main" xmlns="" val="20470366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sz="1200" dirty="0">
                          <a:effectLst/>
                        </a:rPr>
                        <a:t>Ranking</a:t>
                      </a:r>
                      <a:endParaRPr lang="pt-BR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>
                          <a:effectLst/>
                        </a:rPr>
                        <a:t>Município (Estado)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>
                          <a:effectLst/>
                        </a:rPr>
                        <a:t>Área desmatada (km2)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8046472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sz="1200">
                          <a:effectLst/>
                        </a:rPr>
                        <a:t>1º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pt-BR" sz="1200">
                          <a:effectLst/>
                        </a:rPr>
                        <a:t>São Desidério/BA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>
                          <a:effectLst/>
                        </a:rPr>
                        <a:t>303.63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8801944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sz="1200" dirty="0">
                          <a:effectLst/>
                        </a:rPr>
                        <a:t>2º</a:t>
                      </a:r>
                      <a:endParaRPr lang="pt-BR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pt-BR" sz="1200">
                          <a:effectLst/>
                        </a:rPr>
                        <a:t>Jaborandi/BA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>
                          <a:effectLst/>
                        </a:rPr>
                        <a:t>196.16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559223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sz="1200">
                          <a:effectLst/>
                        </a:rPr>
                        <a:t>3º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pt-BR" sz="1200">
                          <a:effectLst/>
                        </a:rPr>
                        <a:t>Balsas/MA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>
                          <a:effectLst/>
                        </a:rPr>
                        <a:t>183.48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845152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sz="1200">
                          <a:effectLst/>
                        </a:rPr>
                        <a:t>4º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pt-BR" sz="1200">
                          <a:effectLst/>
                        </a:rPr>
                        <a:t>Cocos/BA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>
                          <a:effectLst/>
                        </a:rPr>
                        <a:t>172.54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704459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sz="1200">
                          <a:effectLst/>
                        </a:rPr>
                        <a:t>5º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pt-BR" sz="1200">
                          <a:effectLst/>
                        </a:rPr>
                        <a:t>Barreiras/BA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>
                          <a:effectLst/>
                        </a:rPr>
                        <a:t>155.56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17469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sz="1200">
                          <a:effectLst/>
                        </a:rPr>
                        <a:t>6º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pt-BR" sz="1200">
                          <a:effectLst/>
                        </a:rPr>
                        <a:t>Correntina/BA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>
                          <a:effectLst/>
                        </a:rPr>
                        <a:t>145.31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7951340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sz="1200">
                          <a:effectLst/>
                        </a:rPr>
                        <a:t>7º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pt-BR" sz="1200">
                          <a:effectLst/>
                        </a:rPr>
                        <a:t>Baixa Grande do Ribeiro/PI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>
                          <a:effectLst/>
                        </a:rPr>
                        <a:t>116.48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4409247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sz="1200">
                          <a:effectLst/>
                        </a:rPr>
                        <a:t>8º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pt-BR" sz="1200">
                          <a:effectLst/>
                        </a:rPr>
                        <a:t>Sebastião Leal/PI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>
                          <a:effectLst/>
                        </a:rPr>
                        <a:t>105.51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471644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sz="1200">
                          <a:effectLst/>
                        </a:rPr>
                        <a:t>9º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pt-BR" sz="1200">
                          <a:effectLst/>
                        </a:rPr>
                        <a:t>Mirador/MA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>
                          <a:effectLst/>
                        </a:rPr>
                        <a:t>103.91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094731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sz="1200">
                          <a:effectLst/>
                        </a:rPr>
                        <a:t>10º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pt-BR" sz="1200">
                          <a:effectLst/>
                        </a:rPr>
                        <a:t>Santa Rita de Cássia/BA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>
                          <a:effectLst/>
                        </a:rPr>
                        <a:t>84.88</a:t>
                      </a:r>
                      <a:endParaRPr lang="pt-BR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70317681"/>
                  </a:ext>
                </a:extLst>
              </a:tr>
            </a:tbl>
          </a:graphicData>
        </a:graphic>
      </p:graphicFrame>
      <p:sp>
        <p:nvSpPr>
          <p:cNvPr id="30" name="CaixaDeTexto 29">
            <a:extLst>
              <a:ext uri="{FF2B5EF4-FFF2-40B4-BE49-F238E27FC236}">
                <a16:creationId xmlns:a16="http://schemas.microsoft.com/office/drawing/2014/main" xmlns="" id="{AB9D0D3E-44ED-BA3A-AF3E-0815C9370CA5}"/>
              </a:ext>
            </a:extLst>
          </p:cNvPr>
          <p:cNvSpPr txBox="1"/>
          <p:nvPr/>
        </p:nvSpPr>
        <p:spPr>
          <a:xfrm>
            <a:off x="5064203" y="3987832"/>
            <a:ext cx="399120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b="1" dirty="0">
                <a:solidFill>
                  <a:srgbClr val="000000"/>
                </a:solidFill>
                <a:effectLst/>
                <a:latin typeface="Segoe UI "/>
                <a:ea typeface="Times New Roman" panose="02020603050405020304" pitchFamily="18" charset="0"/>
              </a:rPr>
              <a:t>Municípios que mais desmatam no </a:t>
            </a:r>
            <a:r>
              <a:rPr lang="pt-BR" sz="1100" b="1" dirty="0" err="1">
                <a:solidFill>
                  <a:srgbClr val="000000"/>
                </a:solidFill>
                <a:effectLst/>
                <a:latin typeface="Segoe UI "/>
                <a:ea typeface="Times New Roman" panose="02020603050405020304" pitchFamily="18" charset="0"/>
              </a:rPr>
              <a:t>Matopiba</a:t>
            </a:r>
            <a:r>
              <a:rPr lang="pt-BR" sz="1100" b="1" dirty="0">
                <a:solidFill>
                  <a:srgbClr val="000000"/>
                </a:solidFill>
                <a:effectLst/>
                <a:latin typeface="Segoe UI "/>
                <a:ea typeface="Times New Roman" panose="02020603050405020304" pitchFamily="18" charset="0"/>
              </a:rPr>
              <a:t> (INPE/DETER 2023)</a:t>
            </a:r>
            <a:endParaRPr lang="pt-BR" sz="1100" dirty="0">
              <a:latin typeface="Segoe UI "/>
            </a:endParaRPr>
          </a:p>
        </p:txBody>
      </p:sp>
      <p:pic>
        <p:nvPicPr>
          <p:cNvPr id="31" name="object 10">
            <a:extLst>
              <a:ext uri="{FF2B5EF4-FFF2-40B4-BE49-F238E27FC236}">
                <a16:creationId xmlns:a16="http://schemas.microsoft.com/office/drawing/2014/main" xmlns="" id="{D5A12CCF-24BC-6F8D-0608-68F21DCDB29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51962" y="354071"/>
            <a:ext cx="2269235" cy="62483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" y="0"/>
            <a:ext cx="9101455" cy="908685"/>
          </a:xfrm>
          <a:custGeom>
            <a:avLst/>
            <a:gdLst/>
            <a:ahLst/>
            <a:cxnLst/>
            <a:rect l="l" t="t" r="r" b="b"/>
            <a:pathLst>
              <a:path w="9101455" h="908685">
                <a:moveTo>
                  <a:pt x="0" y="908303"/>
                </a:moveTo>
                <a:lnTo>
                  <a:pt x="9101328" y="908303"/>
                </a:lnTo>
                <a:lnTo>
                  <a:pt x="9101328" y="0"/>
                </a:lnTo>
                <a:lnTo>
                  <a:pt x="0" y="0"/>
                </a:lnTo>
                <a:lnTo>
                  <a:pt x="0" y="908303"/>
                </a:lnTo>
                <a:close/>
              </a:path>
            </a:pathLst>
          </a:custGeom>
          <a:solidFill>
            <a:srgbClr val="F073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5408" y="123825"/>
            <a:ext cx="29864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Região</a:t>
            </a:r>
            <a:r>
              <a:rPr spc="-130" dirty="0"/>
              <a:t> </a:t>
            </a:r>
            <a:r>
              <a:rPr spc="-10" dirty="0"/>
              <a:t>desigual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28268" y="898982"/>
            <a:ext cx="775970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200" b="1" spc="70" dirty="0">
                <a:latin typeface="Times New Roman"/>
                <a:cs typeface="Times New Roman"/>
              </a:rPr>
              <a:t>Dez</a:t>
            </a:r>
            <a:r>
              <a:rPr sz="2200" b="1" spc="-20" dirty="0">
                <a:latin typeface="Times New Roman"/>
                <a:cs typeface="Times New Roman"/>
              </a:rPr>
              <a:t> </a:t>
            </a:r>
            <a:r>
              <a:rPr sz="2200" b="1" dirty="0">
                <a:latin typeface="Times New Roman"/>
                <a:cs typeface="Times New Roman"/>
              </a:rPr>
              <a:t>municípios</a:t>
            </a:r>
            <a:r>
              <a:rPr sz="2200" b="1" spc="20" dirty="0">
                <a:latin typeface="Times New Roman"/>
                <a:cs typeface="Times New Roman"/>
              </a:rPr>
              <a:t> </a:t>
            </a:r>
            <a:r>
              <a:rPr sz="2200" b="1" dirty="0">
                <a:latin typeface="Times New Roman"/>
                <a:cs typeface="Times New Roman"/>
              </a:rPr>
              <a:t>com</a:t>
            </a:r>
            <a:r>
              <a:rPr sz="2200" b="1" spc="-5" dirty="0">
                <a:latin typeface="Times New Roman"/>
                <a:cs typeface="Times New Roman"/>
              </a:rPr>
              <a:t> </a:t>
            </a:r>
            <a:r>
              <a:rPr sz="2200" b="1" dirty="0">
                <a:latin typeface="Times New Roman"/>
                <a:cs typeface="Times New Roman"/>
              </a:rPr>
              <a:t>maiores</a:t>
            </a:r>
            <a:r>
              <a:rPr sz="2200" b="1" spc="5" dirty="0">
                <a:latin typeface="Times New Roman"/>
                <a:cs typeface="Times New Roman"/>
              </a:rPr>
              <a:t> </a:t>
            </a:r>
            <a:r>
              <a:rPr sz="2200" b="1" dirty="0">
                <a:latin typeface="Times New Roman"/>
                <a:cs typeface="Times New Roman"/>
              </a:rPr>
              <a:t>indicadores</a:t>
            </a:r>
            <a:r>
              <a:rPr sz="2200" b="1" spc="10" dirty="0">
                <a:latin typeface="Times New Roman"/>
                <a:cs typeface="Times New Roman"/>
              </a:rPr>
              <a:t> </a:t>
            </a:r>
            <a:r>
              <a:rPr sz="2200" b="1" dirty="0">
                <a:latin typeface="Times New Roman"/>
                <a:cs typeface="Times New Roman"/>
              </a:rPr>
              <a:t>de</a:t>
            </a:r>
            <a:r>
              <a:rPr sz="2200" b="1" spc="-25" dirty="0">
                <a:latin typeface="Times New Roman"/>
                <a:cs typeface="Times New Roman"/>
              </a:rPr>
              <a:t> </a:t>
            </a:r>
            <a:r>
              <a:rPr sz="2200" b="1" spc="-10" dirty="0">
                <a:latin typeface="Times New Roman"/>
                <a:cs typeface="Times New Roman"/>
              </a:rPr>
              <a:t>produção</a:t>
            </a:r>
            <a:r>
              <a:rPr sz="2200" b="1" spc="-5" dirty="0">
                <a:latin typeface="Times New Roman"/>
                <a:cs typeface="Times New Roman"/>
              </a:rPr>
              <a:t> </a:t>
            </a:r>
            <a:r>
              <a:rPr sz="2200" b="1" dirty="0">
                <a:latin typeface="Times New Roman"/>
                <a:cs typeface="Times New Roman"/>
              </a:rPr>
              <a:t>de</a:t>
            </a:r>
            <a:r>
              <a:rPr sz="2200" b="1" spc="-25" dirty="0">
                <a:latin typeface="Times New Roman"/>
                <a:cs typeface="Times New Roman"/>
              </a:rPr>
              <a:t> </a:t>
            </a:r>
            <a:r>
              <a:rPr sz="2200" b="1" dirty="0">
                <a:latin typeface="Times New Roman"/>
                <a:cs typeface="Times New Roman"/>
              </a:rPr>
              <a:t>soja</a:t>
            </a:r>
            <a:r>
              <a:rPr sz="2200" b="1" spc="-25" dirty="0">
                <a:latin typeface="Times New Roman"/>
                <a:cs typeface="Times New Roman"/>
              </a:rPr>
              <a:t> do</a:t>
            </a:r>
            <a:endParaRPr sz="2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200" b="1" spc="-25" dirty="0">
                <a:latin typeface="Times New Roman"/>
                <a:cs typeface="Times New Roman"/>
              </a:rPr>
              <a:t>Matopiba</a:t>
            </a:r>
            <a:r>
              <a:rPr sz="2200" b="1" spc="85" dirty="0">
                <a:latin typeface="Times New Roman"/>
                <a:cs typeface="Times New Roman"/>
              </a:rPr>
              <a:t> </a:t>
            </a:r>
            <a:r>
              <a:rPr sz="2200" b="1" dirty="0">
                <a:latin typeface="Times New Roman"/>
                <a:cs typeface="Times New Roman"/>
              </a:rPr>
              <a:t>em</a:t>
            </a:r>
            <a:r>
              <a:rPr sz="2200" b="1" spc="80" dirty="0">
                <a:latin typeface="Times New Roman"/>
                <a:cs typeface="Times New Roman"/>
              </a:rPr>
              <a:t> </a:t>
            </a:r>
            <a:r>
              <a:rPr sz="2200" b="1" dirty="0">
                <a:latin typeface="Times New Roman"/>
                <a:cs typeface="Times New Roman"/>
              </a:rPr>
              <a:t>indicadores</a:t>
            </a:r>
            <a:r>
              <a:rPr sz="2200" b="1" spc="130" dirty="0">
                <a:latin typeface="Times New Roman"/>
                <a:cs typeface="Times New Roman"/>
              </a:rPr>
              <a:t> </a:t>
            </a:r>
            <a:r>
              <a:rPr sz="2200" b="1" dirty="0">
                <a:latin typeface="Times New Roman"/>
                <a:cs typeface="Times New Roman"/>
              </a:rPr>
              <a:t>socioeconômicos</a:t>
            </a:r>
            <a:r>
              <a:rPr sz="2200" b="1" spc="114" dirty="0">
                <a:latin typeface="Times New Roman"/>
                <a:cs typeface="Times New Roman"/>
              </a:rPr>
              <a:t> </a:t>
            </a:r>
            <a:r>
              <a:rPr sz="2200" b="1" spc="-10" dirty="0">
                <a:latin typeface="Times New Roman"/>
                <a:cs typeface="Times New Roman"/>
              </a:rPr>
              <a:t>selecionados</a:t>
            </a:r>
            <a:endParaRPr sz="2200">
              <a:latin typeface="Times New Roman"/>
              <a:cs typeface="Times New Roman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224653"/>
              </p:ext>
            </p:extLst>
          </p:nvPr>
        </p:nvGraphicFramePr>
        <p:xfrm>
          <a:off x="306387" y="1622425"/>
          <a:ext cx="8507728" cy="52978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53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53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153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1538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1538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1539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1539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005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Municípios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7D1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PIB</a:t>
                      </a:r>
                      <a:r>
                        <a:rPr sz="1200" b="1" spc="-20" dirty="0">
                          <a:latin typeface="Times New Roman"/>
                          <a:cs typeface="Times New Roman"/>
                        </a:rPr>
                        <a:t> per</a:t>
                      </a:r>
                      <a:r>
                        <a:rPr sz="12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capita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7D1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4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1440" marR="1422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Renda</a:t>
                      </a:r>
                      <a:r>
                        <a:rPr sz="1200" b="1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5" dirty="0">
                          <a:latin typeface="Times New Roman"/>
                          <a:cs typeface="Times New Roman"/>
                        </a:rPr>
                        <a:t>per 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capita</a:t>
                      </a:r>
                      <a:r>
                        <a:rPr sz="12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em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5" dirty="0">
                          <a:latin typeface="Times New Roman"/>
                          <a:cs typeface="Times New Roman"/>
                        </a:rPr>
                        <a:t>reais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32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7D1CC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Pobreza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2075" marR="234315">
                        <a:lnSpc>
                          <a:spcPts val="1450"/>
                        </a:lnSpc>
                        <a:spcBef>
                          <a:spcPts val="45"/>
                        </a:spcBef>
                      </a:pPr>
                      <a:r>
                        <a:rPr sz="1200" b="1" spc="-20" dirty="0">
                          <a:latin typeface="Times New Roman"/>
                          <a:cs typeface="Times New Roman"/>
                        </a:rPr>
                        <a:t>extrema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10" dirty="0">
                          <a:latin typeface="Times New Roman"/>
                          <a:cs typeface="Times New Roman"/>
                        </a:rPr>
                        <a:t>%</a:t>
                      </a:r>
                      <a:r>
                        <a:rPr sz="1200" b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5" dirty="0">
                          <a:latin typeface="Times New Roman"/>
                          <a:cs typeface="Times New Roman"/>
                        </a:rPr>
                        <a:t>da 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popula-</a:t>
                      </a:r>
                      <a:r>
                        <a:rPr sz="1200" b="1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latin typeface="Times New Roman"/>
                          <a:cs typeface="Times New Roman"/>
                        </a:rPr>
                        <a:t>ção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ts val="1380"/>
                        </a:lnSpc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total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250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7D1CC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Desigual</a:t>
                      </a:r>
                      <a:r>
                        <a:rPr lang="pt-BR" sz="1200" b="1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lang="pt-BR" sz="1200" b="1" spc="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 err="1">
                          <a:latin typeface="Times New Roman"/>
                          <a:cs typeface="Times New Roman"/>
                        </a:rPr>
                        <a:t>dade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92075" marR="4533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de</a:t>
                      </a:r>
                      <a:r>
                        <a:rPr sz="1200" b="1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renda 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(Índice</a:t>
                      </a:r>
                      <a:r>
                        <a:rPr sz="1200" b="1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5" dirty="0">
                          <a:latin typeface="Times New Roman"/>
                          <a:cs typeface="Times New Roman"/>
                        </a:rPr>
                        <a:t>de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Gini)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50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20447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Mortalidade </a:t>
                      </a:r>
                      <a:r>
                        <a:rPr sz="1200" b="1" spc="-20" dirty="0">
                          <a:latin typeface="Times New Roman"/>
                          <a:cs typeface="Times New Roman"/>
                        </a:rPr>
                        <a:t>infantil</a:t>
                      </a:r>
                      <a:r>
                        <a:rPr sz="12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5" dirty="0">
                          <a:latin typeface="Times New Roman"/>
                          <a:cs typeface="Times New Roman"/>
                        </a:rPr>
                        <a:t>(nº 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mortes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200" b="1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35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5" dirty="0">
                          <a:latin typeface="Times New Roman"/>
                          <a:cs typeface="Times New Roman"/>
                        </a:rPr>
                        <a:t>ano 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de</a:t>
                      </a:r>
                      <a:r>
                        <a:rPr sz="12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vida </a:t>
                      </a:r>
                      <a:r>
                        <a:rPr sz="1200" b="1" spc="-25" dirty="0">
                          <a:latin typeface="Times New Roman"/>
                          <a:cs typeface="Times New Roman"/>
                        </a:rPr>
                        <a:t>em 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cada</a:t>
                      </a:r>
                      <a:r>
                        <a:rPr sz="1200" b="1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latin typeface="Times New Roman"/>
                          <a:cs typeface="Times New Roman"/>
                        </a:rPr>
                        <a:t>mil)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710" algn="just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Ensino</a:t>
                      </a:r>
                      <a:r>
                        <a:rPr sz="1200" b="1" spc="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médio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2710" marR="125095" algn="just">
                        <a:lnSpc>
                          <a:spcPct val="99600"/>
                        </a:lnSpc>
                        <a:spcBef>
                          <a:spcPts val="10"/>
                        </a:spcBef>
                      </a:pPr>
                      <a:r>
                        <a:rPr sz="1200" b="1" spc="-90" dirty="0">
                          <a:latin typeface="Times New Roman"/>
                          <a:cs typeface="Times New Roman"/>
                        </a:rPr>
                        <a:t>%da</a:t>
                      </a:r>
                      <a:r>
                        <a:rPr sz="1200" b="1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população 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de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jovens</a:t>
                      </a:r>
                      <a:r>
                        <a:rPr sz="1200" b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de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5" dirty="0">
                          <a:latin typeface="Times New Roman"/>
                          <a:cs typeface="Times New Roman"/>
                        </a:rPr>
                        <a:t>15 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2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85" dirty="0">
                          <a:latin typeface="Times New Roman"/>
                          <a:cs typeface="Times New Roman"/>
                        </a:rPr>
                        <a:t>17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latin typeface="Times New Roman"/>
                          <a:cs typeface="Times New Roman"/>
                        </a:rPr>
                        <a:t>anos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São</a:t>
                      </a:r>
                      <a:r>
                        <a:rPr sz="1200" b="1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Desidério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7D1CC"/>
                    </a:solidFill>
                  </a:tcPr>
                </a:tc>
                <a:tc>
                  <a:txBody>
                    <a:bodyPr/>
                    <a:lstStyle/>
                    <a:p>
                      <a:pPr marR="83820" algn="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61,4</a:t>
                      </a:r>
                      <a:r>
                        <a:rPr sz="12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mil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5D5AA"/>
                    </a:solidFill>
                  </a:tcPr>
                </a:tc>
                <a:tc>
                  <a:txBody>
                    <a:bodyPr/>
                    <a:lstStyle/>
                    <a:p>
                      <a:pPr marR="84455" algn="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302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8E77"/>
                    </a:solidFill>
                  </a:tcPr>
                </a:tc>
                <a:tc>
                  <a:txBody>
                    <a:bodyPr/>
                    <a:lstStyle/>
                    <a:p>
                      <a:pPr marR="83185" algn="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25,7%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8E77"/>
                    </a:solidFill>
                  </a:tcPr>
                </a:tc>
                <a:tc>
                  <a:txBody>
                    <a:bodyPr/>
                    <a:lstStyle/>
                    <a:p>
                      <a:pPr marR="83185" algn="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0,57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5D5AA"/>
                    </a:solidFill>
                  </a:tcPr>
                </a:tc>
                <a:tc>
                  <a:txBody>
                    <a:bodyPr/>
                    <a:lstStyle/>
                    <a:p>
                      <a:pPr marR="83820" algn="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28,9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9177"/>
                    </a:solidFill>
                  </a:tcPr>
                </a:tc>
                <a:tc>
                  <a:txBody>
                    <a:bodyPr/>
                    <a:lstStyle/>
                    <a:p>
                      <a:pPr marR="82550" algn="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25,1%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91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90805" marR="34290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Formosa</a:t>
                      </a:r>
                      <a:r>
                        <a:rPr sz="1200" b="1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5" dirty="0">
                          <a:latin typeface="Times New Roman"/>
                          <a:cs typeface="Times New Roman"/>
                        </a:rPr>
                        <a:t>do 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Rio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Preto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7D1CC"/>
                    </a:solidFill>
                  </a:tcPr>
                </a:tc>
                <a:tc>
                  <a:txBody>
                    <a:bodyPr/>
                    <a:lstStyle/>
                    <a:p>
                      <a:pPr marR="84455" algn="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47</a:t>
                      </a:r>
                      <a:r>
                        <a:rPr sz="120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mil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257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5D5AA"/>
                    </a:solidFill>
                  </a:tcPr>
                </a:tc>
                <a:tc>
                  <a:txBody>
                    <a:bodyPr/>
                    <a:lstStyle/>
                    <a:p>
                      <a:pPr marR="84455" algn="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287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257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9177"/>
                    </a:solidFill>
                  </a:tcPr>
                </a:tc>
                <a:tc>
                  <a:txBody>
                    <a:bodyPr/>
                    <a:lstStyle/>
                    <a:p>
                      <a:pPr marR="83185" algn="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30,2%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257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9177"/>
                    </a:solidFill>
                  </a:tcPr>
                </a:tc>
                <a:tc>
                  <a:txBody>
                    <a:bodyPr/>
                    <a:lstStyle/>
                    <a:p>
                      <a:pPr marR="83185" algn="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0,60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257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5D5AA"/>
                    </a:solidFill>
                  </a:tcPr>
                </a:tc>
                <a:tc>
                  <a:txBody>
                    <a:bodyPr/>
                    <a:lstStyle/>
                    <a:p>
                      <a:pPr marR="83820" algn="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25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257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9177"/>
                    </a:solidFill>
                  </a:tcPr>
                </a:tc>
                <a:tc>
                  <a:txBody>
                    <a:bodyPr/>
                    <a:lstStyle/>
                    <a:p>
                      <a:pPr marR="82550" algn="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41,1%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257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5D1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Barreiras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7D1CC"/>
                    </a:solidFill>
                  </a:tcPr>
                </a:tc>
                <a:tc>
                  <a:txBody>
                    <a:bodyPr/>
                    <a:lstStyle/>
                    <a:p>
                      <a:pPr marR="84455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19</a:t>
                      </a:r>
                      <a:r>
                        <a:rPr sz="120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mil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5D5AA"/>
                    </a:solidFill>
                  </a:tcPr>
                </a:tc>
                <a:tc>
                  <a:txBody>
                    <a:bodyPr/>
                    <a:lstStyle/>
                    <a:p>
                      <a:pPr marR="84455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602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5D5AA"/>
                    </a:solidFill>
                  </a:tcPr>
                </a:tc>
                <a:tc>
                  <a:txBody>
                    <a:bodyPr/>
                    <a:lstStyle/>
                    <a:p>
                      <a:pPr marR="83185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5,5%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5D5AA"/>
                    </a:solidFill>
                  </a:tcPr>
                </a:tc>
                <a:tc>
                  <a:txBody>
                    <a:bodyPr/>
                    <a:lstStyle/>
                    <a:p>
                      <a:pPr marR="83185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0,56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5D5AA"/>
                    </a:solidFill>
                  </a:tcPr>
                </a:tc>
                <a:tc>
                  <a:txBody>
                    <a:bodyPr/>
                    <a:lstStyle/>
                    <a:p>
                      <a:pPr marR="83820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18,1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5D5AA"/>
                    </a:solidFill>
                  </a:tcPr>
                </a:tc>
                <a:tc>
                  <a:txBody>
                    <a:bodyPr/>
                    <a:lstStyle/>
                    <a:p>
                      <a:pPr marR="82550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43,1%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5D5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Correntina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7D1CC"/>
                    </a:solidFill>
                  </a:tcPr>
                </a:tc>
                <a:tc>
                  <a:txBody>
                    <a:bodyPr/>
                    <a:lstStyle/>
                    <a:p>
                      <a:pPr marR="83820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33,1</a:t>
                      </a:r>
                      <a:r>
                        <a:rPr sz="12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mil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5D5AA"/>
                    </a:solidFill>
                  </a:tcPr>
                </a:tc>
                <a:tc>
                  <a:txBody>
                    <a:bodyPr/>
                    <a:lstStyle/>
                    <a:p>
                      <a:pPr marR="84455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285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9177"/>
                    </a:solidFill>
                  </a:tcPr>
                </a:tc>
                <a:tc>
                  <a:txBody>
                    <a:bodyPr/>
                    <a:lstStyle/>
                    <a:p>
                      <a:pPr marR="83185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30,5%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9177"/>
                    </a:solidFill>
                  </a:tcPr>
                </a:tc>
                <a:tc>
                  <a:txBody>
                    <a:bodyPr/>
                    <a:lstStyle/>
                    <a:p>
                      <a:pPr marR="83185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0,58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5D5AA"/>
                    </a:solidFill>
                  </a:tcPr>
                </a:tc>
                <a:tc>
                  <a:txBody>
                    <a:bodyPr/>
                    <a:lstStyle/>
                    <a:p>
                      <a:pPr marR="83820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20,4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5D2AA"/>
                    </a:solidFill>
                  </a:tcPr>
                </a:tc>
                <a:tc>
                  <a:txBody>
                    <a:bodyPr/>
                    <a:lstStyle/>
                    <a:p>
                      <a:pPr marR="82550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25,6%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91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90805" marR="22542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Luís</a:t>
                      </a:r>
                      <a:r>
                        <a:rPr sz="12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latin typeface="Times New Roman"/>
                          <a:cs typeface="Times New Roman"/>
                        </a:rPr>
                        <a:t>Eduardo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Magalhães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7CECC"/>
                    </a:solidFill>
                  </a:tcPr>
                </a:tc>
                <a:tc>
                  <a:txBody>
                    <a:bodyPr/>
                    <a:lstStyle/>
                    <a:p>
                      <a:pPr marR="84455" algn="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46</a:t>
                      </a:r>
                      <a:r>
                        <a:rPr sz="120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mil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257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5D2AA"/>
                    </a:solidFill>
                  </a:tcPr>
                </a:tc>
                <a:tc>
                  <a:txBody>
                    <a:bodyPr/>
                    <a:lstStyle/>
                    <a:p>
                      <a:pPr marR="84455" algn="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871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257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5D2AA"/>
                    </a:solidFill>
                  </a:tcPr>
                </a:tc>
                <a:tc>
                  <a:txBody>
                    <a:bodyPr/>
                    <a:lstStyle/>
                    <a:p>
                      <a:pPr marR="83185" algn="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2,9%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257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5D2A8"/>
                    </a:solidFill>
                  </a:tcPr>
                </a:tc>
                <a:tc>
                  <a:txBody>
                    <a:bodyPr/>
                    <a:lstStyle/>
                    <a:p>
                      <a:pPr marR="83185" algn="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0,62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257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F499"/>
                    </a:solidFill>
                  </a:tcPr>
                </a:tc>
                <a:tc>
                  <a:txBody>
                    <a:bodyPr/>
                    <a:lstStyle/>
                    <a:p>
                      <a:pPr marR="83820" algn="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15,5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257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5D2AA"/>
                    </a:solidFill>
                  </a:tcPr>
                </a:tc>
                <a:tc>
                  <a:txBody>
                    <a:bodyPr/>
                    <a:lstStyle/>
                    <a:p>
                      <a:pPr marR="82550" algn="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35,8%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257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5D2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Rio </a:t>
                      </a:r>
                      <a:r>
                        <a:rPr sz="1200" b="1" spc="-20" dirty="0">
                          <a:latin typeface="Times New Roman"/>
                          <a:cs typeface="Times New Roman"/>
                        </a:rPr>
                        <a:t>Real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7D1CC"/>
                    </a:solidFill>
                  </a:tcPr>
                </a:tc>
                <a:tc>
                  <a:txBody>
                    <a:bodyPr/>
                    <a:lstStyle/>
                    <a:p>
                      <a:pPr marR="83820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17,9</a:t>
                      </a:r>
                      <a:r>
                        <a:rPr sz="12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mil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5D5AA"/>
                    </a:solidFill>
                  </a:tcPr>
                </a:tc>
                <a:tc>
                  <a:txBody>
                    <a:bodyPr/>
                    <a:lstStyle/>
                    <a:p>
                      <a:pPr marR="84455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274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9177"/>
                    </a:solidFill>
                  </a:tcPr>
                </a:tc>
                <a:tc>
                  <a:txBody>
                    <a:bodyPr/>
                    <a:lstStyle/>
                    <a:p>
                      <a:pPr marR="83185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20,4%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9177"/>
                    </a:solidFill>
                  </a:tcPr>
                </a:tc>
                <a:tc>
                  <a:txBody>
                    <a:bodyPr/>
                    <a:lstStyle/>
                    <a:p>
                      <a:pPr marR="83185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0,53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5D5AA"/>
                    </a:solidFill>
                  </a:tcPr>
                </a:tc>
                <a:tc>
                  <a:txBody>
                    <a:bodyPr/>
                    <a:lstStyle/>
                    <a:p>
                      <a:pPr marR="83820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31,4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9177"/>
                    </a:solidFill>
                  </a:tcPr>
                </a:tc>
                <a:tc>
                  <a:txBody>
                    <a:bodyPr/>
                    <a:lstStyle/>
                    <a:p>
                      <a:pPr marR="82550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28,2%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8E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Jaborandi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7D1C8"/>
                    </a:solidFill>
                  </a:tcPr>
                </a:tc>
                <a:tc>
                  <a:txBody>
                    <a:bodyPr/>
                    <a:lstStyle/>
                    <a:p>
                      <a:pPr marR="83820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31,7</a:t>
                      </a:r>
                      <a:r>
                        <a:rPr sz="12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mil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7D5A8"/>
                    </a:solidFill>
                  </a:tcPr>
                </a:tc>
                <a:tc>
                  <a:txBody>
                    <a:bodyPr/>
                    <a:lstStyle/>
                    <a:p>
                      <a:pPr marR="84455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281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49277"/>
                    </a:solidFill>
                  </a:tcPr>
                </a:tc>
                <a:tc>
                  <a:txBody>
                    <a:bodyPr/>
                    <a:lstStyle/>
                    <a:p>
                      <a:pPr marR="83185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33,4%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49277"/>
                    </a:solidFill>
                  </a:tcPr>
                </a:tc>
                <a:tc>
                  <a:txBody>
                    <a:bodyPr/>
                    <a:lstStyle/>
                    <a:p>
                      <a:pPr marR="83185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0,62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495"/>
                    </a:solidFill>
                  </a:tcPr>
                </a:tc>
                <a:tc>
                  <a:txBody>
                    <a:bodyPr/>
                    <a:lstStyle/>
                    <a:p>
                      <a:pPr marR="83820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20,5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9D2A4"/>
                    </a:solidFill>
                  </a:tcPr>
                </a:tc>
                <a:tc>
                  <a:txBody>
                    <a:bodyPr/>
                    <a:lstStyle/>
                    <a:p>
                      <a:pPr marR="82550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31%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492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Médias</a:t>
                      </a:r>
                      <a:r>
                        <a:rPr sz="1200" b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5" dirty="0">
                          <a:latin typeface="Times New Roman"/>
                          <a:cs typeface="Times New Roman"/>
                        </a:rPr>
                        <a:t>BA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499"/>
                    </a:solidFill>
                  </a:tcPr>
                </a:tc>
                <a:tc>
                  <a:txBody>
                    <a:bodyPr/>
                    <a:lstStyle/>
                    <a:p>
                      <a:pPr marR="8382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13,5</a:t>
                      </a:r>
                      <a:r>
                        <a:rPr sz="12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mil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499"/>
                    </a:solidFill>
                  </a:tcPr>
                </a:tc>
                <a:tc>
                  <a:txBody>
                    <a:bodyPr/>
                    <a:lstStyle/>
                    <a:p>
                      <a:pPr marR="8445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496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499"/>
                    </a:solidFill>
                  </a:tcPr>
                </a:tc>
                <a:tc>
                  <a:txBody>
                    <a:bodyPr/>
                    <a:lstStyle/>
                    <a:p>
                      <a:pPr marR="8318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13,7%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499"/>
                    </a:solidFill>
                  </a:tcPr>
                </a:tc>
                <a:tc>
                  <a:txBody>
                    <a:bodyPr/>
                    <a:lstStyle/>
                    <a:p>
                      <a:pPr marR="8318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0,62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499"/>
                    </a:solidFill>
                  </a:tcPr>
                </a:tc>
                <a:tc>
                  <a:txBody>
                    <a:bodyPr/>
                    <a:lstStyle/>
                    <a:p>
                      <a:pPr marR="8382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21,7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499"/>
                    </a:solidFill>
                  </a:tcPr>
                </a:tc>
                <a:tc>
                  <a:txBody>
                    <a:bodyPr/>
                    <a:lstStyle/>
                    <a:p>
                      <a:pPr marR="8255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32,6%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4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Balsas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7D1CC"/>
                    </a:solidFill>
                  </a:tcPr>
                </a:tc>
                <a:tc>
                  <a:txBody>
                    <a:bodyPr/>
                    <a:lstStyle/>
                    <a:p>
                      <a:pPr marR="83820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28,2</a:t>
                      </a:r>
                      <a:r>
                        <a:rPr sz="12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mil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5D5AA"/>
                    </a:solidFill>
                  </a:tcPr>
                </a:tc>
                <a:tc>
                  <a:txBody>
                    <a:bodyPr/>
                    <a:lstStyle/>
                    <a:p>
                      <a:pPr marR="84455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531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5D5AA"/>
                    </a:solidFill>
                  </a:tcPr>
                </a:tc>
                <a:tc>
                  <a:txBody>
                    <a:bodyPr/>
                    <a:lstStyle/>
                    <a:p>
                      <a:pPr marR="83185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8,5%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5D5AA"/>
                    </a:solidFill>
                  </a:tcPr>
                </a:tc>
                <a:tc>
                  <a:txBody>
                    <a:bodyPr/>
                    <a:lstStyle/>
                    <a:p>
                      <a:pPr marR="83185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0,58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5D5AA"/>
                    </a:solidFill>
                  </a:tcPr>
                </a:tc>
                <a:tc>
                  <a:txBody>
                    <a:bodyPr/>
                    <a:lstStyle/>
                    <a:p>
                      <a:pPr marR="83820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19,5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5D5AA"/>
                    </a:solidFill>
                  </a:tcPr>
                </a:tc>
                <a:tc>
                  <a:txBody>
                    <a:bodyPr/>
                    <a:lstStyle/>
                    <a:p>
                      <a:pPr marR="82550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42%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5D5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Tasso</a:t>
                      </a:r>
                      <a:r>
                        <a:rPr sz="1200" b="1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Fragoso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7D1CC"/>
                    </a:solidFill>
                  </a:tcPr>
                </a:tc>
                <a:tc>
                  <a:txBody>
                    <a:bodyPr/>
                    <a:lstStyle/>
                    <a:p>
                      <a:pPr marR="8382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88,4</a:t>
                      </a:r>
                      <a:r>
                        <a:rPr sz="12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mil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5D5AA"/>
                    </a:solidFill>
                  </a:tcPr>
                </a:tc>
                <a:tc>
                  <a:txBody>
                    <a:bodyPr/>
                    <a:lstStyle/>
                    <a:p>
                      <a:pPr marR="8445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264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9177"/>
                    </a:solidFill>
                  </a:tcPr>
                </a:tc>
                <a:tc>
                  <a:txBody>
                    <a:bodyPr/>
                    <a:lstStyle/>
                    <a:p>
                      <a:pPr marR="8318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27,4%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9177"/>
                    </a:solidFill>
                  </a:tcPr>
                </a:tc>
                <a:tc>
                  <a:txBody>
                    <a:bodyPr/>
                    <a:lstStyle/>
                    <a:p>
                      <a:pPr marR="8318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0,58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5D5AA"/>
                    </a:solidFill>
                  </a:tcPr>
                </a:tc>
                <a:tc>
                  <a:txBody>
                    <a:bodyPr/>
                    <a:lstStyle/>
                    <a:p>
                      <a:pPr marR="8382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24,5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5D2AA"/>
                    </a:solidFill>
                  </a:tcPr>
                </a:tc>
                <a:tc>
                  <a:txBody>
                    <a:bodyPr/>
                    <a:lstStyle/>
                    <a:p>
                      <a:pPr marR="8255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31,2%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91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Médias</a:t>
                      </a:r>
                      <a:r>
                        <a:rPr sz="1200" b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5" dirty="0">
                          <a:latin typeface="Times New Roman"/>
                          <a:cs typeface="Times New Roman"/>
                        </a:rPr>
                        <a:t>MA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499"/>
                    </a:solidFill>
                  </a:tcPr>
                </a:tc>
                <a:tc>
                  <a:txBody>
                    <a:bodyPr/>
                    <a:lstStyle/>
                    <a:p>
                      <a:pPr marR="8445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9,9</a:t>
                      </a:r>
                      <a:r>
                        <a:rPr sz="12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mil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499"/>
                    </a:solidFill>
                  </a:tcPr>
                </a:tc>
                <a:tc>
                  <a:txBody>
                    <a:bodyPr/>
                    <a:lstStyle/>
                    <a:p>
                      <a:pPr marR="8445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360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499"/>
                    </a:solidFill>
                  </a:tcPr>
                </a:tc>
                <a:tc>
                  <a:txBody>
                    <a:bodyPr/>
                    <a:lstStyle/>
                    <a:p>
                      <a:pPr marR="8318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22,4%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499"/>
                    </a:solidFill>
                  </a:tcPr>
                </a:tc>
                <a:tc>
                  <a:txBody>
                    <a:bodyPr/>
                    <a:lstStyle/>
                    <a:p>
                      <a:pPr marR="8318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0,62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499"/>
                    </a:solidFill>
                  </a:tcPr>
                </a:tc>
                <a:tc>
                  <a:txBody>
                    <a:bodyPr/>
                    <a:lstStyle/>
                    <a:p>
                      <a:pPr marR="8382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28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499"/>
                    </a:solidFill>
                  </a:tcPr>
                </a:tc>
                <a:tc>
                  <a:txBody>
                    <a:bodyPr/>
                    <a:lstStyle/>
                    <a:p>
                      <a:pPr marR="8255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38,1%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4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B.</a:t>
                      </a:r>
                      <a:r>
                        <a:rPr sz="12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30" dirty="0">
                          <a:latin typeface="Times New Roman"/>
                          <a:cs typeface="Times New Roman"/>
                        </a:rPr>
                        <a:t>Grande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5" dirty="0">
                          <a:latin typeface="Times New Roman"/>
                          <a:cs typeface="Times New Roman"/>
                        </a:rPr>
                        <a:t>do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Ribeiro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7D1CC"/>
                    </a:solidFill>
                  </a:tcPr>
                </a:tc>
                <a:tc>
                  <a:txBody>
                    <a:bodyPr/>
                    <a:lstStyle/>
                    <a:p>
                      <a:pPr marR="84455" algn="r">
                        <a:lnSpc>
                          <a:spcPct val="100000"/>
                        </a:lnSpc>
                        <a:spcBef>
                          <a:spcPts val="99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27</a:t>
                      </a:r>
                      <a:r>
                        <a:rPr sz="120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mil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263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5D5AA"/>
                    </a:solidFill>
                  </a:tcPr>
                </a:tc>
                <a:tc>
                  <a:txBody>
                    <a:bodyPr/>
                    <a:lstStyle/>
                    <a:p>
                      <a:pPr marR="84455" algn="r">
                        <a:lnSpc>
                          <a:spcPct val="100000"/>
                        </a:lnSpc>
                        <a:spcBef>
                          <a:spcPts val="995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225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263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9177"/>
                    </a:solidFill>
                  </a:tcPr>
                </a:tc>
                <a:tc>
                  <a:txBody>
                    <a:bodyPr/>
                    <a:lstStyle/>
                    <a:p>
                      <a:pPr marR="83185" algn="r">
                        <a:lnSpc>
                          <a:spcPct val="100000"/>
                        </a:lnSpc>
                        <a:spcBef>
                          <a:spcPts val="99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30,2%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263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9177"/>
                    </a:solidFill>
                  </a:tcPr>
                </a:tc>
                <a:tc>
                  <a:txBody>
                    <a:bodyPr/>
                    <a:lstStyle/>
                    <a:p>
                      <a:pPr marR="83185" algn="r">
                        <a:lnSpc>
                          <a:spcPct val="100000"/>
                        </a:lnSpc>
                        <a:spcBef>
                          <a:spcPts val="995"/>
                        </a:spcBef>
                      </a:pP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0,56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263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5D5AA"/>
                    </a:solidFill>
                  </a:tcPr>
                </a:tc>
                <a:tc>
                  <a:txBody>
                    <a:bodyPr/>
                    <a:lstStyle/>
                    <a:p>
                      <a:pPr marR="83820" algn="r">
                        <a:lnSpc>
                          <a:spcPct val="100000"/>
                        </a:lnSpc>
                        <a:spcBef>
                          <a:spcPts val="995"/>
                        </a:spcBef>
                      </a:pP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27,6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263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9177"/>
                    </a:solidFill>
                  </a:tcPr>
                </a:tc>
                <a:tc>
                  <a:txBody>
                    <a:bodyPr/>
                    <a:lstStyle/>
                    <a:p>
                      <a:pPr marR="82550" algn="r">
                        <a:lnSpc>
                          <a:spcPct val="100000"/>
                        </a:lnSpc>
                        <a:spcBef>
                          <a:spcPts val="99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20,3%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263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91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Médias</a:t>
                      </a:r>
                      <a:r>
                        <a:rPr sz="1200" b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5" dirty="0">
                          <a:latin typeface="Times New Roman"/>
                          <a:cs typeface="Times New Roman"/>
                        </a:rPr>
                        <a:t>PI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499"/>
                    </a:solidFill>
                  </a:tcPr>
                </a:tc>
                <a:tc>
                  <a:txBody>
                    <a:bodyPr/>
                    <a:lstStyle/>
                    <a:p>
                      <a:pPr marR="8445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9,8</a:t>
                      </a:r>
                      <a:r>
                        <a:rPr sz="12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mil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499"/>
                    </a:solidFill>
                  </a:tcPr>
                </a:tc>
                <a:tc>
                  <a:txBody>
                    <a:bodyPr/>
                    <a:lstStyle/>
                    <a:p>
                      <a:pPr marR="8445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416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499"/>
                    </a:solidFill>
                  </a:tcPr>
                </a:tc>
                <a:tc>
                  <a:txBody>
                    <a:bodyPr/>
                    <a:lstStyle/>
                    <a:p>
                      <a:pPr marR="8318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18,7%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499"/>
                    </a:solidFill>
                  </a:tcPr>
                </a:tc>
                <a:tc>
                  <a:txBody>
                    <a:bodyPr/>
                    <a:lstStyle/>
                    <a:p>
                      <a:pPr marR="8318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0,61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499"/>
                    </a:solidFill>
                  </a:tcPr>
                </a:tc>
                <a:tc>
                  <a:txBody>
                    <a:bodyPr/>
                    <a:lstStyle/>
                    <a:p>
                      <a:pPr marR="8382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23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499"/>
                    </a:solidFill>
                  </a:tcPr>
                </a:tc>
                <a:tc>
                  <a:txBody>
                    <a:bodyPr/>
                    <a:lstStyle/>
                    <a:p>
                      <a:pPr marR="8255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37,8%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4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pic>
        <p:nvPicPr>
          <p:cNvPr id="7" name="object 10">
            <a:extLst>
              <a:ext uri="{FF2B5EF4-FFF2-40B4-BE49-F238E27FC236}">
                <a16:creationId xmlns:a16="http://schemas.microsoft.com/office/drawing/2014/main" xmlns="" id="{106909A3-C6C0-A3DA-C701-92E42856AF1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74764" y="213361"/>
            <a:ext cx="2269235" cy="62483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11009"/>
            <a:chOff x="0" y="0"/>
            <a:chExt cx="9144000" cy="68110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2416" y="836674"/>
              <a:ext cx="8041880" cy="597407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9144000" cy="904240"/>
            </a:xfrm>
            <a:custGeom>
              <a:avLst/>
              <a:gdLst/>
              <a:ahLst/>
              <a:cxnLst/>
              <a:rect l="l" t="t" r="r" b="b"/>
              <a:pathLst>
                <a:path w="9144000" h="904240">
                  <a:moveTo>
                    <a:pt x="0" y="903732"/>
                  </a:moveTo>
                  <a:lnTo>
                    <a:pt x="9144000" y="903732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903732"/>
                  </a:lnTo>
                  <a:close/>
                </a:path>
              </a:pathLst>
            </a:custGeom>
            <a:solidFill>
              <a:srgbClr val="F073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09600" y="24384"/>
            <a:ext cx="5142865" cy="1123315"/>
          </a:xfrm>
          <a:prstGeom prst="rect">
            <a:avLst/>
          </a:prstGeom>
        </p:spPr>
        <p:txBody>
          <a:bodyPr vert="horz" wrap="square" lIns="0" tIns="172390" rIns="0" bIns="0" rtlCol="0">
            <a:spAutoFit/>
          </a:bodyPr>
          <a:lstStyle/>
          <a:p>
            <a:pPr marL="26670">
              <a:lnSpc>
                <a:spcPct val="100000"/>
              </a:lnSpc>
              <a:spcBef>
                <a:spcPts val="100"/>
              </a:spcBef>
            </a:pPr>
            <a:r>
              <a:rPr spc="-35" dirty="0"/>
              <a:t>Territórios</a:t>
            </a:r>
            <a:r>
              <a:rPr spc="-80" dirty="0"/>
              <a:t> </a:t>
            </a:r>
            <a:r>
              <a:rPr dirty="0"/>
              <a:t>no</a:t>
            </a:r>
            <a:r>
              <a:rPr spc="-60" dirty="0"/>
              <a:t> </a:t>
            </a:r>
            <a:r>
              <a:rPr spc="-10" dirty="0"/>
              <a:t>Matopiba</a:t>
            </a:r>
          </a:p>
        </p:txBody>
      </p:sp>
      <p:pic>
        <p:nvPicPr>
          <p:cNvPr id="7" name="object 10">
            <a:extLst>
              <a:ext uri="{FF2B5EF4-FFF2-40B4-BE49-F238E27FC236}">
                <a16:creationId xmlns:a16="http://schemas.microsoft.com/office/drawing/2014/main" xmlns="" id="{2E0EED56-47A2-48DA-ECD2-931E2DE08E0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83909" y="191172"/>
            <a:ext cx="2269235" cy="62483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188720"/>
          </a:xfrm>
          <a:custGeom>
            <a:avLst/>
            <a:gdLst/>
            <a:ahLst/>
            <a:cxnLst/>
            <a:rect l="l" t="t" r="r" b="b"/>
            <a:pathLst>
              <a:path w="9144000" h="1188720">
                <a:moveTo>
                  <a:pt x="0" y="1188720"/>
                </a:moveTo>
                <a:lnTo>
                  <a:pt x="9144000" y="1188720"/>
                </a:lnTo>
                <a:lnTo>
                  <a:pt x="9144000" y="0"/>
                </a:lnTo>
                <a:lnTo>
                  <a:pt x="0" y="0"/>
                </a:lnTo>
                <a:lnTo>
                  <a:pt x="0" y="118872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41021" y="-11527"/>
            <a:ext cx="4030979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pt-BR" sz="4000" spc="-10" dirty="0"/>
              <a:t>Conflitos socioambientais</a:t>
            </a:r>
            <a:endParaRPr sz="4000" dirty="0"/>
          </a:p>
        </p:txBody>
      </p:sp>
      <p:pic>
        <p:nvPicPr>
          <p:cNvPr id="173" name="Imagem 172">
            <a:extLst>
              <a:ext uri="{FF2B5EF4-FFF2-40B4-BE49-F238E27FC236}">
                <a16:creationId xmlns:a16="http://schemas.microsoft.com/office/drawing/2014/main" xmlns="" id="{45035771-F1BB-3EA2-C686-D9605FC609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667" t="43489" r="2500" b="20052"/>
          <a:stretch/>
        </p:blipFill>
        <p:spPr>
          <a:xfrm>
            <a:off x="1219200" y="1552833"/>
            <a:ext cx="6096000" cy="4613189"/>
          </a:xfrm>
          <a:prstGeom prst="rect">
            <a:avLst/>
          </a:prstGeom>
        </p:spPr>
      </p:pic>
      <p:pic>
        <p:nvPicPr>
          <p:cNvPr id="174" name="object 10">
            <a:extLst>
              <a:ext uri="{FF2B5EF4-FFF2-40B4-BE49-F238E27FC236}">
                <a16:creationId xmlns:a16="http://schemas.microsoft.com/office/drawing/2014/main" xmlns="" id="{C4A85C27-F762-989F-477C-D6BF027399C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74765" y="473983"/>
            <a:ext cx="2269235" cy="62483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188720"/>
          </a:xfrm>
          <a:custGeom>
            <a:avLst/>
            <a:gdLst/>
            <a:ahLst/>
            <a:cxnLst/>
            <a:rect l="l" t="t" r="r" b="b"/>
            <a:pathLst>
              <a:path w="9144000" h="1188720">
                <a:moveTo>
                  <a:pt x="0" y="1188720"/>
                </a:moveTo>
                <a:lnTo>
                  <a:pt x="9144000" y="1188720"/>
                </a:lnTo>
                <a:lnTo>
                  <a:pt x="9144000" y="0"/>
                </a:lnTo>
                <a:lnTo>
                  <a:pt x="0" y="0"/>
                </a:lnTo>
                <a:lnTo>
                  <a:pt x="0" y="118872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41021" y="-11527"/>
            <a:ext cx="6469379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000" spc="-10" dirty="0"/>
              <a:t>Matopiba: </a:t>
            </a:r>
            <a:r>
              <a:rPr sz="4000" dirty="0"/>
              <a:t>conflitos</a:t>
            </a:r>
            <a:r>
              <a:rPr sz="4000" spc="-125" dirty="0"/>
              <a:t> </a:t>
            </a:r>
            <a:r>
              <a:rPr sz="4000" dirty="0"/>
              <a:t>no</a:t>
            </a:r>
            <a:r>
              <a:rPr sz="4000" spc="-140" dirty="0"/>
              <a:t> </a:t>
            </a:r>
            <a:r>
              <a:rPr sz="4000" spc="-10" dirty="0"/>
              <a:t>campo</a:t>
            </a:r>
            <a:r>
              <a:rPr lang="pt-BR" sz="4000" spc="-10" dirty="0"/>
              <a:t> e nas cidades</a:t>
            </a:r>
            <a:endParaRPr sz="4000" dirty="0"/>
          </a:p>
        </p:txBody>
      </p:sp>
      <p:pic>
        <p:nvPicPr>
          <p:cNvPr id="174" name="object 10">
            <a:extLst>
              <a:ext uri="{FF2B5EF4-FFF2-40B4-BE49-F238E27FC236}">
                <a16:creationId xmlns:a16="http://schemas.microsoft.com/office/drawing/2014/main" xmlns="" id="{C4A85C27-F762-989F-477C-D6BF027399C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74765" y="473983"/>
            <a:ext cx="2269235" cy="624839"/>
          </a:xfrm>
          <a:prstGeom prst="rect">
            <a:avLst/>
          </a:prstGeom>
        </p:spPr>
      </p:pic>
      <p:sp>
        <p:nvSpPr>
          <p:cNvPr id="4" name="object 10">
            <a:extLst>
              <a:ext uri="{FF2B5EF4-FFF2-40B4-BE49-F238E27FC236}">
                <a16:creationId xmlns:a16="http://schemas.microsoft.com/office/drawing/2014/main" xmlns="" id="{F057831A-F1B9-D6D5-1F7B-57A66ECEF3D0}"/>
              </a:ext>
            </a:extLst>
          </p:cNvPr>
          <p:cNvSpPr txBox="1"/>
          <p:nvPr/>
        </p:nvSpPr>
        <p:spPr>
          <a:xfrm>
            <a:off x="935888" y="1600200"/>
            <a:ext cx="7827112" cy="4793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3200" b="1" spc="-20" dirty="0">
                <a:latin typeface="Segoe UI "/>
                <a:cs typeface="Times New Roman"/>
              </a:rPr>
              <a:t>Violações de direitos humanos e Ambientais</a:t>
            </a:r>
          </a:p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pt-BR" sz="2400" spc="-20" dirty="0" err="1">
                <a:latin typeface="Segoe UI "/>
                <a:cs typeface="Times New Roman"/>
              </a:rPr>
              <a:t>Degração</a:t>
            </a:r>
            <a:r>
              <a:rPr lang="pt-BR" sz="2400" spc="-20" dirty="0">
                <a:latin typeface="Segoe UI "/>
                <a:cs typeface="Times New Roman"/>
              </a:rPr>
              <a:t> de nascentes e leitos dos rios</a:t>
            </a:r>
          </a:p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pt-BR" sz="2400" spc="-20" dirty="0">
                <a:latin typeface="Segoe UI "/>
                <a:cs typeface="Times New Roman"/>
              </a:rPr>
              <a:t>Poluição das águas devido ao uso intensivo de agrotóxicos</a:t>
            </a:r>
          </a:p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pt-BR" sz="2400" spc="-20" dirty="0">
                <a:latin typeface="Segoe UI "/>
                <a:cs typeface="Times New Roman"/>
              </a:rPr>
              <a:t>Destruição da flora e da fauna do Cerrado</a:t>
            </a:r>
          </a:p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pt-BR" sz="2400" spc="-20" dirty="0">
                <a:latin typeface="Segoe UI "/>
                <a:cs typeface="Times New Roman"/>
              </a:rPr>
              <a:t>Direito à saúde de pessoas, populações e comunidades</a:t>
            </a:r>
          </a:p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pt-BR" sz="2400" spc="-20" dirty="0">
                <a:latin typeface="Segoe UI "/>
                <a:cs typeface="Times New Roman"/>
              </a:rPr>
              <a:t>Direito à educação</a:t>
            </a:r>
          </a:p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pt-BR" sz="2400" spc="-20" dirty="0">
                <a:latin typeface="Segoe UI "/>
                <a:cs typeface="Times New Roman"/>
              </a:rPr>
              <a:t>Degradação dos recursos alimentícios e mudanças forçadas nos hábitos alimentares</a:t>
            </a:r>
          </a:p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pt-BR" sz="2400" spc="-20" dirty="0">
                <a:latin typeface="Segoe UI "/>
                <a:cs typeface="Times New Roman"/>
              </a:rPr>
              <a:t>Expropriação de comunidades de seus territórios</a:t>
            </a:r>
          </a:p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pt-BR" sz="2400" spc="-20" dirty="0">
                <a:latin typeface="Segoe UI "/>
                <a:cs typeface="Times New Roman"/>
              </a:rPr>
              <a:t>Direito de existência</a:t>
            </a:r>
          </a:p>
        </p:txBody>
      </p:sp>
    </p:spTree>
    <p:extLst>
      <p:ext uri="{BB962C8B-B14F-4D97-AF65-F5344CB8AC3E}">
        <p14:creationId xmlns:p14="http://schemas.microsoft.com/office/powerpoint/2010/main" val="2093372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402ADDAB-C4D5-BE45-552B-975238C11627}"/>
              </a:ext>
            </a:extLst>
          </p:cNvPr>
          <p:cNvSpPr/>
          <p:nvPr/>
        </p:nvSpPr>
        <p:spPr>
          <a:xfrm>
            <a:off x="0" y="0"/>
            <a:ext cx="9144000" cy="1089660"/>
          </a:xfrm>
          <a:custGeom>
            <a:avLst/>
            <a:gdLst/>
            <a:ahLst/>
            <a:cxnLst/>
            <a:rect l="l" t="t" r="r" b="b"/>
            <a:pathLst>
              <a:path w="9144000" h="1089660">
                <a:moveTo>
                  <a:pt x="0" y="1089660"/>
                </a:moveTo>
                <a:lnTo>
                  <a:pt x="9144000" y="1089660"/>
                </a:lnTo>
                <a:lnTo>
                  <a:pt x="9144000" y="0"/>
                </a:lnTo>
                <a:lnTo>
                  <a:pt x="0" y="0"/>
                </a:lnTo>
                <a:lnTo>
                  <a:pt x="0" y="1089660"/>
                </a:lnTo>
                <a:close/>
              </a:path>
            </a:pathLst>
          </a:custGeom>
          <a:solidFill>
            <a:srgbClr val="F073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85800" y="423853"/>
            <a:ext cx="46748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79650" algn="l"/>
              </a:tabLst>
            </a:pPr>
            <a:r>
              <a:rPr lang="pt-BR" spc="-10" dirty="0"/>
              <a:t> Perspectivas </a:t>
            </a:r>
            <a:endParaRPr spc="-10" dirty="0"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50929" y="367427"/>
            <a:ext cx="1930621" cy="601695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917600" y="1782862"/>
            <a:ext cx="6684112" cy="18851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pt-BR" sz="2400" spc="-20" dirty="0">
                <a:latin typeface="Segoe UI "/>
                <a:cs typeface="Times New Roman"/>
              </a:rPr>
              <a:t>Reconhecimento e visibilização dos </a:t>
            </a:r>
            <a:r>
              <a:rPr lang="pt-BR" sz="2400" b="1" spc="-20" dirty="0">
                <a:latin typeface="Segoe UI "/>
                <a:cs typeface="Times New Roman"/>
              </a:rPr>
              <a:t>direitos socio territoriais</a:t>
            </a:r>
          </a:p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pt-BR" sz="2400" spc="-20" dirty="0" err="1">
                <a:latin typeface="Segoe UI "/>
                <a:cs typeface="Times New Roman"/>
              </a:rPr>
              <a:t>Due</a:t>
            </a:r>
            <a:r>
              <a:rPr lang="pt-BR" sz="2400" spc="-20" dirty="0">
                <a:latin typeface="Segoe UI "/>
                <a:cs typeface="Times New Roman"/>
              </a:rPr>
              <a:t> </a:t>
            </a:r>
            <a:r>
              <a:rPr lang="pt-BR" sz="2400" spc="-20" dirty="0" err="1">
                <a:latin typeface="Segoe UI "/>
                <a:cs typeface="Times New Roman"/>
              </a:rPr>
              <a:t>diligence</a:t>
            </a:r>
            <a:r>
              <a:rPr lang="pt-BR" sz="2400" spc="-20" dirty="0">
                <a:latin typeface="Segoe UI "/>
                <a:cs typeface="Times New Roman"/>
              </a:rPr>
              <a:t> em direitos humanos </a:t>
            </a:r>
            <a:r>
              <a:rPr lang="pt-BR" sz="2400" b="1" spc="-20" dirty="0">
                <a:latin typeface="Segoe UI "/>
                <a:cs typeface="Times New Roman"/>
              </a:rPr>
              <a:t>nos ecossistemas não-florestais</a:t>
            </a:r>
            <a:endParaRPr lang="pt-BR" sz="2400" spc="-20" dirty="0">
              <a:latin typeface="Segoe UI "/>
              <a:cs typeface="Times New Roman"/>
            </a:endParaRPr>
          </a:p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ü"/>
            </a:pPr>
            <a:endParaRPr lang="pt-BR" sz="2400" spc="-20" dirty="0">
              <a:latin typeface="Times New Roman"/>
              <a:cs typeface="Times New Roman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9CBDEBF0-1E9B-E5DA-9538-9F697CAC02E0}"/>
              </a:ext>
            </a:extLst>
          </p:cNvPr>
          <p:cNvSpPr txBox="1"/>
          <p:nvPr/>
        </p:nvSpPr>
        <p:spPr>
          <a:xfrm>
            <a:off x="3581400" y="4609832"/>
            <a:ext cx="420624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lvl="7">
              <a:spcBef>
                <a:spcPts val="100"/>
              </a:spcBef>
            </a:pPr>
            <a:r>
              <a:rPr lang="pt-BR" sz="1400" b="0" i="1" dirty="0">
                <a:solidFill>
                  <a:srgbClr val="000000"/>
                </a:solidFill>
                <a:effectLst/>
                <a:latin typeface="Segoe UI "/>
              </a:rPr>
              <a:t>Art. 1º  Este Decreto dispõe sobre o Plano de Desenvolvimento Agropecuário e Agroindustrial do </a:t>
            </a:r>
            <a:r>
              <a:rPr lang="pt-BR" sz="1400" b="0" i="1" dirty="0" err="1">
                <a:solidFill>
                  <a:srgbClr val="000000"/>
                </a:solidFill>
                <a:effectLst/>
                <a:latin typeface="Segoe UI "/>
              </a:rPr>
              <a:t>Matopiba</a:t>
            </a:r>
            <a:r>
              <a:rPr lang="pt-BR" sz="1400" b="0" i="1" dirty="0">
                <a:solidFill>
                  <a:srgbClr val="000000"/>
                </a:solidFill>
                <a:effectLst/>
                <a:latin typeface="Segoe UI "/>
              </a:rPr>
              <a:t> - PDA-</a:t>
            </a:r>
            <a:r>
              <a:rPr lang="pt-BR" sz="1400" b="0" i="1" dirty="0" err="1">
                <a:solidFill>
                  <a:srgbClr val="000000"/>
                </a:solidFill>
                <a:effectLst/>
                <a:latin typeface="Segoe UI "/>
              </a:rPr>
              <a:t>Matopiba</a:t>
            </a:r>
            <a:r>
              <a:rPr lang="pt-BR" sz="1400" b="0" i="1" dirty="0">
                <a:solidFill>
                  <a:srgbClr val="000000"/>
                </a:solidFill>
                <a:effectLst/>
                <a:latin typeface="Segoe UI "/>
              </a:rPr>
              <a:t>, com a finalidade de promover e coordenar políticas públicas voltadas ao desenvolvimento </a:t>
            </a:r>
            <a:r>
              <a:rPr lang="pt-BR" sz="1400" b="1" i="1" dirty="0">
                <a:solidFill>
                  <a:srgbClr val="000000"/>
                </a:solidFill>
                <a:effectLst/>
                <a:latin typeface="Segoe UI "/>
              </a:rPr>
              <a:t>econômico</a:t>
            </a:r>
            <a:r>
              <a:rPr lang="pt-BR" sz="1400" b="0" i="1" dirty="0">
                <a:solidFill>
                  <a:srgbClr val="000000"/>
                </a:solidFill>
                <a:effectLst/>
                <a:latin typeface="Segoe UI "/>
              </a:rPr>
              <a:t>, </a:t>
            </a:r>
            <a:r>
              <a:rPr lang="pt-BR" sz="1400" b="1" i="1" dirty="0">
                <a:solidFill>
                  <a:srgbClr val="000000"/>
                </a:solidFill>
                <a:effectLst/>
                <a:latin typeface="Segoe UI "/>
              </a:rPr>
              <a:t>ambiental</a:t>
            </a:r>
            <a:r>
              <a:rPr lang="pt-BR" sz="1400" b="0" i="1" dirty="0">
                <a:solidFill>
                  <a:srgbClr val="000000"/>
                </a:solidFill>
                <a:effectLst/>
                <a:latin typeface="Segoe UI "/>
              </a:rPr>
              <a:t> e </a:t>
            </a:r>
            <a:r>
              <a:rPr lang="pt-BR" sz="1400" b="1" i="1" dirty="0">
                <a:solidFill>
                  <a:srgbClr val="000000"/>
                </a:solidFill>
                <a:effectLst/>
                <a:latin typeface="Segoe UI "/>
              </a:rPr>
              <a:t>social</a:t>
            </a:r>
            <a:r>
              <a:rPr lang="pt-BR" sz="1400" b="0" i="1" dirty="0">
                <a:solidFill>
                  <a:srgbClr val="000000"/>
                </a:solidFill>
                <a:effectLst/>
                <a:latin typeface="Segoe UI "/>
              </a:rPr>
              <a:t> </a:t>
            </a:r>
            <a:r>
              <a:rPr lang="pt-BR" sz="1400" b="1" i="1" dirty="0">
                <a:solidFill>
                  <a:srgbClr val="000000"/>
                </a:solidFill>
                <a:effectLst/>
                <a:latin typeface="Segoe UI "/>
              </a:rPr>
              <a:t>sustentável</a:t>
            </a:r>
            <a:r>
              <a:rPr lang="pt-BR" sz="1400" b="0" i="1" dirty="0">
                <a:solidFill>
                  <a:srgbClr val="000000"/>
                </a:solidFill>
                <a:effectLst/>
                <a:latin typeface="Segoe UI "/>
              </a:rPr>
              <a:t>, fundado nas atividades agrícolas, pecuárias e agroindustriais que resultem </a:t>
            </a:r>
            <a:r>
              <a:rPr lang="pt-BR" sz="1400" b="1" i="1" dirty="0">
                <a:solidFill>
                  <a:srgbClr val="000000"/>
                </a:solidFill>
                <a:effectLst/>
                <a:latin typeface="Segoe UI "/>
              </a:rPr>
              <a:t>na melhoria da qualidade de vida da população</a:t>
            </a:r>
            <a:r>
              <a:rPr lang="pt-BR" sz="1400" b="0" i="1" dirty="0">
                <a:solidFill>
                  <a:srgbClr val="000000"/>
                </a:solidFill>
                <a:effectLst/>
                <a:latin typeface="Segoe UI "/>
              </a:rPr>
              <a:t>.</a:t>
            </a:r>
            <a:endParaRPr lang="pt-BR" sz="1400" i="1" dirty="0">
              <a:latin typeface="Segoe UI "/>
              <a:cs typeface="Times New Roman"/>
            </a:endParaRPr>
          </a:p>
        </p:txBody>
      </p:sp>
      <p:sp>
        <p:nvSpPr>
          <p:cNvPr id="3" name="object 10">
            <a:extLst>
              <a:ext uri="{FF2B5EF4-FFF2-40B4-BE49-F238E27FC236}">
                <a16:creationId xmlns:a16="http://schemas.microsoft.com/office/drawing/2014/main" xmlns="" id="{BD58F3A2-905D-215F-E53B-3AD29AA0D7BD}"/>
              </a:ext>
            </a:extLst>
          </p:cNvPr>
          <p:cNvSpPr txBox="1"/>
          <p:nvPr/>
        </p:nvSpPr>
        <p:spPr>
          <a:xfrm>
            <a:off x="917600" y="3352800"/>
            <a:ext cx="6684112" cy="15029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pt-BR" sz="2400" b="1" spc="-20" dirty="0">
                <a:latin typeface="Segoe UI "/>
                <a:cs typeface="Times New Roman"/>
              </a:rPr>
              <a:t>Decreto 11.767, de 1º de novembro de 2023 </a:t>
            </a:r>
            <a:r>
              <a:rPr lang="pt-BR" sz="2400" spc="-20" dirty="0">
                <a:latin typeface="Segoe UI "/>
                <a:cs typeface="Times New Roman"/>
              </a:rPr>
              <a:t>– Plano de Desenvolvimento Agropecuário e Agroindustrial do </a:t>
            </a:r>
            <a:r>
              <a:rPr lang="pt-BR" sz="2400" spc="-20" dirty="0" err="1">
                <a:latin typeface="Segoe UI "/>
                <a:cs typeface="Times New Roman"/>
              </a:rPr>
              <a:t>Matopiba</a:t>
            </a:r>
            <a:endParaRPr lang="pt-BR" sz="2400" spc="-20" dirty="0">
              <a:latin typeface="Segoe UI 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pt-BR" sz="2400" spc="-2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16532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5457" y="2919513"/>
            <a:ext cx="47670" cy="1914022"/>
            <a:chOff x="0" y="0"/>
            <a:chExt cx="73153" cy="1008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153" cy="1008209"/>
            </a:xfrm>
            <a:custGeom>
              <a:avLst/>
              <a:gdLst/>
              <a:ahLst/>
              <a:cxnLst/>
              <a:rect l="l" t="t" r="r" b="b"/>
              <a:pathLst>
                <a:path w="73153" h="1008209">
                  <a:moveTo>
                    <a:pt x="0" y="0"/>
                  </a:moveTo>
                  <a:lnTo>
                    <a:pt x="73153" y="0"/>
                  </a:lnTo>
                  <a:lnTo>
                    <a:pt x="73153" y="1008209"/>
                  </a:lnTo>
                  <a:lnTo>
                    <a:pt x="0" y="1008209"/>
                  </a:lnTo>
                  <a:close/>
                </a:path>
              </a:pathLst>
            </a:custGeom>
            <a:solidFill>
              <a:srgbClr val="FF914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43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99596" y="4185439"/>
            <a:ext cx="192478" cy="192478"/>
          </a:xfrm>
          <a:custGeom>
            <a:avLst/>
            <a:gdLst/>
            <a:ahLst/>
            <a:cxnLst/>
            <a:rect l="l" t="t" r="r" b="b"/>
            <a:pathLst>
              <a:path w="384955" h="384955">
                <a:moveTo>
                  <a:pt x="0" y="0"/>
                </a:moveTo>
                <a:lnTo>
                  <a:pt x="384955" y="0"/>
                </a:lnTo>
                <a:lnTo>
                  <a:pt x="384955" y="384956"/>
                </a:lnTo>
                <a:lnTo>
                  <a:pt x="0" y="3849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399596" y="4441324"/>
            <a:ext cx="192392" cy="192478"/>
          </a:xfrm>
          <a:custGeom>
            <a:avLst/>
            <a:gdLst/>
            <a:ahLst/>
            <a:cxnLst/>
            <a:rect l="l" t="t" r="r" b="b"/>
            <a:pathLst>
              <a:path w="384783" h="384955">
                <a:moveTo>
                  <a:pt x="0" y="0"/>
                </a:moveTo>
                <a:lnTo>
                  <a:pt x="384782" y="0"/>
                </a:lnTo>
                <a:lnTo>
                  <a:pt x="384782" y="384955"/>
                </a:lnTo>
                <a:lnTo>
                  <a:pt x="0" y="3849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399596" y="3942990"/>
            <a:ext cx="192478" cy="192478"/>
          </a:xfrm>
          <a:custGeom>
            <a:avLst/>
            <a:gdLst/>
            <a:ahLst/>
            <a:cxnLst/>
            <a:rect l="l" t="t" r="r" b="b"/>
            <a:pathLst>
              <a:path w="384955" h="384955">
                <a:moveTo>
                  <a:pt x="0" y="0"/>
                </a:moveTo>
                <a:lnTo>
                  <a:pt x="384955" y="0"/>
                </a:lnTo>
                <a:lnTo>
                  <a:pt x="384955" y="384955"/>
                </a:lnTo>
                <a:lnTo>
                  <a:pt x="0" y="3849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4229743" y="872494"/>
            <a:ext cx="4734961" cy="5167543"/>
          </a:xfrm>
          <a:custGeom>
            <a:avLst/>
            <a:gdLst/>
            <a:ahLst/>
            <a:cxnLst/>
            <a:rect l="l" t="t" r="r" b="b"/>
            <a:pathLst>
              <a:path w="9469921" h="10823550">
                <a:moveTo>
                  <a:pt x="0" y="0"/>
                </a:moveTo>
                <a:lnTo>
                  <a:pt x="9469921" y="0"/>
                </a:lnTo>
                <a:lnTo>
                  <a:pt x="9469921" y="10823550"/>
                </a:lnTo>
                <a:lnTo>
                  <a:pt x="0" y="108235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6102" r="-45338" b="-472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804829" y="3023584"/>
            <a:ext cx="3242584" cy="464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22"/>
              </a:lnSpc>
            </a:pPr>
            <a:r>
              <a:rPr lang="en-US" sz="3787" spc="410" dirty="0">
                <a:solidFill>
                  <a:srgbClr val="231F20"/>
                </a:solidFill>
                <a:latin typeface="Codec Pro ExtraBold"/>
              </a:rPr>
              <a:t> OBRIGADA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67220" y="4417510"/>
            <a:ext cx="2928690" cy="179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54"/>
              </a:lnSpc>
            </a:pPr>
            <a:r>
              <a:rPr lang="en-US" sz="1039" dirty="0">
                <a:solidFill>
                  <a:srgbClr val="000000"/>
                </a:solidFill>
                <a:latin typeface="Open Sauce"/>
              </a:rPr>
              <a:t>https://observatorio-matopiba.com.br/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67220" y="4161625"/>
            <a:ext cx="2928690" cy="179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54"/>
              </a:lnSpc>
            </a:pPr>
            <a:r>
              <a:rPr lang="pt-BR" sz="1050" b="0" i="0" dirty="0">
                <a:solidFill>
                  <a:srgbClr val="222222"/>
                </a:solidFill>
                <a:effectLst/>
                <a:latin typeface="Google Sans"/>
              </a:rPr>
              <a:t>obsmatopiba@gmail.com</a:t>
            </a:r>
            <a:endParaRPr lang="en-US" sz="1039" dirty="0">
              <a:solidFill>
                <a:srgbClr val="000000"/>
              </a:solidFill>
              <a:latin typeface="Open Sauce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667220" y="3926920"/>
            <a:ext cx="1579641" cy="1794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54"/>
              </a:lnSpc>
            </a:pPr>
            <a:r>
              <a:rPr lang="en-US" sz="1039" dirty="0">
                <a:solidFill>
                  <a:srgbClr val="000000"/>
                </a:solidFill>
                <a:latin typeface="Open Sauce"/>
              </a:rPr>
              <a:t>+55 61 982583890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25907" y="3668967"/>
            <a:ext cx="2928690" cy="199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34"/>
              </a:lnSpc>
            </a:pPr>
            <a:r>
              <a:rPr lang="en-US" sz="1239" dirty="0">
                <a:solidFill>
                  <a:srgbClr val="000000"/>
                </a:solidFill>
                <a:latin typeface="Montserrat Light Bold"/>
              </a:rPr>
              <a:t>Juliana Miranda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603284" y="5800624"/>
            <a:ext cx="2453133" cy="141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85"/>
              </a:lnSpc>
              <a:spcBef>
                <a:spcPct val="0"/>
              </a:spcBef>
            </a:pPr>
            <a:r>
              <a:rPr lang="en-US" sz="847">
                <a:solidFill>
                  <a:srgbClr val="FFFFFF"/>
                </a:solidFill>
                <a:latin typeface="Raleway"/>
              </a:rPr>
              <a:t>Foto: Fernando Tatagiba/ICMBio </a:t>
            </a:r>
          </a:p>
        </p:txBody>
      </p:sp>
      <p:pic>
        <p:nvPicPr>
          <p:cNvPr id="8" name="object 6">
            <a:extLst>
              <a:ext uri="{FF2B5EF4-FFF2-40B4-BE49-F238E27FC236}">
                <a16:creationId xmlns:a16="http://schemas.microsoft.com/office/drawing/2014/main" xmlns="" id="{126AF9F9-15AE-2986-1257-07F35585A43F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316240" y="1403063"/>
            <a:ext cx="1930621" cy="60169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1143000" y="1905000"/>
            <a:ext cx="7010400" cy="58118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/>
            <a:r>
              <a:rPr lang="pt-BR" sz="1600" b="0" i="0" dirty="0">
                <a:solidFill>
                  <a:srgbClr val="000000"/>
                </a:solidFill>
                <a:effectLst/>
                <a:latin typeface="Segoe UI "/>
              </a:rPr>
              <a:t>O Observatório dos Conflitos Socioambientais do </a:t>
            </a:r>
            <a:r>
              <a:rPr lang="pt-BR" sz="1600" b="0" i="0" dirty="0" err="1">
                <a:solidFill>
                  <a:srgbClr val="000000"/>
                </a:solidFill>
                <a:effectLst/>
                <a:latin typeface="Segoe UI "/>
              </a:rPr>
              <a:t>Matopiba</a:t>
            </a:r>
            <a:r>
              <a:rPr lang="pt-BR" sz="1600" b="0" i="0" dirty="0">
                <a:solidFill>
                  <a:srgbClr val="000000"/>
                </a:solidFill>
                <a:effectLst/>
                <a:latin typeface="Segoe UI "/>
              </a:rPr>
              <a:t> é uma iniciativa estruturada a partir de oficina de trabalho realizada na UnB, em 2019</a:t>
            </a:r>
          </a:p>
          <a:p>
            <a:pPr algn="just"/>
            <a:endParaRPr lang="pt-BR" sz="1600" b="0" i="0" dirty="0">
              <a:solidFill>
                <a:srgbClr val="000000"/>
              </a:solidFill>
              <a:effectLst/>
              <a:latin typeface="Segoe UI "/>
              <a:ea typeface="Calibri" panose="020F0502020204030204" pitchFamily="34" charset="0"/>
            </a:endParaRPr>
          </a:p>
          <a:p>
            <a:pPr algn="just"/>
            <a:r>
              <a:rPr lang="pt-BR" sz="1600" b="0" i="0" dirty="0">
                <a:solidFill>
                  <a:srgbClr val="000000"/>
                </a:solidFill>
                <a:effectLst/>
                <a:latin typeface="Segoe UI "/>
                <a:ea typeface="Calibri" panose="020F0502020204030204" pitchFamily="34" charset="0"/>
              </a:rPr>
              <a:t>Composto por</a:t>
            </a:r>
            <a:r>
              <a:rPr lang="pt-BR" sz="1600" b="0" i="0" dirty="0">
                <a:solidFill>
                  <a:srgbClr val="000000"/>
                </a:solidFill>
                <a:effectLst/>
                <a:latin typeface="Segoe UI "/>
              </a:rPr>
              <a:t> pesquisadoras/es de várias universidades e de lideranças, representantes de movimentos sociais, entidades e organizações (ONGs) que atuam no </a:t>
            </a:r>
            <a:r>
              <a:rPr lang="pt-BR" sz="1600" b="0" i="0" dirty="0" err="1">
                <a:solidFill>
                  <a:srgbClr val="000000"/>
                </a:solidFill>
                <a:effectLst/>
                <a:latin typeface="Segoe UI "/>
              </a:rPr>
              <a:t>Matopiba</a:t>
            </a:r>
            <a:r>
              <a:rPr lang="pt-BR" sz="1600" b="0" i="0" dirty="0">
                <a:solidFill>
                  <a:srgbClr val="000000"/>
                </a:solidFill>
                <a:effectLst/>
                <a:latin typeface="Segoe UI "/>
              </a:rPr>
              <a:t> e no Cerrado, nossa atuação em rede é focada em acompanhar, monitorar, estudar e denunciar os avanços predatórios da maior fronteira agrícola do mundo, território chamado de </a:t>
            </a:r>
            <a:r>
              <a:rPr lang="pt-BR" sz="1600" b="0" i="0" dirty="0" err="1">
                <a:solidFill>
                  <a:srgbClr val="000000"/>
                </a:solidFill>
                <a:effectLst/>
                <a:latin typeface="Segoe UI "/>
              </a:rPr>
              <a:t>Matopiba</a:t>
            </a:r>
            <a:r>
              <a:rPr lang="pt-BR" sz="1600" b="0" i="0" dirty="0">
                <a:solidFill>
                  <a:srgbClr val="000000"/>
                </a:solidFill>
                <a:effectLst/>
                <a:latin typeface="Segoe UI "/>
              </a:rPr>
              <a:t>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0" i="0" dirty="0">
                <a:solidFill>
                  <a:srgbClr val="000000"/>
                </a:solidFill>
                <a:effectLst/>
                <a:latin typeface="Segoe UI "/>
              </a:rPr>
              <a:t>Elaboração de estudos e análises com foco nas temáticas da pobreza e da desigualdade derivadas da expansão da fronteira agrícola;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0" i="0" dirty="0">
                <a:solidFill>
                  <a:srgbClr val="000000"/>
                </a:solidFill>
                <a:effectLst/>
                <a:latin typeface="Segoe UI "/>
              </a:rPr>
              <a:t>Análise sociojurídicas acerca das legislações e alterações normativas subnacionais e seus desdobramentos para a agenda socioambiental;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0" i="0" dirty="0">
                <a:solidFill>
                  <a:srgbClr val="000000"/>
                </a:solidFill>
                <a:effectLst/>
                <a:latin typeface="Segoe UI "/>
              </a:rPr>
              <a:t>Mapeamento de atores-chave nos circuitos de extração, na implementação de políticas públicas e de defesa de direitos de povos e comunidades tradicionais;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0" i="0" dirty="0">
                <a:solidFill>
                  <a:srgbClr val="000000"/>
                </a:solidFill>
                <a:effectLst/>
                <a:latin typeface="Segoe UI "/>
              </a:rPr>
              <a:t>Sistematização e compreensão dos conflitos socioambientais e/ou fundiários;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00000"/>
                </a:solidFill>
                <a:latin typeface="Segoe UI "/>
              </a:rPr>
              <a:t>I</a:t>
            </a:r>
            <a:r>
              <a:rPr lang="pt-BR" sz="1600" b="0" i="0" dirty="0">
                <a:solidFill>
                  <a:srgbClr val="000000"/>
                </a:solidFill>
                <a:effectLst/>
                <a:latin typeface="Segoe UI "/>
              </a:rPr>
              <a:t>dentificação de oportunidades de incidência estadual para a conservação do cerrado e garantia de direitos dos povos e comunidades tradicionais.</a:t>
            </a:r>
          </a:p>
          <a:p>
            <a:pPr algn="just"/>
            <a:endParaRPr lang="pt-BR" b="0" i="0" dirty="0">
              <a:solidFill>
                <a:srgbClr val="000000"/>
              </a:solidFill>
              <a:effectLst/>
              <a:latin typeface="Segoe UI "/>
            </a:endParaRPr>
          </a:p>
          <a:p>
            <a:pPr algn="just"/>
            <a:endParaRPr lang="pt-BR" dirty="0">
              <a:solidFill>
                <a:srgbClr val="000000"/>
              </a:solidFill>
              <a:latin typeface="Segoe UI "/>
            </a:endParaRPr>
          </a:p>
          <a:p>
            <a:pPr algn="just"/>
            <a:r>
              <a:rPr lang="pt-BR" b="0" i="0" dirty="0">
                <a:solidFill>
                  <a:srgbClr val="000000"/>
                </a:solidFill>
                <a:effectLst/>
                <a:latin typeface="Averia Libre"/>
              </a:rPr>
              <a:t> </a:t>
            </a:r>
          </a:p>
          <a:p>
            <a:pPr marL="50800" marR="384810" indent="304800">
              <a:lnSpc>
                <a:spcPct val="100000"/>
              </a:lnSpc>
              <a:spcBef>
                <a:spcPts val="100"/>
              </a:spcBef>
              <a:buAutoNum type="arabicParenR"/>
              <a:tabLst>
                <a:tab pos="355600" algn="l"/>
              </a:tabLst>
            </a:pPr>
            <a:endParaRPr dirty="0">
              <a:latin typeface="Segoe UI "/>
              <a:ea typeface="Segoe UI Black" panose="020B0A02040204020203" pitchFamily="34" charset="0"/>
              <a:cs typeface="Times New Roman"/>
            </a:endParaRPr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xmlns="" id="{59465AA2-3DD7-9323-6BD1-AA1E19320EF6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-2926001" y="2926001"/>
            <a:ext cx="7053073" cy="1353471"/>
            <a:chOff x="157485" y="858532"/>
            <a:chExt cx="5471159" cy="1721456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xmlns="" id="{5D18CCC7-33D0-4910-38A2-E3FEC984F584}"/>
                </a:ext>
              </a:extLst>
            </p:cNvPr>
            <p:cNvSpPr/>
            <p:nvPr/>
          </p:nvSpPr>
          <p:spPr>
            <a:xfrm rot="16200000">
              <a:off x="2032337" y="-1016320"/>
              <a:ext cx="1721456" cy="5471159"/>
            </a:xfrm>
            <a:custGeom>
              <a:avLst/>
              <a:gdLst/>
              <a:ahLst/>
              <a:cxnLst/>
              <a:rect l="l" t="t" r="r" b="b"/>
              <a:pathLst>
                <a:path w="2641092" h="6678549">
                  <a:moveTo>
                    <a:pt x="60325" y="6449568"/>
                  </a:moveTo>
                  <a:cubicBezTo>
                    <a:pt x="2631567" y="6379591"/>
                    <a:pt x="1994789" y="6678549"/>
                    <a:pt x="1973199" y="5719826"/>
                  </a:cubicBezTo>
                  <a:cubicBezTo>
                    <a:pt x="1972818" y="5719826"/>
                    <a:pt x="1972564" y="5719953"/>
                    <a:pt x="1972056" y="5720080"/>
                  </a:cubicBezTo>
                  <a:cubicBezTo>
                    <a:pt x="1971675" y="5719826"/>
                    <a:pt x="1972437" y="5719699"/>
                    <a:pt x="1973199" y="5719445"/>
                  </a:cubicBezTo>
                  <a:cubicBezTo>
                    <a:pt x="1972564" y="5691505"/>
                    <a:pt x="1972437" y="5662422"/>
                    <a:pt x="1972945" y="5632069"/>
                  </a:cubicBezTo>
                  <a:cubicBezTo>
                    <a:pt x="1909318" y="5353939"/>
                    <a:pt x="1853184" y="5655310"/>
                    <a:pt x="1982216" y="5138420"/>
                  </a:cubicBezTo>
                  <a:cubicBezTo>
                    <a:pt x="1939798" y="5107686"/>
                    <a:pt x="2029587" y="4847590"/>
                    <a:pt x="2083816" y="4790440"/>
                  </a:cubicBezTo>
                  <a:cubicBezTo>
                    <a:pt x="2035937" y="4726051"/>
                    <a:pt x="2044319" y="4407408"/>
                    <a:pt x="2100707" y="4229735"/>
                  </a:cubicBezTo>
                  <a:cubicBezTo>
                    <a:pt x="2099945" y="4230116"/>
                    <a:pt x="2098675" y="4229989"/>
                    <a:pt x="2096389" y="4229100"/>
                  </a:cubicBezTo>
                  <a:cubicBezTo>
                    <a:pt x="2097024" y="4227449"/>
                    <a:pt x="2093976" y="4225544"/>
                    <a:pt x="2101215" y="4225163"/>
                  </a:cubicBezTo>
                  <a:cubicBezTo>
                    <a:pt x="2101088" y="4225671"/>
                    <a:pt x="2101342" y="4226560"/>
                    <a:pt x="2101469" y="4227322"/>
                  </a:cubicBezTo>
                  <a:cubicBezTo>
                    <a:pt x="2113534" y="4189984"/>
                    <a:pt x="2127631" y="4158869"/>
                    <a:pt x="2143887" y="4138041"/>
                  </a:cubicBezTo>
                  <a:cubicBezTo>
                    <a:pt x="2011934" y="3772916"/>
                    <a:pt x="1838325" y="4120007"/>
                    <a:pt x="2049145" y="3447415"/>
                  </a:cubicBezTo>
                  <a:cubicBezTo>
                    <a:pt x="1884680" y="2977388"/>
                    <a:pt x="2173478" y="2897886"/>
                    <a:pt x="2081149" y="2635250"/>
                  </a:cubicBezTo>
                  <a:cubicBezTo>
                    <a:pt x="2207387" y="2396998"/>
                    <a:pt x="2187575" y="2152650"/>
                    <a:pt x="2210689" y="1887601"/>
                  </a:cubicBezTo>
                  <a:cubicBezTo>
                    <a:pt x="2252853" y="1865250"/>
                    <a:pt x="2277110" y="1846326"/>
                    <a:pt x="2288794" y="1827911"/>
                  </a:cubicBezTo>
                  <a:cubicBezTo>
                    <a:pt x="2287778" y="1828038"/>
                    <a:pt x="2286889" y="1828038"/>
                    <a:pt x="2289048" y="1827531"/>
                  </a:cubicBezTo>
                  <a:cubicBezTo>
                    <a:pt x="2325624" y="1769238"/>
                    <a:pt x="2237232" y="1713992"/>
                    <a:pt x="2185162" y="1561847"/>
                  </a:cubicBezTo>
                  <a:cubicBezTo>
                    <a:pt x="2204466" y="1529461"/>
                    <a:pt x="2217674" y="1503554"/>
                    <a:pt x="2226691" y="1480947"/>
                  </a:cubicBezTo>
                  <a:lnTo>
                    <a:pt x="2226691" y="1480820"/>
                  </a:lnTo>
                  <a:lnTo>
                    <a:pt x="2226818" y="1480693"/>
                  </a:lnTo>
                  <a:cubicBezTo>
                    <a:pt x="2261743" y="1393571"/>
                    <a:pt x="2232787" y="1356233"/>
                    <a:pt x="2235454" y="1190117"/>
                  </a:cubicBezTo>
                  <a:cubicBezTo>
                    <a:pt x="2280285" y="1065531"/>
                    <a:pt x="2132711" y="981456"/>
                    <a:pt x="2285365" y="744601"/>
                  </a:cubicBezTo>
                  <a:cubicBezTo>
                    <a:pt x="2288921" y="669036"/>
                    <a:pt x="2348992" y="718185"/>
                    <a:pt x="2351786" y="497332"/>
                  </a:cubicBezTo>
                  <a:cubicBezTo>
                    <a:pt x="2388235" y="398018"/>
                    <a:pt x="2409317" y="356108"/>
                    <a:pt x="2414651" y="290703"/>
                  </a:cubicBezTo>
                  <a:cubicBezTo>
                    <a:pt x="2414524" y="290703"/>
                    <a:pt x="2414524" y="290703"/>
                    <a:pt x="2414397" y="290703"/>
                  </a:cubicBezTo>
                  <a:cubicBezTo>
                    <a:pt x="2414143" y="290576"/>
                    <a:pt x="2414397" y="290576"/>
                    <a:pt x="2414778" y="290449"/>
                  </a:cubicBezTo>
                  <a:cubicBezTo>
                    <a:pt x="2416683" y="265938"/>
                    <a:pt x="2416556" y="238379"/>
                    <a:pt x="2414143" y="203073"/>
                  </a:cubicBezTo>
                  <a:cubicBezTo>
                    <a:pt x="2641092" y="0"/>
                    <a:pt x="219583" y="169164"/>
                    <a:pt x="39116" y="162941"/>
                  </a:cubicBezTo>
                  <a:cubicBezTo>
                    <a:pt x="58293" y="538099"/>
                    <a:pt x="0" y="6508623"/>
                    <a:pt x="60325" y="6449568"/>
                  </a:cubicBezTo>
                  <a:close/>
                  <a:moveTo>
                    <a:pt x="2336546" y="593598"/>
                  </a:moveTo>
                  <a:cubicBezTo>
                    <a:pt x="2336419" y="592836"/>
                    <a:pt x="2342261" y="592963"/>
                    <a:pt x="2336546" y="593598"/>
                  </a:cubicBezTo>
                  <a:lnTo>
                    <a:pt x="2336546" y="593598"/>
                  </a:lnTo>
                  <a:close/>
                </a:path>
              </a:pathLst>
            </a:custGeom>
            <a:blipFill>
              <a:blip r:embed="rId2"/>
              <a:stretch>
                <a:fillRect l="-226772" t="-445" r="-78246" b="-149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2" name="object 4">
            <a:extLst>
              <a:ext uri="{FF2B5EF4-FFF2-40B4-BE49-F238E27FC236}">
                <a16:creationId xmlns:a16="http://schemas.microsoft.com/office/drawing/2014/main" xmlns="" id="{649DF742-56CB-3D46-A690-A8C5C4E622B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0600" y="103217"/>
            <a:ext cx="4584097" cy="177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69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>
            <a:extLst>
              <a:ext uri="{FF2B5EF4-FFF2-40B4-BE49-F238E27FC236}">
                <a16:creationId xmlns:a16="http://schemas.microsoft.com/office/drawing/2014/main" xmlns="" id="{59465AA2-3DD7-9323-6BD1-AA1E19320EF6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-2926001" y="2926001"/>
            <a:ext cx="7053073" cy="1353471"/>
            <a:chOff x="157485" y="858532"/>
            <a:chExt cx="5471159" cy="1721456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xmlns="" id="{5D18CCC7-33D0-4910-38A2-E3FEC984F584}"/>
                </a:ext>
              </a:extLst>
            </p:cNvPr>
            <p:cNvSpPr/>
            <p:nvPr/>
          </p:nvSpPr>
          <p:spPr>
            <a:xfrm rot="16200000">
              <a:off x="2032337" y="-1016320"/>
              <a:ext cx="1721456" cy="5471159"/>
            </a:xfrm>
            <a:custGeom>
              <a:avLst/>
              <a:gdLst/>
              <a:ahLst/>
              <a:cxnLst/>
              <a:rect l="l" t="t" r="r" b="b"/>
              <a:pathLst>
                <a:path w="2641092" h="6678549">
                  <a:moveTo>
                    <a:pt x="60325" y="6449568"/>
                  </a:moveTo>
                  <a:cubicBezTo>
                    <a:pt x="2631567" y="6379591"/>
                    <a:pt x="1994789" y="6678549"/>
                    <a:pt x="1973199" y="5719826"/>
                  </a:cubicBezTo>
                  <a:cubicBezTo>
                    <a:pt x="1972818" y="5719826"/>
                    <a:pt x="1972564" y="5719953"/>
                    <a:pt x="1972056" y="5720080"/>
                  </a:cubicBezTo>
                  <a:cubicBezTo>
                    <a:pt x="1971675" y="5719826"/>
                    <a:pt x="1972437" y="5719699"/>
                    <a:pt x="1973199" y="5719445"/>
                  </a:cubicBezTo>
                  <a:cubicBezTo>
                    <a:pt x="1972564" y="5691505"/>
                    <a:pt x="1972437" y="5662422"/>
                    <a:pt x="1972945" y="5632069"/>
                  </a:cubicBezTo>
                  <a:cubicBezTo>
                    <a:pt x="1909318" y="5353939"/>
                    <a:pt x="1853184" y="5655310"/>
                    <a:pt x="1982216" y="5138420"/>
                  </a:cubicBezTo>
                  <a:cubicBezTo>
                    <a:pt x="1939798" y="5107686"/>
                    <a:pt x="2029587" y="4847590"/>
                    <a:pt x="2083816" y="4790440"/>
                  </a:cubicBezTo>
                  <a:cubicBezTo>
                    <a:pt x="2035937" y="4726051"/>
                    <a:pt x="2044319" y="4407408"/>
                    <a:pt x="2100707" y="4229735"/>
                  </a:cubicBezTo>
                  <a:cubicBezTo>
                    <a:pt x="2099945" y="4230116"/>
                    <a:pt x="2098675" y="4229989"/>
                    <a:pt x="2096389" y="4229100"/>
                  </a:cubicBezTo>
                  <a:cubicBezTo>
                    <a:pt x="2097024" y="4227449"/>
                    <a:pt x="2093976" y="4225544"/>
                    <a:pt x="2101215" y="4225163"/>
                  </a:cubicBezTo>
                  <a:cubicBezTo>
                    <a:pt x="2101088" y="4225671"/>
                    <a:pt x="2101342" y="4226560"/>
                    <a:pt x="2101469" y="4227322"/>
                  </a:cubicBezTo>
                  <a:cubicBezTo>
                    <a:pt x="2113534" y="4189984"/>
                    <a:pt x="2127631" y="4158869"/>
                    <a:pt x="2143887" y="4138041"/>
                  </a:cubicBezTo>
                  <a:cubicBezTo>
                    <a:pt x="2011934" y="3772916"/>
                    <a:pt x="1838325" y="4120007"/>
                    <a:pt x="2049145" y="3447415"/>
                  </a:cubicBezTo>
                  <a:cubicBezTo>
                    <a:pt x="1884680" y="2977388"/>
                    <a:pt x="2173478" y="2897886"/>
                    <a:pt x="2081149" y="2635250"/>
                  </a:cubicBezTo>
                  <a:cubicBezTo>
                    <a:pt x="2207387" y="2396998"/>
                    <a:pt x="2187575" y="2152650"/>
                    <a:pt x="2210689" y="1887601"/>
                  </a:cubicBezTo>
                  <a:cubicBezTo>
                    <a:pt x="2252853" y="1865250"/>
                    <a:pt x="2277110" y="1846326"/>
                    <a:pt x="2288794" y="1827911"/>
                  </a:cubicBezTo>
                  <a:cubicBezTo>
                    <a:pt x="2287778" y="1828038"/>
                    <a:pt x="2286889" y="1828038"/>
                    <a:pt x="2289048" y="1827531"/>
                  </a:cubicBezTo>
                  <a:cubicBezTo>
                    <a:pt x="2325624" y="1769238"/>
                    <a:pt x="2237232" y="1713992"/>
                    <a:pt x="2185162" y="1561847"/>
                  </a:cubicBezTo>
                  <a:cubicBezTo>
                    <a:pt x="2204466" y="1529461"/>
                    <a:pt x="2217674" y="1503554"/>
                    <a:pt x="2226691" y="1480947"/>
                  </a:cubicBezTo>
                  <a:lnTo>
                    <a:pt x="2226691" y="1480820"/>
                  </a:lnTo>
                  <a:lnTo>
                    <a:pt x="2226818" y="1480693"/>
                  </a:lnTo>
                  <a:cubicBezTo>
                    <a:pt x="2261743" y="1393571"/>
                    <a:pt x="2232787" y="1356233"/>
                    <a:pt x="2235454" y="1190117"/>
                  </a:cubicBezTo>
                  <a:cubicBezTo>
                    <a:pt x="2280285" y="1065531"/>
                    <a:pt x="2132711" y="981456"/>
                    <a:pt x="2285365" y="744601"/>
                  </a:cubicBezTo>
                  <a:cubicBezTo>
                    <a:pt x="2288921" y="669036"/>
                    <a:pt x="2348992" y="718185"/>
                    <a:pt x="2351786" y="497332"/>
                  </a:cubicBezTo>
                  <a:cubicBezTo>
                    <a:pt x="2388235" y="398018"/>
                    <a:pt x="2409317" y="356108"/>
                    <a:pt x="2414651" y="290703"/>
                  </a:cubicBezTo>
                  <a:cubicBezTo>
                    <a:pt x="2414524" y="290703"/>
                    <a:pt x="2414524" y="290703"/>
                    <a:pt x="2414397" y="290703"/>
                  </a:cubicBezTo>
                  <a:cubicBezTo>
                    <a:pt x="2414143" y="290576"/>
                    <a:pt x="2414397" y="290576"/>
                    <a:pt x="2414778" y="290449"/>
                  </a:cubicBezTo>
                  <a:cubicBezTo>
                    <a:pt x="2416683" y="265938"/>
                    <a:pt x="2416556" y="238379"/>
                    <a:pt x="2414143" y="203073"/>
                  </a:cubicBezTo>
                  <a:cubicBezTo>
                    <a:pt x="2641092" y="0"/>
                    <a:pt x="219583" y="169164"/>
                    <a:pt x="39116" y="162941"/>
                  </a:cubicBezTo>
                  <a:cubicBezTo>
                    <a:pt x="58293" y="538099"/>
                    <a:pt x="0" y="6508623"/>
                    <a:pt x="60325" y="6449568"/>
                  </a:cubicBezTo>
                  <a:close/>
                  <a:moveTo>
                    <a:pt x="2336546" y="593598"/>
                  </a:moveTo>
                  <a:cubicBezTo>
                    <a:pt x="2336419" y="592836"/>
                    <a:pt x="2342261" y="592963"/>
                    <a:pt x="2336546" y="593598"/>
                  </a:cubicBezTo>
                  <a:lnTo>
                    <a:pt x="2336546" y="593598"/>
                  </a:lnTo>
                  <a:close/>
                </a:path>
              </a:pathLst>
            </a:custGeom>
            <a:blipFill>
              <a:blip r:embed="rId2"/>
              <a:stretch>
                <a:fillRect l="-226772" t="-445" r="-78246" b="-149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EEAF3852-44D4-EADA-A285-5EF6C33795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000" t="8334" r="833" b="8334"/>
          <a:stretch/>
        </p:blipFill>
        <p:spPr>
          <a:xfrm>
            <a:off x="2590800" y="457200"/>
            <a:ext cx="4495800" cy="623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16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oogle Shape;141;p6">
            <a:extLst>
              <a:ext uri="{FF2B5EF4-FFF2-40B4-BE49-F238E27FC236}">
                <a16:creationId xmlns:a16="http://schemas.microsoft.com/office/drawing/2014/main" xmlns="" id="{AFF7D4FF-9CE4-5799-692E-53D5D64807D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r="-2" b="15836"/>
          <a:stretch/>
        </p:blipFill>
        <p:spPr>
          <a:xfrm flipH="1">
            <a:off x="4623981" y="1349646"/>
            <a:ext cx="4490301" cy="4090883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98856E28-35F2-58C4-89C7-F133C3390741}"/>
              </a:ext>
            </a:extLst>
          </p:cNvPr>
          <p:cNvSpPr/>
          <p:nvPr/>
        </p:nvSpPr>
        <p:spPr>
          <a:xfrm>
            <a:off x="405042" y="1371600"/>
            <a:ext cx="4429086" cy="38990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kern="1200" dirty="0">
              <a:solidFill>
                <a:schemeClr val="tx1"/>
              </a:solidFill>
              <a:latin typeface="Segoe UI "/>
              <a:ea typeface="+mn-ea"/>
              <a:cs typeface="+mn-cs"/>
            </a:endParaRPr>
          </a:p>
          <a:p>
            <a:pPr algn="l" rtl="0">
              <a:lnSpc>
                <a:spcPct val="90000"/>
              </a:lnSpc>
              <a:spcAft>
                <a:spcPts val="600"/>
              </a:spcAft>
            </a:pP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No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Cerrado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vive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 12% da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população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brasileira</a:t>
            </a:r>
            <a:endParaRPr lang="en-US" sz="1400" kern="1200" dirty="0">
              <a:solidFill>
                <a:schemeClr val="tx1"/>
              </a:solidFill>
              <a:latin typeface="Segoe UI "/>
              <a:ea typeface="+mn-ea"/>
              <a:cs typeface="+mn-cs"/>
            </a:endParaRPr>
          </a:p>
          <a:p>
            <a:pPr algn="l" rtl="0">
              <a:lnSpc>
                <a:spcPct val="90000"/>
              </a:lnSpc>
              <a:spcAft>
                <a:spcPts val="600"/>
              </a:spcAft>
            </a:pP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Abrange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 23% do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território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nacional</a:t>
            </a:r>
            <a:endParaRPr lang="en-US" sz="1400" kern="1200" dirty="0">
              <a:solidFill>
                <a:schemeClr val="tx1"/>
              </a:solidFill>
              <a:latin typeface="Segoe UI "/>
              <a:ea typeface="+mn-ea"/>
              <a:cs typeface="+mn-cs"/>
            </a:endParaRPr>
          </a:p>
          <a:p>
            <a:pPr algn="l" rtl="0">
              <a:lnSpc>
                <a:spcPct val="90000"/>
              </a:lnSpc>
              <a:spcAft>
                <a:spcPts val="600"/>
              </a:spcAft>
            </a:pP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É a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savana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 tropical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mais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sociobiodiversa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 do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mundo</a:t>
            </a:r>
            <a:endParaRPr lang="en-US" sz="1400" kern="1200" dirty="0">
              <a:solidFill>
                <a:schemeClr val="tx1"/>
              </a:solidFill>
              <a:latin typeface="Segoe UI "/>
              <a:ea typeface="+mn-ea"/>
              <a:cs typeface="+mn-cs"/>
            </a:endParaRPr>
          </a:p>
          <a:p>
            <a:pPr algn="l" rtl="0">
              <a:lnSpc>
                <a:spcPct val="90000"/>
              </a:lnSpc>
              <a:spcAft>
                <a:spcPts val="600"/>
              </a:spcAft>
            </a:pP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Oficialmente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existem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 636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comunidades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tradicionais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, mas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esse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número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pode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 ser 3,5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vezes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maior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 do que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demonstram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os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mapas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oficiais</a:t>
            </a:r>
            <a:endParaRPr lang="en-US" sz="1400" kern="1200" dirty="0">
              <a:solidFill>
                <a:schemeClr val="tx1"/>
              </a:solidFill>
              <a:latin typeface="Segoe UI "/>
              <a:ea typeface="+mn-ea"/>
              <a:cs typeface="+mn-cs"/>
            </a:endParaRPr>
          </a:p>
          <a:p>
            <a:pPr algn="l" rtl="0">
              <a:lnSpc>
                <a:spcPct val="90000"/>
              </a:lnSpc>
              <a:spcAft>
                <a:spcPts val="600"/>
              </a:spcAft>
            </a:pP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São 83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etnias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indígenas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,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distribuídas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 e 44 TQs</a:t>
            </a:r>
          </a:p>
          <a:p>
            <a:pPr algn="l" rtl="0">
              <a:lnSpc>
                <a:spcPct val="90000"/>
              </a:lnSpc>
              <a:spcAft>
                <a:spcPts val="600"/>
              </a:spcAft>
            </a:pP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São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apenas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 7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Reservas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Extrativistas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 e 2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Reservas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 de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desenvolvimento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Sustentável</a:t>
            </a:r>
            <a:endParaRPr lang="en-US" sz="1400" kern="1200" dirty="0">
              <a:solidFill>
                <a:schemeClr val="tx1"/>
              </a:solidFill>
              <a:latin typeface="Segoe UI "/>
              <a:ea typeface="+mn-ea"/>
              <a:cs typeface="+mn-cs"/>
            </a:endParaRPr>
          </a:p>
          <a:p>
            <a:pPr algn="l" rtl="0">
              <a:lnSpc>
                <a:spcPct val="90000"/>
              </a:lnSpc>
              <a:spcAft>
                <a:spcPts val="600"/>
              </a:spcAft>
            </a:pP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Comunidades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 de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geraizeiros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,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quebradeiras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 de coco de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babaçu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,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vazanteiros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,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fundo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 e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fecho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 de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pasto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,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apanhadores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 de flores sempre-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vivas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,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pescadores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artesanais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,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raizeiros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, 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extrativistas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,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veredeiros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,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vazanteiros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,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retireiros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 do Araguaia, entre outros </a:t>
            </a:r>
          </a:p>
          <a:p>
            <a:pPr algn="l" rtl="0">
              <a:lnSpc>
                <a:spcPct val="90000"/>
              </a:lnSpc>
              <a:spcAft>
                <a:spcPts val="600"/>
              </a:spcAft>
            </a:pPr>
            <a:r>
              <a:rPr lang="en-US" sz="1400" i="1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Hotspot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mundial</a:t>
            </a:r>
            <a:endParaRPr lang="en-US" sz="1400" kern="1200" dirty="0">
              <a:solidFill>
                <a:schemeClr val="tx1"/>
              </a:solidFill>
              <a:latin typeface="Segoe UI "/>
              <a:ea typeface="+mn-ea"/>
              <a:cs typeface="+mn-cs"/>
            </a:endParaRPr>
          </a:p>
          <a:p>
            <a:pPr algn="l" rtl="0">
              <a:lnSpc>
                <a:spcPct val="90000"/>
              </a:lnSpc>
              <a:spcAft>
                <a:spcPts val="600"/>
              </a:spcAft>
            </a:pP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Abriga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 as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nascentes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 de 8 das 12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bacias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hidrográficas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brasileiras</a:t>
            </a:r>
            <a:endParaRPr lang="en-US" sz="1400" kern="1200" dirty="0">
              <a:solidFill>
                <a:schemeClr val="tx1"/>
              </a:solidFill>
              <a:latin typeface="Segoe UI "/>
              <a:ea typeface="+mn-ea"/>
              <a:cs typeface="+mn-cs"/>
            </a:endParaRPr>
          </a:p>
          <a:p>
            <a:pPr algn="l" rtl="0">
              <a:lnSpc>
                <a:spcPct val="90000"/>
              </a:lnSpc>
              <a:spcAft>
                <a:spcPts val="600"/>
              </a:spcAft>
            </a:pP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Já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perdeu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 49% da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área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 de </a:t>
            </a:r>
            <a:r>
              <a:rPr lang="en-US" sz="1400" kern="1200" dirty="0" err="1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floresta</a:t>
            </a:r>
            <a:r>
              <a:rPr lang="en-US" sz="1400" kern="1200" dirty="0">
                <a:solidFill>
                  <a:schemeClr val="tx1"/>
                </a:solidFill>
                <a:latin typeface="Segoe UI "/>
                <a:ea typeface="+mn-ea"/>
                <a:cs typeface="+mn-cs"/>
              </a:rPr>
              <a:t> natural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9D15FBF-C2F3-231D-B4B8-653138FD82B2}"/>
              </a:ext>
            </a:extLst>
          </p:cNvPr>
          <p:cNvSpPr txBox="1"/>
          <p:nvPr/>
        </p:nvSpPr>
        <p:spPr>
          <a:xfrm>
            <a:off x="533400" y="703471"/>
            <a:ext cx="6975987" cy="830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CERRADO</a:t>
            </a:r>
          </a:p>
        </p:txBody>
      </p:sp>
      <p:pic>
        <p:nvPicPr>
          <p:cNvPr id="8" name="object 10">
            <a:extLst>
              <a:ext uri="{FF2B5EF4-FFF2-40B4-BE49-F238E27FC236}">
                <a16:creationId xmlns:a16="http://schemas.microsoft.com/office/drawing/2014/main" xmlns="" id="{A418AA4E-FA18-B550-193A-CB8021495E1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05600" y="245504"/>
            <a:ext cx="2269235" cy="62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66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048CE14C-CED0-222F-EFA9-11FC18831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9" y="762000"/>
            <a:ext cx="9027441" cy="598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1018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4528566"/>
            <a:chOff x="0" y="0"/>
            <a:chExt cx="9144000" cy="4528566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739" y="870966"/>
              <a:ext cx="5324856" cy="36576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9144000" cy="1225550"/>
            </a:xfrm>
            <a:custGeom>
              <a:avLst/>
              <a:gdLst/>
              <a:ahLst/>
              <a:cxnLst/>
              <a:rect l="l" t="t" r="r" b="b"/>
              <a:pathLst>
                <a:path w="9144000" h="1225550">
                  <a:moveTo>
                    <a:pt x="9144000" y="0"/>
                  </a:moveTo>
                  <a:lnTo>
                    <a:pt x="0" y="0"/>
                  </a:lnTo>
                  <a:lnTo>
                    <a:pt x="0" y="1225296"/>
                  </a:lnTo>
                  <a:lnTo>
                    <a:pt x="9144000" y="1225296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073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739" y="296926"/>
            <a:ext cx="46748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79650" algn="l"/>
              </a:tabLst>
            </a:pPr>
            <a:r>
              <a:rPr spc="-10" dirty="0"/>
              <a:t>MATOPIBA</a:t>
            </a:r>
            <a:r>
              <a:rPr dirty="0"/>
              <a:t>	em</a:t>
            </a:r>
            <a:r>
              <a:rPr spc="-20" dirty="0"/>
              <a:t> </a:t>
            </a:r>
            <a:r>
              <a:rPr spc="-10" dirty="0"/>
              <a:t>números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4676014" y="107950"/>
            <a:ext cx="4392295" cy="6750050"/>
            <a:chOff x="4716779" y="108204"/>
            <a:chExt cx="4392295" cy="675005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72683" y="108204"/>
              <a:ext cx="3636264" cy="51435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16779" y="4262627"/>
              <a:ext cx="3358896" cy="2595369"/>
            </a:xfrm>
            <a:prstGeom prst="rect">
              <a:avLst/>
            </a:prstGeom>
          </p:spPr>
        </p:pic>
      </p:grpSp>
      <p:pic>
        <p:nvPicPr>
          <p:cNvPr id="11" name="object 6">
            <a:extLst>
              <a:ext uri="{FF2B5EF4-FFF2-40B4-BE49-F238E27FC236}">
                <a16:creationId xmlns:a16="http://schemas.microsoft.com/office/drawing/2014/main" xmlns="" id="{CD7B5107-4E78-6105-3CA6-F5AB6C1F596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2000" y="5791200"/>
            <a:ext cx="1930621" cy="60169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089660"/>
          </a:xfrm>
          <a:custGeom>
            <a:avLst/>
            <a:gdLst/>
            <a:ahLst/>
            <a:cxnLst/>
            <a:rect l="l" t="t" r="r" b="b"/>
            <a:pathLst>
              <a:path w="9144000" h="1089660">
                <a:moveTo>
                  <a:pt x="0" y="1089660"/>
                </a:moveTo>
                <a:lnTo>
                  <a:pt x="9144000" y="1089660"/>
                </a:lnTo>
                <a:lnTo>
                  <a:pt x="9144000" y="0"/>
                </a:lnTo>
                <a:lnTo>
                  <a:pt x="0" y="0"/>
                </a:lnTo>
                <a:lnTo>
                  <a:pt x="0" y="1089660"/>
                </a:lnTo>
                <a:close/>
              </a:path>
            </a:pathLst>
          </a:custGeom>
          <a:solidFill>
            <a:srgbClr val="F073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4179" y="79818"/>
            <a:ext cx="5142865" cy="1123315"/>
          </a:xfrm>
          <a:prstGeom prst="rect">
            <a:avLst/>
          </a:prstGeom>
        </p:spPr>
        <p:txBody>
          <a:bodyPr vert="horz" wrap="square" lIns="0" tIns="269291" rIns="0" bIns="0" rtlCol="0">
            <a:spAutoFit/>
          </a:bodyPr>
          <a:lstStyle/>
          <a:p>
            <a:pPr marL="26670">
              <a:lnSpc>
                <a:spcPct val="100000"/>
              </a:lnSpc>
              <a:spcBef>
                <a:spcPts val="100"/>
              </a:spcBef>
            </a:pPr>
            <a:r>
              <a:rPr dirty="0"/>
              <a:t>Causas</a:t>
            </a:r>
            <a:r>
              <a:rPr spc="-30" dirty="0"/>
              <a:t> </a:t>
            </a:r>
            <a:r>
              <a:rPr dirty="0"/>
              <a:t>(ou</a:t>
            </a:r>
            <a:r>
              <a:rPr spc="-30" dirty="0"/>
              <a:t> </a:t>
            </a:r>
            <a:r>
              <a:rPr spc="-10" dirty="0"/>
              <a:t>motivações)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155" y="2439922"/>
            <a:ext cx="2738628" cy="431444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62528" y="1103375"/>
            <a:ext cx="2424683" cy="326288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939923" y="4586478"/>
            <a:ext cx="5281930" cy="20599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475230" indent="250190">
              <a:lnSpc>
                <a:spcPct val="100000"/>
              </a:lnSpc>
              <a:spcBef>
                <a:spcPts val="100"/>
              </a:spcBef>
              <a:buAutoNum type="arabicPeriod" startAt="3"/>
              <a:tabLst>
                <a:tab pos="262890" algn="l"/>
              </a:tabLst>
            </a:pPr>
            <a:r>
              <a:rPr sz="2100" spc="-10" dirty="0">
                <a:latin typeface="Times New Roman"/>
                <a:cs typeface="Times New Roman"/>
              </a:rPr>
              <a:t>Construção</a:t>
            </a:r>
            <a:r>
              <a:rPr sz="2100" spc="-95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Times New Roman"/>
                <a:cs typeface="Times New Roman"/>
              </a:rPr>
              <a:t>de</a:t>
            </a:r>
            <a:r>
              <a:rPr sz="2100" spc="-100" dirty="0">
                <a:latin typeface="Times New Roman"/>
                <a:cs typeface="Times New Roman"/>
              </a:rPr>
              <a:t> </a:t>
            </a:r>
            <a:r>
              <a:rPr sz="2100" spc="-20" dirty="0">
                <a:latin typeface="Times New Roman"/>
                <a:cs typeface="Times New Roman"/>
              </a:rPr>
              <a:t>infra estrutura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-50" dirty="0">
                <a:latin typeface="Times New Roman"/>
                <a:cs typeface="Times New Roman"/>
              </a:rPr>
              <a:t>(rodovias,</a:t>
            </a:r>
            <a:r>
              <a:rPr sz="2100" spc="-25" dirty="0">
                <a:latin typeface="Times New Roman"/>
                <a:cs typeface="Times New Roman"/>
              </a:rPr>
              <a:t> </a:t>
            </a:r>
            <a:r>
              <a:rPr sz="2100" spc="-10" dirty="0">
                <a:latin typeface="Times New Roman"/>
                <a:cs typeface="Times New Roman"/>
              </a:rPr>
              <a:t>portos, </a:t>
            </a:r>
            <a:r>
              <a:rPr sz="2100" spc="-40" dirty="0">
                <a:latin typeface="Times New Roman"/>
                <a:cs typeface="Times New Roman"/>
              </a:rPr>
              <a:t>ferrovia,</a:t>
            </a:r>
            <a:r>
              <a:rPr sz="2100" spc="-75" dirty="0">
                <a:latin typeface="Times New Roman"/>
                <a:cs typeface="Times New Roman"/>
              </a:rPr>
              <a:t> </a:t>
            </a:r>
            <a:r>
              <a:rPr sz="2100" spc="-10" dirty="0">
                <a:latin typeface="Times New Roman"/>
                <a:cs typeface="Times New Roman"/>
              </a:rPr>
              <a:t>energia)</a:t>
            </a: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buFont typeface="Times New Roman"/>
              <a:buAutoNum type="arabicPeriod" startAt="3"/>
            </a:pPr>
            <a:endParaRPr sz="2100">
              <a:latin typeface="Times New Roman"/>
              <a:cs typeface="Times New Roman"/>
            </a:endParaRPr>
          </a:p>
          <a:p>
            <a:pPr marL="188595" marR="5080" indent="250190">
              <a:lnSpc>
                <a:spcPct val="100000"/>
              </a:lnSpc>
              <a:buAutoNum type="arabicPeriod" startAt="3"/>
              <a:tabLst>
                <a:tab pos="438784" algn="l"/>
              </a:tabLst>
            </a:pPr>
            <a:r>
              <a:rPr sz="2100" spc="-40" dirty="0">
                <a:latin typeface="Times New Roman"/>
                <a:cs typeface="Times New Roman"/>
              </a:rPr>
              <a:t>Geopolítica</a:t>
            </a:r>
            <a:r>
              <a:rPr sz="2100" spc="-60" dirty="0">
                <a:latin typeface="Times New Roman"/>
                <a:cs typeface="Times New Roman"/>
              </a:rPr>
              <a:t> mundial:</a:t>
            </a:r>
            <a:r>
              <a:rPr sz="2100" spc="-65" dirty="0">
                <a:latin typeface="Times New Roman"/>
                <a:cs typeface="Times New Roman"/>
              </a:rPr>
              <a:t> </a:t>
            </a:r>
            <a:r>
              <a:rPr sz="2100" spc="-60" dirty="0">
                <a:latin typeface="Times New Roman"/>
                <a:cs typeface="Times New Roman"/>
              </a:rPr>
              <a:t>região </a:t>
            </a:r>
            <a:r>
              <a:rPr sz="2100" spc="-35" dirty="0">
                <a:latin typeface="Times New Roman"/>
                <a:cs typeface="Times New Roman"/>
              </a:rPr>
              <a:t>próxima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Times New Roman"/>
                <a:cs typeface="Times New Roman"/>
              </a:rPr>
              <a:t>de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-10" dirty="0">
                <a:latin typeface="Times New Roman"/>
                <a:cs typeface="Times New Roman"/>
              </a:rPr>
              <a:t>portos </a:t>
            </a:r>
            <a:r>
              <a:rPr sz="2100" spc="-20" dirty="0">
                <a:latin typeface="Times New Roman"/>
                <a:cs typeface="Times New Roman"/>
              </a:rPr>
              <a:t>para</a:t>
            </a:r>
            <a:r>
              <a:rPr sz="2100" spc="-90" dirty="0">
                <a:latin typeface="Times New Roman"/>
                <a:cs typeface="Times New Roman"/>
              </a:rPr>
              <a:t> </a:t>
            </a:r>
            <a:r>
              <a:rPr sz="2100" spc="-20" dirty="0">
                <a:latin typeface="Times New Roman"/>
                <a:cs typeface="Times New Roman"/>
              </a:rPr>
              <a:t>exportar</a:t>
            </a:r>
            <a:r>
              <a:rPr sz="2100" spc="-65" dirty="0">
                <a:latin typeface="Times New Roman"/>
                <a:cs typeface="Times New Roman"/>
              </a:rPr>
              <a:t> </a:t>
            </a:r>
            <a:r>
              <a:rPr sz="2100" spc="-35" dirty="0">
                <a:latin typeface="Times New Roman"/>
                <a:cs typeface="Times New Roman"/>
              </a:rPr>
              <a:t>China</a:t>
            </a:r>
            <a:r>
              <a:rPr sz="2100" spc="-75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Times New Roman"/>
                <a:cs typeface="Times New Roman"/>
              </a:rPr>
              <a:t>e</a:t>
            </a:r>
            <a:r>
              <a:rPr sz="2100" spc="-80" dirty="0">
                <a:latin typeface="Times New Roman"/>
                <a:cs typeface="Times New Roman"/>
              </a:rPr>
              <a:t> </a:t>
            </a:r>
            <a:r>
              <a:rPr sz="2100" spc="-10" dirty="0">
                <a:latin typeface="Times New Roman"/>
                <a:cs typeface="Times New Roman"/>
              </a:rPr>
              <a:t>Europa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6016" y="1280540"/>
            <a:ext cx="3137535" cy="1457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0510" indent="-25019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270510" algn="l"/>
              </a:tabLst>
            </a:pPr>
            <a:r>
              <a:rPr sz="2100" spc="-35" dirty="0">
                <a:latin typeface="Times New Roman"/>
                <a:cs typeface="Times New Roman"/>
              </a:rPr>
              <a:t>Terras</a:t>
            </a:r>
            <a:r>
              <a:rPr sz="2100" spc="-85" dirty="0">
                <a:latin typeface="Times New Roman"/>
                <a:cs typeface="Times New Roman"/>
              </a:rPr>
              <a:t> </a:t>
            </a:r>
            <a:r>
              <a:rPr sz="2100" spc="-55" dirty="0">
                <a:latin typeface="Times New Roman"/>
                <a:cs typeface="Times New Roman"/>
              </a:rPr>
              <a:t>mais</a:t>
            </a:r>
            <a:r>
              <a:rPr sz="2100" spc="-80" dirty="0">
                <a:latin typeface="Times New Roman"/>
                <a:cs typeface="Times New Roman"/>
              </a:rPr>
              <a:t> </a:t>
            </a:r>
            <a:r>
              <a:rPr sz="2100" spc="-10" dirty="0">
                <a:latin typeface="Times New Roman"/>
                <a:cs typeface="Times New Roman"/>
              </a:rPr>
              <a:t>baratas</a:t>
            </a:r>
            <a:endParaRPr sz="2100">
              <a:latin typeface="Times New Roman"/>
              <a:cs typeface="Times New Roman"/>
            </a:endParaRPr>
          </a:p>
          <a:p>
            <a:pPr marL="20320">
              <a:lnSpc>
                <a:spcPct val="100000"/>
              </a:lnSpc>
            </a:pPr>
            <a:r>
              <a:rPr sz="2100" spc="-55" dirty="0">
                <a:latin typeface="Georgia"/>
                <a:cs typeface="Georgia"/>
              </a:rPr>
              <a:t>(“disponíveis”)</a:t>
            </a:r>
            <a:endParaRPr sz="2100">
              <a:latin typeface="Georgia"/>
              <a:cs typeface="Georgia"/>
            </a:endParaRPr>
          </a:p>
          <a:p>
            <a:pPr marL="262890" indent="-250190">
              <a:lnSpc>
                <a:spcPct val="100000"/>
              </a:lnSpc>
              <a:spcBef>
                <a:spcPts val="1195"/>
              </a:spcBef>
              <a:buAutoNum type="arabicPeriod" startAt="2"/>
              <a:tabLst>
                <a:tab pos="262890" algn="l"/>
              </a:tabLst>
            </a:pPr>
            <a:r>
              <a:rPr sz="2100" spc="-50" dirty="0">
                <a:latin typeface="Times New Roman"/>
                <a:cs typeface="Times New Roman"/>
              </a:rPr>
              <a:t>Recurso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-50" dirty="0">
                <a:latin typeface="Times New Roman"/>
                <a:cs typeface="Times New Roman"/>
              </a:rPr>
              <a:t>disponível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-35" dirty="0">
                <a:latin typeface="Times New Roman"/>
                <a:cs typeface="Times New Roman"/>
              </a:rPr>
              <a:t>(crédito,</a:t>
            </a: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100" spc="-10" dirty="0">
                <a:latin typeface="Times New Roman"/>
                <a:cs typeface="Times New Roman"/>
              </a:rPr>
              <a:t>pesquisa)</a:t>
            </a:r>
            <a:endParaRPr sz="2100">
              <a:latin typeface="Times New Roman"/>
              <a:cs typeface="Times New Roman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87211" y="1059180"/>
            <a:ext cx="3169919" cy="5000244"/>
          </a:xfrm>
          <a:prstGeom prst="rect">
            <a:avLst/>
          </a:prstGeom>
        </p:spPr>
      </p:pic>
      <p:pic>
        <p:nvPicPr>
          <p:cNvPr id="11" name="object 10">
            <a:extLst>
              <a:ext uri="{FF2B5EF4-FFF2-40B4-BE49-F238E27FC236}">
                <a16:creationId xmlns:a16="http://schemas.microsoft.com/office/drawing/2014/main" xmlns="" id="{630555FB-C1DE-A968-88E0-07E9F2A1765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90005" y="324231"/>
            <a:ext cx="2269235" cy="62483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286" y="0"/>
            <a:ext cx="9144000" cy="6814184"/>
            <a:chOff x="0" y="0"/>
            <a:chExt cx="9144000" cy="681418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4835" y="0"/>
              <a:ext cx="4636620" cy="681380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9144000" cy="1270000"/>
            </a:xfrm>
            <a:custGeom>
              <a:avLst/>
              <a:gdLst/>
              <a:ahLst/>
              <a:cxnLst/>
              <a:rect l="l" t="t" r="r" b="b"/>
              <a:pathLst>
                <a:path w="9144000" h="1270000">
                  <a:moveTo>
                    <a:pt x="0" y="1269491"/>
                  </a:moveTo>
                  <a:lnTo>
                    <a:pt x="9144000" y="1269491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269491"/>
                  </a:lnTo>
                  <a:close/>
                </a:path>
              </a:pathLst>
            </a:custGeom>
            <a:solidFill>
              <a:srgbClr val="F073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3400" y="44199"/>
            <a:ext cx="514286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Expansão</a:t>
            </a:r>
            <a:r>
              <a:rPr spc="-25" dirty="0"/>
              <a:t> </a:t>
            </a:r>
            <a:r>
              <a:rPr dirty="0"/>
              <a:t>da</a:t>
            </a:r>
            <a:r>
              <a:rPr spc="-35" dirty="0"/>
              <a:t> </a:t>
            </a:r>
            <a:r>
              <a:rPr spc="-10" dirty="0"/>
              <a:t>fronteira: Evolução</a:t>
            </a:r>
            <a:r>
              <a:rPr spc="-105" dirty="0"/>
              <a:t> </a:t>
            </a:r>
            <a:r>
              <a:rPr dirty="0"/>
              <a:t>do</a:t>
            </a:r>
            <a:r>
              <a:rPr spc="-90" dirty="0"/>
              <a:t> </a:t>
            </a:r>
            <a:r>
              <a:rPr dirty="0"/>
              <a:t>cultivo</a:t>
            </a:r>
            <a:r>
              <a:rPr spc="-100" dirty="0"/>
              <a:t> </a:t>
            </a:r>
            <a:r>
              <a:rPr dirty="0"/>
              <a:t>de</a:t>
            </a:r>
            <a:r>
              <a:rPr spc="-100" dirty="0"/>
              <a:t> </a:t>
            </a:r>
            <a:r>
              <a:rPr spc="-20" dirty="0"/>
              <a:t>soja</a:t>
            </a: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36591" y="2666998"/>
            <a:ext cx="4332732" cy="4146802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443854" y="1781632"/>
            <a:ext cx="2852420" cy="758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Times New Roman"/>
                <a:cs typeface="Times New Roman"/>
              </a:rPr>
              <a:t>Empresas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de</a:t>
            </a:r>
            <a:r>
              <a:rPr sz="2400" spc="-11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grãos</a:t>
            </a:r>
            <a:r>
              <a:rPr sz="2400" spc="-114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com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spc="-60" dirty="0">
                <a:latin typeface="Times New Roman"/>
                <a:cs typeface="Times New Roman"/>
              </a:rPr>
              <a:t>capital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internacional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10" name="object 10">
            <a:extLst>
              <a:ext uri="{FF2B5EF4-FFF2-40B4-BE49-F238E27FC236}">
                <a16:creationId xmlns:a16="http://schemas.microsoft.com/office/drawing/2014/main" xmlns="" id="{596D0AB8-9B3D-9EA9-A757-949ECC1E159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74764" y="441961"/>
            <a:ext cx="2269235" cy="62483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027801"/>
            <a:chOff x="0" y="0"/>
            <a:chExt cx="9144000" cy="6027801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6172" y="806197"/>
              <a:ext cx="7732776" cy="468020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18276" y="958596"/>
              <a:ext cx="8255" cy="5069205"/>
            </a:xfrm>
            <a:custGeom>
              <a:avLst/>
              <a:gdLst/>
              <a:ahLst/>
              <a:cxnLst/>
              <a:rect l="l" t="t" r="r" b="b"/>
              <a:pathLst>
                <a:path w="8254" h="5069205">
                  <a:moveTo>
                    <a:pt x="0" y="0"/>
                  </a:moveTo>
                  <a:lnTo>
                    <a:pt x="7874" y="5068887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9144000" cy="806197"/>
            </a:xfrm>
            <a:custGeom>
              <a:avLst/>
              <a:gdLst/>
              <a:ahLst/>
              <a:cxnLst/>
              <a:rect l="l" t="t" r="r" b="b"/>
              <a:pathLst>
                <a:path w="9144000" h="620395">
                  <a:moveTo>
                    <a:pt x="0" y="620267"/>
                  </a:moveTo>
                  <a:lnTo>
                    <a:pt x="9144000" y="620267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620267"/>
                  </a:lnTo>
                  <a:close/>
                </a:path>
              </a:pathLst>
            </a:custGeom>
            <a:solidFill>
              <a:srgbClr val="F073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33400" y="140843"/>
            <a:ext cx="44450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Concentração</a:t>
            </a:r>
            <a:r>
              <a:rPr spc="-185" dirty="0"/>
              <a:t> </a:t>
            </a:r>
            <a:r>
              <a:rPr spc="-10" dirty="0"/>
              <a:t>fundiária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86639" y="1388490"/>
            <a:ext cx="3517265" cy="1550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45" dirty="0">
                <a:latin typeface="Times New Roman"/>
                <a:cs typeface="Times New Roman"/>
              </a:rPr>
              <a:t>área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45" dirty="0">
                <a:latin typeface="Times New Roman"/>
                <a:cs typeface="Times New Roman"/>
              </a:rPr>
              <a:t>média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dos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estabelecimentos </a:t>
            </a:r>
            <a:r>
              <a:rPr sz="2000" spc="-35" dirty="0">
                <a:latin typeface="Times New Roman"/>
                <a:cs typeface="Times New Roman"/>
              </a:rPr>
              <a:t>agropecuários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no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Times New Roman"/>
                <a:cs typeface="Times New Roman"/>
              </a:rPr>
              <a:t>Matopiba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0" dirty="0">
                <a:latin typeface="Times New Roman"/>
                <a:cs typeface="Times New Roman"/>
              </a:rPr>
              <a:t>(325,50 </a:t>
            </a:r>
            <a:r>
              <a:rPr sz="2000" dirty="0">
                <a:latin typeface="Times New Roman"/>
                <a:cs typeface="Times New Roman"/>
              </a:rPr>
              <a:t>e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60" dirty="0">
                <a:latin typeface="Times New Roman"/>
                <a:cs typeface="Times New Roman"/>
              </a:rPr>
              <a:t>377,37 </a:t>
            </a:r>
            <a:r>
              <a:rPr sz="2000" spc="-10" dirty="0">
                <a:latin typeface="Times New Roman"/>
                <a:cs typeface="Times New Roman"/>
              </a:rPr>
              <a:t>ha)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é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superior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nacional </a:t>
            </a:r>
            <a:r>
              <a:rPr sz="2000" spc="-65" dirty="0">
                <a:latin typeface="Times New Roman"/>
                <a:cs typeface="Times New Roman"/>
              </a:rPr>
              <a:t>(64,47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65" dirty="0">
                <a:latin typeface="Times New Roman"/>
                <a:cs typeface="Times New Roman"/>
              </a:rPr>
              <a:t>69,05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ha)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em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ambos </a:t>
            </a:r>
            <a:r>
              <a:rPr sz="2000" spc="-20" dirty="0">
                <a:latin typeface="Times New Roman"/>
                <a:cs typeface="Times New Roman"/>
              </a:rPr>
              <a:t>Censos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Agropecuários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8889" y="5359705"/>
            <a:ext cx="4424045" cy="1245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100" dirty="0">
                <a:latin typeface="Times New Roman"/>
                <a:cs typeface="Times New Roman"/>
              </a:rPr>
              <a:t>O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Times New Roman"/>
                <a:cs typeface="Times New Roman"/>
              </a:rPr>
              <a:t>crescimento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da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45" dirty="0">
                <a:latin typeface="Times New Roman"/>
                <a:cs typeface="Times New Roman"/>
              </a:rPr>
              <a:t>média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dos </a:t>
            </a:r>
            <a:r>
              <a:rPr sz="2000" spc="-30" dirty="0">
                <a:latin typeface="Times New Roman"/>
                <a:cs typeface="Times New Roman"/>
              </a:rPr>
              <a:t>estabelecimentos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no</a:t>
            </a:r>
            <a:r>
              <a:rPr sz="2000" spc="-30" dirty="0">
                <a:latin typeface="Times New Roman"/>
                <a:cs typeface="Times New Roman"/>
              </a:rPr>
              <a:t> Matopiba </a:t>
            </a:r>
            <a:r>
              <a:rPr sz="2000" dirty="0">
                <a:latin typeface="Times New Roman"/>
                <a:cs typeface="Times New Roman"/>
              </a:rPr>
              <a:t>entre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dois censos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foi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maior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do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que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dobro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da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35" dirty="0">
                <a:latin typeface="Times New Roman"/>
                <a:cs typeface="Times New Roman"/>
              </a:rPr>
              <a:t>nacional </a:t>
            </a:r>
            <a:r>
              <a:rPr sz="2000" spc="-65" dirty="0">
                <a:latin typeface="Times New Roman"/>
                <a:cs typeface="Times New Roman"/>
              </a:rPr>
              <a:t>(15,93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45" dirty="0">
                <a:latin typeface="Times New Roman"/>
                <a:cs typeface="Times New Roman"/>
              </a:rPr>
              <a:t>7,11%,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respectivamente).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20129" y="5359705"/>
            <a:ext cx="2844800" cy="1245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25" dirty="0">
                <a:latin typeface="Times New Roman"/>
                <a:cs typeface="Times New Roman"/>
              </a:rPr>
              <a:t>Estabelecimentos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spc="-60" dirty="0">
                <a:latin typeface="Times New Roman"/>
                <a:cs typeface="Times New Roman"/>
              </a:rPr>
              <a:t>acima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de </a:t>
            </a:r>
            <a:r>
              <a:rPr sz="2000" spc="-60" dirty="0">
                <a:latin typeface="Times New Roman"/>
                <a:cs typeface="Times New Roman"/>
              </a:rPr>
              <a:t>2500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ha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com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Times New Roman"/>
                <a:cs typeface="Times New Roman"/>
              </a:rPr>
              <a:t>crescimento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de </a:t>
            </a:r>
            <a:r>
              <a:rPr sz="2000" spc="-45" dirty="0">
                <a:latin typeface="Times New Roman"/>
                <a:cs typeface="Times New Roman"/>
              </a:rPr>
              <a:t>21,49%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no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número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de </a:t>
            </a:r>
            <a:r>
              <a:rPr sz="2000" spc="-50" dirty="0">
                <a:latin typeface="Times New Roman"/>
                <a:cs typeface="Times New Roman"/>
              </a:rPr>
              <a:t>41,35%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área.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11" name="object 10">
            <a:extLst>
              <a:ext uri="{FF2B5EF4-FFF2-40B4-BE49-F238E27FC236}">
                <a16:creationId xmlns:a16="http://schemas.microsoft.com/office/drawing/2014/main" xmlns="" id="{FD1C3FC4-05DC-AC3C-5BD4-EA7C8174E45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74764" y="213361"/>
            <a:ext cx="2269235" cy="62483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</TotalTime>
  <Words>711</Words>
  <Application>Microsoft Office PowerPoint</Application>
  <PresentationFormat>Apresentação na tela (4:3)</PresentationFormat>
  <Paragraphs>215</Paragraphs>
  <Slides>16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31" baseType="lpstr">
      <vt:lpstr>Arial</vt:lpstr>
      <vt:lpstr>Averia Libre</vt:lpstr>
      <vt:lpstr>Calibri</vt:lpstr>
      <vt:lpstr>Codec Pro ExtraBold</vt:lpstr>
      <vt:lpstr>Georgia</vt:lpstr>
      <vt:lpstr>Google Sans</vt:lpstr>
      <vt:lpstr>Montserrat Light Bold</vt:lpstr>
      <vt:lpstr>Open Sauce</vt:lpstr>
      <vt:lpstr>Raleway</vt:lpstr>
      <vt:lpstr>Segoe UI</vt:lpstr>
      <vt:lpstr>Segoe UI </vt:lpstr>
      <vt:lpstr>Segoe UI Black</vt:lpstr>
      <vt:lpstr>Times New Roman</vt:lpstr>
      <vt:lpstr>Wingdings</vt:lpstr>
      <vt:lpstr>Office Theme</vt:lpstr>
      <vt:lpstr>Fronteira extrativa Matopiba: Desafios e perspectivas</vt:lpstr>
      <vt:lpstr>Apresentação do PowerPoint</vt:lpstr>
      <vt:lpstr>Apresentação do PowerPoint</vt:lpstr>
      <vt:lpstr>Apresentação do PowerPoint</vt:lpstr>
      <vt:lpstr>Apresentação do PowerPoint</vt:lpstr>
      <vt:lpstr>MATOPIBA em números</vt:lpstr>
      <vt:lpstr>Causas (ou motivações)</vt:lpstr>
      <vt:lpstr>Expansão da fronteira: Evolução do cultivo de soja</vt:lpstr>
      <vt:lpstr>Concentração fundiária</vt:lpstr>
      <vt:lpstr>Desmatamento</vt:lpstr>
      <vt:lpstr>Região desigual</vt:lpstr>
      <vt:lpstr>Territórios no Matopiba</vt:lpstr>
      <vt:lpstr>Conflitos socioambientais</vt:lpstr>
      <vt:lpstr>Matopiba: conflitos no campo e nas cidades</vt:lpstr>
      <vt:lpstr> Perspectivas 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CIVIL SOCIETY AND ACTIVISM 19 February, 2018</dc:title>
  <dc:creator>Usuário do Microsoft Office</dc:creator>
  <cp:lastModifiedBy>Ronaldo Alves de Carvalho</cp:lastModifiedBy>
  <cp:revision>6</cp:revision>
  <dcterms:created xsi:type="dcterms:W3CDTF">2023-11-13T12:32:58Z</dcterms:created>
  <dcterms:modified xsi:type="dcterms:W3CDTF">2023-11-13T15:11:16Z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2021-08-06T00:00:00Z</vt:filetime>
  </property>
  <property fmtid="{D5CDD505-2E9C-101B-9397-08002B2CF9AE}" pid="3" name="Creator">
    <vt:lpwstr>Microsoft® PowerPoint® para Microsoft 365</vt:lpwstr>
  </property>
  <property fmtid="{D5CDD505-2E9C-101B-9397-08002B2CF9AE}" pid="4" name="LastSaved">
    <vt:filetime>2023-11-13T00:00:00Z</vt:filetime>
  </property>
  <property fmtid="{D5CDD505-2E9C-101B-9397-08002B2CF9AE}" pid="5" name="Producer">
    <vt:lpwstr>Microsoft® PowerPoint® para Microsoft 365</vt:lpwstr>
  </property>
</Properties>
</file>