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56" r:id="rId2"/>
    <p:sldId id="326" r:id="rId3"/>
    <p:sldId id="304" r:id="rId4"/>
    <p:sldId id="360" r:id="rId5"/>
    <p:sldId id="368" r:id="rId6"/>
    <p:sldId id="264" r:id="rId7"/>
    <p:sldId id="305" r:id="rId8"/>
    <p:sldId id="361" r:id="rId9"/>
    <p:sldId id="362" r:id="rId10"/>
    <p:sldId id="363" r:id="rId11"/>
    <p:sldId id="316" r:id="rId12"/>
    <p:sldId id="311" r:id="rId13"/>
    <p:sldId id="314" r:id="rId14"/>
    <p:sldId id="315" r:id="rId15"/>
    <p:sldId id="366" r:id="rId16"/>
    <p:sldId id="373" r:id="rId17"/>
    <p:sldId id="374" r:id="rId18"/>
    <p:sldId id="317" r:id="rId19"/>
    <p:sldId id="720" r:id="rId20"/>
    <p:sldId id="560" r:id="rId21"/>
    <p:sldId id="320" r:id="rId22"/>
    <p:sldId id="561" r:id="rId23"/>
    <p:sldId id="563" r:id="rId24"/>
    <p:sldId id="734" r:id="rId25"/>
    <p:sldId id="369" r:id="rId26"/>
    <p:sldId id="337" r:id="rId27"/>
    <p:sldId id="319" r:id="rId28"/>
    <p:sldId id="324" r:id="rId29"/>
    <p:sldId id="371" r:id="rId30"/>
    <p:sldId id="370" r:id="rId31"/>
    <p:sldId id="325" r:id="rId32"/>
    <p:sldId id="297" r:id="rId33"/>
    <p:sldId id="2268" r:id="rId34"/>
    <p:sldId id="2265" r:id="rId35"/>
    <p:sldId id="2269" r:id="rId36"/>
    <p:sldId id="352" r:id="rId37"/>
    <p:sldId id="282" r:id="rId38"/>
    <p:sldId id="831" r:id="rId39"/>
    <p:sldId id="590" r:id="rId40"/>
    <p:sldId id="717" r:id="rId41"/>
    <p:sldId id="661" r:id="rId42"/>
    <p:sldId id="802" r:id="rId43"/>
    <p:sldId id="721" r:id="rId44"/>
    <p:sldId id="737" r:id="rId45"/>
    <p:sldId id="732" r:id="rId46"/>
    <p:sldId id="711" r:id="rId47"/>
    <p:sldId id="594" r:id="rId48"/>
    <p:sldId id="705" r:id="rId49"/>
    <p:sldId id="830" r:id="rId50"/>
    <p:sldId id="703" r:id="rId51"/>
    <p:sldId id="654" r:id="rId52"/>
    <p:sldId id="657" r:id="rId53"/>
    <p:sldId id="597" r:id="rId54"/>
    <p:sldId id="662" r:id="rId55"/>
    <p:sldId id="302" r:id="rId56"/>
    <p:sldId id="2270"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7D69"/>
    <a:srgbClr val="6D6319"/>
    <a:srgbClr val="CC10C7"/>
    <a:srgbClr val="FF2E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086" autoAdjust="0"/>
    <p:restoredTop sz="94660"/>
  </p:normalViewPr>
  <p:slideViewPr>
    <p:cSldViewPr snapToGrid="0">
      <p:cViewPr varScale="1">
        <p:scale>
          <a:sx n="92" d="100"/>
          <a:sy n="92" d="100"/>
        </p:scale>
        <p:origin x="208" y="688"/>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661429-CC23-4CC4-9036-B9CFF9CD3EBC}" type="doc">
      <dgm:prSet loTypeId="urn:microsoft.com/office/officeart/2005/8/layout/StepDownProcess" loCatId="process" qsTypeId="urn:microsoft.com/office/officeart/2005/8/quickstyle/simple1" qsCatId="simple" csTypeId="urn:microsoft.com/office/officeart/2005/8/colors/accent2_2" csCatId="accent2" phldr="1"/>
      <dgm:spPr/>
      <dgm:t>
        <a:bodyPr/>
        <a:lstStyle/>
        <a:p>
          <a:endParaRPr lang="en-US"/>
        </a:p>
      </dgm:t>
    </dgm:pt>
    <dgm:pt modelId="{C30A6B4E-19F8-4AD7-B3DD-1CFFB6F158A9}">
      <dgm:prSet phldrT="[Text]" custT="1"/>
      <dgm:spPr>
        <a:xfrm>
          <a:off x="834644" y="54442"/>
          <a:ext cx="3840473" cy="1336126"/>
        </a:xfrm>
        <a:prstGeom prst="roundRect">
          <a:avLst>
            <a:gd name="adj" fmla="val 16670"/>
          </a:avLst>
        </a:prstGeom>
        <a:solidFill>
          <a:srgbClr val="78923C">
            <a:hueOff val="0"/>
            <a:satOff val="0"/>
            <a:lumOff val="0"/>
            <a:alphaOff val="0"/>
          </a:srgbClr>
        </a:solidFill>
        <a:ln w="19050" cap="flat" cmpd="sng" algn="ctr">
          <a:solidFill>
            <a:srgbClr val="660066"/>
          </a:solidFill>
          <a:prstDash val="solid"/>
        </a:ln>
        <a:effectLst/>
      </dgm:spPr>
      <dgm:t>
        <a:bodyPr tIns="91440" anchor="t"/>
        <a:lstStyle/>
        <a:p>
          <a:pPr>
            <a:buNone/>
          </a:pPr>
          <a:r>
            <a:rPr lang="en-US" sz="1000" dirty="0">
              <a:solidFill>
                <a:sysClr val="window" lastClr="FFFFFF"/>
              </a:solidFill>
              <a:latin typeface="Arial" panose="020B0604020202020204" pitchFamily="34" charset="0"/>
              <a:ea typeface="+mn-ea"/>
              <a:cs typeface="Arial" panose="020B0604020202020204" pitchFamily="34" charset="0"/>
            </a:rPr>
            <a:t>Cohort 1 Dose 2.0 x10</a:t>
          </a:r>
          <a:r>
            <a:rPr lang="en-US" sz="1000" baseline="30000" dirty="0">
              <a:solidFill>
                <a:sysClr val="window" lastClr="FFFFFF"/>
              </a:solidFill>
              <a:latin typeface="Arial" panose="020B0604020202020204" pitchFamily="34" charset="0"/>
              <a:ea typeface="+mn-ea"/>
              <a:cs typeface="Arial" panose="020B0604020202020204" pitchFamily="34" charset="0"/>
            </a:rPr>
            <a:t>12</a:t>
          </a:r>
          <a:r>
            <a:rPr lang="en-US" sz="1000" dirty="0">
              <a:solidFill>
                <a:sysClr val="window" lastClr="FFFFFF"/>
              </a:solidFill>
              <a:latin typeface="Arial" panose="020B0604020202020204" pitchFamily="34" charset="0"/>
              <a:ea typeface="+mn-ea"/>
              <a:cs typeface="Arial" panose="020B0604020202020204" pitchFamily="34" charset="0"/>
            </a:rPr>
            <a:t> GC/kg</a:t>
          </a:r>
        </a:p>
        <a:p>
          <a:pPr>
            <a:buNone/>
          </a:pPr>
          <a:endParaRPr lang="en-US" sz="3200" dirty="0">
            <a:solidFill>
              <a:sysClr val="window" lastClr="FFFFFF"/>
            </a:solidFill>
            <a:latin typeface="Arial" panose="020B0604020202020204" pitchFamily="34" charset="0"/>
            <a:ea typeface="+mn-ea"/>
            <a:cs typeface="+mn-cs"/>
          </a:endParaRPr>
        </a:p>
      </dgm:t>
    </dgm:pt>
    <dgm:pt modelId="{C81B1411-D0B9-4FE1-A711-BDCF1D67B4E7}" type="parTrans" cxnId="{94B12A0D-15BA-4D1D-B645-9076E2BECB8C}">
      <dgm:prSet/>
      <dgm:spPr/>
      <dgm:t>
        <a:bodyPr/>
        <a:lstStyle/>
        <a:p>
          <a:endParaRPr lang="en-US" sz="2400"/>
        </a:p>
      </dgm:t>
    </dgm:pt>
    <dgm:pt modelId="{A2AD2E01-2B9E-47C5-BE0E-E1C8A9FE04A2}" type="sibTrans" cxnId="{94B12A0D-15BA-4D1D-B645-9076E2BECB8C}">
      <dgm:prSet/>
      <dgm:spPr/>
      <dgm:t>
        <a:bodyPr/>
        <a:lstStyle/>
        <a:p>
          <a:endParaRPr lang="en-US" sz="2400"/>
        </a:p>
      </dgm:t>
    </dgm:pt>
    <dgm:pt modelId="{ACA23D95-1587-40CD-848D-F410F5A0B10F}">
      <dgm:prSet phldrT="[Text]" custT="1"/>
      <dgm:spPr>
        <a:xfrm>
          <a:off x="3171947" y="1511635"/>
          <a:ext cx="3840473" cy="1336126"/>
        </a:xfrm>
        <a:prstGeom prst="roundRect">
          <a:avLst>
            <a:gd name="adj" fmla="val 16670"/>
          </a:avLst>
        </a:prstGeom>
        <a:solidFill>
          <a:srgbClr val="78923C">
            <a:hueOff val="0"/>
            <a:satOff val="0"/>
            <a:lumOff val="0"/>
            <a:alphaOff val="0"/>
          </a:srgbClr>
        </a:solidFill>
        <a:ln w="19050" cap="flat" cmpd="sng" algn="ctr">
          <a:solidFill>
            <a:srgbClr val="660066"/>
          </a:solidFill>
          <a:prstDash val="solid"/>
        </a:ln>
        <a:effectLst/>
      </dgm:spPr>
      <dgm:t>
        <a:bodyPr lIns="0" tIns="91440" rIns="0" anchor="t"/>
        <a:lstStyle/>
        <a:p>
          <a:pPr marL="0" lvl="0" indent="0" algn="ctr" defTabSz="533400">
            <a:lnSpc>
              <a:spcPct val="90000"/>
            </a:lnSpc>
            <a:spcBef>
              <a:spcPct val="0"/>
            </a:spcBef>
            <a:spcAft>
              <a:spcPct val="35000"/>
            </a:spcAft>
            <a:buNone/>
          </a:pPr>
          <a:r>
            <a:rPr lang="en-US" sz="1000" kern="1200" dirty="0">
              <a:solidFill>
                <a:sysClr val="window" lastClr="FFFFFF"/>
              </a:solidFill>
              <a:latin typeface="Arial" panose="020B0604020202020204" pitchFamily="34" charset="0"/>
              <a:ea typeface="+mn-ea"/>
              <a:cs typeface="Arial" panose="020B0604020202020204" pitchFamily="34" charset="0"/>
            </a:rPr>
            <a:t>Cohort 2 Dose 6.0 x10</a:t>
          </a:r>
          <a:r>
            <a:rPr lang="en-US" sz="1000" kern="1200" baseline="30000" dirty="0">
              <a:solidFill>
                <a:sysClr val="window" lastClr="FFFFFF"/>
              </a:solidFill>
              <a:latin typeface="Arial" panose="020B0604020202020204" pitchFamily="34" charset="0"/>
              <a:ea typeface="+mn-ea"/>
              <a:cs typeface="Arial" panose="020B0604020202020204" pitchFamily="34" charset="0"/>
            </a:rPr>
            <a:t>12</a:t>
          </a:r>
          <a:r>
            <a:rPr lang="en-US" sz="1000" kern="1200" dirty="0">
              <a:solidFill>
                <a:sysClr val="window" lastClr="FFFFFF"/>
              </a:solidFill>
              <a:latin typeface="Arial" panose="020B0604020202020204" pitchFamily="34" charset="0"/>
              <a:ea typeface="+mn-ea"/>
              <a:cs typeface="Arial" panose="020B0604020202020204" pitchFamily="34" charset="0"/>
            </a:rPr>
            <a:t> GC/kg</a:t>
          </a:r>
        </a:p>
        <a:p>
          <a:pPr marL="0" lvl="0" algn="ctr" defTabSz="533400">
            <a:lnSpc>
              <a:spcPct val="90000"/>
            </a:lnSpc>
            <a:spcBef>
              <a:spcPct val="0"/>
            </a:spcBef>
            <a:spcAft>
              <a:spcPct val="35000"/>
            </a:spcAft>
            <a:buNone/>
          </a:pPr>
          <a:endParaRPr lang="en-US" sz="3200" kern="1200" dirty="0">
            <a:solidFill>
              <a:sysClr val="window" lastClr="FFFFFF"/>
            </a:solidFill>
            <a:latin typeface="Arial" panose="020B0604020202020204" pitchFamily="34" charset="0"/>
            <a:ea typeface="+mn-ea"/>
            <a:cs typeface="+mn-cs"/>
          </a:endParaRPr>
        </a:p>
      </dgm:t>
    </dgm:pt>
    <dgm:pt modelId="{75919D34-180B-4D5D-8830-7F72677874CE}" type="parTrans" cxnId="{FE08C874-0D39-481D-B359-2CEA9F557689}">
      <dgm:prSet/>
      <dgm:spPr/>
      <dgm:t>
        <a:bodyPr/>
        <a:lstStyle/>
        <a:p>
          <a:endParaRPr lang="en-US" sz="2400"/>
        </a:p>
      </dgm:t>
    </dgm:pt>
    <dgm:pt modelId="{90C49ED3-C8CD-4282-8F72-3D29E497950F}" type="sibTrans" cxnId="{FE08C874-0D39-481D-B359-2CEA9F557689}">
      <dgm:prSet/>
      <dgm:spPr/>
      <dgm:t>
        <a:bodyPr/>
        <a:lstStyle/>
        <a:p>
          <a:endParaRPr lang="en-US" sz="2400"/>
        </a:p>
      </dgm:t>
    </dgm:pt>
    <dgm:pt modelId="{01A9F390-EB5E-443A-8412-5DADF7190AB0}">
      <dgm:prSet phldrT="[Text]" custT="1"/>
      <dgm:spPr>
        <a:xfrm>
          <a:off x="5208855" y="2996566"/>
          <a:ext cx="3840473" cy="1336126"/>
        </a:xfrm>
        <a:prstGeom prst="roundRect">
          <a:avLst>
            <a:gd name="adj" fmla="val 16670"/>
          </a:avLst>
        </a:prstGeom>
        <a:solidFill>
          <a:srgbClr val="78923C">
            <a:hueOff val="0"/>
            <a:satOff val="0"/>
            <a:lumOff val="0"/>
            <a:alphaOff val="0"/>
          </a:srgbClr>
        </a:solidFill>
        <a:ln w="19050" cap="flat" cmpd="sng" algn="ctr">
          <a:solidFill>
            <a:srgbClr val="660066"/>
          </a:solidFill>
          <a:prstDash val="solid"/>
        </a:ln>
        <a:effectLst/>
      </dgm:spPr>
      <dgm:t>
        <a:bodyPr anchor="t"/>
        <a:lstStyle/>
        <a:p>
          <a:pPr marL="0" lvl="0" indent="0" algn="ctr" defTabSz="533400">
            <a:lnSpc>
              <a:spcPct val="90000"/>
            </a:lnSpc>
            <a:spcBef>
              <a:spcPct val="0"/>
            </a:spcBef>
            <a:spcAft>
              <a:spcPct val="35000"/>
            </a:spcAft>
            <a:buNone/>
          </a:pPr>
          <a:r>
            <a:rPr lang="en-US" sz="1050" kern="1200" dirty="0">
              <a:solidFill>
                <a:sysClr val="window" lastClr="FFFFFF"/>
              </a:solidFill>
              <a:latin typeface="Arial" panose="020B0604020202020204" pitchFamily="34" charset="0"/>
              <a:ea typeface="+mn-ea"/>
              <a:cs typeface="Arial" panose="020B0604020202020204" pitchFamily="34" charset="0"/>
            </a:rPr>
            <a:t>Cohort 3 Dose to be confirmed, 1.0 x10</a:t>
          </a:r>
          <a:r>
            <a:rPr lang="en-US" sz="1050" kern="1200" baseline="30000" dirty="0">
              <a:solidFill>
                <a:sysClr val="window" lastClr="FFFFFF"/>
              </a:solidFill>
              <a:latin typeface="Arial" panose="020B0604020202020204" pitchFamily="34" charset="0"/>
              <a:ea typeface="+mn-ea"/>
              <a:cs typeface="Arial" panose="020B0604020202020204" pitchFamily="34" charset="0"/>
            </a:rPr>
            <a:t>13</a:t>
          </a:r>
          <a:r>
            <a:rPr lang="en-US" sz="1050" kern="1200" dirty="0">
              <a:solidFill>
                <a:sysClr val="window" lastClr="FFFFFF"/>
              </a:solidFill>
              <a:latin typeface="Arial" panose="020B0604020202020204" pitchFamily="34" charset="0"/>
              <a:ea typeface="+mn-ea"/>
              <a:cs typeface="Arial" panose="020B0604020202020204" pitchFamily="34" charset="0"/>
            </a:rPr>
            <a:t> GC/kg</a:t>
          </a:r>
        </a:p>
        <a:p>
          <a:pPr marL="0" lvl="0" algn="ctr" defTabSz="533400">
            <a:lnSpc>
              <a:spcPct val="90000"/>
            </a:lnSpc>
            <a:spcBef>
              <a:spcPct val="0"/>
            </a:spcBef>
            <a:spcAft>
              <a:spcPct val="35000"/>
            </a:spcAft>
            <a:buNone/>
          </a:pPr>
          <a:endParaRPr lang="en-US" sz="3200" kern="1200" dirty="0">
            <a:solidFill>
              <a:sysClr val="window" lastClr="FFFFFF"/>
            </a:solidFill>
            <a:latin typeface="Arial" panose="020B0604020202020204" pitchFamily="34" charset="0"/>
            <a:ea typeface="+mn-ea"/>
            <a:cs typeface="+mn-cs"/>
          </a:endParaRPr>
        </a:p>
      </dgm:t>
    </dgm:pt>
    <dgm:pt modelId="{3D0CC01F-57DD-49D0-B03D-9F442D74F7F6}" type="parTrans" cxnId="{DBE8D6C9-77FC-4D28-9C66-AF45A6B21C2F}">
      <dgm:prSet/>
      <dgm:spPr/>
      <dgm:t>
        <a:bodyPr/>
        <a:lstStyle/>
        <a:p>
          <a:endParaRPr lang="en-US" sz="2400"/>
        </a:p>
      </dgm:t>
    </dgm:pt>
    <dgm:pt modelId="{E5A619EC-C620-4E78-A629-8E840933FCEB}" type="sibTrans" cxnId="{DBE8D6C9-77FC-4D28-9C66-AF45A6B21C2F}">
      <dgm:prSet/>
      <dgm:spPr/>
      <dgm:t>
        <a:bodyPr/>
        <a:lstStyle/>
        <a:p>
          <a:endParaRPr lang="en-US" sz="2400"/>
        </a:p>
      </dgm:t>
    </dgm:pt>
    <dgm:pt modelId="{4CC2EEE7-1D7C-44C1-ACB8-3B4E95226B09}" type="pres">
      <dgm:prSet presAssocID="{C7661429-CC23-4CC4-9036-B9CFF9CD3EBC}" presName="rootnode" presStyleCnt="0">
        <dgm:presLayoutVars>
          <dgm:chMax/>
          <dgm:chPref/>
          <dgm:dir/>
          <dgm:animLvl val="lvl"/>
        </dgm:presLayoutVars>
      </dgm:prSet>
      <dgm:spPr/>
    </dgm:pt>
    <dgm:pt modelId="{AB753649-7D2F-4F9F-8FD0-9FCA0978519A}" type="pres">
      <dgm:prSet presAssocID="{C30A6B4E-19F8-4AD7-B3DD-1CFFB6F158A9}" presName="composite" presStyleCnt="0"/>
      <dgm:spPr/>
    </dgm:pt>
    <dgm:pt modelId="{267460BA-DD5A-461C-92A0-6854FBBEA6B2}" type="pres">
      <dgm:prSet presAssocID="{C30A6B4E-19F8-4AD7-B3DD-1CFFB6F158A9}" presName="bentUpArrow1" presStyleLbl="alignImgPlace1" presStyleIdx="0" presStyleCnt="2" custLinFactY="41851" custLinFactNeighborX="-57815" custLinFactNeighborY="100000"/>
      <dgm:spPr>
        <a:xfrm rot="5400000">
          <a:off x="1364593" y="2890572"/>
          <a:ext cx="1133912" cy="1290919"/>
        </a:xfrm>
        <a:prstGeom prst="bentUpArrow">
          <a:avLst>
            <a:gd name="adj1" fmla="val 32840"/>
            <a:gd name="adj2" fmla="val 25000"/>
            <a:gd name="adj3" fmla="val 35780"/>
          </a:avLst>
        </a:prstGeom>
        <a:solidFill>
          <a:sysClr val="window" lastClr="FFFFFF"/>
        </a:solidFill>
        <a:ln w="25400" cap="flat" cmpd="sng" algn="ctr">
          <a:solidFill>
            <a:sysClr val="window" lastClr="FFFFFF"/>
          </a:solidFill>
          <a:prstDash val="solid"/>
        </a:ln>
        <a:effectLst/>
      </dgm:spPr>
    </dgm:pt>
    <dgm:pt modelId="{E123F344-ED45-47F5-AD0E-D562F989AE7B}" type="pres">
      <dgm:prSet presAssocID="{C30A6B4E-19F8-4AD7-B3DD-1CFFB6F158A9}" presName="ParentText" presStyleLbl="node1" presStyleIdx="0" presStyleCnt="3" custScaleX="201194" custLinFactNeighborX="-15751" custLinFactNeighborY="2193">
        <dgm:presLayoutVars>
          <dgm:chMax val="1"/>
          <dgm:chPref val="1"/>
          <dgm:bulletEnabled val="1"/>
        </dgm:presLayoutVars>
      </dgm:prSet>
      <dgm:spPr/>
    </dgm:pt>
    <dgm:pt modelId="{7DD94A5B-AC79-4121-98E0-09F6E8725C50}" type="pres">
      <dgm:prSet presAssocID="{C30A6B4E-19F8-4AD7-B3DD-1CFFB6F158A9}" presName="ChildText" presStyleLbl="revTx" presStyleIdx="0" presStyleCnt="2">
        <dgm:presLayoutVars>
          <dgm:chMax val="0"/>
          <dgm:chPref val="0"/>
          <dgm:bulletEnabled val="1"/>
        </dgm:presLayoutVars>
      </dgm:prSet>
      <dgm:spPr>
        <a:xfrm>
          <a:off x="3719361" y="152571"/>
          <a:ext cx="1388308" cy="1079916"/>
        </a:xfrm>
        <a:prstGeom prst="rect">
          <a:avLst/>
        </a:prstGeom>
        <a:noFill/>
        <a:ln>
          <a:noFill/>
        </a:ln>
        <a:effectLst/>
      </dgm:spPr>
    </dgm:pt>
    <dgm:pt modelId="{07E50CB0-99DB-479A-82DB-F9602E62228E}" type="pres">
      <dgm:prSet presAssocID="{A2AD2E01-2B9E-47C5-BE0E-E1C8A9FE04A2}" presName="sibTrans" presStyleCnt="0"/>
      <dgm:spPr/>
    </dgm:pt>
    <dgm:pt modelId="{69ABEBA3-9DBB-4BDC-AC84-C0869447123F}" type="pres">
      <dgm:prSet presAssocID="{ACA23D95-1587-40CD-848D-F410F5A0B10F}" presName="composite" presStyleCnt="0"/>
      <dgm:spPr/>
    </dgm:pt>
    <dgm:pt modelId="{39580604-F1D6-478D-8895-D51FDA73A936}" type="pres">
      <dgm:prSet presAssocID="{ACA23D95-1587-40CD-848D-F410F5A0B10F}" presName="bentUpArrow1" presStyleLbl="alignImgPlace1" presStyleIdx="1" presStyleCnt="2" custLinFactX="-100000" custLinFactNeighborX="-156653" custLinFactNeighborY="-58579"/>
      <dgm:spPr>
        <a:xfrm rot="5400000">
          <a:off x="843979" y="2118782"/>
          <a:ext cx="1133912" cy="1290919"/>
        </a:xfrm>
        <a:prstGeom prst="bentUpArrow">
          <a:avLst>
            <a:gd name="adj1" fmla="val 32840"/>
            <a:gd name="adj2" fmla="val 25000"/>
            <a:gd name="adj3" fmla="val 35780"/>
          </a:avLst>
        </a:prstGeom>
        <a:solidFill>
          <a:sysClr val="window" lastClr="FFFFFF"/>
        </a:solidFill>
        <a:ln w="25400" cap="flat" cmpd="sng" algn="ctr">
          <a:solidFill>
            <a:sysClr val="window" lastClr="FFFFFF"/>
          </a:solidFill>
          <a:prstDash val="sysDash"/>
        </a:ln>
        <a:effectLst/>
      </dgm:spPr>
    </dgm:pt>
    <dgm:pt modelId="{BBF6EC4F-C4C5-4604-A081-CCBF506B56E7}" type="pres">
      <dgm:prSet presAssocID="{ACA23D95-1587-40CD-848D-F410F5A0B10F}" presName="ParentText" presStyleLbl="node1" presStyleIdx="1" presStyleCnt="3" custScaleX="201194" custLinFactNeighborX="-502" custLinFactNeighborY="-1079">
        <dgm:presLayoutVars>
          <dgm:chMax val="1"/>
          <dgm:chPref val="1"/>
          <dgm:bulletEnabled val="1"/>
        </dgm:presLayoutVars>
      </dgm:prSet>
      <dgm:spPr/>
    </dgm:pt>
    <dgm:pt modelId="{D62A17B6-6643-48F3-9686-1400BDAC88E7}" type="pres">
      <dgm:prSet presAssocID="{ACA23D95-1587-40CD-848D-F410F5A0B10F}" presName="ChildText" presStyleLbl="revTx" presStyleIdx="1" presStyleCnt="2" custLinFactNeighborX="1659" custLinFactNeighborY="-963">
        <dgm:presLayoutVars>
          <dgm:chMax val="0"/>
          <dgm:chPref val="0"/>
          <dgm:bulletEnabled val="1"/>
        </dgm:presLayoutVars>
      </dgm:prSet>
      <dgm:spPr>
        <a:xfrm>
          <a:off x="5788616" y="1643083"/>
          <a:ext cx="1388308" cy="1079916"/>
        </a:xfrm>
        <a:prstGeom prst="rect">
          <a:avLst/>
        </a:prstGeom>
        <a:noFill/>
        <a:ln>
          <a:noFill/>
        </a:ln>
        <a:effectLst/>
      </dgm:spPr>
    </dgm:pt>
    <dgm:pt modelId="{226216E9-6E43-4A89-A023-CAA5F7A04034}" type="pres">
      <dgm:prSet presAssocID="{90C49ED3-C8CD-4282-8F72-3D29E497950F}" presName="sibTrans" presStyleCnt="0"/>
      <dgm:spPr/>
    </dgm:pt>
    <dgm:pt modelId="{04B739FA-E2C4-4C67-ABF9-B8FFA389E761}" type="pres">
      <dgm:prSet presAssocID="{01A9F390-EB5E-443A-8412-5DADF7190AB0}" presName="composite" presStyleCnt="0"/>
      <dgm:spPr/>
    </dgm:pt>
    <dgm:pt modelId="{96C62B27-6304-48EE-9791-ABDB70665CB3}" type="pres">
      <dgm:prSet presAssocID="{01A9F390-EB5E-443A-8412-5DADF7190AB0}" presName="ParentText" presStyleLbl="node1" presStyleIdx="2" presStyleCnt="3" custScaleX="201194" custLinFactNeighborX="14234" custLinFactNeighborY="-2275">
        <dgm:presLayoutVars>
          <dgm:chMax val="1"/>
          <dgm:chPref val="1"/>
          <dgm:bulletEnabled val="1"/>
        </dgm:presLayoutVars>
      </dgm:prSet>
      <dgm:spPr/>
    </dgm:pt>
  </dgm:ptLst>
  <dgm:cxnLst>
    <dgm:cxn modelId="{94B12A0D-15BA-4D1D-B645-9076E2BECB8C}" srcId="{C7661429-CC23-4CC4-9036-B9CFF9CD3EBC}" destId="{C30A6B4E-19F8-4AD7-B3DD-1CFFB6F158A9}" srcOrd="0" destOrd="0" parTransId="{C81B1411-D0B9-4FE1-A711-BDCF1D67B4E7}" sibTransId="{A2AD2E01-2B9E-47C5-BE0E-E1C8A9FE04A2}"/>
    <dgm:cxn modelId="{611F9A5E-370F-47B8-8675-6CE94F4424E5}" type="presOf" srcId="{C30A6B4E-19F8-4AD7-B3DD-1CFFB6F158A9}" destId="{E123F344-ED45-47F5-AD0E-D562F989AE7B}" srcOrd="0" destOrd="0" presId="urn:microsoft.com/office/officeart/2005/8/layout/StepDownProcess"/>
    <dgm:cxn modelId="{AD9DE16A-D3DE-4B8D-9394-9E32BA93C6C6}" type="presOf" srcId="{C7661429-CC23-4CC4-9036-B9CFF9CD3EBC}" destId="{4CC2EEE7-1D7C-44C1-ACB8-3B4E95226B09}" srcOrd="0" destOrd="0" presId="urn:microsoft.com/office/officeart/2005/8/layout/StepDownProcess"/>
    <dgm:cxn modelId="{FE08C874-0D39-481D-B359-2CEA9F557689}" srcId="{C7661429-CC23-4CC4-9036-B9CFF9CD3EBC}" destId="{ACA23D95-1587-40CD-848D-F410F5A0B10F}" srcOrd="1" destOrd="0" parTransId="{75919D34-180B-4D5D-8830-7F72677874CE}" sibTransId="{90C49ED3-C8CD-4282-8F72-3D29E497950F}"/>
    <dgm:cxn modelId="{50B67A79-37BA-48C4-9370-C93E158EE92E}" type="presOf" srcId="{01A9F390-EB5E-443A-8412-5DADF7190AB0}" destId="{96C62B27-6304-48EE-9791-ABDB70665CB3}" srcOrd="0" destOrd="0" presId="urn:microsoft.com/office/officeart/2005/8/layout/StepDownProcess"/>
    <dgm:cxn modelId="{6FAC547B-8645-4E6B-B057-03ED56815260}" type="presOf" srcId="{ACA23D95-1587-40CD-848D-F410F5A0B10F}" destId="{BBF6EC4F-C4C5-4604-A081-CCBF506B56E7}" srcOrd="0" destOrd="0" presId="urn:microsoft.com/office/officeart/2005/8/layout/StepDownProcess"/>
    <dgm:cxn modelId="{DBE8D6C9-77FC-4D28-9C66-AF45A6B21C2F}" srcId="{C7661429-CC23-4CC4-9036-B9CFF9CD3EBC}" destId="{01A9F390-EB5E-443A-8412-5DADF7190AB0}" srcOrd="2" destOrd="0" parTransId="{3D0CC01F-57DD-49D0-B03D-9F442D74F7F6}" sibTransId="{E5A619EC-C620-4E78-A629-8E840933FCEB}"/>
    <dgm:cxn modelId="{EE5A3432-85FF-4A9B-AE6D-AAAAE4AEED5B}" type="presParOf" srcId="{4CC2EEE7-1D7C-44C1-ACB8-3B4E95226B09}" destId="{AB753649-7D2F-4F9F-8FD0-9FCA0978519A}" srcOrd="0" destOrd="0" presId="urn:microsoft.com/office/officeart/2005/8/layout/StepDownProcess"/>
    <dgm:cxn modelId="{4ACAF46B-0AD4-43F9-B502-DCAD340B2D39}" type="presParOf" srcId="{AB753649-7D2F-4F9F-8FD0-9FCA0978519A}" destId="{267460BA-DD5A-461C-92A0-6854FBBEA6B2}" srcOrd="0" destOrd="0" presId="urn:microsoft.com/office/officeart/2005/8/layout/StepDownProcess"/>
    <dgm:cxn modelId="{FB077F1C-CA52-433E-8BFF-8DD6A8CFF75E}" type="presParOf" srcId="{AB753649-7D2F-4F9F-8FD0-9FCA0978519A}" destId="{E123F344-ED45-47F5-AD0E-D562F989AE7B}" srcOrd="1" destOrd="0" presId="urn:microsoft.com/office/officeart/2005/8/layout/StepDownProcess"/>
    <dgm:cxn modelId="{550586BE-8661-4869-9D7C-C665B51DC81A}" type="presParOf" srcId="{AB753649-7D2F-4F9F-8FD0-9FCA0978519A}" destId="{7DD94A5B-AC79-4121-98E0-09F6E8725C50}" srcOrd="2" destOrd="0" presId="urn:microsoft.com/office/officeart/2005/8/layout/StepDownProcess"/>
    <dgm:cxn modelId="{35DFDA38-093B-4EE8-831F-9F250054186C}" type="presParOf" srcId="{4CC2EEE7-1D7C-44C1-ACB8-3B4E95226B09}" destId="{07E50CB0-99DB-479A-82DB-F9602E62228E}" srcOrd="1" destOrd="0" presId="urn:microsoft.com/office/officeart/2005/8/layout/StepDownProcess"/>
    <dgm:cxn modelId="{8688E888-5F98-433D-87FB-0F3E94BF932F}" type="presParOf" srcId="{4CC2EEE7-1D7C-44C1-ACB8-3B4E95226B09}" destId="{69ABEBA3-9DBB-4BDC-AC84-C0869447123F}" srcOrd="2" destOrd="0" presId="urn:microsoft.com/office/officeart/2005/8/layout/StepDownProcess"/>
    <dgm:cxn modelId="{D3C3725C-569E-4C96-BADC-7F6A6D0BAFE3}" type="presParOf" srcId="{69ABEBA3-9DBB-4BDC-AC84-C0869447123F}" destId="{39580604-F1D6-478D-8895-D51FDA73A936}" srcOrd="0" destOrd="0" presId="urn:microsoft.com/office/officeart/2005/8/layout/StepDownProcess"/>
    <dgm:cxn modelId="{FDA27FC3-BB6D-49FA-A7CD-25D67D167B52}" type="presParOf" srcId="{69ABEBA3-9DBB-4BDC-AC84-C0869447123F}" destId="{BBF6EC4F-C4C5-4604-A081-CCBF506B56E7}" srcOrd="1" destOrd="0" presId="urn:microsoft.com/office/officeart/2005/8/layout/StepDownProcess"/>
    <dgm:cxn modelId="{75913B3D-C4AE-4C83-9FE4-5F20F97828D1}" type="presParOf" srcId="{69ABEBA3-9DBB-4BDC-AC84-C0869447123F}" destId="{D62A17B6-6643-48F3-9686-1400BDAC88E7}" srcOrd="2" destOrd="0" presId="urn:microsoft.com/office/officeart/2005/8/layout/StepDownProcess"/>
    <dgm:cxn modelId="{38411452-251A-4786-98E9-D83B199F82F4}" type="presParOf" srcId="{4CC2EEE7-1D7C-44C1-ACB8-3B4E95226B09}" destId="{226216E9-6E43-4A89-A023-CAA5F7A04034}" srcOrd="3" destOrd="0" presId="urn:microsoft.com/office/officeart/2005/8/layout/StepDownProcess"/>
    <dgm:cxn modelId="{70AB6425-7A1A-4AB8-B345-1183DD3BC8B7}" type="presParOf" srcId="{4CC2EEE7-1D7C-44C1-ACB8-3B4E95226B09}" destId="{04B739FA-E2C4-4C67-ABF9-B8FFA389E761}" srcOrd="4" destOrd="0" presId="urn:microsoft.com/office/officeart/2005/8/layout/StepDownProcess"/>
    <dgm:cxn modelId="{86100530-4554-42AD-B2EB-732BB260EEB2}" type="presParOf" srcId="{04B739FA-E2C4-4C67-ABF9-B8FFA389E761}" destId="{96C62B27-6304-48EE-9791-ABDB70665CB3}"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7460BA-DD5A-461C-92A0-6854FBBEA6B2}">
      <dsp:nvSpPr>
        <dsp:cNvPr id="0" name=""/>
        <dsp:cNvSpPr/>
      </dsp:nvSpPr>
      <dsp:spPr>
        <a:xfrm rot="5400000">
          <a:off x="806890" y="1430756"/>
          <a:ext cx="561256" cy="638970"/>
        </a:xfrm>
        <a:prstGeom prst="bentUpArrow">
          <a:avLst>
            <a:gd name="adj1" fmla="val 32840"/>
            <a:gd name="adj2" fmla="val 25000"/>
            <a:gd name="adj3" fmla="val 35780"/>
          </a:avLst>
        </a:prstGeom>
        <a:solidFill>
          <a:sysClr val="window" lastClr="FFFFFF"/>
        </a:solidFill>
        <a:ln w="25400" cap="flat" cmpd="sng" algn="ctr">
          <a:solidFill>
            <a:sysClr val="window" lastClr="FFFFFF"/>
          </a:solidFill>
          <a:prstDash val="solid"/>
          <a:miter lim="800000"/>
        </a:ln>
        <a:effectLst/>
      </dsp:spPr>
      <dsp:style>
        <a:lnRef idx="2">
          <a:scrgbClr r="0" g="0" b="0"/>
        </a:lnRef>
        <a:fillRef idx="1">
          <a:scrgbClr r="0" g="0" b="0"/>
        </a:fillRef>
        <a:effectRef idx="0">
          <a:scrgbClr r="0" g="0" b="0"/>
        </a:effectRef>
        <a:fontRef idx="minor"/>
      </dsp:style>
    </dsp:sp>
    <dsp:sp modelId="{E123F344-ED45-47F5-AD0E-D562F989AE7B}">
      <dsp:nvSpPr>
        <dsp:cNvPr id="0" name=""/>
        <dsp:cNvSpPr/>
      </dsp:nvSpPr>
      <dsp:spPr>
        <a:xfrm>
          <a:off x="400739" y="26947"/>
          <a:ext cx="1900931" cy="661347"/>
        </a:xfrm>
        <a:prstGeom prst="roundRect">
          <a:avLst>
            <a:gd name="adj" fmla="val 16670"/>
          </a:avLst>
        </a:prstGeom>
        <a:solidFill>
          <a:srgbClr val="78923C">
            <a:hueOff val="0"/>
            <a:satOff val="0"/>
            <a:lumOff val="0"/>
            <a:alphaOff val="0"/>
          </a:srgbClr>
        </a:solidFill>
        <a:ln w="19050" cap="flat" cmpd="sng" algn="ctr">
          <a:solidFill>
            <a:srgbClr val="66006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91440" rIns="38100" bIns="38100" numCol="1" spcCol="1270" anchor="t" anchorCtr="0">
          <a:noAutofit/>
        </a:bodyPr>
        <a:lstStyle/>
        <a:p>
          <a:pPr marL="0" lvl="0" indent="0" algn="ctr" defTabSz="444500">
            <a:lnSpc>
              <a:spcPct val="90000"/>
            </a:lnSpc>
            <a:spcBef>
              <a:spcPct val="0"/>
            </a:spcBef>
            <a:spcAft>
              <a:spcPct val="35000"/>
            </a:spcAft>
            <a:buNone/>
          </a:pPr>
          <a:r>
            <a:rPr lang="en-US" sz="1000" kern="1200" dirty="0">
              <a:solidFill>
                <a:sysClr val="window" lastClr="FFFFFF"/>
              </a:solidFill>
              <a:latin typeface="Arial" panose="020B0604020202020204" pitchFamily="34" charset="0"/>
              <a:ea typeface="+mn-ea"/>
              <a:cs typeface="Arial" panose="020B0604020202020204" pitchFamily="34" charset="0"/>
            </a:rPr>
            <a:t>Cohort 1 Dose 2.0 x10</a:t>
          </a:r>
          <a:r>
            <a:rPr lang="en-US" sz="1000" kern="1200" baseline="30000" dirty="0">
              <a:solidFill>
                <a:sysClr val="window" lastClr="FFFFFF"/>
              </a:solidFill>
              <a:latin typeface="Arial" panose="020B0604020202020204" pitchFamily="34" charset="0"/>
              <a:ea typeface="+mn-ea"/>
              <a:cs typeface="Arial" panose="020B0604020202020204" pitchFamily="34" charset="0"/>
            </a:rPr>
            <a:t>12</a:t>
          </a:r>
          <a:r>
            <a:rPr lang="en-US" sz="1000" kern="1200" dirty="0">
              <a:solidFill>
                <a:sysClr val="window" lastClr="FFFFFF"/>
              </a:solidFill>
              <a:latin typeface="Arial" panose="020B0604020202020204" pitchFamily="34" charset="0"/>
              <a:ea typeface="+mn-ea"/>
              <a:cs typeface="Arial" panose="020B0604020202020204" pitchFamily="34" charset="0"/>
            </a:rPr>
            <a:t> GC/kg</a:t>
          </a:r>
        </a:p>
        <a:p>
          <a:pPr marL="0" lvl="0" indent="0" algn="ctr" defTabSz="444500">
            <a:lnSpc>
              <a:spcPct val="90000"/>
            </a:lnSpc>
            <a:spcBef>
              <a:spcPct val="0"/>
            </a:spcBef>
            <a:spcAft>
              <a:spcPct val="35000"/>
            </a:spcAft>
            <a:buNone/>
          </a:pPr>
          <a:endParaRPr lang="en-US" sz="3200" kern="1200" dirty="0">
            <a:solidFill>
              <a:sysClr val="window" lastClr="FFFFFF"/>
            </a:solidFill>
            <a:latin typeface="Arial" panose="020B0604020202020204" pitchFamily="34" charset="0"/>
            <a:ea typeface="+mn-ea"/>
            <a:cs typeface="+mn-cs"/>
          </a:endParaRPr>
        </a:p>
      </dsp:txBody>
      <dsp:txXfrm>
        <a:off x="433029" y="59237"/>
        <a:ext cx="1836351" cy="596767"/>
      </dsp:txXfrm>
    </dsp:sp>
    <dsp:sp modelId="{7DD94A5B-AC79-4121-98E0-09F6E8725C50}">
      <dsp:nvSpPr>
        <dsp:cNvPr id="0" name=""/>
        <dsp:cNvSpPr/>
      </dsp:nvSpPr>
      <dsp:spPr>
        <a:xfrm>
          <a:off x="1972437" y="75518"/>
          <a:ext cx="687175" cy="534529"/>
        </a:xfrm>
        <a:prstGeom prst="rect">
          <a:avLst/>
        </a:prstGeom>
        <a:noFill/>
        <a:ln>
          <a:noFill/>
        </a:ln>
        <a:effectLst/>
      </dsp:spPr>
      <dsp:style>
        <a:lnRef idx="0">
          <a:scrgbClr r="0" g="0" b="0"/>
        </a:lnRef>
        <a:fillRef idx="0">
          <a:scrgbClr r="0" g="0" b="0"/>
        </a:fillRef>
        <a:effectRef idx="0">
          <a:scrgbClr r="0" g="0" b="0"/>
        </a:effectRef>
        <a:fontRef idx="minor"/>
      </dsp:style>
    </dsp:sp>
    <dsp:sp modelId="{39580604-F1D6-478D-8895-D51FDA73A936}">
      <dsp:nvSpPr>
        <dsp:cNvPr id="0" name=""/>
        <dsp:cNvSpPr/>
      </dsp:nvSpPr>
      <dsp:spPr>
        <a:xfrm rot="5400000">
          <a:off x="549200" y="1048741"/>
          <a:ext cx="561256" cy="638970"/>
        </a:xfrm>
        <a:prstGeom prst="bentUpArrow">
          <a:avLst>
            <a:gd name="adj1" fmla="val 32840"/>
            <a:gd name="adj2" fmla="val 25000"/>
            <a:gd name="adj3" fmla="val 35780"/>
          </a:avLst>
        </a:prstGeom>
        <a:solidFill>
          <a:sysClr val="window" lastClr="FFFFFF"/>
        </a:solidFill>
        <a:ln w="25400" cap="flat" cmpd="sng" algn="ctr">
          <a:solidFill>
            <a:sysClr val="window" lastClr="FFFFFF"/>
          </a:solidFill>
          <a:prstDash val="sysDash"/>
          <a:miter lim="800000"/>
        </a:ln>
        <a:effectLst/>
      </dsp:spPr>
      <dsp:style>
        <a:lnRef idx="2">
          <a:scrgbClr r="0" g="0" b="0"/>
        </a:lnRef>
        <a:fillRef idx="1">
          <a:scrgbClr r="0" g="0" b="0"/>
        </a:fillRef>
        <a:effectRef idx="0">
          <a:scrgbClr r="0" g="0" b="0"/>
        </a:effectRef>
        <a:fontRef idx="minor"/>
      </dsp:style>
    </dsp:sp>
    <dsp:sp modelId="{BBF6EC4F-C4C5-4604-A081-CCBF506B56E7}">
      <dsp:nvSpPr>
        <dsp:cNvPr id="0" name=""/>
        <dsp:cNvSpPr/>
      </dsp:nvSpPr>
      <dsp:spPr>
        <a:xfrm>
          <a:off x="1557641" y="748219"/>
          <a:ext cx="1900931" cy="661347"/>
        </a:xfrm>
        <a:prstGeom prst="roundRect">
          <a:avLst>
            <a:gd name="adj" fmla="val 16670"/>
          </a:avLst>
        </a:prstGeom>
        <a:solidFill>
          <a:srgbClr val="78923C">
            <a:hueOff val="0"/>
            <a:satOff val="0"/>
            <a:lumOff val="0"/>
            <a:alphaOff val="0"/>
          </a:srgbClr>
        </a:solidFill>
        <a:ln w="19050" cap="flat" cmpd="sng" algn="ctr">
          <a:solidFill>
            <a:srgbClr val="66006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38100" numCol="1" spcCol="1270" anchor="t" anchorCtr="0">
          <a:noAutofit/>
        </a:bodyPr>
        <a:lstStyle/>
        <a:p>
          <a:pPr marL="0" lvl="0" indent="0" algn="ctr" defTabSz="533400">
            <a:lnSpc>
              <a:spcPct val="90000"/>
            </a:lnSpc>
            <a:spcBef>
              <a:spcPct val="0"/>
            </a:spcBef>
            <a:spcAft>
              <a:spcPct val="35000"/>
            </a:spcAft>
            <a:buNone/>
          </a:pPr>
          <a:r>
            <a:rPr lang="en-US" sz="1000" kern="1200" dirty="0">
              <a:solidFill>
                <a:sysClr val="window" lastClr="FFFFFF"/>
              </a:solidFill>
              <a:latin typeface="Arial" panose="020B0604020202020204" pitchFamily="34" charset="0"/>
              <a:ea typeface="+mn-ea"/>
              <a:cs typeface="Arial" panose="020B0604020202020204" pitchFamily="34" charset="0"/>
            </a:rPr>
            <a:t>Cohort 2 Dose 6.0 x10</a:t>
          </a:r>
          <a:r>
            <a:rPr lang="en-US" sz="1000" kern="1200" baseline="30000" dirty="0">
              <a:solidFill>
                <a:sysClr val="window" lastClr="FFFFFF"/>
              </a:solidFill>
              <a:latin typeface="Arial" panose="020B0604020202020204" pitchFamily="34" charset="0"/>
              <a:ea typeface="+mn-ea"/>
              <a:cs typeface="Arial" panose="020B0604020202020204" pitchFamily="34" charset="0"/>
            </a:rPr>
            <a:t>12</a:t>
          </a:r>
          <a:r>
            <a:rPr lang="en-US" sz="1000" kern="1200" dirty="0">
              <a:solidFill>
                <a:sysClr val="window" lastClr="FFFFFF"/>
              </a:solidFill>
              <a:latin typeface="Arial" panose="020B0604020202020204" pitchFamily="34" charset="0"/>
              <a:ea typeface="+mn-ea"/>
              <a:cs typeface="Arial" panose="020B0604020202020204" pitchFamily="34" charset="0"/>
            </a:rPr>
            <a:t> GC/kg</a:t>
          </a:r>
        </a:p>
        <a:p>
          <a:pPr marL="0" lvl="0" algn="ctr" defTabSz="533400">
            <a:lnSpc>
              <a:spcPct val="90000"/>
            </a:lnSpc>
            <a:spcBef>
              <a:spcPct val="0"/>
            </a:spcBef>
            <a:spcAft>
              <a:spcPct val="35000"/>
            </a:spcAft>
            <a:buNone/>
          </a:pPr>
          <a:endParaRPr lang="en-US" sz="3200" kern="1200" dirty="0">
            <a:solidFill>
              <a:sysClr val="window" lastClr="FFFFFF"/>
            </a:solidFill>
            <a:latin typeface="Arial" panose="020B0604020202020204" pitchFamily="34" charset="0"/>
            <a:ea typeface="+mn-ea"/>
            <a:cs typeface="+mn-cs"/>
          </a:endParaRPr>
        </a:p>
      </dsp:txBody>
      <dsp:txXfrm>
        <a:off x="1589931" y="780509"/>
        <a:ext cx="1836351" cy="596767"/>
      </dsp:txXfrm>
    </dsp:sp>
    <dsp:sp modelId="{D62A17B6-6643-48F3-9686-1400BDAC88E7}">
      <dsp:nvSpPr>
        <dsp:cNvPr id="0" name=""/>
        <dsp:cNvSpPr/>
      </dsp:nvSpPr>
      <dsp:spPr>
        <a:xfrm>
          <a:off x="2996663" y="813282"/>
          <a:ext cx="687175" cy="534529"/>
        </a:xfrm>
        <a:prstGeom prst="rect">
          <a:avLst/>
        </a:prstGeom>
        <a:noFill/>
        <a:ln>
          <a:noFill/>
        </a:ln>
        <a:effectLst/>
      </dsp:spPr>
      <dsp:style>
        <a:lnRef idx="0">
          <a:scrgbClr r="0" g="0" b="0"/>
        </a:lnRef>
        <a:fillRef idx="0">
          <a:scrgbClr r="0" g="0" b="0"/>
        </a:fillRef>
        <a:effectRef idx="0">
          <a:scrgbClr r="0" g="0" b="0"/>
        </a:effectRef>
        <a:fontRef idx="minor"/>
      </dsp:style>
    </dsp:sp>
    <dsp:sp modelId="{96C62B27-6304-48EE-9791-ABDB70665CB3}">
      <dsp:nvSpPr>
        <dsp:cNvPr id="0" name=""/>
        <dsp:cNvSpPr/>
      </dsp:nvSpPr>
      <dsp:spPr>
        <a:xfrm>
          <a:off x="2709697" y="1483220"/>
          <a:ext cx="1900931" cy="661347"/>
        </a:xfrm>
        <a:prstGeom prst="roundRect">
          <a:avLst>
            <a:gd name="adj" fmla="val 16670"/>
          </a:avLst>
        </a:prstGeom>
        <a:solidFill>
          <a:srgbClr val="78923C">
            <a:hueOff val="0"/>
            <a:satOff val="0"/>
            <a:lumOff val="0"/>
            <a:alphaOff val="0"/>
          </a:srgbClr>
        </a:solidFill>
        <a:ln w="19050" cap="flat" cmpd="sng" algn="ctr">
          <a:solidFill>
            <a:srgbClr val="66006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marL="0" lvl="0" indent="0" algn="ctr" defTabSz="533400">
            <a:lnSpc>
              <a:spcPct val="90000"/>
            </a:lnSpc>
            <a:spcBef>
              <a:spcPct val="0"/>
            </a:spcBef>
            <a:spcAft>
              <a:spcPct val="35000"/>
            </a:spcAft>
            <a:buNone/>
          </a:pPr>
          <a:r>
            <a:rPr lang="en-US" sz="1050" kern="1200" dirty="0">
              <a:solidFill>
                <a:sysClr val="window" lastClr="FFFFFF"/>
              </a:solidFill>
              <a:latin typeface="Arial" panose="020B0604020202020204" pitchFamily="34" charset="0"/>
              <a:ea typeface="+mn-ea"/>
              <a:cs typeface="Arial" panose="020B0604020202020204" pitchFamily="34" charset="0"/>
            </a:rPr>
            <a:t>Cohort 3 Dose to be confirmed, 1.0 x10</a:t>
          </a:r>
          <a:r>
            <a:rPr lang="en-US" sz="1050" kern="1200" baseline="30000" dirty="0">
              <a:solidFill>
                <a:sysClr val="window" lastClr="FFFFFF"/>
              </a:solidFill>
              <a:latin typeface="Arial" panose="020B0604020202020204" pitchFamily="34" charset="0"/>
              <a:ea typeface="+mn-ea"/>
              <a:cs typeface="Arial" panose="020B0604020202020204" pitchFamily="34" charset="0"/>
            </a:rPr>
            <a:t>13</a:t>
          </a:r>
          <a:r>
            <a:rPr lang="en-US" sz="1050" kern="1200" dirty="0">
              <a:solidFill>
                <a:sysClr val="window" lastClr="FFFFFF"/>
              </a:solidFill>
              <a:latin typeface="Arial" panose="020B0604020202020204" pitchFamily="34" charset="0"/>
              <a:ea typeface="+mn-ea"/>
              <a:cs typeface="Arial" panose="020B0604020202020204" pitchFamily="34" charset="0"/>
            </a:rPr>
            <a:t> GC/kg</a:t>
          </a:r>
        </a:p>
        <a:p>
          <a:pPr marL="0" lvl="0" algn="ctr" defTabSz="533400">
            <a:lnSpc>
              <a:spcPct val="90000"/>
            </a:lnSpc>
            <a:spcBef>
              <a:spcPct val="0"/>
            </a:spcBef>
            <a:spcAft>
              <a:spcPct val="35000"/>
            </a:spcAft>
            <a:buNone/>
          </a:pPr>
          <a:endParaRPr lang="en-US" sz="3200" kern="1200" dirty="0">
            <a:solidFill>
              <a:sysClr val="window" lastClr="FFFFFF"/>
            </a:solidFill>
            <a:latin typeface="Arial" panose="020B0604020202020204" pitchFamily="34" charset="0"/>
            <a:ea typeface="+mn-ea"/>
            <a:cs typeface="+mn-cs"/>
          </a:endParaRPr>
        </a:p>
      </dsp:txBody>
      <dsp:txXfrm>
        <a:off x="2741987" y="1515510"/>
        <a:ext cx="1836351" cy="596767"/>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332E827-42CF-EC49-A8C5-67C5684480B7}" type="datetimeFigureOut">
              <a:rPr lang="en-US" smtClean="0"/>
              <a:t>11/5/19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725686-B027-3E46-A3CA-C2BD9943FCDA}" type="slidenum">
              <a:rPr lang="en-US" smtClean="0"/>
              <a:t>‹nº›</a:t>
            </a:fld>
            <a:endParaRPr lang="en-US"/>
          </a:p>
        </p:txBody>
      </p:sp>
    </p:spTree>
    <p:extLst>
      <p:ext uri="{BB962C8B-B14F-4D97-AF65-F5344CB8AC3E}">
        <p14:creationId xmlns:p14="http://schemas.microsoft.com/office/powerpoint/2010/main" val="122204379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Espaço Reservado para Imagem de Slide 1"/>
          <p:cNvSpPr>
            <a:spLocks noGrp="1" noRot="1" noChangeAspect="1" noTextEdit="1"/>
          </p:cNvSpPr>
          <p:nvPr>
            <p:ph type="sldImg"/>
          </p:nvPr>
        </p:nvSpPr>
        <p:spPr>
          <a:ln/>
        </p:spPr>
      </p:sp>
      <p:sp>
        <p:nvSpPr>
          <p:cNvPr id="36866"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
        <p:nvSpPr>
          <p:cNvPr id="36867"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bg1"/>
                </a:solidFill>
                <a:latin typeface="Arial" charset="0"/>
                <a:ea typeface="ＭＳ Ｐゴシック" charset="0"/>
                <a:cs typeface="ＭＳ Ｐゴシック" charset="0"/>
              </a:defRPr>
            </a:lvl1pPr>
            <a:lvl2pPr marL="742950" indent="-285750" eaLnBrk="0" hangingPunct="0">
              <a:defRPr sz="4400">
                <a:solidFill>
                  <a:schemeClr val="bg1"/>
                </a:solidFill>
                <a:latin typeface="Arial" charset="0"/>
                <a:ea typeface="ＭＳ Ｐゴシック" charset="0"/>
              </a:defRPr>
            </a:lvl2pPr>
            <a:lvl3pPr marL="1143000" indent="-228600" eaLnBrk="0" hangingPunct="0">
              <a:defRPr sz="4400">
                <a:solidFill>
                  <a:schemeClr val="bg1"/>
                </a:solidFill>
                <a:latin typeface="Arial" charset="0"/>
                <a:ea typeface="ＭＳ Ｐゴシック" charset="0"/>
              </a:defRPr>
            </a:lvl3pPr>
            <a:lvl4pPr marL="1600200" indent="-228600" eaLnBrk="0" hangingPunct="0">
              <a:defRPr sz="4400">
                <a:solidFill>
                  <a:schemeClr val="bg1"/>
                </a:solidFill>
                <a:latin typeface="Arial" charset="0"/>
                <a:ea typeface="ＭＳ Ｐゴシック" charset="0"/>
              </a:defRPr>
            </a:lvl4pPr>
            <a:lvl5pPr marL="2057400" indent="-228600" eaLnBrk="0" hangingPunct="0">
              <a:defRPr sz="4400">
                <a:solidFill>
                  <a:schemeClr val="bg1"/>
                </a:solidFill>
                <a:latin typeface="Arial" charset="0"/>
                <a:ea typeface="ＭＳ Ｐゴシック" charset="0"/>
              </a:defRPr>
            </a:lvl5pPr>
            <a:lvl6pPr marL="2514600" indent="-228600" eaLnBrk="0" fontAlgn="base" hangingPunct="0">
              <a:spcBef>
                <a:spcPct val="0"/>
              </a:spcBef>
              <a:spcAft>
                <a:spcPct val="0"/>
              </a:spcAft>
              <a:defRPr sz="4400">
                <a:solidFill>
                  <a:schemeClr val="bg1"/>
                </a:solidFill>
                <a:latin typeface="Arial" charset="0"/>
                <a:ea typeface="ＭＳ Ｐゴシック" charset="0"/>
              </a:defRPr>
            </a:lvl6pPr>
            <a:lvl7pPr marL="2971800" indent="-228600" eaLnBrk="0" fontAlgn="base" hangingPunct="0">
              <a:spcBef>
                <a:spcPct val="0"/>
              </a:spcBef>
              <a:spcAft>
                <a:spcPct val="0"/>
              </a:spcAft>
              <a:defRPr sz="4400">
                <a:solidFill>
                  <a:schemeClr val="bg1"/>
                </a:solidFill>
                <a:latin typeface="Arial" charset="0"/>
                <a:ea typeface="ＭＳ Ｐゴシック" charset="0"/>
              </a:defRPr>
            </a:lvl7pPr>
            <a:lvl8pPr marL="3429000" indent="-228600" eaLnBrk="0" fontAlgn="base" hangingPunct="0">
              <a:spcBef>
                <a:spcPct val="0"/>
              </a:spcBef>
              <a:spcAft>
                <a:spcPct val="0"/>
              </a:spcAft>
              <a:defRPr sz="4400">
                <a:solidFill>
                  <a:schemeClr val="bg1"/>
                </a:solidFill>
                <a:latin typeface="Arial" charset="0"/>
                <a:ea typeface="ＭＳ Ｐゴシック" charset="0"/>
              </a:defRPr>
            </a:lvl8pPr>
            <a:lvl9pPr marL="3886200" indent="-228600" eaLnBrk="0" fontAlgn="base" hangingPunct="0">
              <a:spcBef>
                <a:spcPct val="0"/>
              </a:spcBef>
              <a:spcAft>
                <a:spcPct val="0"/>
              </a:spcAft>
              <a:defRPr sz="4400">
                <a:solidFill>
                  <a:schemeClr val="bg1"/>
                </a:solidFill>
                <a:latin typeface="Arial" charset="0"/>
                <a:ea typeface="ＭＳ Ｐゴシック" charset="0"/>
              </a:defRPr>
            </a:lvl9pPr>
          </a:lstStyle>
          <a:p>
            <a:pPr eaLnBrk="1" hangingPunct="1"/>
            <a:fld id="{8F4FE693-3AFB-ED44-A74E-728E61457A58}" type="slidenum">
              <a:rPr lang="pt-BR" sz="1200">
                <a:solidFill>
                  <a:schemeClr val="tx1"/>
                </a:solidFill>
              </a:rPr>
              <a:pPr eaLnBrk="1" hangingPunct="1"/>
              <a:t>16</a:t>
            </a:fld>
            <a:endParaRPr lang="pt-BR" sz="1200">
              <a:solidFill>
                <a:schemeClr val="tx1"/>
              </a:solidFill>
            </a:endParaRPr>
          </a:p>
        </p:txBody>
      </p:sp>
    </p:spTree>
    <p:extLst>
      <p:ext uri="{BB962C8B-B14F-4D97-AF65-F5344CB8AC3E}">
        <p14:creationId xmlns:p14="http://schemas.microsoft.com/office/powerpoint/2010/main" val="978273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0FB7847E-9BFA-C54A-9A2C-F9447862D61B}" type="slidenum">
              <a:rPr lang="en-US" sz="1200">
                <a:latin typeface="Times New Roman" charset="0"/>
              </a:rPr>
              <a:pPr/>
              <a:t>50</a:t>
            </a:fld>
            <a:endParaRPr lang="en-US" sz="1200">
              <a:latin typeface="Times New Roman" charset="0"/>
            </a:endParaRPr>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Times New Roman" charset="0"/>
              </a:rPr>
              <a:t>The optimal management of patients with </a:t>
            </a:r>
            <a:r>
              <a:rPr lang="en-US" dirty="0" err="1">
                <a:latin typeface="Times New Roman" charset="0"/>
              </a:rPr>
              <a:t>Pompe</a:t>
            </a:r>
            <a:r>
              <a:rPr lang="en-US" dirty="0">
                <a:latin typeface="Times New Roman" charset="0"/>
              </a:rPr>
              <a:t> disease includes a comprehensive, multidisciplinary approach of evaluation, monitoring, and disease-specific and supportive therapies.</a:t>
            </a:r>
          </a:p>
          <a:p>
            <a:r>
              <a:rPr lang="en-US" dirty="0">
                <a:latin typeface="Times New Roman" charset="0"/>
              </a:rPr>
              <a:t>Due to the wide range of organ system impairment observed in </a:t>
            </a:r>
            <a:r>
              <a:rPr lang="en-US" dirty="0" err="1">
                <a:latin typeface="Times New Roman" charset="0"/>
              </a:rPr>
              <a:t>Pompe</a:t>
            </a:r>
            <a:r>
              <a:rPr lang="en-US" dirty="0">
                <a:latin typeface="Times New Roman" charset="0"/>
              </a:rPr>
              <a:t> disease, patients require specialized medical and therapeutic care.  Patient care is best managed by a multidisciplinary team of healthcare providers capable of addressing the different manifestations of the disease.</a:t>
            </a:r>
            <a:r>
              <a:rPr lang="en-US" baseline="30000" dirty="0">
                <a:latin typeface="Times New Roman" charset="0"/>
              </a:rPr>
              <a:t>1</a:t>
            </a:r>
          </a:p>
          <a:p>
            <a:endParaRPr lang="en-US" baseline="30000" dirty="0">
              <a:latin typeface="Times New Roman" charset="0"/>
            </a:endParaRPr>
          </a:p>
          <a:p>
            <a:r>
              <a:rPr lang="en-GB" sz="800" b="1" u="sng" dirty="0">
                <a:latin typeface="Times New Roman" charset="0"/>
              </a:rPr>
              <a:t>References</a:t>
            </a:r>
          </a:p>
          <a:p>
            <a:pPr>
              <a:buFontTx/>
              <a:buAutoNum type="arabicPeriod"/>
            </a:pPr>
            <a:r>
              <a:rPr lang="en-GB" sz="800" dirty="0" err="1">
                <a:latin typeface="Times New Roman" charset="0"/>
              </a:rPr>
              <a:t>Kishnani</a:t>
            </a:r>
            <a:r>
              <a:rPr lang="en-GB" sz="800" dirty="0">
                <a:latin typeface="Times New Roman" charset="0"/>
              </a:rPr>
              <a:t> PS, Steiner RD, Bali D, et al. </a:t>
            </a:r>
            <a:r>
              <a:rPr lang="en-GB" sz="800" dirty="0" err="1">
                <a:latin typeface="Times New Roman" charset="0"/>
              </a:rPr>
              <a:t>Pompe</a:t>
            </a:r>
            <a:r>
              <a:rPr lang="en-GB" sz="800" dirty="0">
                <a:latin typeface="Times New Roman" charset="0"/>
              </a:rPr>
              <a:t> disease diagnosis and management guideline. Genet Med. 2006;8(5):267-288.</a:t>
            </a:r>
          </a:p>
          <a:p>
            <a:endParaRPr lang="en-US" baseline="30000" dirty="0">
              <a:latin typeface="Times New Roman" charset="0"/>
            </a:endParaRPr>
          </a:p>
        </p:txBody>
      </p:sp>
    </p:spTree>
    <p:extLst>
      <p:ext uri="{BB962C8B-B14F-4D97-AF65-F5344CB8AC3E}">
        <p14:creationId xmlns:p14="http://schemas.microsoft.com/office/powerpoint/2010/main" val="6613475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874BE05F-A1EB-9142-B22D-9DE375326A49}" type="slidenum">
              <a:rPr lang="en-US" sz="1200">
                <a:latin typeface="Times New Roman" charset="0"/>
              </a:rPr>
              <a:pPr/>
              <a:t>54</a:t>
            </a:fld>
            <a:endParaRPr lang="en-US" sz="1200">
              <a:latin typeface="Times New Roman" charset="0"/>
            </a:endParaRPr>
          </a:p>
        </p:txBody>
      </p:sp>
      <p:sp>
        <p:nvSpPr>
          <p:cNvPr id="58370" name="Rectangle 2"/>
          <p:cNvSpPr>
            <a:spLocks noGrp="1" noRot="1" noChangeAspect="1" noChangeArrowheads="1" noTextEdit="1"/>
          </p:cNvSpPr>
          <p:nvPr>
            <p:ph type="sldImg"/>
          </p:nvPr>
        </p:nvSpPr>
        <p:spPr>
          <a:xfrm>
            <a:off x="1144588" y="682625"/>
            <a:ext cx="4570412" cy="3429000"/>
          </a:xfrm>
          <a:ln/>
        </p:spPr>
      </p:sp>
      <p:sp>
        <p:nvSpPr>
          <p:cNvPr id="58371" name="Rectangle 3"/>
          <p:cNvSpPr>
            <a:spLocks noGrp="1" noChangeArrowheads="1"/>
          </p:cNvSpPr>
          <p:nvPr>
            <p:ph type="body" idx="1"/>
          </p:nvPr>
        </p:nvSpPr>
        <p:spPr>
          <a:xfrm>
            <a:off x="684213" y="4341813"/>
            <a:ext cx="5487987" cy="411956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Times New Roman" charset="0"/>
              </a:rPr>
              <a:t>Intravenously-infused Myozyme binds to the M6P receptors via carbohydrate residues; once inside the cell, Myozyme is targeted to the lysosome through receptor-mediated endocytosis.</a:t>
            </a:r>
          </a:p>
          <a:p>
            <a:r>
              <a:rPr lang="en-US">
                <a:latin typeface="Times New Roman" charset="0"/>
              </a:rPr>
              <a:t>Inside the lysosome, Myozyme is activated via proteolytic cleavage and begins to break down stored glycogen into glucose. </a:t>
            </a:r>
          </a:p>
          <a:p>
            <a:endParaRPr lang="en-US">
              <a:latin typeface="Times New Roman" charset="0"/>
            </a:endParaRPr>
          </a:p>
          <a:p>
            <a:r>
              <a:rPr lang="en-US" sz="800" b="1" u="sng">
                <a:solidFill>
                  <a:srgbClr val="000000"/>
                </a:solidFill>
                <a:latin typeface="Times New Roman" charset="0"/>
              </a:rPr>
              <a:t>References</a:t>
            </a:r>
          </a:p>
          <a:p>
            <a:r>
              <a:rPr lang="en-US" sz="800">
                <a:latin typeface="Times New Roman" charset="0"/>
              </a:rPr>
              <a:t>van der Ploeg AT, Kroos MA, Willemsen R, Brons NH, Reuser AJ. Intravenous administration of phosphorylated acid alpha-</a:t>
            </a:r>
          </a:p>
          <a:p>
            <a:pPr>
              <a:spcBef>
                <a:spcPct val="0"/>
              </a:spcBef>
            </a:pPr>
            <a:r>
              <a:rPr lang="en-US" sz="800">
                <a:latin typeface="Times New Roman" charset="0"/>
              </a:rPr>
              <a:t>glucosidase leads to uptake of enzyme in heart and skeletal muscle of mice. J Clin Invest 1991;87:513-518.</a:t>
            </a:r>
          </a:p>
          <a:p>
            <a:endParaRPr lang="en-US" sz="800">
              <a:latin typeface="Times New Roman" charset="0"/>
            </a:endParaRPr>
          </a:p>
        </p:txBody>
      </p:sp>
    </p:spTree>
    <p:extLst>
      <p:ext uri="{BB962C8B-B14F-4D97-AF65-F5344CB8AC3E}">
        <p14:creationId xmlns:p14="http://schemas.microsoft.com/office/powerpoint/2010/main" val="31215586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F8BC12-8D07-9949-8A41-BEC4ED1C370B}"/>
              </a:ext>
            </a:extLst>
          </p:cNvPr>
          <p:cNvSpPr>
            <a:spLocks noGrp="1" noChangeArrowheads="1"/>
          </p:cNvSpPr>
          <p:nvPr>
            <p:ph type="sldNum" sz="quarter" idx="5"/>
          </p:nvPr>
        </p:nvSpPr>
        <p:spPr>
          <a:ln/>
        </p:spPr>
        <p:txBody>
          <a:bodyPr/>
          <a:lstStyle/>
          <a:p>
            <a:fld id="{8525063E-1808-3C4D-B654-2052341CBA75}" type="slidenum">
              <a:rPr lang="en-US" altLang="pt-BR"/>
              <a:pPr/>
              <a:t>55</a:t>
            </a:fld>
            <a:endParaRPr lang="en-US" altLang="pt-BR"/>
          </a:p>
        </p:txBody>
      </p:sp>
      <p:sp>
        <p:nvSpPr>
          <p:cNvPr id="265218" name="Rectangle 2">
            <a:extLst>
              <a:ext uri="{FF2B5EF4-FFF2-40B4-BE49-F238E27FC236}">
                <a16:creationId xmlns:a16="http://schemas.microsoft.com/office/drawing/2014/main" id="{A6D1B0EE-075F-9B4A-8878-0B8B249140BE}"/>
              </a:ext>
            </a:extLst>
          </p:cNvPr>
          <p:cNvSpPr>
            <a:spLocks noGrp="1" noRot="1" noChangeAspect="1" noChangeArrowheads="1" noTextEdit="1"/>
          </p:cNvSpPr>
          <p:nvPr>
            <p:ph type="sldImg"/>
          </p:nvPr>
        </p:nvSpPr>
        <p:spPr>
          <a:ln/>
        </p:spPr>
      </p:sp>
      <p:sp>
        <p:nvSpPr>
          <p:cNvPr id="265219" name="Rectangle 3">
            <a:extLst>
              <a:ext uri="{FF2B5EF4-FFF2-40B4-BE49-F238E27FC236}">
                <a16:creationId xmlns:a16="http://schemas.microsoft.com/office/drawing/2014/main" id="{C751287C-7D6E-F14A-AE6F-B08ED3CA0AD7}"/>
              </a:ext>
            </a:extLst>
          </p:cNvPr>
          <p:cNvSpPr>
            <a:spLocks noGrp="1" noChangeArrowheads="1"/>
          </p:cNvSpPr>
          <p:nvPr>
            <p:ph type="body" idx="1"/>
          </p:nvPr>
        </p:nvSpPr>
        <p:spPr/>
        <p:txBody>
          <a:bodyPr/>
          <a:lstStyle/>
          <a:p>
            <a:pPr marL="171450" indent="-171450"/>
            <a:r>
              <a:rPr lang="en-US" altLang="pt-BR"/>
              <a:t>The illustration above captures some, but not all, of the global clinical experiences with Myozyme therapy published to date.</a:t>
            </a:r>
          </a:p>
          <a:p>
            <a:pPr marL="171450" indent="-171450"/>
            <a:r>
              <a:rPr lang="en-US" altLang="pt-BR"/>
              <a:t>Given the low incidence of Pompe disease, the body of clinical evidence for Myozyme must be evaluated collectively.  The safety and efficacy of Myozyme has been evaluated across different age populations and the broad spectrum of clinical phenotypes through a number of different clinical trials, observational studies, and case reports.</a:t>
            </a:r>
            <a:r>
              <a:rPr lang="en-US" altLang="pt-BR" baseline="30000"/>
              <a:t>1-10</a:t>
            </a:r>
          </a:p>
          <a:p>
            <a:pPr marL="171450" indent="-171450"/>
            <a:r>
              <a:rPr lang="en-US" altLang="pt-BR"/>
              <a:t>The evidence collectively suggests that Myozyme can provide clinical benefit and that therapy may improve, stabilize, or slow the progressive decline in motor and / or pulmonary function in patients with Pompe disease.</a:t>
            </a:r>
            <a:r>
              <a:rPr lang="en-US" altLang="pt-BR" baseline="30000"/>
              <a:t>1-10</a:t>
            </a:r>
          </a:p>
          <a:p>
            <a:pPr marL="171450" indent="-171450"/>
            <a:endParaRPr lang="en-US" altLang="pt-BR"/>
          </a:p>
          <a:p>
            <a:pPr marL="171450" indent="-171450">
              <a:buFontTx/>
              <a:buNone/>
            </a:pPr>
            <a:r>
              <a:rPr lang="en-GB" altLang="pt-BR" sz="800" b="1" u="sng"/>
              <a:t>References</a:t>
            </a:r>
          </a:p>
          <a:p>
            <a:pPr marL="171450" indent="-171450">
              <a:buFontTx/>
              <a:buAutoNum type="arabicPeriod"/>
            </a:pPr>
            <a:r>
              <a:rPr lang="en-US" altLang="pt-BR" sz="800"/>
              <a:t>Chien YH, Lee NC, Thurberg BL, et al. Pompe disease in infants: improving the prognosis by newborn screening and early treatment. Pediatrics 2009;124:e1116-e1125.</a:t>
            </a:r>
          </a:p>
          <a:p>
            <a:pPr marL="171450" indent="-171450">
              <a:buFontTx/>
              <a:buAutoNum type="arabicPeriod"/>
            </a:pPr>
            <a:r>
              <a:rPr lang="en-US" altLang="pt-BR" sz="800"/>
              <a:t>Kishnani PS, Corzo D, Nicolino M, et al. Recombinant human acid [alpha]-glucosidase: major clinical benefits in infantile-onset Pompe disease. Neurology. 2007;68(2):99-109.</a:t>
            </a:r>
          </a:p>
          <a:p>
            <a:pPr marL="171450" indent="-171450">
              <a:buFontTx/>
              <a:buAutoNum type="arabicPeriod"/>
            </a:pPr>
            <a:r>
              <a:rPr lang="en-US" altLang="pt-BR" sz="800"/>
              <a:t>Kishnani PS, Corzo D, Leslie ND, et al. Early treatment with alglucosidase alpha prolongs long-term survival of infants with Pompe disease. Pediatr Res. 2009;66(3):329-335.</a:t>
            </a:r>
          </a:p>
          <a:p>
            <a:pPr marL="171450" indent="-171450">
              <a:buFontTx/>
              <a:buAutoNum type="arabicPeriod"/>
            </a:pPr>
            <a:r>
              <a:rPr lang="en-US" altLang="pt-BR" sz="800"/>
              <a:t>van Capelle, van der Beek NA, Hagemans ML, et al. Effect of enzyme therapy in juvenile patients with Pompe disease: A three-year open-label study. Neuromuscul Disord. 2010;[published online ahead of print September 1 2010].</a:t>
            </a:r>
          </a:p>
          <a:p>
            <a:pPr marL="171450" indent="-171450">
              <a:buFontTx/>
              <a:buAutoNum type="arabicPeriod"/>
            </a:pPr>
            <a:r>
              <a:rPr lang="en-US" altLang="pt-BR" sz="800"/>
              <a:t>van der Ploeg AT, Clemens PR, Corzo D, et al. A randomized study of alglucosidase alfa in late-onset Pompe’s disease. N Engl J Med. 2010;362:1396-406.</a:t>
            </a:r>
          </a:p>
          <a:p>
            <a:pPr marL="171450" indent="-171450">
              <a:buFontTx/>
              <a:buAutoNum type="arabicPeriod"/>
            </a:pPr>
            <a:r>
              <a:rPr lang="en-US" altLang="pt-BR" sz="800"/>
              <a:t>Strothotte S, Strigl-Pill N, Grunert B, et al. Enzyme replacement therapy with alglucosidase alfa in 44 patients with late onset glycogen storage disease type 2: 12-month results of an observational clinical trial. J Neurol. 2010;257(1):91-97.</a:t>
            </a:r>
          </a:p>
          <a:p>
            <a:pPr marL="171450" indent="-171450">
              <a:buFontTx/>
              <a:buAutoNum type="arabicPeriod"/>
            </a:pPr>
            <a:r>
              <a:rPr lang="en-US" altLang="pt-BR" sz="800"/>
              <a:t>Angelini C, Semplicini C, Tonin P, Filosto M, Pegoraro E, Soraru G, Fanin M. Progress in enzyme replacement therapy in glycogen storage disease type II. Therapeutic Advances in Neurological Disorders 2009;2(3):143-153.</a:t>
            </a:r>
          </a:p>
          <a:p>
            <a:pPr marL="171450" indent="-171450">
              <a:buFontTx/>
              <a:buAutoNum type="arabicPeriod"/>
            </a:pPr>
            <a:r>
              <a:rPr lang="en-US" altLang="pt-BR" sz="800"/>
              <a:t>Nicolino M, Byrne B, Wraith JE, et al. Clinical outcomes after long-term treatment with alglucosidase alfa in infants and children with advanced Pompe disease. Genet Med. 2009;11(3):210-219.</a:t>
            </a:r>
          </a:p>
          <a:p>
            <a:pPr marL="171450" indent="-171450">
              <a:buFontTx/>
              <a:buAutoNum type="arabicPeriod"/>
            </a:pPr>
            <a:r>
              <a:rPr lang="en-US" altLang="pt-BR" sz="800"/>
              <a:t>Winkel LP, Van den Hout JM, Kamphoven JH, et al. Enzyme replacement therapy in late-onset Pompe’s disease: a three-year follow-up. Ann Neurol 2004;55:495-502.</a:t>
            </a:r>
          </a:p>
          <a:p>
            <a:pPr marL="171450" indent="-171450">
              <a:buFontTx/>
              <a:buAutoNum type="arabicPeriod"/>
            </a:pPr>
            <a:r>
              <a:rPr lang="en-US" altLang="pt-BR" sz="800"/>
              <a:t>van Capelle CI, Winkel LP, Hagemans ML, et al. Eight years experience with enzyme replacement therapy in two children and one adult with Pompe disease. Neuromuscul Disord 2008;18:447-452.</a:t>
            </a:r>
          </a:p>
        </p:txBody>
      </p:sp>
    </p:spTree>
    <p:extLst>
      <p:ext uri="{BB962C8B-B14F-4D97-AF65-F5344CB8AC3E}">
        <p14:creationId xmlns:p14="http://schemas.microsoft.com/office/powerpoint/2010/main" val="2064506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Espaço Reservado para Imagem de Slide 1"/>
          <p:cNvSpPr>
            <a:spLocks noGrp="1" noRot="1" noChangeAspect="1" noTextEdit="1"/>
          </p:cNvSpPr>
          <p:nvPr>
            <p:ph type="sldImg"/>
          </p:nvPr>
        </p:nvSpPr>
        <p:spPr>
          <a:ln/>
        </p:spPr>
      </p:sp>
      <p:sp>
        <p:nvSpPr>
          <p:cNvPr id="36866"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
        <p:nvSpPr>
          <p:cNvPr id="36867"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bg1"/>
                </a:solidFill>
                <a:latin typeface="Arial" charset="0"/>
                <a:ea typeface="ＭＳ Ｐゴシック" charset="0"/>
                <a:cs typeface="ＭＳ Ｐゴシック" charset="0"/>
              </a:defRPr>
            </a:lvl1pPr>
            <a:lvl2pPr marL="742950" indent="-285750" eaLnBrk="0" hangingPunct="0">
              <a:defRPr sz="4400">
                <a:solidFill>
                  <a:schemeClr val="bg1"/>
                </a:solidFill>
                <a:latin typeface="Arial" charset="0"/>
                <a:ea typeface="ＭＳ Ｐゴシック" charset="0"/>
              </a:defRPr>
            </a:lvl2pPr>
            <a:lvl3pPr marL="1143000" indent="-228600" eaLnBrk="0" hangingPunct="0">
              <a:defRPr sz="4400">
                <a:solidFill>
                  <a:schemeClr val="bg1"/>
                </a:solidFill>
                <a:latin typeface="Arial" charset="0"/>
                <a:ea typeface="ＭＳ Ｐゴシック" charset="0"/>
              </a:defRPr>
            </a:lvl3pPr>
            <a:lvl4pPr marL="1600200" indent="-228600" eaLnBrk="0" hangingPunct="0">
              <a:defRPr sz="4400">
                <a:solidFill>
                  <a:schemeClr val="bg1"/>
                </a:solidFill>
                <a:latin typeface="Arial" charset="0"/>
                <a:ea typeface="ＭＳ Ｐゴシック" charset="0"/>
              </a:defRPr>
            </a:lvl4pPr>
            <a:lvl5pPr marL="2057400" indent="-228600" eaLnBrk="0" hangingPunct="0">
              <a:defRPr sz="4400">
                <a:solidFill>
                  <a:schemeClr val="bg1"/>
                </a:solidFill>
                <a:latin typeface="Arial" charset="0"/>
                <a:ea typeface="ＭＳ Ｐゴシック" charset="0"/>
              </a:defRPr>
            </a:lvl5pPr>
            <a:lvl6pPr marL="2514600" indent="-228600" eaLnBrk="0" fontAlgn="base" hangingPunct="0">
              <a:spcBef>
                <a:spcPct val="0"/>
              </a:spcBef>
              <a:spcAft>
                <a:spcPct val="0"/>
              </a:spcAft>
              <a:defRPr sz="4400">
                <a:solidFill>
                  <a:schemeClr val="bg1"/>
                </a:solidFill>
                <a:latin typeface="Arial" charset="0"/>
                <a:ea typeface="ＭＳ Ｐゴシック" charset="0"/>
              </a:defRPr>
            </a:lvl6pPr>
            <a:lvl7pPr marL="2971800" indent="-228600" eaLnBrk="0" fontAlgn="base" hangingPunct="0">
              <a:spcBef>
                <a:spcPct val="0"/>
              </a:spcBef>
              <a:spcAft>
                <a:spcPct val="0"/>
              </a:spcAft>
              <a:defRPr sz="4400">
                <a:solidFill>
                  <a:schemeClr val="bg1"/>
                </a:solidFill>
                <a:latin typeface="Arial" charset="0"/>
                <a:ea typeface="ＭＳ Ｐゴシック" charset="0"/>
              </a:defRPr>
            </a:lvl7pPr>
            <a:lvl8pPr marL="3429000" indent="-228600" eaLnBrk="0" fontAlgn="base" hangingPunct="0">
              <a:spcBef>
                <a:spcPct val="0"/>
              </a:spcBef>
              <a:spcAft>
                <a:spcPct val="0"/>
              </a:spcAft>
              <a:defRPr sz="4400">
                <a:solidFill>
                  <a:schemeClr val="bg1"/>
                </a:solidFill>
                <a:latin typeface="Arial" charset="0"/>
                <a:ea typeface="ＭＳ Ｐゴシック" charset="0"/>
              </a:defRPr>
            </a:lvl8pPr>
            <a:lvl9pPr marL="3886200" indent="-228600" eaLnBrk="0" fontAlgn="base" hangingPunct="0">
              <a:spcBef>
                <a:spcPct val="0"/>
              </a:spcBef>
              <a:spcAft>
                <a:spcPct val="0"/>
              </a:spcAft>
              <a:defRPr sz="4400">
                <a:solidFill>
                  <a:schemeClr val="bg1"/>
                </a:solidFill>
                <a:latin typeface="Arial" charset="0"/>
                <a:ea typeface="ＭＳ Ｐゴシック" charset="0"/>
              </a:defRPr>
            </a:lvl9pPr>
          </a:lstStyle>
          <a:p>
            <a:pPr eaLnBrk="1" hangingPunct="1"/>
            <a:fld id="{8F4FE693-3AFB-ED44-A74E-728E61457A58}" type="slidenum">
              <a:rPr lang="pt-BR" sz="1200">
                <a:solidFill>
                  <a:schemeClr val="tx1"/>
                </a:solidFill>
              </a:rPr>
              <a:pPr eaLnBrk="1" hangingPunct="1"/>
              <a:t>17</a:t>
            </a:fld>
            <a:endParaRPr lang="pt-BR" sz="1200">
              <a:solidFill>
                <a:schemeClr val="tx1"/>
              </a:solidFill>
            </a:endParaRPr>
          </a:p>
        </p:txBody>
      </p:sp>
    </p:spTree>
    <p:extLst>
      <p:ext uri="{BB962C8B-B14F-4D97-AF65-F5344CB8AC3E}">
        <p14:creationId xmlns:p14="http://schemas.microsoft.com/office/powerpoint/2010/main" val="1558838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Espaço Reservado para Imagem de Slide 1"/>
          <p:cNvSpPr>
            <a:spLocks noGrp="1" noRot="1" noChangeAspect="1" noTextEdit="1"/>
          </p:cNvSpPr>
          <p:nvPr>
            <p:ph type="sldImg"/>
          </p:nvPr>
        </p:nvSpPr>
        <p:spPr>
          <a:ln/>
        </p:spPr>
      </p:sp>
      <p:sp>
        <p:nvSpPr>
          <p:cNvPr id="36866"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
        <p:nvSpPr>
          <p:cNvPr id="36867"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bg1"/>
                </a:solidFill>
                <a:latin typeface="Arial" charset="0"/>
                <a:ea typeface="ＭＳ Ｐゴシック" charset="0"/>
                <a:cs typeface="ＭＳ Ｐゴシック" charset="0"/>
              </a:defRPr>
            </a:lvl1pPr>
            <a:lvl2pPr marL="742950" indent="-285750" eaLnBrk="0" hangingPunct="0">
              <a:defRPr sz="4400">
                <a:solidFill>
                  <a:schemeClr val="bg1"/>
                </a:solidFill>
                <a:latin typeface="Arial" charset="0"/>
                <a:ea typeface="ＭＳ Ｐゴシック" charset="0"/>
              </a:defRPr>
            </a:lvl2pPr>
            <a:lvl3pPr marL="1143000" indent="-228600" eaLnBrk="0" hangingPunct="0">
              <a:defRPr sz="4400">
                <a:solidFill>
                  <a:schemeClr val="bg1"/>
                </a:solidFill>
                <a:latin typeface="Arial" charset="0"/>
                <a:ea typeface="ＭＳ Ｐゴシック" charset="0"/>
              </a:defRPr>
            </a:lvl3pPr>
            <a:lvl4pPr marL="1600200" indent="-228600" eaLnBrk="0" hangingPunct="0">
              <a:defRPr sz="4400">
                <a:solidFill>
                  <a:schemeClr val="bg1"/>
                </a:solidFill>
                <a:latin typeface="Arial" charset="0"/>
                <a:ea typeface="ＭＳ Ｐゴシック" charset="0"/>
              </a:defRPr>
            </a:lvl4pPr>
            <a:lvl5pPr marL="2057400" indent="-228600" eaLnBrk="0" hangingPunct="0">
              <a:defRPr sz="4400">
                <a:solidFill>
                  <a:schemeClr val="bg1"/>
                </a:solidFill>
                <a:latin typeface="Arial" charset="0"/>
                <a:ea typeface="ＭＳ Ｐゴシック" charset="0"/>
              </a:defRPr>
            </a:lvl5pPr>
            <a:lvl6pPr marL="2514600" indent="-228600" eaLnBrk="0" fontAlgn="base" hangingPunct="0">
              <a:spcBef>
                <a:spcPct val="0"/>
              </a:spcBef>
              <a:spcAft>
                <a:spcPct val="0"/>
              </a:spcAft>
              <a:defRPr sz="4400">
                <a:solidFill>
                  <a:schemeClr val="bg1"/>
                </a:solidFill>
                <a:latin typeface="Arial" charset="0"/>
                <a:ea typeface="ＭＳ Ｐゴシック" charset="0"/>
              </a:defRPr>
            </a:lvl6pPr>
            <a:lvl7pPr marL="2971800" indent="-228600" eaLnBrk="0" fontAlgn="base" hangingPunct="0">
              <a:spcBef>
                <a:spcPct val="0"/>
              </a:spcBef>
              <a:spcAft>
                <a:spcPct val="0"/>
              </a:spcAft>
              <a:defRPr sz="4400">
                <a:solidFill>
                  <a:schemeClr val="bg1"/>
                </a:solidFill>
                <a:latin typeface="Arial" charset="0"/>
                <a:ea typeface="ＭＳ Ｐゴシック" charset="0"/>
              </a:defRPr>
            </a:lvl7pPr>
            <a:lvl8pPr marL="3429000" indent="-228600" eaLnBrk="0" fontAlgn="base" hangingPunct="0">
              <a:spcBef>
                <a:spcPct val="0"/>
              </a:spcBef>
              <a:spcAft>
                <a:spcPct val="0"/>
              </a:spcAft>
              <a:defRPr sz="4400">
                <a:solidFill>
                  <a:schemeClr val="bg1"/>
                </a:solidFill>
                <a:latin typeface="Arial" charset="0"/>
                <a:ea typeface="ＭＳ Ｐゴシック" charset="0"/>
              </a:defRPr>
            </a:lvl8pPr>
            <a:lvl9pPr marL="3886200" indent="-228600" eaLnBrk="0" fontAlgn="base" hangingPunct="0">
              <a:spcBef>
                <a:spcPct val="0"/>
              </a:spcBef>
              <a:spcAft>
                <a:spcPct val="0"/>
              </a:spcAft>
              <a:defRPr sz="4400">
                <a:solidFill>
                  <a:schemeClr val="bg1"/>
                </a:solidFill>
                <a:latin typeface="Arial" charset="0"/>
                <a:ea typeface="ＭＳ Ｐゴシック" charset="0"/>
              </a:defRPr>
            </a:lvl9pPr>
          </a:lstStyle>
          <a:p>
            <a:pPr eaLnBrk="1" hangingPunct="1"/>
            <a:fld id="{8F4FE693-3AFB-ED44-A74E-728E61457A58}" type="slidenum">
              <a:rPr lang="pt-BR" sz="1200">
                <a:solidFill>
                  <a:schemeClr val="tx1"/>
                </a:solidFill>
              </a:rPr>
              <a:pPr eaLnBrk="1" hangingPunct="1"/>
              <a:t>18</a:t>
            </a:fld>
            <a:endParaRPr lang="pt-BR" sz="1200">
              <a:solidFill>
                <a:schemeClr val="tx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Espaço Reservado para Imagem de Slide 1">
            <a:extLst>
              <a:ext uri="{FF2B5EF4-FFF2-40B4-BE49-F238E27FC236}">
                <a16:creationId xmlns:a16="http://schemas.microsoft.com/office/drawing/2014/main" id="{2F96C73B-FEED-43C2-8262-3260E05DB82C}"/>
              </a:ext>
            </a:extLst>
          </p:cNvPr>
          <p:cNvSpPr>
            <a:spLocks noGrp="1" noRot="1" noChangeAspect="1" noTextEdit="1"/>
          </p:cNvSpPr>
          <p:nvPr>
            <p:ph type="sldImg"/>
          </p:nvPr>
        </p:nvSpPr>
        <p:spPr bwMode="auto">
          <a:xfrm>
            <a:off x="452438" y="1241425"/>
            <a:ext cx="5953125" cy="3349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03" name="Espaço Reservado para Anotações 2">
            <a:extLst>
              <a:ext uri="{FF2B5EF4-FFF2-40B4-BE49-F238E27FC236}">
                <a16:creationId xmlns:a16="http://schemas.microsoft.com/office/drawing/2014/main" id="{1A6B2F18-BB21-493B-AAFC-E944448CAE7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altLang="pt-BR"/>
          </a:p>
        </p:txBody>
      </p:sp>
      <p:sp>
        <p:nvSpPr>
          <p:cNvPr id="409604" name="Espaço Reservado para Número de Slide 3">
            <a:extLst>
              <a:ext uri="{FF2B5EF4-FFF2-40B4-BE49-F238E27FC236}">
                <a16:creationId xmlns:a16="http://schemas.microsoft.com/office/drawing/2014/main" id="{E88D2E78-B4B6-4E4A-B50A-12E89FE65D6B}"/>
              </a:ext>
            </a:extLst>
          </p:cNvPr>
          <p:cNvSpPr txBox="1">
            <a:spLocks noGrp="1"/>
          </p:cNvSpPr>
          <p:nvPr/>
        </p:nvSpPr>
        <p:spPr bwMode="auto">
          <a:xfrm>
            <a:off x="3884613" y="10234613"/>
            <a:ext cx="29718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2C23D0D8-ED9A-4BC5-9AB8-33C31E3DB887}" type="slidenum">
              <a:rPr lang="pt-BR" altLang="pt-BR">
                <a:ea typeface="MS PGothic" panose="020B0600070205080204" pitchFamily="34" charset="-128"/>
              </a:rPr>
              <a:pPr algn="r" eaLnBrk="1" hangingPunct="1">
                <a:spcBef>
                  <a:spcPct val="0"/>
                </a:spcBef>
              </a:pPr>
              <a:t>19</a:t>
            </a:fld>
            <a:endParaRPr lang="pt-BR" altLang="pt-BR">
              <a:ea typeface="MS PGothic" panose="020B0600070205080204" pitchFamily="34" charset="-128"/>
            </a:endParaRPr>
          </a:p>
        </p:txBody>
      </p:sp>
    </p:spTree>
    <p:extLst>
      <p:ext uri="{BB962C8B-B14F-4D97-AF65-F5344CB8AC3E}">
        <p14:creationId xmlns:p14="http://schemas.microsoft.com/office/powerpoint/2010/main" val="1714884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bg1"/>
                </a:solidFill>
                <a:latin typeface="Arial" charset="0"/>
                <a:ea typeface="ＭＳ Ｐゴシック" charset="0"/>
                <a:cs typeface="ＭＳ Ｐゴシック" charset="0"/>
              </a:defRPr>
            </a:lvl1pPr>
            <a:lvl2pPr marL="742950" indent="-285750" eaLnBrk="0" hangingPunct="0">
              <a:defRPr sz="4400">
                <a:solidFill>
                  <a:schemeClr val="bg1"/>
                </a:solidFill>
                <a:latin typeface="Arial" charset="0"/>
                <a:ea typeface="ＭＳ Ｐゴシック" charset="0"/>
              </a:defRPr>
            </a:lvl2pPr>
            <a:lvl3pPr marL="1143000" indent="-228600" eaLnBrk="0" hangingPunct="0">
              <a:defRPr sz="4400">
                <a:solidFill>
                  <a:schemeClr val="bg1"/>
                </a:solidFill>
                <a:latin typeface="Arial" charset="0"/>
                <a:ea typeface="ＭＳ Ｐゴシック" charset="0"/>
              </a:defRPr>
            </a:lvl3pPr>
            <a:lvl4pPr marL="1600200" indent="-228600" eaLnBrk="0" hangingPunct="0">
              <a:defRPr sz="4400">
                <a:solidFill>
                  <a:schemeClr val="bg1"/>
                </a:solidFill>
                <a:latin typeface="Arial" charset="0"/>
                <a:ea typeface="ＭＳ Ｐゴシック" charset="0"/>
              </a:defRPr>
            </a:lvl4pPr>
            <a:lvl5pPr marL="2057400" indent="-228600" eaLnBrk="0" hangingPunct="0">
              <a:defRPr sz="4400">
                <a:solidFill>
                  <a:schemeClr val="bg1"/>
                </a:solidFill>
                <a:latin typeface="Arial" charset="0"/>
                <a:ea typeface="ＭＳ Ｐゴシック" charset="0"/>
              </a:defRPr>
            </a:lvl5pPr>
            <a:lvl6pPr marL="2514600" indent="-228600" eaLnBrk="0" fontAlgn="base" hangingPunct="0">
              <a:spcBef>
                <a:spcPct val="0"/>
              </a:spcBef>
              <a:spcAft>
                <a:spcPct val="0"/>
              </a:spcAft>
              <a:defRPr sz="4400">
                <a:solidFill>
                  <a:schemeClr val="bg1"/>
                </a:solidFill>
                <a:latin typeface="Arial" charset="0"/>
                <a:ea typeface="ＭＳ Ｐゴシック" charset="0"/>
              </a:defRPr>
            </a:lvl6pPr>
            <a:lvl7pPr marL="2971800" indent="-228600" eaLnBrk="0" fontAlgn="base" hangingPunct="0">
              <a:spcBef>
                <a:spcPct val="0"/>
              </a:spcBef>
              <a:spcAft>
                <a:spcPct val="0"/>
              </a:spcAft>
              <a:defRPr sz="4400">
                <a:solidFill>
                  <a:schemeClr val="bg1"/>
                </a:solidFill>
                <a:latin typeface="Arial" charset="0"/>
                <a:ea typeface="ＭＳ Ｐゴシック" charset="0"/>
              </a:defRPr>
            </a:lvl7pPr>
            <a:lvl8pPr marL="3429000" indent="-228600" eaLnBrk="0" fontAlgn="base" hangingPunct="0">
              <a:spcBef>
                <a:spcPct val="0"/>
              </a:spcBef>
              <a:spcAft>
                <a:spcPct val="0"/>
              </a:spcAft>
              <a:defRPr sz="4400">
                <a:solidFill>
                  <a:schemeClr val="bg1"/>
                </a:solidFill>
                <a:latin typeface="Arial" charset="0"/>
                <a:ea typeface="ＭＳ Ｐゴシック" charset="0"/>
              </a:defRPr>
            </a:lvl8pPr>
            <a:lvl9pPr marL="3886200" indent="-228600" eaLnBrk="0" fontAlgn="base" hangingPunct="0">
              <a:spcBef>
                <a:spcPct val="0"/>
              </a:spcBef>
              <a:spcAft>
                <a:spcPct val="0"/>
              </a:spcAft>
              <a:defRPr sz="4400">
                <a:solidFill>
                  <a:schemeClr val="bg1"/>
                </a:solidFill>
                <a:latin typeface="Arial" charset="0"/>
                <a:ea typeface="ＭＳ Ｐゴシック" charset="0"/>
              </a:defRPr>
            </a:lvl9pPr>
          </a:lstStyle>
          <a:p>
            <a:pPr eaLnBrk="1" hangingPunct="1"/>
            <a:fld id="{55FFC346-C79B-BB4F-86F9-4B8403E7C6DD}" type="slidenum">
              <a:rPr lang="en-US" sz="1200">
                <a:solidFill>
                  <a:schemeClr val="tx1"/>
                </a:solidFill>
              </a:rPr>
              <a:pPr eaLnBrk="1" hangingPunct="1"/>
              <a:t>27</a:t>
            </a:fld>
            <a:endParaRPr lang="en-US" sz="1200">
              <a:solidFill>
                <a:schemeClr val="tx1"/>
              </a:solidFill>
            </a:endParaRPr>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4732BA-58BD-4E7D-9405-2B57C7E36507}" type="slidenum">
              <a:rPr lang="en-US" smtClean="0"/>
              <a:t>34</a:t>
            </a:fld>
            <a:endParaRPr lang="en-US" dirty="0"/>
          </a:p>
        </p:txBody>
      </p:sp>
    </p:spTree>
    <p:extLst>
      <p:ext uri="{BB962C8B-B14F-4D97-AF65-F5344CB8AC3E}">
        <p14:creationId xmlns:p14="http://schemas.microsoft.com/office/powerpoint/2010/main" val="17547194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18" name="Google Shape;418;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38157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C7940D7D-CC89-794B-96A8-775ABAD55605}" type="slidenum">
              <a:rPr lang="en-US" sz="1200">
                <a:latin typeface="Times New Roman" charset="0"/>
              </a:rPr>
              <a:pPr/>
              <a:t>41</a:t>
            </a:fld>
            <a:endParaRPr lang="en-US" sz="1200">
              <a:latin typeface="Times New Roman" charset="0"/>
            </a:endParaRPr>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Times New Roman" charset="0"/>
              </a:rPr>
              <a:t>Lysosomal accumulation of glycogen, due to decreased or absent GAA activity, causes healthy myofibrils to be replaced by glycogen, gradually impairing muscle function. </a:t>
            </a:r>
          </a:p>
          <a:p>
            <a:r>
              <a:rPr lang="en-US">
                <a:latin typeface="Times New Roman" charset="0"/>
              </a:rPr>
              <a:t>During the early stages of disease progression, there are few glycogen-filled lysosomes present and muscle fibers remain healthy. </a:t>
            </a:r>
          </a:p>
          <a:p>
            <a:r>
              <a:rPr lang="en-US">
                <a:latin typeface="Times New Roman" charset="0"/>
              </a:rPr>
              <a:t>As the disease progresses, glycogen accumulates in lysosomes, which eventually rupture and cause damage to muscle cells, resulting in clinical myopathy.</a:t>
            </a:r>
          </a:p>
          <a:p>
            <a:endParaRPr lang="en-US">
              <a:latin typeface="Times New Roman" charset="0"/>
            </a:endParaRPr>
          </a:p>
          <a:p>
            <a:r>
              <a:rPr lang="en-GB" sz="800" b="1" u="sng">
                <a:solidFill>
                  <a:srgbClr val="000000"/>
                </a:solidFill>
                <a:latin typeface="Times New Roman" charset="0"/>
              </a:rPr>
              <a:t>References</a:t>
            </a:r>
          </a:p>
          <a:p>
            <a:r>
              <a:rPr lang="fr-FR" sz="800">
                <a:solidFill>
                  <a:srgbClr val="000000"/>
                </a:solidFill>
                <a:latin typeface="Times New Roman" charset="0"/>
              </a:rPr>
              <a:t>Thurberg BL, Maloney CL, Vaccaro C, et al. </a:t>
            </a:r>
            <a:r>
              <a:rPr lang="en-US" sz="800">
                <a:solidFill>
                  <a:srgbClr val="000000"/>
                </a:solidFill>
                <a:latin typeface="Times New Roman" charset="0"/>
              </a:rPr>
              <a:t>Characterization of pre- and post-treatment pathology after enzyme replacement </a:t>
            </a:r>
          </a:p>
          <a:p>
            <a:pPr>
              <a:spcBef>
                <a:spcPct val="0"/>
              </a:spcBef>
            </a:pPr>
            <a:r>
              <a:rPr lang="en-US" sz="800">
                <a:solidFill>
                  <a:srgbClr val="000000"/>
                </a:solidFill>
                <a:latin typeface="Times New Roman" charset="0"/>
              </a:rPr>
              <a:t>therapy for Pompe disease. </a:t>
            </a:r>
            <a:r>
              <a:rPr lang="fr-FR" sz="800">
                <a:solidFill>
                  <a:srgbClr val="000000"/>
                </a:solidFill>
                <a:latin typeface="Times New Roman" charset="0"/>
              </a:rPr>
              <a:t>Lab Investigations. 2006;86:1208-1220.</a:t>
            </a:r>
            <a:endParaRPr lang="en-US" sz="800">
              <a:latin typeface="Times New Roman" charset="0"/>
            </a:endParaRPr>
          </a:p>
          <a:p>
            <a:pPr>
              <a:spcBef>
                <a:spcPct val="20000"/>
              </a:spcBef>
              <a:buClr>
                <a:srgbClr val="62AC1E"/>
              </a:buClr>
            </a:pPr>
            <a:endParaRPr lang="en-GB" sz="800">
              <a:solidFill>
                <a:srgbClr val="4D4D4D"/>
              </a:solidFill>
              <a:latin typeface="Times New Roman" charset="0"/>
            </a:endParaRPr>
          </a:p>
          <a:p>
            <a:endParaRPr lang="en-US">
              <a:latin typeface="Times New Roman" charset="0"/>
            </a:endParaRPr>
          </a:p>
        </p:txBody>
      </p:sp>
    </p:spTree>
    <p:extLst>
      <p:ext uri="{BB962C8B-B14F-4D97-AF65-F5344CB8AC3E}">
        <p14:creationId xmlns:p14="http://schemas.microsoft.com/office/powerpoint/2010/main" val="2462442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5088DCEA-E5F6-8245-9C4A-29148ED78CA2}" type="slidenum">
              <a:rPr lang="en-US" sz="1200">
                <a:latin typeface="Times New Roman" charset="0"/>
              </a:rPr>
              <a:pPr/>
              <a:t>48</a:t>
            </a:fld>
            <a:endParaRPr lang="en-US" sz="1200">
              <a:latin typeface="Times New Roman" charset="0"/>
            </a:endParaRPr>
          </a:p>
        </p:txBody>
      </p:sp>
      <p:sp>
        <p:nvSpPr>
          <p:cNvPr id="35842" name="Rectangle 2"/>
          <p:cNvSpPr>
            <a:spLocks noGrp="1" noRot="1" noChangeAspect="1" noChangeArrowheads="1" noTextEdit="1"/>
          </p:cNvSpPr>
          <p:nvPr>
            <p:ph type="sldImg"/>
          </p:nvPr>
        </p:nvSpPr>
        <p:spPr>
          <a:xfrm>
            <a:off x="1144588" y="682625"/>
            <a:ext cx="4570412" cy="3429000"/>
          </a:xfrm>
          <a:ln/>
        </p:spPr>
      </p:sp>
      <p:sp>
        <p:nvSpPr>
          <p:cNvPr id="35843" name="Rectangle 3"/>
          <p:cNvSpPr>
            <a:spLocks noGrp="1" noChangeArrowheads="1"/>
          </p:cNvSpPr>
          <p:nvPr>
            <p:ph type="body" idx="1"/>
          </p:nvPr>
        </p:nvSpPr>
        <p:spPr>
          <a:xfrm>
            <a:off x="684213" y="4341813"/>
            <a:ext cx="5487987" cy="411956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90" tIns="45245" rIns="90490" bIns="45245"/>
          <a:lstStyle/>
          <a:p>
            <a:r>
              <a:rPr lang="en-US">
                <a:latin typeface="Times New Roman" charset="0"/>
              </a:rPr>
              <a:t>Difficulties in disease recognition commonly lead to prolonged delays between symptom onset and accurate diagnosis.  </a:t>
            </a:r>
          </a:p>
          <a:p>
            <a:r>
              <a:rPr lang="en-US">
                <a:latin typeface="Times New Roman" charset="0"/>
              </a:rPr>
              <a:t>The median age at disease onset ranges from 1.6 to 2.0 months in infants, while the median age at diagnosis is approximately three months later.</a:t>
            </a:r>
            <a:r>
              <a:rPr lang="en-US" baseline="30000">
                <a:latin typeface="Times New Roman" charset="0"/>
              </a:rPr>
              <a:t>1,2</a:t>
            </a:r>
            <a:r>
              <a:rPr lang="en-US">
                <a:latin typeface="Times New Roman" charset="0"/>
              </a:rPr>
              <a:t>  Given the rapid and fatal course of disease in these patients, the delay in diagnosis and possible intervention is considerable.</a:t>
            </a:r>
          </a:p>
          <a:p>
            <a:r>
              <a:rPr lang="en-US">
                <a:latin typeface="Times New Roman" charset="0"/>
              </a:rPr>
              <a:t>The substantial phenotypic variability in children and adults contributes to even longer diagnostic delays in these patients.  Based upon natural history studies and the Pompe Registry, delays range from seven to ten years, during which time muscle strength and respiratory function continue to decline.</a:t>
            </a:r>
            <a:r>
              <a:rPr lang="en-US" baseline="30000">
                <a:latin typeface="Times New Roman" charset="0"/>
              </a:rPr>
              <a:t>3-5</a:t>
            </a:r>
          </a:p>
          <a:p>
            <a:endParaRPr lang="en-US">
              <a:latin typeface="Times New Roman" charset="0"/>
            </a:endParaRPr>
          </a:p>
          <a:p>
            <a:r>
              <a:rPr lang="en-GB" sz="800" b="1" u="sng">
                <a:latin typeface="Times New Roman" charset="0"/>
              </a:rPr>
              <a:t>References</a:t>
            </a:r>
          </a:p>
          <a:p>
            <a:pPr>
              <a:buFontTx/>
              <a:buAutoNum type="arabicPeriod"/>
            </a:pPr>
            <a:r>
              <a:rPr lang="en-GB" sz="800">
                <a:latin typeface="Times New Roman" charset="0"/>
              </a:rPr>
              <a:t>Kishnani PS, Hwu WL, Mandel H, Nicolino M, Yong F, Corzo D; for Infantile-Onset Pompe Disease Natural History Study Group. A retrospective, multinational, multicenter study on the natural history of infantile-onset Pompe disease. J Pediatr. 2006a;148(5):671-676.</a:t>
            </a:r>
          </a:p>
          <a:p>
            <a:pPr>
              <a:buFontTx/>
              <a:buAutoNum type="arabicPeriod"/>
            </a:pPr>
            <a:r>
              <a:rPr lang="en-US" sz="800">
                <a:latin typeface="Times New Roman" charset="0"/>
              </a:rPr>
              <a:t>van den Hout HM, Hop W, van Diggelen OP, et al. The natural course of infantile Pompe</a:t>
            </a:r>
            <a:r>
              <a:rPr lang="ja-JP" altLang="en-US" sz="800">
                <a:latin typeface="Times New Roman" charset="0"/>
              </a:rPr>
              <a:t>’</a:t>
            </a:r>
            <a:r>
              <a:rPr lang="en-US" altLang="ja-JP" sz="800">
                <a:latin typeface="Times New Roman" charset="0"/>
              </a:rPr>
              <a:t>s disease: 20 original cases compared with 133 cases from the literature. Pediatrics 2003;112:332-40.</a:t>
            </a:r>
          </a:p>
          <a:p>
            <a:pPr>
              <a:buFontTx/>
              <a:buAutoNum type="arabicPeriod"/>
            </a:pPr>
            <a:r>
              <a:rPr lang="en-US" sz="800">
                <a:latin typeface="Times New Roman" charset="0"/>
              </a:rPr>
              <a:t>Müller-Felber W, Horvath R, Gempel K, et al. Late onset Pompe disease: clinical and neurophysiological spectrum of 38 patients including long-term follow-up in 18 patients. Neuromuscul Disord. 2007;17(9-10):698-706.</a:t>
            </a:r>
          </a:p>
          <a:p>
            <a:pPr>
              <a:buFontTx/>
              <a:buAutoNum type="arabicPeriod"/>
            </a:pPr>
            <a:r>
              <a:rPr lang="en-US" sz="800">
                <a:latin typeface="Times New Roman" charset="0"/>
              </a:rPr>
              <a:t>Winkel LP, Hagemans ML, van Doorn PA, et al. The natural course of non-classic Pompe</a:t>
            </a:r>
            <a:r>
              <a:rPr lang="ja-JP" altLang="en-US" sz="800">
                <a:latin typeface="Times New Roman" charset="0"/>
              </a:rPr>
              <a:t>’</a:t>
            </a:r>
            <a:r>
              <a:rPr lang="en-US" altLang="ja-JP" sz="800">
                <a:latin typeface="Times New Roman" charset="0"/>
              </a:rPr>
              <a:t>s disease; a review of 225 published cases. J Neurol. 2005;252(8):875-884.</a:t>
            </a:r>
          </a:p>
          <a:p>
            <a:pPr>
              <a:buFontTx/>
              <a:buAutoNum type="arabicPeriod"/>
            </a:pPr>
            <a:r>
              <a:rPr lang="en-US" sz="800">
                <a:latin typeface="Times New Roman" charset="0"/>
              </a:rPr>
              <a:t>Genzyme Corporation. Pompe Registry: Annual Report. 2008.</a:t>
            </a:r>
          </a:p>
        </p:txBody>
      </p:sp>
    </p:spTree>
    <p:extLst>
      <p:ext uri="{BB962C8B-B14F-4D97-AF65-F5344CB8AC3E}">
        <p14:creationId xmlns:p14="http://schemas.microsoft.com/office/powerpoint/2010/main" val="558386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endParaRPr lang="en-U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a:p>
        </p:txBody>
      </p:sp>
      <p:sp>
        <p:nvSpPr>
          <p:cNvPr id="4" name="Espaço Reservado para Data 3"/>
          <p:cNvSpPr>
            <a:spLocks noGrp="1"/>
          </p:cNvSpPr>
          <p:nvPr>
            <p:ph type="dt" sz="half" idx="10"/>
          </p:nvPr>
        </p:nvSpPr>
        <p:spPr/>
        <p:txBody>
          <a:bodyPr/>
          <a:lstStyle/>
          <a:p>
            <a:fld id="{E0DD57F6-5839-4D97-9BE5-E51E21416D08}" type="datetimeFigureOut">
              <a:rPr lang="en-US" smtClean="0"/>
              <a:t>11/5/19</a:t>
            </a:fld>
            <a:endParaRPr lang="en-US"/>
          </a:p>
        </p:txBody>
      </p:sp>
      <p:sp>
        <p:nvSpPr>
          <p:cNvPr id="5" name="Espaço Reservado para Rodapé 4"/>
          <p:cNvSpPr>
            <a:spLocks noGrp="1"/>
          </p:cNvSpPr>
          <p:nvPr>
            <p:ph type="ftr" sz="quarter" idx="11"/>
          </p:nvPr>
        </p:nvSpPr>
        <p:spPr/>
        <p:txBody>
          <a:bodyPr/>
          <a:lstStyle/>
          <a:p>
            <a:endParaRPr lang="en-US"/>
          </a:p>
        </p:txBody>
      </p:sp>
      <p:sp>
        <p:nvSpPr>
          <p:cNvPr id="6" name="Espaço Reservado para Número de Slide 5"/>
          <p:cNvSpPr>
            <a:spLocks noGrp="1"/>
          </p:cNvSpPr>
          <p:nvPr>
            <p:ph type="sldNum" sz="quarter" idx="12"/>
          </p:nvPr>
        </p:nvSpPr>
        <p:spPr/>
        <p:txBody>
          <a:bodyPr/>
          <a:lstStyle/>
          <a:p>
            <a:fld id="{6E8CFAEE-E59F-45B4-8455-A71BE62CC319}" type="slidenum">
              <a:rPr lang="en-US" smtClean="0"/>
              <a:t>‹nº›</a:t>
            </a:fld>
            <a:endParaRPr lang="en-US"/>
          </a:p>
        </p:txBody>
      </p:sp>
    </p:spTree>
    <p:extLst>
      <p:ext uri="{BB962C8B-B14F-4D97-AF65-F5344CB8AC3E}">
        <p14:creationId xmlns:p14="http://schemas.microsoft.com/office/powerpoint/2010/main" val="2477883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endParaRPr lang="en-US"/>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Data 3"/>
          <p:cNvSpPr>
            <a:spLocks noGrp="1"/>
          </p:cNvSpPr>
          <p:nvPr>
            <p:ph type="dt" sz="half" idx="10"/>
          </p:nvPr>
        </p:nvSpPr>
        <p:spPr/>
        <p:txBody>
          <a:bodyPr/>
          <a:lstStyle/>
          <a:p>
            <a:fld id="{E0DD57F6-5839-4D97-9BE5-E51E21416D08}" type="datetimeFigureOut">
              <a:rPr lang="en-US" smtClean="0"/>
              <a:t>11/5/19</a:t>
            </a:fld>
            <a:endParaRPr lang="en-US"/>
          </a:p>
        </p:txBody>
      </p:sp>
      <p:sp>
        <p:nvSpPr>
          <p:cNvPr id="5" name="Espaço Reservado para Rodapé 4"/>
          <p:cNvSpPr>
            <a:spLocks noGrp="1"/>
          </p:cNvSpPr>
          <p:nvPr>
            <p:ph type="ftr" sz="quarter" idx="11"/>
          </p:nvPr>
        </p:nvSpPr>
        <p:spPr/>
        <p:txBody>
          <a:bodyPr/>
          <a:lstStyle/>
          <a:p>
            <a:endParaRPr lang="en-US"/>
          </a:p>
        </p:txBody>
      </p:sp>
      <p:sp>
        <p:nvSpPr>
          <p:cNvPr id="6" name="Espaço Reservado para Número de Slide 5"/>
          <p:cNvSpPr>
            <a:spLocks noGrp="1"/>
          </p:cNvSpPr>
          <p:nvPr>
            <p:ph type="sldNum" sz="quarter" idx="12"/>
          </p:nvPr>
        </p:nvSpPr>
        <p:spPr/>
        <p:txBody>
          <a:bodyPr/>
          <a:lstStyle/>
          <a:p>
            <a:fld id="{6E8CFAEE-E59F-45B4-8455-A71BE62CC319}" type="slidenum">
              <a:rPr lang="en-US" smtClean="0"/>
              <a:t>‹nº›</a:t>
            </a:fld>
            <a:endParaRPr lang="en-US"/>
          </a:p>
        </p:txBody>
      </p:sp>
    </p:spTree>
    <p:extLst>
      <p:ext uri="{BB962C8B-B14F-4D97-AF65-F5344CB8AC3E}">
        <p14:creationId xmlns:p14="http://schemas.microsoft.com/office/powerpoint/2010/main" val="21256423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a:t>Clique para editar o título mestre</a:t>
            </a:r>
            <a:endParaRPr lang="en-US"/>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Data 3"/>
          <p:cNvSpPr>
            <a:spLocks noGrp="1"/>
          </p:cNvSpPr>
          <p:nvPr>
            <p:ph type="dt" sz="half" idx="10"/>
          </p:nvPr>
        </p:nvSpPr>
        <p:spPr/>
        <p:txBody>
          <a:bodyPr/>
          <a:lstStyle/>
          <a:p>
            <a:fld id="{E0DD57F6-5839-4D97-9BE5-E51E21416D08}" type="datetimeFigureOut">
              <a:rPr lang="en-US" smtClean="0"/>
              <a:t>11/5/19</a:t>
            </a:fld>
            <a:endParaRPr lang="en-US"/>
          </a:p>
        </p:txBody>
      </p:sp>
      <p:sp>
        <p:nvSpPr>
          <p:cNvPr id="5" name="Espaço Reservado para Rodapé 4"/>
          <p:cNvSpPr>
            <a:spLocks noGrp="1"/>
          </p:cNvSpPr>
          <p:nvPr>
            <p:ph type="ftr" sz="quarter" idx="11"/>
          </p:nvPr>
        </p:nvSpPr>
        <p:spPr/>
        <p:txBody>
          <a:bodyPr/>
          <a:lstStyle/>
          <a:p>
            <a:endParaRPr lang="en-US"/>
          </a:p>
        </p:txBody>
      </p:sp>
      <p:sp>
        <p:nvSpPr>
          <p:cNvPr id="6" name="Espaço Reservado para Número de Slide 5"/>
          <p:cNvSpPr>
            <a:spLocks noGrp="1"/>
          </p:cNvSpPr>
          <p:nvPr>
            <p:ph type="sldNum" sz="quarter" idx="12"/>
          </p:nvPr>
        </p:nvSpPr>
        <p:spPr/>
        <p:txBody>
          <a:bodyPr/>
          <a:lstStyle/>
          <a:p>
            <a:fld id="{6E8CFAEE-E59F-45B4-8455-A71BE62CC319}" type="slidenum">
              <a:rPr lang="en-US" smtClean="0"/>
              <a:t>‹nº›</a:t>
            </a:fld>
            <a:endParaRPr lang="en-US"/>
          </a:p>
        </p:txBody>
      </p:sp>
    </p:spTree>
    <p:extLst>
      <p:ext uri="{BB962C8B-B14F-4D97-AF65-F5344CB8AC3E}">
        <p14:creationId xmlns:p14="http://schemas.microsoft.com/office/powerpoint/2010/main" val="20949109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ítulo, text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p:spPr>
        <p:txBody>
          <a:bodyPr/>
          <a:lstStyle/>
          <a:p>
            <a:r>
              <a:rPr lang="pt-BR"/>
              <a:t>Clique para editar o estilo do título mestre</a:t>
            </a:r>
          </a:p>
        </p:txBody>
      </p:sp>
      <p:sp>
        <p:nvSpPr>
          <p:cNvPr id="3" name="Espaço Reservado para Texto 2"/>
          <p:cNvSpPr>
            <a:spLocks noGrp="1"/>
          </p:cNvSpPr>
          <p:nvPr>
            <p:ph type="body" sz="half" idx="1"/>
          </p:nvPr>
        </p:nvSpPr>
        <p:spPr>
          <a:xfrm>
            <a:off x="609600" y="1600201"/>
            <a:ext cx="5384800" cy="4525963"/>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97600" y="1600201"/>
            <a:ext cx="5384800" cy="4525963"/>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a:xfrm>
            <a:off x="609600" y="6245225"/>
            <a:ext cx="2844800" cy="476250"/>
          </a:xfrm>
        </p:spPr>
        <p:txBody>
          <a:bodyPr/>
          <a:lstStyle>
            <a:lvl1pPr>
              <a:defRPr/>
            </a:lvl1pPr>
          </a:lstStyle>
          <a:p>
            <a:pPr>
              <a:defRPr/>
            </a:pPr>
            <a:endParaRPr lang="pt-BR"/>
          </a:p>
        </p:txBody>
      </p:sp>
      <p:sp>
        <p:nvSpPr>
          <p:cNvPr id="6" name="Espaço Reservado para Rodapé 5"/>
          <p:cNvSpPr>
            <a:spLocks noGrp="1"/>
          </p:cNvSpPr>
          <p:nvPr>
            <p:ph type="ftr" sz="quarter" idx="11"/>
          </p:nvPr>
        </p:nvSpPr>
        <p:spPr>
          <a:xfrm>
            <a:off x="4165600" y="6245225"/>
            <a:ext cx="3860800" cy="476250"/>
          </a:xfrm>
        </p:spPr>
        <p:txBody>
          <a:bodyPr/>
          <a:lstStyle>
            <a:lvl1pPr>
              <a:defRPr/>
            </a:lvl1pPr>
          </a:lstStyle>
          <a:p>
            <a:pPr>
              <a:defRPr/>
            </a:pPr>
            <a:r>
              <a:rPr lang="pt-BR"/>
              <a:t>sbni/2005</a:t>
            </a:r>
          </a:p>
        </p:txBody>
      </p:sp>
      <p:sp>
        <p:nvSpPr>
          <p:cNvPr id="7" name="Espaço Reservado para Número de Slide 6"/>
          <p:cNvSpPr>
            <a:spLocks noGrp="1"/>
          </p:cNvSpPr>
          <p:nvPr>
            <p:ph type="sldNum" sz="quarter" idx="12"/>
          </p:nvPr>
        </p:nvSpPr>
        <p:spPr>
          <a:xfrm>
            <a:off x="8737600" y="6245225"/>
            <a:ext cx="2844800" cy="476250"/>
          </a:xfrm>
        </p:spPr>
        <p:txBody>
          <a:bodyPr/>
          <a:lstStyle>
            <a:lvl1pPr>
              <a:defRPr smtClean="0"/>
            </a:lvl1pPr>
          </a:lstStyle>
          <a:p>
            <a:pPr>
              <a:defRPr/>
            </a:pPr>
            <a:fld id="{B1F8E6FB-C04C-4440-883E-0BD3DA1106E2}" type="slidenum">
              <a:rPr lang="pt-BR"/>
              <a:pPr>
                <a:defRPr/>
              </a:pPr>
              <a:t>‹nº›</a:t>
            </a:fld>
            <a:endParaRPr lang="pt-BR"/>
          </a:p>
        </p:txBody>
      </p:sp>
    </p:spTree>
    <p:extLst>
      <p:ext uri="{BB962C8B-B14F-4D97-AF65-F5344CB8AC3E}">
        <p14:creationId xmlns:p14="http://schemas.microsoft.com/office/powerpoint/2010/main" val="35677228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Título 4"/>
          <p:cNvSpPr>
            <a:spLocks noGrp="1"/>
          </p:cNvSpPr>
          <p:nvPr>
            <p:ph type="title"/>
          </p:nvPr>
        </p:nvSpPr>
        <p:spPr>
          <a:xfrm>
            <a:off x="609600" y="851100"/>
            <a:ext cx="10972800" cy="1143000"/>
          </a:xfrm>
        </p:spPr>
        <p:txBody>
          <a:bodyPr/>
          <a:lstStyle>
            <a:lvl1pPr>
              <a:defRPr b="1" baseline="0">
                <a:solidFill>
                  <a:srgbClr val="FF0000"/>
                </a:solidFill>
                <a:effectLst>
                  <a:outerShdw blurRad="38100" dist="38100" dir="2700000" algn="tl">
                    <a:srgbClr val="000000">
                      <a:alpha val="43137"/>
                    </a:srgbClr>
                  </a:outerShdw>
                </a:effectLst>
              </a:defRPr>
            </a:lvl1pPr>
          </a:lstStyle>
          <a:p>
            <a:r>
              <a:rPr lang="pt-BR"/>
              <a:t>Clique para editar o estilo do título mestre</a:t>
            </a:r>
            <a:endParaRPr lang="pt-BR" dirty="0"/>
          </a:p>
        </p:txBody>
      </p:sp>
    </p:spTree>
    <p:extLst>
      <p:ext uri="{BB962C8B-B14F-4D97-AF65-F5344CB8AC3E}">
        <p14:creationId xmlns:p14="http://schemas.microsoft.com/office/powerpoint/2010/main" val="22947981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Contents slide layout">
    <p:bg>
      <p:bgPr>
        <a:solidFill>
          <a:schemeClr val="bg1"/>
        </a:solidFill>
        <a:effectLst/>
      </p:bgPr>
    </p:bg>
    <p:spTree>
      <p:nvGrpSpPr>
        <p:cNvPr id="1" name=""/>
        <p:cNvGrpSpPr/>
        <p:nvPr/>
      </p:nvGrpSpPr>
      <p:grpSpPr>
        <a:xfrm>
          <a:off x="0" y="0"/>
          <a:ext cx="0" cy="0"/>
          <a:chOff x="0" y="0"/>
          <a:chExt cx="0" cy="0"/>
        </a:xfrm>
      </p:grpSpPr>
      <p:sp>
        <p:nvSpPr>
          <p:cNvPr id="8" name="Freeform 7"/>
          <p:cNvSpPr/>
          <p:nvPr userDrawn="1"/>
        </p:nvSpPr>
        <p:spPr>
          <a:xfrm rot="5400000">
            <a:off x="-1583505" y="1865744"/>
            <a:ext cx="4754174" cy="1022686"/>
          </a:xfrm>
          <a:custGeom>
            <a:avLst/>
            <a:gdLst>
              <a:gd name="connsiteX0" fmla="*/ 0 w 4754174"/>
              <a:gd name="connsiteY0" fmla="*/ 1022685 h 1022686"/>
              <a:gd name="connsiteX1" fmla="*/ 0 w 4754174"/>
              <a:gd name="connsiteY1" fmla="*/ 0 h 1022686"/>
              <a:gd name="connsiteX2" fmla="*/ 4242831 w 4754174"/>
              <a:gd name="connsiteY2" fmla="*/ 0 h 1022686"/>
              <a:gd name="connsiteX3" fmla="*/ 4754174 w 4754174"/>
              <a:gd name="connsiteY3" fmla="*/ 511343 h 1022686"/>
              <a:gd name="connsiteX4" fmla="*/ 4754173 w 4754174"/>
              <a:gd name="connsiteY4" fmla="*/ 511343 h 1022686"/>
              <a:gd name="connsiteX5" fmla="*/ 4242830 w 4754174"/>
              <a:gd name="connsiteY5" fmla="*/ 1022686 h 1022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54174" h="1022686">
                <a:moveTo>
                  <a:pt x="0" y="1022685"/>
                </a:moveTo>
                <a:lnTo>
                  <a:pt x="0" y="0"/>
                </a:lnTo>
                <a:lnTo>
                  <a:pt x="4242831" y="0"/>
                </a:lnTo>
                <a:cubicBezTo>
                  <a:pt x="4525238" y="0"/>
                  <a:pt x="4754174" y="228936"/>
                  <a:pt x="4754174" y="511343"/>
                </a:cubicBezTo>
                <a:lnTo>
                  <a:pt x="4754173" y="511343"/>
                </a:lnTo>
                <a:cubicBezTo>
                  <a:pt x="4754173" y="793750"/>
                  <a:pt x="4525237" y="1022686"/>
                  <a:pt x="4242830" y="1022686"/>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ext Placeholder 9"/>
          <p:cNvSpPr>
            <a:spLocks noGrp="1"/>
          </p:cNvSpPr>
          <p:nvPr>
            <p:ph type="body" sz="quarter" idx="10" hasCustomPrompt="1"/>
          </p:nvPr>
        </p:nvSpPr>
        <p:spPr>
          <a:xfrm rot="16200000">
            <a:off x="-1382129" y="1813587"/>
            <a:ext cx="4351421" cy="724247"/>
          </a:xfrm>
          <a:prstGeom prst="rect">
            <a:avLst/>
          </a:prstGeom>
        </p:spPr>
        <p:txBody>
          <a:bodyPr anchor="ctr"/>
          <a:lstStyle>
            <a:lvl1pPr marL="0" indent="0" algn="l">
              <a:buNone/>
              <a:defRPr sz="4000" b="0" baseline="0">
                <a:solidFill>
                  <a:schemeClr val="bg1"/>
                </a:solidFill>
                <a:latin typeface="+mj-lt"/>
                <a:cs typeface="Arial" pitchFamily="34" charset="0"/>
              </a:defRPr>
            </a:lvl1pPr>
          </a:lstStyle>
          <a:p>
            <a:pPr lvl="0"/>
            <a:r>
              <a:rPr lang="en-US" altLang="ko-KR" dirty="0"/>
              <a:t>BASIC LAYOUT</a:t>
            </a: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42922"/>
          <a:stretch/>
        </p:blipFill>
        <p:spPr>
          <a:xfrm>
            <a:off x="8388" y="5427676"/>
            <a:ext cx="1599633" cy="1262543"/>
          </a:xfrm>
          <a:prstGeom prst="rect">
            <a:avLst/>
          </a:prstGeom>
        </p:spPr>
      </p:pic>
    </p:spTree>
    <p:extLst>
      <p:ext uri="{BB962C8B-B14F-4D97-AF65-F5344CB8AC3E}">
        <p14:creationId xmlns:p14="http://schemas.microsoft.com/office/powerpoint/2010/main" val="15573398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Slide de título">
  <p:cSld name="1_Slide de título">
    <p:spTree>
      <p:nvGrpSpPr>
        <p:cNvPr id="1" name="Shape 15"/>
        <p:cNvGrpSpPr/>
        <p:nvPr/>
      </p:nvGrpSpPr>
      <p:grpSpPr>
        <a:xfrm>
          <a:off x="0" y="0"/>
          <a:ext cx="0" cy="0"/>
          <a:chOff x="0" y="0"/>
          <a:chExt cx="0" cy="0"/>
        </a:xfrm>
      </p:grpSpPr>
      <p:cxnSp>
        <p:nvCxnSpPr>
          <p:cNvPr id="16" name="Google Shape;16;p29"/>
          <p:cNvCxnSpPr/>
          <p:nvPr/>
        </p:nvCxnSpPr>
        <p:spPr>
          <a:xfrm>
            <a:off x="679452" y="3789363"/>
            <a:ext cx="10850033" cy="0"/>
          </a:xfrm>
          <a:prstGeom prst="straightConnector1">
            <a:avLst/>
          </a:prstGeom>
          <a:noFill/>
          <a:ln w="44450" cap="flat" cmpd="sng">
            <a:solidFill>
              <a:srgbClr val="A5A5A5"/>
            </a:solidFill>
            <a:prstDash val="solid"/>
            <a:round/>
            <a:headEnd type="none" w="sm" len="sm"/>
            <a:tailEnd type="none" w="sm" len="sm"/>
          </a:ln>
        </p:spPr>
      </p:cxnSp>
      <p:grpSp>
        <p:nvGrpSpPr>
          <p:cNvPr id="17" name="Google Shape;17;p29"/>
          <p:cNvGrpSpPr/>
          <p:nvPr/>
        </p:nvGrpSpPr>
        <p:grpSpPr>
          <a:xfrm>
            <a:off x="624418" y="546100"/>
            <a:ext cx="11051116" cy="1011238"/>
            <a:chOff x="467544" y="591905"/>
            <a:chExt cx="8289701" cy="843987"/>
          </a:xfrm>
        </p:grpSpPr>
        <p:grpSp>
          <p:nvGrpSpPr>
            <p:cNvPr id="18" name="Google Shape;18;p29"/>
            <p:cNvGrpSpPr/>
            <p:nvPr/>
          </p:nvGrpSpPr>
          <p:grpSpPr>
            <a:xfrm>
              <a:off x="467544" y="620688"/>
              <a:ext cx="2448272" cy="815204"/>
              <a:chOff x="179512" y="474223"/>
              <a:chExt cx="2448272" cy="815204"/>
            </a:xfrm>
          </p:grpSpPr>
          <p:pic>
            <p:nvPicPr>
              <p:cNvPr id="19" name="Google Shape;19;p29"/>
              <p:cNvPicPr preferRelativeResize="0"/>
              <p:nvPr/>
            </p:nvPicPr>
            <p:blipFill rotWithShape="1">
              <a:blip r:embed="rId2">
                <a:alphaModFix/>
              </a:blip>
              <a:srcRect/>
              <a:stretch/>
            </p:blipFill>
            <p:spPr>
              <a:xfrm>
                <a:off x="1630157" y="474223"/>
                <a:ext cx="997627" cy="815204"/>
              </a:xfrm>
              <a:prstGeom prst="rect">
                <a:avLst/>
              </a:prstGeom>
              <a:noFill/>
              <a:ln>
                <a:noFill/>
              </a:ln>
            </p:spPr>
          </p:pic>
          <p:pic>
            <p:nvPicPr>
              <p:cNvPr id="20" name="Google Shape;20;p29" descr="Resultado de imagem para ufrgs"/>
              <p:cNvPicPr preferRelativeResize="0"/>
              <p:nvPr/>
            </p:nvPicPr>
            <p:blipFill rotWithShape="1">
              <a:blip r:embed="rId3">
                <a:alphaModFix/>
              </a:blip>
              <a:srcRect/>
              <a:stretch/>
            </p:blipFill>
            <p:spPr>
              <a:xfrm>
                <a:off x="179512" y="474223"/>
                <a:ext cx="1080120" cy="748644"/>
              </a:xfrm>
              <a:prstGeom prst="rect">
                <a:avLst/>
              </a:prstGeom>
              <a:noFill/>
              <a:ln>
                <a:noFill/>
              </a:ln>
            </p:spPr>
          </p:pic>
        </p:grpSp>
        <p:pic>
          <p:nvPicPr>
            <p:cNvPr id="21" name="Google Shape;21;p29"/>
            <p:cNvPicPr preferRelativeResize="0"/>
            <p:nvPr/>
          </p:nvPicPr>
          <p:blipFill rotWithShape="1">
            <a:blip r:embed="rId4">
              <a:alphaModFix/>
            </a:blip>
            <a:srcRect/>
            <a:stretch/>
          </p:blipFill>
          <p:spPr>
            <a:xfrm>
              <a:off x="3344093" y="767681"/>
              <a:ext cx="1731963" cy="573087"/>
            </a:xfrm>
            <a:prstGeom prst="rect">
              <a:avLst/>
            </a:prstGeom>
            <a:noFill/>
            <a:ln>
              <a:noFill/>
            </a:ln>
          </p:spPr>
        </p:pic>
        <p:pic>
          <p:nvPicPr>
            <p:cNvPr id="22" name="Google Shape;22;p29"/>
            <p:cNvPicPr preferRelativeResize="0"/>
            <p:nvPr/>
          </p:nvPicPr>
          <p:blipFill rotWithShape="1">
            <a:blip r:embed="rId5">
              <a:alphaModFix/>
            </a:blip>
            <a:srcRect/>
            <a:stretch/>
          </p:blipFill>
          <p:spPr>
            <a:xfrm>
              <a:off x="5560913" y="836712"/>
              <a:ext cx="1603375" cy="487363"/>
            </a:xfrm>
            <a:prstGeom prst="rect">
              <a:avLst/>
            </a:prstGeom>
            <a:noFill/>
            <a:ln>
              <a:noFill/>
            </a:ln>
          </p:spPr>
        </p:pic>
        <p:pic>
          <p:nvPicPr>
            <p:cNvPr id="23" name="Google Shape;23;p29"/>
            <p:cNvPicPr preferRelativeResize="0"/>
            <p:nvPr/>
          </p:nvPicPr>
          <p:blipFill rotWithShape="1">
            <a:blip r:embed="rId6">
              <a:alphaModFix/>
            </a:blip>
            <a:srcRect/>
            <a:stretch/>
          </p:blipFill>
          <p:spPr>
            <a:xfrm>
              <a:off x="7452320" y="591905"/>
              <a:ext cx="1304925" cy="792163"/>
            </a:xfrm>
            <a:prstGeom prst="rect">
              <a:avLst/>
            </a:prstGeom>
            <a:noFill/>
            <a:ln>
              <a:noFill/>
            </a:ln>
          </p:spPr>
        </p:pic>
      </p:grpSp>
      <p:sp>
        <p:nvSpPr>
          <p:cNvPr id="24" name="Google Shape;24;p29"/>
          <p:cNvSpPr/>
          <p:nvPr/>
        </p:nvSpPr>
        <p:spPr>
          <a:xfrm>
            <a:off x="0" y="0"/>
            <a:ext cx="12192000" cy="476250"/>
          </a:xfrm>
          <a:prstGeom prst="rect">
            <a:avLst/>
          </a:prstGeom>
          <a:solidFill>
            <a:srgbClr val="EFEFEF"/>
          </a:solidFill>
          <a:ln w="26425" cap="flat" cmpd="sng">
            <a:solidFill>
              <a:srgbClr val="EFEFE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5" name="Google Shape;25;p29"/>
          <p:cNvSpPr txBox="1">
            <a:spLocks noGrp="1"/>
          </p:cNvSpPr>
          <p:nvPr>
            <p:ph type="ctrTitle"/>
          </p:nvPr>
        </p:nvSpPr>
        <p:spPr>
          <a:xfrm>
            <a:off x="680088" y="4149081"/>
            <a:ext cx="10849205" cy="1470025"/>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3600" b="1">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12558641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endParaRPr lang="en-US"/>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Data 3"/>
          <p:cNvSpPr>
            <a:spLocks noGrp="1"/>
          </p:cNvSpPr>
          <p:nvPr>
            <p:ph type="dt" sz="half" idx="10"/>
          </p:nvPr>
        </p:nvSpPr>
        <p:spPr/>
        <p:txBody>
          <a:bodyPr/>
          <a:lstStyle/>
          <a:p>
            <a:fld id="{E0DD57F6-5839-4D97-9BE5-E51E21416D08}" type="datetimeFigureOut">
              <a:rPr lang="en-US" smtClean="0"/>
              <a:t>11/5/19</a:t>
            </a:fld>
            <a:endParaRPr lang="en-US"/>
          </a:p>
        </p:txBody>
      </p:sp>
      <p:sp>
        <p:nvSpPr>
          <p:cNvPr id="5" name="Espaço Reservado para Rodapé 4"/>
          <p:cNvSpPr>
            <a:spLocks noGrp="1"/>
          </p:cNvSpPr>
          <p:nvPr>
            <p:ph type="ftr" sz="quarter" idx="11"/>
          </p:nvPr>
        </p:nvSpPr>
        <p:spPr/>
        <p:txBody>
          <a:bodyPr/>
          <a:lstStyle/>
          <a:p>
            <a:endParaRPr lang="en-US"/>
          </a:p>
        </p:txBody>
      </p:sp>
      <p:sp>
        <p:nvSpPr>
          <p:cNvPr id="6" name="Espaço Reservado para Número de Slide 5"/>
          <p:cNvSpPr>
            <a:spLocks noGrp="1"/>
          </p:cNvSpPr>
          <p:nvPr>
            <p:ph type="sldNum" sz="quarter" idx="12"/>
          </p:nvPr>
        </p:nvSpPr>
        <p:spPr/>
        <p:txBody>
          <a:bodyPr/>
          <a:lstStyle/>
          <a:p>
            <a:fld id="{6E8CFAEE-E59F-45B4-8455-A71BE62CC319}" type="slidenum">
              <a:rPr lang="en-US" smtClean="0"/>
              <a:t>‹nº›</a:t>
            </a:fld>
            <a:endParaRPr lang="en-US"/>
          </a:p>
        </p:txBody>
      </p:sp>
    </p:spTree>
    <p:extLst>
      <p:ext uri="{BB962C8B-B14F-4D97-AF65-F5344CB8AC3E}">
        <p14:creationId xmlns:p14="http://schemas.microsoft.com/office/powerpoint/2010/main" val="4011981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endParaRPr lang="en-US"/>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E0DD57F6-5839-4D97-9BE5-E51E21416D08}" type="datetimeFigureOut">
              <a:rPr lang="en-US" smtClean="0"/>
              <a:t>11/5/19</a:t>
            </a:fld>
            <a:endParaRPr lang="en-US"/>
          </a:p>
        </p:txBody>
      </p:sp>
      <p:sp>
        <p:nvSpPr>
          <p:cNvPr id="5" name="Espaço Reservado para Rodapé 4"/>
          <p:cNvSpPr>
            <a:spLocks noGrp="1"/>
          </p:cNvSpPr>
          <p:nvPr>
            <p:ph type="ftr" sz="quarter" idx="11"/>
          </p:nvPr>
        </p:nvSpPr>
        <p:spPr/>
        <p:txBody>
          <a:bodyPr/>
          <a:lstStyle/>
          <a:p>
            <a:endParaRPr lang="en-US"/>
          </a:p>
        </p:txBody>
      </p:sp>
      <p:sp>
        <p:nvSpPr>
          <p:cNvPr id="6" name="Espaço Reservado para Número de Slide 5"/>
          <p:cNvSpPr>
            <a:spLocks noGrp="1"/>
          </p:cNvSpPr>
          <p:nvPr>
            <p:ph type="sldNum" sz="quarter" idx="12"/>
          </p:nvPr>
        </p:nvSpPr>
        <p:spPr/>
        <p:txBody>
          <a:bodyPr/>
          <a:lstStyle/>
          <a:p>
            <a:fld id="{6E8CFAEE-E59F-45B4-8455-A71BE62CC319}" type="slidenum">
              <a:rPr lang="en-US" smtClean="0"/>
              <a:t>‹nº›</a:t>
            </a:fld>
            <a:endParaRPr lang="en-US"/>
          </a:p>
        </p:txBody>
      </p:sp>
    </p:spTree>
    <p:extLst>
      <p:ext uri="{BB962C8B-B14F-4D97-AF65-F5344CB8AC3E}">
        <p14:creationId xmlns:p14="http://schemas.microsoft.com/office/powerpoint/2010/main" val="15449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endParaRPr lang="en-US"/>
          </a:p>
        </p:txBody>
      </p:sp>
      <p:sp>
        <p:nvSpPr>
          <p:cNvPr id="3" name="Espaço Reservado para Conteúdo 2"/>
          <p:cNvSpPr>
            <a:spLocks noGrp="1"/>
          </p:cNvSpPr>
          <p:nvPr>
            <p:ph sz="half" idx="1"/>
          </p:nvPr>
        </p:nvSpPr>
        <p:spPr>
          <a:xfrm>
            <a:off x="838200" y="1825625"/>
            <a:ext cx="51816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Conteúdo 3"/>
          <p:cNvSpPr>
            <a:spLocks noGrp="1"/>
          </p:cNvSpPr>
          <p:nvPr>
            <p:ph sz="half" idx="2"/>
          </p:nvPr>
        </p:nvSpPr>
        <p:spPr>
          <a:xfrm>
            <a:off x="6172200" y="1825625"/>
            <a:ext cx="51816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Espaço Reservado para Data 4"/>
          <p:cNvSpPr>
            <a:spLocks noGrp="1"/>
          </p:cNvSpPr>
          <p:nvPr>
            <p:ph type="dt" sz="half" idx="10"/>
          </p:nvPr>
        </p:nvSpPr>
        <p:spPr/>
        <p:txBody>
          <a:bodyPr/>
          <a:lstStyle/>
          <a:p>
            <a:fld id="{E0DD57F6-5839-4D97-9BE5-E51E21416D08}" type="datetimeFigureOut">
              <a:rPr lang="en-US" smtClean="0"/>
              <a:t>11/5/19</a:t>
            </a:fld>
            <a:endParaRPr lang="en-US"/>
          </a:p>
        </p:txBody>
      </p:sp>
      <p:sp>
        <p:nvSpPr>
          <p:cNvPr id="6" name="Espaço Reservado para Rodapé 5"/>
          <p:cNvSpPr>
            <a:spLocks noGrp="1"/>
          </p:cNvSpPr>
          <p:nvPr>
            <p:ph type="ftr" sz="quarter" idx="11"/>
          </p:nvPr>
        </p:nvSpPr>
        <p:spPr/>
        <p:txBody>
          <a:bodyPr/>
          <a:lstStyle/>
          <a:p>
            <a:endParaRPr lang="en-US"/>
          </a:p>
        </p:txBody>
      </p:sp>
      <p:sp>
        <p:nvSpPr>
          <p:cNvPr id="7" name="Espaço Reservado para Número de Slide 6"/>
          <p:cNvSpPr>
            <a:spLocks noGrp="1"/>
          </p:cNvSpPr>
          <p:nvPr>
            <p:ph type="sldNum" sz="quarter" idx="12"/>
          </p:nvPr>
        </p:nvSpPr>
        <p:spPr/>
        <p:txBody>
          <a:bodyPr/>
          <a:lstStyle/>
          <a:p>
            <a:fld id="{6E8CFAEE-E59F-45B4-8455-A71BE62CC319}" type="slidenum">
              <a:rPr lang="en-US" smtClean="0"/>
              <a:t>‹nº›</a:t>
            </a:fld>
            <a:endParaRPr lang="en-US"/>
          </a:p>
        </p:txBody>
      </p:sp>
    </p:spTree>
    <p:extLst>
      <p:ext uri="{BB962C8B-B14F-4D97-AF65-F5344CB8AC3E}">
        <p14:creationId xmlns:p14="http://schemas.microsoft.com/office/powerpoint/2010/main" val="1270542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a:t>Clique para editar o título mestre</a:t>
            </a:r>
            <a:endParaRPr lang="en-US"/>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7" name="Espaço Reservado para Data 6"/>
          <p:cNvSpPr>
            <a:spLocks noGrp="1"/>
          </p:cNvSpPr>
          <p:nvPr>
            <p:ph type="dt" sz="half" idx="10"/>
          </p:nvPr>
        </p:nvSpPr>
        <p:spPr/>
        <p:txBody>
          <a:bodyPr/>
          <a:lstStyle/>
          <a:p>
            <a:fld id="{E0DD57F6-5839-4D97-9BE5-E51E21416D08}" type="datetimeFigureOut">
              <a:rPr lang="en-US" smtClean="0"/>
              <a:t>11/5/19</a:t>
            </a:fld>
            <a:endParaRPr lang="en-US"/>
          </a:p>
        </p:txBody>
      </p:sp>
      <p:sp>
        <p:nvSpPr>
          <p:cNvPr id="8" name="Espaço Reservado para Rodapé 7"/>
          <p:cNvSpPr>
            <a:spLocks noGrp="1"/>
          </p:cNvSpPr>
          <p:nvPr>
            <p:ph type="ftr" sz="quarter" idx="11"/>
          </p:nvPr>
        </p:nvSpPr>
        <p:spPr/>
        <p:txBody>
          <a:bodyPr/>
          <a:lstStyle/>
          <a:p>
            <a:endParaRPr lang="en-US"/>
          </a:p>
        </p:txBody>
      </p:sp>
      <p:sp>
        <p:nvSpPr>
          <p:cNvPr id="9" name="Espaço Reservado para Número de Slide 8"/>
          <p:cNvSpPr>
            <a:spLocks noGrp="1"/>
          </p:cNvSpPr>
          <p:nvPr>
            <p:ph type="sldNum" sz="quarter" idx="12"/>
          </p:nvPr>
        </p:nvSpPr>
        <p:spPr/>
        <p:txBody>
          <a:bodyPr/>
          <a:lstStyle/>
          <a:p>
            <a:fld id="{6E8CFAEE-E59F-45B4-8455-A71BE62CC319}" type="slidenum">
              <a:rPr lang="en-US" smtClean="0"/>
              <a:t>‹nº›</a:t>
            </a:fld>
            <a:endParaRPr lang="en-US"/>
          </a:p>
        </p:txBody>
      </p:sp>
    </p:spTree>
    <p:extLst>
      <p:ext uri="{BB962C8B-B14F-4D97-AF65-F5344CB8AC3E}">
        <p14:creationId xmlns:p14="http://schemas.microsoft.com/office/powerpoint/2010/main" val="3776851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endParaRPr lang="en-US"/>
          </a:p>
        </p:txBody>
      </p:sp>
      <p:sp>
        <p:nvSpPr>
          <p:cNvPr id="3" name="Espaço Reservado para Data 2"/>
          <p:cNvSpPr>
            <a:spLocks noGrp="1"/>
          </p:cNvSpPr>
          <p:nvPr>
            <p:ph type="dt" sz="half" idx="10"/>
          </p:nvPr>
        </p:nvSpPr>
        <p:spPr/>
        <p:txBody>
          <a:bodyPr/>
          <a:lstStyle/>
          <a:p>
            <a:fld id="{E0DD57F6-5839-4D97-9BE5-E51E21416D08}" type="datetimeFigureOut">
              <a:rPr lang="en-US" smtClean="0"/>
              <a:t>11/5/19</a:t>
            </a:fld>
            <a:endParaRPr lang="en-US"/>
          </a:p>
        </p:txBody>
      </p:sp>
      <p:sp>
        <p:nvSpPr>
          <p:cNvPr id="4" name="Espaço Reservado para Rodapé 3"/>
          <p:cNvSpPr>
            <a:spLocks noGrp="1"/>
          </p:cNvSpPr>
          <p:nvPr>
            <p:ph type="ftr" sz="quarter" idx="11"/>
          </p:nvPr>
        </p:nvSpPr>
        <p:spPr/>
        <p:txBody>
          <a:bodyPr/>
          <a:lstStyle/>
          <a:p>
            <a:endParaRPr lang="en-US"/>
          </a:p>
        </p:txBody>
      </p:sp>
      <p:sp>
        <p:nvSpPr>
          <p:cNvPr id="5" name="Espaço Reservado para Número de Slide 4"/>
          <p:cNvSpPr>
            <a:spLocks noGrp="1"/>
          </p:cNvSpPr>
          <p:nvPr>
            <p:ph type="sldNum" sz="quarter" idx="12"/>
          </p:nvPr>
        </p:nvSpPr>
        <p:spPr/>
        <p:txBody>
          <a:bodyPr/>
          <a:lstStyle/>
          <a:p>
            <a:fld id="{6E8CFAEE-E59F-45B4-8455-A71BE62CC319}" type="slidenum">
              <a:rPr lang="en-US" smtClean="0"/>
              <a:t>‹nº›</a:t>
            </a:fld>
            <a:endParaRPr lang="en-US"/>
          </a:p>
        </p:txBody>
      </p:sp>
    </p:spTree>
    <p:extLst>
      <p:ext uri="{BB962C8B-B14F-4D97-AF65-F5344CB8AC3E}">
        <p14:creationId xmlns:p14="http://schemas.microsoft.com/office/powerpoint/2010/main" val="4037512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E0DD57F6-5839-4D97-9BE5-E51E21416D08}" type="datetimeFigureOut">
              <a:rPr lang="en-US" smtClean="0"/>
              <a:t>11/5/19</a:t>
            </a:fld>
            <a:endParaRPr lang="en-US"/>
          </a:p>
        </p:txBody>
      </p:sp>
      <p:sp>
        <p:nvSpPr>
          <p:cNvPr id="3" name="Espaço Reservado para Rodapé 2"/>
          <p:cNvSpPr>
            <a:spLocks noGrp="1"/>
          </p:cNvSpPr>
          <p:nvPr>
            <p:ph type="ftr" sz="quarter" idx="11"/>
          </p:nvPr>
        </p:nvSpPr>
        <p:spPr/>
        <p:txBody>
          <a:bodyPr/>
          <a:lstStyle/>
          <a:p>
            <a:endParaRPr lang="en-US"/>
          </a:p>
        </p:txBody>
      </p:sp>
      <p:sp>
        <p:nvSpPr>
          <p:cNvPr id="4" name="Espaço Reservado para Número de Slide 3"/>
          <p:cNvSpPr>
            <a:spLocks noGrp="1"/>
          </p:cNvSpPr>
          <p:nvPr>
            <p:ph type="sldNum" sz="quarter" idx="12"/>
          </p:nvPr>
        </p:nvSpPr>
        <p:spPr/>
        <p:txBody>
          <a:bodyPr/>
          <a:lstStyle/>
          <a:p>
            <a:fld id="{6E8CFAEE-E59F-45B4-8455-A71BE62CC319}" type="slidenum">
              <a:rPr lang="en-US" smtClean="0"/>
              <a:t>‹nº›</a:t>
            </a:fld>
            <a:endParaRPr lang="en-US"/>
          </a:p>
        </p:txBody>
      </p:sp>
    </p:spTree>
    <p:extLst>
      <p:ext uri="{BB962C8B-B14F-4D97-AF65-F5344CB8AC3E}">
        <p14:creationId xmlns:p14="http://schemas.microsoft.com/office/powerpoint/2010/main" val="3918753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US"/>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E0DD57F6-5839-4D97-9BE5-E51E21416D08}" type="datetimeFigureOut">
              <a:rPr lang="en-US" smtClean="0"/>
              <a:t>11/5/19</a:t>
            </a:fld>
            <a:endParaRPr lang="en-US"/>
          </a:p>
        </p:txBody>
      </p:sp>
      <p:sp>
        <p:nvSpPr>
          <p:cNvPr id="6" name="Espaço Reservado para Rodapé 5"/>
          <p:cNvSpPr>
            <a:spLocks noGrp="1"/>
          </p:cNvSpPr>
          <p:nvPr>
            <p:ph type="ftr" sz="quarter" idx="11"/>
          </p:nvPr>
        </p:nvSpPr>
        <p:spPr/>
        <p:txBody>
          <a:bodyPr/>
          <a:lstStyle/>
          <a:p>
            <a:endParaRPr lang="en-US"/>
          </a:p>
        </p:txBody>
      </p:sp>
      <p:sp>
        <p:nvSpPr>
          <p:cNvPr id="7" name="Espaço Reservado para Número de Slide 6"/>
          <p:cNvSpPr>
            <a:spLocks noGrp="1"/>
          </p:cNvSpPr>
          <p:nvPr>
            <p:ph type="sldNum" sz="quarter" idx="12"/>
          </p:nvPr>
        </p:nvSpPr>
        <p:spPr/>
        <p:txBody>
          <a:bodyPr/>
          <a:lstStyle/>
          <a:p>
            <a:fld id="{6E8CFAEE-E59F-45B4-8455-A71BE62CC319}" type="slidenum">
              <a:rPr lang="en-US" smtClean="0"/>
              <a:t>‹nº›</a:t>
            </a:fld>
            <a:endParaRPr lang="en-US"/>
          </a:p>
        </p:txBody>
      </p:sp>
    </p:spTree>
    <p:extLst>
      <p:ext uri="{BB962C8B-B14F-4D97-AF65-F5344CB8AC3E}">
        <p14:creationId xmlns:p14="http://schemas.microsoft.com/office/powerpoint/2010/main" val="2200650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US"/>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E0DD57F6-5839-4D97-9BE5-E51E21416D08}" type="datetimeFigureOut">
              <a:rPr lang="en-US" smtClean="0"/>
              <a:t>11/5/19</a:t>
            </a:fld>
            <a:endParaRPr lang="en-US"/>
          </a:p>
        </p:txBody>
      </p:sp>
      <p:sp>
        <p:nvSpPr>
          <p:cNvPr id="6" name="Espaço Reservado para Rodapé 5"/>
          <p:cNvSpPr>
            <a:spLocks noGrp="1"/>
          </p:cNvSpPr>
          <p:nvPr>
            <p:ph type="ftr" sz="quarter" idx="11"/>
          </p:nvPr>
        </p:nvSpPr>
        <p:spPr/>
        <p:txBody>
          <a:bodyPr/>
          <a:lstStyle/>
          <a:p>
            <a:endParaRPr lang="en-US"/>
          </a:p>
        </p:txBody>
      </p:sp>
      <p:sp>
        <p:nvSpPr>
          <p:cNvPr id="7" name="Espaço Reservado para Número de Slide 6"/>
          <p:cNvSpPr>
            <a:spLocks noGrp="1"/>
          </p:cNvSpPr>
          <p:nvPr>
            <p:ph type="sldNum" sz="quarter" idx="12"/>
          </p:nvPr>
        </p:nvSpPr>
        <p:spPr/>
        <p:txBody>
          <a:bodyPr/>
          <a:lstStyle/>
          <a:p>
            <a:fld id="{6E8CFAEE-E59F-45B4-8455-A71BE62CC319}" type="slidenum">
              <a:rPr lang="en-US" smtClean="0"/>
              <a:t>‹nº›</a:t>
            </a:fld>
            <a:endParaRPr lang="en-US"/>
          </a:p>
        </p:txBody>
      </p:sp>
    </p:spTree>
    <p:extLst>
      <p:ext uri="{BB962C8B-B14F-4D97-AF65-F5344CB8AC3E}">
        <p14:creationId xmlns:p14="http://schemas.microsoft.com/office/powerpoint/2010/main" val="1177177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endParaRPr lang="en-US"/>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DD57F6-5839-4D97-9BE5-E51E21416D08}" type="datetimeFigureOut">
              <a:rPr lang="en-US" smtClean="0"/>
              <a:t>11/5/19</a:t>
            </a:fld>
            <a:endParaRPr lang="en-US"/>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8CFAEE-E59F-45B4-8455-A71BE62CC319}" type="slidenum">
              <a:rPr lang="en-US" smtClean="0"/>
              <a:t>‹nº›</a:t>
            </a:fld>
            <a:endParaRPr lang="en-US"/>
          </a:p>
        </p:txBody>
      </p:sp>
    </p:spTree>
    <p:extLst>
      <p:ext uri="{BB962C8B-B14F-4D97-AF65-F5344CB8AC3E}">
        <p14:creationId xmlns:p14="http://schemas.microsoft.com/office/powerpoint/2010/main" val="676078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www.google.com.br/url?sa=i&amp;rct=j&amp;q=&amp;esrc=s&amp;frm=1&amp;source=images&amp;cd=&amp;cad=rja&amp;docid=T2OkbVJ9x-J_kM&amp;tbnid=7EzN30LJHSN_eM:&amp;ved=0CAUQjRw&amp;url=http://www.brasilescola.com/biologia/mutacao.htm&amp;ei=LtcTUtrCCpP68QTN8oDgDg&amp;psig=AFQjCNHAU1adWVbJyieX2GhcTwmgMIOVBQ&amp;ust=1377118359500795" TargetMode="Externa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5.xml"/><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eg"/><Relationship Id="rId1" Type="http://schemas.openxmlformats.org/officeDocument/2006/relationships/slideLayout" Target="../slideLayouts/slideLayout4.xml"/><Relationship Id="rId4" Type="http://schemas.openxmlformats.org/officeDocument/2006/relationships/image" Target="../media/image47.jpg"/></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Layout" Target="../slideLayouts/slideLayout1.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hyperlink" Target="http://www.igds2019.com/"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0.w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tags" Target="../tags/tag3.xml"/><Relationship Id="rId7" Type="http://schemas.openxmlformats.org/officeDocument/2006/relationships/image" Target="../media/image61.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8.xml"/><Relationship Id="rId5" Type="http://schemas.openxmlformats.org/officeDocument/2006/relationships/slideLayout" Target="../slideLayouts/slideLayout2.xml"/><Relationship Id="rId10" Type="http://schemas.openxmlformats.org/officeDocument/2006/relationships/image" Target="../media/image64.png"/><Relationship Id="rId4" Type="http://schemas.openxmlformats.org/officeDocument/2006/relationships/tags" Target="../tags/tag4.xml"/><Relationship Id="rId9" Type="http://schemas.openxmlformats.org/officeDocument/2006/relationships/image" Target="../media/image6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6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8.png"/><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6.xml"/><Relationship Id="rId4" Type="http://schemas.openxmlformats.org/officeDocument/2006/relationships/image" Target="../media/image70.png"/></Relationships>
</file>

<file path=ppt/slides/_rels/slide5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p:cNvSpPr>
            <a:spLocks noGrp="1"/>
          </p:cNvSpPr>
          <p:nvPr>
            <p:ph type="ctrTitle"/>
          </p:nvPr>
        </p:nvSpPr>
        <p:spPr>
          <a:xfrm>
            <a:off x="1524000" y="2295392"/>
            <a:ext cx="9144000" cy="2933738"/>
          </a:xfrm>
          <a:noFill/>
        </p:spPr>
        <p:txBody>
          <a:bodyPr>
            <a:noAutofit/>
          </a:bodyPr>
          <a:lstStyle/>
          <a:p>
            <a:r>
              <a:rPr lang="pt-BR" sz="4800" b="1" dirty="0">
                <a:solidFill>
                  <a:schemeClr val="accent6"/>
                </a:solidFill>
              </a:rPr>
              <a:t>GLICOGENOSES: </a:t>
            </a:r>
            <a:br>
              <a:rPr lang="pt-BR" sz="4800" b="1" dirty="0">
                <a:solidFill>
                  <a:schemeClr val="accent6"/>
                </a:solidFill>
              </a:rPr>
            </a:br>
            <a:r>
              <a:rPr lang="pt-BR" sz="4000" b="1" dirty="0">
                <a:solidFill>
                  <a:schemeClr val="accent6"/>
                </a:solidFill>
              </a:rPr>
              <a:t>Introdução geral sobre </a:t>
            </a:r>
            <a:r>
              <a:rPr lang="pt-BR" sz="4000" b="1" dirty="0" err="1">
                <a:solidFill>
                  <a:schemeClr val="accent6"/>
                </a:solidFill>
              </a:rPr>
              <a:t>glicogenoses</a:t>
            </a:r>
            <a:r>
              <a:rPr lang="pt-BR" sz="4000" b="1" dirty="0">
                <a:solidFill>
                  <a:schemeClr val="accent6"/>
                </a:solidFill>
              </a:rPr>
              <a:t> hepáticas e Musculares</a:t>
            </a:r>
            <a:br>
              <a:rPr lang="pt-BR" sz="4000" b="1" dirty="0">
                <a:solidFill>
                  <a:schemeClr val="accent6"/>
                </a:solidFill>
              </a:rPr>
            </a:br>
            <a:br>
              <a:rPr lang="pt-BR" sz="4000" b="1" dirty="0">
                <a:solidFill>
                  <a:schemeClr val="accent6"/>
                </a:solidFill>
              </a:rPr>
            </a:br>
            <a:r>
              <a:rPr lang="en-US" sz="4000" dirty="0">
                <a:solidFill>
                  <a:srgbClr val="800000"/>
                </a:solidFill>
              </a:rPr>
              <a:t>Carolina Fischinger Moura de Souza</a:t>
            </a:r>
            <a:br>
              <a:rPr lang="en-US" sz="4000" dirty="0">
                <a:solidFill>
                  <a:srgbClr val="800000"/>
                </a:solidFill>
              </a:rPr>
            </a:br>
            <a:r>
              <a:rPr lang="en-US" sz="4000" i="1" dirty="0" err="1">
                <a:solidFill>
                  <a:srgbClr val="800000"/>
                </a:solidFill>
              </a:rPr>
              <a:t>cfsouza@hcpa.edu.br</a:t>
            </a:r>
            <a:endParaRPr lang="pt-BR" sz="4000" b="1" i="1" dirty="0">
              <a:solidFill>
                <a:srgbClr val="800000"/>
              </a:solidFill>
            </a:endParaRPr>
          </a:p>
        </p:txBody>
      </p:sp>
    </p:spTree>
    <p:extLst>
      <p:ext uri="{BB962C8B-B14F-4D97-AF65-F5344CB8AC3E}">
        <p14:creationId xmlns:p14="http://schemas.microsoft.com/office/powerpoint/2010/main" val="4878748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5" descr="glycogen%2Bstorage%2Bdiseases%2B1"/>
          <p:cNvPicPr>
            <a:picLocks noChangeAspect="1" noChangeArrowheads="1"/>
          </p:cNvPicPr>
          <p:nvPr/>
        </p:nvPicPr>
        <p:blipFill rotWithShape="1">
          <a:blip r:embed="rId2">
            <a:extLst>
              <a:ext uri="{28A0092B-C50C-407E-A947-70E740481C1C}">
                <a14:useLocalDpi xmlns:a14="http://schemas.microsoft.com/office/drawing/2010/main" val="0"/>
              </a:ext>
            </a:extLst>
          </a:blip>
          <a:srcRect b="56312"/>
          <a:stretch/>
        </p:blipFill>
        <p:spPr bwMode="auto">
          <a:xfrm>
            <a:off x="1955800" y="333375"/>
            <a:ext cx="8832851" cy="364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ixaDeTexto 4"/>
          <p:cNvSpPr txBox="1"/>
          <p:nvPr/>
        </p:nvSpPr>
        <p:spPr>
          <a:xfrm>
            <a:off x="4932665" y="1927768"/>
            <a:ext cx="1394884" cy="646331"/>
          </a:xfrm>
          <a:prstGeom prst="rect">
            <a:avLst/>
          </a:prstGeom>
          <a:solidFill>
            <a:schemeClr val="bg1">
              <a:lumMod val="95000"/>
            </a:schemeClr>
          </a:solidFill>
        </p:spPr>
        <p:txBody>
          <a:bodyPr>
            <a:spAutoFit/>
          </a:bodyPr>
          <a:lstStyle/>
          <a:p>
            <a:pPr algn="ctr">
              <a:defRPr/>
            </a:pPr>
            <a:r>
              <a:rPr lang="pt-BR" sz="1800" dirty="0">
                <a:solidFill>
                  <a:schemeClr val="tx1"/>
                </a:solidFill>
                <a:ea typeface="+mn-ea"/>
                <a:cs typeface="+mn-cs"/>
              </a:rPr>
              <a:t>Glicose no sangue </a:t>
            </a:r>
          </a:p>
        </p:txBody>
      </p:sp>
      <p:sp>
        <p:nvSpPr>
          <p:cNvPr id="6" name="CaixaDeTexto 5"/>
          <p:cNvSpPr txBox="1"/>
          <p:nvPr/>
        </p:nvSpPr>
        <p:spPr>
          <a:xfrm>
            <a:off x="6874933" y="1315028"/>
            <a:ext cx="3541184" cy="369332"/>
          </a:xfrm>
          <a:prstGeom prst="rect">
            <a:avLst/>
          </a:prstGeom>
          <a:solidFill>
            <a:schemeClr val="bg1">
              <a:lumMod val="95000"/>
            </a:schemeClr>
          </a:solidFill>
        </p:spPr>
        <p:txBody>
          <a:bodyPr>
            <a:spAutoFit/>
          </a:bodyPr>
          <a:lstStyle/>
          <a:p>
            <a:pPr algn="ctr">
              <a:defRPr/>
            </a:pPr>
            <a:r>
              <a:rPr lang="pt-BR" sz="1800" dirty="0">
                <a:solidFill>
                  <a:schemeClr val="tx1"/>
                </a:solidFill>
                <a:ea typeface="+mn-ea"/>
                <a:cs typeface="+mn-cs"/>
              </a:rPr>
              <a:t>Glicose para varias partes do corpo </a:t>
            </a:r>
          </a:p>
        </p:txBody>
      </p:sp>
      <p:sp>
        <p:nvSpPr>
          <p:cNvPr id="7" name="CaixaDeTexto 6"/>
          <p:cNvSpPr txBox="1"/>
          <p:nvPr/>
        </p:nvSpPr>
        <p:spPr>
          <a:xfrm>
            <a:off x="8923867" y="2051050"/>
            <a:ext cx="1397000" cy="369888"/>
          </a:xfrm>
          <a:prstGeom prst="rect">
            <a:avLst/>
          </a:prstGeom>
          <a:solidFill>
            <a:schemeClr val="bg1">
              <a:lumMod val="95000"/>
            </a:schemeClr>
          </a:solidFill>
        </p:spPr>
        <p:txBody>
          <a:bodyPr>
            <a:spAutoFit/>
          </a:bodyPr>
          <a:lstStyle>
            <a:lvl1pPr eaLnBrk="0" hangingPunct="0">
              <a:defRPr sz="4400">
                <a:solidFill>
                  <a:schemeClr val="bg1"/>
                </a:solidFill>
                <a:latin typeface="Arial" charset="0"/>
                <a:ea typeface="ＭＳ Ｐゴシック" charset="0"/>
              </a:defRPr>
            </a:lvl1pPr>
            <a:lvl2pPr marL="742950" indent="-285750" eaLnBrk="0" hangingPunct="0">
              <a:defRPr sz="4400">
                <a:solidFill>
                  <a:schemeClr val="bg1"/>
                </a:solidFill>
                <a:latin typeface="Arial" charset="0"/>
                <a:ea typeface="ＭＳ Ｐゴシック" charset="0"/>
              </a:defRPr>
            </a:lvl2pPr>
            <a:lvl3pPr marL="1143000" indent="-228600" eaLnBrk="0" hangingPunct="0">
              <a:defRPr sz="4400">
                <a:solidFill>
                  <a:schemeClr val="bg1"/>
                </a:solidFill>
                <a:latin typeface="Arial" charset="0"/>
                <a:ea typeface="ＭＳ Ｐゴシック" charset="0"/>
              </a:defRPr>
            </a:lvl3pPr>
            <a:lvl4pPr marL="1600200" indent="-228600" eaLnBrk="0" hangingPunct="0">
              <a:defRPr sz="4400">
                <a:solidFill>
                  <a:schemeClr val="bg1"/>
                </a:solidFill>
                <a:latin typeface="Arial" charset="0"/>
                <a:ea typeface="ＭＳ Ｐゴシック" charset="0"/>
              </a:defRPr>
            </a:lvl4pPr>
            <a:lvl5pPr marL="2057400" indent="-228600" eaLnBrk="0" hangingPunct="0">
              <a:defRPr sz="4400">
                <a:solidFill>
                  <a:schemeClr val="bg1"/>
                </a:solidFill>
                <a:latin typeface="Arial" charset="0"/>
                <a:ea typeface="ＭＳ Ｐゴシック" charset="0"/>
              </a:defRPr>
            </a:lvl5pPr>
            <a:lvl6pPr marL="2514600" indent="-228600" eaLnBrk="0" fontAlgn="base" hangingPunct="0">
              <a:spcBef>
                <a:spcPct val="0"/>
              </a:spcBef>
              <a:spcAft>
                <a:spcPct val="0"/>
              </a:spcAft>
              <a:defRPr sz="4400">
                <a:solidFill>
                  <a:schemeClr val="bg1"/>
                </a:solidFill>
                <a:latin typeface="Arial" charset="0"/>
                <a:ea typeface="ＭＳ Ｐゴシック" charset="0"/>
              </a:defRPr>
            </a:lvl6pPr>
            <a:lvl7pPr marL="2971800" indent="-228600" eaLnBrk="0" fontAlgn="base" hangingPunct="0">
              <a:spcBef>
                <a:spcPct val="0"/>
              </a:spcBef>
              <a:spcAft>
                <a:spcPct val="0"/>
              </a:spcAft>
              <a:defRPr sz="4400">
                <a:solidFill>
                  <a:schemeClr val="bg1"/>
                </a:solidFill>
                <a:latin typeface="Arial" charset="0"/>
                <a:ea typeface="ＭＳ Ｐゴシック" charset="0"/>
              </a:defRPr>
            </a:lvl7pPr>
            <a:lvl8pPr marL="3429000" indent="-228600" eaLnBrk="0" fontAlgn="base" hangingPunct="0">
              <a:spcBef>
                <a:spcPct val="0"/>
              </a:spcBef>
              <a:spcAft>
                <a:spcPct val="0"/>
              </a:spcAft>
              <a:defRPr sz="4400">
                <a:solidFill>
                  <a:schemeClr val="bg1"/>
                </a:solidFill>
                <a:latin typeface="Arial" charset="0"/>
                <a:ea typeface="ＭＳ Ｐゴシック" charset="0"/>
              </a:defRPr>
            </a:lvl8pPr>
            <a:lvl9pPr marL="3886200" indent="-228600" eaLnBrk="0" fontAlgn="base" hangingPunct="0">
              <a:spcBef>
                <a:spcPct val="0"/>
              </a:spcBef>
              <a:spcAft>
                <a:spcPct val="0"/>
              </a:spcAft>
              <a:defRPr sz="4400">
                <a:solidFill>
                  <a:schemeClr val="bg1"/>
                </a:solidFill>
                <a:latin typeface="Arial" charset="0"/>
                <a:ea typeface="ＭＳ Ｐゴシック" charset="0"/>
              </a:defRPr>
            </a:lvl9pPr>
          </a:lstStyle>
          <a:p>
            <a:pPr algn="ctr" eaLnBrk="1" hangingPunct="1">
              <a:defRPr/>
            </a:pPr>
            <a:r>
              <a:rPr lang="pt-BR" sz="1800">
                <a:solidFill>
                  <a:schemeClr val="tx1"/>
                </a:solidFill>
                <a:cs typeface="+mn-cs"/>
              </a:rPr>
              <a:t>músculo</a:t>
            </a:r>
          </a:p>
        </p:txBody>
      </p:sp>
      <p:sp>
        <p:nvSpPr>
          <p:cNvPr id="3" name="Estrela de 6 Pontas 2"/>
          <p:cNvSpPr/>
          <p:nvPr/>
        </p:nvSpPr>
        <p:spPr bwMode="auto">
          <a:xfrm rot="20818101">
            <a:off x="8530167" y="2636839"/>
            <a:ext cx="2330451" cy="1063625"/>
          </a:xfrm>
          <a:prstGeom prst="star6">
            <a:avLst/>
          </a:prstGeom>
          <a:solidFill>
            <a:srgbClr val="FFC000"/>
          </a:solidFill>
          <a:ln w="9525" cap="flat" cmpd="sng" algn="ctr">
            <a:solidFill>
              <a:schemeClr val="tx1"/>
            </a:solidFill>
            <a:prstDash val="solid"/>
            <a:round/>
            <a:headEnd type="none" w="med" len="med"/>
            <a:tailEnd type="none" w="med" len="med"/>
          </a:ln>
          <a:effectLst/>
        </p:spPr>
        <p:txBody>
          <a:bodyPr/>
          <a:lstStyle/>
          <a:p>
            <a:pPr>
              <a:defRPr/>
            </a:pPr>
            <a:endParaRPr lang="pt-BR">
              <a:ea typeface="+mn-ea"/>
              <a:cs typeface="+mn-cs"/>
            </a:endParaRPr>
          </a:p>
        </p:txBody>
      </p:sp>
      <p:sp>
        <p:nvSpPr>
          <p:cNvPr id="8" name="CaixaDeTexto 7"/>
          <p:cNvSpPr txBox="1">
            <a:spLocks noChangeArrowheads="1"/>
          </p:cNvSpPr>
          <p:nvPr/>
        </p:nvSpPr>
        <p:spPr bwMode="auto">
          <a:xfrm>
            <a:off x="8879417" y="2997200"/>
            <a:ext cx="163406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bg1"/>
                </a:solidFill>
                <a:latin typeface="Arial" charset="0"/>
                <a:ea typeface="ＭＳ Ｐゴシック" charset="0"/>
                <a:cs typeface="ＭＳ Ｐゴシック" charset="0"/>
              </a:defRPr>
            </a:lvl1pPr>
            <a:lvl2pPr marL="742950" indent="-285750" eaLnBrk="0" hangingPunct="0">
              <a:defRPr sz="4400">
                <a:solidFill>
                  <a:schemeClr val="bg1"/>
                </a:solidFill>
                <a:latin typeface="Arial" charset="0"/>
                <a:ea typeface="ＭＳ Ｐゴシック" charset="0"/>
              </a:defRPr>
            </a:lvl2pPr>
            <a:lvl3pPr marL="1143000" indent="-228600" eaLnBrk="0" hangingPunct="0">
              <a:defRPr sz="4400">
                <a:solidFill>
                  <a:schemeClr val="bg1"/>
                </a:solidFill>
                <a:latin typeface="Arial" charset="0"/>
                <a:ea typeface="ＭＳ Ｐゴシック" charset="0"/>
              </a:defRPr>
            </a:lvl3pPr>
            <a:lvl4pPr marL="1600200" indent="-228600" eaLnBrk="0" hangingPunct="0">
              <a:defRPr sz="4400">
                <a:solidFill>
                  <a:schemeClr val="bg1"/>
                </a:solidFill>
                <a:latin typeface="Arial" charset="0"/>
                <a:ea typeface="ＭＳ Ｐゴシック" charset="0"/>
              </a:defRPr>
            </a:lvl4pPr>
            <a:lvl5pPr marL="2057400" indent="-228600" eaLnBrk="0" hangingPunct="0">
              <a:defRPr sz="4400">
                <a:solidFill>
                  <a:schemeClr val="bg1"/>
                </a:solidFill>
                <a:latin typeface="Arial" charset="0"/>
                <a:ea typeface="ＭＳ Ｐゴシック" charset="0"/>
              </a:defRPr>
            </a:lvl5pPr>
            <a:lvl6pPr marL="2514600" indent="-228600" eaLnBrk="0" fontAlgn="base" hangingPunct="0">
              <a:spcBef>
                <a:spcPct val="0"/>
              </a:spcBef>
              <a:spcAft>
                <a:spcPct val="0"/>
              </a:spcAft>
              <a:defRPr sz="4400">
                <a:solidFill>
                  <a:schemeClr val="bg1"/>
                </a:solidFill>
                <a:latin typeface="Arial" charset="0"/>
                <a:ea typeface="ＭＳ Ｐゴシック" charset="0"/>
              </a:defRPr>
            </a:lvl6pPr>
            <a:lvl7pPr marL="2971800" indent="-228600" eaLnBrk="0" fontAlgn="base" hangingPunct="0">
              <a:spcBef>
                <a:spcPct val="0"/>
              </a:spcBef>
              <a:spcAft>
                <a:spcPct val="0"/>
              </a:spcAft>
              <a:defRPr sz="4400">
                <a:solidFill>
                  <a:schemeClr val="bg1"/>
                </a:solidFill>
                <a:latin typeface="Arial" charset="0"/>
                <a:ea typeface="ＭＳ Ｐゴシック" charset="0"/>
              </a:defRPr>
            </a:lvl7pPr>
            <a:lvl8pPr marL="3429000" indent="-228600" eaLnBrk="0" fontAlgn="base" hangingPunct="0">
              <a:spcBef>
                <a:spcPct val="0"/>
              </a:spcBef>
              <a:spcAft>
                <a:spcPct val="0"/>
              </a:spcAft>
              <a:defRPr sz="4400">
                <a:solidFill>
                  <a:schemeClr val="bg1"/>
                </a:solidFill>
                <a:latin typeface="Arial" charset="0"/>
                <a:ea typeface="ＭＳ Ｐゴシック" charset="0"/>
              </a:defRPr>
            </a:lvl8pPr>
            <a:lvl9pPr marL="3886200" indent="-228600" eaLnBrk="0" fontAlgn="base" hangingPunct="0">
              <a:spcBef>
                <a:spcPct val="0"/>
              </a:spcBef>
              <a:spcAft>
                <a:spcPct val="0"/>
              </a:spcAft>
              <a:defRPr sz="4400">
                <a:solidFill>
                  <a:schemeClr val="bg1"/>
                </a:solidFill>
                <a:latin typeface="Arial" charset="0"/>
                <a:ea typeface="ＭＳ Ｐゴシック" charset="0"/>
              </a:defRPr>
            </a:lvl9pPr>
          </a:lstStyle>
          <a:p>
            <a:pPr eaLnBrk="1" hangingPunct="1"/>
            <a:r>
              <a:rPr lang="pt-BR" sz="1800">
                <a:solidFill>
                  <a:schemeClr val="tx1"/>
                </a:solidFill>
              </a:rPr>
              <a:t>ENERGIA</a:t>
            </a:r>
          </a:p>
        </p:txBody>
      </p:sp>
      <p:sp>
        <p:nvSpPr>
          <p:cNvPr id="10" name="CaixaDeTexto 9"/>
          <p:cNvSpPr txBox="1"/>
          <p:nvPr/>
        </p:nvSpPr>
        <p:spPr>
          <a:xfrm>
            <a:off x="5808134" y="368300"/>
            <a:ext cx="4423833" cy="400050"/>
          </a:xfrm>
          <a:prstGeom prst="rect">
            <a:avLst/>
          </a:prstGeom>
          <a:solidFill>
            <a:schemeClr val="bg1">
              <a:lumMod val="95000"/>
            </a:schemeClr>
          </a:solidFill>
        </p:spPr>
        <p:txBody>
          <a:bodyPr>
            <a:spAutoFit/>
          </a:bodyPr>
          <a:lstStyle/>
          <a:p>
            <a:pPr algn="ctr">
              <a:defRPr/>
            </a:pPr>
            <a:r>
              <a:rPr lang="pt-BR" sz="2000" dirty="0">
                <a:solidFill>
                  <a:schemeClr val="tx1"/>
                </a:solidFill>
                <a:ea typeface="+mn-ea"/>
                <a:cs typeface="+mn-cs"/>
              </a:rPr>
              <a:t>NORMAL</a:t>
            </a:r>
          </a:p>
        </p:txBody>
      </p:sp>
      <p:pic>
        <p:nvPicPr>
          <p:cNvPr id="11" name="Picture 5" descr="glycogen%2Bstorage%2Bdiseases%2B1"/>
          <p:cNvPicPr>
            <a:picLocks noChangeAspect="1" noChangeArrowheads="1"/>
          </p:cNvPicPr>
          <p:nvPr/>
        </p:nvPicPr>
        <p:blipFill rotWithShape="1">
          <a:blip r:embed="rId2">
            <a:extLst>
              <a:ext uri="{28A0092B-C50C-407E-A947-70E740481C1C}">
                <a14:useLocalDpi xmlns:a14="http://schemas.microsoft.com/office/drawing/2010/main" val="0"/>
              </a:ext>
            </a:extLst>
          </a:blip>
          <a:srcRect t="45397" b="22937"/>
          <a:stretch/>
        </p:blipFill>
        <p:spPr bwMode="auto">
          <a:xfrm>
            <a:off x="1955800" y="4118955"/>
            <a:ext cx="8832851" cy="2640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aixaDeTexto 1"/>
          <p:cNvSpPr txBox="1">
            <a:spLocks noChangeArrowheads="1"/>
          </p:cNvSpPr>
          <p:nvPr/>
        </p:nvSpPr>
        <p:spPr bwMode="auto">
          <a:xfrm>
            <a:off x="6982736" y="5706233"/>
            <a:ext cx="3839633" cy="461665"/>
          </a:xfrm>
          <a:prstGeom prst="rect">
            <a:avLst/>
          </a:prstGeom>
          <a:solidFill>
            <a:srgbClr val="000090"/>
          </a:solidFill>
          <a:ln>
            <a:noFill/>
          </a:ln>
        </p:spPr>
        <p:txBody>
          <a:bodyPr>
            <a:spAutoFit/>
          </a:bodyPr>
          <a:lstStyle>
            <a:lvl1pPr eaLnBrk="0" hangingPunct="0">
              <a:defRPr sz="4400">
                <a:solidFill>
                  <a:schemeClr val="bg1"/>
                </a:solidFill>
                <a:latin typeface="Arial" charset="0"/>
                <a:ea typeface="ＭＳ Ｐゴシック" charset="0"/>
                <a:cs typeface="ＭＳ Ｐゴシック" charset="0"/>
              </a:defRPr>
            </a:lvl1pPr>
            <a:lvl2pPr marL="742950" indent="-285750" eaLnBrk="0" hangingPunct="0">
              <a:defRPr sz="4400">
                <a:solidFill>
                  <a:schemeClr val="bg1"/>
                </a:solidFill>
                <a:latin typeface="Arial" charset="0"/>
                <a:ea typeface="ＭＳ Ｐゴシック" charset="0"/>
              </a:defRPr>
            </a:lvl2pPr>
            <a:lvl3pPr marL="1143000" indent="-228600" eaLnBrk="0" hangingPunct="0">
              <a:defRPr sz="4400">
                <a:solidFill>
                  <a:schemeClr val="bg1"/>
                </a:solidFill>
                <a:latin typeface="Arial" charset="0"/>
                <a:ea typeface="ＭＳ Ｐゴシック" charset="0"/>
              </a:defRPr>
            </a:lvl3pPr>
            <a:lvl4pPr marL="1600200" indent="-228600" eaLnBrk="0" hangingPunct="0">
              <a:defRPr sz="4400">
                <a:solidFill>
                  <a:schemeClr val="bg1"/>
                </a:solidFill>
                <a:latin typeface="Arial" charset="0"/>
                <a:ea typeface="ＭＳ Ｐゴシック" charset="0"/>
              </a:defRPr>
            </a:lvl4pPr>
            <a:lvl5pPr marL="2057400" indent="-228600" eaLnBrk="0" hangingPunct="0">
              <a:defRPr sz="4400">
                <a:solidFill>
                  <a:schemeClr val="bg1"/>
                </a:solidFill>
                <a:latin typeface="Arial" charset="0"/>
                <a:ea typeface="ＭＳ Ｐゴシック" charset="0"/>
              </a:defRPr>
            </a:lvl5pPr>
            <a:lvl6pPr marL="2514600" indent="-228600" eaLnBrk="0" fontAlgn="base" hangingPunct="0">
              <a:spcBef>
                <a:spcPct val="0"/>
              </a:spcBef>
              <a:spcAft>
                <a:spcPct val="0"/>
              </a:spcAft>
              <a:defRPr sz="4400">
                <a:solidFill>
                  <a:schemeClr val="bg1"/>
                </a:solidFill>
                <a:latin typeface="Arial" charset="0"/>
                <a:ea typeface="ＭＳ Ｐゴシック" charset="0"/>
              </a:defRPr>
            </a:lvl6pPr>
            <a:lvl7pPr marL="2971800" indent="-228600" eaLnBrk="0" fontAlgn="base" hangingPunct="0">
              <a:spcBef>
                <a:spcPct val="0"/>
              </a:spcBef>
              <a:spcAft>
                <a:spcPct val="0"/>
              </a:spcAft>
              <a:defRPr sz="4400">
                <a:solidFill>
                  <a:schemeClr val="bg1"/>
                </a:solidFill>
                <a:latin typeface="Arial" charset="0"/>
                <a:ea typeface="ＭＳ Ｐゴシック" charset="0"/>
              </a:defRPr>
            </a:lvl7pPr>
            <a:lvl8pPr marL="3429000" indent="-228600" eaLnBrk="0" fontAlgn="base" hangingPunct="0">
              <a:spcBef>
                <a:spcPct val="0"/>
              </a:spcBef>
              <a:spcAft>
                <a:spcPct val="0"/>
              </a:spcAft>
              <a:defRPr sz="4400">
                <a:solidFill>
                  <a:schemeClr val="bg1"/>
                </a:solidFill>
                <a:latin typeface="Arial" charset="0"/>
                <a:ea typeface="ＭＳ Ｐゴシック" charset="0"/>
              </a:defRPr>
            </a:lvl8pPr>
            <a:lvl9pPr marL="3886200" indent="-228600" eaLnBrk="0" fontAlgn="base" hangingPunct="0">
              <a:spcBef>
                <a:spcPct val="0"/>
              </a:spcBef>
              <a:spcAft>
                <a:spcPct val="0"/>
              </a:spcAft>
              <a:defRPr sz="4400">
                <a:solidFill>
                  <a:schemeClr val="bg1"/>
                </a:solidFill>
                <a:latin typeface="Arial" charset="0"/>
                <a:ea typeface="ＭＳ Ｐゴシック" charset="0"/>
              </a:defRPr>
            </a:lvl9pPr>
          </a:lstStyle>
          <a:p>
            <a:pPr eaLnBrk="1" hangingPunct="1"/>
            <a:r>
              <a:rPr lang="pt-BR" sz="2400" dirty="0"/>
              <a:t>Baixa glicose no sangue </a:t>
            </a:r>
          </a:p>
        </p:txBody>
      </p:sp>
      <p:sp>
        <p:nvSpPr>
          <p:cNvPr id="13" name="CaixaDeTexto 3"/>
          <p:cNvSpPr txBox="1">
            <a:spLocks noChangeArrowheads="1"/>
          </p:cNvSpPr>
          <p:nvPr/>
        </p:nvSpPr>
        <p:spPr bwMode="auto">
          <a:xfrm>
            <a:off x="2256368" y="4037013"/>
            <a:ext cx="8447617"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bg1"/>
                </a:solidFill>
                <a:latin typeface="Arial" charset="0"/>
                <a:ea typeface="ＭＳ Ｐゴシック" charset="0"/>
                <a:cs typeface="ＭＳ Ｐゴシック" charset="0"/>
              </a:defRPr>
            </a:lvl1pPr>
            <a:lvl2pPr marL="742950" indent="-285750" eaLnBrk="0" hangingPunct="0">
              <a:defRPr sz="4400">
                <a:solidFill>
                  <a:schemeClr val="bg1"/>
                </a:solidFill>
                <a:latin typeface="Arial" charset="0"/>
                <a:ea typeface="ＭＳ Ｐゴシック" charset="0"/>
              </a:defRPr>
            </a:lvl2pPr>
            <a:lvl3pPr marL="1143000" indent="-228600" eaLnBrk="0" hangingPunct="0">
              <a:defRPr sz="4400">
                <a:solidFill>
                  <a:schemeClr val="bg1"/>
                </a:solidFill>
                <a:latin typeface="Arial" charset="0"/>
                <a:ea typeface="ＭＳ Ｐゴシック" charset="0"/>
              </a:defRPr>
            </a:lvl3pPr>
            <a:lvl4pPr marL="1600200" indent="-228600" eaLnBrk="0" hangingPunct="0">
              <a:defRPr sz="4400">
                <a:solidFill>
                  <a:schemeClr val="bg1"/>
                </a:solidFill>
                <a:latin typeface="Arial" charset="0"/>
                <a:ea typeface="ＭＳ Ｐゴシック" charset="0"/>
              </a:defRPr>
            </a:lvl4pPr>
            <a:lvl5pPr marL="2057400" indent="-228600" eaLnBrk="0" hangingPunct="0">
              <a:defRPr sz="4400">
                <a:solidFill>
                  <a:schemeClr val="bg1"/>
                </a:solidFill>
                <a:latin typeface="Arial" charset="0"/>
                <a:ea typeface="ＭＳ Ｐゴシック" charset="0"/>
              </a:defRPr>
            </a:lvl5pPr>
            <a:lvl6pPr marL="2514600" indent="-228600" eaLnBrk="0" fontAlgn="base" hangingPunct="0">
              <a:spcBef>
                <a:spcPct val="0"/>
              </a:spcBef>
              <a:spcAft>
                <a:spcPct val="0"/>
              </a:spcAft>
              <a:defRPr sz="4400">
                <a:solidFill>
                  <a:schemeClr val="bg1"/>
                </a:solidFill>
                <a:latin typeface="Arial" charset="0"/>
                <a:ea typeface="ＭＳ Ｐゴシック" charset="0"/>
              </a:defRPr>
            </a:lvl6pPr>
            <a:lvl7pPr marL="2971800" indent="-228600" eaLnBrk="0" fontAlgn="base" hangingPunct="0">
              <a:spcBef>
                <a:spcPct val="0"/>
              </a:spcBef>
              <a:spcAft>
                <a:spcPct val="0"/>
              </a:spcAft>
              <a:defRPr sz="4400">
                <a:solidFill>
                  <a:schemeClr val="bg1"/>
                </a:solidFill>
                <a:latin typeface="Arial" charset="0"/>
                <a:ea typeface="ＭＳ Ｐゴシック" charset="0"/>
              </a:defRPr>
            </a:lvl7pPr>
            <a:lvl8pPr marL="3429000" indent="-228600" eaLnBrk="0" fontAlgn="base" hangingPunct="0">
              <a:spcBef>
                <a:spcPct val="0"/>
              </a:spcBef>
              <a:spcAft>
                <a:spcPct val="0"/>
              </a:spcAft>
              <a:defRPr sz="4400">
                <a:solidFill>
                  <a:schemeClr val="bg1"/>
                </a:solidFill>
                <a:latin typeface="Arial" charset="0"/>
                <a:ea typeface="ＭＳ Ｐゴシック" charset="0"/>
              </a:defRPr>
            </a:lvl8pPr>
            <a:lvl9pPr marL="3886200" indent="-228600" eaLnBrk="0" fontAlgn="base" hangingPunct="0">
              <a:spcBef>
                <a:spcPct val="0"/>
              </a:spcBef>
              <a:spcAft>
                <a:spcPct val="0"/>
              </a:spcAft>
              <a:defRPr sz="4400">
                <a:solidFill>
                  <a:schemeClr val="bg1"/>
                </a:solidFill>
                <a:latin typeface="Arial" charset="0"/>
                <a:ea typeface="ＭＳ Ｐゴシック" charset="0"/>
              </a:defRPr>
            </a:lvl9pPr>
          </a:lstStyle>
          <a:p>
            <a:pPr algn="ctr" eaLnBrk="1" hangingPunct="1"/>
            <a:r>
              <a:rPr lang="pt-BR" sz="2800" b="1" dirty="0">
                <a:solidFill>
                  <a:srgbClr val="800000"/>
                </a:solidFill>
              </a:rPr>
              <a:t>GLICOGENOSES HEPATICAS </a:t>
            </a:r>
          </a:p>
        </p:txBody>
      </p:sp>
    </p:spTree>
    <p:extLst>
      <p:ext uri="{BB962C8B-B14F-4D97-AF65-F5344CB8AC3E}">
        <p14:creationId xmlns:p14="http://schemas.microsoft.com/office/powerpoint/2010/main" val="4345175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xit" presetSubtype="0" fill="hold" nodeType="clickEffect">
                                  <p:stCondLst>
                                    <p:cond delay="0"/>
                                  </p:stCondLst>
                                  <p:childTnLst>
                                    <p:animEffect transition="out" filter="fade">
                                      <p:cBhvr>
                                        <p:cTn id="6" dur="1000"/>
                                        <p:tgtEl>
                                          <p:spTgt spid="3"/>
                                        </p:tgtEl>
                                      </p:cBhvr>
                                    </p:animEffect>
                                    <p:anim calcmode="lin" valueType="num">
                                      <p:cBhvr>
                                        <p:cTn id="7" dur="1000"/>
                                        <p:tgtEl>
                                          <p:spTgt spid="3"/>
                                        </p:tgtEl>
                                        <p:attrNameLst>
                                          <p:attrName>ppt_x</p:attrName>
                                        </p:attrNameLst>
                                      </p:cBhvr>
                                      <p:tavLst>
                                        <p:tav tm="0">
                                          <p:val>
                                            <p:strVal val="ppt_x"/>
                                          </p:val>
                                        </p:tav>
                                        <p:tav tm="100000">
                                          <p:val>
                                            <p:strVal val="ppt_x"/>
                                          </p:val>
                                        </p:tav>
                                      </p:tavLst>
                                    </p:anim>
                                    <p:anim calcmode="lin" valueType="num">
                                      <p:cBhvr>
                                        <p:cTn id="8" dur="100" decel="100000"/>
                                        <p:tgtEl>
                                          <p:spTgt spid="3"/>
                                        </p:tgtEl>
                                        <p:attrNameLst>
                                          <p:attrName>ppt_y</p:attrName>
                                        </p:attrNameLst>
                                      </p:cBhvr>
                                      <p:tavLst>
                                        <p:tav tm="0">
                                          <p:val>
                                            <p:strVal val="ppt_y"/>
                                          </p:val>
                                        </p:tav>
                                        <p:tav tm="100000">
                                          <p:val>
                                            <p:strVal val="ppt_y-.03"/>
                                          </p:val>
                                        </p:tav>
                                      </p:tavLst>
                                    </p:anim>
                                    <p:anim calcmode="lin" valueType="num">
                                      <p:cBhvr>
                                        <p:cTn id="9" dur="900" accel="100000">
                                          <p:stCondLst>
                                            <p:cond delay="100"/>
                                          </p:stCondLst>
                                        </p:cTn>
                                        <p:tgtEl>
                                          <p:spTgt spid="3"/>
                                        </p:tgtEl>
                                        <p:attrNameLst>
                                          <p:attrName>ppt_y</p:attrName>
                                        </p:attrNameLst>
                                      </p:cBhvr>
                                      <p:tavLst>
                                        <p:tav tm="0">
                                          <p:val>
                                            <p:strVal val="ppt_y"/>
                                          </p:val>
                                        </p:tav>
                                        <p:tav tm="100000">
                                          <p:val>
                                            <p:strVal val="ppt_y+1"/>
                                          </p:val>
                                        </p:tav>
                                      </p:tavLst>
                                    </p:anim>
                                    <p:set>
                                      <p:cBhvr>
                                        <p:cTn id="10" dur="1" fill="hold">
                                          <p:stCondLst>
                                            <p:cond delay="999"/>
                                          </p:stCondLst>
                                        </p:cTn>
                                        <p:tgtEl>
                                          <p:spTgt spid="3"/>
                                        </p:tgtEl>
                                        <p:attrNameLst>
                                          <p:attrName>style.visibility</p:attrName>
                                        </p:attrNameLst>
                                      </p:cBhvr>
                                      <p:to>
                                        <p:strVal val="hidden"/>
                                      </p:to>
                                    </p:set>
                                  </p:childTnLst>
                                </p:cTn>
                              </p:par>
                              <p:par>
                                <p:cTn id="11" presetID="37" presetClass="exit" presetSubtype="0" fill="hold" grpId="0" nodeType="withEffect">
                                  <p:stCondLst>
                                    <p:cond delay="0"/>
                                  </p:stCondLst>
                                  <p:childTnLst>
                                    <p:animEffect transition="out" filter="fade">
                                      <p:cBhvr>
                                        <p:cTn id="12" dur="1000"/>
                                        <p:tgtEl>
                                          <p:spTgt spid="8"/>
                                        </p:tgtEl>
                                      </p:cBhvr>
                                    </p:animEffect>
                                    <p:anim calcmode="lin" valueType="num">
                                      <p:cBhvr>
                                        <p:cTn id="13" dur="1000"/>
                                        <p:tgtEl>
                                          <p:spTgt spid="8"/>
                                        </p:tgtEl>
                                        <p:attrNameLst>
                                          <p:attrName>ppt_x</p:attrName>
                                        </p:attrNameLst>
                                      </p:cBhvr>
                                      <p:tavLst>
                                        <p:tav tm="0">
                                          <p:val>
                                            <p:strVal val="ppt_x"/>
                                          </p:val>
                                        </p:tav>
                                        <p:tav tm="100000">
                                          <p:val>
                                            <p:strVal val="ppt_x"/>
                                          </p:val>
                                        </p:tav>
                                      </p:tavLst>
                                    </p:anim>
                                    <p:anim calcmode="lin" valueType="num">
                                      <p:cBhvr>
                                        <p:cTn id="14" dur="100" decel="100000"/>
                                        <p:tgtEl>
                                          <p:spTgt spid="8"/>
                                        </p:tgtEl>
                                        <p:attrNameLst>
                                          <p:attrName>ppt_y</p:attrName>
                                        </p:attrNameLst>
                                      </p:cBhvr>
                                      <p:tavLst>
                                        <p:tav tm="0">
                                          <p:val>
                                            <p:strVal val="ppt_y"/>
                                          </p:val>
                                        </p:tav>
                                        <p:tav tm="100000">
                                          <p:val>
                                            <p:strVal val="ppt_y-.03"/>
                                          </p:val>
                                        </p:tav>
                                      </p:tavLst>
                                    </p:anim>
                                    <p:anim calcmode="lin" valueType="num">
                                      <p:cBhvr>
                                        <p:cTn id="15" dur="900" accel="100000">
                                          <p:stCondLst>
                                            <p:cond delay="100"/>
                                          </p:stCondLst>
                                        </p:cTn>
                                        <p:tgtEl>
                                          <p:spTgt spid="8"/>
                                        </p:tgtEl>
                                        <p:attrNameLst>
                                          <p:attrName>ppt_y</p:attrName>
                                        </p:attrNameLst>
                                      </p:cBhvr>
                                      <p:tavLst>
                                        <p:tav tm="0">
                                          <p:val>
                                            <p:strVal val="ppt_y"/>
                                          </p:val>
                                        </p:tav>
                                        <p:tav tm="100000">
                                          <p:val>
                                            <p:strVal val="ppt_y+1"/>
                                          </p:val>
                                        </p:tav>
                                      </p:tavLst>
                                    </p:anim>
                                    <p:set>
                                      <p:cBhvr>
                                        <p:cTn id="16" dur="1" fill="hold">
                                          <p:stCondLst>
                                            <p:cond delay="999"/>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 Box 10"/>
          <p:cNvSpPr txBox="1">
            <a:spLocks noChangeArrowheads="1"/>
          </p:cNvSpPr>
          <p:nvPr/>
        </p:nvSpPr>
        <p:spPr bwMode="auto">
          <a:xfrm>
            <a:off x="569692" y="1768657"/>
            <a:ext cx="10048492"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4400">
                <a:solidFill>
                  <a:schemeClr val="bg1"/>
                </a:solidFill>
                <a:latin typeface="Arial" charset="0"/>
                <a:ea typeface="ＭＳ Ｐゴシック" charset="0"/>
                <a:cs typeface="ＭＳ Ｐゴシック" charset="0"/>
              </a:defRPr>
            </a:lvl1pPr>
            <a:lvl2pPr marL="742950" indent="-285750" eaLnBrk="0" hangingPunct="0">
              <a:defRPr sz="4400">
                <a:solidFill>
                  <a:schemeClr val="bg1"/>
                </a:solidFill>
                <a:latin typeface="Arial" charset="0"/>
                <a:ea typeface="ＭＳ Ｐゴシック" charset="0"/>
              </a:defRPr>
            </a:lvl2pPr>
            <a:lvl3pPr marL="1212850" indent="-342900" eaLnBrk="0" hangingPunct="0">
              <a:defRPr sz="4400">
                <a:solidFill>
                  <a:schemeClr val="bg1"/>
                </a:solidFill>
                <a:latin typeface="Arial" charset="0"/>
                <a:ea typeface="ＭＳ Ｐゴシック" charset="0"/>
              </a:defRPr>
            </a:lvl3pPr>
            <a:lvl4pPr marL="1600200" indent="-228600" eaLnBrk="0" hangingPunct="0">
              <a:defRPr sz="4400">
                <a:solidFill>
                  <a:schemeClr val="bg1"/>
                </a:solidFill>
                <a:latin typeface="Arial" charset="0"/>
                <a:ea typeface="ＭＳ Ｐゴシック" charset="0"/>
              </a:defRPr>
            </a:lvl4pPr>
            <a:lvl5pPr marL="2057400" indent="-228600" eaLnBrk="0" hangingPunct="0">
              <a:defRPr sz="4400">
                <a:solidFill>
                  <a:schemeClr val="bg1"/>
                </a:solidFill>
                <a:latin typeface="Arial" charset="0"/>
                <a:ea typeface="ＭＳ Ｐゴシック" charset="0"/>
              </a:defRPr>
            </a:lvl5pPr>
            <a:lvl6pPr marL="2514600" indent="-228600" eaLnBrk="0" fontAlgn="base" hangingPunct="0">
              <a:spcBef>
                <a:spcPct val="0"/>
              </a:spcBef>
              <a:spcAft>
                <a:spcPct val="0"/>
              </a:spcAft>
              <a:defRPr sz="4400">
                <a:solidFill>
                  <a:schemeClr val="bg1"/>
                </a:solidFill>
                <a:latin typeface="Arial" charset="0"/>
                <a:ea typeface="ＭＳ Ｐゴシック" charset="0"/>
              </a:defRPr>
            </a:lvl6pPr>
            <a:lvl7pPr marL="2971800" indent="-228600" eaLnBrk="0" fontAlgn="base" hangingPunct="0">
              <a:spcBef>
                <a:spcPct val="0"/>
              </a:spcBef>
              <a:spcAft>
                <a:spcPct val="0"/>
              </a:spcAft>
              <a:defRPr sz="4400">
                <a:solidFill>
                  <a:schemeClr val="bg1"/>
                </a:solidFill>
                <a:latin typeface="Arial" charset="0"/>
                <a:ea typeface="ＭＳ Ｐゴシック" charset="0"/>
              </a:defRPr>
            </a:lvl7pPr>
            <a:lvl8pPr marL="3429000" indent="-228600" eaLnBrk="0" fontAlgn="base" hangingPunct="0">
              <a:spcBef>
                <a:spcPct val="0"/>
              </a:spcBef>
              <a:spcAft>
                <a:spcPct val="0"/>
              </a:spcAft>
              <a:defRPr sz="4400">
                <a:solidFill>
                  <a:schemeClr val="bg1"/>
                </a:solidFill>
                <a:latin typeface="Arial" charset="0"/>
                <a:ea typeface="ＭＳ Ｐゴシック" charset="0"/>
              </a:defRPr>
            </a:lvl8pPr>
            <a:lvl9pPr marL="3886200" indent="-228600" eaLnBrk="0" fontAlgn="base" hangingPunct="0">
              <a:spcBef>
                <a:spcPct val="0"/>
              </a:spcBef>
              <a:spcAft>
                <a:spcPct val="0"/>
              </a:spcAft>
              <a:defRPr sz="4400">
                <a:solidFill>
                  <a:schemeClr val="bg1"/>
                </a:solidFill>
                <a:latin typeface="Arial" charset="0"/>
                <a:ea typeface="ＭＳ Ｐゴシック" charset="0"/>
              </a:defRPr>
            </a:lvl9pPr>
          </a:lstStyle>
          <a:p>
            <a:pPr eaLnBrk="1" hangingPunct="1">
              <a:spcBef>
                <a:spcPct val="50000"/>
              </a:spcBef>
              <a:buClr>
                <a:schemeClr val="accent6">
                  <a:lumMod val="50000"/>
                </a:schemeClr>
              </a:buClr>
              <a:buSzPct val="80000"/>
              <a:buFont typeface="Wingdings" charset="2"/>
              <a:buChar char="ü"/>
            </a:pPr>
            <a:r>
              <a:rPr lang="pt-BR" sz="2800" dirty="0">
                <a:solidFill>
                  <a:schemeClr val="tx1"/>
                </a:solidFill>
                <a:latin typeface="+mn-lt"/>
              </a:rPr>
              <a:t>Manifestações Clínicas – pelos sintomas</a:t>
            </a:r>
          </a:p>
          <a:p>
            <a:pPr eaLnBrk="1" hangingPunct="1">
              <a:spcBef>
                <a:spcPct val="50000"/>
              </a:spcBef>
              <a:buClr>
                <a:schemeClr val="accent6">
                  <a:lumMod val="50000"/>
                </a:schemeClr>
              </a:buClr>
              <a:buSzPct val="80000"/>
              <a:buFont typeface="Wingdings" charset="2"/>
              <a:buChar char="ü"/>
            </a:pPr>
            <a:r>
              <a:rPr lang="pt-BR" sz="2800" dirty="0">
                <a:solidFill>
                  <a:schemeClr val="tx1"/>
                </a:solidFill>
                <a:latin typeface="+mn-lt"/>
              </a:rPr>
              <a:t>Através dos exames de sangue e urina</a:t>
            </a:r>
          </a:p>
          <a:p>
            <a:pPr eaLnBrk="1" hangingPunct="1">
              <a:spcBef>
                <a:spcPct val="50000"/>
              </a:spcBef>
              <a:buClr>
                <a:schemeClr val="accent6">
                  <a:lumMod val="50000"/>
                </a:schemeClr>
              </a:buClr>
              <a:buSzPct val="80000"/>
              <a:buFont typeface="Wingdings" charset="2"/>
              <a:buChar char="ü"/>
            </a:pPr>
            <a:r>
              <a:rPr lang="pt-BR" sz="2800" dirty="0">
                <a:solidFill>
                  <a:schemeClr val="tx1">
                    <a:lumMod val="95000"/>
                    <a:lumOff val="5000"/>
                  </a:schemeClr>
                </a:solidFill>
                <a:latin typeface="+mn-lt"/>
              </a:rPr>
              <a:t>Através da Biópsia do Hepática (do fígado);</a:t>
            </a:r>
          </a:p>
          <a:p>
            <a:pPr eaLnBrk="1" hangingPunct="1">
              <a:spcBef>
                <a:spcPct val="50000"/>
              </a:spcBef>
              <a:buClr>
                <a:schemeClr val="accent6">
                  <a:lumMod val="50000"/>
                </a:schemeClr>
              </a:buClr>
              <a:buSzPct val="80000"/>
              <a:buFont typeface="Wingdings" charset="2"/>
              <a:buChar char="ü"/>
            </a:pPr>
            <a:r>
              <a:rPr lang="pt-BR" sz="2800" dirty="0">
                <a:solidFill>
                  <a:schemeClr val="tx1">
                    <a:lumMod val="95000"/>
                    <a:lumOff val="5000"/>
                  </a:schemeClr>
                </a:solidFill>
                <a:latin typeface="+mn-lt"/>
              </a:rPr>
              <a:t>Análise da mutação genética</a:t>
            </a:r>
          </a:p>
        </p:txBody>
      </p:sp>
      <p:sp>
        <p:nvSpPr>
          <p:cNvPr id="7" name="Título 1"/>
          <p:cNvSpPr txBox="1">
            <a:spLocks/>
          </p:cNvSpPr>
          <p:nvPr/>
        </p:nvSpPr>
        <p:spPr>
          <a:xfrm>
            <a:off x="372795" y="430826"/>
            <a:ext cx="10807408" cy="9906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pt-BR" sz="4000" b="1" dirty="0">
                <a:solidFill>
                  <a:srgbClr val="385723"/>
                </a:solidFill>
                <a:latin typeface="+mn-lt"/>
              </a:rPr>
              <a:t>COMO FAZER O DIAGNÓSTICO DA GLICOGENOSE?</a:t>
            </a:r>
          </a:p>
        </p:txBody>
      </p:sp>
    </p:spTree>
    <p:extLst>
      <p:ext uri="{BB962C8B-B14F-4D97-AF65-F5344CB8AC3E}">
        <p14:creationId xmlns:p14="http://schemas.microsoft.com/office/powerpoint/2010/main" val="117436770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a:xfrm>
            <a:off x="508000" y="877668"/>
            <a:ext cx="4978400" cy="646331"/>
          </a:xfrm>
        </p:spPr>
        <p:txBody>
          <a:bodyPr>
            <a:normAutofit fontScale="90000"/>
          </a:bodyPr>
          <a:lstStyle/>
          <a:p>
            <a:r>
              <a:rPr lang="en-US" dirty="0" err="1">
                <a:solidFill>
                  <a:srgbClr val="000000"/>
                </a:solidFill>
                <a:latin typeface="Arial" charset="0"/>
              </a:rPr>
              <a:t>Tipo</a:t>
            </a:r>
            <a:r>
              <a:rPr lang="en-US" dirty="0">
                <a:solidFill>
                  <a:srgbClr val="000000"/>
                </a:solidFill>
                <a:latin typeface="Arial" charset="0"/>
              </a:rPr>
              <a:t> </a:t>
            </a:r>
            <a:r>
              <a:rPr lang="en-US" dirty="0" err="1">
                <a:solidFill>
                  <a:srgbClr val="000000"/>
                </a:solidFill>
                <a:latin typeface="Arial" charset="0"/>
              </a:rPr>
              <a:t>Ia</a:t>
            </a:r>
            <a:endParaRPr lang="en-US" dirty="0">
              <a:solidFill>
                <a:srgbClr val="000000"/>
              </a:solidFill>
              <a:latin typeface="Arial" charset="0"/>
            </a:endParaRPr>
          </a:p>
        </p:txBody>
      </p:sp>
      <p:sp>
        <p:nvSpPr>
          <p:cNvPr id="30722" name="Rectangle 3"/>
          <p:cNvSpPr>
            <a:spLocks noGrp="1" noChangeArrowheads="1"/>
          </p:cNvSpPr>
          <p:nvPr>
            <p:ph type="body" idx="1"/>
          </p:nvPr>
        </p:nvSpPr>
        <p:spPr/>
        <p:txBody>
          <a:bodyPr/>
          <a:lstStyle/>
          <a:p>
            <a:endParaRPr lang="en-US">
              <a:latin typeface="Arial" charset="0"/>
            </a:endParaRPr>
          </a:p>
        </p:txBody>
      </p:sp>
      <p:pic>
        <p:nvPicPr>
          <p:cNvPr id="3072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9201" y="1676400"/>
            <a:ext cx="5634567" cy="5029200"/>
          </a:xfrm>
          <a:prstGeom prst="rect">
            <a:avLst/>
          </a:prstGeom>
          <a:noFill/>
          <a:ln w="635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3072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567" y="1676400"/>
            <a:ext cx="5300133" cy="5029200"/>
          </a:xfrm>
          <a:prstGeom prst="rect">
            <a:avLst/>
          </a:prstGeom>
          <a:noFill/>
          <a:ln w="635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30725" name="Rectangle 6"/>
          <p:cNvSpPr>
            <a:spLocks noChangeArrowheads="1"/>
          </p:cNvSpPr>
          <p:nvPr/>
        </p:nvSpPr>
        <p:spPr bwMode="auto">
          <a:xfrm>
            <a:off x="6502400" y="830262"/>
            <a:ext cx="4978400"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err="1">
                <a:solidFill>
                  <a:srgbClr val="000000"/>
                </a:solidFill>
              </a:rPr>
              <a:t>Tipo</a:t>
            </a:r>
            <a:r>
              <a:rPr lang="en-US" sz="4400" dirty="0">
                <a:solidFill>
                  <a:srgbClr val="000000"/>
                </a:solidFill>
              </a:rPr>
              <a:t> </a:t>
            </a:r>
            <a:r>
              <a:rPr lang="en-US" sz="4400" dirty="0" err="1">
                <a:solidFill>
                  <a:srgbClr val="000000"/>
                </a:solidFill>
              </a:rPr>
              <a:t>Ib</a:t>
            </a:r>
            <a:endParaRPr lang="en-US" sz="4400" dirty="0">
              <a:solidFill>
                <a:srgbClr val="000000"/>
              </a:solidFill>
            </a:endParaRPr>
          </a:p>
        </p:txBody>
      </p:sp>
      <p:sp>
        <p:nvSpPr>
          <p:cNvPr id="358407" name="Oval 7"/>
          <p:cNvSpPr>
            <a:spLocks noChangeArrowheads="1"/>
          </p:cNvSpPr>
          <p:nvPr/>
        </p:nvSpPr>
        <p:spPr bwMode="auto">
          <a:xfrm>
            <a:off x="3759200" y="2895600"/>
            <a:ext cx="1828800" cy="17526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58408" name="Oval 8"/>
          <p:cNvSpPr>
            <a:spLocks noChangeArrowheads="1"/>
          </p:cNvSpPr>
          <p:nvPr/>
        </p:nvSpPr>
        <p:spPr bwMode="auto">
          <a:xfrm>
            <a:off x="9956800" y="3352800"/>
            <a:ext cx="1422400" cy="1143000"/>
          </a:xfrm>
          <a:prstGeom prst="ellipse">
            <a:avLst/>
          </a:prstGeom>
          <a:noFill/>
          <a:ln w="66675">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58409" name="Oval 9"/>
          <p:cNvSpPr>
            <a:spLocks noChangeArrowheads="1"/>
          </p:cNvSpPr>
          <p:nvPr/>
        </p:nvSpPr>
        <p:spPr bwMode="auto">
          <a:xfrm>
            <a:off x="6604000" y="2209800"/>
            <a:ext cx="1320800" cy="1066800"/>
          </a:xfrm>
          <a:prstGeom prst="ellipse">
            <a:avLst/>
          </a:prstGeom>
          <a:noFill/>
          <a:ln w="66675">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 name="Rectangle 22">
            <a:extLst>
              <a:ext uri="{FF2B5EF4-FFF2-40B4-BE49-F238E27FC236}">
                <a16:creationId xmlns:a16="http://schemas.microsoft.com/office/drawing/2014/main" id="{C50B52DB-ABAC-2048-8BC2-DA682A52BE5B}"/>
              </a:ext>
            </a:extLst>
          </p:cNvPr>
          <p:cNvSpPr>
            <a:spLocks noChangeArrowheads="1"/>
          </p:cNvSpPr>
          <p:nvPr/>
        </p:nvSpPr>
        <p:spPr bwMode="auto">
          <a:xfrm>
            <a:off x="264966" y="34706"/>
            <a:ext cx="6237434" cy="646331"/>
          </a:xfrm>
          <a:prstGeom prst="rect">
            <a:avLst/>
          </a:prstGeom>
          <a:solidFill>
            <a:schemeClr val="accent4"/>
          </a:solidFill>
          <a:ln>
            <a:noFill/>
          </a:ln>
        </p:spPr>
        <p:txBody>
          <a:bodyPr wrap="square">
            <a:spAutoFit/>
          </a:bodyPr>
          <a:lstStyle/>
          <a:p>
            <a:pPr>
              <a:spcBef>
                <a:spcPct val="50000"/>
              </a:spcBef>
            </a:pPr>
            <a:r>
              <a:rPr lang="en-US" sz="3600" b="1" dirty="0" err="1"/>
              <a:t>Glicogenoses</a:t>
            </a:r>
            <a:r>
              <a:rPr lang="en-US" sz="3600" b="1" dirty="0"/>
              <a:t>  </a:t>
            </a:r>
            <a:r>
              <a:rPr lang="en-US" sz="3600" b="1" dirty="0" err="1"/>
              <a:t>Ia</a:t>
            </a:r>
            <a:r>
              <a:rPr lang="en-US" sz="3600" b="1" dirty="0"/>
              <a:t> e </a:t>
            </a:r>
            <a:r>
              <a:rPr lang="en-US" sz="3600" b="1" dirty="0" err="1"/>
              <a:t>Ib</a:t>
            </a:r>
            <a:r>
              <a:rPr lang="en-US" sz="3600" b="1" dirty="0"/>
              <a:t> </a:t>
            </a:r>
          </a:p>
        </p:txBody>
      </p:sp>
    </p:spTree>
    <p:extLst>
      <p:ext uri="{BB962C8B-B14F-4D97-AF65-F5344CB8AC3E}">
        <p14:creationId xmlns:p14="http://schemas.microsoft.com/office/powerpoint/2010/main" val="9454849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840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840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84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07" grpId="0" animBg="1"/>
      <p:bldP spid="358408" grpId="0" animBg="1"/>
      <p:bldP spid="35840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 Box 14"/>
          <p:cNvSpPr txBox="1">
            <a:spLocks noChangeArrowheads="1"/>
          </p:cNvSpPr>
          <p:nvPr/>
        </p:nvSpPr>
        <p:spPr bwMode="auto">
          <a:xfrm>
            <a:off x="5327651" y="1804988"/>
            <a:ext cx="3048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bg1"/>
                </a:solidFill>
                <a:latin typeface="Arial" charset="0"/>
                <a:ea typeface="ＭＳ Ｐゴシック" charset="0"/>
                <a:cs typeface="ＭＳ Ｐゴシック" charset="0"/>
              </a:defRPr>
            </a:lvl1pPr>
            <a:lvl2pPr marL="742950" indent="-285750" eaLnBrk="0" hangingPunct="0">
              <a:defRPr sz="4400">
                <a:solidFill>
                  <a:schemeClr val="bg1"/>
                </a:solidFill>
                <a:latin typeface="Arial" charset="0"/>
                <a:ea typeface="ＭＳ Ｐゴシック" charset="0"/>
              </a:defRPr>
            </a:lvl2pPr>
            <a:lvl3pPr marL="1143000" indent="-228600" eaLnBrk="0" hangingPunct="0">
              <a:defRPr sz="4400">
                <a:solidFill>
                  <a:schemeClr val="bg1"/>
                </a:solidFill>
                <a:latin typeface="Arial" charset="0"/>
                <a:ea typeface="ＭＳ Ｐゴシック" charset="0"/>
              </a:defRPr>
            </a:lvl3pPr>
            <a:lvl4pPr marL="1600200" indent="-228600" eaLnBrk="0" hangingPunct="0">
              <a:defRPr sz="4400">
                <a:solidFill>
                  <a:schemeClr val="bg1"/>
                </a:solidFill>
                <a:latin typeface="Arial" charset="0"/>
                <a:ea typeface="ＭＳ Ｐゴシック" charset="0"/>
              </a:defRPr>
            </a:lvl4pPr>
            <a:lvl5pPr marL="2057400" indent="-228600" eaLnBrk="0" hangingPunct="0">
              <a:defRPr sz="4400">
                <a:solidFill>
                  <a:schemeClr val="bg1"/>
                </a:solidFill>
                <a:latin typeface="Arial" charset="0"/>
                <a:ea typeface="ＭＳ Ｐゴシック" charset="0"/>
              </a:defRPr>
            </a:lvl5pPr>
            <a:lvl6pPr marL="2514600" indent="-228600" eaLnBrk="0" fontAlgn="base" hangingPunct="0">
              <a:spcBef>
                <a:spcPct val="0"/>
              </a:spcBef>
              <a:spcAft>
                <a:spcPct val="0"/>
              </a:spcAft>
              <a:defRPr sz="4400">
                <a:solidFill>
                  <a:schemeClr val="bg1"/>
                </a:solidFill>
                <a:latin typeface="Arial" charset="0"/>
                <a:ea typeface="ＭＳ Ｐゴシック" charset="0"/>
              </a:defRPr>
            </a:lvl6pPr>
            <a:lvl7pPr marL="2971800" indent="-228600" eaLnBrk="0" fontAlgn="base" hangingPunct="0">
              <a:spcBef>
                <a:spcPct val="0"/>
              </a:spcBef>
              <a:spcAft>
                <a:spcPct val="0"/>
              </a:spcAft>
              <a:defRPr sz="4400">
                <a:solidFill>
                  <a:schemeClr val="bg1"/>
                </a:solidFill>
                <a:latin typeface="Arial" charset="0"/>
                <a:ea typeface="ＭＳ Ｐゴシック" charset="0"/>
              </a:defRPr>
            </a:lvl7pPr>
            <a:lvl8pPr marL="3429000" indent="-228600" eaLnBrk="0" fontAlgn="base" hangingPunct="0">
              <a:spcBef>
                <a:spcPct val="0"/>
              </a:spcBef>
              <a:spcAft>
                <a:spcPct val="0"/>
              </a:spcAft>
              <a:defRPr sz="4400">
                <a:solidFill>
                  <a:schemeClr val="bg1"/>
                </a:solidFill>
                <a:latin typeface="Arial" charset="0"/>
                <a:ea typeface="ＭＳ Ｐゴシック" charset="0"/>
              </a:defRPr>
            </a:lvl8pPr>
            <a:lvl9pPr marL="3886200" indent="-228600" eaLnBrk="0" fontAlgn="base" hangingPunct="0">
              <a:spcBef>
                <a:spcPct val="0"/>
              </a:spcBef>
              <a:spcAft>
                <a:spcPct val="0"/>
              </a:spcAft>
              <a:defRPr sz="4400">
                <a:solidFill>
                  <a:schemeClr val="bg1"/>
                </a:solidFill>
                <a:latin typeface="Arial" charset="0"/>
                <a:ea typeface="ＭＳ Ｐゴシック" charset="0"/>
              </a:defRPr>
            </a:lvl9pPr>
          </a:lstStyle>
          <a:p>
            <a:pPr eaLnBrk="1" hangingPunct="1">
              <a:spcBef>
                <a:spcPct val="50000"/>
              </a:spcBef>
            </a:pPr>
            <a:r>
              <a:rPr lang="en-US" sz="2400" b="1">
                <a:solidFill>
                  <a:srgbClr val="000000"/>
                </a:solidFill>
              </a:rPr>
              <a:t>GLICOGENIO </a:t>
            </a:r>
          </a:p>
        </p:txBody>
      </p:sp>
      <p:sp>
        <p:nvSpPr>
          <p:cNvPr id="32770" name="Rectangle 22"/>
          <p:cNvSpPr>
            <a:spLocks noChangeArrowheads="1"/>
          </p:cNvSpPr>
          <p:nvPr/>
        </p:nvSpPr>
        <p:spPr bwMode="auto">
          <a:xfrm>
            <a:off x="385234" y="357188"/>
            <a:ext cx="6237434" cy="646331"/>
          </a:xfrm>
          <a:prstGeom prst="rect">
            <a:avLst/>
          </a:prstGeom>
          <a:solidFill>
            <a:schemeClr val="accent4"/>
          </a:solidFill>
          <a:ln>
            <a:noFill/>
          </a:ln>
        </p:spPr>
        <p:txBody>
          <a:bodyPr wrap="square">
            <a:spAutoFit/>
          </a:bodyPr>
          <a:lstStyle/>
          <a:p>
            <a:pPr>
              <a:spcBef>
                <a:spcPct val="50000"/>
              </a:spcBef>
            </a:pPr>
            <a:r>
              <a:rPr lang="en-US" sz="3600" b="1" dirty="0" err="1"/>
              <a:t>Glicogenoses</a:t>
            </a:r>
            <a:r>
              <a:rPr lang="en-US" sz="3600" b="1" dirty="0"/>
              <a:t>  III, VI, and IX</a:t>
            </a:r>
          </a:p>
        </p:txBody>
      </p:sp>
      <p:sp>
        <p:nvSpPr>
          <p:cNvPr id="32771" name="Seta em curva para a esquerda 1"/>
          <p:cNvSpPr>
            <a:spLocks noChangeArrowheads="1"/>
          </p:cNvSpPr>
          <p:nvPr/>
        </p:nvSpPr>
        <p:spPr bwMode="auto">
          <a:xfrm>
            <a:off x="8303685" y="2036763"/>
            <a:ext cx="1153583" cy="2138362"/>
          </a:xfrm>
          <a:prstGeom prst="curvedLeftArrow">
            <a:avLst>
              <a:gd name="adj1" fmla="val 24967"/>
              <a:gd name="adj2" fmla="val 49935"/>
              <a:gd name="adj3" fmla="val 25000"/>
            </a:avLst>
          </a:prstGeom>
          <a:solidFill>
            <a:schemeClr val="accent1"/>
          </a:solidFill>
          <a:ln w="9525">
            <a:solidFill>
              <a:schemeClr val="tx1"/>
            </a:solidFill>
            <a:round/>
            <a:headEnd/>
            <a:tailEnd/>
          </a:ln>
        </p:spPr>
        <p:txBody>
          <a:bodyPr/>
          <a:lstStyle/>
          <a:p>
            <a:endParaRPr lang="en-US"/>
          </a:p>
        </p:txBody>
      </p:sp>
      <p:sp>
        <p:nvSpPr>
          <p:cNvPr id="32772" name="Seta em curva para a esquerda 3"/>
          <p:cNvSpPr>
            <a:spLocks noChangeArrowheads="1"/>
          </p:cNvSpPr>
          <p:nvPr/>
        </p:nvSpPr>
        <p:spPr bwMode="auto">
          <a:xfrm rot="-10331024">
            <a:off x="3280833" y="1897064"/>
            <a:ext cx="1456267" cy="2155825"/>
          </a:xfrm>
          <a:prstGeom prst="curvedLeftArrow">
            <a:avLst>
              <a:gd name="adj1" fmla="val 25011"/>
              <a:gd name="adj2" fmla="val 50031"/>
              <a:gd name="adj3" fmla="val 25000"/>
            </a:avLst>
          </a:prstGeom>
          <a:solidFill>
            <a:schemeClr val="accent1"/>
          </a:solidFill>
          <a:ln w="9525">
            <a:solidFill>
              <a:schemeClr val="tx1"/>
            </a:solidFill>
            <a:round/>
            <a:headEnd/>
            <a:tailEnd/>
          </a:ln>
        </p:spPr>
        <p:txBody>
          <a:bodyPr/>
          <a:lstStyle/>
          <a:p>
            <a:endParaRPr lang="en-US"/>
          </a:p>
        </p:txBody>
      </p:sp>
      <p:sp>
        <p:nvSpPr>
          <p:cNvPr id="32773" name="Text Box 14"/>
          <p:cNvSpPr txBox="1">
            <a:spLocks noChangeArrowheads="1"/>
          </p:cNvSpPr>
          <p:nvPr/>
        </p:nvSpPr>
        <p:spPr bwMode="auto">
          <a:xfrm>
            <a:off x="4025901" y="4175126"/>
            <a:ext cx="5543551"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bg1"/>
                </a:solidFill>
                <a:latin typeface="Arial" charset="0"/>
                <a:ea typeface="ＭＳ Ｐゴシック" charset="0"/>
                <a:cs typeface="ＭＳ Ｐゴシック" charset="0"/>
              </a:defRPr>
            </a:lvl1pPr>
            <a:lvl2pPr marL="742950" indent="-285750" eaLnBrk="0" hangingPunct="0">
              <a:defRPr sz="4400">
                <a:solidFill>
                  <a:schemeClr val="bg1"/>
                </a:solidFill>
                <a:latin typeface="Arial" charset="0"/>
                <a:ea typeface="ＭＳ Ｐゴシック" charset="0"/>
              </a:defRPr>
            </a:lvl2pPr>
            <a:lvl3pPr marL="1143000" indent="-228600" eaLnBrk="0" hangingPunct="0">
              <a:defRPr sz="4400">
                <a:solidFill>
                  <a:schemeClr val="bg1"/>
                </a:solidFill>
                <a:latin typeface="Arial" charset="0"/>
                <a:ea typeface="ＭＳ Ｐゴシック" charset="0"/>
              </a:defRPr>
            </a:lvl3pPr>
            <a:lvl4pPr marL="1600200" indent="-228600" eaLnBrk="0" hangingPunct="0">
              <a:defRPr sz="4400">
                <a:solidFill>
                  <a:schemeClr val="bg1"/>
                </a:solidFill>
                <a:latin typeface="Arial" charset="0"/>
                <a:ea typeface="ＭＳ Ｐゴシック" charset="0"/>
              </a:defRPr>
            </a:lvl4pPr>
            <a:lvl5pPr marL="2057400" indent="-228600" eaLnBrk="0" hangingPunct="0">
              <a:defRPr sz="4400">
                <a:solidFill>
                  <a:schemeClr val="bg1"/>
                </a:solidFill>
                <a:latin typeface="Arial" charset="0"/>
                <a:ea typeface="ＭＳ Ｐゴシック" charset="0"/>
              </a:defRPr>
            </a:lvl5pPr>
            <a:lvl6pPr marL="2514600" indent="-228600" eaLnBrk="0" fontAlgn="base" hangingPunct="0">
              <a:spcBef>
                <a:spcPct val="0"/>
              </a:spcBef>
              <a:spcAft>
                <a:spcPct val="0"/>
              </a:spcAft>
              <a:defRPr sz="4400">
                <a:solidFill>
                  <a:schemeClr val="bg1"/>
                </a:solidFill>
                <a:latin typeface="Arial" charset="0"/>
                <a:ea typeface="ＭＳ Ｐゴシック" charset="0"/>
              </a:defRPr>
            </a:lvl6pPr>
            <a:lvl7pPr marL="2971800" indent="-228600" eaLnBrk="0" fontAlgn="base" hangingPunct="0">
              <a:spcBef>
                <a:spcPct val="0"/>
              </a:spcBef>
              <a:spcAft>
                <a:spcPct val="0"/>
              </a:spcAft>
              <a:defRPr sz="4400">
                <a:solidFill>
                  <a:schemeClr val="bg1"/>
                </a:solidFill>
                <a:latin typeface="Arial" charset="0"/>
                <a:ea typeface="ＭＳ Ｐゴシック" charset="0"/>
              </a:defRPr>
            </a:lvl7pPr>
            <a:lvl8pPr marL="3429000" indent="-228600" eaLnBrk="0" fontAlgn="base" hangingPunct="0">
              <a:spcBef>
                <a:spcPct val="0"/>
              </a:spcBef>
              <a:spcAft>
                <a:spcPct val="0"/>
              </a:spcAft>
              <a:defRPr sz="4400">
                <a:solidFill>
                  <a:schemeClr val="bg1"/>
                </a:solidFill>
                <a:latin typeface="Arial" charset="0"/>
                <a:ea typeface="ＭＳ Ｐゴシック" charset="0"/>
              </a:defRPr>
            </a:lvl8pPr>
            <a:lvl9pPr marL="3886200" indent="-228600" eaLnBrk="0" fontAlgn="base" hangingPunct="0">
              <a:spcBef>
                <a:spcPct val="0"/>
              </a:spcBef>
              <a:spcAft>
                <a:spcPct val="0"/>
              </a:spcAft>
              <a:defRPr sz="4400">
                <a:solidFill>
                  <a:schemeClr val="bg1"/>
                </a:solidFill>
                <a:latin typeface="Arial" charset="0"/>
                <a:ea typeface="ＭＳ Ｐゴシック" charset="0"/>
              </a:defRPr>
            </a:lvl9pPr>
          </a:lstStyle>
          <a:p>
            <a:pPr eaLnBrk="1" hangingPunct="1">
              <a:spcBef>
                <a:spcPct val="50000"/>
              </a:spcBef>
            </a:pPr>
            <a:r>
              <a:rPr lang="en-US" sz="2400" b="1" dirty="0">
                <a:solidFill>
                  <a:srgbClr val="000000"/>
                </a:solidFill>
              </a:rPr>
              <a:t>GLICOSE 1 FOSFATO  (1P)</a:t>
            </a:r>
          </a:p>
        </p:txBody>
      </p:sp>
      <p:sp>
        <p:nvSpPr>
          <p:cNvPr id="32774" name="Elipse 4"/>
          <p:cNvSpPr>
            <a:spLocks noChangeArrowheads="1"/>
          </p:cNvSpPr>
          <p:nvPr/>
        </p:nvSpPr>
        <p:spPr bwMode="auto">
          <a:xfrm rot="-909899">
            <a:off x="8058151" y="1560514"/>
            <a:ext cx="3841749" cy="720725"/>
          </a:xfrm>
          <a:prstGeom prst="ellipse">
            <a:avLst/>
          </a:prstGeom>
          <a:solidFill>
            <a:srgbClr val="FFC000"/>
          </a:solidFill>
          <a:ln w="9525">
            <a:solidFill>
              <a:schemeClr val="tx1"/>
            </a:solidFill>
            <a:round/>
            <a:headEnd/>
            <a:tailEnd/>
          </a:ln>
        </p:spPr>
        <p:txBody>
          <a:bodyPr/>
          <a:lstStyle/>
          <a:p>
            <a:r>
              <a:rPr lang="pt-BR" sz="1200" b="1">
                <a:solidFill>
                  <a:schemeClr val="tx1"/>
                </a:solidFill>
              </a:rPr>
              <a:t>Fosforilase Kinase alfa 2</a:t>
            </a:r>
          </a:p>
          <a:p>
            <a:r>
              <a:rPr lang="pt-BR" sz="1200" b="1">
                <a:solidFill>
                  <a:schemeClr val="tx1"/>
                </a:solidFill>
              </a:rPr>
              <a:t>(GSD IX)</a:t>
            </a:r>
          </a:p>
        </p:txBody>
      </p:sp>
      <p:sp>
        <p:nvSpPr>
          <p:cNvPr id="32775" name="Retângulo de cantos arredondados 5"/>
          <p:cNvSpPr>
            <a:spLocks noChangeArrowheads="1"/>
          </p:cNvSpPr>
          <p:nvPr/>
        </p:nvSpPr>
        <p:spPr bwMode="auto">
          <a:xfrm>
            <a:off x="8834967" y="2519363"/>
            <a:ext cx="3312584" cy="360362"/>
          </a:xfrm>
          <a:prstGeom prst="roundRect">
            <a:avLst>
              <a:gd name="adj" fmla="val 16667"/>
            </a:avLst>
          </a:prstGeom>
          <a:solidFill>
            <a:srgbClr val="FFC000"/>
          </a:solidFill>
          <a:ln w="9525">
            <a:solidFill>
              <a:schemeClr val="tx1"/>
            </a:solidFill>
            <a:round/>
            <a:headEnd/>
            <a:tailEnd/>
          </a:ln>
        </p:spPr>
        <p:txBody>
          <a:bodyPr/>
          <a:lstStyle/>
          <a:p>
            <a:r>
              <a:rPr lang="pt-BR" sz="1200" b="1">
                <a:solidFill>
                  <a:schemeClr val="tx1"/>
                </a:solidFill>
              </a:rPr>
              <a:t>Fosforilase hepática (GSD VI)</a:t>
            </a:r>
          </a:p>
        </p:txBody>
      </p:sp>
      <p:sp>
        <p:nvSpPr>
          <p:cNvPr id="32776" name="Retângulo de cantos arredondados 27"/>
          <p:cNvSpPr>
            <a:spLocks noChangeArrowheads="1"/>
          </p:cNvSpPr>
          <p:nvPr/>
        </p:nvSpPr>
        <p:spPr bwMode="auto">
          <a:xfrm>
            <a:off x="8834967" y="2962275"/>
            <a:ext cx="3312584" cy="287338"/>
          </a:xfrm>
          <a:prstGeom prst="roundRect">
            <a:avLst>
              <a:gd name="adj" fmla="val 16667"/>
            </a:avLst>
          </a:prstGeom>
          <a:solidFill>
            <a:srgbClr val="FFC000"/>
          </a:solidFill>
          <a:ln w="9525">
            <a:solidFill>
              <a:schemeClr val="tx1"/>
            </a:solidFill>
            <a:round/>
            <a:headEnd/>
            <a:tailEnd/>
          </a:ln>
        </p:spPr>
        <p:txBody>
          <a:bodyPr/>
          <a:lstStyle/>
          <a:p>
            <a:r>
              <a:rPr lang="pt-BR" sz="1200" b="1">
                <a:solidFill>
                  <a:schemeClr val="tx1"/>
                </a:solidFill>
              </a:rPr>
              <a:t>Fosforilase muscular (GSD V)</a:t>
            </a:r>
          </a:p>
        </p:txBody>
      </p:sp>
      <p:sp>
        <p:nvSpPr>
          <p:cNvPr id="32777" name="Elipse 28"/>
          <p:cNvSpPr>
            <a:spLocks noChangeArrowheads="1"/>
          </p:cNvSpPr>
          <p:nvPr/>
        </p:nvSpPr>
        <p:spPr bwMode="auto">
          <a:xfrm rot="1160907">
            <a:off x="8257118" y="3562351"/>
            <a:ext cx="3839633" cy="720725"/>
          </a:xfrm>
          <a:prstGeom prst="ellipse">
            <a:avLst/>
          </a:prstGeom>
          <a:solidFill>
            <a:srgbClr val="FFC000"/>
          </a:solidFill>
          <a:ln w="9525">
            <a:solidFill>
              <a:schemeClr val="tx1"/>
            </a:solidFill>
            <a:round/>
            <a:headEnd/>
            <a:tailEnd/>
          </a:ln>
        </p:spPr>
        <p:txBody>
          <a:bodyPr/>
          <a:lstStyle/>
          <a:p>
            <a:r>
              <a:rPr lang="pt-BR" sz="1200" b="1">
                <a:solidFill>
                  <a:schemeClr val="tx1"/>
                </a:solidFill>
              </a:rPr>
              <a:t>Enzima Desramificadora </a:t>
            </a:r>
          </a:p>
          <a:p>
            <a:r>
              <a:rPr lang="pt-BR" sz="1200" b="1">
                <a:solidFill>
                  <a:schemeClr val="tx1"/>
                </a:solidFill>
              </a:rPr>
              <a:t>(GSD III)</a:t>
            </a:r>
          </a:p>
        </p:txBody>
      </p:sp>
      <p:sp>
        <p:nvSpPr>
          <p:cNvPr id="32778" name="Elipse 29"/>
          <p:cNvSpPr>
            <a:spLocks noChangeArrowheads="1"/>
          </p:cNvSpPr>
          <p:nvPr/>
        </p:nvSpPr>
        <p:spPr bwMode="auto">
          <a:xfrm rot="-200533">
            <a:off x="827618" y="2181226"/>
            <a:ext cx="3397249" cy="720725"/>
          </a:xfrm>
          <a:prstGeom prst="ellipse">
            <a:avLst/>
          </a:prstGeom>
          <a:solidFill>
            <a:srgbClr val="FFC000"/>
          </a:solidFill>
          <a:ln w="9525">
            <a:solidFill>
              <a:schemeClr val="tx1"/>
            </a:solidFill>
            <a:round/>
            <a:headEnd/>
            <a:tailEnd/>
          </a:ln>
        </p:spPr>
        <p:txBody>
          <a:bodyPr/>
          <a:lstStyle/>
          <a:p>
            <a:r>
              <a:rPr lang="pt-BR" sz="1200" b="1">
                <a:solidFill>
                  <a:schemeClr val="tx1"/>
                </a:solidFill>
              </a:rPr>
              <a:t>Enzima ramificadora </a:t>
            </a:r>
          </a:p>
          <a:p>
            <a:r>
              <a:rPr lang="pt-BR" sz="1200" b="1">
                <a:solidFill>
                  <a:schemeClr val="tx1"/>
                </a:solidFill>
              </a:rPr>
              <a:t>(GSD IV)</a:t>
            </a:r>
          </a:p>
        </p:txBody>
      </p:sp>
      <p:sp>
        <p:nvSpPr>
          <p:cNvPr id="32779" name="Elipse 30"/>
          <p:cNvSpPr>
            <a:spLocks noChangeArrowheads="1"/>
          </p:cNvSpPr>
          <p:nvPr/>
        </p:nvSpPr>
        <p:spPr bwMode="auto">
          <a:xfrm rot="-200533">
            <a:off x="601134" y="2967039"/>
            <a:ext cx="3399367" cy="720725"/>
          </a:xfrm>
          <a:prstGeom prst="ellipse">
            <a:avLst/>
          </a:prstGeom>
          <a:solidFill>
            <a:srgbClr val="FFC000"/>
          </a:solidFill>
          <a:ln w="9525">
            <a:solidFill>
              <a:schemeClr val="tx1"/>
            </a:solidFill>
            <a:round/>
            <a:headEnd/>
            <a:tailEnd/>
          </a:ln>
        </p:spPr>
        <p:txBody>
          <a:bodyPr/>
          <a:lstStyle/>
          <a:p>
            <a:r>
              <a:rPr lang="pt-BR" sz="1200" b="1" dirty="0" err="1">
                <a:solidFill>
                  <a:schemeClr val="tx1"/>
                </a:solidFill>
              </a:rPr>
              <a:t>Glicogenio</a:t>
            </a:r>
            <a:r>
              <a:rPr lang="pt-BR" sz="1200" b="1" dirty="0">
                <a:solidFill>
                  <a:schemeClr val="tx1"/>
                </a:solidFill>
              </a:rPr>
              <a:t> </a:t>
            </a:r>
            <a:r>
              <a:rPr lang="pt-BR" sz="1200" b="1" dirty="0" err="1">
                <a:solidFill>
                  <a:schemeClr val="tx1"/>
                </a:solidFill>
              </a:rPr>
              <a:t>sintase</a:t>
            </a:r>
            <a:r>
              <a:rPr lang="pt-BR" sz="1200" b="1" dirty="0">
                <a:solidFill>
                  <a:schemeClr val="tx1"/>
                </a:solidFill>
              </a:rPr>
              <a:t> (GSD 0)</a:t>
            </a:r>
          </a:p>
        </p:txBody>
      </p:sp>
      <p:sp>
        <p:nvSpPr>
          <p:cNvPr id="32780" name="Seta para baixo 6"/>
          <p:cNvSpPr>
            <a:spLocks noChangeArrowheads="1"/>
          </p:cNvSpPr>
          <p:nvPr/>
        </p:nvSpPr>
        <p:spPr bwMode="auto">
          <a:xfrm>
            <a:off x="6479118" y="4738689"/>
            <a:ext cx="372533" cy="460375"/>
          </a:xfrm>
          <a:prstGeom prst="downArrow">
            <a:avLst>
              <a:gd name="adj1" fmla="val 50000"/>
              <a:gd name="adj2" fmla="val 49928"/>
            </a:avLst>
          </a:prstGeom>
          <a:solidFill>
            <a:schemeClr val="accent1"/>
          </a:solidFill>
          <a:ln w="9525">
            <a:solidFill>
              <a:schemeClr val="tx1"/>
            </a:solidFill>
            <a:round/>
            <a:headEnd/>
            <a:tailEnd/>
          </a:ln>
        </p:spPr>
        <p:txBody>
          <a:bodyPr/>
          <a:lstStyle/>
          <a:p>
            <a:endParaRPr lang="en-US"/>
          </a:p>
        </p:txBody>
      </p:sp>
      <p:sp>
        <p:nvSpPr>
          <p:cNvPr id="32781" name="Text Box 14"/>
          <p:cNvSpPr txBox="1">
            <a:spLocks noChangeArrowheads="1"/>
          </p:cNvSpPr>
          <p:nvPr/>
        </p:nvSpPr>
        <p:spPr bwMode="auto">
          <a:xfrm>
            <a:off x="4000501" y="5199063"/>
            <a:ext cx="5543551"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bg1"/>
                </a:solidFill>
                <a:latin typeface="Arial" charset="0"/>
                <a:ea typeface="ＭＳ Ｐゴシック" charset="0"/>
                <a:cs typeface="ＭＳ Ｐゴシック" charset="0"/>
              </a:defRPr>
            </a:lvl1pPr>
            <a:lvl2pPr marL="742950" indent="-285750" eaLnBrk="0" hangingPunct="0">
              <a:defRPr sz="4400">
                <a:solidFill>
                  <a:schemeClr val="bg1"/>
                </a:solidFill>
                <a:latin typeface="Arial" charset="0"/>
                <a:ea typeface="ＭＳ Ｐゴシック" charset="0"/>
              </a:defRPr>
            </a:lvl2pPr>
            <a:lvl3pPr marL="1143000" indent="-228600" eaLnBrk="0" hangingPunct="0">
              <a:defRPr sz="4400">
                <a:solidFill>
                  <a:schemeClr val="bg1"/>
                </a:solidFill>
                <a:latin typeface="Arial" charset="0"/>
                <a:ea typeface="ＭＳ Ｐゴシック" charset="0"/>
              </a:defRPr>
            </a:lvl3pPr>
            <a:lvl4pPr marL="1600200" indent="-228600" eaLnBrk="0" hangingPunct="0">
              <a:defRPr sz="4400">
                <a:solidFill>
                  <a:schemeClr val="bg1"/>
                </a:solidFill>
                <a:latin typeface="Arial" charset="0"/>
                <a:ea typeface="ＭＳ Ｐゴシック" charset="0"/>
              </a:defRPr>
            </a:lvl4pPr>
            <a:lvl5pPr marL="2057400" indent="-228600" eaLnBrk="0" hangingPunct="0">
              <a:defRPr sz="4400">
                <a:solidFill>
                  <a:schemeClr val="bg1"/>
                </a:solidFill>
                <a:latin typeface="Arial" charset="0"/>
                <a:ea typeface="ＭＳ Ｐゴシック" charset="0"/>
              </a:defRPr>
            </a:lvl5pPr>
            <a:lvl6pPr marL="2514600" indent="-228600" eaLnBrk="0" fontAlgn="base" hangingPunct="0">
              <a:spcBef>
                <a:spcPct val="0"/>
              </a:spcBef>
              <a:spcAft>
                <a:spcPct val="0"/>
              </a:spcAft>
              <a:defRPr sz="4400">
                <a:solidFill>
                  <a:schemeClr val="bg1"/>
                </a:solidFill>
                <a:latin typeface="Arial" charset="0"/>
                <a:ea typeface="ＭＳ Ｐゴシック" charset="0"/>
              </a:defRPr>
            </a:lvl6pPr>
            <a:lvl7pPr marL="2971800" indent="-228600" eaLnBrk="0" fontAlgn="base" hangingPunct="0">
              <a:spcBef>
                <a:spcPct val="0"/>
              </a:spcBef>
              <a:spcAft>
                <a:spcPct val="0"/>
              </a:spcAft>
              <a:defRPr sz="4400">
                <a:solidFill>
                  <a:schemeClr val="bg1"/>
                </a:solidFill>
                <a:latin typeface="Arial" charset="0"/>
                <a:ea typeface="ＭＳ Ｐゴシック" charset="0"/>
              </a:defRPr>
            </a:lvl7pPr>
            <a:lvl8pPr marL="3429000" indent="-228600" eaLnBrk="0" fontAlgn="base" hangingPunct="0">
              <a:spcBef>
                <a:spcPct val="0"/>
              </a:spcBef>
              <a:spcAft>
                <a:spcPct val="0"/>
              </a:spcAft>
              <a:defRPr sz="4400">
                <a:solidFill>
                  <a:schemeClr val="bg1"/>
                </a:solidFill>
                <a:latin typeface="Arial" charset="0"/>
                <a:ea typeface="ＭＳ Ｐゴシック" charset="0"/>
              </a:defRPr>
            </a:lvl8pPr>
            <a:lvl9pPr marL="3886200" indent="-228600" eaLnBrk="0" fontAlgn="base" hangingPunct="0">
              <a:spcBef>
                <a:spcPct val="0"/>
              </a:spcBef>
              <a:spcAft>
                <a:spcPct val="0"/>
              </a:spcAft>
              <a:defRPr sz="4400">
                <a:solidFill>
                  <a:schemeClr val="bg1"/>
                </a:solidFill>
                <a:latin typeface="Arial" charset="0"/>
                <a:ea typeface="ＭＳ Ｐゴシック" charset="0"/>
              </a:defRPr>
            </a:lvl9pPr>
          </a:lstStyle>
          <a:p>
            <a:pPr eaLnBrk="1" hangingPunct="1">
              <a:spcBef>
                <a:spcPct val="50000"/>
              </a:spcBef>
            </a:pPr>
            <a:r>
              <a:rPr lang="en-US" sz="2400" b="1" dirty="0">
                <a:solidFill>
                  <a:srgbClr val="000000"/>
                </a:solidFill>
              </a:rPr>
              <a:t>GLICOSE 6 FOSFATO  (6P)</a:t>
            </a:r>
          </a:p>
        </p:txBody>
      </p:sp>
      <p:sp>
        <p:nvSpPr>
          <p:cNvPr id="32782" name="Retângulo de cantos arredondados 33"/>
          <p:cNvSpPr>
            <a:spLocks noChangeArrowheads="1"/>
          </p:cNvSpPr>
          <p:nvPr/>
        </p:nvSpPr>
        <p:spPr bwMode="auto">
          <a:xfrm>
            <a:off x="7103534" y="4789488"/>
            <a:ext cx="2207684" cy="360362"/>
          </a:xfrm>
          <a:prstGeom prst="roundRect">
            <a:avLst>
              <a:gd name="adj" fmla="val 16667"/>
            </a:avLst>
          </a:prstGeom>
          <a:solidFill>
            <a:srgbClr val="FFC000"/>
          </a:solidFill>
          <a:ln w="9525">
            <a:solidFill>
              <a:schemeClr val="tx1"/>
            </a:solidFill>
            <a:round/>
            <a:headEnd/>
            <a:tailEnd/>
          </a:ln>
        </p:spPr>
        <p:txBody>
          <a:bodyPr/>
          <a:lstStyle/>
          <a:p>
            <a:r>
              <a:rPr lang="pt-BR" sz="1200" b="1">
                <a:solidFill>
                  <a:schemeClr val="tx1"/>
                </a:solidFill>
              </a:rPr>
              <a:t>Fosfoglicomutase </a:t>
            </a:r>
          </a:p>
        </p:txBody>
      </p:sp>
      <p:sp>
        <p:nvSpPr>
          <p:cNvPr id="35" name="Line 16"/>
          <p:cNvSpPr>
            <a:spLocks noChangeShapeType="1"/>
          </p:cNvSpPr>
          <p:nvPr/>
        </p:nvSpPr>
        <p:spPr bwMode="auto">
          <a:xfrm flipH="1">
            <a:off x="4025900" y="5676900"/>
            <a:ext cx="1625600" cy="685800"/>
          </a:xfrm>
          <a:prstGeom prst="line">
            <a:avLst/>
          </a:prstGeom>
          <a:noFill/>
          <a:ln w="79375">
            <a:solidFill>
              <a:schemeClr val="accent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6" name="Line 15"/>
          <p:cNvSpPr>
            <a:spLocks noChangeShapeType="1"/>
          </p:cNvSpPr>
          <p:nvPr/>
        </p:nvSpPr>
        <p:spPr bwMode="auto">
          <a:xfrm flipH="1" flipV="1">
            <a:off x="7213600" y="5753100"/>
            <a:ext cx="1625600" cy="533400"/>
          </a:xfrm>
          <a:prstGeom prst="line">
            <a:avLst/>
          </a:prstGeom>
          <a:noFill/>
          <a:ln w="79375">
            <a:solidFill>
              <a:schemeClr val="accent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7" name="Text Box 7"/>
          <p:cNvSpPr txBox="1">
            <a:spLocks noChangeArrowheads="1"/>
          </p:cNvSpPr>
          <p:nvPr/>
        </p:nvSpPr>
        <p:spPr bwMode="auto">
          <a:xfrm>
            <a:off x="8879418" y="6259514"/>
            <a:ext cx="2592916"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bg1"/>
                </a:solidFill>
                <a:latin typeface="Arial" charset="0"/>
                <a:ea typeface="ＭＳ Ｐゴシック" charset="0"/>
                <a:cs typeface="ＭＳ Ｐゴシック" charset="0"/>
              </a:defRPr>
            </a:lvl1pPr>
            <a:lvl2pPr marL="742950" indent="-285750" eaLnBrk="0" hangingPunct="0">
              <a:defRPr sz="4400">
                <a:solidFill>
                  <a:schemeClr val="bg1"/>
                </a:solidFill>
                <a:latin typeface="Arial" charset="0"/>
                <a:ea typeface="ＭＳ Ｐゴシック" charset="0"/>
              </a:defRPr>
            </a:lvl2pPr>
            <a:lvl3pPr marL="1143000" indent="-228600" eaLnBrk="0" hangingPunct="0">
              <a:defRPr sz="4400">
                <a:solidFill>
                  <a:schemeClr val="bg1"/>
                </a:solidFill>
                <a:latin typeface="Arial" charset="0"/>
                <a:ea typeface="ＭＳ Ｐゴシック" charset="0"/>
              </a:defRPr>
            </a:lvl3pPr>
            <a:lvl4pPr marL="1600200" indent="-228600" eaLnBrk="0" hangingPunct="0">
              <a:defRPr sz="4400">
                <a:solidFill>
                  <a:schemeClr val="bg1"/>
                </a:solidFill>
                <a:latin typeface="Arial" charset="0"/>
                <a:ea typeface="ＭＳ Ｐゴシック" charset="0"/>
              </a:defRPr>
            </a:lvl4pPr>
            <a:lvl5pPr marL="2057400" indent="-228600" eaLnBrk="0" hangingPunct="0">
              <a:defRPr sz="4400">
                <a:solidFill>
                  <a:schemeClr val="bg1"/>
                </a:solidFill>
                <a:latin typeface="Arial" charset="0"/>
                <a:ea typeface="ＭＳ Ｐゴシック" charset="0"/>
              </a:defRPr>
            </a:lvl5pPr>
            <a:lvl6pPr marL="2514600" indent="-228600" eaLnBrk="0" fontAlgn="base" hangingPunct="0">
              <a:spcBef>
                <a:spcPct val="0"/>
              </a:spcBef>
              <a:spcAft>
                <a:spcPct val="0"/>
              </a:spcAft>
              <a:defRPr sz="4400">
                <a:solidFill>
                  <a:schemeClr val="bg1"/>
                </a:solidFill>
                <a:latin typeface="Arial" charset="0"/>
                <a:ea typeface="ＭＳ Ｐゴシック" charset="0"/>
              </a:defRPr>
            </a:lvl6pPr>
            <a:lvl7pPr marL="2971800" indent="-228600" eaLnBrk="0" fontAlgn="base" hangingPunct="0">
              <a:spcBef>
                <a:spcPct val="0"/>
              </a:spcBef>
              <a:spcAft>
                <a:spcPct val="0"/>
              </a:spcAft>
              <a:defRPr sz="4400">
                <a:solidFill>
                  <a:schemeClr val="bg1"/>
                </a:solidFill>
                <a:latin typeface="Arial" charset="0"/>
                <a:ea typeface="ＭＳ Ｐゴシック" charset="0"/>
              </a:defRPr>
            </a:lvl7pPr>
            <a:lvl8pPr marL="3429000" indent="-228600" eaLnBrk="0" fontAlgn="base" hangingPunct="0">
              <a:spcBef>
                <a:spcPct val="0"/>
              </a:spcBef>
              <a:spcAft>
                <a:spcPct val="0"/>
              </a:spcAft>
              <a:defRPr sz="4400">
                <a:solidFill>
                  <a:schemeClr val="bg1"/>
                </a:solidFill>
                <a:latin typeface="Arial" charset="0"/>
                <a:ea typeface="ＭＳ Ｐゴシック" charset="0"/>
              </a:defRPr>
            </a:lvl8pPr>
            <a:lvl9pPr marL="3886200" indent="-228600" eaLnBrk="0" fontAlgn="base" hangingPunct="0">
              <a:spcBef>
                <a:spcPct val="0"/>
              </a:spcBef>
              <a:spcAft>
                <a:spcPct val="0"/>
              </a:spcAft>
              <a:defRPr sz="4400">
                <a:solidFill>
                  <a:schemeClr val="bg1"/>
                </a:solidFill>
                <a:latin typeface="Arial" charset="0"/>
                <a:ea typeface="ＭＳ Ｐゴシック" charset="0"/>
              </a:defRPr>
            </a:lvl9pPr>
          </a:lstStyle>
          <a:p>
            <a:pPr eaLnBrk="1" hangingPunct="1">
              <a:spcBef>
                <a:spcPct val="50000"/>
              </a:spcBef>
            </a:pPr>
            <a:r>
              <a:rPr lang="en-US" sz="2800" b="1">
                <a:solidFill>
                  <a:schemeClr val="tx1"/>
                </a:solidFill>
              </a:rPr>
              <a:t>Gorduras</a:t>
            </a:r>
            <a:endParaRPr lang="en-US" b="1">
              <a:solidFill>
                <a:schemeClr val="tx1"/>
              </a:solidFill>
              <a:latin typeface="Times New Roman" charset="0"/>
            </a:endParaRPr>
          </a:p>
        </p:txBody>
      </p:sp>
      <p:sp>
        <p:nvSpPr>
          <p:cNvPr id="38" name="Text Box 17"/>
          <p:cNvSpPr txBox="1">
            <a:spLocks noChangeArrowheads="1"/>
          </p:cNvSpPr>
          <p:nvPr/>
        </p:nvSpPr>
        <p:spPr bwMode="auto">
          <a:xfrm>
            <a:off x="1742018" y="6259514"/>
            <a:ext cx="262678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bg1"/>
                </a:solidFill>
                <a:latin typeface="Arial" charset="0"/>
                <a:ea typeface="ＭＳ Ｐゴシック" charset="0"/>
                <a:cs typeface="ＭＳ Ｐゴシック" charset="0"/>
              </a:defRPr>
            </a:lvl1pPr>
            <a:lvl2pPr marL="742950" indent="-285750" eaLnBrk="0" hangingPunct="0">
              <a:defRPr sz="4400">
                <a:solidFill>
                  <a:schemeClr val="bg1"/>
                </a:solidFill>
                <a:latin typeface="Arial" charset="0"/>
                <a:ea typeface="ＭＳ Ｐゴシック" charset="0"/>
              </a:defRPr>
            </a:lvl2pPr>
            <a:lvl3pPr marL="1143000" indent="-228600" eaLnBrk="0" hangingPunct="0">
              <a:defRPr sz="4400">
                <a:solidFill>
                  <a:schemeClr val="bg1"/>
                </a:solidFill>
                <a:latin typeface="Arial" charset="0"/>
                <a:ea typeface="ＭＳ Ｐゴシック" charset="0"/>
              </a:defRPr>
            </a:lvl3pPr>
            <a:lvl4pPr marL="1600200" indent="-228600" eaLnBrk="0" hangingPunct="0">
              <a:defRPr sz="4400">
                <a:solidFill>
                  <a:schemeClr val="bg1"/>
                </a:solidFill>
                <a:latin typeface="Arial" charset="0"/>
                <a:ea typeface="ＭＳ Ｐゴシック" charset="0"/>
              </a:defRPr>
            </a:lvl4pPr>
            <a:lvl5pPr marL="2057400" indent="-228600" eaLnBrk="0" hangingPunct="0">
              <a:defRPr sz="4400">
                <a:solidFill>
                  <a:schemeClr val="bg1"/>
                </a:solidFill>
                <a:latin typeface="Arial" charset="0"/>
                <a:ea typeface="ＭＳ Ｐゴシック" charset="0"/>
              </a:defRPr>
            </a:lvl5pPr>
            <a:lvl6pPr marL="2514600" indent="-228600" eaLnBrk="0" fontAlgn="base" hangingPunct="0">
              <a:spcBef>
                <a:spcPct val="0"/>
              </a:spcBef>
              <a:spcAft>
                <a:spcPct val="0"/>
              </a:spcAft>
              <a:defRPr sz="4400">
                <a:solidFill>
                  <a:schemeClr val="bg1"/>
                </a:solidFill>
                <a:latin typeface="Arial" charset="0"/>
                <a:ea typeface="ＭＳ Ｐゴシック" charset="0"/>
              </a:defRPr>
            </a:lvl6pPr>
            <a:lvl7pPr marL="2971800" indent="-228600" eaLnBrk="0" fontAlgn="base" hangingPunct="0">
              <a:spcBef>
                <a:spcPct val="0"/>
              </a:spcBef>
              <a:spcAft>
                <a:spcPct val="0"/>
              </a:spcAft>
              <a:defRPr sz="4400">
                <a:solidFill>
                  <a:schemeClr val="bg1"/>
                </a:solidFill>
                <a:latin typeface="Arial" charset="0"/>
                <a:ea typeface="ＭＳ Ｐゴシック" charset="0"/>
              </a:defRPr>
            </a:lvl7pPr>
            <a:lvl8pPr marL="3429000" indent="-228600" eaLnBrk="0" fontAlgn="base" hangingPunct="0">
              <a:spcBef>
                <a:spcPct val="0"/>
              </a:spcBef>
              <a:spcAft>
                <a:spcPct val="0"/>
              </a:spcAft>
              <a:defRPr sz="4400">
                <a:solidFill>
                  <a:schemeClr val="bg1"/>
                </a:solidFill>
                <a:latin typeface="Arial" charset="0"/>
                <a:ea typeface="ＭＳ Ｐゴシック" charset="0"/>
              </a:defRPr>
            </a:lvl8pPr>
            <a:lvl9pPr marL="3886200" indent="-228600" eaLnBrk="0" fontAlgn="base" hangingPunct="0">
              <a:spcBef>
                <a:spcPct val="0"/>
              </a:spcBef>
              <a:spcAft>
                <a:spcPct val="0"/>
              </a:spcAft>
              <a:defRPr sz="4400">
                <a:solidFill>
                  <a:schemeClr val="bg1"/>
                </a:solidFill>
                <a:latin typeface="Arial" charset="0"/>
                <a:ea typeface="ＭＳ Ｐゴシック" charset="0"/>
              </a:defRPr>
            </a:lvl9pPr>
          </a:lstStyle>
          <a:p>
            <a:pPr eaLnBrk="1" hangingPunct="1">
              <a:spcBef>
                <a:spcPct val="50000"/>
              </a:spcBef>
            </a:pPr>
            <a:r>
              <a:rPr lang="en-US" sz="2800" b="1">
                <a:solidFill>
                  <a:schemeClr val="tx1"/>
                </a:solidFill>
              </a:rPr>
              <a:t>Proteínas</a:t>
            </a:r>
            <a:endParaRPr lang="en-US" b="1">
              <a:solidFill>
                <a:schemeClr val="tx1"/>
              </a:solidFill>
              <a:latin typeface="Times New Roman" charset="0"/>
            </a:endParaRPr>
          </a:p>
        </p:txBody>
      </p:sp>
      <p:sp>
        <p:nvSpPr>
          <p:cNvPr id="8" name="Símbolo de 'Não' 7"/>
          <p:cNvSpPr/>
          <p:nvPr/>
        </p:nvSpPr>
        <p:spPr bwMode="auto">
          <a:xfrm>
            <a:off x="8879418" y="1997075"/>
            <a:ext cx="2647949" cy="1955800"/>
          </a:xfrm>
          <a:prstGeom prst="noSmoking">
            <a:avLst/>
          </a:prstGeom>
          <a:solidFill>
            <a:srgbClr val="C00000"/>
          </a:solidFill>
          <a:ln w="9525" cap="flat" cmpd="sng" algn="ctr">
            <a:solidFill>
              <a:schemeClr val="tx1"/>
            </a:solidFill>
            <a:prstDash val="solid"/>
            <a:round/>
            <a:headEnd type="none" w="med" len="med"/>
            <a:tailEnd type="none" w="med" len="med"/>
          </a:ln>
          <a:effectLst/>
        </p:spPr>
        <p:txBody>
          <a:bodyPr/>
          <a:lstStyle/>
          <a:p>
            <a:pPr>
              <a:defRPr/>
            </a:pPr>
            <a:endParaRPr lang="pt-BR">
              <a:ea typeface="+mn-ea"/>
              <a:cs typeface="+mn-cs"/>
            </a:endParaRPr>
          </a:p>
        </p:txBody>
      </p:sp>
      <p:sp>
        <p:nvSpPr>
          <p:cNvPr id="40" name="Símbolo de 'Não' 39"/>
          <p:cNvSpPr/>
          <p:nvPr/>
        </p:nvSpPr>
        <p:spPr bwMode="auto">
          <a:xfrm>
            <a:off x="1269471" y="1888800"/>
            <a:ext cx="2647949" cy="1954212"/>
          </a:xfrm>
          <a:prstGeom prst="noSmoking">
            <a:avLst/>
          </a:prstGeom>
          <a:solidFill>
            <a:srgbClr val="C00000"/>
          </a:solidFill>
          <a:ln w="9525" cap="flat" cmpd="sng" algn="ctr">
            <a:solidFill>
              <a:schemeClr val="tx1"/>
            </a:solidFill>
            <a:prstDash val="solid"/>
            <a:round/>
            <a:headEnd type="none" w="med" len="med"/>
            <a:tailEnd type="none" w="med" len="med"/>
          </a:ln>
          <a:effectLst/>
        </p:spPr>
        <p:txBody>
          <a:bodyPr/>
          <a:lstStyle/>
          <a:p>
            <a:pPr>
              <a:defRPr/>
            </a:pPr>
            <a:endParaRPr lang="pt-BR">
              <a:ea typeface="+mn-ea"/>
              <a:cs typeface="+mn-cs"/>
            </a:endParaRPr>
          </a:p>
        </p:txBody>
      </p:sp>
      <p:sp>
        <p:nvSpPr>
          <p:cNvPr id="32789" name="Seta para baixo 8"/>
          <p:cNvSpPr>
            <a:spLocks noChangeArrowheads="1"/>
          </p:cNvSpPr>
          <p:nvPr/>
        </p:nvSpPr>
        <p:spPr bwMode="auto">
          <a:xfrm rot="5400000">
            <a:off x="3249348" y="4843728"/>
            <a:ext cx="287338" cy="1058333"/>
          </a:xfrm>
          <a:prstGeom prst="downArrow">
            <a:avLst>
              <a:gd name="adj1" fmla="val 50000"/>
              <a:gd name="adj2" fmla="val 50133"/>
            </a:avLst>
          </a:prstGeom>
          <a:solidFill>
            <a:schemeClr val="accent1"/>
          </a:solidFill>
          <a:ln w="9525">
            <a:solidFill>
              <a:schemeClr val="accent1"/>
            </a:solidFill>
            <a:round/>
            <a:headEnd/>
            <a:tailEnd/>
          </a:ln>
        </p:spPr>
        <p:txBody>
          <a:bodyPr/>
          <a:lstStyle/>
          <a:p>
            <a:endParaRPr lang="en-US"/>
          </a:p>
        </p:txBody>
      </p:sp>
      <p:sp>
        <p:nvSpPr>
          <p:cNvPr id="32790" name="Text Box 14"/>
          <p:cNvSpPr txBox="1">
            <a:spLocks noChangeArrowheads="1"/>
          </p:cNvSpPr>
          <p:nvPr/>
        </p:nvSpPr>
        <p:spPr bwMode="auto">
          <a:xfrm>
            <a:off x="757767" y="5140326"/>
            <a:ext cx="2266951"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bg1"/>
                </a:solidFill>
                <a:latin typeface="Arial" charset="0"/>
                <a:ea typeface="ＭＳ Ｐゴシック" charset="0"/>
                <a:cs typeface="ＭＳ Ｐゴシック" charset="0"/>
              </a:defRPr>
            </a:lvl1pPr>
            <a:lvl2pPr marL="742950" indent="-285750" eaLnBrk="0" hangingPunct="0">
              <a:defRPr sz="4400">
                <a:solidFill>
                  <a:schemeClr val="bg1"/>
                </a:solidFill>
                <a:latin typeface="Arial" charset="0"/>
                <a:ea typeface="ＭＳ Ｐゴシック" charset="0"/>
              </a:defRPr>
            </a:lvl2pPr>
            <a:lvl3pPr marL="1143000" indent="-228600" eaLnBrk="0" hangingPunct="0">
              <a:defRPr sz="4400">
                <a:solidFill>
                  <a:schemeClr val="bg1"/>
                </a:solidFill>
                <a:latin typeface="Arial" charset="0"/>
                <a:ea typeface="ＭＳ Ｐゴシック" charset="0"/>
              </a:defRPr>
            </a:lvl3pPr>
            <a:lvl4pPr marL="1600200" indent="-228600" eaLnBrk="0" hangingPunct="0">
              <a:defRPr sz="4400">
                <a:solidFill>
                  <a:schemeClr val="bg1"/>
                </a:solidFill>
                <a:latin typeface="Arial" charset="0"/>
                <a:ea typeface="ＭＳ Ｐゴシック" charset="0"/>
              </a:defRPr>
            </a:lvl4pPr>
            <a:lvl5pPr marL="2057400" indent="-228600" eaLnBrk="0" hangingPunct="0">
              <a:defRPr sz="4400">
                <a:solidFill>
                  <a:schemeClr val="bg1"/>
                </a:solidFill>
                <a:latin typeface="Arial" charset="0"/>
                <a:ea typeface="ＭＳ Ｐゴシック" charset="0"/>
              </a:defRPr>
            </a:lvl5pPr>
            <a:lvl6pPr marL="2514600" indent="-228600" eaLnBrk="0" fontAlgn="base" hangingPunct="0">
              <a:spcBef>
                <a:spcPct val="0"/>
              </a:spcBef>
              <a:spcAft>
                <a:spcPct val="0"/>
              </a:spcAft>
              <a:defRPr sz="4400">
                <a:solidFill>
                  <a:schemeClr val="bg1"/>
                </a:solidFill>
                <a:latin typeface="Arial" charset="0"/>
                <a:ea typeface="ＭＳ Ｐゴシック" charset="0"/>
              </a:defRPr>
            </a:lvl6pPr>
            <a:lvl7pPr marL="2971800" indent="-228600" eaLnBrk="0" fontAlgn="base" hangingPunct="0">
              <a:spcBef>
                <a:spcPct val="0"/>
              </a:spcBef>
              <a:spcAft>
                <a:spcPct val="0"/>
              </a:spcAft>
              <a:defRPr sz="4400">
                <a:solidFill>
                  <a:schemeClr val="bg1"/>
                </a:solidFill>
                <a:latin typeface="Arial" charset="0"/>
                <a:ea typeface="ＭＳ Ｐゴシック" charset="0"/>
              </a:defRPr>
            </a:lvl7pPr>
            <a:lvl8pPr marL="3429000" indent="-228600" eaLnBrk="0" fontAlgn="base" hangingPunct="0">
              <a:spcBef>
                <a:spcPct val="0"/>
              </a:spcBef>
              <a:spcAft>
                <a:spcPct val="0"/>
              </a:spcAft>
              <a:defRPr sz="4400">
                <a:solidFill>
                  <a:schemeClr val="bg1"/>
                </a:solidFill>
                <a:latin typeface="Arial" charset="0"/>
                <a:ea typeface="ＭＳ Ｐゴシック" charset="0"/>
              </a:defRPr>
            </a:lvl8pPr>
            <a:lvl9pPr marL="3886200" indent="-228600" eaLnBrk="0" fontAlgn="base" hangingPunct="0">
              <a:spcBef>
                <a:spcPct val="0"/>
              </a:spcBef>
              <a:spcAft>
                <a:spcPct val="0"/>
              </a:spcAft>
              <a:defRPr sz="4400">
                <a:solidFill>
                  <a:schemeClr val="bg1"/>
                </a:solidFill>
                <a:latin typeface="Arial" charset="0"/>
                <a:ea typeface="ＭＳ Ｐゴシック" charset="0"/>
              </a:defRPr>
            </a:lvl9pPr>
          </a:lstStyle>
          <a:p>
            <a:pPr eaLnBrk="1" hangingPunct="1">
              <a:spcBef>
                <a:spcPct val="50000"/>
              </a:spcBef>
            </a:pPr>
            <a:r>
              <a:rPr lang="en-US" sz="2400" b="1" dirty="0">
                <a:solidFill>
                  <a:srgbClr val="000000"/>
                </a:solidFill>
              </a:rPr>
              <a:t>GLICOSE</a:t>
            </a:r>
            <a:r>
              <a:rPr lang="en-US" sz="2400" b="1" dirty="0"/>
              <a:t> </a:t>
            </a:r>
          </a:p>
        </p:txBody>
      </p:sp>
      <p:sp>
        <p:nvSpPr>
          <p:cNvPr id="16" name="Seta em curva para baixo 15"/>
          <p:cNvSpPr>
            <a:spLocks noChangeArrowheads="1"/>
          </p:cNvSpPr>
          <p:nvPr/>
        </p:nvSpPr>
        <p:spPr bwMode="auto">
          <a:xfrm rot="-4234723">
            <a:off x="8495508" y="5654941"/>
            <a:ext cx="687387" cy="613833"/>
          </a:xfrm>
          <a:prstGeom prst="curvedDownArrow">
            <a:avLst>
              <a:gd name="adj1" fmla="val 25044"/>
              <a:gd name="adj2" fmla="val 50081"/>
              <a:gd name="adj3" fmla="val 25000"/>
            </a:avLst>
          </a:prstGeom>
          <a:solidFill>
            <a:schemeClr val="accent1"/>
          </a:solidFill>
          <a:ln w="9525">
            <a:solidFill>
              <a:schemeClr val="tx1"/>
            </a:solidFill>
            <a:round/>
            <a:headEnd/>
            <a:tailEnd/>
          </a:ln>
        </p:spPr>
        <p:txBody>
          <a:bodyPr/>
          <a:lstStyle/>
          <a:p>
            <a:endParaRPr lang="en-US"/>
          </a:p>
        </p:txBody>
      </p:sp>
      <p:sp>
        <p:nvSpPr>
          <p:cNvPr id="17" name="Retângulo de cantos arredondados 16"/>
          <p:cNvSpPr>
            <a:spLocks noChangeArrowheads="1"/>
          </p:cNvSpPr>
          <p:nvPr/>
        </p:nvSpPr>
        <p:spPr bwMode="auto">
          <a:xfrm>
            <a:off x="9243485" y="5661025"/>
            <a:ext cx="2838449" cy="604838"/>
          </a:xfrm>
          <a:prstGeom prst="roundRect">
            <a:avLst>
              <a:gd name="adj" fmla="val 16667"/>
            </a:avLst>
          </a:prstGeom>
          <a:solidFill>
            <a:srgbClr val="002060"/>
          </a:solidFill>
          <a:ln w="9525">
            <a:solidFill>
              <a:schemeClr val="tx1"/>
            </a:solidFill>
            <a:round/>
            <a:headEnd/>
            <a:tailEnd/>
          </a:ln>
        </p:spPr>
        <p:txBody>
          <a:bodyPr/>
          <a:lstStyle/>
          <a:p>
            <a:r>
              <a:rPr lang="pt-BR" sz="1400" dirty="0">
                <a:solidFill>
                  <a:schemeClr val="bg1"/>
                </a:solidFill>
              </a:rPr>
              <a:t>CETONAS (COPOS CETONICOS)</a:t>
            </a:r>
          </a:p>
        </p:txBody>
      </p:sp>
    </p:spTree>
    <p:extLst>
      <p:ext uri="{BB962C8B-B14F-4D97-AF65-F5344CB8AC3E}">
        <p14:creationId xmlns:p14="http://schemas.microsoft.com/office/powerpoint/2010/main" val="28471546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additive="base">
                                        <p:cTn id="17" dur="500" fill="hold"/>
                                        <p:tgtEl>
                                          <p:spTgt spid="37"/>
                                        </p:tgtEl>
                                        <p:attrNameLst>
                                          <p:attrName>ppt_x</p:attrName>
                                        </p:attrNameLst>
                                      </p:cBhvr>
                                      <p:tavLst>
                                        <p:tav tm="0">
                                          <p:val>
                                            <p:strVal val="#ppt_x"/>
                                          </p:val>
                                        </p:tav>
                                        <p:tav tm="100000">
                                          <p:val>
                                            <p:strVal val="#ppt_x"/>
                                          </p:val>
                                        </p:tav>
                                      </p:tavLst>
                                    </p:anim>
                                    <p:anim calcmode="lin" valueType="num">
                                      <p:cBhvr additive="base">
                                        <p:cTn id="18" dur="500" fill="hold"/>
                                        <p:tgtEl>
                                          <p:spTgt spid="3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anim calcmode="lin" valueType="num">
                                      <p:cBhvr additive="base">
                                        <p:cTn id="21" dur="500" fill="hold"/>
                                        <p:tgtEl>
                                          <p:spTgt spid="38"/>
                                        </p:tgtEl>
                                        <p:attrNameLst>
                                          <p:attrName>ppt_x</p:attrName>
                                        </p:attrNameLst>
                                      </p:cBhvr>
                                      <p:tavLst>
                                        <p:tav tm="0">
                                          <p:val>
                                            <p:strVal val="#ppt_x"/>
                                          </p:val>
                                        </p:tav>
                                        <p:tav tm="100000">
                                          <p:val>
                                            <p:strVal val="#ppt_x"/>
                                          </p:val>
                                        </p:tav>
                                      </p:tavLst>
                                    </p:anim>
                                    <p:anim calcmode="lin" valueType="num">
                                      <p:cBhvr additive="base">
                                        <p:cTn id="22" dur="500" fill="hold"/>
                                        <p:tgtEl>
                                          <p:spTgt spid="3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additive="base">
                                        <p:cTn id="25" dur="500" fill="hold"/>
                                        <p:tgtEl>
                                          <p:spTgt spid="35"/>
                                        </p:tgtEl>
                                        <p:attrNameLst>
                                          <p:attrName>ppt_x</p:attrName>
                                        </p:attrNameLst>
                                      </p:cBhvr>
                                      <p:tavLst>
                                        <p:tav tm="0">
                                          <p:val>
                                            <p:strVal val="#ppt_x"/>
                                          </p:val>
                                        </p:tav>
                                        <p:tav tm="100000">
                                          <p:val>
                                            <p:strVal val="#ppt_x"/>
                                          </p:val>
                                        </p:tav>
                                      </p:tavLst>
                                    </p:anim>
                                    <p:anim calcmode="lin" valueType="num">
                                      <p:cBhvr additive="base">
                                        <p:cTn id="26" dur="500" fill="hold"/>
                                        <p:tgtEl>
                                          <p:spTgt spid="3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anim calcmode="lin" valueType="num">
                                      <p:cBhvr additive="base">
                                        <p:cTn id="29" dur="500" fill="hold"/>
                                        <p:tgtEl>
                                          <p:spTgt spid="36"/>
                                        </p:tgtEl>
                                        <p:attrNameLst>
                                          <p:attrName>ppt_x</p:attrName>
                                        </p:attrNameLst>
                                      </p:cBhvr>
                                      <p:tavLst>
                                        <p:tav tm="0">
                                          <p:val>
                                            <p:strVal val="#ppt_x"/>
                                          </p:val>
                                        </p:tav>
                                        <p:tav tm="100000">
                                          <p:val>
                                            <p:strVal val="#ppt_x"/>
                                          </p:val>
                                        </p:tav>
                                      </p:tavLst>
                                    </p:anim>
                                    <p:anim calcmode="lin" valueType="num">
                                      <p:cBhvr additive="base">
                                        <p:cTn id="3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p:bldP spid="38" grpId="0"/>
      <p:bldP spid="16"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title"/>
          </p:nvPr>
        </p:nvSpPr>
        <p:spPr>
          <a:xfrm>
            <a:off x="914400" y="152400"/>
            <a:ext cx="10363200" cy="1143000"/>
          </a:xfrm>
        </p:spPr>
        <p:txBody>
          <a:bodyPr/>
          <a:lstStyle/>
          <a:p>
            <a:r>
              <a:rPr lang="en-US" dirty="0" err="1">
                <a:solidFill>
                  <a:srgbClr val="000000"/>
                </a:solidFill>
                <a:latin typeface="Arial" charset="0"/>
              </a:rPr>
              <a:t>Glicogenose</a:t>
            </a:r>
            <a:r>
              <a:rPr lang="en-US" dirty="0">
                <a:solidFill>
                  <a:srgbClr val="000000"/>
                </a:solidFill>
                <a:latin typeface="Arial" charset="0"/>
              </a:rPr>
              <a:t> </a:t>
            </a:r>
            <a:r>
              <a:rPr lang="en-US" dirty="0" err="1">
                <a:solidFill>
                  <a:srgbClr val="000000"/>
                </a:solidFill>
                <a:latin typeface="Arial" charset="0"/>
              </a:rPr>
              <a:t>tipo</a:t>
            </a:r>
            <a:r>
              <a:rPr lang="en-US" dirty="0">
                <a:solidFill>
                  <a:srgbClr val="000000"/>
                </a:solidFill>
                <a:latin typeface="Arial" charset="0"/>
              </a:rPr>
              <a:t> III</a:t>
            </a:r>
          </a:p>
        </p:txBody>
      </p:sp>
      <p:pic>
        <p:nvPicPr>
          <p:cNvPr id="3379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9667" y="1447800"/>
            <a:ext cx="5985933"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0310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 Box 10"/>
          <p:cNvSpPr txBox="1">
            <a:spLocks noChangeArrowheads="1"/>
          </p:cNvSpPr>
          <p:nvPr/>
        </p:nvSpPr>
        <p:spPr bwMode="auto">
          <a:xfrm>
            <a:off x="569692" y="1768657"/>
            <a:ext cx="10048492"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4400">
                <a:solidFill>
                  <a:schemeClr val="bg1"/>
                </a:solidFill>
                <a:latin typeface="Arial" charset="0"/>
                <a:ea typeface="ＭＳ Ｐゴシック" charset="0"/>
                <a:cs typeface="ＭＳ Ｐゴシック" charset="0"/>
              </a:defRPr>
            </a:lvl1pPr>
            <a:lvl2pPr marL="742950" indent="-285750" eaLnBrk="0" hangingPunct="0">
              <a:defRPr sz="4400">
                <a:solidFill>
                  <a:schemeClr val="bg1"/>
                </a:solidFill>
                <a:latin typeface="Arial" charset="0"/>
                <a:ea typeface="ＭＳ Ｐゴシック" charset="0"/>
              </a:defRPr>
            </a:lvl2pPr>
            <a:lvl3pPr marL="1212850" indent="-342900" eaLnBrk="0" hangingPunct="0">
              <a:defRPr sz="4400">
                <a:solidFill>
                  <a:schemeClr val="bg1"/>
                </a:solidFill>
                <a:latin typeface="Arial" charset="0"/>
                <a:ea typeface="ＭＳ Ｐゴシック" charset="0"/>
              </a:defRPr>
            </a:lvl3pPr>
            <a:lvl4pPr marL="1600200" indent="-228600" eaLnBrk="0" hangingPunct="0">
              <a:defRPr sz="4400">
                <a:solidFill>
                  <a:schemeClr val="bg1"/>
                </a:solidFill>
                <a:latin typeface="Arial" charset="0"/>
                <a:ea typeface="ＭＳ Ｐゴシック" charset="0"/>
              </a:defRPr>
            </a:lvl4pPr>
            <a:lvl5pPr marL="2057400" indent="-228600" eaLnBrk="0" hangingPunct="0">
              <a:defRPr sz="4400">
                <a:solidFill>
                  <a:schemeClr val="bg1"/>
                </a:solidFill>
                <a:latin typeface="Arial" charset="0"/>
                <a:ea typeface="ＭＳ Ｐゴシック" charset="0"/>
              </a:defRPr>
            </a:lvl5pPr>
            <a:lvl6pPr marL="2514600" indent="-228600" eaLnBrk="0" fontAlgn="base" hangingPunct="0">
              <a:spcBef>
                <a:spcPct val="0"/>
              </a:spcBef>
              <a:spcAft>
                <a:spcPct val="0"/>
              </a:spcAft>
              <a:defRPr sz="4400">
                <a:solidFill>
                  <a:schemeClr val="bg1"/>
                </a:solidFill>
                <a:latin typeface="Arial" charset="0"/>
                <a:ea typeface="ＭＳ Ｐゴシック" charset="0"/>
              </a:defRPr>
            </a:lvl6pPr>
            <a:lvl7pPr marL="2971800" indent="-228600" eaLnBrk="0" fontAlgn="base" hangingPunct="0">
              <a:spcBef>
                <a:spcPct val="0"/>
              </a:spcBef>
              <a:spcAft>
                <a:spcPct val="0"/>
              </a:spcAft>
              <a:defRPr sz="4400">
                <a:solidFill>
                  <a:schemeClr val="bg1"/>
                </a:solidFill>
                <a:latin typeface="Arial" charset="0"/>
                <a:ea typeface="ＭＳ Ｐゴシック" charset="0"/>
              </a:defRPr>
            </a:lvl7pPr>
            <a:lvl8pPr marL="3429000" indent="-228600" eaLnBrk="0" fontAlgn="base" hangingPunct="0">
              <a:spcBef>
                <a:spcPct val="0"/>
              </a:spcBef>
              <a:spcAft>
                <a:spcPct val="0"/>
              </a:spcAft>
              <a:defRPr sz="4400">
                <a:solidFill>
                  <a:schemeClr val="bg1"/>
                </a:solidFill>
                <a:latin typeface="Arial" charset="0"/>
                <a:ea typeface="ＭＳ Ｐゴシック" charset="0"/>
              </a:defRPr>
            </a:lvl8pPr>
            <a:lvl9pPr marL="3886200" indent="-228600" eaLnBrk="0" fontAlgn="base" hangingPunct="0">
              <a:spcBef>
                <a:spcPct val="0"/>
              </a:spcBef>
              <a:spcAft>
                <a:spcPct val="0"/>
              </a:spcAft>
              <a:defRPr sz="4400">
                <a:solidFill>
                  <a:schemeClr val="bg1"/>
                </a:solidFill>
                <a:latin typeface="Arial" charset="0"/>
                <a:ea typeface="ＭＳ Ｐゴシック" charset="0"/>
              </a:defRPr>
            </a:lvl9pPr>
          </a:lstStyle>
          <a:p>
            <a:pPr eaLnBrk="1" hangingPunct="1">
              <a:spcBef>
                <a:spcPct val="50000"/>
              </a:spcBef>
              <a:buClr>
                <a:schemeClr val="accent6">
                  <a:lumMod val="50000"/>
                </a:schemeClr>
              </a:buClr>
              <a:buSzPct val="80000"/>
              <a:buFont typeface="Wingdings" charset="2"/>
              <a:buChar char="ü"/>
            </a:pPr>
            <a:r>
              <a:rPr lang="pt-BR" sz="2800" dirty="0">
                <a:solidFill>
                  <a:schemeClr val="tx2">
                    <a:lumMod val="20000"/>
                    <a:lumOff val="80000"/>
                  </a:schemeClr>
                </a:solidFill>
                <a:latin typeface="+mn-lt"/>
              </a:rPr>
              <a:t>Manifestações Clínicas – pelos sintomas</a:t>
            </a:r>
          </a:p>
          <a:p>
            <a:pPr eaLnBrk="1" hangingPunct="1">
              <a:spcBef>
                <a:spcPct val="50000"/>
              </a:spcBef>
              <a:buClr>
                <a:schemeClr val="accent6">
                  <a:lumMod val="50000"/>
                </a:schemeClr>
              </a:buClr>
              <a:buSzPct val="80000"/>
              <a:buFont typeface="Wingdings" charset="2"/>
              <a:buChar char="ü"/>
            </a:pPr>
            <a:r>
              <a:rPr lang="pt-BR" sz="2800" dirty="0">
                <a:solidFill>
                  <a:schemeClr val="tx2">
                    <a:lumMod val="20000"/>
                    <a:lumOff val="80000"/>
                  </a:schemeClr>
                </a:solidFill>
                <a:latin typeface="+mn-lt"/>
              </a:rPr>
              <a:t>Através dos exames de sangue e urina</a:t>
            </a:r>
          </a:p>
          <a:p>
            <a:pPr eaLnBrk="1" hangingPunct="1">
              <a:spcBef>
                <a:spcPct val="50000"/>
              </a:spcBef>
              <a:buClr>
                <a:schemeClr val="accent6">
                  <a:lumMod val="50000"/>
                </a:schemeClr>
              </a:buClr>
              <a:buSzPct val="80000"/>
              <a:buFont typeface="Wingdings" charset="2"/>
              <a:buChar char="ü"/>
            </a:pPr>
            <a:r>
              <a:rPr lang="pt-BR" sz="2800" dirty="0">
                <a:solidFill>
                  <a:schemeClr val="tx1">
                    <a:lumMod val="95000"/>
                    <a:lumOff val="5000"/>
                  </a:schemeClr>
                </a:solidFill>
                <a:latin typeface="+mn-lt"/>
              </a:rPr>
              <a:t>Através da Biópsia do Hepática (do fígado);</a:t>
            </a:r>
          </a:p>
          <a:p>
            <a:pPr eaLnBrk="1" hangingPunct="1">
              <a:spcBef>
                <a:spcPct val="50000"/>
              </a:spcBef>
              <a:buClr>
                <a:schemeClr val="accent6">
                  <a:lumMod val="50000"/>
                </a:schemeClr>
              </a:buClr>
              <a:buSzPct val="80000"/>
              <a:buFont typeface="Wingdings" charset="2"/>
              <a:buChar char="ü"/>
            </a:pPr>
            <a:r>
              <a:rPr lang="pt-BR" sz="2800" dirty="0">
                <a:solidFill>
                  <a:schemeClr val="tx1">
                    <a:lumMod val="95000"/>
                    <a:lumOff val="5000"/>
                  </a:schemeClr>
                </a:solidFill>
                <a:latin typeface="+mn-lt"/>
              </a:rPr>
              <a:t>Análise da mutação genética</a:t>
            </a:r>
          </a:p>
        </p:txBody>
      </p:sp>
      <p:sp>
        <p:nvSpPr>
          <p:cNvPr id="7" name="Título 1"/>
          <p:cNvSpPr txBox="1">
            <a:spLocks/>
          </p:cNvSpPr>
          <p:nvPr/>
        </p:nvSpPr>
        <p:spPr>
          <a:xfrm>
            <a:off x="372795" y="430826"/>
            <a:ext cx="10807408" cy="9906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pt-BR" sz="4000" b="1" dirty="0">
                <a:solidFill>
                  <a:srgbClr val="385723"/>
                </a:solidFill>
                <a:latin typeface="+mn-lt"/>
              </a:rPr>
              <a:t>COMO FAZER O DIAGNÓSTICO DA GLICOGENOSE?</a:t>
            </a:r>
          </a:p>
        </p:txBody>
      </p:sp>
      <p:pic>
        <p:nvPicPr>
          <p:cNvPr id="4" name="Picture 2" descr="https://encrypted-tbn2.gstatic.com/images?q=tbn:ANd9GcTBAqk61akAVv80oLFtD7awlnL3RurUies1pM5stw3JuyDYdx0A">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9039" y="4346409"/>
            <a:ext cx="3861309" cy="2016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4"/>
          <p:cNvGrpSpPr>
            <a:grpSpLocks/>
          </p:cNvGrpSpPr>
          <p:nvPr/>
        </p:nvGrpSpPr>
        <p:grpSpPr bwMode="auto">
          <a:xfrm>
            <a:off x="7797658" y="1638086"/>
            <a:ext cx="3392386" cy="2425192"/>
            <a:chOff x="2968" y="1525"/>
            <a:chExt cx="3039" cy="2223"/>
          </a:xfrm>
        </p:grpSpPr>
        <p:pic>
          <p:nvPicPr>
            <p:cNvPr id="6" name="Picture 11" descr="LV14"/>
            <p:cNvPicPr>
              <a:picLocks noChangeAspect="1" noChangeArrowheads="1"/>
            </p:cNvPicPr>
            <p:nvPr/>
          </p:nvPicPr>
          <p:blipFill>
            <a:blip r:embed="rId4">
              <a:extLst>
                <a:ext uri="{28A0092B-C50C-407E-A947-70E740481C1C}">
                  <a14:useLocalDpi xmlns:a14="http://schemas.microsoft.com/office/drawing/2010/main" val="0"/>
                </a:ext>
              </a:extLst>
            </a:blip>
            <a:srcRect b="13037"/>
            <a:stretch>
              <a:fillRect/>
            </a:stretch>
          </p:blipFill>
          <p:spPr bwMode="auto">
            <a:xfrm>
              <a:off x="2968" y="1525"/>
              <a:ext cx="3039" cy="1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13"/>
            <p:cNvSpPr>
              <a:spLocks noChangeShapeType="1"/>
            </p:cNvSpPr>
            <p:nvPr/>
          </p:nvSpPr>
          <p:spPr bwMode="auto">
            <a:xfrm flipV="1">
              <a:off x="4782" y="3339"/>
              <a:ext cx="0" cy="409"/>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9" name="Rectangle 8"/>
          <p:cNvSpPr/>
          <p:nvPr/>
        </p:nvSpPr>
        <p:spPr>
          <a:xfrm>
            <a:off x="7417863" y="4096319"/>
            <a:ext cx="4343900" cy="1754327"/>
          </a:xfrm>
          <a:prstGeom prst="rect">
            <a:avLst/>
          </a:prstGeom>
          <a:solidFill>
            <a:srgbClr val="800000"/>
          </a:solidFill>
        </p:spPr>
        <p:txBody>
          <a:bodyPr wrap="square">
            <a:spAutoFit/>
          </a:bodyPr>
          <a:lstStyle/>
          <a:p>
            <a:r>
              <a:rPr lang="en-US" dirty="0">
                <a:solidFill>
                  <a:srgbClr val="FFFFFF"/>
                </a:solidFill>
              </a:rPr>
              <a:t>Se a </a:t>
            </a:r>
            <a:r>
              <a:rPr lang="en-US" dirty="0" err="1">
                <a:solidFill>
                  <a:srgbClr val="FFFFFF"/>
                </a:solidFill>
              </a:rPr>
              <a:t>biópsia</a:t>
            </a:r>
            <a:r>
              <a:rPr lang="en-US" dirty="0">
                <a:solidFill>
                  <a:srgbClr val="FFFFFF"/>
                </a:solidFill>
              </a:rPr>
              <a:t> hepatica for </a:t>
            </a:r>
            <a:r>
              <a:rPr lang="en-US" dirty="0" err="1">
                <a:solidFill>
                  <a:srgbClr val="FFFFFF"/>
                </a:solidFill>
              </a:rPr>
              <a:t>realizada</a:t>
            </a:r>
            <a:r>
              <a:rPr lang="en-US" dirty="0">
                <a:solidFill>
                  <a:srgbClr val="FFFFFF"/>
                </a:solidFill>
              </a:rPr>
              <a:t>, </a:t>
            </a:r>
            <a:r>
              <a:rPr lang="en-US" dirty="0" err="1">
                <a:solidFill>
                  <a:srgbClr val="FFFFFF"/>
                </a:solidFill>
              </a:rPr>
              <a:t>tipicamente</a:t>
            </a:r>
            <a:r>
              <a:rPr lang="en-US" dirty="0">
                <a:solidFill>
                  <a:srgbClr val="FFFFFF"/>
                </a:solidFill>
              </a:rPr>
              <a:t> </a:t>
            </a:r>
            <a:r>
              <a:rPr lang="en-US" dirty="0" err="1">
                <a:solidFill>
                  <a:srgbClr val="FFFFFF"/>
                </a:solidFill>
              </a:rPr>
              <a:t>há</a:t>
            </a:r>
            <a:r>
              <a:rPr lang="en-US" dirty="0">
                <a:solidFill>
                  <a:srgbClr val="FFFFFF"/>
                </a:solidFill>
              </a:rPr>
              <a:t> </a:t>
            </a:r>
            <a:r>
              <a:rPr lang="en-US" dirty="0" err="1">
                <a:solidFill>
                  <a:srgbClr val="FFFFFF"/>
                </a:solidFill>
              </a:rPr>
              <a:t>presença</a:t>
            </a:r>
            <a:r>
              <a:rPr lang="en-US" dirty="0">
                <a:solidFill>
                  <a:srgbClr val="FFFFFF"/>
                </a:solidFill>
              </a:rPr>
              <a:t> de </a:t>
            </a:r>
            <a:r>
              <a:rPr lang="en-US" dirty="0" err="1">
                <a:solidFill>
                  <a:srgbClr val="FFFFFF"/>
                </a:solidFill>
              </a:rPr>
              <a:t>gordura</a:t>
            </a:r>
            <a:r>
              <a:rPr lang="en-US" dirty="0">
                <a:solidFill>
                  <a:srgbClr val="FFFFFF"/>
                </a:solidFill>
              </a:rPr>
              <a:t> e </a:t>
            </a:r>
            <a:r>
              <a:rPr lang="en-US" dirty="0" err="1">
                <a:solidFill>
                  <a:srgbClr val="FFFFFF"/>
                </a:solidFill>
              </a:rPr>
              <a:t>glicogenio</a:t>
            </a:r>
            <a:r>
              <a:rPr lang="en-US" dirty="0">
                <a:solidFill>
                  <a:srgbClr val="FFFFFF"/>
                </a:solidFill>
              </a:rPr>
              <a:t>, </a:t>
            </a:r>
            <a:r>
              <a:rPr lang="en-US" dirty="0" err="1">
                <a:solidFill>
                  <a:srgbClr val="FFFFFF"/>
                </a:solidFill>
              </a:rPr>
              <a:t>sem</a:t>
            </a:r>
            <a:r>
              <a:rPr lang="en-US" dirty="0">
                <a:solidFill>
                  <a:srgbClr val="FFFFFF"/>
                </a:solidFill>
              </a:rPr>
              <a:t> </a:t>
            </a:r>
            <a:r>
              <a:rPr lang="en-US" dirty="0" err="1">
                <a:solidFill>
                  <a:srgbClr val="FFFFFF"/>
                </a:solidFill>
              </a:rPr>
              <a:t>fibrose</a:t>
            </a:r>
            <a:r>
              <a:rPr lang="en-US" dirty="0">
                <a:solidFill>
                  <a:srgbClr val="FFFFFF"/>
                </a:solidFill>
              </a:rPr>
              <a:t>! </a:t>
            </a:r>
          </a:p>
          <a:p>
            <a:r>
              <a:rPr lang="en-US" dirty="0">
                <a:solidFill>
                  <a:srgbClr val="FFFFFF"/>
                </a:solidFill>
              </a:rPr>
              <a:t>Na </a:t>
            </a:r>
            <a:r>
              <a:rPr lang="en-US" dirty="0" err="1">
                <a:solidFill>
                  <a:srgbClr val="FFFFFF"/>
                </a:solidFill>
              </a:rPr>
              <a:t>glicogenose</a:t>
            </a:r>
            <a:r>
              <a:rPr lang="en-US" dirty="0">
                <a:solidFill>
                  <a:srgbClr val="FFFFFF"/>
                </a:solidFill>
              </a:rPr>
              <a:t> </a:t>
            </a:r>
            <a:r>
              <a:rPr lang="en-US" dirty="0" err="1">
                <a:solidFill>
                  <a:srgbClr val="FFFFFF"/>
                </a:solidFill>
              </a:rPr>
              <a:t>tipo</a:t>
            </a:r>
            <a:r>
              <a:rPr lang="en-US" dirty="0">
                <a:solidFill>
                  <a:srgbClr val="FFFFFF"/>
                </a:solidFill>
              </a:rPr>
              <a:t> III e IX </a:t>
            </a:r>
            <a:r>
              <a:rPr lang="en-US" dirty="0" err="1">
                <a:solidFill>
                  <a:srgbClr val="FFFFFF"/>
                </a:solidFill>
              </a:rPr>
              <a:t>há</a:t>
            </a:r>
            <a:r>
              <a:rPr lang="en-US" dirty="0">
                <a:solidFill>
                  <a:srgbClr val="FFFFFF"/>
                </a:solidFill>
              </a:rPr>
              <a:t> </a:t>
            </a:r>
            <a:r>
              <a:rPr lang="en-US" dirty="0" err="1">
                <a:solidFill>
                  <a:srgbClr val="FFFFFF"/>
                </a:solidFill>
              </a:rPr>
              <a:t>uma</a:t>
            </a:r>
            <a:r>
              <a:rPr lang="en-US" dirty="0">
                <a:solidFill>
                  <a:srgbClr val="FFFFFF"/>
                </a:solidFill>
              </a:rPr>
              <a:t> </a:t>
            </a:r>
            <a:r>
              <a:rPr lang="en-US" dirty="0" err="1">
                <a:solidFill>
                  <a:srgbClr val="FFFFFF"/>
                </a:solidFill>
              </a:rPr>
              <a:t>proporçao</a:t>
            </a:r>
            <a:r>
              <a:rPr lang="en-US" dirty="0">
                <a:solidFill>
                  <a:srgbClr val="FFFFFF"/>
                </a:solidFill>
              </a:rPr>
              <a:t> </a:t>
            </a:r>
            <a:r>
              <a:rPr lang="en-US" dirty="0" err="1">
                <a:solidFill>
                  <a:srgbClr val="FFFFFF"/>
                </a:solidFill>
              </a:rPr>
              <a:t>maior</a:t>
            </a:r>
            <a:r>
              <a:rPr lang="en-US" dirty="0">
                <a:solidFill>
                  <a:srgbClr val="FFFFFF"/>
                </a:solidFill>
              </a:rPr>
              <a:t> de </a:t>
            </a:r>
            <a:r>
              <a:rPr lang="en-US" dirty="0" err="1">
                <a:solidFill>
                  <a:srgbClr val="FFFFFF"/>
                </a:solidFill>
              </a:rPr>
              <a:t>glicogenio</a:t>
            </a:r>
            <a:r>
              <a:rPr lang="en-US" dirty="0">
                <a:solidFill>
                  <a:srgbClr val="FFFFFF"/>
                </a:solidFill>
              </a:rPr>
              <a:t> </a:t>
            </a:r>
            <a:r>
              <a:rPr lang="en-US" dirty="0" err="1">
                <a:solidFill>
                  <a:srgbClr val="FFFFFF"/>
                </a:solidFill>
              </a:rPr>
              <a:t>em</a:t>
            </a:r>
            <a:r>
              <a:rPr lang="en-US" dirty="0">
                <a:solidFill>
                  <a:srgbClr val="FFFFFF"/>
                </a:solidFill>
              </a:rPr>
              <a:t> </a:t>
            </a:r>
            <a:r>
              <a:rPr lang="en-US" dirty="0" err="1">
                <a:solidFill>
                  <a:srgbClr val="FFFFFF"/>
                </a:solidFill>
              </a:rPr>
              <a:t>relação</a:t>
            </a:r>
            <a:r>
              <a:rPr lang="en-US" dirty="0">
                <a:solidFill>
                  <a:srgbClr val="FFFFFF"/>
                </a:solidFill>
              </a:rPr>
              <a:t> </a:t>
            </a:r>
            <a:r>
              <a:rPr lang="en-US" dirty="0" err="1">
                <a:solidFill>
                  <a:srgbClr val="FFFFFF"/>
                </a:solidFill>
              </a:rPr>
              <a:t>ao</a:t>
            </a:r>
            <a:r>
              <a:rPr lang="en-US" dirty="0">
                <a:solidFill>
                  <a:srgbClr val="FFFFFF"/>
                </a:solidFill>
              </a:rPr>
              <a:t> </a:t>
            </a:r>
            <a:r>
              <a:rPr lang="en-US" dirty="0" err="1">
                <a:solidFill>
                  <a:srgbClr val="FFFFFF"/>
                </a:solidFill>
              </a:rPr>
              <a:t>acúmulo</a:t>
            </a:r>
            <a:r>
              <a:rPr lang="en-US" dirty="0">
                <a:solidFill>
                  <a:srgbClr val="FFFFFF"/>
                </a:solidFill>
              </a:rPr>
              <a:t> de </a:t>
            </a:r>
            <a:r>
              <a:rPr lang="en-US" dirty="0" err="1">
                <a:solidFill>
                  <a:srgbClr val="FFFFFF"/>
                </a:solidFill>
              </a:rPr>
              <a:t>gordura</a:t>
            </a:r>
            <a:r>
              <a:rPr lang="en-US" dirty="0">
                <a:solidFill>
                  <a:srgbClr val="FFFFFF"/>
                </a:solidFill>
              </a:rPr>
              <a:t>. </a:t>
            </a:r>
          </a:p>
        </p:txBody>
      </p:sp>
    </p:spTree>
    <p:extLst>
      <p:ext uri="{BB962C8B-B14F-4D97-AF65-F5344CB8AC3E}">
        <p14:creationId xmlns:p14="http://schemas.microsoft.com/office/powerpoint/2010/main" val="38008978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p:cNvSpPr>
          <p:nvPr/>
        </p:nvSpPr>
        <p:spPr>
          <a:xfrm>
            <a:off x="360926" y="240904"/>
            <a:ext cx="10807408" cy="990600"/>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pt-BR" sz="4000" b="1" dirty="0">
                <a:solidFill>
                  <a:srgbClr val="385723"/>
                </a:solidFill>
                <a:latin typeface="+mn-lt"/>
              </a:rPr>
              <a:t>Como deve ser o tratamento das </a:t>
            </a:r>
            <a:r>
              <a:rPr lang="pt-BR" sz="4000" b="1" dirty="0" err="1">
                <a:solidFill>
                  <a:srgbClr val="385723"/>
                </a:solidFill>
                <a:latin typeface="+mn-lt"/>
              </a:rPr>
              <a:t>Glicogenoses</a:t>
            </a:r>
            <a:r>
              <a:rPr lang="pt-BR" sz="4000" b="1" dirty="0">
                <a:solidFill>
                  <a:srgbClr val="385723"/>
                </a:solidFill>
                <a:latin typeface="+mn-lt"/>
              </a:rPr>
              <a:t>  hepáticas?  </a:t>
            </a:r>
          </a:p>
        </p:txBody>
      </p:sp>
      <p:sp>
        <p:nvSpPr>
          <p:cNvPr id="3" name="Espaço Reservado para Conteúdo 2">
            <a:extLst>
              <a:ext uri="{FF2B5EF4-FFF2-40B4-BE49-F238E27FC236}">
                <a16:creationId xmlns:a16="http://schemas.microsoft.com/office/drawing/2014/main" id="{4FDDBFF5-A0EE-F848-9D16-4C85908BD4AE}"/>
              </a:ext>
            </a:extLst>
          </p:cNvPr>
          <p:cNvSpPr>
            <a:spLocks noGrp="1"/>
          </p:cNvSpPr>
          <p:nvPr>
            <p:ph idx="1"/>
          </p:nvPr>
        </p:nvSpPr>
        <p:spPr>
          <a:xfrm>
            <a:off x="360926" y="1534885"/>
            <a:ext cx="10515600" cy="4228419"/>
          </a:xfrm>
        </p:spPr>
        <p:txBody>
          <a:bodyPr/>
          <a:lstStyle/>
          <a:p>
            <a:r>
              <a:rPr lang="pt-BR" dirty="0"/>
              <a:t>HÁ INUMERAS RESTRIÇÕES DIETÉTICAS: ALIMENTOS PROIBIDOS/ ALIMENTOS PERMITIDOS</a:t>
            </a:r>
          </a:p>
          <a:p>
            <a:r>
              <a:rPr lang="pt-BR" dirty="0"/>
              <a:t>HÁ NECESSIDADE DE CONTROLES RIGIDOS DOS NIVEIS DE GLICOSE NO SANGUE (CONTINUAMENTE)</a:t>
            </a:r>
          </a:p>
          <a:p>
            <a:r>
              <a:rPr lang="pt-BR" dirty="0"/>
              <a:t>HÁ NECESSIDADE DE EVITAR INFECÇÕES</a:t>
            </a:r>
          </a:p>
          <a:p>
            <a:r>
              <a:rPr lang="pt-BR" dirty="0"/>
              <a:t>MUITOS PACIENTES DEVEM USAR SONDA OU BOTOM DE GASTROSTOMIA</a:t>
            </a:r>
          </a:p>
          <a:p>
            <a:r>
              <a:rPr lang="pt-BR" dirty="0"/>
              <a:t>HÁ NECESSIDADE DO USO DE AMIDO CRU</a:t>
            </a:r>
          </a:p>
          <a:p>
            <a:r>
              <a:rPr lang="pt-BR" dirty="0"/>
              <a:t>HÁ NECESSIDADE DE REPOSIÇÃO DE PROTEÍNAS</a:t>
            </a:r>
          </a:p>
        </p:txBody>
      </p:sp>
    </p:spTree>
    <p:extLst>
      <p:ext uri="{BB962C8B-B14F-4D97-AF65-F5344CB8AC3E}">
        <p14:creationId xmlns:p14="http://schemas.microsoft.com/office/powerpoint/2010/main" val="13972233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Espaço Reservado para Conteúdo 2"/>
          <p:cNvSpPr>
            <a:spLocks noGrp="1"/>
          </p:cNvSpPr>
          <p:nvPr>
            <p:ph sz="quarter" idx="1"/>
          </p:nvPr>
        </p:nvSpPr>
        <p:spPr>
          <a:xfrm>
            <a:off x="348720" y="1334654"/>
            <a:ext cx="5408084" cy="2226402"/>
          </a:xfrm>
        </p:spPr>
        <p:txBody>
          <a:bodyPr>
            <a:noAutofit/>
          </a:bodyPr>
          <a:lstStyle/>
          <a:p>
            <a:pPr marL="0" indent="0" algn="just">
              <a:buNone/>
            </a:pPr>
            <a:r>
              <a:rPr lang="pt-BR" sz="2400" u="sng" dirty="0"/>
              <a:t>Visa evitar:</a:t>
            </a:r>
          </a:p>
          <a:p>
            <a:pPr lvl="1" algn="just"/>
            <a:r>
              <a:rPr lang="pt-BR" dirty="0"/>
              <a:t> </a:t>
            </a:r>
            <a:r>
              <a:rPr lang="pt-BR" dirty="0">
                <a:solidFill>
                  <a:srgbClr val="C00000"/>
                </a:solidFill>
              </a:rPr>
              <a:t>Hipoglicemia</a:t>
            </a:r>
          </a:p>
          <a:p>
            <a:pPr lvl="1" algn="just"/>
            <a:r>
              <a:rPr lang="pt-BR" dirty="0"/>
              <a:t> Acúmulo de glicogênio hepático</a:t>
            </a:r>
          </a:p>
          <a:p>
            <a:pPr lvl="1" algn="just"/>
            <a:r>
              <a:rPr lang="pt-BR" dirty="0"/>
              <a:t>Evitar a formação de metabólitos tóxicos: ácido úrico, triglicerídeos, lactato, cetonas </a:t>
            </a:r>
          </a:p>
        </p:txBody>
      </p:sp>
      <p:pic>
        <p:nvPicPr>
          <p:cNvPr id="35844" name="Picture 2" descr="http://t0.gstatic.com/images?q=tbn:ANd9GcRUUSLOwN1VVT2kw0xoD7l_fFo-j99UERRVbDPDgaptr3X5xvBJ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6243" y="4390169"/>
            <a:ext cx="1825077" cy="191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ítulo 1"/>
          <p:cNvSpPr txBox="1">
            <a:spLocks/>
          </p:cNvSpPr>
          <p:nvPr/>
        </p:nvSpPr>
        <p:spPr>
          <a:xfrm>
            <a:off x="360926" y="240904"/>
            <a:ext cx="10807408" cy="990600"/>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pt-BR" sz="4000" b="1" dirty="0">
                <a:solidFill>
                  <a:srgbClr val="385723"/>
                </a:solidFill>
                <a:latin typeface="+mn-lt"/>
              </a:rPr>
              <a:t>Como deve ser o tratamento das </a:t>
            </a:r>
            <a:r>
              <a:rPr lang="pt-BR" sz="4000" b="1" dirty="0" err="1">
                <a:solidFill>
                  <a:srgbClr val="385723"/>
                </a:solidFill>
                <a:latin typeface="+mn-lt"/>
              </a:rPr>
              <a:t>Glicogenoses</a:t>
            </a:r>
            <a:r>
              <a:rPr lang="pt-BR" sz="4000" b="1" dirty="0">
                <a:solidFill>
                  <a:srgbClr val="385723"/>
                </a:solidFill>
                <a:latin typeface="+mn-lt"/>
              </a:rPr>
              <a:t>  hepáticas?  </a:t>
            </a:r>
          </a:p>
        </p:txBody>
      </p:sp>
      <p:pic>
        <p:nvPicPr>
          <p:cNvPr id="8" name="Picture 5" descr="ANd9GcSOfK2KlRDjlv4g8_bumbaG7AJmRqGaNswRSCEuwMqnO3-_nok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6580" y="3282777"/>
            <a:ext cx="2050435" cy="1387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ANd9GcQYdVdAgakSfYaz7Wd3G2V57zOgJh_nAFw_gDWNAMeFDnmBgOG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5535" y="884970"/>
            <a:ext cx="2431480" cy="1799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197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8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Espaço Reservado para Conteúdo 2"/>
          <p:cNvSpPr txBox="1">
            <a:spLocks/>
          </p:cNvSpPr>
          <p:nvPr/>
        </p:nvSpPr>
        <p:spPr bwMode="auto">
          <a:xfrm>
            <a:off x="737105" y="1547440"/>
            <a:ext cx="5358895" cy="4707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9088" indent="-319088" eaLnBrk="0" hangingPunct="0">
              <a:defRPr sz="4400">
                <a:solidFill>
                  <a:schemeClr val="bg1"/>
                </a:solidFill>
                <a:latin typeface="Arial" charset="0"/>
                <a:ea typeface="ＭＳ Ｐゴシック" charset="0"/>
                <a:cs typeface="ＭＳ Ｐゴシック" charset="0"/>
              </a:defRPr>
            </a:lvl1pPr>
            <a:lvl2pPr marL="742950" indent="-285750" eaLnBrk="0" hangingPunct="0">
              <a:defRPr sz="4400">
                <a:solidFill>
                  <a:schemeClr val="bg1"/>
                </a:solidFill>
                <a:latin typeface="Arial" charset="0"/>
                <a:ea typeface="ＭＳ Ｐゴシック" charset="0"/>
              </a:defRPr>
            </a:lvl2pPr>
            <a:lvl3pPr marL="1143000" indent="-228600" eaLnBrk="0" hangingPunct="0">
              <a:defRPr sz="4400">
                <a:solidFill>
                  <a:schemeClr val="bg1"/>
                </a:solidFill>
                <a:latin typeface="Arial" charset="0"/>
                <a:ea typeface="ＭＳ Ｐゴシック" charset="0"/>
              </a:defRPr>
            </a:lvl3pPr>
            <a:lvl4pPr marL="1600200" indent="-228600" eaLnBrk="0" hangingPunct="0">
              <a:defRPr sz="4400">
                <a:solidFill>
                  <a:schemeClr val="bg1"/>
                </a:solidFill>
                <a:latin typeface="Arial" charset="0"/>
                <a:ea typeface="ＭＳ Ｐゴシック" charset="0"/>
              </a:defRPr>
            </a:lvl4pPr>
            <a:lvl5pPr marL="2057400" indent="-228600" eaLnBrk="0" hangingPunct="0">
              <a:defRPr sz="4400">
                <a:solidFill>
                  <a:schemeClr val="bg1"/>
                </a:solidFill>
                <a:latin typeface="Arial" charset="0"/>
                <a:ea typeface="ＭＳ Ｐゴシック" charset="0"/>
              </a:defRPr>
            </a:lvl5pPr>
            <a:lvl6pPr marL="2514600" indent="-228600" eaLnBrk="0" fontAlgn="base" hangingPunct="0">
              <a:spcBef>
                <a:spcPct val="0"/>
              </a:spcBef>
              <a:spcAft>
                <a:spcPct val="0"/>
              </a:spcAft>
              <a:defRPr sz="4400">
                <a:solidFill>
                  <a:schemeClr val="bg1"/>
                </a:solidFill>
                <a:latin typeface="Arial" charset="0"/>
                <a:ea typeface="ＭＳ Ｐゴシック" charset="0"/>
              </a:defRPr>
            </a:lvl6pPr>
            <a:lvl7pPr marL="2971800" indent="-228600" eaLnBrk="0" fontAlgn="base" hangingPunct="0">
              <a:spcBef>
                <a:spcPct val="0"/>
              </a:spcBef>
              <a:spcAft>
                <a:spcPct val="0"/>
              </a:spcAft>
              <a:defRPr sz="4400">
                <a:solidFill>
                  <a:schemeClr val="bg1"/>
                </a:solidFill>
                <a:latin typeface="Arial" charset="0"/>
                <a:ea typeface="ＭＳ Ｐゴシック" charset="0"/>
              </a:defRPr>
            </a:lvl7pPr>
            <a:lvl8pPr marL="3429000" indent="-228600" eaLnBrk="0" fontAlgn="base" hangingPunct="0">
              <a:spcBef>
                <a:spcPct val="0"/>
              </a:spcBef>
              <a:spcAft>
                <a:spcPct val="0"/>
              </a:spcAft>
              <a:defRPr sz="4400">
                <a:solidFill>
                  <a:schemeClr val="bg1"/>
                </a:solidFill>
                <a:latin typeface="Arial" charset="0"/>
                <a:ea typeface="ＭＳ Ｐゴシック" charset="0"/>
              </a:defRPr>
            </a:lvl8pPr>
            <a:lvl9pPr marL="3886200" indent="-228600" eaLnBrk="0" fontAlgn="base" hangingPunct="0">
              <a:spcBef>
                <a:spcPct val="0"/>
              </a:spcBef>
              <a:spcAft>
                <a:spcPct val="0"/>
              </a:spcAft>
              <a:defRPr sz="4400">
                <a:solidFill>
                  <a:schemeClr val="bg1"/>
                </a:solidFill>
                <a:latin typeface="Arial" charset="0"/>
                <a:ea typeface="ＭＳ Ｐゴシック" charset="0"/>
              </a:defRPr>
            </a:lvl9pPr>
          </a:lstStyle>
          <a:p>
            <a:pPr marL="0" indent="0" algn="just" eaLnBrk="1" hangingPunct="1">
              <a:spcBef>
                <a:spcPts val="700"/>
              </a:spcBef>
              <a:buClr>
                <a:schemeClr val="accent2"/>
              </a:buClr>
              <a:buSzPct val="60000"/>
            </a:pPr>
            <a:r>
              <a:rPr lang="pt-BR" sz="2400" u="sng" dirty="0">
                <a:solidFill>
                  <a:srgbClr val="C00000"/>
                </a:solidFill>
                <a:latin typeface="+mn-lt"/>
              </a:rPr>
              <a:t>Orientações:</a:t>
            </a:r>
          </a:p>
          <a:p>
            <a:pPr marL="342900" indent="-342900" algn="just" eaLnBrk="1" hangingPunct="1">
              <a:spcBef>
                <a:spcPts val="700"/>
              </a:spcBef>
              <a:buClr>
                <a:schemeClr val="accent2"/>
              </a:buClr>
              <a:buSzPct val="60000"/>
              <a:buFont typeface="Wingdings" charset="2"/>
              <a:buChar char="u"/>
            </a:pPr>
            <a:r>
              <a:rPr lang="pt-BR" sz="2400" dirty="0">
                <a:solidFill>
                  <a:srgbClr val="000000"/>
                </a:solidFill>
                <a:latin typeface="+mn-lt"/>
              </a:rPr>
              <a:t>Alimentação </a:t>
            </a:r>
            <a:r>
              <a:rPr lang="pt-BR" sz="2400" dirty="0" err="1">
                <a:solidFill>
                  <a:srgbClr val="000000"/>
                </a:solidFill>
                <a:latin typeface="+mn-lt"/>
              </a:rPr>
              <a:t>freqüente</a:t>
            </a:r>
            <a:r>
              <a:rPr lang="pt-BR" sz="2400" dirty="0">
                <a:solidFill>
                  <a:srgbClr val="000000"/>
                </a:solidFill>
                <a:latin typeface="+mn-lt"/>
              </a:rPr>
              <a:t>; dieta individualizada  a cada 2-3 horas/24 </a:t>
            </a:r>
            <a:r>
              <a:rPr lang="pt-BR" sz="2400" dirty="0" err="1">
                <a:solidFill>
                  <a:srgbClr val="000000"/>
                </a:solidFill>
                <a:latin typeface="+mn-lt"/>
              </a:rPr>
              <a:t>hs</a:t>
            </a:r>
            <a:r>
              <a:rPr lang="pt-BR" sz="2400" dirty="0">
                <a:solidFill>
                  <a:srgbClr val="000000"/>
                </a:solidFill>
                <a:latin typeface="+mn-lt"/>
              </a:rPr>
              <a:t> do dia </a:t>
            </a:r>
          </a:p>
          <a:p>
            <a:pPr marL="342900" indent="-342900" algn="just" eaLnBrk="1" hangingPunct="1">
              <a:spcBef>
                <a:spcPts val="700"/>
              </a:spcBef>
              <a:buClr>
                <a:schemeClr val="accent2"/>
              </a:buClr>
              <a:buSzPct val="60000"/>
              <a:buFont typeface="Wingdings" charset="2"/>
              <a:buChar char="u"/>
            </a:pPr>
            <a:r>
              <a:rPr lang="pt-BR" sz="2400" dirty="0">
                <a:solidFill>
                  <a:srgbClr val="000000"/>
                </a:solidFill>
                <a:latin typeface="+mn-lt"/>
              </a:rPr>
              <a:t>Amido de milho a cada 3 ou 4 horas (1-2,5g/kg/dia); após a dieta</a:t>
            </a:r>
          </a:p>
          <a:p>
            <a:pPr marL="342900" indent="-342900" algn="just" eaLnBrk="1" hangingPunct="1">
              <a:spcBef>
                <a:spcPts val="700"/>
              </a:spcBef>
              <a:buClr>
                <a:schemeClr val="accent2"/>
              </a:buClr>
              <a:buSzPct val="60000"/>
              <a:buFont typeface="Wingdings" charset="2"/>
              <a:buChar char="u"/>
            </a:pPr>
            <a:r>
              <a:rPr lang="pt-BR" sz="2400" dirty="0">
                <a:solidFill>
                  <a:srgbClr val="000000"/>
                </a:solidFill>
                <a:latin typeface="+mn-lt"/>
              </a:rPr>
              <a:t>Dieta contínua por SNG Abaixo de 1 ano);</a:t>
            </a:r>
          </a:p>
          <a:p>
            <a:pPr marL="342900" indent="-342900" algn="just" eaLnBrk="1" hangingPunct="1">
              <a:spcBef>
                <a:spcPts val="700"/>
              </a:spcBef>
              <a:buClr>
                <a:schemeClr val="accent2"/>
              </a:buClr>
              <a:buSzPct val="60000"/>
              <a:buFont typeface="Wingdings" charset="2"/>
              <a:buChar char="u"/>
            </a:pPr>
            <a:r>
              <a:rPr lang="pt-BR" sz="2400" dirty="0">
                <a:solidFill>
                  <a:srgbClr val="000000"/>
                </a:solidFill>
                <a:latin typeface="+mn-lt"/>
              </a:rPr>
              <a:t>Dieta </a:t>
            </a:r>
            <a:r>
              <a:rPr lang="pt-BR" sz="2400" dirty="0" err="1">
                <a:solidFill>
                  <a:srgbClr val="000000"/>
                </a:solidFill>
                <a:latin typeface="+mn-lt"/>
              </a:rPr>
              <a:t>normoproteica</a:t>
            </a:r>
            <a:r>
              <a:rPr lang="pt-BR" sz="2400" dirty="0">
                <a:solidFill>
                  <a:srgbClr val="000000"/>
                </a:solidFill>
                <a:latin typeface="+mn-lt"/>
              </a:rPr>
              <a:t> ou </a:t>
            </a:r>
            <a:r>
              <a:rPr lang="pt-BR" sz="2400" dirty="0" err="1">
                <a:solidFill>
                  <a:srgbClr val="000000"/>
                </a:solidFill>
                <a:latin typeface="+mn-lt"/>
              </a:rPr>
              <a:t>Hiperproteica</a:t>
            </a:r>
            <a:r>
              <a:rPr lang="pt-BR" sz="2400" dirty="0">
                <a:solidFill>
                  <a:srgbClr val="000000"/>
                </a:solidFill>
                <a:latin typeface="+mn-lt"/>
              </a:rPr>
              <a:t> (Tipo III, VI e IX) – acima de 4 </a:t>
            </a:r>
            <a:r>
              <a:rPr lang="pt-BR" sz="2400" dirty="0" err="1">
                <a:solidFill>
                  <a:srgbClr val="000000"/>
                </a:solidFill>
                <a:latin typeface="+mn-lt"/>
              </a:rPr>
              <a:t>g</a:t>
            </a:r>
            <a:r>
              <a:rPr lang="pt-BR" sz="2400" dirty="0">
                <a:solidFill>
                  <a:srgbClr val="000000"/>
                </a:solidFill>
                <a:latin typeface="+mn-lt"/>
              </a:rPr>
              <a:t> proteína/kg/dia</a:t>
            </a:r>
          </a:p>
          <a:p>
            <a:pPr algn="just" eaLnBrk="1" hangingPunct="1">
              <a:spcBef>
                <a:spcPts val="700"/>
              </a:spcBef>
              <a:buClr>
                <a:schemeClr val="accent2"/>
              </a:buClr>
              <a:buSzPct val="60000"/>
              <a:buFont typeface="Wingdings" charset="0"/>
              <a:buChar char=""/>
            </a:pPr>
            <a:endParaRPr lang="pt-BR" sz="2400" dirty="0">
              <a:solidFill>
                <a:srgbClr val="000000"/>
              </a:solidFill>
              <a:latin typeface="+mn-lt"/>
            </a:endParaRPr>
          </a:p>
          <a:p>
            <a:pPr algn="just" eaLnBrk="1" hangingPunct="1">
              <a:spcBef>
                <a:spcPts val="700"/>
              </a:spcBef>
              <a:buClr>
                <a:schemeClr val="accent2"/>
              </a:buClr>
              <a:buSzPct val="60000"/>
              <a:buFont typeface="Wingdings" charset="0"/>
              <a:buChar char=""/>
            </a:pPr>
            <a:endParaRPr lang="pt-BR" sz="2000" dirty="0">
              <a:solidFill>
                <a:srgbClr val="000000"/>
              </a:solidFill>
              <a:latin typeface="Tw Cen MT" charset="0"/>
            </a:endParaRPr>
          </a:p>
          <a:p>
            <a:pPr algn="just" eaLnBrk="1" hangingPunct="1">
              <a:spcBef>
                <a:spcPts val="700"/>
              </a:spcBef>
              <a:buClr>
                <a:schemeClr val="accent2"/>
              </a:buClr>
              <a:buSzPct val="60000"/>
              <a:buFont typeface="Wingdings" charset="0"/>
              <a:buChar char=""/>
            </a:pPr>
            <a:endParaRPr lang="pt-BR" sz="2000" dirty="0">
              <a:solidFill>
                <a:srgbClr val="000000"/>
              </a:solidFill>
              <a:latin typeface="Tw Cen MT" charset="0"/>
            </a:endParaRPr>
          </a:p>
        </p:txBody>
      </p:sp>
      <p:sp>
        <p:nvSpPr>
          <p:cNvPr id="6" name="Título 1"/>
          <p:cNvSpPr txBox="1">
            <a:spLocks/>
          </p:cNvSpPr>
          <p:nvPr/>
        </p:nvSpPr>
        <p:spPr>
          <a:xfrm>
            <a:off x="360926" y="240904"/>
            <a:ext cx="10807408" cy="9906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pt-BR" sz="4000" b="1" dirty="0" err="1">
                <a:solidFill>
                  <a:srgbClr val="385723"/>
                </a:solidFill>
                <a:latin typeface="+mn-lt"/>
              </a:rPr>
              <a:t>Glicogenoses</a:t>
            </a:r>
            <a:r>
              <a:rPr lang="pt-BR" sz="4000" b="1" dirty="0">
                <a:solidFill>
                  <a:srgbClr val="385723"/>
                </a:solidFill>
                <a:latin typeface="+mn-lt"/>
              </a:rPr>
              <a:t> Hepáticas: Tratamento</a:t>
            </a:r>
          </a:p>
        </p:txBody>
      </p:sp>
      <p:pic>
        <p:nvPicPr>
          <p:cNvPr id="10" name="Picture 12" descr="ANd9GcT-SjtOxPOtTY4YU2ddRKGa0zusHGv97VvC8DHnQI44X3l_FRx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7121" y="1394790"/>
            <a:ext cx="2678515" cy="1503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http://1.bp.blogspot.com/_SbJTvs6C_ss/TDavmtBSUcI/AAAAAAAAAEQ/wAKyLrrcQi0/s1600/fotos+novas+080.jpg">
            <a:extLst>
              <a:ext uri="{FF2B5EF4-FFF2-40B4-BE49-F238E27FC236}">
                <a16:creationId xmlns:a16="http://schemas.microsoft.com/office/drawing/2014/main" id="{D870EA5D-44E4-BA43-9325-2C007E7B6A2E}"/>
              </a:ext>
            </a:extLst>
          </p:cNvPr>
          <p:cNvPicPr>
            <a:picLocks noChangeAspect="1" noChangeArrowheads="1"/>
          </p:cNvPicPr>
          <p:nvPr/>
        </p:nvPicPr>
        <p:blipFill>
          <a:blip r:embed="rId4"/>
          <a:srcRect/>
          <a:stretch>
            <a:fillRect/>
          </a:stretch>
        </p:blipFill>
        <p:spPr bwMode="auto">
          <a:xfrm>
            <a:off x="7216967" y="3429000"/>
            <a:ext cx="3118825" cy="23372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25962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8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ipse 3">
            <a:extLst>
              <a:ext uri="{FF2B5EF4-FFF2-40B4-BE49-F238E27FC236}">
                <a16:creationId xmlns:a16="http://schemas.microsoft.com/office/drawing/2014/main" id="{A9124A5B-F138-4C60-9D90-2D1173B237C7}"/>
              </a:ext>
            </a:extLst>
          </p:cNvPr>
          <p:cNvSpPr/>
          <p:nvPr/>
        </p:nvSpPr>
        <p:spPr>
          <a:xfrm>
            <a:off x="1892300" y="4286250"/>
            <a:ext cx="357188" cy="35718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pt-BR"/>
          </a:p>
        </p:txBody>
      </p:sp>
      <p:sp>
        <p:nvSpPr>
          <p:cNvPr id="5" name="Elipse 4">
            <a:extLst>
              <a:ext uri="{FF2B5EF4-FFF2-40B4-BE49-F238E27FC236}">
                <a16:creationId xmlns:a16="http://schemas.microsoft.com/office/drawing/2014/main" id="{11A2D720-B8B2-4C0D-8F64-B0CDFC72E356}"/>
              </a:ext>
            </a:extLst>
          </p:cNvPr>
          <p:cNvSpPr/>
          <p:nvPr/>
        </p:nvSpPr>
        <p:spPr>
          <a:xfrm>
            <a:off x="1963739" y="3857625"/>
            <a:ext cx="357187" cy="35718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pt-BR"/>
          </a:p>
        </p:txBody>
      </p:sp>
      <p:sp>
        <p:nvSpPr>
          <p:cNvPr id="6" name="Elipse 5">
            <a:extLst>
              <a:ext uri="{FF2B5EF4-FFF2-40B4-BE49-F238E27FC236}">
                <a16:creationId xmlns:a16="http://schemas.microsoft.com/office/drawing/2014/main" id="{CE2E576B-F061-49FE-9A88-30607627B817}"/>
              </a:ext>
            </a:extLst>
          </p:cNvPr>
          <p:cNvSpPr/>
          <p:nvPr/>
        </p:nvSpPr>
        <p:spPr>
          <a:xfrm>
            <a:off x="2035175" y="3429000"/>
            <a:ext cx="357188" cy="35718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pt-BR"/>
          </a:p>
        </p:txBody>
      </p:sp>
      <p:sp>
        <p:nvSpPr>
          <p:cNvPr id="7" name="Elipse 6">
            <a:extLst>
              <a:ext uri="{FF2B5EF4-FFF2-40B4-BE49-F238E27FC236}">
                <a16:creationId xmlns:a16="http://schemas.microsoft.com/office/drawing/2014/main" id="{510D7DC6-1559-4488-9A49-CA626B8C29E6}"/>
              </a:ext>
            </a:extLst>
          </p:cNvPr>
          <p:cNvSpPr/>
          <p:nvPr/>
        </p:nvSpPr>
        <p:spPr>
          <a:xfrm>
            <a:off x="2106614" y="3000375"/>
            <a:ext cx="357187" cy="35718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pt-BR"/>
          </a:p>
        </p:txBody>
      </p:sp>
      <p:sp>
        <p:nvSpPr>
          <p:cNvPr id="8" name="Elipse 7">
            <a:extLst>
              <a:ext uri="{FF2B5EF4-FFF2-40B4-BE49-F238E27FC236}">
                <a16:creationId xmlns:a16="http://schemas.microsoft.com/office/drawing/2014/main" id="{C0760E18-0F03-4438-B492-77FDCEDDAB02}"/>
              </a:ext>
            </a:extLst>
          </p:cNvPr>
          <p:cNvSpPr/>
          <p:nvPr/>
        </p:nvSpPr>
        <p:spPr>
          <a:xfrm>
            <a:off x="2206625" y="2571750"/>
            <a:ext cx="357188" cy="35718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pt-BR"/>
          </a:p>
        </p:txBody>
      </p:sp>
      <p:sp>
        <p:nvSpPr>
          <p:cNvPr id="9" name="Elipse 8">
            <a:extLst>
              <a:ext uri="{FF2B5EF4-FFF2-40B4-BE49-F238E27FC236}">
                <a16:creationId xmlns:a16="http://schemas.microsoft.com/office/drawing/2014/main" id="{53C9EAFD-5F81-417A-85A2-8FA85BA83CFB}"/>
              </a:ext>
            </a:extLst>
          </p:cNvPr>
          <p:cNvSpPr/>
          <p:nvPr/>
        </p:nvSpPr>
        <p:spPr>
          <a:xfrm>
            <a:off x="2322514" y="2143125"/>
            <a:ext cx="357187" cy="35718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pt-BR"/>
          </a:p>
        </p:txBody>
      </p:sp>
      <p:sp>
        <p:nvSpPr>
          <p:cNvPr id="10" name="Elipse 9">
            <a:extLst>
              <a:ext uri="{FF2B5EF4-FFF2-40B4-BE49-F238E27FC236}">
                <a16:creationId xmlns:a16="http://schemas.microsoft.com/office/drawing/2014/main" id="{1C0B3896-8833-4613-BDA9-74E7AFDCA731}"/>
              </a:ext>
            </a:extLst>
          </p:cNvPr>
          <p:cNvSpPr/>
          <p:nvPr/>
        </p:nvSpPr>
        <p:spPr>
          <a:xfrm>
            <a:off x="2463800" y="1714500"/>
            <a:ext cx="357188" cy="35718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pt-BR"/>
          </a:p>
        </p:txBody>
      </p:sp>
      <p:sp>
        <p:nvSpPr>
          <p:cNvPr id="19" name="Elipse 18">
            <a:extLst>
              <a:ext uri="{FF2B5EF4-FFF2-40B4-BE49-F238E27FC236}">
                <a16:creationId xmlns:a16="http://schemas.microsoft.com/office/drawing/2014/main" id="{19E3989E-E6DD-4F86-825F-3197475B944D}"/>
              </a:ext>
            </a:extLst>
          </p:cNvPr>
          <p:cNvSpPr/>
          <p:nvPr/>
        </p:nvSpPr>
        <p:spPr>
          <a:xfrm rot="10689732">
            <a:off x="2826763" y="2137483"/>
            <a:ext cx="357191" cy="357191"/>
          </a:xfrm>
          <a:prstGeom prst="ellipse">
            <a:avLst/>
          </a:prstGeom>
          <a:solidFill>
            <a:srgbClr val="00B050"/>
          </a:solidFill>
          <a:ln>
            <a:solidFill>
              <a:srgbClr val="00B050"/>
            </a:solidFill>
          </a:ln>
          <a:scene3d>
            <a:camera prst="orthographicFront">
              <a:rot lat="0" lon="212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pt-BR"/>
          </a:p>
        </p:txBody>
      </p:sp>
      <p:sp>
        <p:nvSpPr>
          <p:cNvPr id="20" name="Elipse 19">
            <a:extLst>
              <a:ext uri="{FF2B5EF4-FFF2-40B4-BE49-F238E27FC236}">
                <a16:creationId xmlns:a16="http://schemas.microsoft.com/office/drawing/2014/main" id="{79201505-5E6B-4CCC-BF4A-79DC88C6CC9D}"/>
              </a:ext>
            </a:extLst>
          </p:cNvPr>
          <p:cNvSpPr/>
          <p:nvPr/>
        </p:nvSpPr>
        <p:spPr>
          <a:xfrm rot="10689732">
            <a:off x="3059039" y="2548148"/>
            <a:ext cx="357191" cy="357191"/>
          </a:xfrm>
          <a:prstGeom prst="ellipse">
            <a:avLst/>
          </a:prstGeom>
          <a:solidFill>
            <a:srgbClr val="00B050"/>
          </a:solidFill>
          <a:ln>
            <a:solidFill>
              <a:srgbClr val="00B050"/>
            </a:solidFill>
          </a:ln>
          <a:scene3d>
            <a:camera prst="orthographicFront">
              <a:rot lat="0" lon="212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pt-BR"/>
          </a:p>
        </p:txBody>
      </p:sp>
      <p:sp>
        <p:nvSpPr>
          <p:cNvPr id="21" name="Elipse 20">
            <a:extLst>
              <a:ext uri="{FF2B5EF4-FFF2-40B4-BE49-F238E27FC236}">
                <a16:creationId xmlns:a16="http://schemas.microsoft.com/office/drawing/2014/main" id="{B83212E3-D6FF-47A3-B8AB-AFA6A8DC9EAC}"/>
              </a:ext>
            </a:extLst>
          </p:cNvPr>
          <p:cNvSpPr/>
          <p:nvPr/>
        </p:nvSpPr>
        <p:spPr>
          <a:xfrm rot="10689732">
            <a:off x="3369032" y="2934572"/>
            <a:ext cx="357191" cy="357191"/>
          </a:xfrm>
          <a:prstGeom prst="ellipse">
            <a:avLst/>
          </a:prstGeom>
          <a:solidFill>
            <a:srgbClr val="00B050"/>
          </a:solidFill>
          <a:ln>
            <a:solidFill>
              <a:srgbClr val="00B050"/>
            </a:solidFill>
          </a:ln>
          <a:scene3d>
            <a:camera prst="orthographicFront">
              <a:rot lat="0" lon="212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pt-BR"/>
          </a:p>
        </p:txBody>
      </p:sp>
      <p:sp>
        <p:nvSpPr>
          <p:cNvPr id="22" name="Elipse 21">
            <a:extLst>
              <a:ext uri="{FF2B5EF4-FFF2-40B4-BE49-F238E27FC236}">
                <a16:creationId xmlns:a16="http://schemas.microsoft.com/office/drawing/2014/main" id="{F129CED1-57C0-4C17-B6FD-BE9DC690AC2E}"/>
              </a:ext>
            </a:extLst>
          </p:cNvPr>
          <p:cNvSpPr/>
          <p:nvPr/>
        </p:nvSpPr>
        <p:spPr>
          <a:xfrm rot="10689732">
            <a:off x="3714932" y="3357964"/>
            <a:ext cx="357191" cy="357191"/>
          </a:xfrm>
          <a:prstGeom prst="ellipse">
            <a:avLst/>
          </a:prstGeom>
          <a:solidFill>
            <a:srgbClr val="00B050"/>
          </a:solidFill>
          <a:ln>
            <a:solidFill>
              <a:srgbClr val="00B050"/>
            </a:solidFill>
          </a:ln>
          <a:scene3d>
            <a:camera prst="orthographicFront">
              <a:rot lat="0" lon="212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pt-BR"/>
          </a:p>
        </p:txBody>
      </p:sp>
      <p:sp>
        <p:nvSpPr>
          <p:cNvPr id="23" name="Elipse 22">
            <a:extLst>
              <a:ext uri="{FF2B5EF4-FFF2-40B4-BE49-F238E27FC236}">
                <a16:creationId xmlns:a16="http://schemas.microsoft.com/office/drawing/2014/main" id="{796334E8-730B-467F-8BE4-DF6EC69282AB}"/>
              </a:ext>
            </a:extLst>
          </p:cNvPr>
          <p:cNvSpPr/>
          <p:nvPr/>
        </p:nvSpPr>
        <p:spPr>
          <a:xfrm rot="10689732">
            <a:off x="3912400" y="3775069"/>
            <a:ext cx="357191" cy="357191"/>
          </a:xfrm>
          <a:prstGeom prst="ellipse">
            <a:avLst/>
          </a:prstGeom>
          <a:solidFill>
            <a:srgbClr val="00B050"/>
          </a:solidFill>
          <a:ln>
            <a:solidFill>
              <a:srgbClr val="00B050"/>
            </a:solidFill>
          </a:ln>
          <a:scene3d>
            <a:camera prst="orthographicFront">
              <a:rot lat="0" lon="212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pt-BR"/>
          </a:p>
        </p:txBody>
      </p:sp>
      <p:sp>
        <p:nvSpPr>
          <p:cNvPr id="24" name="Elipse 23">
            <a:extLst>
              <a:ext uri="{FF2B5EF4-FFF2-40B4-BE49-F238E27FC236}">
                <a16:creationId xmlns:a16="http://schemas.microsoft.com/office/drawing/2014/main" id="{CCE0E3BD-A97D-4CBB-A82F-960B0A9CBAB8}"/>
              </a:ext>
            </a:extLst>
          </p:cNvPr>
          <p:cNvSpPr/>
          <p:nvPr/>
        </p:nvSpPr>
        <p:spPr>
          <a:xfrm rot="10689732">
            <a:off x="4116620" y="4223173"/>
            <a:ext cx="357191" cy="357191"/>
          </a:xfrm>
          <a:prstGeom prst="ellipse">
            <a:avLst/>
          </a:prstGeom>
          <a:solidFill>
            <a:srgbClr val="00B050"/>
          </a:solidFill>
          <a:ln>
            <a:solidFill>
              <a:srgbClr val="00B050"/>
            </a:solidFill>
          </a:ln>
          <a:scene3d>
            <a:camera prst="orthographicFront">
              <a:rot lat="0" lon="212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pt-BR"/>
          </a:p>
        </p:txBody>
      </p:sp>
      <p:sp>
        <p:nvSpPr>
          <p:cNvPr id="26" name="Elipse 25">
            <a:extLst>
              <a:ext uri="{FF2B5EF4-FFF2-40B4-BE49-F238E27FC236}">
                <a16:creationId xmlns:a16="http://schemas.microsoft.com/office/drawing/2014/main" id="{A818F775-87C7-462F-9857-A451339B05FF}"/>
              </a:ext>
            </a:extLst>
          </p:cNvPr>
          <p:cNvSpPr/>
          <p:nvPr/>
        </p:nvSpPr>
        <p:spPr>
          <a:xfrm>
            <a:off x="1881189" y="4286250"/>
            <a:ext cx="357187" cy="35718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pt-BR"/>
          </a:p>
        </p:txBody>
      </p:sp>
      <p:sp>
        <p:nvSpPr>
          <p:cNvPr id="27" name="Elipse 26">
            <a:extLst>
              <a:ext uri="{FF2B5EF4-FFF2-40B4-BE49-F238E27FC236}">
                <a16:creationId xmlns:a16="http://schemas.microsoft.com/office/drawing/2014/main" id="{BFE27840-4774-4230-810C-084FE9C0BFCB}"/>
              </a:ext>
            </a:extLst>
          </p:cNvPr>
          <p:cNvSpPr/>
          <p:nvPr/>
        </p:nvSpPr>
        <p:spPr>
          <a:xfrm>
            <a:off x="2166939" y="4022725"/>
            <a:ext cx="357187" cy="35718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pt-BR"/>
          </a:p>
        </p:txBody>
      </p:sp>
      <p:sp>
        <p:nvSpPr>
          <p:cNvPr id="28" name="Elipse 27">
            <a:extLst>
              <a:ext uri="{FF2B5EF4-FFF2-40B4-BE49-F238E27FC236}">
                <a16:creationId xmlns:a16="http://schemas.microsoft.com/office/drawing/2014/main" id="{8F5C5742-AD66-48B3-9C90-3513EC1D1DAE}"/>
              </a:ext>
            </a:extLst>
          </p:cNvPr>
          <p:cNvSpPr/>
          <p:nvPr/>
        </p:nvSpPr>
        <p:spPr>
          <a:xfrm>
            <a:off x="2524125" y="3714750"/>
            <a:ext cx="357188" cy="35718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pt-BR"/>
          </a:p>
        </p:txBody>
      </p:sp>
      <p:sp>
        <p:nvSpPr>
          <p:cNvPr id="29" name="Elipse 28">
            <a:extLst>
              <a:ext uri="{FF2B5EF4-FFF2-40B4-BE49-F238E27FC236}">
                <a16:creationId xmlns:a16="http://schemas.microsoft.com/office/drawing/2014/main" id="{873711C2-2E0B-4710-84E9-B3315230C56E}"/>
              </a:ext>
            </a:extLst>
          </p:cNvPr>
          <p:cNvSpPr/>
          <p:nvPr/>
        </p:nvSpPr>
        <p:spPr>
          <a:xfrm>
            <a:off x="2943225" y="3500439"/>
            <a:ext cx="357188" cy="35718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pt-BR"/>
          </a:p>
        </p:txBody>
      </p:sp>
      <p:sp>
        <p:nvSpPr>
          <p:cNvPr id="30" name="Elipse 29">
            <a:extLst>
              <a:ext uri="{FF2B5EF4-FFF2-40B4-BE49-F238E27FC236}">
                <a16:creationId xmlns:a16="http://schemas.microsoft.com/office/drawing/2014/main" id="{BA158B28-FC25-45C4-9413-6071B82FCE24}"/>
              </a:ext>
            </a:extLst>
          </p:cNvPr>
          <p:cNvSpPr/>
          <p:nvPr/>
        </p:nvSpPr>
        <p:spPr>
          <a:xfrm>
            <a:off x="4738689" y="3357564"/>
            <a:ext cx="357187" cy="35718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pt-BR"/>
          </a:p>
        </p:txBody>
      </p:sp>
      <p:sp>
        <p:nvSpPr>
          <p:cNvPr id="31" name="Elipse 30">
            <a:extLst>
              <a:ext uri="{FF2B5EF4-FFF2-40B4-BE49-F238E27FC236}">
                <a16:creationId xmlns:a16="http://schemas.microsoft.com/office/drawing/2014/main" id="{F9D35590-5740-4F37-A1E2-9FACA4024802}"/>
              </a:ext>
            </a:extLst>
          </p:cNvPr>
          <p:cNvSpPr/>
          <p:nvPr/>
        </p:nvSpPr>
        <p:spPr>
          <a:xfrm>
            <a:off x="5167314" y="3357564"/>
            <a:ext cx="357187" cy="35718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pt-BR"/>
          </a:p>
        </p:txBody>
      </p:sp>
      <p:sp>
        <p:nvSpPr>
          <p:cNvPr id="32" name="Elipse 31">
            <a:extLst>
              <a:ext uri="{FF2B5EF4-FFF2-40B4-BE49-F238E27FC236}">
                <a16:creationId xmlns:a16="http://schemas.microsoft.com/office/drawing/2014/main" id="{ADD12306-2ECC-46C5-B674-8597A89512A4}"/>
              </a:ext>
            </a:extLst>
          </p:cNvPr>
          <p:cNvSpPr/>
          <p:nvPr/>
        </p:nvSpPr>
        <p:spPr>
          <a:xfrm>
            <a:off x="6024564" y="3373439"/>
            <a:ext cx="357187" cy="35718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pt-BR"/>
          </a:p>
        </p:txBody>
      </p:sp>
      <p:sp>
        <p:nvSpPr>
          <p:cNvPr id="34" name="Elipse 33">
            <a:extLst>
              <a:ext uri="{FF2B5EF4-FFF2-40B4-BE49-F238E27FC236}">
                <a16:creationId xmlns:a16="http://schemas.microsoft.com/office/drawing/2014/main" id="{9CD5A8CE-5E22-4D16-B321-B93EB1DFC56B}"/>
              </a:ext>
            </a:extLst>
          </p:cNvPr>
          <p:cNvSpPr/>
          <p:nvPr/>
        </p:nvSpPr>
        <p:spPr>
          <a:xfrm rot="10689732">
            <a:off x="5619535" y="3351928"/>
            <a:ext cx="357191" cy="357191"/>
          </a:xfrm>
          <a:prstGeom prst="ellipse">
            <a:avLst/>
          </a:prstGeom>
          <a:solidFill>
            <a:schemeClr val="accent1">
              <a:lumMod val="75000"/>
            </a:schemeClr>
          </a:solidFill>
          <a:scene3d>
            <a:camera prst="orthographicFront">
              <a:rot lat="0" lon="212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pt-BR"/>
          </a:p>
        </p:txBody>
      </p:sp>
      <p:sp>
        <p:nvSpPr>
          <p:cNvPr id="35" name="Elipse 34">
            <a:extLst>
              <a:ext uri="{FF2B5EF4-FFF2-40B4-BE49-F238E27FC236}">
                <a16:creationId xmlns:a16="http://schemas.microsoft.com/office/drawing/2014/main" id="{0AEE2CAB-DA8B-4102-AAFE-D8D0A62F9D3E}"/>
              </a:ext>
            </a:extLst>
          </p:cNvPr>
          <p:cNvSpPr/>
          <p:nvPr/>
        </p:nvSpPr>
        <p:spPr>
          <a:xfrm rot="10689732">
            <a:off x="6458828" y="3395231"/>
            <a:ext cx="357191" cy="357191"/>
          </a:xfrm>
          <a:prstGeom prst="ellipse">
            <a:avLst/>
          </a:prstGeom>
          <a:solidFill>
            <a:schemeClr val="accent1">
              <a:lumMod val="75000"/>
            </a:schemeClr>
          </a:solidFill>
          <a:scene3d>
            <a:camera prst="orthographicFront">
              <a:rot lat="0" lon="212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pt-BR"/>
          </a:p>
        </p:txBody>
      </p:sp>
      <p:sp>
        <p:nvSpPr>
          <p:cNvPr id="36" name="Elipse 35">
            <a:extLst>
              <a:ext uri="{FF2B5EF4-FFF2-40B4-BE49-F238E27FC236}">
                <a16:creationId xmlns:a16="http://schemas.microsoft.com/office/drawing/2014/main" id="{70927EEF-2CE2-494C-A617-0420378D543B}"/>
              </a:ext>
            </a:extLst>
          </p:cNvPr>
          <p:cNvSpPr/>
          <p:nvPr/>
        </p:nvSpPr>
        <p:spPr>
          <a:xfrm rot="10689732">
            <a:off x="6887456" y="3391336"/>
            <a:ext cx="357191" cy="357191"/>
          </a:xfrm>
          <a:prstGeom prst="ellipse">
            <a:avLst/>
          </a:prstGeom>
          <a:solidFill>
            <a:schemeClr val="accent1">
              <a:lumMod val="75000"/>
            </a:schemeClr>
          </a:solidFill>
          <a:scene3d>
            <a:camera prst="orthographicFront">
              <a:rot lat="0" lon="212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pt-BR"/>
          </a:p>
        </p:txBody>
      </p:sp>
      <p:sp>
        <p:nvSpPr>
          <p:cNvPr id="37" name="Elipse 36">
            <a:extLst>
              <a:ext uri="{FF2B5EF4-FFF2-40B4-BE49-F238E27FC236}">
                <a16:creationId xmlns:a16="http://schemas.microsoft.com/office/drawing/2014/main" id="{D76E67A0-9EF8-40A2-85C0-DE9B1F9A5632}"/>
              </a:ext>
            </a:extLst>
          </p:cNvPr>
          <p:cNvSpPr/>
          <p:nvPr/>
        </p:nvSpPr>
        <p:spPr>
          <a:xfrm rot="10689732">
            <a:off x="7327356" y="3393240"/>
            <a:ext cx="357191" cy="357191"/>
          </a:xfrm>
          <a:prstGeom prst="ellipse">
            <a:avLst/>
          </a:prstGeom>
          <a:solidFill>
            <a:schemeClr val="accent1">
              <a:lumMod val="75000"/>
            </a:schemeClr>
          </a:solidFill>
          <a:scene3d>
            <a:camera prst="orthographicFront">
              <a:rot lat="0" lon="212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pt-BR"/>
          </a:p>
        </p:txBody>
      </p:sp>
      <p:sp>
        <p:nvSpPr>
          <p:cNvPr id="38" name="Elipse 37">
            <a:extLst>
              <a:ext uri="{FF2B5EF4-FFF2-40B4-BE49-F238E27FC236}">
                <a16:creationId xmlns:a16="http://schemas.microsoft.com/office/drawing/2014/main" id="{391060BE-70CB-406D-B8A2-C729F6C4CE55}"/>
              </a:ext>
            </a:extLst>
          </p:cNvPr>
          <p:cNvSpPr/>
          <p:nvPr/>
        </p:nvSpPr>
        <p:spPr>
          <a:xfrm rot="10689732">
            <a:off x="3447160" y="3363200"/>
            <a:ext cx="357191" cy="357191"/>
          </a:xfrm>
          <a:prstGeom prst="ellipse">
            <a:avLst/>
          </a:prstGeom>
          <a:solidFill>
            <a:schemeClr val="accent1">
              <a:lumMod val="75000"/>
            </a:schemeClr>
          </a:solidFill>
          <a:scene3d>
            <a:camera prst="orthographicFront">
              <a:rot lat="0" lon="212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pt-BR"/>
          </a:p>
        </p:txBody>
      </p:sp>
      <p:sp>
        <p:nvSpPr>
          <p:cNvPr id="39" name="Elipse 38">
            <a:extLst>
              <a:ext uri="{FF2B5EF4-FFF2-40B4-BE49-F238E27FC236}">
                <a16:creationId xmlns:a16="http://schemas.microsoft.com/office/drawing/2014/main" id="{050E5301-5D01-4EE0-973E-76C3CCD59345}"/>
              </a:ext>
            </a:extLst>
          </p:cNvPr>
          <p:cNvSpPr/>
          <p:nvPr/>
        </p:nvSpPr>
        <p:spPr>
          <a:xfrm rot="10689732">
            <a:off x="3887060" y="3363200"/>
            <a:ext cx="357191" cy="357191"/>
          </a:xfrm>
          <a:prstGeom prst="ellipse">
            <a:avLst/>
          </a:prstGeom>
          <a:solidFill>
            <a:schemeClr val="accent1">
              <a:lumMod val="75000"/>
            </a:schemeClr>
          </a:solidFill>
          <a:scene3d>
            <a:camera prst="orthographicFront">
              <a:rot lat="0" lon="212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pt-BR"/>
          </a:p>
        </p:txBody>
      </p:sp>
      <p:sp>
        <p:nvSpPr>
          <p:cNvPr id="40" name="Elipse 39">
            <a:extLst>
              <a:ext uri="{FF2B5EF4-FFF2-40B4-BE49-F238E27FC236}">
                <a16:creationId xmlns:a16="http://schemas.microsoft.com/office/drawing/2014/main" id="{A981E5B6-D517-41C8-B1D0-428A5BCE3137}"/>
              </a:ext>
            </a:extLst>
          </p:cNvPr>
          <p:cNvSpPr/>
          <p:nvPr/>
        </p:nvSpPr>
        <p:spPr>
          <a:xfrm rot="10689732">
            <a:off x="4315688" y="3363200"/>
            <a:ext cx="357191" cy="357191"/>
          </a:xfrm>
          <a:prstGeom prst="ellipse">
            <a:avLst/>
          </a:prstGeom>
          <a:solidFill>
            <a:schemeClr val="accent1">
              <a:lumMod val="75000"/>
            </a:schemeClr>
          </a:solidFill>
          <a:scene3d>
            <a:camera prst="orthographicFront">
              <a:rot lat="0" lon="212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pt-BR"/>
          </a:p>
        </p:txBody>
      </p:sp>
      <p:sp>
        <p:nvSpPr>
          <p:cNvPr id="41" name="Elipse 40">
            <a:extLst>
              <a:ext uri="{FF2B5EF4-FFF2-40B4-BE49-F238E27FC236}">
                <a16:creationId xmlns:a16="http://schemas.microsoft.com/office/drawing/2014/main" id="{D6DC721B-4B6B-458E-B6AC-0FEF081220BA}"/>
              </a:ext>
            </a:extLst>
          </p:cNvPr>
          <p:cNvSpPr/>
          <p:nvPr/>
        </p:nvSpPr>
        <p:spPr>
          <a:xfrm rot="10689732">
            <a:off x="4541275" y="4224351"/>
            <a:ext cx="357191" cy="357191"/>
          </a:xfrm>
          <a:prstGeom prst="ellipse">
            <a:avLst/>
          </a:prstGeom>
          <a:solidFill>
            <a:srgbClr val="00B050"/>
          </a:solidFill>
          <a:ln>
            <a:solidFill>
              <a:srgbClr val="00B050"/>
            </a:solidFill>
          </a:ln>
          <a:scene3d>
            <a:camera prst="orthographicFront">
              <a:rot lat="0" lon="212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pt-BR"/>
          </a:p>
        </p:txBody>
      </p:sp>
      <p:sp>
        <p:nvSpPr>
          <p:cNvPr id="42" name="Elipse 41">
            <a:extLst>
              <a:ext uri="{FF2B5EF4-FFF2-40B4-BE49-F238E27FC236}">
                <a16:creationId xmlns:a16="http://schemas.microsoft.com/office/drawing/2014/main" id="{F834B22F-9F11-4213-8E86-4BF9A094E486}"/>
              </a:ext>
            </a:extLst>
          </p:cNvPr>
          <p:cNvSpPr/>
          <p:nvPr/>
        </p:nvSpPr>
        <p:spPr>
          <a:xfrm rot="10689732">
            <a:off x="4969903" y="4206388"/>
            <a:ext cx="357191" cy="357191"/>
          </a:xfrm>
          <a:prstGeom prst="ellipse">
            <a:avLst/>
          </a:prstGeom>
          <a:solidFill>
            <a:srgbClr val="00B050"/>
          </a:solidFill>
          <a:ln>
            <a:solidFill>
              <a:srgbClr val="00B050"/>
            </a:solidFill>
          </a:ln>
          <a:scene3d>
            <a:camera prst="orthographicFront">
              <a:rot lat="0" lon="212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pt-BR"/>
          </a:p>
        </p:txBody>
      </p:sp>
      <p:sp>
        <p:nvSpPr>
          <p:cNvPr id="50" name="Elipse 49">
            <a:extLst>
              <a:ext uri="{FF2B5EF4-FFF2-40B4-BE49-F238E27FC236}">
                <a16:creationId xmlns:a16="http://schemas.microsoft.com/office/drawing/2014/main" id="{E89EDB29-9509-4EAF-9E87-9C4A84010ED9}"/>
              </a:ext>
            </a:extLst>
          </p:cNvPr>
          <p:cNvSpPr/>
          <p:nvPr/>
        </p:nvSpPr>
        <p:spPr>
          <a:xfrm rot="10689732">
            <a:off x="7762675" y="3423367"/>
            <a:ext cx="357191" cy="357191"/>
          </a:xfrm>
          <a:prstGeom prst="ellipse">
            <a:avLst/>
          </a:prstGeom>
          <a:solidFill>
            <a:schemeClr val="accent1">
              <a:lumMod val="75000"/>
            </a:schemeClr>
          </a:solidFill>
          <a:scene3d>
            <a:camera prst="orthographicFront">
              <a:rot lat="0" lon="212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pt-BR"/>
          </a:p>
        </p:txBody>
      </p:sp>
      <p:sp>
        <p:nvSpPr>
          <p:cNvPr id="51" name="Elipse 50">
            <a:extLst>
              <a:ext uri="{FF2B5EF4-FFF2-40B4-BE49-F238E27FC236}">
                <a16:creationId xmlns:a16="http://schemas.microsoft.com/office/drawing/2014/main" id="{AD82A4C7-852F-46BE-9E17-26A700E5B451}"/>
              </a:ext>
            </a:extLst>
          </p:cNvPr>
          <p:cNvSpPr/>
          <p:nvPr/>
        </p:nvSpPr>
        <p:spPr>
          <a:xfrm rot="10689732">
            <a:off x="8101903" y="3648952"/>
            <a:ext cx="357191" cy="357191"/>
          </a:xfrm>
          <a:prstGeom prst="ellipse">
            <a:avLst/>
          </a:prstGeom>
          <a:solidFill>
            <a:schemeClr val="accent1">
              <a:lumMod val="75000"/>
            </a:schemeClr>
          </a:solidFill>
          <a:scene3d>
            <a:camera prst="orthographicFront">
              <a:rot lat="0" lon="212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pt-BR"/>
          </a:p>
        </p:txBody>
      </p:sp>
      <p:sp>
        <p:nvSpPr>
          <p:cNvPr id="53" name="Seta para a direita 52">
            <a:extLst>
              <a:ext uri="{FF2B5EF4-FFF2-40B4-BE49-F238E27FC236}">
                <a16:creationId xmlns:a16="http://schemas.microsoft.com/office/drawing/2014/main" id="{50AAB7AB-4035-45D1-A9AA-ADB59FA84CBB}"/>
              </a:ext>
            </a:extLst>
          </p:cNvPr>
          <p:cNvSpPr/>
          <p:nvPr/>
        </p:nvSpPr>
        <p:spPr>
          <a:xfrm>
            <a:off x="1701801" y="4632326"/>
            <a:ext cx="8786813" cy="142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pt-BR"/>
          </a:p>
        </p:txBody>
      </p:sp>
      <p:sp>
        <p:nvSpPr>
          <p:cNvPr id="54" name="Seta para cima 53">
            <a:extLst>
              <a:ext uri="{FF2B5EF4-FFF2-40B4-BE49-F238E27FC236}">
                <a16:creationId xmlns:a16="http://schemas.microsoft.com/office/drawing/2014/main" id="{6DC5D81A-DD6F-40C3-84E4-DB1E56C3525D}"/>
              </a:ext>
            </a:extLst>
          </p:cNvPr>
          <p:cNvSpPr/>
          <p:nvPr/>
        </p:nvSpPr>
        <p:spPr>
          <a:xfrm>
            <a:off x="1774825" y="1530350"/>
            <a:ext cx="146050" cy="366395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pt-BR"/>
          </a:p>
        </p:txBody>
      </p:sp>
      <p:sp>
        <p:nvSpPr>
          <p:cNvPr id="309283" name="CaixaDeTexto 54">
            <a:extLst>
              <a:ext uri="{FF2B5EF4-FFF2-40B4-BE49-F238E27FC236}">
                <a16:creationId xmlns:a16="http://schemas.microsoft.com/office/drawing/2014/main" id="{63EA38E2-3AFD-4CA3-AAA8-3906F094BA95}"/>
              </a:ext>
            </a:extLst>
          </p:cNvPr>
          <p:cNvSpPr txBox="1">
            <a:spLocks noChangeArrowheads="1"/>
          </p:cNvSpPr>
          <p:nvPr/>
        </p:nvSpPr>
        <p:spPr bwMode="auto">
          <a:xfrm>
            <a:off x="9174196" y="5579182"/>
            <a:ext cx="2766163" cy="830997"/>
          </a:xfrm>
          <a:prstGeom prst="rect">
            <a:avLst/>
          </a:prstGeom>
          <a:solidFill>
            <a:schemeClr val="bg1"/>
          </a:solidFill>
          <a:ln>
            <a:noFill/>
          </a:ln>
        </p:spPr>
        <p:txBody>
          <a:bodyPr wrap="square">
            <a:spAutoFit/>
          </a:bodyPr>
          <a:lstStyle>
            <a:lvl1pPr>
              <a:lnSpc>
                <a:spcPct val="90000"/>
              </a:lnSpc>
              <a:spcBef>
                <a:spcPts val="750"/>
              </a:spcBef>
              <a:buFont typeface="Arial" panose="020B0604020202020204" pitchFamily="34" charset="0"/>
              <a:buChar char="•"/>
              <a:defRPr sz="3200">
                <a:solidFill>
                  <a:srgbClr val="0070C0"/>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sz="4000">
                <a:solidFill>
                  <a:srgbClr val="0070C0"/>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3200">
                <a:solidFill>
                  <a:srgbClr val="0070C0"/>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2800">
                <a:solidFill>
                  <a:srgbClr val="0070C0"/>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2800">
                <a:solidFill>
                  <a:srgbClr val="0070C0"/>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2800">
                <a:solidFill>
                  <a:srgbClr val="0070C0"/>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2800">
                <a:solidFill>
                  <a:srgbClr val="0070C0"/>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2800">
                <a:solidFill>
                  <a:srgbClr val="0070C0"/>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2800">
                <a:solidFill>
                  <a:srgbClr val="0070C0"/>
                </a:solidFill>
                <a:latin typeface="Calibri" panose="020F0502020204030204" pitchFamily="34" charset="0"/>
              </a:defRPr>
            </a:lvl9pPr>
          </a:lstStyle>
          <a:p>
            <a:pPr algn="ctr" eaLnBrk="1" hangingPunct="1">
              <a:lnSpc>
                <a:spcPct val="100000"/>
              </a:lnSpc>
              <a:spcBef>
                <a:spcPct val="0"/>
              </a:spcBef>
              <a:buFontTx/>
              <a:buNone/>
              <a:defRPr/>
            </a:pPr>
            <a:r>
              <a:rPr lang="es-AR" altLang="pt-BR" sz="2400" dirty="0">
                <a:solidFill>
                  <a:schemeClr val="accent5">
                    <a:lumMod val="75000"/>
                  </a:schemeClr>
                </a:solidFill>
                <a:effectLst>
                  <a:outerShdw blurRad="38100" dist="38100" dir="2700000" algn="tl">
                    <a:srgbClr val="000000">
                      <a:alpha val="43137"/>
                    </a:srgbClr>
                  </a:outerShdw>
                </a:effectLst>
                <a:ea typeface="MS PGothic" panose="020B0600070205080204" pitchFamily="34" charset="-128"/>
              </a:rPr>
              <a:t>Maizena: liberação lenta</a:t>
            </a:r>
          </a:p>
        </p:txBody>
      </p:sp>
      <p:sp>
        <p:nvSpPr>
          <p:cNvPr id="36900" name="CaixaDeTexto 55">
            <a:extLst>
              <a:ext uri="{FF2B5EF4-FFF2-40B4-BE49-F238E27FC236}">
                <a16:creationId xmlns:a16="http://schemas.microsoft.com/office/drawing/2014/main" id="{18403954-43AA-4F6B-B780-9FEAEDB6D36B}"/>
              </a:ext>
            </a:extLst>
          </p:cNvPr>
          <p:cNvSpPr txBox="1">
            <a:spLocks noChangeArrowheads="1"/>
          </p:cNvSpPr>
          <p:nvPr/>
        </p:nvSpPr>
        <p:spPr bwMode="auto">
          <a:xfrm rot="16200000">
            <a:off x="764673" y="2711600"/>
            <a:ext cx="1659942" cy="461665"/>
          </a:xfrm>
          <a:prstGeom prst="rect">
            <a:avLst/>
          </a:prstGeom>
          <a:noFill/>
          <a:ln w="9525">
            <a:noFill/>
            <a:miter lim="800000"/>
            <a:headEnd/>
            <a:tailEnd/>
          </a:ln>
        </p:spPr>
        <p:txBody>
          <a:bodyPr wrap="none">
            <a:spAutoFit/>
          </a:bodyPr>
          <a:lstStyle/>
          <a:p>
            <a:pPr>
              <a:defRPr/>
            </a:pPr>
            <a:r>
              <a:rPr lang="pt-BR" sz="2400" b="1" dirty="0">
                <a:solidFill>
                  <a:schemeClr val="accent1"/>
                </a:solidFill>
                <a:effectLst>
                  <a:outerShdw blurRad="38100" dist="38100" dir="2700000" algn="tl">
                    <a:srgbClr val="000000">
                      <a:alpha val="43137"/>
                    </a:srgbClr>
                  </a:outerShdw>
                </a:effectLst>
                <a:ea typeface="MS PGothic" pitchFamily="34" charset="-128"/>
              </a:rPr>
              <a:t>GLUCEMIA</a:t>
            </a:r>
            <a:r>
              <a:rPr lang="pt-BR" dirty="0">
                <a:ea typeface="MS PGothic" pitchFamily="34" charset="-128"/>
              </a:rPr>
              <a:t>  </a:t>
            </a:r>
          </a:p>
        </p:txBody>
      </p:sp>
      <p:sp>
        <p:nvSpPr>
          <p:cNvPr id="309285" name="CaixaDeTexto 56">
            <a:extLst>
              <a:ext uri="{FF2B5EF4-FFF2-40B4-BE49-F238E27FC236}">
                <a16:creationId xmlns:a16="http://schemas.microsoft.com/office/drawing/2014/main" id="{8D35A9EC-EEDE-4B98-B4A9-F5C2828D6FF8}"/>
              </a:ext>
            </a:extLst>
          </p:cNvPr>
          <p:cNvSpPr txBox="1">
            <a:spLocks noChangeArrowheads="1"/>
          </p:cNvSpPr>
          <p:nvPr/>
        </p:nvSpPr>
        <p:spPr bwMode="auto">
          <a:xfrm>
            <a:off x="6208749" y="5746419"/>
            <a:ext cx="1028487" cy="461665"/>
          </a:xfrm>
          <a:prstGeom prst="rect">
            <a:avLst/>
          </a:prstGeom>
          <a:solidFill>
            <a:schemeClr val="bg1"/>
          </a:solidFill>
          <a:ln>
            <a:noFill/>
          </a:ln>
        </p:spPr>
        <p:txBody>
          <a:bodyPr wrap="square">
            <a:spAutoFit/>
          </a:bodyPr>
          <a:lstStyle>
            <a:lvl1pPr>
              <a:lnSpc>
                <a:spcPct val="90000"/>
              </a:lnSpc>
              <a:spcBef>
                <a:spcPts val="750"/>
              </a:spcBef>
              <a:buFont typeface="Arial" panose="020B0604020202020204" pitchFamily="34" charset="0"/>
              <a:buChar char="•"/>
              <a:defRPr sz="3200">
                <a:solidFill>
                  <a:srgbClr val="0070C0"/>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sz="4000">
                <a:solidFill>
                  <a:srgbClr val="0070C0"/>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3200">
                <a:solidFill>
                  <a:srgbClr val="0070C0"/>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2800">
                <a:solidFill>
                  <a:srgbClr val="0070C0"/>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2800">
                <a:solidFill>
                  <a:srgbClr val="0070C0"/>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2800">
                <a:solidFill>
                  <a:srgbClr val="0070C0"/>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2800">
                <a:solidFill>
                  <a:srgbClr val="0070C0"/>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2800">
                <a:solidFill>
                  <a:srgbClr val="0070C0"/>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2800">
                <a:solidFill>
                  <a:srgbClr val="0070C0"/>
                </a:solidFill>
                <a:latin typeface="Calibri" panose="020F0502020204030204" pitchFamily="34" charset="0"/>
              </a:defRPr>
            </a:lvl9pPr>
          </a:lstStyle>
          <a:p>
            <a:pPr eaLnBrk="1" hangingPunct="1">
              <a:lnSpc>
                <a:spcPct val="100000"/>
              </a:lnSpc>
              <a:spcBef>
                <a:spcPct val="0"/>
              </a:spcBef>
              <a:buFontTx/>
              <a:buNone/>
              <a:defRPr/>
            </a:pPr>
            <a:r>
              <a:rPr lang="es-AR" altLang="pt-BR" sz="2400" dirty="0">
                <a:solidFill>
                  <a:schemeClr val="accent5">
                    <a:lumMod val="75000"/>
                  </a:schemeClr>
                </a:solidFill>
                <a:effectLst>
                  <a:outerShdw blurRad="38100" dist="38100" dir="2700000" algn="tl">
                    <a:srgbClr val="000000">
                      <a:alpha val="43137"/>
                    </a:srgbClr>
                  </a:outerShdw>
                </a:effectLst>
                <a:ea typeface="MS PGothic" panose="020B0600070205080204" pitchFamily="34" charset="-128"/>
              </a:rPr>
              <a:t>Azúcar</a:t>
            </a:r>
            <a:endParaRPr lang="es-AR" altLang="pt-BR" sz="1800" dirty="0">
              <a:solidFill>
                <a:schemeClr val="accent5">
                  <a:lumMod val="75000"/>
                </a:schemeClr>
              </a:solidFill>
              <a:effectLst>
                <a:outerShdw blurRad="38100" dist="38100" dir="2700000" algn="tl">
                  <a:srgbClr val="000000">
                    <a:alpha val="43137"/>
                  </a:srgbClr>
                </a:outerShdw>
              </a:effectLst>
              <a:ea typeface="MS PGothic" panose="020B0600070205080204" pitchFamily="34" charset="-128"/>
            </a:endParaRPr>
          </a:p>
        </p:txBody>
      </p:sp>
      <p:sp>
        <p:nvSpPr>
          <p:cNvPr id="58" name="Elipse 57">
            <a:extLst>
              <a:ext uri="{FF2B5EF4-FFF2-40B4-BE49-F238E27FC236}">
                <a16:creationId xmlns:a16="http://schemas.microsoft.com/office/drawing/2014/main" id="{1C479FC2-341C-4D11-B3E9-D6AF289C8365}"/>
              </a:ext>
            </a:extLst>
          </p:cNvPr>
          <p:cNvSpPr/>
          <p:nvPr/>
        </p:nvSpPr>
        <p:spPr>
          <a:xfrm rot="10689732">
            <a:off x="4196601" y="5633343"/>
            <a:ext cx="357191" cy="357191"/>
          </a:xfrm>
          <a:prstGeom prst="ellipse">
            <a:avLst/>
          </a:prstGeom>
          <a:solidFill>
            <a:srgbClr val="00B050"/>
          </a:solidFill>
          <a:ln>
            <a:solidFill>
              <a:srgbClr val="00B050"/>
            </a:solidFill>
          </a:ln>
          <a:scene3d>
            <a:camera prst="orthographicFront">
              <a:rot lat="0" lon="212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pt-BR"/>
          </a:p>
        </p:txBody>
      </p:sp>
      <p:sp>
        <p:nvSpPr>
          <p:cNvPr id="59" name="Elipse 58">
            <a:extLst>
              <a:ext uri="{FF2B5EF4-FFF2-40B4-BE49-F238E27FC236}">
                <a16:creationId xmlns:a16="http://schemas.microsoft.com/office/drawing/2014/main" id="{E64C3C6C-DA3F-42A5-8A38-BB004558DF62}"/>
              </a:ext>
            </a:extLst>
          </p:cNvPr>
          <p:cNvSpPr/>
          <p:nvPr/>
        </p:nvSpPr>
        <p:spPr>
          <a:xfrm rot="10689732">
            <a:off x="7484159" y="5654120"/>
            <a:ext cx="357191" cy="357191"/>
          </a:xfrm>
          <a:prstGeom prst="ellipse">
            <a:avLst/>
          </a:prstGeom>
          <a:solidFill>
            <a:schemeClr val="accent1">
              <a:lumMod val="75000"/>
            </a:schemeClr>
          </a:solidFill>
          <a:scene3d>
            <a:camera prst="orthographicFront">
              <a:rot lat="0" lon="212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pt-BR"/>
          </a:p>
        </p:txBody>
      </p:sp>
      <p:sp>
        <p:nvSpPr>
          <p:cNvPr id="277544" name="CaixaDeTexto 59">
            <a:extLst>
              <a:ext uri="{FF2B5EF4-FFF2-40B4-BE49-F238E27FC236}">
                <a16:creationId xmlns:a16="http://schemas.microsoft.com/office/drawing/2014/main" id="{ED38BC50-9083-418F-A98B-C5F2BE73540C}"/>
              </a:ext>
            </a:extLst>
          </p:cNvPr>
          <p:cNvSpPr txBox="1">
            <a:spLocks noChangeArrowheads="1"/>
          </p:cNvSpPr>
          <p:nvPr/>
        </p:nvSpPr>
        <p:spPr bwMode="auto">
          <a:xfrm>
            <a:off x="9267826" y="4702175"/>
            <a:ext cx="9525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pt-BR" altLang="pt-BR" sz="1800" b="1" dirty="0">
                <a:ea typeface="MS PGothic" panose="020B0600070205080204" pitchFamily="34" charset="-128"/>
              </a:rPr>
              <a:t>TIEMPO</a:t>
            </a:r>
          </a:p>
        </p:txBody>
      </p:sp>
      <p:sp>
        <p:nvSpPr>
          <p:cNvPr id="38954" name="CaixaDeTexto 61">
            <a:extLst>
              <a:ext uri="{FF2B5EF4-FFF2-40B4-BE49-F238E27FC236}">
                <a16:creationId xmlns:a16="http://schemas.microsoft.com/office/drawing/2014/main" id="{87E1E508-E89A-4E7E-B00E-A022C5030793}"/>
              </a:ext>
            </a:extLst>
          </p:cNvPr>
          <p:cNvSpPr txBox="1">
            <a:spLocks noChangeArrowheads="1"/>
          </p:cNvSpPr>
          <p:nvPr/>
        </p:nvSpPr>
        <p:spPr bwMode="auto">
          <a:xfrm>
            <a:off x="4511675" y="1008064"/>
            <a:ext cx="4857750" cy="769441"/>
          </a:xfrm>
          <a:prstGeom prst="rect">
            <a:avLst/>
          </a:prstGeom>
          <a:solidFill>
            <a:schemeClr val="bg1"/>
          </a:solidFill>
          <a:ln w="19050">
            <a:solidFill>
              <a:schemeClr val="bg1"/>
            </a:solidFill>
            <a:miter lim="800000"/>
            <a:headEnd/>
            <a:tailEnd/>
          </a:ln>
        </p:spPr>
        <p:txBody>
          <a:bodyPr>
            <a:spAutoFit/>
          </a:bodyPr>
          <a:lstStyle/>
          <a:p>
            <a:pPr algn="ctr">
              <a:defRPr/>
            </a:pPr>
            <a:r>
              <a:rPr lang="pt-BR" sz="4400" b="1" dirty="0">
                <a:solidFill>
                  <a:schemeClr val="accent1"/>
                </a:solidFill>
                <a:effectLst>
                  <a:outerShdw blurRad="38100" dist="38100" dir="2700000" algn="tl">
                    <a:srgbClr val="000000">
                      <a:alpha val="43137"/>
                    </a:srgbClr>
                  </a:outerShdw>
                </a:effectLst>
                <a:latin typeface="+mj-lt"/>
              </a:rPr>
              <a:t>CURVA </a:t>
            </a:r>
            <a:r>
              <a:rPr lang="pt-BR" sz="4400" b="1" dirty="0" err="1">
                <a:solidFill>
                  <a:schemeClr val="accent1"/>
                </a:solidFill>
                <a:effectLst>
                  <a:outerShdw blurRad="38100" dist="38100" dir="2700000" algn="tl">
                    <a:srgbClr val="000000">
                      <a:alpha val="43137"/>
                    </a:srgbClr>
                  </a:outerShdw>
                </a:effectLst>
                <a:latin typeface="+mj-lt"/>
              </a:rPr>
              <a:t>GLiCEMICA</a:t>
            </a:r>
            <a:r>
              <a:rPr lang="pt-BR" sz="4400" b="1" dirty="0">
                <a:solidFill>
                  <a:schemeClr val="accent1"/>
                </a:solidFill>
                <a:effectLst>
                  <a:outerShdw blurRad="38100" dist="38100" dir="2700000" algn="tl">
                    <a:srgbClr val="000000">
                      <a:alpha val="43137"/>
                    </a:srgbClr>
                  </a:outerShdw>
                </a:effectLst>
                <a:latin typeface="+mj-lt"/>
              </a:rPr>
              <a:t>  </a:t>
            </a:r>
          </a:p>
        </p:txBody>
      </p:sp>
      <p:cxnSp>
        <p:nvCxnSpPr>
          <p:cNvPr id="66" name="Conector reto 65">
            <a:extLst>
              <a:ext uri="{FF2B5EF4-FFF2-40B4-BE49-F238E27FC236}">
                <a16:creationId xmlns:a16="http://schemas.microsoft.com/office/drawing/2014/main" id="{5F071699-279A-4A5C-BA83-5948ACF98528}"/>
              </a:ext>
            </a:extLst>
          </p:cNvPr>
          <p:cNvCxnSpPr/>
          <p:nvPr/>
        </p:nvCxnSpPr>
        <p:spPr>
          <a:xfrm rot="5400000">
            <a:off x="2534445" y="4856958"/>
            <a:ext cx="42862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Conector reto 68">
            <a:extLst>
              <a:ext uri="{FF2B5EF4-FFF2-40B4-BE49-F238E27FC236}">
                <a16:creationId xmlns:a16="http://schemas.microsoft.com/office/drawing/2014/main" id="{5CFB020D-9859-426F-BA8C-C774672A0059}"/>
              </a:ext>
            </a:extLst>
          </p:cNvPr>
          <p:cNvCxnSpPr/>
          <p:nvPr/>
        </p:nvCxnSpPr>
        <p:spPr>
          <a:xfrm rot="5400000">
            <a:off x="4514057" y="4866482"/>
            <a:ext cx="4286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277548" name="CaixaDeTexto 69">
            <a:extLst>
              <a:ext uri="{FF2B5EF4-FFF2-40B4-BE49-F238E27FC236}">
                <a16:creationId xmlns:a16="http://schemas.microsoft.com/office/drawing/2014/main" id="{98C6B460-61F6-48CF-823E-6B2A7240D118}"/>
              </a:ext>
            </a:extLst>
          </p:cNvPr>
          <p:cNvSpPr txBox="1">
            <a:spLocks noChangeArrowheads="1"/>
          </p:cNvSpPr>
          <p:nvPr/>
        </p:nvSpPr>
        <p:spPr bwMode="auto">
          <a:xfrm>
            <a:off x="2463800" y="5000625"/>
            <a:ext cx="1238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pt-BR" altLang="pt-BR" sz="1800">
                <a:ea typeface="MS PGothic" panose="020B0600070205080204" pitchFamily="34" charset="-128"/>
              </a:rPr>
              <a:t>15 minutos</a:t>
            </a:r>
          </a:p>
        </p:txBody>
      </p:sp>
      <p:sp>
        <p:nvSpPr>
          <p:cNvPr id="277549" name="CaixaDeTexto 71">
            <a:extLst>
              <a:ext uri="{FF2B5EF4-FFF2-40B4-BE49-F238E27FC236}">
                <a16:creationId xmlns:a16="http://schemas.microsoft.com/office/drawing/2014/main" id="{86F6FDD1-C0F9-408F-A5A9-814860ED5825}"/>
              </a:ext>
            </a:extLst>
          </p:cNvPr>
          <p:cNvSpPr txBox="1">
            <a:spLocks noChangeArrowheads="1"/>
          </p:cNvSpPr>
          <p:nvPr/>
        </p:nvSpPr>
        <p:spPr bwMode="auto">
          <a:xfrm>
            <a:off x="4511675" y="5013325"/>
            <a:ext cx="731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pt-BR" altLang="pt-BR" sz="1800">
                <a:ea typeface="MS PGothic" panose="020B0600070205080204" pitchFamily="34" charset="-128"/>
              </a:rPr>
              <a:t>1hora</a:t>
            </a:r>
          </a:p>
        </p:txBody>
      </p:sp>
      <p:cxnSp>
        <p:nvCxnSpPr>
          <p:cNvPr id="73" name="Conector reto 72">
            <a:extLst>
              <a:ext uri="{FF2B5EF4-FFF2-40B4-BE49-F238E27FC236}">
                <a16:creationId xmlns:a16="http://schemas.microsoft.com/office/drawing/2014/main" id="{84299CFB-E1AE-45F5-960E-BE4A8C1C8979}"/>
              </a:ext>
            </a:extLst>
          </p:cNvPr>
          <p:cNvCxnSpPr/>
          <p:nvPr/>
        </p:nvCxnSpPr>
        <p:spPr>
          <a:xfrm rot="5400000">
            <a:off x="7893845" y="4928395"/>
            <a:ext cx="428625" cy="1587"/>
          </a:xfrm>
          <a:prstGeom prst="line">
            <a:avLst/>
          </a:prstGeom>
        </p:spPr>
        <p:style>
          <a:lnRef idx="1">
            <a:schemeClr val="accent1"/>
          </a:lnRef>
          <a:fillRef idx="0">
            <a:schemeClr val="accent1"/>
          </a:fillRef>
          <a:effectRef idx="0">
            <a:schemeClr val="accent1"/>
          </a:effectRef>
          <a:fontRef idx="minor">
            <a:schemeClr val="tx1"/>
          </a:fontRef>
        </p:style>
      </p:cxnSp>
      <p:sp>
        <p:nvSpPr>
          <p:cNvPr id="74" name="Elipse 73">
            <a:extLst>
              <a:ext uri="{FF2B5EF4-FFF2-40B4-BE49-F238E27FC236}">
                <a16:creationId xmlns:a16="http://schemas.microsoft.com/office/drawing/2014/main" id="{4A91D25D-B739-4021-8E6D-F10DBDE01370}"/>
              </a:ext>
            </a:extLst>
          </p:cNvPr>
          <p:cNvSpPr/>
          <p:nvPr/>
        </p:nvSpPr>
        <p:spPr>
          <a:xfrm rot="10689732">
            <a:off x="8447820" y="3923432"/>
            <a:ext cx="357191" cy="357191"/>
          </a:xfrm>
          <a:prstGeom prst="ellipse">
            <a:avLst/>
          </a:prstGeom>
          <a:solidFill>
            <a:schemeClr val="accent1">
              <a:lumMod val="75000"/>
            </a:schemeClr>
          </a:solidFill>
          <a:scene3d>
            <a:camera prst="orthographicFront">
              <a:rot lat="0" lon="212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pt-BR"/>
          </a:p>
        </p:txBody>
      </p:sp>
      <p:sp>
        <p:nvSpPr>
          <p:cNvPr id="75" name="Elipse 74">
            <a:extLst>
              <a:ext uri="{FF2B5EF4-FFF2-40B4-BE49-F238E27FC236}">
                <a16:creationId xmlns:a16="http://schemas.microsoft.com/office/drawing/2014/main" id="{00CAA4F5-3B29-41E7-B68E-5D692E080A65}"/>
              </a:ext>
            </a:extLst>
          </p:cNvPr>
          <p:cNvSpPr/>
          <p:nvPr/>
        </p:nvSpPr>
        <p:spPr>
          <a:xfrm rot="10689732">
            <a:off x="8744844" y="4280623"/>
            <a:ext cx="357191" cy="357191"/>
          </a:xfrm>
          <a:prstGeom prst="ellipse">
            <a:avLst/>
          </a:prstGeom>
          <a:solidFill>
            <a:schemeClr val="accent1">
              <a:lumMod val="75000"/>
            </a:schemeClr>
          </a:solidFill>
          <a:scene3d>
            <a:camera prst="orthographicFront">
              <a:rot lat="0" lon="212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pt-BR"/>
          </a:p>
        </p:txBody>
      </p:sp>
      <p:sp>
        <p:nvSpPr>
          <p:cNvPr id="277553" name="CaixaDeTexto 76">
            <a:extLst>
              <a:ext uri="{FF2B5EF4-FFF2-40B4-BE49-F238E27FC236}">
                <a16:creationId xmlns:a16="http://schemas.microsoft.com/office/drawing/2014/main" id="{AD3A988C-17C7-4192-AD96-1B926AB0CF81}"/>
              </a:ext>
            </a:extLst>
          </p:cNvPr>
          <p:cNvSpPr txBox="1">
            <a:spLocks noChangeArrowheads="1"/>
          </p:cNvSpPr>
          <p:nvPr/>
        </p:nvSpPr>
        <p:spPr bwMode="auto">
          <a:xfrm>
            <a:off x="7602538" y="5072064"/>
            <a:ext cx="8302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pt-BR" altLang="pt-BR" sz="1800" b="1">
                <a:ea typeface="MS PGothic" panose="020B0600070205080204" pitchFamily="34" charset="-128"/>
              </a:rPr>
              <a:t>3horas</a:t>
            </a:r>
          </a:p>
        </p:txBody>
      </p:sp>
      <p:sp>
        <p:nvSpPr>
          <p:cNvPr id="78" name="Elipse 77">
            <a:extLst>
              <a:ext uri="{FF2B5EF4-FFF2-40B4-BE49-F238E27FC236}">
                <a16:creationId xmlns:a16="http://schemas.microsoft.com/office/drawing/2014/main" id="{2EF76F7D-CE71-49EA-808A-C8A69DF9725D}"/>
              </a:ext>
            </a:extLst>
          </p:cNvPr>
          <p:cNvSpPr/>
          <p:nvPr/>
        </p:nvSpPr>
        <p:spPr>
          <a:xfrm rot="10689732">
            <a:off x="9162200" y="4291895"/>
            <a:ext cx="357191" cy="357191"/>
          </a:xfrm>
          <a:prstGeom prst="ellipse">
            <a:avLst/>
          </a:prstGeom>
          <a:solidFill>
            <a:schemeClr val="accent1">
              <a:lumMod val="75000"/>
            </a:schemeClr>
          </a:solidFill>
          <a:scene3d>
            <a:camera prst="orthographicFront">
              <a:rot lat="0" lon="212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pt-BR"/>
          </a:p>
        </p:txBody>
      </p:sp>
      <p:sp>
        <p:nvSpPr>
          <p:cNvPr id="79" name="Elipse 78">
            <a:extLst>
              <a:ext uri="{FF2B5EF4-FFF2-40B4-BE49-F238E27FC236}">
                <a16:creationId xmlns:a16="http://schemas.microsoft.com/office/drawing/2014/main" id="{78D6FDA0-CB82-4CEC-9B18-69478A66B4B0}"/>
              </a:ext>
            </a:extLst>
          </p:cNvPr>
          <p:cNvSpPr/>
          <p:nvPr/>
        </p:nvSpPr>
        <p:spPr>
          <a:xfrm rot="10689732">
            <a:off x="9602100" y="4291895"/>
            <a:ext cx="357191" cy="357191"/>
          </a:xfrm>
          <a:prstGeom prst="ellipse">
            <a:avLst/>
          </a:prstGeom>
          <a:solidFill>
            <a:schemeClr val="accent1">
              <a:lumMod val="75000"/>
            </a:schemeClr>
          </a:solidFill>
          <a:scene3d>
            <a:camera prst="orthographicFront">
              <a:rot lat="0" lon="212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pt-BR"/>
          </a:p>
        </p:txBody>
      </p:sp>
      <p:sp>
        <p:nvSpPr>
          <p:cNvPr id="277556" name="AutoShape 55" descr="2Q==">
            <a:extLst>
              <a:ext uri="{FF2B5EF4-FFF2-40B4-BE49-F238E27FC236}">
                <a16:creationId xmlns:a16="http://schemas.microsoft.com/office/drawing/2014/main" id="{E381C196-E54B-41AF-81E4-0F328C0BCBC1}"/>
              </a:ext>
            </a:extLst>
          </p:cNvPr>
          <p:cNvSpPr>
            <a:spLocks noChangeAspect="1" noChangeArrowheads="1"/>
          </p:cNvSpPr>
          <p:nvPr/>
        </p:nvSpPr>
        <p:spPr bwMode="auto">
          <a:xfrm>
            <a:off x="4876800" y="2490789"/>
            <a:ext cx="2438400"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pt-BR" altLang="pt-BR" sz="1800">
              <a:ea typeface="MS PGothic" panose="020B0600070205080204" pitchFamily="34" charset="-128"/>
            </a:endParaRPr>
          </a:p>
        </p:txBody>
      </p:sp>
      <p:pic>
        <p:nvPicPr>
          <p:cNvPr id="10242" name="Picture 2" descr="Imagem relacionada">
            <a:extLst>
              <a:ext uri="{FF2B5EF4-FFF2-40B4-BE49-F238E27FC236}">
                <a16:creationId xmlns:a16="http://schemas.microsoft.com/office/drawing/2014/main" id="{E24E3774-4123-47A6-9708-C049F9CA420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8956" y="5451291"/>
            <a:ext cx="1438497" cy="945833"/>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Resultado de imagem para amido de milho PNG">
            <a:extLst>
              <a:ext uri="{FF2B5EF4-FFF2-40B4-BE49-F238E27FC236}">
                <a16:creationId xmlns:a16="http://schemas.microsoft.com/office/drawing/2014/main" id="{A28E655A-EBD0-45F1-BB82-92E5BA56FD6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89345" y="5489172"/>
            <a:ext cx="1339702" cy="923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02221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nodeType="afterGroup">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par>
                          <p:cTn id="16" fill="hold" nodeType="afterGroup">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par>
                          <p:cTn id="20" fill="hold" nodeType="afterGroup">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par>
                          <p:cTn id="24" fill="hold" nodeType="afterGroup">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par>
                          <p:cTn id="28" fill="hold" nodeType="afterGroup">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childTnLst>
                          </p:cTn>
                        </p:par>
                        <p:par>
                          <p:cTn id="32" fill="hold" nodeType="afterGroup">
                            <p:stCondLst>
                              <p:cond delay="3500"/>
                            </p:stCondLst>
                            <p:childTnLst>
                              <p:par>
                                <p:cTn id="33" presetID="22" presetClass="entr" presetSubtype="4"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down)">
                                      <p:cBhvr>
                                        <p:cTn id="35" dur="500"/>
                                        <p:tgtEl>
                                          <p:spTgt spid="19"/>
                                        </p:tgtEl>
                                      </p:cBhvr>
                                    </p:animEffect>
                                  </p:childTnLst>
                                </p:cTn>
                              </p:par>
                            </p:childTnLst>
                          </p:cTn>
                        </p:par>
                        <p:par>
                          <p:cTn id="36" fill="hold" nodeType="afterGroup">
                            <p:stCondLst>
                              <p:cond delay="4000"/>
                            </p:stCondLst>
                            <p:childTnLst>
                              <p:par>
                                <p:cTn id="37" presetID="22" presetClass="entr" presetSubtype="4" fill="hold"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down)">
                                      <p:cBhvr>
                                        <p:cTn id="39" dur="500"/>
                                        <p:tgtEl>
                                          <p:spTgt spid="20"/>
                                        </p:tgtEl>
                                      </p:cBhvr>
                                    </p:animEffect>
                                  </p:childTnLst>
                                </p:cTn>
                              </p:par>
                            </p:childTnLst>
                          </p:cTn>
                        </p:par>
                        <p:par>
                          <p:cTn id="40" fill="hold" nodeType="afterGroup">
                            <p:stCondLst>
                              <p:cond delay="4500"/>
                            </p:stCondLst>
                            <p:childTnLst>
                              <p:par>
                                <p:cTn id="41" presetID="22" presetClass="entr" presetSubtype="4" fill="hold"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down)">
                                      <p:cBhvr>
                                        <p:cTn id="43" dur="500"/>
                                        <p:tgtEl>
                                          <p:spTgt spid="21"/>
                                        </p:tgtEl>
                                      </p:cBhvr>
                                    </p:animEffect>
                                  </p:childTnLst>
                                </p:cTn>
                              </p:par>
                            </p:childTnLst>
                          </p:cTn>
                        </p:par>
                        <p:par>
                          <p:cTn id="44" fill="hold" nodeType="afterGroup">
                            <p:stCondLst>
                              <p:cond delay="5000"/>
                            </p:stCondLst>
                            <p:childTnLst>
                              <p:par>
                                <p:cTn id="45" presetID="22" presetClass="entr" presetSubtype="4" fill="hold" nodeType="after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down)">
                                      <p:cBhvr>
                                        <p:cTn id="47" dur="500"/>
                                        <p:tgtEl>
                                          <p:spTgt spid="22"/>
                                        </p:tgtEl>
                                      </p:cBhvr>
                                    </p:animEffect>
                                  </p:childTnLst>
                                </p:cTn>
                              </p:par>
                            </p:childTnLst>
                          </p:cTn>
                        </p:par>
                        <p:par>
                          <p:cTn id="48" fill="hold" nodeType="afterGroup">
                            <p:stCondLst>
                              <p:cond delay="5500"/>
                            </p:stCondLst>
                            <p:childTnLst>
                              <p:par>
                                <p:cTn id="49" presetID="22" presetClass="entr" presetSubtype="4" fill="hold" nodeType="after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down)">
                                      <p:cBhvr>
                                        <p:cTn id="51" dur="500"/>
                                        <p:tgtEl>
                                          <p:spTgt spid="23"/>
                                        </p:tgtEl>
                                      </p:cBhvr>
                                    </p:animEffect>
                                  </p:childTnLst>
                                </p:cTn>
                              </p:par>
                            </p:childTnLst>
                          </p:cTn>
                        </p:par>
                        <p:par>
                          <p:cTn id="52" fill="hold" nodeType="afterGroup">
                            <p:stCondLst>
                              <p:cond delay="6000"/>
                            </p:stCondLst>
                            <p:childTnLst>
                              <p:par>
                                <p:cTn id="53" presetID="22" presetClass="entr" presetSubtype="4" fill="hold" nodeType="after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wipe(down)">
                                      <p:cBhvr>
                                        <p:cTn id="55" dur="500"/>
                                        <p:tgtEl>
                                          <p:spTgt spid="24"/>
                                        </p:tgtEl>
                                      </p:cBhvr>
                                    </p:animEffect>
                                  </p:childTnLst>
                                </p:cTn>
                              </p:par>
                            </p:childTnLst>
                          </p:cTn>
                        </p:par>
                        <p:par>
                          <p:cTn id="56" fill="hold" nodeType="afterGroup">
                            <p:stCondLst>
                              <p:cond delay="6500"/>
                            </p:stCondLst>
                            <p:childTnLst>
                              <p:par>
                                <p:cTn id="57" presetID="22" presetClass="entr" presetSubtype="4" fill="hold" nodeType="after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wipe(down)">
                                      <p:cBhvr>
                                        <p:cTn id="59" dur="500"/>
                                        <p:tgtEl>
                                          <p:spTgt spid="41"/>
                                        </p:tgtEl>
                                      </p:cBhvr>
                                    </p:animEffect>
                                  </p:childTnLst>
                                </p:cTn>
                              </p:par>
                            </p:childTnLst>
                          </p:cTn>
                        </p:par>
                        <p:par>
                          <p:cTn id="60" fill="hold" nodeType="afterGroup">
                            <p:stCondLst>
                              <p:cond delay="7000"/>
                            </p:stCondLst>
                            <p:childTnLst>
                              <p:par>
                                <p:cTn id="61" presetID="22" presetClass="entr" presetSubtype="4" fill="hold" nodeType="afterEffect">
                                  <p:stCondLst>
                                    <p:cond delay="0"/>
                                  </p:stCondLst>
                                  <p:childTnLst>
                                    <p:set>
                                      <p:cBhvr>
                                        <p:cTn id="62" dur="1" fill="hold">
                                          <p:stCondLst>
                                            <p:cond delay="0"/>
                                          </p:stCondLst>
                                        </p:cTn>
                                        <p:tgtEl>
                                          <p:spTgt spid="42"/>
                                        </p:tgtEl>
                                        <p:attrNameLst>
                                          <p:attrName>style.visibility</p:attrName>
                                        </p:attrNameLst>
                                      </p:cBhvr>
                                      <p:to>
                                        <p:strVal val="visible"/>
                                      </p:to>
                                    </p:set>
                                    <p:animEffect transition="in" filter="wipe(down)">
                                      <p:cBhvr>
                                        <p:cTn id="63" dur="500"/>
                                        <p:tgtEl>
                                          <p:spTgt spid="42"/>
                                        </p:tgtEl>
                                      </p:cBhvr>
                                    </p:animEffect>
                                  </p:childTnLst>
                                </p:cTn>
                              </p:par>
                            </p:childTnLst>
                          </p:cTn>
                        </p:par>
                        <p:par>
                          <p:cTn id="64" fill="hold" nodeType="afterGroup">
                            <p:stCondLst>
                              <p:cond delay="7500"/>
                            </p:stCondLst>
                            <p:childTnLst>
                              <p:par>
                                <p:cTn id="65" presetID="2" presetClass="entr" presetSubtype="4" fill="hold" grpId="0" nodeType="after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additive="base">
                                        <p:cTn id="67" dur="500" fill="hold"/>
                                        <p:tgtEl>
                                          <p:spTgt spid="26"/>
                                        </p:tgtEl>
                                        <p:attrNameLst>
                                          <p:attrName>ppt_x</p:attrName>
                                        </p:attrNameLst>
                                      </p:cBhvr>
                                      <p:tavLst>
                                        <p:tav tm="0">
                                          <p:val>
                                            <p:strVal val="#ppt_x"/>
                                          </p:val>
                                        </p:tav>
                                        <p:tav tm="100000">
                                          <p:val>
                                            <p:strVal val="#ppt_x"/>
                                          </p:val>
                                        </p:tav>
                                      </p:tavLst>
                                    </p:anim>
                                    <p:anim calcmode="lin" valueType="num">
                                      <p:cBhvr additive="base">
                                        <p:cTn id="68" dur="500" fill="hold"/>
                                        <p:tgtEl>
                                          <p:spTgt spid="26"/>
                                        </p:tgtEl>
                                        <p:attrNameLst>
                                          <p:attrName>ppt_y</p:attrName>
                                        </p:attrNameLst>
                                      </p:cBhvr>
                                      <p:tavLst>
                                        <p:tav tm="0">
                                          <p:val>
                                            <p:strVal val="1+#ppt_h/2"/>
                                          </p:val>
                                        </p:tav>
                                        <p:tav tm="100000">
                                          <p:val>
                                            <p:strVal val="#ppt_y"/>
                                          </p:val>
                                        </p:tav>
                                      </p:tavLst>
                                    </p:anim>
                                  </p:childTnLst>
                                </p:cTn>
                              </p:par>
                            </p:childTnLst>
                          </p:cTn>
                        </p:par>
                        <p:par>
                          <p:cTn id="69" fill="hold" nodeType="afterGroup">
                            <p:stCondLst>
                              <p:cond delay="8000"/>
                            </p:stCondLst>
                            <p:childTnLst>
                              <p:par>
                                <p:cTn id="70" presetID="2" presetClass="entr" presetSubtype="4" fill="hold" grpId="0" nodeType="afterEffect">
                                  <p:stCondLst>
                                    <p:cond delay="0"/>
                                  </p:stCondLst>
                                  <p:childTnLst>
                                    <p:set>
                                      <p:cBhvr>
                                        <p:cTn id="71" dur="1" fill="hold">
                                          <p:stCondLst>
                                            <p:cond delay="0"/>
                                          </p:stCondLst>
                                        </p:cTn>
                                        <p:tgtEl>
                                          <p:spTgt spid="27"/>
                                        </p:tgtEl>
                                        <p:attrNameLst>
                                          <p:attrName>style.visibility</p:attrName>
                                        </p:attrNameLst>
                                      </p:cBhvr>
                                      <p:to>
                                        <p:strVal val="visible"/>
                                      </p:to>
                                    </p:set>
                                    <p:anim calcmode="lin" valueType="num">
                                      <p:cBhvr additive="base">
                                        <p:cTn id="72" dur="500" fill="hold"/>
                                        <p:tgtEl>
                                          <p:spTgt spid="27"/>
                                        </p:tgtEl>
                                        <p:attrNameLst>
                                          <p:attrName>ppt_x</p:attrName>
                                        </p:attrNameLst>
                                      </p:cBhvr>
                                      <p:tavLst>
                                        <p:tav tm="0">
                                          <p:val>
                                            <p:strVal val="#ppt_x"/>
                                          </p:val>
                                        </p:tav>
                                        <p:tav tm="100000">
                                          <p:val>
                                            <p:strVal val="#ppt_x"/>
                                          </p:val>
                                        </p:tav>
                                      </p:tavLst>
                                    </p:anim>
                                    <p:anim calcmode="lin" valueType="num">
                                      <p:cBhvr additive="base">
                                        <p:cTn id="73" dur="500" fill="hold"/>
                                        <p:tgtEl>
                                          <p:spTgt spid="27"/>
                                        </p:tgtEl>
                                        <p:attrNameLst>
                                          <p:attrName>ppt_y</p:attrName>
                                        </p:attrNameLst>
                                      </p:cBhvr>
                                      <p:tavLst>
                                        <p:tav tm="0">
                                          <p:val>
                                            <p:strVal val="1+#ppt_h/2"/>
                                          </p:val>
                                        </p:tav>
                                        <p:tav tm="100000">
                                          <p:val>
                                            <p:strVal val="#ppt_y"/>
                                          </p:val>
                                        </p:tav>
                                      </p:tavLst>
                                    </p:anim>
                                  </p:childTnLst>
                                </p:cTn>
                              </p:par>
                            </p:childTnLst>
                          </p:cTn>
                        </p:par>
                        <p:par>
                          <p:cTn id="74" fill="hold" nodeType="afterGroup">
                            <p:stCondLst>
                              <p:cond delay="8500"/>
                            </p:stCondLst>
                            <p:childTnLst>
                              <p:par>
                                <p:cTn id="75" presetID="2" presetClass="entr" presetSubtype="4" fill="hold" grpId="0" nodeType="afterEffect">
                                  <p:stCondLst>
                                    <p:cond delay="0"/>
                                  </p:stCondLst>
                                  <p:childTnLst>
                                    <p:set>
                                      <p:cBhvr>
                                        <p:cTn id="76" dur="1" fill="hold">
                                          <p:stCondLst>
                                            <p:cond delay="0"/>
                                          </p:stCondLst>
                                        </p:cTn>
                                        <p:tgtEl>
                                          <p:spTgt spid="28"/>
                                        </p:tgtEl>
                                        <p:attrNameLst>
                                          <p:attrName>style.visibility</p:attrName>
                                        </p:attrNameLst>
                                      </p:cBhvr>
                                      <p:to>
                                        <p:strVal val="visible"/>
                                      </p:to>
                                    </p:set>
                                    <p:anim calcmode="lin" valueType="num">
                                      <p:cBhvr additive="base">
                                        <p:cTn id="77" dur="500" fill="hold"/>
                                        <p:tgtEl>
                                          <p:spTgt spid="28"/>
                                        </p:tgtEl>
                                        <p:attrNameLst>
                                          <p:attrName>ppt_x</p:attrName>
                                        </p:attrNameLst>
                                      </p:cBhvr>
                                      <p:tavLst>
                                        <p:tav tm="0">
                                          <p:val>
                                            <p:strVal val="#ppt_x"/>
                                          </p:val>
                                        </p:tav>
                                        <p:tav tm="100000">
                                          <p:val>
                                            <p:strVal val="#ppt_x"/>
                                          </p:val>
                                        </p:tav>
                                      </p:tavLst>
                                    </p:anim>
                                    <p:anim calcmode="lin" valueType="num">
                                      <p:cBhvr additive="base">
                                        <p:cTn id="78" dur="500" fill="hold"/>
                                        <p:tgtEl>
                                          <p:spTgt spid="28"/>
                                        </p:tgtEl>
                                        <p:attrNameLst>
                                          <p:attrName>ppt_y</p:attrName>
                                        </p:attrNameLst>
                                      </p:cBhvr>
                                      <p:tavLst>
                                        <p:tav tm="0">
                                          <p:val>
                                            <p:strVal val="1+#ppt_h/2"/>
                                          </p:val>
                                        </p:tav>
                                        <p:tav tm="100000">
                                          <p:val>
                                            <p:strVal val="#ppt_y"/>
                                          </p:val>
                                        </p:tav>
                                      </p:tavLst>
                                    </p:anim>
                                  </p:childTnLst>
                                </p:cTn>
                              </p:par>
                            </p:childTnLst>
                          </p:cTn>
                        </p:par>
                        <p:par>
                          <p:cTn id="79" fill="hold" nodeType="afterGroup">
                            <p:stCondLst>
                              <p:cond delay="9000"/>
                            </p:stCondLst>
                            <p:childTnLst>
                              <p:par>
                                <p:cTn id="80" presetID="2" presetClass="entr" presetSubtype="4" fill="hold" grpId="0" nodeType="afterEffect">
                                  <p:stCondLst>
                                    <p:cond delay="0"/>
                                  </p:stCondLst>
                                  <p:childTnLst>
                                    <p:set>
                                      <p:cBhvr>
                                        <p:cTn id="81" dur="1" fill="hold">
                                          <p:stCondLst>
                                            <p:cond delay="0"/>
                                          </p:stCondLst>
                                        </p:cTn>
                                        <p:tgtEl>
                                          <p:spTgt spid="29"/>
                                        </p:tgtEl>
                                        <p:attrNameLst>
                                          <p:attrName>style.visibility</p:attrName>
                                        </p:attrNameLst>
                                      </p:cBhvr>
                                      <p:to>
                                        <p:strVal val="visible"/>
                                      </p:to>
                                    </p:set>
                                    <p:anim calcmode="lin" valueType="num">
                                      <p:cBhvr additive="base">
                                        <p:cTn id="82" dur="500" fill="hold"/>
                                        <p:tgtEl>
                                          <p:spTgt spid="29"/>
                                        </p:tgtEl>
                                        <p:attrNameLst>
                                          <p:attrName>ppt_x</p:attrName>
                                        </p:attrNameLst>
                                      </p:cBhvr>
                                      <p:tavLst>
                                        <p:tav tm="0">
                                          <p:val>
                                            <p:strVal val="#ppt_x"/>
                                          </p:val>
                                        </p:tav>
                                        <p:tav tm="100000">
                                          <p:val>
                                            <p:strVal val="#ppt_x"/>
                                          </p:val>
                                        </p:tav>
                                      </p:tavLst>
                                    </p:anim>
                                    <p:anim calcmode="lin" valueType="num">
                                      <p:cBhvr additive="base">
                                        <p:cTn id="83" dur="500" fill="hold"/>
                                        <p:tgtEl>
                                          <p:spTgt spid="29"/>
                                        </p:tgtEl>
                                        <p:attrNameLst>
                                          <p:attrName>ppt_y</p:attrName>
                                        </p:attrNameLst>
                                      </p:cBhvr>
                                      <p:tavLst>
                                        <p:tav tm="0">
                                          <p:val>
                                            <p:strVal val="1+#ppt_h/2"/>
                                          </p:val>
                                        </p:tav>
                                        <p:tav tm="100000">
                                          <p:val>
                                            <p:strVal val="#ppt_y"/>
                                          </p:val>
                                        </p:tav>
                                      </p:tavLst>
                                    </p:anim>
                                  </p:childTnLst>
                                </p:cTn>
                              </p:par>
                            </p:childTnLst>
                          </p:cTn>
                        </p:par>
                        <p:par>
                          <p:cTn id="84" fill="hold" nodeType="afterGroup">
                            <p:stCondLst>
                              <p:cond delay="9500"/>
                            </p:stCondLst>
                            <p:childTnLst>
                              <p:par>
                                <p:cTn id="85" presetID="2" presetClass="entr" presetSubtype="4" fill="hold" nodeType="afterEffect">
                                  <p:stCondLst>
                                    <p:cond delay="0"/>
                                  </p:stCondLst>
                                  <p:childTnLst>
                                    <p:set>
                                      <p:cBhvr>
                                        <p:cTn id="86" dur="1" fill="hold">
                                          <p:stCondLst>
                                            <p:cond delay="0"/>
                                          </p:stCondLst>
                                        </p:cTn>
                                        <p:tgtEl>
                                          <p:spTgt spid="38"/>
                                        </p:tgtEl>
                                        <p:attrNameLst>
                                          <p:attrName>style.visibility</p:attrName>
                                        </p:attrNameLst>
                                      </p:cBhvr>
                                      <p:to>
                                        <p:strVal val="visible"/>
                                      </p:to>
                                    </p:set>
                                    <p:anim calcmode="lin" valueType="num">
                                      <p:cBhvr additive="base">
                                        <p:cTn id="87" dur="500" fill="hold"/>
                                        <p:tgtEl>
                                          <p:spTgt spid="38"/>
                                        </p:tgtEl>
                                        <p:attrNameLst>
                                          <p:attrName>ppt_x</p:attrName>
                                        </p:attrNameLst>
                                      </p:cBhvr>
                                      <p:tavLst>
                                        <p:tav tm="0">
                                          <p:val>
                                            <p:strVal val="#ppt_x"/>
                                          </p:val>
                                        </p:tav>
                                        <p:tav tm="100000">
                                          <p:val>
                                            <p:strVal val="#ppt_x"/>
                                          </p:val>
                                        </p:tav>
                                      </p:tavLst>
                                    </p:anim>
                                    <p:anim calcmode="lin" valueType="num">
                                      <p:cBhvr additive="base">
                                        <p:cTn id="88" dur="500" fill="hold"/>
                                        <p:tgtEl>
                                          <p:spTgt spid="38"/>
                                        </p:tgtEl>
                                        <p:attrNameLst>
                                          <p:attrName>ppt_y</p:attrName>
                                        </p:attrNameLst>
                                      </p:cBhvr>
                                      <p:tavLst>
                                        <p:tav tm="0">
                                          <p:val>
                                            <p:strVal val="1+#ppt_h/2"/>
                                          </p:val>
                                        </p:tav>
                                        <p:tav tm="100000">
                                          <p:val>
                                            <p:strVal val="#ppt_y"/>
                                          </p:val>
                                        </p:tav>
                                      </p:tavLst>
                                    </p:anim>
                                  </p:childTnLst>
                                </p:cTn>
                              </p:par>
                            </p:childTnLst>
                          </p:cTn>
                        </p:par>
                        <p:par>
                          <p:cTn id="89" fill="hold" nodeType="afterGroup">
                            <p:stCondLst>
                              <p:cond delay="10000"/>
                            </p:stCondLst>
                            <p:childTnLst>
                              <p:par>
                                <p:cTn id="90" presetID="2" presetClass="entr" presetSubtype="4" fill="hold" nodeType="afterEffect">
                                  <p:stCondLst>
                                    <p:cond delay="0"/>
                                  </p:stCondLst>
                                  <p:childTnLst>
                                    <p:set>
                                      <p:cBhvr>
                                        <p:cTn id="91" dur="1" fill="hold">
                                          <p:stCondLst>
                                            <p:cond delay="0"/>
                                          </p:stCondLst>
                                        </p:cTn>
                                        <p:tgtEl>
                                          <p:spTgt spid="39"/>
                                        </p:tgtEl>
                                        <p:attrNameLst>
                                          <p:attrName>style.visibility</p:attrName>
                                        </p:attrNameLst>
                                      </p:cBhvr>
                                      <p:to>
                                        <p:strVal val="visible"/>
                                      </p:to>
                                    </p:set>
                                    <p:anim calcmode="lin" valueType="num">
                                      <p:cBhvr additive="base">
                                        <p:cTn id="92" dur="500" fill="hold"/>
                                        <p:tgtEl>
                                          <p:spTgt spid="39"/>
                                        </p:tgtEl>
                                        <p:attrNameLst>
                                          <p:attrName>ppt_x</p:attrName>
                                        </p:attrNameLst>
                                      </p:cBhvr>
                                      <p:tavLst>
                                        <p:tav tm="0">
                                          <p:val>
                                            <p:strVal val="#ppt_x"/>
                                          </p:val>
                                        </p:tav>
                                        <p:tav tm="100000">
                                          <p:val>
                                            <p:strVal val="#ppt_x"/>
                                          </p:val>
                                        </p:tav>
                                      </p:tavLst>
                                    </p:anim>
                                    <p:anim calcmode="lin" valueType="num">
                                      <p:cBhvr additive="base">
                                        <p:cTn id="93" dur="500" fill="hold"/>
                                        <p:tgtEl>
                                          <p:spTgt spid="39"/>
                                        </p:tgtEl>
                                        <p:attrNameLst>
                                          <p:attrName>ppt_y</p:attrName>
                                        </p:attrNameLst>
                                      </p:cBhvr>
                                      <p:tavLst>
                                        <p:tav tm="0">
                                          <p:val>
                                            <p:strVal val="1+#ppt_h/2"/>
                                          </p:val>
                                        </p:tav>
                                        <p:tav tm="100000">
                                          <p:val>
                                            <p:strVal val="#ppt_y"/>
                                          </p:val>
                                        </p:tav>
                                      </p:tavLst>
                                    </p:anim>
                                  </p:childTnLst>
                                </p:cTn>
                              </p:par>
                            </p:childTnLst>
                          </p:cTn>
                        </p:par>
                        <p:par>
                          <p:cTn id="94" fill="hold" nodeType="afterGroup">
                            <p:stCondLst>
                              <p:cond delay="10500"/>
                            </p:stCondLst>
                            <p:childTnLst>
                              <p:par>
                                <p:cTn id="95" presetID="2" presetClass="entr" presetSubtype="4" fill="hold" nodeType="afterEffect">
                                  <p:stCondLst>
                                    <p:cond delay="0"/>
                                  </p:stCondLst>
                                  <p:childTnLst>
                                    <p:set>
                                      <p:cBhvr>
                                        <p:cTn id="96" dur="1" fill="hold">
                                          <p:stCondLst>
                                            <p:cond delay="0"/>
                                          </p:stCondLst>
                                        </p:cTn>
                                        <p:tgtEl>
                                          <p:spTgt spid="40"/>
                                        </p:tgtEl>
                                        <p:attrNameLst>
                                          <p:attrName>style.visibility</p:attrName>
                                        </p:attrNameLst>
                                      </p:cBhvr>
                                      <p:to>
                                        <p:strVal val="visible"/>
                                      </p:to>
                                    </p:set>
                                    <p:anim calcmode="lin" valueType="num">
                                      <p:cBhvr additive="base">
                                        <p:cTn id="97" dur="500" fill="hold"/>
                                        <p:tgtEl>
                                          <p:spTgt spid="40"/>
                                        </p:tgtEl>
                                        <p:attrNameLst>
                                          <p:attrName>ppt_x</p:attrName>
                                        </p:attrNameLst>
                                      </p:cBhvr>
                                      <p:tavLst>
                                        <p:tav tm="0">
                                          <p:val>
                                            <p:strVal val="#ppt_x"/>
                                          </p:val>
                                        </p:tav>
                                        <p:tav tm="100000">
                                          <p:val>
                                            <p:strVal val="#ppt_x"/>
                                          </p:val>
                                        </p:tav>
                                      </p:tavLst>
                                    </p:anim>
                                    <p:anim calcmode="lin" valueType="num">
                                      <p:cBhvr additive="base">
                                        <p:cTn id="98" dur="500" fill="hold"/>
                                        <p:tgtEl>
                                          <p:spTgt spid="40"/>
                                        </p:tgtEl>
                                        <p:attrNameLst>
                                          <p:attrName>ppt_y</p:attrName>
                                        </p:attrNameLst>
                                      </p:cBhvr>
                                      <p:tavLst>
                                        <p:tav tm="0">
                                          <p:val>
                                            <p:strVal val="1+#ppt_h/2"/>
                                          </p:val>
                                        </p:tav>
                                        <p:tav tm="100000">
                                          <p:val>
                                            <p:strVal val="#ppt_y"/>
                                          </p:val>
                                        </p:tav>
                                      </p:tavLst>
                                    </p:anim>
                                  </p:childTnLst>
                                </p:cTn>
                              </p:par>
                            </p:childTnLst>
                          </p:cTn>
                        </p:par>
                        <p:par>
                          <p:cTn id="99" fill="hold" nodeType="afterGroup">
                            <p:stCondLst>
                              <p:cond delay="11000"/>
                            </p:stCondLst>
                            <p:childTnLst>
                              <p:par>
                                <p:cTn id="100" presetID="2" presetClass="entr" presetSubtype="4" fill="hold" grpId="0" nodeType="afterEffect">
                                  <p:stCondLst>
                                    <p:cond delay="0"/>
                                  </p:stCondLst>
                                  <p:childTnLst>
                                    <p:set>
                                      <p:cBhvr>
                                        <p:cTn id="101" dur="1" fill="hold">
                                          <p:stCondLst>
                                            <p:cond delay="0"/>
                                          </p:stCondLst>
                                        </p:cTn>
                                        <p:tgtEl>
                                          <p:spTgt spid="30"/>
                                        </p:tgtEl>
                                        <p:attrNameLst>
                                          <p:attrName>style.visibility</p:attrName>
                                        </p:attrNameLst>
                                      </p:cBhvr>
                                      <p:to>
                                        <p:strVal val="visible"/>
                                      </p:to>
                                    </p:set>
                                    <p:anim calcmode="lin" valueType="num">
                                      <p:cBhvr additive="base">
                                        <p:cTn id="102" dur="500" fill="hold"/>
                                        <p:tgtEl>
                                          <p:spTgt spid="30"/>
                                        </p:tgtEl>
                                        <p:attrNameLst>
                                          <p:attrName>ppt_x</p:attrName>
                                        </p:attrNameLst>
                                      </p:cBhvr>
                                      <p:tavLst>
                                        <p:tav tm="0">
                                          <p:val>
                                            <p:strVal val="#ppt_x"/>
                                          </p:val>
                                        </p:tav>
                                        <p:tav tm="100000">
                                          <p:val>
                                            <p:strVal val="#ppt_x"/>
                                          </p:val>
                                        </p:tav>
                                      </p:tavLst>
                                    </p:anim>
                                    <p:anim calcmode="lin" valueType="num">
                                      <p:cBhvr additive="base">
                                        <p:cTn id="103" dur="500" fill="hold"/>
                                        <p:tgtEl>
                                          <p:spTgt spid="30"/>
                                        </p:tgtEl>
                                        <p:attrNameLst>
                                          <p:attrName>ppt_y</p:attrName>
                                        </p:attrNameLst>
                                      </p:cBhvr>
                                      <p:tavLst>
                                        <p:tav tm="0">
                                          <p:val>
                                            <p:strVal val="1+#ppt_h/2"/>
                                          </p:val>
                                        </p:tav>
                                        <p:tav tm="100000">
                                          <p:val>
                                            <p:strVal val="#ppt_y"/>
                                          </p:val>
                                        </p:tav>
                                      </p:tavLst>
                                    </p:anim>
                                  </p:childTnLst>
                                </p:cTn>
                              </p:par>
                            </p:childTnLst>
                          </p:cTn>
                        </p:par>
                        <p:par>
                          <p:cTn id="104" fill="hold" nodeType="afterGroup">
                            <p:stCondLst>
                              <p:cond delay="11500"/>
                            </p:stCondLst>
                            <p:childTnLst>
                              <p:par>
                                <p:cTn id="105" presetID="2" presetClass="entr" presetSubtype="4" fill="hold" grpId="0" nodeType="afterEffect">
                                  <p:stCondLst>
                                    <p:cond delay="0"/>
                                  </p:stCondLst>
                                  <p:childTnLst>
                                    <p:set>
                                      <p:cBhvr>
                                        <p:cTn id="106" dur="1" fill="hold">
                                          <p:stCondLst>
                                            <p:cond delay="0"/>
                                          </p:stCondLst>
                                        </p:cTn>
                                        <p:tgtEl>
                                          <p:spTgt spid="31"/>
                                        </p:tgtEl>
                                        <p:attrNameLst>
                                          <p:attrName>style.visibility</p:attrName>
                                        </p:attrNameLst>
                                      </p:cBhvr>
                                      <p:to>
                                        <p:strVal val="visible"/>
                                      </p:to>
                                    </p:set>
                                    <p:anim calcmode="lin" valueType="num">
                                      <p:cBhvr additive="base">
                                        <p:cTn id="107" dur="500" fill="hold"/>
                                        <p:tgtEl>
                                          <p:spTgt spid="31"/>
                                        </p:tgtEl>
                                        <p:attrNameLst>
                                          <p:attrName>ppt_x</p:attrName>
                                        </p:attrNameLst>
                                      </p:cBhvr>
                                      <p:tavLst>
                                        <p:tav tm="0">
                                          <p:val>
                                            <p:strVal val="#ppt_x"/>
                                          </p:val>
                                        </p:tav>
                                        <p:tav tm="100000">
                                          <p:val>
                                            <p:strVal val="#ppt_x"/>
                                          </p:val>
                                        </p:tav>
                                      </p:tavLst>
                                    </p:anim>
                                    <p:anim calcmode="lin" valueType="num">
                                      <p:cBhvr additive="base">
                                        <p:cTn id="108" dur="500" fill="hold"/>
                                        <p:tgtEl>
                                          <p:spTgt spid="31"/>
                                        </p:tgtEl>
                                        <p:attrNameLst>
                                          <p:attrName>ppt_y</p:attrName>
                                        </p:attrNameLst>
                                      </p:cBhvr>
                                      <p:tavLst>
                                        <p:tav tm="0">
                                          <p:val>
                                            <p:strVal val="1+#ppt_h/2"/>
                                          </p:val>
                                        </p:tav>
                                        <p:tav tm="100000">
                                          <p:val>
                                            <p:strVal val="#ppt_y"/>
                                          </p:val>
                                        </p:tav>
                                      </p:tavLst>
                                    </p:anim>
                                  </p:childTnLst>
                                </p:cTn>
                              </p:par>
                            </p:childTnLst>
                          </p:cTn>
                        </p:par>
                        <p:par>
                          <p:cTn id="109" fill="hold" nodeType="afterGroup">
                            <p:stCondLst>
                              <p:cond delay="12000"/>
                            </p:stCondLst>
                            <p:childTnLst>
                              <p:par>
                                <p:cTn id="110" presetID="2" presetClass="entr" presetSubtype="4" fill="hold" nodeType="afterEffect">
                                  <p:stCondLst>
                                    <p:cond delay="0"/>
                                  </p:stCondLst>
                                  <p:childTnLst>
                                    <p:set>
                                      <p:cBhvr>
                                        <p:cTn id="111" dur="1" fill="hold">
                                          <p:stCondLst>
                                            <p:cond delay="0"/>
                                          </p:stCondLst>
                                        </p:cTn>
                                        <p:tgtEl>
                                          <p:spTgt spid="34"/>
                                        </p:tgtEl>
                                        <p:attrNameLst>
                                          <p:attrName>style.visibility</p:attrName>
                                        </p:attrNameLst>
                                      </p:cBhvr>
                                      <p:to>
                                        <p:strVal val="visible"/>
                                      </p:to>
                                    </p:set>
                                    <p:anim calcmode="lin" valueType="num">
                                      <p:cBhvr additive="base">
                                        <p:cTn id="112" dur="500" fill="hold"/>
                                        <p:tgtEl>
                                          <p:spTgt spid="34"/>
                                        </p:tgtEl>
                                        <p:attrNameLst>
                                          <p:attrName>ppt_x</p:attrName>
                                        </p:attrNameLst>
                                      </p:cBhvr>
                                      <p:tavLst>
                                        <p:tav tm="0">
                                          <p:val>
                                            <p:strVal val="#ppt_x"/>
                                          </p:val>
                                        </p:tav>
                                        <p:tav tm="100000">
                                          <p:val>
                                            <p:strVal val="#ppt_x"/>
                                          </p:val>
                                        </p:tav>
                                      </p:tavLst>
                                    </p:anim>
                                    <p:anim calcmode="lin" valueType="num">
                                      <p:cBhvr additive="base">
                                        <p:cTn id="113" dur="500" fill="hold"/>
                                        <p:tgtEl>
                                          <p:spTgt spid="34"/>
                                        </p:tgtEl>
                                        <p:attrNameLst>
                                          <p:attrName>ppt_y</p:attrName>
                                        </p:attrNameLst>
                                      </p:cBhvr>
                                      <p:tavLst>
                                        <p:tav tm="0">
                                          <p:val>
                                            <p:strVal val="1+#ppt_h/2"/>
                                          </p:val>
                                        </p:tav>
                                        <p:tav tm="100000">
                                          <p:val>
                                            <p:strVal val="#ppt_y"/>
                                          </p:val>
                                        </p:tav>
                                      </p:tavLst>
                                    </p:anim>
                                  </p:childTnLst>
                                </p:cTn>
                              </p:par>
                            </p:childTnLst>
                          </p:cTn>
                        </p:par>
                        <p:par>
                          <p:cTn id="114" fill="hold" nodeType="afterGroup">
                            <p:stCondLst>
                              <p:cond delay="12500"/>
                            </p:stCondLst>
                            <p:childTnLst>
                              <p:par>
                                <p:cTn id="115" presetID="2" presetClass="entr" presetSubtype="4" fill="hold" grpId="0" nodeType="afterEffect">
                                  <p:stCondLst>
                                    <p:cond delay="0"/>
                                  </p:stCondLst>
                                  <p:childTnLst>
                                    <p:set>
                                      <p:cBhvr>
                                        <p:cTn id="116" dur="1" fill="hold">
                                          <p:stCondLst>
                                            <p:cond delay="0"/>
                                          </p:stCondLst>
                                        </p:cTn>
                                        <p:tgtEl>
                                          <p:spTgt spid="32"/>
                                        </p:tgtEl>
                                        <p:attrNameLst>
                                          <p:attrName>style.visibility</p:attrName>
                                        </p:attrNameLst>
                                      </p:cBhvr>
                                      <p:to>
                                        <p:strVal val="visible"/>
                                      </p:to>
                                    </p:set>
                                    <p:anim calcmode="lin" valueType="num">
                                      <p:cBhvr additive="base">
                                        <p:cTn id="117" dur="500" fill="hold"/>
                                        <p:tgtEl>
                                          <p:spTgt spid="32"/>
                                        </p:tgtEl>
                                        <p:attrNameLst>
                                          <p:attrName>ppt_x</p:attrName>
                                        </p:attrNameLst>
                                      </p:cBhvr>
                                      <p:tavLst>
                                        <p:tav tm="0">
                                          <p:val>
                                            <p:strVal val="#ppt_x"/>
                                          </p:val>
                                        </p:tav>
                                        <p:tav tm="100000">
                                          <p:val>
                                            <p:strVal val="#ppt_x"/>
                                          </p:val>
                                        </p:tav>
                                      </p:tavLst>
                                    </p:anim>
                                    <p:anim calcmode="lin" valueType="num">
                                      <p:cBhvr additive="base">
                                        <p:cTn id="118" dur="500" fill="hold"/>
                                        <p:tgtEl>
                                          <p:spTgt spid="32"/>
                                        </p:tgtEl>
                                        <p:attrNameLst>
                                          <p:attrName>ppt_y</p:attrName>
                                        </p:attrNameLst>
                                      </p:cBhvr>
                                      <p:tavLst>
                                        <p:tav tm="0">
                                          <p:val>
                                            <p:strVal val="1+#ppt_h/2"/>
                                          </p:val>
                                        </p:tav>
                                        <p:tav tm="100000">
                                          <p:val>
                                            <p:strVal val="#ppt_y"/>
                                          </p:val>
                                        </p:tav>
                                      </p:tavLst>
                                    </p:anim>
                                  </p:childTnLst>
                                </p:cTn>
                              </p:par>
                            </p:childTnLst>
                          </p:cTn>
                        </p:par>
                        <p:par>
                          <p:cTn id="119" fill="hold" nodeType="afterGroup">
                            <p:stCondLst>
                              <p:cond delay="13000"/>
                            </p:stCondLst>
                            <p:childTnLst>
                              <p:par>
                                <p:cTn id="120" presetID="2" presetClass="entr" presetSubtype="4" fill="hold" nodeType="afterEffect">
                                  <p:stCondLst>
                                    <p:cond delay="0"/>
                                  </p:stCondLst>
                                  <p:childTnLst>
                                    <p:set>
                                      <p:cBhvr>
                                        <p:cTn id="121" dur="1" fill="hold">
                                          <p:stCondLst>
                                            <p:cond delay="0"/>
                                          </p:stCondLst>
                                        </p:cTn>
                                        <p:tgtEl>
                                          <p:spTgt spid="35"/>
                                        </p:tgtEl>
                                        <p:attrNameLst>
                                          <p:attrName>style.visibility</p:attrName>
                                        </p:attrNameLst>
                                      </p:cBhvr>
                                      <p:to>
                                        <p:strVal val="visible"/>
                                      </p:to>
                                    </p:set>
                                    <p:anim calcmode="lin" valueType="num">
                                      <p:cBhvr additive="base">
                                        <p:cTn id="122" dur="500" fill="hold"/>
                                        <p:tgtEl>
                                          <p:spTgt spid="35"/>
                                        </p:tgtEl>
                                        <p:attrNameLst>
                                          <p:attrName>ppt_x</p:attrName>
                                        </p:attrNameLst>
                                      </p:cBhvr>
                                      <p:tavLst>
                                        <p:tav tm="0">
                                          <p:val>
                                            <p:strVal val="#ppt_x"/>
                                          </p:val>
                                        </p:tav>
                                        <p:tav tm="100000">
                                          <p:val>
                                            <p:strVal val="#ppt_x"/>
                                          </p:val>
                                        </p:tav>
                                      </p:tavLst>
                                    </p:anim>
                                    <p:anim calcmode="lin" valueType="num">
                                      <p:cBhvr additive="base">
                                        <p:cTn id="123" dur="500" fill="hold"/>
                                        <p:tgtEl>
                                          <p:spTgt spid="35"/>
                                        </p:tgtEl>
                                        <p:attrNameLst>
                                          <p:attrName>ppt_y</p:attrName>
                                        </p:attrNameLst>
                                      </p:cBhvr>
                                      <p:tavLst>
                                        <p:tav tm="0">
                                          <p:val>
                                            <p:strVal val="1+#ppt_h/2"/>
                                          </p:val>
                                        </p:tav>
                                        <p:tav tm="100000">
                                          <p:val>
                                            <p:strVal val="#ppt_y"/>
                                          </p:val>
                                        </p:tav>
                                      </p:tavLst>
                                    </p:anim>
                                  </p:childTnLst>
                                </p:cTn>
                              </p:par>
                            </p:childTnLst>
                          </p:cTn>
                        </p:par>
                        <p:par>
                          <p:cTn id="124" fill="hold" nodeType="afterGroup">
                            <p:stCondLst>
                              <p:cond delay="13500"/>
                            </p:stCondLst>
                            <p:childTnLst>
                              <p:par>
                                <p:cTn id="125" presetID="2" presetClass="entr" presetSubtype="4" fill="hold" nodeType="afterEffect">
                                  <p:stCondLst>
                                    <p:cond delay="0"/>
                                  </p:stCondLst>
                                  <p:childTnLst>
                                    <p:set>
                                      <p:cBhvr>
                                        <p:cTn id="126" dur="1" fill="hold">
                                          <p:stCondLst>
                                            <p:cond delay="0"/>
                                          </p:stCondLst>
                                        </p:cTn>
                                        <p:tgtEl>
                                          <p:spTgt spid="36"/>
                                        </p:tgtEl>
                                        <p:attrNameLst>
                                          <p:attrName>style.visibility</p:attrName>
                                        </p:attrNameLst>
                                      </p:cBhvr>
                                      <p:to>
                                        <p:strVal val="visible"/>
                                      </p:to>
                                    </p:set>
                                    <p:anim calcmode="lin" valueType="num">
                                      <p:cBhvr additive="base">
                                        <p:cTn id="127" dur="500" fill="hold"/>
                                        <p:tgtEl>
                                          <p:spTgt spid="36"/>
                                        </p:tgtEl>
                                        <p:attrNameLst>
                                          <p:attrName>ppt_x</p:attrName>
                                        </p:attrNameLst>
                                      </p:cBhvr>
                                      <p:tavLst>
                                        <p:tav tm="0">
                                          <p:val>
                                            <p:strVal val="#ppt_x"/>
                                          </p:val>
                                        </p:tav>
                                        <p:tav tm="100000">
                                          <p:val>
                                            <p:strVal val="#ppt_x"/>
                                          </p:val>
                                        </p:tav>
                                      </p:tavLst>
                                    </p:anim>
                                    <p:anim calcmode="lin" valueType="num">
                                      <p:cBhvr additive="base">
                                        <p:cTn id="128" dur="500" fill="hold"/>
                                        <p:tgtEl>
                                          <p:spTgt spid="36"/>
                                        </p:tgtEl>
                                        <p:attrNameLst>
                                          <p:attrName>ppt_y</p:attrName>
                                        </p:attrNameLst>
                                      </p:cBhvr>
                                      <p:tavLst>
                                        <p:tav tm="0">
                                          <p:val>
                                            <p:strVal val="1+#ppt_h/2"/>
                                          </p:val>
                                        </p:tav>
                                        <p:tav tm="100000">
                                          <p:val>
                                            <p:strVal val="#ppt_y"/>
                                          </p:val>
                                        </p:tav>
                                      </p:tavLst>
                                    </p:anim>
                                  </p:childTnLst>
                                </p:cTn>
                              </p:par>
                            </p:childTnLst>
                          </p:cTn>
                        </p:par>
                        <p:par>
                          <p:cTn id="129" fill="hold" nodeType="afterGroup">
                            <p:stCondLst>
                              <p:cond delay="14000"/>
                            </p:stCondLst>
                            <p:childTnLst>
                              <p:par>
                                <p:cTn id="130" presetID="2" presetClass="entr" presetSubtype="4" fill="hold" nodeType="afterEffect">
                                  <p:stCondLst>
                                    <p:cond delay="0"/>
                                  </p:stCondLst>
                                  <p:childTnLst>
                                    <p:set>
                                      <p:cBhvr>
                                        <p:cTn id="131" dur="1" fill="hold">
                                          <p:stCondLst>
                                            <p:cond delay="0"/>
                                          </p:stCondLst>
                                        </p:cTn>
                                        <p:tgtEl>
                                          <p:spTgt spid="37"/>
                                        </p:tgtEl>
                                        <p:attrNameLst>
                                          <p:attrName>style.visibility</p:attrName>
                                        </p:attrNameLst>
                                      </p:cBhvr>
                                      <p:to>
                                        <p:strVal val="visible"/>
                                      </p:to>
                                    </p:set>
                                    <p:anim calcmode="lin" valueType="num">
                                      <p:cBhvr additive="base">
                                        <p:cTn id="132" dur="500" fill="hold"/>
                                        <p:tgtEl>
                                          <p:spTgt spid="37"/>
                                        </p:tgtEl>
                                        <p:attrNameLst>
                                          <p:attrName>ppt_x</p:attrName>
                                        </p:attrNameLst>
                                      </p:cBhvr>
                                      <p:tavLst>
                                        <p:tav tm="0">
                                          <p:val>
                                            <p:strVal val="#ppt_x"/>
                                          </p:val>
                                        </p:tav>
                                        <p:tav tm="100000">
                                          <p:val>
                                            <p:strVal val="#ppt_x"/>
                                          </p:val>
                                        </p:tav>
                                      </p:tavLst>
                                    </p:anim>
                                    <p:anim calcmode="lin" valueType="num">
                                      <p:cBhvr additive="base">
                                        <p:cTn id="133" dur="500" fill="hold"/>
                                        <p:tgtEl>
                                          <p:spTgt spid="37"/>
                                        </p:tgtEl>
                                        <p:attrNameLst>
                                          <p:attrName>ppt_y</p:attrName>
                                        </p:attrNameLst>
                                      </p:cBhvr>
                                      <p:tavLst>
                                        <p:tav tm="0">
                                          <p:val>
                                            <p:strVal val="1+#ppt_h/2"/>
                                          </p:val>
                                        </p:tav>
                                        <p:tav tm="100000">
                                          <p:val>
                                            <p:strVal val="#ppt_y"/>
                                          </p:val>
                                        </p:tav>
                                      </p:tavLst>
                                    </p:anim>
                                  </p:childTnLst>
                                </p:cTn>
                              </p:par>
                            </p:childTnLst>
                          </p:cTn>
                        </p:par>
                        <p:par>
                          <p:cTn id="134" fill="hold" nodeType="afterGroup">
                            <p:stCondLst>
                              <p:cond delay="14500"/>
                            </p:stCondLst>
                            <p:childTnLst>
                              <p:par>
                                <p:cTn id="135" presetID="2" presetClass="entr" presetSubtype="4" fill="hold" nodeType="afterEffect">
                                  <p:stCondLst>
                                    <p:cond delay="0"/>
                                  </p:stCondLst>
                                  <p:childTnLst>
                                    <p:set>
                                      <p:cBhvr>
                                        <p:cTn id="136" dur="1" fill="hold">
                                          <p:stCondLst>
                                            <p:cond delay="0"/>
                                          </p:stCondLst>
                                        </p:cTn>
                                        <p:tgtEl>
                                          <p:spTgt spid="50"/>
                                        </p:tgtEl>
                                        <p:attrNameLst>
                                          <p:attrName>style.visibility</p:attrName>
                                        </p:attrNameLst>
                                      </p:cBhvr>
                                      <p:to>
                                        <p:strVal val="visible"/>
                                      </p:to>
                                    </p:set>
                                    <p:anim calcmode="lin" valueType="num">
                                      <p:cBhvr additive="base">
                                        <p:cTn id="137" dur="500" fill="hold"/>
                                        <p:tgtEl>
                                          <p:spTgt spid="50"/>
                                        </p:tgtEl>
                                        <p:attrNameLst>
                                          <p:attrName>ppt_x</p:attrName>
                                        </p:attrNameLst>
                                      </p:cBhvr>
                                      <p:tavLst>
                                        <p:tav tm="0">
                                          <p:val>
                                            <p:strVal val="#ppt_x"/>
                                          </p:val>
                                        </p:tav>
                                        <p:tav tm="100000">
                                          <p:val>
                                            <p:strVal val="#ppt_x"/>
                                          </p:val>
                                        </p:tav>
                                      </p:tavLst>
                                    </p:anim>
                                    <p:anim calcmode="lin" valueType="num">
                                      <p:cBhvr additive="base">
                                        <p:cTn id="138" dur="500" fill="hold"/>
                                        <p:tgtEl>
                                          <p:spTgt spid="50"/>
                                        </p:tgtEl>
                                        <p:attrNameLst>
                                          <p:attrName>ppt_y</p:attrName>
                                        </p:attrNameLst>
                                      </p:cBhvr>
                                      <p:tavLst>
                                        <p:tav tm="0">
                                          <p:val>
                                            <p:strVal val="1+#ppt_h/2"/>
                                          </p:val>
                                        </p:tav>
                                        <p:tav tm="100000">
                                          <p:val>
                                            <p:strVal val="#ppt_y"/>
                                          </p:val>
                                        </p:tav>
                                      </p:tavLst>
                                    </p:anim>
                                  </p:childTnLst>
                                </p:cTn>
                              </p:par>
                            </p:childTnLst>
                          </p:cTn>
                        </p:par>
                        <p:par>
                          <p:cTn id="139" fill="hold" nodeType="afterGroup">
                            <p:stCondLst>
                              <p:cond delay="15000"/>
                            </p:stCondLst>
                            <p:childTnLst>
                              <p:par>
                                <p:cTn id="140" presetID="2" presetClass="entr" presetSubtype="4" fill="hold" nodeType="afterEffect">
                                  <p:stCondLst>
                                    <p:cond delay="0"/>
                                  </p:stCondLst>
                                  <p:childTnLst>
                                    <p:set>
                                      <p:cBhvr>
                                        <p:cTn id="141" dur="1" fill="hold">
                                          <p:stCondLst>
                                            <p:cond delay="0"/>
                                          </p:stCondLst>
                                        </p:cTn>
                                        <p:tgtEl>
                                          <p:spTgt spid="51"/>
                                        </p:tgtEl>
                                        <p:attrNameLst>
                                          <p:attrName>style.visibility</p:attrName>
                                        </p:attrNameLst>
                                      </p:cBhvr>
                                      <p:to>
                                        <p:strVal val="visible"/>
                                      </p:to>
                                    </p:set>
                                    <p:anim calcmode="lin" valueType="num">
                                      <p:cBhvr additive="base">
                                        <p:cTn id="142" dur="500" fill="hold"/>
                                        <p:tgtEl>
                                          <p:spTgt spid="51"/>
                                        </p:tgtEl>
                                        <p:attrNameLst>
                                          <p:attrName>ppt_x</p:attrName>
                                        </p:attrNameLst>
                                      </p:cBhvr>
                                      <p:tavLst>
                                        <p:tav tm="0">
                                          <p:val>
                                            <p:strVal val="#ppt_x"/>
                                          </p:val>
                                        </p:tav>
                                        <p:tav tm="100000">
                                          <p:val>
                                            <p:strVal val="#ppt_x"/>
                                          </p:val>
                                        </p:tav>
                                      </p:tavLst>
                                    </p:anim>
                                    <p:anim calcmode="lin" valueType="num">
                                      <p:cBhvr additive="base">
                                        <p:cTn id="143" dur="500" fill="hold"/>
                                        <p:tgtEl>
                                          <p:spTgt spid="51"/>
                                        </p:tgtEl>
                                        <p:attrNameLst>
                                          <p:attrName>ppt_y</p:attrName>
                                        </p:attrNameLst>
                                      </p:cBhvr>
                                      <p:tavLst>
                                        <p:tav tm="0">
                                          <p:val>
                                            <p:strVal val="1+#ppt_h/2"/>
                                          </p:val>
                                        </p:tav>
                                        <p:tav tm="100000">
                                          <p:val>
                                            <p:strVal val="#ppt_y"/>
                                          </p:val>
                                        </p:tav>
                                      </p:tavLst>
                                    </p:anim>
                                  </p:childTnLst>
                                </p:cTn>
                              </p:par>
                            </p:childTnLst>
                          </p:cTn>
                        </p:par>
                        <p:par>
                          <p:cTn id="144" fill="hold" nodeType="afterGroup">
                            <p:stCondLst>
                              <p:cond delay="15500"/>
                            </p:stCondLst>
                            <p:childTnLst>
                              <p:par>
                                <p:cTn id="145" presetID="2" presetClass="entr" presetSubtype="4" fill="hold" nodeType="afterEffect">
                                  <p:stCondLst>
                                    <p:cond delay="0"/>
                                  </p:stCondLst>
                                  <p:childTnLst>
                                    <p:set>
                                      <p:cBhvr>
                                        <p:cTn id="146" dur="1" fill="hold">
                                          <p:stCondLst>
                                            <p:cond delay="0"/>
                                          </p:stCondLst>
                                        </p:cTn>
                                        <p:tgtEl>
                                          <p:spTgt spid="74"/>
                                        </p:tgtEl>
                                        <p:attrNameLst>
                                          <p:attrName>style.visibility</p:attrName>
                                        </p:attrNameLst>
                                      </p:cBhvr>
                                      <p:to>
                                        <p:strVal val="visible"/>
                                      </p:to>
                                    </p:set>
                                    <p:anim calcmode="lin" valueType="num">
                                      <p:cBhvr additive="base">
                                        <p:cTn id="147" dur="500" fill="hold"/>
                                        <p:tgtEl>
                                          <p:spTgt spid="74"/>
                                        </p:tgtEl>
                                        <p:attrNameLst>
                                          <p:attrName>ppt_x</p:attrName>
                                        </p:attrNameLst>
                                      </p:cBhvr>
                                      <p:tavLst>
                                        <p:tav tm="0">
                                          <p:val>
                                            <p:strVal val="#ppt_x"/>
                                          </p:val>
                                        </p:tav>
                                        <p:tav tm="100000">
                                          <p:val>
                                            <p:strVal val="#ppt_x"/>
                                          </p:val>
                                        </p:tav>
                                      </p:tavLst>
                                    </p:anim>
                                    <p:anim calcmode="lin" valueType="num">
                                      <p:cBhvr additive="base">
                                        <p:cTn id="148" dur="500" fill="hold"/>
                                        <p:tgtEl>
                                          <p:spTgt spid="74"/>
                                        </p:tgtEl>
                                        <p:attrNameLst>
                                          <p:attrName>ppt_y</p:attrName>
                                        </p:attrNameLst>
                                      </p:cBhvr>
                                      <p:tavLst>
                                        <p:tav tm="0">
                                          <p:val>
                                            <p:strVal val="1+#ppt_h/2"/>
                                          </p:val>
                                        </p:tav>
                                        <p:tav tm="100000">
                                          <p:val>
                                            <p:strVal val="#ppt_y"/>
                                          </p:val>
                                        </p:tav>
                                      </p:tavLst>
                                    </p:anim>
                                  </p:childTnLst>
                                </p:cTn>
                              </p:par>
                            </p:childTnLst>
                          </p:cTn>
                        </p:par>
                        <p:par>
                          <p:cTn id="149" fill="hold" nodeType="afterGroup">
                            <p:stCondLst>
                              <p:cond delay="16000"/>
                            </p:stCondLst>
                            <p:childTnLst>
                              <p:par>
                                <p:cTn id="150" presetID="2" presetClass="entr" presetSubtype="4" fill="hold" nodeType="afterEffect">
                                  <p:stCondLst>
                                    <p:cond delay="0"/>
                                  </p:stCondLst>
                                  <p:childTnLst>
                                    <p:set>
                                      <p:cBhvr>
                                        <p:cTn id="151" dur="1" fill="hold">
                                          <p:stCondLst>
                                            <p:cond delay="0"/>
                                          </p:stCondLst>
                                        </p:cTn>
                                        <p:tgtEl>
                                          <p:spTgt spid="75"/>
                                        </p:tgtEl>
                                        <p:attrNameLst>
                                          <p:attrName>style.visibility</p:attrName>
                                        </p:attrNameLst>
                                      </p:cBhvr>
                                      <p:to>
                                        <p:strVal val="visible"/>
                                      </p:to>
                                    </p:set>
                                    <p:anim calcmode="lin" valueType="num">
                                      <p:cBhvr additive="base">
                                        <p:cTn id="152" dur="500" fill="hold"/>
                                        <p:tgtEl>
                                          <p:spTgt spid="75"/>
                                        </p:tgtEl>
                                        <p:attrNameLst>
                                          <p:attrName>ppt_x</p:attrName>
                                        </p:attrNameLst>
                                      </p:cBhvr>
                                      <p:tavLst>
                                        <p:tav tm="0">
                                          <p:val>
                                            <p:strVal val="#ppt_x"/>
                                          </p:val>
                                        </p:tav>
                                        <p:tav tm="100000">
                                          <p:val>
                                            <p:strVal val="#ppt_x"/>
                                          </p:val>
                                        </p:tav>
                                      </p:tavLst>
                                    </p:anim>
                                    <p:anim calcmode="lin" valueType="num">
                                      <p:cBhvr additive="base">
                                        <p:cTn id="153" dur="500" fill="hold"/>
                                        <p:tgtEl>
                                          <p:spTgt spid="75"/>
                                        </p:tgtEl>
                                        <p:attrNameLst>
                                          <p:attrName>ppt_y</p:attrName>
                                        </p:attrNameLst>
                                      </p:cBhvr>
                                      <p:tavLst>
                                        <p:tav tm="0">
                                          <p:val>
                                            <p:strVal val="1+#ppt_h/2"/>
                                          </p:val>
                                        </p:tav>
                                        <p:tav tm="100000">
                                          <p:val>
                                            <p:strVal val="#ppt_y"/>
                                          </p:val>
                                        </p:tav>
                                      </p:tavLst>
                                    </p:anim>
                                  </p:childTnLst>
                                </p:cTn>
                              </p:par>
                            </p:childTnLst>
                          </p:cTn>
                        </p:par>
                        <p:par>
                          <p:cTn id="154" fill="hold" nodeType="afterGroup">
                            <p:stCondLst>
                              <p:cond delay="16500"/>
                            </p:stCondLst>
                            <p:childTnLst>
                              <p:par>
                                <p:cTn id="155" presetID="2" presetClass="entr" presetSubtype="4" fill="hold" nodeType="afterEffect">
                                  <p:stCondLst>
                                    <p:cond delay="0"/>
                                  </p:stCondLst>
                                  <p:childTnLst>
                                    <p:set>
                                      <p:cBhvr>
                                        <p:cTn id="156" dur="1" fill="hold">
                                          <p:stCondLst>
                                            <p:cond delay="0"/>
                                          </p:stCondLst>
                                        </p:cTn>
                                        <p:tgtEl>
                                          <p:spTgt spid="78"/>
                                        </p:tgtEl>
                                        <p:attrNameLst>
                                          <p:attrName>style.visibility</p:attrName>
                                        </p:attrNameLst>
                                      </p:cBhvr>
                                      <p:to>
                                        <p:strVal val="visible"/>
                                      </p:to>
                                    </p:set>
                                    <p:anim calcmode="lin" valueType="num">
                                      <p:cBhvr additive="base">
                                        <p:cTn id="157" dur="500" fill="hold"/>
                                        <p:tgtEl>
                                          <p:spTgt spid="78"/>
                                        </p:tgtEl>
                                        <p:attrNameLst>
                                          <p:attrName>ppt_x</p:attrName>
                                        </p:attrNameLst>
                                      </p:cBhvr>
                                      <p:tavLst>
                                        <p:tav tm="0">
                                          <p:val>
                                            <p:strVal val="#ppt_x"/>
                                          </p:val>
                                        </p:tav>
                                        <p:tav tm="100000">
                                          <p:val>
                                            <p:strVal val="#ppt_x"/>
                                          </p:val>
                                        </p:tav>
                                      </p:tavLst>
                                    </p:anim>
                                    <p:anim calcmode="lin" valueType="num">
                                      <p:cBhvr additive="base">
                                        <p:cTn id="158" dur="500" fill="hold"/>
                                        <p:tgtEl>
                                          <p:spTgt spid="78"/>
                                        </p:tgtEl>
                                        <p:attrNameLst>
                                          <p:attrName>ppt_y</p:attrName>
                                        </p:attrNameLst>
                                      </p:cBhvr>
                                      <p:tavLst>
                                        <p:tav tm="0">
                                          <p:val>
                                            <p:strVal val="1+#ppt_h/2"/>
                                          </p:val>
                                        </p:tav>
                                        <p:tav tm="100000">
                                          <p:val>
                                            <p:strVal val="#ppt_y"/>
                                          </p:val>
                                        </p:tav>
                                      </p:tavLst>
                                    </p:anim>
                                  </p:childTnLst>
                                </p:cTn>
                              </p:par>
                            </p:childTnLst>
                          </p:cTn>
                        </p:par>
                        <p:par>
                          <p:cTn id="159" fill="hold" nodeType="afterGroup">
                            <p:stCondLst>
                              <p:cond delay="17000"/>
                            </p:stCondLst>
                            <p:childTnLst>
                              <p:par>
                                <p:cTn id="160" presetID="2" presetClass="entr" presetSubtype="4" fill="hold" nodeType="afterEffect">
                                  <p:stCondLst>
                                    <p:cond delay="0"/>
                                  </p:stCondLst>
                                  <p:childTnLst>
                                    <p:set>
                                      <p:cBhvr>
                                        <p:cTn id="161" dur="1" fill="hold">
                                          <p:stCondLst>
                                            <p:cond delay="0"/>
                                          </p:stCondLst>
                                        </p:cTn>
                                        <p:tgtEl>
                                          <p:spTgt spid="79"/>
                                        </p:tgtEl>
                                        <p:attrNameLst>
                                          <p:attrName>style.visibility</p:attrName>
                                        </p:attrNameLst>
                                      </p:cBhvr>
                                      <p:to>
                                        <p:strVal val="visible"/>
                                      </p:to>
                                    </p:set>
                                    <p:anim calcmode="lin" valueType="num">
                                      <p:cBhvr additive="base">
                                        <p:cTn id="162" dur="500" fill="hold"/>
                                        <p:tgtEl>
                                          <p:spTgt spid="79"/>
                                        </p:tgtEl>
                                        <p:attrNameLst>
                                          <p:attrName>ppt_x</p:attrName>
                                        </p:attrNameLst>
                                      </p:cBhvr>
                                      <p:tavLst>
                                        <p:tav tm="0">
                                          <p:val>
                                            <p:strVal val="#ppt_x"/>
                                          </p:val>
                                        </p:tav>
                                        <p:tav tm="100000">
                                          <p:val>
                                            <p:strVal val="#ppt_x"/>
                                          </p:val>
                                        </p:tav>
                                      </p:tavLst>
                                    </p:anim>
                                    <p:anim calcmode="lin" valueType="num">
                                      <p:cBhvr additive="base">
                                        <p:cTn id="163"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26" grpId="0" animBg="1"/>
      <p:bldP spid="27" grpId="0" animBg="1"/>
      <p:bldP spid="28" grpId="0" animBg="1"/>
      <p:bldP spid="29" grpId="0" animBg="1"/>
      <p:bldP spid="30" grpId="0" animBg="1"/>
      <p:bldP spid="31" grpId="0" animBg="1"/>
      <p:bldP spid="3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5"/>
          <p:cNvSpPr>
            <a:spLocks noGrp="1" noChangeArrowheads="1"/>
          </p:cNvSpPr>
          <p:nvPr>
            <p:ph type="title"/>
          </p:nvPr>
        </p:nvSpPr>
        <p:spPr>
          <a:xfrm>
            <a:off x="474743" y="274638"/>
            <a:ext cx="11107657" cy="817419"/>
          </a:xfrm>
        </p:spPr>
        <p:txBody>
          <a:bodyPr>
            <a:normAutofit/>
          </a:bodyPr>
          <a:lstStyle/>
          <a:p>
            <a:pPr algn="ctr" eaLnBrk="1" hangingPunct="1"/>
            <a:r>
              <a:rPr lang="pt-BR" sz="3600" b="1" dirty="0">
                <a:solidFill>
                  <a:schemeClr val="accent6">
                    <a:lumMod val="50000"/>
                  </a:schemeClr>
                </a:solidFill>
                <a:latin typeface="+mn-lt"/>
              </a:rPr>
              <a:t>GLICOGENOSES – O QUE É?</a:t>
            </a:r>
          </a:p>
        </p:txBody>
      </p:sp>
      <p:sp>
        <p:nvSpPr>
          <p:cNvPr id="19458" name="Rectangle 8"/>
          <p:cNvSpPr>
            <a:spLocks noGrp="1" noChangeArrowheads="1"/>
          </p:cNvSpPr>
          <p:nvPr>
            <p:ph type="body" sz="half" idx="1"/>
          </p:nvPr>
        </p:nvSpPr>
        <p:spPr>
          <a:xfrm>
            <a:off x="384098" y="1187019"/>
            <a:ext cx="11294587" cy="724082"/>
          </a:xfrm>
        </p:spPr>
        <p:txBody>
          <a:bodyPr/>
          <a:lstStyle/>
          <a:p>
            <a:pPr eaLnBrk="1" hangingPunct="1"/>
            <a:r>
              <a:rPr lang="pt-BR" dirty="0">
                <a:solidFill>
                  <a:srgbClr val="000000"/>
                </a:solidFill>
              </a:rPr>
              <a:t>Doenças Hereditárias que afetam o metabolismo do </a:t>
            </a:r>
            <a:r>
              <a:rPr lang="pt-BR" b="1" dirty="0">
                <a:solidFill>
                  <a:srgbClr val="800000"/>
                </a:solidFill>
              </a:rPr>
              <a:t>GLICOGÊNIO</a:t>
            </a:r>
          </a:p>
          <a:p>
            <a:pPr eaLnBrk="1" hangingPunct="1"/>
            <a:endParaRPr lang="pt-BR" sz="2800" dirty="0">
              <a:solidFill>
                <a:srgbClr val="FFFF66"/>
              </a:solidFill>
              <a:latin typeface="Arial" charset="0"/>
            </a:endParaRPr>
          </a:p>
        </p:txBody>
      </p:sp>
      <p:pic>
        <p:nvPicPr>
          <p:cNvPr id="28686" name="Picture 14" descr="glicogenio"/>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88379" y="1994192"/>
            <a:ext cx="4833480" cy="2026834"/>
          </a:xfrm>
          <a:noFill/>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229" t="15625" r="52455" b="47511"/>
          <a:stretch/>
        </p:blipFill>
        <p:spPr bwMode="auto">
          <a:xfrm>
            <a:off x="308584" y="4464090"/>
            <a:ext cx="2569615" cy="1815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922422" y="1994190"/>
            <a:ext cx="6005501" cy="4154983"/>
          </a:xfrm>
          <a:prstGeom prst="rect">
            <a:avLst/>
          </a:prstGeom>
          <a:noFill/>
        </p:spPr>
        <p:txBody>
          <a:bodyPr wrap="square" rtlCol="0">
            <a:spAutoFit/>
          </a:bodyPr>
          <a:lstStyle/>
          <a:p>
            <a:pPr marL="342900" indent="-342900">
              <a:buFont typeface="Arial"/>
              <a:buChar char="•"/>
            </a:pPr>
            <a:r>
              <a:rPr lang="pt-BR" sz="2400" b="1" dirty="0">
                <a:solidFill>
                  <a:srgbClr val="000000"/>
                </a:solidFill>
              </a:rPr>
              <a:t>Polímero de glicose (</a:t>
            </a:r>
            <a:r>
              <a:rPr lang="pt-BR" sz="2400" b="1" dirty="0" err="1">
                <a:solidFill>
                  <a:srgbClr val="000000"/>
                </a:solidFill>
              </a:rPr>
              <a:t>polissacarideo</a:t>
            </a:r>
            <a:r>
              <a:rPr lang="pt-BR" sz="2400" b="1" dirty="0">
                <a:solidFill>
                  <a:srgbClr val="000000"/>
                </a:solidFill>
              </a:rPr>
              <a:t>): forma-se em grânulos de glicose</a:t>
            </a:r>
          </a:p>
          <a:p>
            <a:pPr marL="342900" indent="-342900" algn="just">
              <a:spcBef>
                <a:spcPct val="50000"/>
              </a:spcBef>
              <a:buClr>
                <a:schemeClr val="accent6">
                  <a:lumMod val="50000"/>
                </a:schemeClr>
              </a:buClr>
              <a:buSzPct val="80000"/>
              <a:buFont typeface="Arial"/>
              <a:buChar char="•"/>
            </a:pPr>
            <a:r>
              <a:rPr lang="pt-BR" sz="2400" b="1" dirty="0">
                <a:solidFill>
                  <a:srgbClr val="000000"/>
                </a:solidFill>
              </a:rPr>
              <a:t> Armazenado no FÍGADO e no MUSCULO;</a:t>
            </a:r>
          </a:p>
          <a:p>
            <a:pPr marL="342900" indent="-342900" algn="just">
              <a:spcBef>
                <a:spcPct val="50000"/>
              </a:spcBef>
              <a:buClr>
                <a:schemeClr val="accent6">
                  <a:lumMod val="50000"/>
                </a:schemeClr>
              </a:buClr>
              <a:buSzPct val="80000"/>
              <a:buFont typeface="Arial"/>
              <a:buChar char="•"/>
            </a:pPr>
            <a:r>
              <a:rPr lang="pt-BR" sz="2400" b="1" dirty="0">
                <a:solidFill>
                  <a:srgbClr val="000000"/>
                </a:solidFill>
              </a:rPr>
              <a:t> </a:t>
            </a:r>
            <a:r>
              <a:rPr lang="pt-BR" sz="2400" b="1" u="sng" dirty="0">
                <a:solidFill>
                  <a:srgbClr val="000000"/>
                </a:solidFill>
              </a:rPr>
              <a:t>Função: </a:t>
            </a:r>
          </a:p>
          <a:p>
            <a:pPr marL="800100" lvl="1" indent="-342900" algn="just">
              <a:spcBef>
                <a:spcPct val="50000"/>
              </a:spcBef>
              <a:buClr>
                <a:schemeClr val="accent6">
                  <a:lumMod val="50000"/>
                </a:schemeClr>
              </a:buClr>
              <a:buSzPct val="80000"/>
              <a:buFont typeface="Arial"/>
              <a:buChar char="•"/>
            </a:pPr>
            <a:r>
              <a:rPr lang="pt-BR" sz="2400" b="1" dirty="0">
                <a:solidFill>
                  <a:srgbClr val="000000"/>
                </a:solidFill>
              </a:rPr>
              <a:t>principal reserva de energia do nosso organismo.</a:t>
            </a:r>
          </a:p>
          <a:p>
            <a:pPr marL="800100" lvl="1" indent="-342900" algn="just">
              <a:spcBef>
                <a:spcPct val="50000"/>
              </a:spcBef>
              <a:buClr>
                <a:schemeClr val="accent6">
                  <a:lumMod val="50000"/>
                </a:schemeClr>
              </a:buClr>
              <a:buSzPct val="80000"/>
              <a:buFont typeface="Arial"/>
              <a:buChar char="•"/>
            </a:pPr>
            <a:r>
              <a:rPr lang="pt-BR" sz="2400" b="1" dirty="0">
                <a:solidFill>
                  <a:srgbClr val="000000"/>
                </a:solidFill>
              </a:rPr>
              <a:t>Responsável por manter a concentração normal de glicose nos estados de jejum;</a:t>
            </a:r>
          </a:p>
        </p:txBody>
      </p:sp>
      <p:pic>
        <p:nvPicPr>
          <p:cNvPr id="2" name="Picture 1"/>
          <p:cNvPicPr>
            <a:picLocks noChangeAspect="1"/>
          </p:cNvPicPr>
          <p:nvPr/>
        </p:nvPicPr>
        <p:blipFill>
          <a:blip r:embed="rId4"/>
          <a:stretch>
            <a:fillRect/>
          </a:stretch>
        </p:blipFill>
        <p:spPr>
          <a:xfrm>
            <a:off x="2886889" y="4158170"/>
            <a:ext cx="3403600" cy="2387600"/>
          </a:xfrm>
          <a:prstGeom prst="rect">
            <a:avLst/>
          </a:prstGeom>
        </p:spPr>
      </p:pic>
    </p:spTree>
    <p:extLst>
      <p:ext uri="{BB962C8B-B14F-4D97-AF65-F5344CB8AC3E}">
        <p14:creationId xmlns:p14="http://schemas.microsoft.com/office/powerpoint/2010/main" val="20093060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4" name="Picture 6">
            <a:extLst>
              <a:ext uri="{FF2B5EF4-FFF2-40B4-BE49-F238E27FC236}">
                <a16:creationId xmlns:a16="http://schemas.microsoft.com/office/drawing/2014/main" id="{A52C57BA-71CE-4CF7-8FFA-8456A092B2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7238" y="765175"/>
            <a:ext cx="8096250"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5749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0500" y="76201"/>
            <a:ext cx="12477751" cy="6638925"/>
          </a:xfrm>
          <a:effectLst>
            <a:outerShdw blurRad="63500" dist="17961" dir="2700000" algn="ctr" rotWithShape="0">
              <a:srgbClr val="708688"/>
            </a:outerShdw>
          </a:effectLst>
        </p:spPr>
      </p:pic>
    </p:spTree>
    <p:extLst>
      <p:ext uri="{BB962C8B-B14F-4D97-AF65-F5344CB8AC3E}">
        <p14:creationId xmlns:p14="http://schemas.microsoft.com/office/powerpoint/2010/main" val="14771513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8" name="Picture 5">
            <a:extLst>
              <a:ext uri="{FF2B5EF4-FFF2-40B4-BE49-F238E27FC236}">
                <a16:creationId xmlns:a16="http://schemas.microsoft.com/office/drawing/2014/main" id="{7764A126-CE96-42CC-8B5D-5D6B1A1D64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313" y="765175"/>
            <a:ext cx="8064500" cy="549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tângulo 3">
            <a:extLst>
              <a:ext uri="{FF2B5EF4-FFF2-40B4-BE49-F238E27FC236}">
                <a16:creationId xmlns:a16="http://schemas.microsoft.com/office/drawing/2014/main" id="{C1A8B95C-3903-4F34-B000-54485CD6CF98}"/>
              </a:ext>
            </a:extLst>
          </p:cNvPr>
          <p:cNvSpPr/>
          <p:nvPr/>
        </p:nvSpPr>
        <p:spPr>
          <a:xfrm>
            <a:off x="8361364" y="5402264"/>
            <a:ext cx="644525" cy="122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Tree>
    <p:extLst>
      <p:ext uri="{BB962C8B-B14F-4D97-AF65-F5344CB8AC3E}">
        <p14:creationId xmlns:p14="http://schemas.microsoft.com/office/powerpoint/2010/main" val="25022138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Imagem 1">
            <a:extLst>
              <a:ext uri="{FF2B5EF4-FFF2-40B4-BE49-F238E27FC236}">
                <a16:creationId xmlns:a16="http://schemas.microsoft.com/office/drawing/2014/main" id="{62077114-7477-4D38-8561-DD7C61FBD62D}"/>
              </a:ext>
            </a:extLst>
          </p:cNvPr>
          <p:cNvPicPr>
            <a:picLocks noChangeAspect="1"/>
          </p:cNvPicPr>
          <p:nvPr/>
        </p:nvPicPr>
        <p:blipFill>
          <a:blip r:embed="rId2"/>
          <a:srcRect/>
          <a:stretch>
            <a:fillRect/>
          </a:stretch>
        </p:blipFill>
        <p:spPr bwMode="auto">
          <a:xfrm>
            <a:off x="2593912" y="1332368"/>
            <a:ext cx="6988500" cy="4657197"/>
          </a:xfrm>
          <a:prstGeom prst="rect">
            <a:avLst/>
          </a:prstGeom>
          <a:ln>
            <a:noFill/>
          </a:ln>
          <a:effectLst>
            <a:outerShdw blurRad="292100" dist="139700" dir="2700000" algn="tl" rotWithShape="0">
              <a:srgbClr val="333333">
                <a:alpha val="65000"/>
              </a:srgbClr>
            </a:outerShdw>
          </a:effectLst>
        </p:spPr>
      </p:pic>
      <p:sp>
        <p:nvSpPr>
          <p:cNvPr id="2" name="Espaço Reservado para Texto 1">
            <a:extLst>
              <a:ext uri="{FF2B5EF4-FFF2-40B4-BE49-F238E27FC236}">
                <a16:creationId xmlns:a16="http://schemas.microsoft.com/office/drawing/2014/main" id="{948910FB-5E53-49A1-8AF0-4D9E63983032}"/>
              </a:ext>
            </a:extLst>
          </p:cNvPr>
          <p:cNvSpPr>
            <a:spLocks noGrp="1"/>
          </p:cNvSpPr>
          <p:nvPr>
            <p:ph type="body" sz="quarter" idx="10"/>
          </p:nvPr>
        </p:nvSpPr>
        <p:spPr/>
        <p:txBody>
          <a:bodyPr/>
          <a:lstStyle/>
          <a:p>
            <a:r>
              <a:rPr lang="es-AR" dirty="0"/>
              <a:t>ROTULADO</a:t>
            </a:r>
          </a:p>
        </p:txBody>
      </p:sp>
    </p:spTree>
    <p:extLst>
      <p:ext uri="{BB962C8B-B14F-4D97-AF65-F5344CB8AC3E}">
        <p14:creationId xmlns:p14="http://schemas.microsoft.com/office/powerpoint/2010/main" val="42366418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4AB42B-2548-40F3-BEAF-09506AC70BD9}"/>
              </a:ext>
            </a:extLst>
          </p:cNvPr>
          <p:cNvSpPr>
            <a:spLocks noGrp="1"/>
          </p:cNvSpPr>
          <p:nvPr>
            <p:ph type="title"/>
          </p:nvPr>
        </p:nvSpPr>
        <p:spPr>
          <a:xfrm>
            <a:off x="1815148" y="607204"/>
            <a:ext cx="7886700" cy="1325562"/>
          </a:xfrm>
        </p:spPr>
        <p:txBody>
          <a:bodyPr/>
          <a:lstStyle/>
          <a:p>
            <a:pPr>
              <a:defRPr/>
            </a:pPr>
            <a:r>
              <a:rPr lang="es-AR" sz="3200" b="1" dirty="0">
                <a:solidFill>
                  <a:schemeClr val="accent5">
                    <a:lumMod val="50000"/>
                  </a:schemeClr>
                </a:solidFill>
                <a:effectLst>
                  <a:outerShdw blurRad="38100" dist="38100" dir="2700000" algn="tl">
                    <a:srgbClr val="000000">
                      <a:alpha val="43137"/>
                    </a:srgbClr>
                  </a:outerShdw>
                </a:effectLst>
                <a:latin typeface="+mj-lt"/>
              </a:rPr>
              <a:t>INFORMACIÓN NUTRICIONAL OBRIGATORIA</a:t>
            </a:r>
          </a:p>
        </p:txBody>
      </p:sp>
      <p:pic>
        <p:nvPicPr>
          <p:cNvPr id="5122" name="Picture 2" descr="Imagem relacionada">
            <a:extLst>
              <a:ext uri="{FF2B5EF4-FFF2-40B4-BE49-F238E27FC236}">
                <a16:creationId xmlns:a16="http://schemas.microsoft.com/office/drawing/2014/main" id="{63FBCBCF-4470-454F-BEBC-D7C33DE718C5}"/>
              </a:ext>
            </a:extLst>
          </p:cNvPr>
          <p:cNvPicPr>
            <a:picLocks noChangeAspect="1" noChangeArrowheads="1"/>
          </p:cNvPicPr>
          <p:nvPr/>
        </p:nvPicPr>
        <p:blipFill rotWithShape="1">
          <a:blip r:embed="rId2"/>
          <a:srcRect l="21767" t="10486" r="23071" b="16970"/>
          <a:stretch/>
        </p:blipFill>
        <p:spPr bwMode="auto">
          <a:xfrm>
            <a:off x="4010026" y="1715295"/>
            <a:ext cx="4187825" cy="41036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Seta para cima 3">
            <a:extLst>
              <a:ext uri="{FF2B5EF4-FFF2-40B4-BE49-F238E27FC236}">
                <a16:creationId xmlns:a16="http://schemas.microsoft.com/office/drawing/2014/main" id="{36786CCC-B38A-4140-90E4-F3BDAC1B83E0}"/>
              </a:ext>
            </a:extLst>
          </p:cNvPr>
          <p:cNvSpPr/>
          <p:nvPr/>
        </p:nvSpPr>
        <p:spPr>
          <a:xfrm rot="6919983">
            <a:off x="4009231" y="1591469"/>
            <a:ext cx="592138" cy="85725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solidFill>
                <a:srgbClr val="3366CC"/>
              </a:solidFill>
            </a:endParaRPr>
          </a:p>
        </p:txBody>
      </p:sp>
      <p:sp>
        <p:nvSpPr>
          <p:cNvPr id="6" name="Canto dobrado 5">
            <a:extLst>
              <a:ext uri="{FF2B5EF4-FFF2-40B4-BE49-F238E27FC236}">
                <a16:creationId xmlns:a16="http://schemas.microsoft.com/office/drawing/2014/main" id="{E8DF5FC3-7814-4FBF-A7EC-B50CDA4D3DB3}"/>
              </a:ext>
            </a:extLst>
          </p:cNvPr>
          <p:cNvSpPr/>
          <p:nvPr/>
        </p:nvSpPr>
        <p:spPr>
          <a:xfrm>
            <a:off x="2113135" y="1517987"/>
            <a:ext cx="1852728" cy="1309254"/>
          </a:xfrm>
          <a:prstGeom prst="foldedCorner">
            <a:avLst/>
          </a:prstGeom>
          <a:solidFill>
            <a:schemeClr val="bg1"/>
          </a:solidFill>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sz="1600" b="1" dirty="0">
              <a:solidFill>
                <a:srgbClr val="3366CC"/>
              </a:solidFill>
            </a:endParaRPr>
          </a:p>
          <a:p>
            <a:pPr algn="ctr">
              <a:defRPr/>
            </a:pPr>
            <a:r>
              <a:rPr lang="es-AR" sz="1600" b="1" dirty="0">
                <a:solidFill>
                  <a:srgbClr val="3366CC"/>
                </a:solidFill>
              </a:rPr>
              <a:t>Cantidad promedio del alimento que es consumida usualmente</a:t>
            </a:r>
          </a:p>
        </p:txBody>
      </p:sp>
      <p:sp>
        <p:nvSpPr>
          <p:cNvPr id="8" name="Canto dobrado 7">
            <a:extLst>
              <a:ext uri="{FF2B5EF4-FFF2-40B4-BE49-F238E27FC236}">
                <a16:creationId xmlns:a16="http://schemas.microsoft.com/office/drawing/2014/main" id="{77E89DC8-324E-4BBF-B07C-80202AE3AF10}"/>
              </a:ext>
            </a:extLst>
          </p:cNvPr>
          <p:cNvSpPr/>
          <p:nvPr/>
        </p:nvSpPr>
        <p:spPr>
          <a:xfrm>
            <a:off x="2087504" y="3220850"/>
            <a:ext cx="1852728" cy="1309254"/>
          </a:xfrm>
          <a:prstGeom prst="foldedCorner">
            <a:avLst/>
          </a:prstGeom>
          <a:solidFill>
            <a:schemeClr val="bg1"/>
          </a:solidFill>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AR" sz="1600" b="1" dirty="0">
              <a:solidFill>
                <a:srgbClr val="3366CC"/>
              </a:solidFill>
            </a:endParaRPr>
          </a:p>
          <a:p>
            <a:pPr algn="ctr">
              <a:defRPr/>
            </a:pPr>
            <a:r>
              <a:rPr lang="es-AR" sz="1600" b="1" dirty="0">
                <a:solidFill>
                  <a:srgbClr val="3366CC"/>
                </a:solidFill>
              </a:rPr>
              <a:t>Medida casera: utilizada para medir el </a:t>
            </a:r>
          </a:p>
          <a:p>
            <a:pPr algn="ctr">
              <a:defRPr/>
            </a:pPr>
            <a:r>
              <a:rPr lang="es-AR" sz="1600" b="1" dirty="0">
                <a:solidFill>
                  <a:srgbClr val="3366CC"/>
                </a:solidFill>
              </a:rPr>
              <a:t>alimento, vaso, cuchara, rodaja</a:t>
            </a:r>
          </a:p>
        </p:txBody>
      </p:sp>
      <p:sp>
        <p:nvSpPr>
          <p:cNvPr id="7" name="Explosão 1 6">
            <a:extLst>
              <a:ext uri="{FF2B5EF4-FFF2-40B4-BE49-F238E27FC236}">
                <a16:creationId xmlns:a16="http://schemas.microsoft.com/office/drawing/2014/main" id="{25FDC0D0-4311-4763-A2F8-2E3C972F0BBF}"/>
              </a:ext>
            </a:extLst>
          </p:cNvPr>
          <p:cNvSpPr/>
          <p:nvPr/>
        </p:nvSpPr>
        <p:spPr>
          <a:xfrm>
            <a:off x="1657351" y="4501394"/>
            <a:ext cx="3105150" cy="2044700"/>
          </a:xfrm>
          <a:prstGeom prst="irregularSeal1">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AR" sz="1600" b="1" dirty="0">
                <a:solidFill>
                  <a:srgbClr val="3366CC"/>
                </a:solidFill>
                <a:effectLst>
                  <a:outerShdw blurRad="38100" dist="38100" dir="2700000" algn="tl">
                    <a:srgbClr val="000000">
                      <a:alpha val="43137"/>
                    </a:srgbClr>
                  </a:outerShdw>
                </a:effectLst>
              </a:rPr>
              <a:t>La información de medida casera es OBLIGATORIA</a:t>
            </a:r>
          </a:p>
        </p:txBody>
      </p:sp>
      <p:sp>
        <p:nvSpPr>
          <p:cNvPr id="12" name="Canto dobrado 11">
            <a:extLst>
              <a:ext uri="{FF2B5EF4-FFF2-40B4-BE49-F238E27FC236}">
                <a16:creationId xmlns:a16="http://schemas.microsoft.com/office/drawing/2014/main" id="{02B7BB98-019C-42A9-AFFC-085B4AF632A2}"/>
              </a:ext>
            </a:extLst>
          </p:cNvPr>
          <p:cNvSpPr/>
          <p:nvPr/>
        </p:nvSpPr>
        <p:spPr>
          <a:xfrm>
            <a:off x="8294817" y="1812851"/>
            <a:ext cx="1852728" cy="1790943"/>
          </a:xfrm>
          <a:prstGeom prst="foldedCorner">
            <a:avLst/>
          </a:prstGeom>
          <a:solidFill>
            <a:schemeClr val="bg1"/>
          </a:solidFill>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sz="1600" b="1" dirty="0">
              <a:solidFill>
                <a:srgbClr val="3366CC"/>
              </a:solidFill>
            </a:endParaRPr>
          </a:p>
          <a:p>
            <a:pPr algn="ctr">
              <a:defRPr/>
            </a:pPr>
            <a:r>
              <a:rPr lang="es-AR" sz="1600" b="1" dirty="0">
                <a:solidFill>
                  <a:srgbClr val="3366CC"/>
                </a:solidFill>
              </a:rPr>
              <a:t>%VD indica cuanto representa el producto en energía y nutrientes con base en una dieta de 2000Kcal</a:t>
            </a:r>
          </a:p>
        </p:txBody>
      </p:sp>
      <p:sp>
        <p:nvSpPr>
          <p:cNvPr id="13" name="Seta para cima 12">
            <a:extLst>
              <a:ext uri="{FF2B5EF4-FFF2-40B4-BE49-F238E27FC236}">
                <a16:creationId xmlns:a16="http://schemas.microsoft.com/office/drawing/2014/main" id="{8AB06824-D100-4606-A714-F1AEDDD77FE4}"/>
              </a:ext>
            </a:extLst>
          </p:cNvPr>
          <p:cNvSpPr/>
          <p:nvPr/>
        </p:nvSpPr>
        <p:spPr>
          <a:xfrm rot="13121693">
            <a:off x="7781925" y="1604964"/>
            <a:ext cx="541338" cy="88423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solidFill>
                <a:srgbClr val="3366CC"/>
              </a:solidFill>
            </a:endParaRPr>
          </a:p>
        </p:txBody>
      </p:sp>
      <p:pic>
        <p:nvPicPr>
          <p:cNvPr id="14" name="Picture 2" descr="http://www.nutricaofit.com.br/wp-content/uploads/2014/10/99911879-750x290.jpg">
            <a:extLst>
              <a:ext uri="{FF2B5EF4-FFF2-40B4-BE49-F238E27FC236}">
                <a16:creationId xmlns:a16="http://schemas.microsoft.com/office/drawing/2014/main" id="{FCB1874C-5FD5-497B-9C14-758F199E7A17}"/>
              </a:ext>
            </a:extLst>
          </p:cNvPr>
          <p:cNvPicPr>
            <a:picLocks noChangeAspect="1" noChangeArrowheads="1"/>
          </p:cNvPicPr>
          <p:nvPr/>
        </p:nvPicPr>
        <p:blipFill rotWithShape="1">
          <a:blip r:embed="rId3"/>
          <a:srcRect l="5040" r="32424"/>
          <a:stretch/>
        </p:blipFill>
        <p:spPr bwMode="auto">
          <a:xfrm>
            <a:off x="7748589" y="3767139"/>
            <a:ext cx="2795587" cy="1781175"/>
          </a:xfrm>
          <a:prstGeom prst="rect">
            <a:avLst/>
          </a:prstGeom>
          <a:ln>
            <a:noFill/>
          </a:ln>
          <a:effectLst>
            <a:outerShdw blurRad="292100" dist="139700" dir="2700000" algn="tl" rotWithShape="0">
              <a:srgbClr val="333333">
                <a:alpha val="65000"/>
              </a:srgbClr>
            </a:outerShdw>
          </a:effectLst>
        </p:spPr>
      </p:pic>
      <p:sp>
        <p:nvSpPr>
          <p:cNvPr id="15" name="Retângulo 14">
            <a:extLst>
              <a:ext uri="{FF2B5EF4-FFF2-40B4-BE49-F238E27FC236}">
                <a16:creationId xmlns:a16="http://schemas.microsoft.com/office/drawing/2014/main" id="{1C7E8C58-3DC9-4773-9580-F55B2CDC377E}"/>
              </a:ext>
            </a:extLst>
          </p:cNvPr>
          <p:cNvSpPr/>
          <p:nvPr/>
        </p:nvSpPr>
        <p:spPr>
          <a:xfrm>
            <a:off x="4010026" y="3287714"/>
            <a:ext cx="1681163" cy="26828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sz="1350">
              <a:solidFill>
                <a:srgbClr val="3366CC"/>
              </a:solidFill>
            </a:endParaRPr>
          </a:p>
        </p:txBody>
      </p:sp>
      <p:sp>
        <p:nvSpPr>
          <p:cNvPr id="16" name="Rounded Rectangle 2">
            <a:extLst>
              <a:ext uri="{FF2B5EF4-FFF2-40B4-BE49-F238E27FC236}">
                <a16:creationId xmlns:a16="http://schemas.microsoft.com/office/drawing/2014/main" id="{ABC4A5BC-0455-41FE-A082-25E3ECADB682}"/>
              </a:ext>
            </a:extLst>
          </p:cNvPr>
          <p:cNvSpPr/>
          <p:nvPr/>
        </p:nvSpPr>
        <p:spPr>
          <a:xfrm>
            <a:off x="5735638" y="2697163"/>
            <a:ext cx="1243012" cy="2405062"/>
          </a:xfrm>
          <a:prstGeom prst="roundRect">
            <a:avLst>
              <a:gd name="adj" fmla="val 0"/>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sz="1350">
              <a:solidFill>
                <a:srgbClr val="3366CC"/>
              </a:solidFill>
            </a:endParaRPr>
          </a:p>
        </p:txBody>
      </p:sp>
    </p:spTree>
    <p:extLst>
      <p:ext uri="{BB962C8B-B14F-4D97-AF65-F5344CB8AC3E}">
        <p14:creationId xmlns:p14="http://schemas.microsoft.com/office/powerpoint/2010/main" val="16607281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ítulo 1"/>
          <p:cNvSpPr>
            <a:spLocks noGrp="1"/>
          </p:cNvSpPr>
          <p:nvPr>
            <p:ph type="title"/>
          </p:nvPr>
        </p:nvSpPr>
        <p:spPr>
          <a:xfrm>
            <a:off x="912284" y="260350"/>
            <a:ext cx="10871200" cy="990600"/>
          </a:xfrm>
        </p:spPr>
        <p:txBody>
          <a:bodyPr/>
          <a:lstStyle/>
          <a:p>
            <a:r>
              <a:rPr lang="pt-BR" sz="4000" dirty="0">
                <a:solidFill>
                  <a:schemeClr val="accent6">
                    <a:lumMod val="75000"/>
                  </a:schemeClr>
                </a:solidFill>
                <a:latin typeface="Arial" charset="0"/>
              </a:rPr>
              <a:t>Necessidade de reposição de vitaminas</a:t>
            </a:r>
            <a:endParaRPr lang="pt-BR" dirty="0">
              <a:solidFill>
                <a:schemeClr val="accent6">
                  <a:lumMod val="75000"/>
                </a:schemeClr>
              </a:solidFill>
              <a:latin typeface="Arial" charset="0"/>
            </a:endParaRPr>
          </a:p>
        </p:txBody>
      </p:sp>
      <p:sp>
        <p:nvSpPr>
          <p:cNvPr id="45058" name="Espaço Reservado para Conteúdo 2"/>
          <p:cNvSpPr>
            <a:spLocks noGrp="1"/>
          </p:cNvSpPr>
          <p:nvPr>
            <p:ph sz="quarter" idx="1"/>
          </p:nvPr>
        </p:nvSpPr>
        <p:spPr>
          <a:xfrm>
            <a:off x="912285" y="1628775"/>
            <a:ext cx="9408583" cy="3384550"/>
          </a:xfrm>
        </p:spPr>
        <p:txBody>
          <a:bodyPr/>
          <a:lstStyle/>
          <a:p>
            <a:r>
              <a:rPr lang="pt-BR" sz="2000" b="1" dirty="0">
                <a:latin typeface="Arial" charset="0"/>
              </a:rPr>
              <a:t>Exclusão de sacarose e lactose</a:t>
            </a:r>
          </a:p>
          <a:p>
            <a:r>
              <a:rPr lang="pt-BR" sz="2000" b="1" dirty="0">
                <a:latin typeface="Arial" charset="0"/>
              </a:rPr>
              <a:t>Ingestão limitada de frutose</a:t>
            </a:r>
          </a:p>
          <a:p>
            <a:endParaRPr lang="pt-BR" sz="2000" b="1" dirty="0">
              <a:latin typeface="Arial" charset="0"/>
            </a:endParaRPr>
          </a:p>
          <a:p>
            <a:r>
              <a:rPr lang="pt-BR" sz="2000" b="1" dirty="0">
                <a:latin typeface="Arial" charset="0"/>
              </a:rPr>
              <a:t>Tratamento </a:t>
            </a:r>
            <a:r>
              <a:rPr lang="pt-BR" sz="2000" b="1" dirty="0" err="1">
                <a:latin typeface="Arial" charset="0"/>
              </a:rPr>
              <a:t>Polivitamínico</a:t>
            </a:r>
            <a:r>
              <a:rPr lang="pt-BR" sz="2000" b="1" dirty="0">
                <a:latin typeface="Arial" charset="0"/>
              </a:rPr>
              <a:t> e Minerais</a:t>
            </a:r>
          </a:p>
          <a:p>
            <a:pPr lvl="1"/>
            <a:r>
              <a:rPr lang="pt-BR" sz="2000" b="1" dirty="0">
                <a:latin typeface="Arial" charset="0"/>
              </a:rPr>
              <a:t>Cálcio</a:t>
            </a:r>
          </a:p>
          <a:p>
            <a:pPr lvl="1"/>
            <a:r>
              <a:rPr lang="pt-BR" sz="2000" b="1" dirty="0">
                <a:latin typeface="Arial" charset="0"/>
              </a:rPr>
              <a:t>Vitamina </a:t>
            </a:r>
            <a:r>
              <a:rPr lang="pt-BR" sz="2000" b="1" dirty="0" err="1">
                <a:latin typeface="Arial" charset="0"/>
              </a:rPr>
              <a:t>D</a:t>
            </a:r>
            <a:endParaRPr lang="pt-BR" sz="2000" b="1" dirty="0">
              <a:latin typeface="Arial" charset="0"/>
            </a:endParaRPr>
          </a:p>
          <a:p>
            <a:pPr lvl="1"/>
            <a:r>
              <a:rPr lang="pt-BR" sz="2000" b="1" dirty="0">
                <a:latin typeface="Arial" charset="0"/>
              </a:rPr>
              <a:t>Vitamina B1 e B12</a:t>
            </a:r>
          </a:p>
          <a:p>
            <a:pPr lvl="1"/>
            <a:r>
              <a:rPr lang="pt-BR" sz="2000" b="1" dirty="0">
                <a:latin typeface="Arial" charset="0"/>
              </a:rPr>
              <a:t>Vitamina C</a:t>
            </a:r>
          </a:p>
          <a:p>
            <a:pPr lvl="1"/>
            <a:r>
              <a:rPr lang="pt-BR" sz="2000" b="1" dirty="0">
                <a:latin typeface="Arial" charset="0"/>
              </a:rPr>
              <a:t>Ferro</a:t>
            </a:r>
          </a:p>
          <a:p>
            <a:endParaRPr lang="pt-BR" dirty="0">
              <a:solidFill>
                <a:srgbClr val="000090"/>
              </a:solidFill>
              <a:latin typeface="Arial" charset="0"/>
            </a:endParaRPr>
          </a:p>
        </p:txBody>
      </p:sp>
      <p:pic>
        <p:nvPicPr>
          <p:cNvPr id="4505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72033" y="2032000"/>
            <a:ext cx="2650067"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0618" y="4149726"/>
            <a:ext cx="28575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8085" y="3260725"/>
            <a:ext cx="1983316"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33397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title"/>
          </p:nvPr>
        </p:nvSpPr>
        <p:spPr>
          <a:xfrm>
            <a:off x="269867" y="100221"/>
            <a:ext cx="10363200" cy="1143000"/>
          </a:xfrm>
        </p:spPr>
        <p:txBody>
          <a:bodyPr/>
          <a:lstStyle/>
          <a:p>
            <a:r>
              <a:rPr lang="en-US" sz="3600" b="1" dirty="0" err="1">
                <a:solidFill>
                  <a:srgbClr val="385723"/>
                </a:solidFill>
                <a:latin typeface="+mn-lt"/>
              </a:rPr>
              <a:t>Possibilidade</a:t>
            </a:r>
            <a:r>
              <a:rPr lang="en-US" sz="3600" b="1" dirty="0">
                <a:solidFill>
                  <a:srgbClr val="385723"/>
                </a:solidFill>
                <a:latin typeface="+mn-lt"/>
              </a:rPr>
              <a:t> de </a:t>
            </a:r>
            <a:r>
              <a:rPr lang="en-US" sz="3600" b="1" dirty="0" err="1">
                <a:solidFill>
                  <a:srgbClr val="385723"/>
                </a:solidFill>
                <a:latin typeface="+mn-lt"/>
              </a:rPr>
              <a:t>melhora</a:t>
            </a:r>
            <a:r>
              <a:rPr lang="en-US" sz="3600" b="1" dirty="0">
                <a:solidFill>
                  <a:srgbClr val="385723"/>
                </a:solidFill>
                <a:latin typeface="+mn-lt"/>
              </a:rPr>
              <a:t> de </a:t>
            </a:r>
            <a:r>
              <a:rPr lang="en-US" sz="3600" b="1" dirty="0" err="1">
                <a:solidFill>
                  <a:srgbClr val="385723"/>
                </a:solidFill>
                <a:latin typeface="+mn-lt"/>
              </a:rPr>
              <a:t>qualidade</a:t>
            </a:r>
            <a:r>
              <a:rPr lang="en-US" sz="3600" b="1" dirty="0">
                <a:solidFill>
                  <a:srgbClr val="385723"/>
                </a:solidFill>
                <a:latin typeface="+mn-lt"/>
              </a:rPr>
              <a:t> de </a:t>
            </a:r>
            <a:r>
              <a:rPr lang="en-US" sz="3600" b="1" dirty="0" err="1">
                <a:solidFill>
                  <a:srgbClr val="385723"/>
                </a:solidFill>
                <a:latin typeface="+mn-lt"/>
              </a:rPr>
              <a:t>vida</a:t>
            </a:r>
            <a:r>
              <a:rPr lang="en-US" sz="3600" b="1" dirty="0">
                <a:solidFill>
                  <a:srgbClr val="385723"/>
                </a:solidFill>
                <a:latin typeface="+mn-lt"/>
              </a:rPr>
              <a:t>: </a:t>
            </a:r>
            <a:r>
              <a:rPr lang="en-US" sz="3600" b="1" dirty="0" err="1">
                <a:solidFill>
                  <a:srgbClr val="385723"/>
                </a:solidFill>
                <a:latin typeface="+mn-lt"/>
              </a:rPr>
              <a:t>Glicosade</a:t>
            </a:r>
            <a:endParaRPr lang="en-US" sz="3600" b="1" dirty="0">
              <a:solidFill>
                <a:srgbClr val="385723"/>
              </a:solidFill>
              <a:latin typeface="+mn-lt"/>
            </a:endParaRPr>
          </a:p>
        </p:txBody>
      </p:sp>
      <p:sp>
        <p:nvSpPr>
          <p:cNvPr id="59394" name="Content Placeholder 2"/>
          <p:cNvSpPr>
            <a:spLocks noGrp="1"/>
          </p:cNvSpPr>
          <p:nvPr>
            <p:ph sz="half" idx="1"/>
          </p:nvPr>
        </p:nvSpPr>
        <p:spPr>
          <a:xfrm>
            <a:off x="4114800" y="804378"/>
            <a:ext cx="7681079" cy="3062137"/>
          </a:xfrm>
        </p:spPr>
        <p:txBody>
          <a:bodyPr>
            <a:normAutofit/>
          </a:bodyPr>
          <a:lstStyle/>
          <a:p>
            <a:r>
              <a:rPr lang="en-US" sz="2000" dirty="0" err="1">
                <a:solidFill>
                  <a:srgbClr val="000000"/>
                </a:solidFill>
                <a:latin typeface="Arial" charset="0"/>
              </a:rPr>
              <a:t>Amido</a:t>
            </a:r>
            <a:r>
              <a:rPr lang="en-US" sz="2000" dirty="0">
                <a:solidFill>
                  <a:srgbClr val="000000"/>
                </a:solidFill>
                <a:latin typeface="Arial" charset="0"/>
              </a:rPr>
              <a:t> cru </a:t>
            </a:r>
            <a:r>
              <a:rPr lang="en-US" sz="2000" dirty="0" err="1">
                <a:solidFill>
                  <a:srgbClr val="000000"/>
                </a:solidFill>
                <a:latin typeface="Arial" charset="0"/>
              </a:rPr>
              <a:t>modificado</a:t>
            </a:r>
            <a:r>
              <a:rPr lang="en-US" sz="2000" dirty="0">
                <a:solidFill>
                  <a:srgbClr val="000000"/>
                </a:solidFill>
                <a:latin typeface="Arial" charset="0"/>
              </a:rPr>
              <a:t> de </a:t>
            </a:r>
            <a:r>
              <a:rPr lang="en-US" sz="2000" dirty="0" err="1">
                <a:solidFill>
                  <a:srgbClr val="000000"/>
                </a:solidFill>
                <a:latin typeface="Arial" charset="0"/>
              </a:rPr>
              <a:t>liberação</a:t>
            </a:r>
            <a:r>
              <a:rPr lang="en-US" sz="2000" dirty="0">
                <a:solidFill>
                  <a:srgbClr val="000000"/>
                </a:solidFill>
                <a:latin typeface="Arial" charset="0"/>
              </a:rPr>
              <a:t> </a:t>
            </a:r>
            <a:r>
              <a:rPr lang="en-US" sz="2000" dirty="0" err="1">
                <a:solidFill>
                  <a:srgbClr val="000000"/>
                </a:solidFill>
                <a:latin typeface="Arial" charset="0"/>
              </a:rPr>
              <a:t>lenta</a:t>
            </a:r>
            <a:r>
              <a:rPr lang="en-US" sz="2000" dirty="0">
                <a:solidFill>
                  <a:srgbClr val="000000"/>
                </a:solidFill>
                <a:latin typeface="Arial" charset="0"/>
              </a:rPr>
              <a:t> e </a:t>
            </a:r>
            <a:r>
              <a:rPr lang="en-US" sz="2000" dirty="0" err="1">
                <a:solidFill>
                  <a:srgbClr val="000000"/>
                </a:solidFill>
                <a:latin typeface="Arial" charset="0"/>
              </a:rPr>
              <a:t>uso</a:t>
            </a:r>
            <a:r>
              <a:rPr lang="en-US" sz="2000" dirty="0">
                <a:solidFill>
                  <a:srgbClr val="000000"/>
                </a:solidFill>
                <a:latin typeface="Arial" charset="0"/>
              </a:rPr>
              <a:t> </a:t>
            </a:r>
            <a:r>
              <a:rPr lang="en-US" sz="2000" b="1" dirty="0" err="1">
                <a:solidFill>
                  <a:srgbClr val="C00000"/>
                </a:solidFill>
                <a:latin typeface="Arial" charset="0"/>
              </a:rPr>
              <a:t>noturno</a:t>
            </a:r>
            <a:endParaRPr lang="en-US" sz="2000" b="1" dirty="0">
              <a:solidFill>
                <a:srgbClr val="C00000"/>
              </a:solidFill>
              <a:latin typeface="Arial" charset="0"/>
            </a:endParaRPr>
          </a:p>
          <a:p>
            <a:r>
              <a:rPr lang="en-US" sz="2000" dirty="0" err="1">
                <a:solidFill>
                  <a:srgbClr val="000000"/>
                </a:solidFill>
                <a:latin typeface="Arial" charset="0"/>
              </a:rPr>
              <a:t>Glycosade</a:t>
            </a:r>
            <a:r>
              <a:rPr lang="en-US" sz="2000" dirty="0">
                <a:solidFill>
                  <a:srgbClr val="000000"/>
                </a:solidFill>
                <a:latin typeface="Arial" charset="0"/>
              </a:rPr>
              <a:t> </a:t>
            </a:r>
            <a:r>
              <a:rPr lang="en-US" sz="2000" dirty="0" err="1">
                <a:solidFill>
                  <a:srgbClr val="000000"/>
                </a:solidFill>
                <a:latin typeface="Arial" charset="0"/>
              </a:rPr>
              <a:t>aprovado</a:t>
            </a:r>
            <a:r>
              <a:rPr lang="en-US" sz="2000" dirty="0">
                <a:solidFill>
                  <a:srgbClr val="000000"/>
                </a:solidFill>
                <a:latin typeface="Arial" charset="0"/>
              </a:rPr>
              <a:t> </a:t>
            </a:r>
            <a:r>
              <a:rPr lang="en-US" sz="2000" dirty="0" err="1">
                <a:solidFill>
                  <a:srgbClr val="000000"/>
                </a:solidFill>
                <a:latin typeface="Arial" charset="0"/>
              </a:rPr>
              <a:t>nos</a:t>
            </a:r>
            <a:r>
              <a:rPr lang="en-US" sz="2000" dirty="0">
                <a:solidFill>
                  <a:srgbClr val="000000"/>
                </a:solidFill>
                <a:latin typeface="Arial" charset="0"/>
              </a:rPr>
              <a:t> EUA e Europa </a:t>
            </a:r>
            <a:r>
              <a:rPr lang="en-US" sz="2000" dirty="0" err="1">
                <a:solidFill>
                  <a:srgbClr val="000000"/>
                </a:solidFill>
                <a:latin typeface="Arial" charset="0"/>
              </a:rPr>
              <a:t>desde</a:t>
            </a:r>
            <a:r>
              <a:rPr lang="en-US" sz="2000" dirty="0">
                <a:solidFill>
                  <a:srgbClr val="000000"/>
                </a:solidFill>
                <a:latin typeface="Arial" charset="0"/>
              </a:rPr>
              <a:t> 2012. </a:t>
            </a:r>
            <a:r>
              <a:rPr lang="en-US" sz="2000" dirty="0">
                <a:latin typeface="Arial" charset="0"/>
              </a:rPr>
              <a:t> </a:t>
            </a:r>
          </a:p>
          <a:p>
            <a:r>
              <a:rPr lang="en-US" sz="2000" dirty="0"/>
              <a:t>99 dos 114 </a:t>
            </a:r>
            <a:r>
              <a:rPr lang="en-US" sz="2000" dirty="0" err="1"/>
              <a:t>pacientes</a:t>
            </a:r>
            <a:r>
              <a:rPr lang="en-US" sz="2000" dirty="0"/>
              <a:t> (86.8%) </a:t>
            </a:r>
            <a:r>
              <a:rPr lang="en-US" sz="2000" dirty="0" err="1"/>
              <a:t>melhoraram</a:t>
            </a:r>
            <a:r>
              <a:rPr lang="en-US" sz="2000" dirty="0"/>
              <a:t> a </a:t>
            </a:r>
            <a:r>
              <a:rPr lang="en-US" sz="2000" dirty="0" err="1"/>
              <a:t>tolerância</a:t>
            </a:r>
            <a:r>
              <a:rPr lang="en-US" sz="2000" dirty="0"/>
              <a:t> da </a:t>
            </a:r>
            <a:r>
              <a:rPr lang="en-US" sz="2000" dirty="0" err="1"/>
              <a:t>glicemia</a:t>
            </a:r>
            <a:r>
              <a:rPr lang="en-US" sz="2000" dirty="0"/>
              <a:t> com o </a:t>
            </a:r>
            <a:r>
              <a:rPr lang="en-US" sz="2000" dirty="0" err="1"/>
              <a:t>uso</a:t>
            </a:r>
            <a:r>
              <a:rPr lang="en-US" sz="2000" dirty="0"/>
              <a:t> do </a:t>
            </a:r>
            <a:r>
              <a:rPr lang="en-US" sz="2000" dirty="0" err="1"/>
              <a:t>Glycosade</a:t>
            </a:r>
            <a:r>
              <a:rPr lang="en-US" sz="2000" dirty="0"/>
              <a:t> – </a:t>
            </a:r>
            <a:r>
              <a:rPr lang="en-US" sz="2000" dirty="0" err="1"/>
              <a:t>teste</a:t>
            </a:r>
            <a:r>
              <a:rPr lang="en-US" sz="2000" dirty="0"/>
              <a:t> de </a:t>
            </a:r>
            <a:r>
              <a:rPr lang="en-US" sz="2000" dirty="0" err="1"/>
              <a:t>tolerancia</a:t>
            </a:r>
            <a:r>
              <a:rPr lang="en-US" sz="2000" dirty="0"/>
              <a:t> (&gt; 2 </a:t>
            </a:r>
            <a:r>
              <a:rPr lang="en-US" sz="2000" dirty="0" err="1"/>
              <a:t>horas</a:t>
            </a:r>
            <a:r>
              <a:rPr lang="en-US" sz="2000" dirty="0"/>
              <a:t>).</a:t>
            </a:r>
          </a:p>
          <a:p>
            <a:pPr lvl="2" indent="-742950">
              <a:buFontTx/>
              <a:buNone/>
              <a:defRPr/>
            </a:pPr>
            <a:endParaRPr lang="en-US" dirty="0"/>
          </a:p>
          <a:p>
            <a:pPr lvl="2" indent="-742950">
              <a:defRPr/>
            </a:pPr>
            <a:r>
              <a:rPr lang="en-US" dirty="0" err="1"/>
              <a:t>Tipo</a:t>
            </a:r>
            <a:r>
              <a:rPr lang="en-US" dirty="0"/>
              <a:t> </a:t>
            </a:r>
            <a:r>
              <a:rPr lang="en-US" dirty="0" err="1"/>
              <a:t>Ia</a:t>
            </a:r>
            <a:r>
              <a:rPr lang="en-US" dirty="0"/>
              <a:t>:                73 de 85 (86% </a:t>
            </a:r>
            <a:r>
              <a:rPr lang="en-US" dirty="0" err="1"/>
              <a:t>successo</a:t>
            </a:r>
            <a:r>
              <a:rPr lang="en-US" dirty="0"/>
              <a:t>)</a:t>
            </a:r>
          </a:p>
          <a:p>
            <a:pPr lvl="2" indent="-742950">
              <a:defRPr/>
            </a:pPr>
            <a:r>
              <a:rPr lang="en-US" dirty="0" err="1"/>
              <a:t>Tipo</a:t>
            </a:r>
            <a:r>
              <a:rPr lang="en-US" dirty="0"/>
              <a:t> </a:t>
            </a:r>
            <a:r>
              <a:rPr lang="en-US" dirty="0" err="1"/>
              <a:t>Ib</a:t>
            </a:r>
            <a:r>
              <a:rPr lang="en-US" dirty="0"/>
              <a:t>:                10 de 12 (83% </a:t>
            </a:r>
            <a:r>
              <a:rPr lang="en-US" dirty="0" err="1"/>
              <a:t>successo</a:t>
            </a:r>
            <a:r>
              <a:rPr lang="en-US" dirty="0"/>
              <a:t>)</a:t>
            </a:r>
          </a:p>
          <a:p>
            <a:pPr lvl="2" indent="-742950">
              <a:defRPr/>
            </a:pPr>
            <a:r>
              <a:rPr lang="en-US" dirty="0" err="1"/>
              <a:t>Tipo</a:t>
            </a:r>
            <a:r>
              <a:rPr lang="en-US" dirty="0"/>
              <a:t> III:                 8 de 8 (100% </a:t>
            </a:r>
            <a:r>
              <a:rPr lang="en-US" dirty="0" err="1"/>
              <a:t>successo</a:t>
            </a:r>
            <a:r>
              <a:rPr lang="en-US" dirty="0"/>
              <a:t>)    </a:t>
            </a:r>
          </a:p>
          <a:p>
            <a:endParaRPr lang="en-US" dirty="0">
              <a:latin typeface="Arial" charset="0"/>
            </a:endParaRPr>
          </a:p>
          <a:p>
            <a:endParaRPr lang="en-US" dirty="0">
              <a:latin typeface="Arial" charset="0"/>
            </a:endParaRPr>
          </a:p>
          <a:p>
            <a:endParaRPr lang="en-US" dirty="0">
              <a:latin typeface="Arial" charset="0"/>
            </a:endParaRPr>
          </a:p>
          <a:p>
            <a:endParaRPr lang="en-US" dirty="0">
              <a:latin typeface="Arial" charset="0"/>
            </a:endParaRPr>
          </a:p>
        </p:txBody>
      </p:sp>
      <p:pic>
        <p:nvPicPr>
          <p:cNvPr id="59395" name="Content Placeholder 4" descr="Glycosad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5395" y="1243221"/>
            <a:ext cx="2601384" cy="249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56087" y="3942820"/>
            <a:ext cx="7173262" cy="2490637"/>
          </a:xfrm>
          <a:ln w="95250">
            <a:solidFill>
              <a:srgbClr val="3333FF"/>
            </a:solidFill>
            <a:miter lim="800000"/>
            <a:headEnd/>
            <a:tailEnd/>
          </a:ln>
        </p:spPr>
      </p:pic>
    </p:spTree>
    <p:extLst>
      <p:ext uri="{BB962C8B-B14F-4D97-AF65-F5344CB8AC3E}">
        <p14:creationId xmlns:p14="http://schemas.microsoft.com/office/powerpoint/2010/main" val="31781579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a:xfrm>
            <a:off x="586994" y="304800"/>
            <a:ext cx="10363200" cy="702365"/>
          </a:xfrm>
          <a:solidFill>
            <a:schemeClr val="accent4"/>
          </a:solidFill>
        </p:spPr>
        <p:txBody>
          <a:bodyPr>
            <a:normAutofit/>
          </a:bodyPr>
          <a:lstStyle/>
          <a:p>
            <a:pPr algn="ctr"/>
            <a:r>
              <a:rPr lang="en-US" sz="3200" dirty="0" err="1">
                <a:latin typeface="Arial" charset="0"/>
              </a:rPr>
              <a:t>Objetivo</a:t>
            </a:r>
            <a:r>
              <a:rPr lang="en-US" sz="3200" dirty="0">
                <a:latin typeface="Arial" charset="0"/>
              </a:rPr>
              <a:t> do </a:t>
            </a:r>
            <a:r>
              <a:rPr lang="en-US" sz="3200" dirty="0" err="1">
                <a:latin typeface="Arial" charset="0"/>
              </a:rPr>
              <a:t>Tratamento</a:t>
            </a:r>
            <a:r>
              <a:rPr lang="en-US" sz="3200" dirty="0">
                <a:latin typeface="Arial" charset="0"/>
              </a:rPr>
              <a:t> das </a:t>
            </a:r>
            <a:r>
              <a:rPr lang="en-US" sz="3200" dirty="0" err="1">
                <a:latin typeface="Arial" charset="0"/>
              </a:rPr>
              <a:t>Glicogenoses</a:t>
            </a:r>
            <a:endParaRPr lang="en-US" sz="3200" dirty="0">
              <a:latin typeface="Arial" charset="0"/>
            </a:endParaRPr>
          </a:p>
        </p:txBody>
      </p:sp>
      <p:sp>
        <p:nvSpPr>
          <p:cNvPr id="43010" name="Rectangle 3"/>
          <p:cNvSpPr>
            <a:spLocks noGrp="1" noChangeArrowheads="1"/>
          </p:cNvSpPr>
          <p:nvPr>
            <p:ph type="body" idx="1"/>
          </p:nvPr>
        </p:nvSpPr>
        <p:spPr>
          <a:xfrm>
            <a:off x="304800" y="1152938"/>
            <a:ext cx="11684000" cy="5221357"/>
          </a:xfrm>
        </p:spPr>
        <p:txBody>
          <a:bodyPr>
            <a:normAutofit/>
          </a:bodyPr>
          <a:lstStyle/>
          <a:p>
            <a:pPr lvl="1">
              <a:lnSpc>
                <a:spcPct val="120000"/>
              </a:lnSpc>
              <a:buFont typeface="Wingdings" pitchFamily="2" charset="2"/>
              <a:buChar char="ü"/>
              <a:tabLst>
                <a:tab pos="971550" algn="l"/>
              </a:tabLst>
            </a:pPr>
            <a:r>
              <a:rPr lang="en-US" sz="1800" b="1" dirty="0" err="1">
                <a:solidFill>
                  <a:srgbClr val="800000"/>
                </a:solidFill>
                <a:latin typeface="Arial" charset="0"/>
              </a:rPr>
              <a:t>Promover</a:t>
            </a:r>
            <a:r>
              <a:rPr lang="en-US" sz="1800" b="1" dirty="0">
                <a:solidFill>
                  <a:srgbClr val="800000"/>
                </a:solidFill>
                <a:latin typeface="Arial" charset="0"/>
              </a:rPr>
              <a:t> o </a:t>
            </a:r>
            <a:r>
              <a:rPr lang="en-US" sz="1800" b="1" dirty="0" err="1">
                <a:solidFill>
                  <a:srgbClr val="800000"/>
                </a:solidFill>
                <a:latin typeface="Arial" charset="0"/>
              </a:rPr>
              <a:t>crescimento</a:t>
            </a:r>
            <a:r>
              <a:rPr lang="en-US" sz="1800" b="1" dirty="0">
                <a:solidFill>
                  <a:srgbClr val="800000"/>
                </a:solidFill>
                <a:latin typeface="Arial" charset="0"/>
              </a:rPr>
              <a:t> e </a:t>
            </a:r>
            <a:r>
              <a:rPr lang="en-US" sz="1800" b="1" dirty="0" err="1">
                <a:solidFill>
                  <a:srgbClr val="800000"/>
                </a:solidFill>
                <a:latin typeface="Arial" charset="0"/>
              </a:rPr>
              <a:t>desenvolvimento</a:t>
            </a:r>
            <a:r>
              <a:rPr lang="en-US" sz="1800" b="1" dirty="0">
                <a:solidFill>
                  <a:srgbClr val="800000"/>
                </a:solidFill>
                <a:latin typeface="Arial" charset="0"/>
              </a:rPr>
              <a:t> NORMAL</a:t>
            </a:r>
          </a:p>
          <a:p>
            <a:pPr lvl="1">
              <a:lnSpc>
                <a:spcPct val="120000"/>
              </a:lnSpc>
              <a:buFont typeface="Wingdings" pitchFamily="2" charset="2"/>
              <a:buChar char="ü"/>
              <a:tabLst>
                <a:tab pos="971550" algn="l"/>
              </a:tabLst>
            </a:pPr>
            <a:r>
              <a:rPr lang="en-US" sz="1800" b="1" dirty="0" err="1">
                <a:solidFill>
                  <a:srgbClr val="800000"/>
                </a:solidFill>
                <a:latin typeface="Arial" charset="0"/>
              </a:rPr>
              <a:t>Evitar</a:t>
            </a:r>
            <a:r>
              <a:rPr lang="en-US" sz="1800" b="1" dirty="0">
                <a:solidFill>
                  <a:srgbClr val="800000"/>
                </a:solidFill>
                <a:latin typeface="Arial" charset="0"/>
              </a:rPr>
              <a:t> </a:t>
            </a:r>
            <a:r>
              <a:rPr lang="en-US" sz="1800" b="1" dirty="0" err="1">
                <a:solidFill>
                  <a:srgbClr val="800000"/>
                </a:solidFill>
                <a:latin typeface="Arial" charset="0"/>
              </a:rPr>
              <a:t>danos</a:t>
            </a:r>
            <a:r>
              <a:rPr lang="en-US" sz="1800" b="1" dirty="0">
                <a:solidFill>
                  <a:srgbClr val="800000"/>
                </a:solidFill>
                <a:latin typeface="Arial" charset="0"/>
              </a:rPr>
              <a:t> </a:t>
            </a:r>
            <a:r>
              <a:rPr lang="en-US" sz="1800" b="1" dirty="0" err="1">
                <a:solidFill>
                  <a:srgbClr val="800000"/>
                </a:solidFill>
                <a:latin typeface="Arial" charset="0"/>
              </a:rPr>
              <a:t>cerebrais</a:t>
            </a:r>
            <a:r>
              <a:rPr lang="en-US" sz="1800" b="1" dirty="0">
                <a:solidFill>
                  <a:srgbClr val="800000"/>
                </a:solidFill>
                <a:latin typeface="Arial" charset="0"/>
              </a:rPr>
              <a:t> pela </a:t>
            </a:r>
            <a:r>
              <a:rPr lang="en-US" sz="1800" b="1" dirty="0" err="1">
                <a:solidFill>
                  <a:srgbClr val="800000"/>
                </a:solidFill>
                <a:latin typeface="Arial" charset="0"/>
              </a:rPr>
              <a:t>hipoglicemia</a:t>
            </a:r>
            <a:endParaRPr lang="en-US" sz="1800" b="1" dirty="0">
              <a:solidFill>
                <a:srgbClr val="800000"/>
              </a:solidFill>
              <a:latin typeface="Arial" charset="0"/>
            </a:endParaRPr>
          </a:p>
          <a:p>
            <a:pPr lvl="1">
              <a:lnSpc>
                <a:spcPct val="120000"/>
              </a:lnSpc>
              <a:buFont typeface="Wingdings" pitchFamily="2" charset="2"/>
              <a:buChar char="ü"/>
              <a:tabLst>
                <a:tab pos="971550" algn="l"/>
              </a:tabLst>
            </a:pPr>
            <a:r>
              <a:rPr lang="en-US" sz="1800" b="1" dirty="0" err="1">
                <a:solidFill>
                  <a:srgbClr val="800000"/>
                </a:solidFill>
                <a:latin typeface="Arial" charset="0"/>
              </a:rPr>
              <a:t>Evitar</a:t>
            </a:r>
            <a:r>
              <a:rPr lang="en-US" sz="1800" b="1" dirty="0">
                <a:solidFill>
                  <a:srgbClr val="800000"/>
                </a:solidFill>
                <a:latin typeface="Arial" charset="0"/>
              </a:rPr>
              <a:t> </a:t>
            </a:r>
            <a:r>
              <a:rPr lang="en-US" sz="1800" b="1" dirty="0" err="1">
                <a:solidFill>
                  <a:srgbClr val="800000"/>
                </a:solidFill>
                <a:latin typeface="Arial" charset="0"/>
              </a:rPr>
              <a:t>danos</a:t>
            </a:r>
            <a:r>
              <a:rPr lang="en-US" sz="1800" b="1" dirty="0">
                <a:solidFill>
                  <a:srgbClr val="800000"/>
                </a:solidFill>
                <a:latin typeface="Arial" charset="0"/>
              </a:rPr>
              <a:t> </a:t>
            </a:r>
            <a:r>
              <a:rPr lang="en-US" sz="1800" b="1" dirty="0" err="1">
                <a:solidFill>
                  <a:srgbClr val="800000"/>
                </a:solidFill>
                <a:latin typeface="Arial" charset="0"/>
              </a:rPr>
              <a:t>hepaticos</a:t>
            </a:r>
            <a:r>
              <a:rPr lang="en-US" sz="1800" b="1" dirty="0">
                <a:solidFill>
                  <a:srgbClr val="800000"/>
                </a:solidFill>
                <a:latin typeface="Arial" charset="0"/>
              </a:rPr>
              <a:t>: </a:t>
            </a:r>
            <a:r>
              <a:rPr lang="en-US" sz="1800" b="1" dirty="0" err="1">
                <a:solidFill>
                  <a:srgbClr val="800000"/>
                </a:solidFill>
                <a:latin typeface="Arial" charset="0"/>
              </a:rPr>
              <a:t>cirrose</a:t>
            </a:r>
            <a:r>
              <a:rPr lang="en-US" sz="1800" b="1" dirty="0">
                <a:solidFill>
                  <a:srgbClr val="800000"/>
                </a:solidFill>
                <a:latin typeface="Arial" charset="0"/>
              </a:rPr>
              <a:t>, </a:t>
            </a:r>
            <a:r>
              <a:rPr lang="en-US" sz="1800" b="1" dirty="0" err="1">
                <a:solidFill>
                  <a:srgbClr val="800000"/>
                </a:solidFill>
                <a:latin typeface="Arial" charset="0"/>
              </a:rPr>
              <a:t>fibrose</a:t>
            </a:r>
            <a:r>
              <a:rPr lang="en-US" sz="1800" b="1" dirty="0">
                <a:solidFill>
                  <a:srgbClr val="800000"/>
                </a:solidFill>
                <a:latin typeface="Arial" charset="0"/>
              </a:rPr>
              <a:t>, </a:t>
            </a:r>
            <a:r>
              <a:rPr lang="en-US" sz="1800" b="1" dirty="0" err="1">
                <a:solidFill>
                  <a:srgbClr val="800000"/>
                </a:solidFill>
                <a:latin typeface="Arial" charset="0"/>
              </a:rPr>
              <a:t>tumores</a:t>
            </a:r>
            <a:r>
              <a:rPr lang="en-US" sz="1800" b="1" dirty="0">
                <a:solidFill>
                  <a:srgbClr val="800000"/>
                </a:solidFill>
                <a:latin typeface="Arial" charset="0"/>
              </a:rPr>
              <a:t>, </a:t>
            </a:r>
            <a:r>
              <a:rPr lang="en-US" sz="1800" b="1" dirty="0" err="1">
                <a:solidFill>
                  <a:srgbClr val="800000"/>
                </a:solidFill>
                <a:latin typeface="Arial" charset="0"/>
              </a:rPr>
              <a:t>transplantes</a:t>
            </a:r>
            <a:r>
              <a:rPr lang="en-US" sz="1800" b="1" dirty="0">
                <a:solidFill>
                  <a:srgbClr val="800000"/>
                </a:solidFill>
                <a:latin typeface="Arial" charset="0"/>
              </a:rPr>
              <a:t> de </a:t>
            </a:r>
            <a:r>
              <a:rPr lang="en-US" sz="1800" b="1" dirty="0" err="1">
                <a:solidFill>
                  <a:srgbClr val="800000"/>
                </a:solidFill>
                <a:latin typeface="Arial" charset="0"/>
              </a:rPr>
              <a:t>fígado</a:t>
            </a:r>
            <a:r>
              <a:rPr lang="en-US" sz="1800" b="1" dirty="0">
                <a:solidFill>
                  <a:srgbClr val="800000"/>
                </a:solidFill>
                <a:latin typeface="Arial" charset="0"/>
              </a:rPr>
              <a:t>.</a:t>
            </a:r>
          </a:p>
          <a:p>
            <a:pPr lvl="1">
              <a:lnSpc>
                <a:spcPct val="120000"/>
              </a:lnSpc>
              <a:buFont typeface="Wingdings" pitchFamily="2" charset="2"/>
              <a:buChar char="ü"/>
              <a:tabLst>
                <a:tab pos="971550" algn="l"/>
              </a:tabLst>
            </a:pPr>
            <a:r>
              <a:rPr lang="en-US" sz="1800" b="1" dirty="0" err="1">
                <a:solidFill>
                  <a:srgbClr val="800000"/>
                </a:solidFill>
                <a:latin typeface="Arial" charset="0"/>
              </a:rPr>
              <a:t>Evitar</a:t>
            </a:r>
            <a:r>
              <a:rPr lang="en-US" sz="1800" b="1" dirty="0">
                <a:solidFill>
                  <a:srgbClr val="800000"/>
                </a:solidFill>
                <a:latin typeface="Arial" charset="0"/>
              </a:rPr>
              <a:t> </a:t>
            </a:r>
            <a:r>
              <a:rPr lang="en-US" sz="1800" b="1" dirty="0" err="1">
                <a:solidFill>
                  <a:srgbClr val="800000"/>
                </a:solidFill>
                <a:latin typeface="Arial" charset="0"/>
              </a:rPr>
              <a:t>danos</a:t>
            </a:r>
            <a:r>
              <a:rPr lang="en-US" sz="1800" b="1" dirty="0">
                <a:solidFill>
                  <a:srgbClr val="800000"/>
                </a:solidFill>
                <a:latin typeface="Arial" charset="0"/>
              </a:rPr>
              <a:t> </a:t>
            </a:r>
            <a:r>
              <a:rPr lang="en-US" sz="1800" b="1" dirty="0" err="1">
                <a:solidFill>
                  <a:srgbClr val="800000"/>
                </a:solidFill>
                <a:latin typeface="Arial" charset="0"/>
              </a:rPr>
              <a:t>fisicos</a:t>
            </a:r>
            <a:r>
              <a:rPr lang="en-US" sz="1800" b="1" dirty="0">
                <a:solidFill>
                  <a:srgbClr val="800000"/>
                </a:solidFill>
                <a:latin typeface="Arial" charset="0"/>
              </a:rPr>
              <a:t> e </a:t>
            </a:r>
            <a:r>
              <a:rPr lang="en-US" sz="1800" b="1" dirty="0" err="1">
                <a:solidFill>
                  <a:srgbClr val="800000"/>
                </a:solidFill>
                <a:latin typeface="Arial" charset="0"/>
              </a:rPr>
              <a:t>emocionais</a:t>
            </a:r>
            <a:endParaRPr lang="en-US" sz="1800" b="1" dirty="0">
              <a:solidFill>
                <a:srgbClr val="800000"/>
              </a:solidFill>
              <a:latin typeface="Arial" charset="0"/>
            </a:endParaRPr>
          </a:p>
          <a:p>
            <a:pPr lvl="1">
              <a:lnSpc>
                <a:spcPct val="120000"/>
              </a:lnSpc>
              <a:buFont typeface="Wingdings" pitchFamily="2" charset="2"/>
              <a:buChar char="ü"/>
              <a:tabLst>
                <a:tab pos="971550" algn="l"/>
              </a:tabLst>
            </a:pPr>
            <a:r>
              <a:rPr lang="en-US" sz="1800" b="1" dirty="0" err="1">
                <a:solidFill>
                  <a:srgbClr val="800000"/>
                </a:solidFill>
                <a:latin typeface="Arial" charset="0"/>
              </a:rPr>
              <a:t>Evitar</a:t>
            </a:r>
            <a:r>
              <a:rPr lang="en-US" sz="1800" b="1" dirty="0">
                <a:solidFill>
                  <a:srgbClr val="800000"/>
                </a:solidFill>
                <a:latin typeface="Arial" charset="0"/>
              </a:rPr>
              <a:t> </a:t>
            </a:r>
            <a:r>
              <a:rPr lang="en-US" sz="1800" b="1" dirty="0" err="1">
                <a:solidFill>
                  <a:srgbClr val="800000"/>
                </a:solidFill>
                <a:latin typeface="Arial" charset="0"/>
              </a:rPr>
              <a:t>danos</a:t>
            </a:r>
            <a:r>
              <a:rPr lang="en-US" sz="1800" b="1" dirty="0">
                <a:solidFill>
                  <a:srgbClr val="800000"/>
                </a:solidFill>
                <a:latin typeface="Arial" charset="0"/>
              </a:rPr>
              <a:t> </a:t>
            </a:r>
            <a:r>
              <a:rPr lang="en-US" sz="1800" b="1" dirty="0" err="1">
                <a:solidFill>
                  <a:srgbClr val="800000"/>
                </a:solidFill>
                <a:latin typeface="Arial" charset="0"/>
              </a:rPr>
              <a:t>renais</a:t>
            </a:r>
            <a:r>
              <a:rPr lang="en-US" sz="1800" b="1" dirty="0">
                <a:solidFill>
                  <a:srgbClr val="800000"/>
                </a:solidFill>
                <a:latin typeface="Arial" charset="0"/>
              </a:rPr>
              <a:t> </a:t>
            </a:r>
          </a:p>
          <a:p>
            <a:pPr lvl="1">
              <a:lnSpc>
                <a:spcPct val="120000"/>
              </a:lnSpc>
              <a:buFont typeface="Wingdings" pitchFamily="2" charset="2"/>
              <a:buChar char="ü"/>
              <a:tabLst>
                <a:tab pos="971550" algn="l"/>
              </a:tabLst>
            </a:pPr>
            <a:r>
              <a:rPr lang="en-US" sz="1800" b="1" dirty="0" err="1">
                <a:solidFill>
                  <a:srgbClr val="800000"/>
                </a:solidFill>
                <a:latin typeface="Arial" charset="0"/>
              </a:rPr>
              <a:t>Evitar</a:t>
            </a:r>
            <a:r>
              <a:rPr lang="en-US" sz="1800" b="1" dirty="0">
                <a:solidFill>
                  <a:srgbClr val="800000"/>
                </a:solidFill>
                <a:latin typeface="Arial" charset="0"/>
              </a:rPr>
              <a:t> </a:t>
            </a:r>
            <a:r>
              <a:rPr lang="en-US" sz="1800" b="1" dirty="0" err="1">
                <a:solidFill>
                  <a:srgbClr val="800000"/>
                </a:solidFill>
                <a:latin typeface="Arial" charset="0"/>
              </a:rPr>
              <a:t>danos</a:t>
            </a:r>
            <a:r>
              <a:rPr lang="en-US" sz="1800" b="1" dirty="0">
                <a:solidFill>
                  <a:srgbClr val="800000"/>
                </a:solidFill>
                <a:latin typeface="Arial" charset="0"/>
              </a:rPr>
              <a:t> </a:t>
            </a:r>
            <a:r>
              <a:rPr lang="en-US" sz="1800" b="1" dirty="0" err="1">
                <a:solidFill>
                  <a:srgbClr val="800000"/>
                </a:solidFill>
                <a:latin typeface="Arial" charset="0"/>
              </a:rPr>
              <a:t>cardíacos</a:t>
            </a:r>
            <a:r>
              <a:rPr lang="en-US" sz="1800" b="1" dirty="0">
                <a:solidFill>
                  <a:srgbClr val="800000"/>
                </a:solidFill>
                <a:latin typeface="Arial" charset="0"/>
              </a:rPr>
              <a:t> </a:t>
            </a:r>
          </a:p>
          <a:p>
            <a:pPr lvl="1">
              <a:lnSpc>
                <a:spcPct val="120000"/>
              </a:lnSpc>
              <a:buFont typeface="Wingdings" pitchFamily="2" charset="2"/>
              <a:buChar char="ü"/>
              <a:tabLst>
                <a:tab pos="971550" algn="l"/>
              </a:tabLst>
            </a:pPr>
            <a:r>
              <a:rPr lang="en-US" sz="1800" b="1" dirty="0" err="1">
                <a:solidFill>
                  <a:srgbClr val="800000"/>
                </a:solidFill>
                <a:latin typeface="Arial" charset="0"/>
              </a:rPr>
              <a:t>Evitar</a:t>
            </a:r>
            <a:r>
              <a:rPr lang="en-US" sz="1800" b="1" dirty="0">
                <a:solidFill>
                  <a:srgbClr val="800000"/>
                </a:solidFill>
                <a:latin typeface="Arial" charset="0"/>
              </a:rPr>
              <a:t> anemia</a:t>
            </a:r>
          </a:p>
          <a:p>
            <a:pPr lvl="1">
              <a:lnSpc>
                <a:spcPct val="120000"/>
              </a:lnSpc>
              <a:buFont typeface="Wingdings" pitchFamily="2" charset="2"/>
              <a:buChar char="ü"/>
              <a:tabLst>
                <a:tab pos="971550" algn="l"/>
              </a:tabLst>
            </a:pPr>
            <a:r>
              <a:rPr lang="en-US" sz="1800" b="1" dirty="0" err="1">
                <a:solidFill>
                  <a:srgbClr val="800000"/>
                </a:solidFill>
                <a:latin typeface="Arial" charset="0"/>
              </a:rPr>
              <a:t>Evitar</a:t>
            </a:r>
            <a:r>
              <a:rPr lang="en-US" sz="1800" b="1" dirty="0">
                <a:solidFill>
                  <a:srgbClr val="800000"/>
                </a:solidFill>
                <a:latin typeface="Arial" charset="0"/>
              </a:rPr>
              <a:t> </a:t>
            </a:r>
            <a:r>
              <a:rPr lang="en-US" sz="1800" b="1" dirty="0" err="1">
                <a:solidFill>
                  <a:srgbClr val="800000"/>
                </a:solidFill>
                <a:latin typeface="Arial" charset="0"/>
              </a:rPr>
              <a:t>obesidade</a:t>
            </a:r>
            <a:endParaRPr lang="en-US" sz="1800" b="1" dirty="0">
              <a:solidFill>
                <a:srgbClr val="800000"/>
              </a:solidFill>
              <a:latin typeface="Arial" charset="0"/>
            </a:endParaRPr>
          </a:p>
          <a:p>
            <a:pPr lvl="1">
              <a:lnSpc>
                <a:spcPct val="120000"/>
              </a:lnSpc>
              <a:buFont typeface="Wingdings" pitchFamily="2" charset="2"/>
              <a:buChar char="ü"/>
              <a:tabLst>
                <a:tab pos="971550" algn="l"/>
              </a:tabLst>
            </a:pPr>
            <a:r>
              <a:rPr lang="en-US" sz="1800" b="1" dirty="0" err="1">
                <a:solidFill>
                  <a:srgbClr val="800000"/>
                </a:solidFill>
                <a:latin typeface="Arial" charset="0"/>
              </a:rPr>
              <a:t>Evitar</a:t>
            </a:r>
            <a:r>
              <a:rPr lang="en-US" sz="1800" b="1" dirty="0">
                <a:solidFill>
                  <a:srgbClr val="800000"/>
                </a:solidFill>
                <a:latin typeface="Arial" charset="0"/>
              </a:rPr>
              <a:t> </a:t>
            </a:r>
            <a:r>
              <a:rPr lang="en-US" sz="1800" b="1" dirty="0" err="1">
                <a:solidFill>
                  <a:srgbClr val="800000"/>
                </a:solidFill>
                <a:latin typeface="Arial" charset="0"/>
              </a:rPr>
              <a:t>deficiências</a:t>
            </a:r>
            <a:r>
              <a:rPr lang="en-US" sz="1800" b="1" dirty="0">
                <a:solidFill>
                  <a:srgbClr val="800000"/>
                </a:solidFill>
                <a:latin typeface="Arial" charset="0"/>
              </a:rPr>
              <a:t> </a:t>
            </a:r>
            <a:r>
              <a:rPr lang="en-US" sz="1800" b="1" dirty="0" err="1">
                <a:solidFill>
                  <a:srgbClr val="800000"/>
                </a:solidFill>
                <a:latin typeface="Arial" charset="0"/>
              </a:rPr>
              <a:t>nutricionais</a:t>
            </a:r>
            <a:r>
              <a:rPr lang="en-US" sz="1800" b="1" dirty="0">
                <a:solidFill>
                  <a:srgbClr val="800000"/>
                </a:solidFill>
                <a:latin typeface="Arial" charset="0"/>
              </a:rPr>
              <a:t> </a:t>
            </a:r>
          </a:p>
          <a:p>
            <a:pPr lvl="1">
              <a:lnSpc>
                <a:spcPct val="120000"/>
              </a:lnSpc>
              <a:buFont typeface="Wingdings" pitchFamily="2" charset="2"/>
              <a:buChar char="ü"/>
              <a:tabLst>
                <a:tab pos="971550" algn="l"/>
              </a:tabLst>
            </a:pPr>
            <a:r>
              <a:rPr lang="en-US" sz="1800" b="1" dirty="0" err="1">
                <a:solidFill>
                  <a:srgbClr val="800000"/>
                </a:solidFill>
                <a:latin typeface="Arial" charset="0"/>
              </a:rPr>
              <a:t>Preservar</a:t>
            </a:r>
            <a:r>
              <a:rPr lang="en-US" sz="1800" b="1" dirty="0">
                <a:solidFill>
                  <a:srgbClr val="800000"/>
                </a:solidFill>
                <a:latin typeface="Arial" charset="0"/>
              </a:rPr>
              <a:t> a </a:t>
            </a:r>
            <a:r>
              <a:rPr lang="en-US" sz="1800" b="1" dirty="0" err="1">
                <a:solidFill>
                  <a:srgbClr val="800000"/>
                </a:solidFill>
                <a:latin typeface="Arial" charset="0"/>
              </a:rPr>
              <a:t>Qualidade</a:t>
            </a:r>
            <a:r>
              <a:rPr lang="en-US" sz="1800" b="1" dirty="0">
                <a:solidFill>
                  <a:srgbClr val="800000"/>
                </a:solidFill>
                <a:latin typeface="Arial" charset="0"/>
              </a:rPr>
              <a:t> de </a:t>
            </a:r>
            <a:r>
              <a:rPr lang="en-US" sz="1800" b="1" dirty="0" err="1">
                <a:solidFill>
                  <a:srgbClr val="800000"/>
                </a:solidFill>
                <a:latin typeface="Arial" charset="0"/>
              </a:rPr>
              <a:t>vida</a:t>
            </a:r>
            <a:endParaRPr lang="en-US" sz="1800" b="1" dirty="0">
              <a:solidFill>
                <a:srgbClr val="800000"/>
              </a:solidFill>
              <a:latin typeface="Arial" charset="0"/>
            </a:endParaRPr>
          </a:p>
          <a:p>
            <a:pPr lvl="1">
              <a:lnSpc>
                <a:spcPct val="120000"/>
              </a:lnSpc>
              <a:buFont typeface="Wingdings" pitchFamily="2" charset="2"/>
              <a:buChar char="ü"/>
              <a:tabLst>
                <a:tab pos="971550" algn="l"/>
              </a:tabLst>
            </a:pPr>
            <a:r>
              <a:rPr lang="en-US" sz="1800" b="1" dirty="0" err="1">
                <a:solidFill>
                  <a:srgbClr val="800000"/>
                </a:solidFill>
                <a:latin typeface="Arial" charset="0"/>
              </a:rPr>
              <a:t>Promover</a:t>
            </a:r>
            <a:r>
              <a:rPr lang="en-US" sz="1800" b="1" dirty="0">
                <a:solidFill>
                  <a:srgbClr val="800000"/>
                </a:solidFill>
                <a:latin typeface="Arial" charset="0"/>
              </a:rPr>
              <a:t> a </a:t>
            </a:r>
            <a:r>
              <a:rPr lang="en-US" sz="1800" b="1" dirty="0" err="1">
                <a:solidFill>
                  <a:srgbClr val="800000"/>
                </a:solidFill>
                <a:latin typeface="Arial" charset="0"/>
              </a:rPr>
              <a:t>independencia</a:t>
            </a:r>
            <a:r>
              <a:rPr lang="en-US" sz="1800" b="1" dirty="0">
                <a:solidFill>
                  <a:srgbClr val="800000"/>
                </a:solidFill>
                <a:latin typeface="Arial" charset="0"/>
              </a:rPr>
              <a:t> </a:t>
            </a:r>
          </a:p>
          <a:p>
            <a:pPr lvl="1">
              <a:lnSpc>
                <a:spcPct val="120000"/>
              </a:lnSpc>
              <a:buFont typeface="Wingdings" pitchFamily="2" charset="2"/>
              <a:buChar char="ü"/>
              <a:tabLst>
                <a:tab pos="971550" algn="l"/>
              </a:tabLst>
            </a:pPr>
            <a:r>
              <a:rPr lang="en-US" sz="1800" b="1" dirty="0" err="1">
                <a:solidFill>
                  <a:srgbClr val="800000"/>
                </a:solidFill>
                <a:latin typeface="Arial" charset="0"/>
              </a:rPr>
              <a:t>Reduzir</a:t>
            </a:r>
            <a:r>
              <a:rPr lang="en-US" sz="1800" b="1" dirty="0">
                <a:solidFill>
                  <a:srgbClr val="800000"/>
                </a:solidFill>
                <a:latin typeface="Arial" charset="0"/>
              </a:rPr>
              <a:t> </a:t>
            </a:r>
            <a:r>
              <a:rPr lang="en-US" sz="1800" b="1" dirty="0" err="1">
                <a:solidFill>
                  <a:srgbClr val="800000"/>
                </a:solidFill>
                <a:latin typeface="Arial" charset="0"/>
              </a:rPr>
              <a:t>ansiedade</a:t>
            </a:r>
            <a:r>
              <a:rPr lang="en-US" sz="1800" b="1" dirty="0">
                <a:solidFill>
                  <a:srgbClr val="800000"/>
                </a:solidFill>
                <a:latin typeface="Arial" charset="0"/>
              </a:rPr>
              <a:t> dos </a:t>
            </a:r>
            <a:r>
              <a:rPr lang="en-US" sz="1800" b="1" dirty="0" err="1">
                <a:solidFill>
                  <a:srgbClr val="800000"/>
                </a:solidFill>
                <a:latin typeface="Arial" charset="0"/>
              </a:rPr>
              <a:t>pacientes</a:t>
            </a:r>
            <a:r>
              <a:rPr lang="en-US" sz="1800" b="1" dirty="0">
                <a:solidFill>
                  <a:srgbClr val="800000"/>
                </a:solidFill>
                <a:latin typeface="Arial" charset="0"/>
              </a:rPr>
              <a:t> e </a:t>
            </a:r>
            <a:r>
              <a:rPr lang="en-US" sz="1800" b="1" dirty="0" err="1">
                <a:solidFill>
                  <a:srgbClr val="800000"/>
                </a:solidFill>
                <a:latin typeface="Arial" charset="0"/>
              </a:rPr>
              <a:t>seus</a:t>
            </a:r>
            <a:r>
              <a:rPr lang="en-US" sz="1800" b="1" dirty="0">
                <a:solidFill>
                  <a:srgbClr val="800000"/>
                </a:solidFill>
                <a:latin typeface="Arial" charset="0"/>
              </a:rPr>
              <a:t> </a:t>
            </a:r>
            <a:r>
              <a:rPr lang="en-US" sz="1800" b="1" dirty="0" err="1">
                <a:solidFill>
                  <a:srgbClr val="800000"/>
                </a:solidFill>
                <a:latin typeface="Arial" charset="0"/>
              </a:rPr>
              <a:t>cuidadores</a:t>
            </a:r>
            <a:endParaRPr lang="en-US" sz="1800" b="1" dirty="0">
              <a:solidFill>
                <a:srgbClr val="800000"/>
              </a:solidFill>
              <a:latin typeface="Arial" charset="0"/>
            </a:endParaRPr>
          </a:p>
          <a:p>
            <a:pPr lvl="1">
              <a:lnSpc>
                <a:spcPct val="120000"/>
              </a:lnSpc>
              <a:buFont typeface="Wingdings" pitchFamily="2" charset="2"/>
              <a:buChar char="ü"/>
              <a:tabLst>
                <a:tab pos="971550" algn="l"/>
              </a:tabLst>
            </a:pPr>
            <a:r>
              <a:rPr lang="en-US" sz="1800" b="1" dirty="0" err="1">
                <a:solidFill>
                  <a:srgbClr val="800000"/>
                </a:solidFill>
                <a:latin typeface="Arial" charset="0"/>
              </a:rPr>
              <a:t>Promover</a:t>
            </a:r>
            <a:r>
              <a:rPr lang="en-US" sz="1800" b="1" dirty="0">
                <a:solidFill>
                  <a:srgbClr val="800000"/>
                </a:solidFill>
                <a:latin typeface="Arial" charset="0"/>
              </a:rPr>
              <a:t> a </a:t>
            </a:r>
            <a:r>
              <a:rPr lang="en-US" sz="1800" b="1" dirty="0" err="1">
                <a:solidFill>
                  <a:srgbClr val="800000"/>
                </a:solidFill>
                <a:latin typeface="Arial" charset="0"/>
              </a:rPr>
              <a:t>Sobrevida</a:t>
            </a:r>
            <a:endParaRPr lang="en-US" sz="1800" b="1" dirty="0">
              <a:solidFill>
                <a:srgbClr val="800000"/>
              </a:solidFill>
              <a:latin typeface="Arial" charset="0"/>
            </a:endParaRPr>
          </a:p>
        </p:txBody>
      </p:sp>
    </p:spTree>
    <p:extLst>
      <p:ext uri="{BB962C8B-B14F-4D97-AF65-F5344CB8AC3E}">
        <p14:creationId xmlns:p14="http://schemas.microsoft.com/office/powerpoint/2010/main" val="1430567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0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0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0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0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0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301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301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3010">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3010">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3010">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3010">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3010">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3010">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descr="F:\Glicogenose1\Erica Dallabona\Erica dLa Bona2.JPG"/>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a:xfrm>
            <a:off x="527051" y="1557339"/>
            <a:ext cx="3359149" cy="3455987"/>
          </a:xfrm>
          <a:noFill/>
        </p:spPr>
      </p:pic>
      <p:pic>
        <p:nvPicPr>
          <p:cNvPr id="55299" name="Content Placeholder 12" descr="IMG_0798.JPG"/>
          <p:cNvPicPr>
            <a:picLocks noGrp="1" noChangeAspect="1"/>
          </p:cNvPicPr>
          <p:nvPr>
            <p:ph sz="quarter" idx="1"/>
          </p:nvPr>
        </p:nvPicPr>
        <p:blipFill>
          <a:blip r:embed="rId3">
            <a:extLst>
              <a:ext uri="{28A0092B-C50C-407E-A947-70E740481C1C}">
                <a14:useLocalDpi xmlns:a14="http://schemas.microsoft.com/office/drawing/2010/main" val="0"/>
              </a:ext>
            </a:extLst>
          </a:blip>
          <a:srcRect l="13849" r="13849" b="4779"/>
          <a:stretch>
            <a:fillRect/>
          </a:stretch>
        </p:blipFill>
        <p:spPr>
          <a:xfrm>
            <a:off x="5039784" y="1412876"/>
            <a:ext cx="2819400" cy="3717925"/>
          </a:xfrm>
        </p:spPr>
      </p:pic>
      <p:pic>
        <p:nvPicPr>
          <p:cNvPr id="55300" name="Content Placeholder 17" descr="IMG_0796.JPG"/>
          <p:cNvPicPr>
            <a:picLocks noGrp="1" noChangeAspect="1"/>
          </p:cNvPicPr>
          <p:nvPr>
            <p:ph sz="quarter" idx="3"/>
          </p:nvPr>
        </p:nvPicPr>
        <p:blipFill>
          <a:blip r:embed="rId4">
            <a:extLst>
              <a:ext uri="{28A0092B-C50C-407E-A947-70E740481C1C}">
                <a14:useLocalDpi xmlns:a14="http://schemas.microsoft.com/office/drawing/2010/main" val="0"/>
              </a:ext>
            </a:extLst>
          </a:blip>
          <a:srcRect l="13889" t="5888" r="13889"/>
          <a:stretch>
            <a:fillRect/>
          </a:stretch>
        </p:blipFill>
        <p:spPr>
          <a:xfrm>
            <a:off x="8496301" y="1412876"/>
            <a:ext cx="2916767" cy="3800475"/>
          </a:xfrm>
        </p:spPr>
      </p:pic>
    </p:spTree>
    <p:extLst>
      <p:ext uri="{BB962C8B-B14F-4D97-AF65-F5344CB8AC3E}">
        <p14:creationId xmlns:p14="http://schemas.microsoft.com/office/powerpoint/2010/main" val="39869545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descr="IMG_1913.jpg"/>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l="5529" r="5529"/>
          <a:stretch>
            <a:fillRect/>
          </a:stretch>
        </p:blipFill>
        <p:spPr>
          <a:xfrm rot="5400000">
            <a:off x="1363743" y="2149318"/>
            <a:ext cx="4158706" cy="3492345"/>
          </a:xfrm>
        </p:spPr>
      </p:pic>
      <p:sp>
        <p:nvSpPr>
          <p:cNvPr id="12" name="Content Placeholder 11"/>
          <p:cNvSpPr>
            <a:spLocks noGrp="1"/>
          </p:cNvSpPr>
          <p:nvPr>
            <p:ph sz="half" idx="2"/>
          </p:nvPr>
        </p:nvSpPr>
        <p:spPr/>
        <p:txBody>
          <a:bodyPr/>
          <a:lstStyle/>
          <a:p>
            <a:endParaRPr lang="en-US"/>
          </a:p>
        </p:txBody>
      </p:sp>
      <p:pic>
        <p:nvPicPr>
          <p:cNvPr id="13" name="Content Placeholder 4" descr="IMG_9657.JPG"/>
          <p:cNvPicPr>
            <a:picLocks noChangeAspect="1"/>
          </p:cNvPicPr>
          <p:nvPr/>
        </p:nvPicPr>
        <p:blipFill rotWithShape="1">
          <a:blip r:embed="rId3">
            <a:extLst>
              <a:ext uri="{28A0092B-C50C-407E-A947-70E740481C1C}">
                <a14:useLocalDpi xmlns:a14="http://schemas.microsoft.com/office/drawing/2010/main" val="0"/>
              </a:ext>
            </a:extLst>
          </a:blip>
          <a:srcRect t="6142" b="16872"/>
          <a:stretch/>
        </p:blipFill>
        <p:spPr>
          <a:xfrm>
            <a:off x="6505082" y="1175148"/>
            <a:ext cx="3799275" cy="5317844"/>
          </a:xfrm>
          <a:prstGeom prst="rect">
            <a:avLst/>
          </a:prstGeom>
        </p:spPr>
      </p:pic>
    </p:spTree>
    <p:extLst>
      <p:ext uri="{BB962C8B-B14F-4D97-AF65-F5344CB8AC3E}">
        <p14:creationId xmlns:p14="http://schemas.microsoft.com/office/powerpoint/2010/main" val="37467074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560537" y="631068"/>
            <a:ext cx="10363200" cy="1143000"/>
          </a:xfrm>
        </p:spPr>
        <p:txBody>
          <a:bodyPr>
            <a:normAutofit fontScale="90000"/>
          </a:bodyPr>
          <a:lstStyle/>
          <a:p>
            <a:r>
              <a:rPr lang="en-US" sz="4000" dirty="0" err="1">
                <a:solidFill>
                  <a:srgbClr val="800000"/>
                </a:solidFill>
                <a:latin typeface="Arial" charset="0"/>
              </a:rPr>
              <a:t>Há</a:t>
            </a:r>
            <a:r>
              <a:rPr lang="en-US" sz="4000" dirty="0">
                <a:solidFill>
                  <a:srgbClr val="800000"/>
                </a:solidFill>
                <a:latin typeface="Arial" charset="0"/>
              </a:rPr>
              <a:t> 14 </a:t>
            </a:r>
            <a:r>
              <a:rPr lang="en-US" sz="4000" dirty="0" err="1">
                <a:solidFill>
                  <a:srgbClr val="800000"/>
                </a:solidFill>
                <a:latin typeface="Arial" charset="0"/>
              </a:rPr>
              <a:t>doenças</a:t>
            </a:r>
            <a:r>
              <a:rPr lang="en-US" sz="4000" dirty="0">
                <a:solidFill>
                  <a:srgbClr val="800000"/>
                </a:solidFill>
                <a:latin typeface="Arial" charset="0"/>
              </a:rPr>
              <a:t> </a:t>
            </a:r>
            <a:r>
              <a:rPr lang="en-US" sz="4000" dirty="0" err="1">
                <a:solidFill>
                  <a:srgbClr val="800000"/>
                </a:solidFill>
                <a:latin typeface="Arial" charset="0"/>
              </a:rPr>
              <a:t>que</a:t>
            </a:r>
            <a:r>
              <a:rPr lang="en-US" sz="4000" dirty="0">
                <a:solidFill>
                  <a:srgbClr val="800000"/>
                </a:solidFill>
                <a:latin typeface="Arial" charset="0"/>
              </a:rPr>
              <a:t> </a:t>
            </a:r>
            <a:r>
              <a:rPr lang="en-US" sz="4000" dirty="0" err="1">
                <a:solidFill>
                  <a:srgbClr val="800000"/>
                </a:solidFill>
                <a:latin typeface="Arial" charset="0"/>
              </a:rPr>
              <a:t>afetam</a:t>
            </a:r>
            <a:r>
              <a:rPr lang="en-US" sz="4000" dirty="0">
                <a:solidFill>
                  <a:srgbClr val="800000"/>
                </a:solidFill>
                <a:latin typeface="Arial" charset="0"/>
              </a:rPr>
              <a:t> a </a:t>
            </a:r>
            <a:r>
              <a:rPr lang="en-US" sz="4000" dirty="0" err="1">
                <a:solidFill>
                  <a:srgbClr val="800000"/>
                </a:solidFill>
                <a:latin typeface="Arial" charset="0"/>
              </a:rPr>
              <a:t>síntese</a:t>
            </a:r>
            <a:r>
              <a:rPr lang="en-US" sz="4000" dirty="0">
                <a:solidFill>
                  <a:srgbClr val="800000"/>
                </a:solidFill>
                <a:latin typeface="Arial" charset="0"/>
              </a:rPr>
              <a:t> e a </a:t>
            </a:r>
            <a:r>
              <a:rPr lang="en-US" sz="4000" dirty="0" err="1">
                <a:solidFill>
                  <a:srgbClr val="800000"/>
                </a:solidFill>
                <a:latin typeface="Arial" charset="0"/>
              </a:rPr>
              <a:t>utilização</a:t>
            </a:r>
            <a:r>
              <a:rPr lang="en-US" sz="4000" dirty="0">
                <a:solidFill>
                  <a:srgbClr val="800000"/>
                </a:solidFill>
                <a:latin typeface="Arial" charset="0"/>
              </a:rPr>
              <a:t> do </a:t>
            </a:r>
            <a:r>
              <a:rPr lang="en-US" sz="4000" dirty="0" err="1">
                <a:solidFill>
                  <a:srgbClr val="800000"/>
                </a:solidFill>
                <a:latin typeface="Arial" charset="0"/>
              </a:rPr>
              <a:t>glicogênio</a:t>
            </a:r>
            <a:endParaRPr lang="en-US" sz="4000" dirty="0">
              <a:solidFill>
                <a:srgbClr val="800000"/>
              </a:solidFill>
              <a:latin typeface="Arial" charset="0"/>
            </a:endParaRPr>
          </a:p>
        </p:txBody>
      </p:sp>
      <p:sp>
        <p:nvSpPr>
          <p:cNvPr id="21506" name="Content Placeholder 2"/>
          <p:cNvSpPr>
            <a:spLocks noGrp="1"/>
          </p:cNvSpPr>
          <p:nvPr>
            <p:ph idx="1"/>
          </p:nvPr>
        </p:nvSpPr>
        <p:spPr>
          <a:xfrm>
            <a:off x="489625" y="2166433"/>
            <a:ext cx="10769600" cy="3020838"/>
          </a:xfrm>
        </p:spPr>
        <p:txBody>
          <a:bodyPr>
            <a:noAutofit/>
          </a:bodyPr>
          <a:lstStyle/>
          <a:p>
            <a:pPr>
              <a:buFont typeface="Wingdings" charset="2"/>
              <a:buChar char="ü"/>
            </a:pPr>
            <a:r>
              <a:rPr lang="en-US" dirty="0">
                <a:solidFill>
                  <a:srgbClr val="000000"/>
                </a:solidFill>
                <a:latin typeface="Arial" charset="0"/>
              </a:rPr>
              <a:t>4 hepaticas (I, IV, VI, XI)</a:t>
            </a:r>
          </a:p>
          <a:p>
            <a:pPr>
              <a:buFont typeface="Wingdings" charset="2"/>
              <a:buChar char="ü"/>
            </a:pPr>
            <a:r>
              <a:rPr lang="en-US" dirty="0">
                <a:solidFill>
                  <a:srgbClr val="000000"/>
                </a:solidFill>
                <a:latin typeface="Arial" charset="0"/>
              </a:rPr>
              <a:t>1 hepatica + muscular  (III)</a:t>
            </a:r>
          </a:p>
          <a:p>
            <a:pPr>
              <a:buFont typeface="Wingdings" charset="2"/>
              <a:buChar char="ü"/>
            </a:pPr>
            <a:r>
              <a:rPr lang="en-US" dirty="0">
                <a:solidFill>
                  <a:srgbClr val="000000"/>
                </a:solidFill>
                <a:latin typeface="Arial" charset="0"/>
              </a:rPr>
              <a:t>3 hepaticas </a:t>
            </a:r>
            <a:r>
              <a:rPr lang="en-US" dirty="0" err="1">
                <a:solidFill>
                  <a:srgbClr val="000000"/>
                </a:solidFill>
                <a:latin typeface="Arial" charset="0"/>
              </a:rPr>
              <a:t>ou</a:t>
            </a:r>
            <a:r>
              <a:rPr lang="en-US" dirty="0">
                <a:solidFill>
                  <a:srgbClr val="000000"/>
                </a:solidFill>
                <a:latin typeface="Arial" charset="0"/>
              </a:rPr>
              <a:t> muscular  (0, III, IX)</a:t>
            </a:r>
          </a:p>
          <a:p>
            <a:pPr>
              <a:buFont typeface="Wingdings" charset="2"/>
              <a:buChar char="ü"/>
            </a:pPr>
            <a:endParaRPr lang="en-US" dirty="0">
              <a:solidFill>
                <a:srgbClr val="000000"/>
              </a:solidFill>
              <a:latin typeface="Arial" charset="0"/>
            </a:endParaRPr>
          </a:p>
          <a:p>
            <a:pPr>
              <a:buFont typeface="Wingdings" charset="2"/>
              <a:buChar char="ü"/>
            </a:pPr>
            <a:endParaRPr lang="en-US" dirty="0">
              <a:solidFill>
                <a:srgbClr val="000000"/>
              </a:solidFill>
              <a:latin typeface="Arial" charset="0"/>
            </a:endParaRPr>
          </a:p>
          <a:p>
            <a:pPr>
              <a:buFont typeface="Wingdings" charset="2"/>
              <a:buChar char="ü"/>
            </a:pPr>
            <a:r>
              <a:rPr lang="en-US" dirty="0">
                <a:solidFill>
                  <a:srgbClr val="000000"/>
                </a:solidFill>
                <a:latin typeface="Arial" charset="0"/>
              </a:rPr>
              <a:t>8 muscular +/- </a:t>
            </a:r>
            <a:r>
              <a:rPr lang="en-US" dirty="0" err="1">
                <a:solidFill>
                  <a:srgbClr val="000000"/>
                </a:solidFill>
                <a:latin typeface="Arial" charset="0"/>
              </a:rPr>
              <a:t>cardíaca</a:t>
            </a:r>
            <a:r>
              <a:rPr lang="en-US" dirty="0">
                <a:solidFill>
                  <a:srgbClr val="000000"/>
                </a:solidFill>
                <a:latin typeface="Arial" charset="0"/>
              </a:rPr>
              <a:t>  (II, V, VII, XII, XIII) </a:t>
            </a:r>
          </a:p>
          <a:p>
            <a:pPr>
              <a:buFont typeface="Wingdings" charset="2"/>
              <a:buChar char="ü"/>
            </a:pPr>
            <a:endParaRPr lang="en-US" sz="3200" dirty="0">
              <a:solidFill>
                <a:srgbClr val="000000"/>
              </a:solidFill>
              <a:latin typeface="Arial" charset="0"/>
            </a:endParaRPr>
          </a:p>
          <a:p>
            <a:pPr>
              <a:buFontTx/>
              <a:buChar char="-"/>
            </a:pPr>
            <a:endParaRPr lang="en-US" sz="3200" dirty="0">
              <a:solidFill>
                <a:srgbClr val="000000"/>
              </a:solidFill>
              <a:latin typeface="Arial" charset="0"/>
            </a:endParaRPr>
          </a:p>
        </p:txBody>
      </p:sp>
      <p:pic>
        <p:nvPicPr>
          <p:cNvPr id="4" name="Picture 5" descr="glycogen%2Bstorage%2Bdiseases%2B1"/>
          <p:cNvPicPr>
            <a:picLocks noChangeAspect="1" noChangeArrowheads="1"/>
          </p:cNvPicPr>
          <p:nvPr/>
        </p:nvPicPr>
        <p:blipFill rotWithShape="1">
          <a:blip r:embed="rId2">
            <a:extLst>
              <a:ext uri="{28A0092B-C50C-407E-A947-70E740481C1C}">
                <a14:useLocalDpi xmlns:a14="http://schemas.microsoft.com/office/drawing/2010/main" val="0"/>
              </a:ext>
            </a:extLst>
          </a:blip>
          <a:srcRect b="56027"/>
          <a:stretch/>
        </p:blipFill>
        <p:spPr bwMode="auto">
          <a:xfrm>
            <a:off x="6773340" y="1744918"/>
            <a:ext cx="4860836" cy="2017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45839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Eu, Domenika,  etc.jpg"/>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3308" r="7247"/>
          <a:stretch/>
        </p:blipFill>
        <p:spPr>
          <a:xfrm>
            <a:off x="3033591" y="1448163"/>
            <a:ext cx="5499918" cy="3458690"/>
          </a:xfrm>
        </p:spPr>
      </p:pic>
      <p:pic>
        <p:nvPicPr>
          <p:cNvPr id="12" name="Content Placeholder 6" descr="29-12-2012 384.JPG"/>
          <p:cNvPicPr>
            <a:picLocks noChangeAspect="1"/>
          </p:cNvPicPr>
          <p:nvPr/>
        </p:nvPicPr>
        <p:blipFill rotWithShape="1">
          <a:blip r:embed="rId3">
            <a:extLst>
              <a:ext uri="{28A0092B-C50C-407E-A947-70E740481C1C}">
                <a14:useLocalDpi xmlns:a14="http://schemas.microsoft.com/office/drawing/2010/main" val="0"/>
              </a:ext>
            </a:extLst>
          </a:blip>
          <a:srcRect l="25644" t="-184" b="8652"/>
          <a:stretch/>
        </p:blipFill>
        <p:spPr>
          <a:xfrm>
            <a:off x="142423" y="1175149"/>
            <a:ext cx="2623414" cy="4305910"/>
          </a:xfrm>
          <a:prstGeom prst="rect">
            <a:avLst/>
          </a:prstGeom>
        </p:spPr>
      </p:pic>
      <p:pic>
        <p:nvPicPr>
          <p:cNvPr id="15" name="Content Placeholder 8" descr="Imagem 1383.jpg"/>
          <p:cNvPicPr>
            <a:picLocks noChangeAspect="1"/>
          </p:cNvPicPr>
          <p:nvPr/>
        </p:nvPicPr>
        <p:blipFill rotWithShape="1">
          <a:blip r:embed="rId4">
            <a:extLst>
              <a:ext uri="{28A0092B-C50C-407E-A947-70E740481C1C}">
                <a14:useLocalDpi xmlns:a14="http://schemas.microsoft.com/office/drawing/2010/main" val="0"/>
              </a:ext>
            </a:extLst>
          </a:blip>
          <a:srcRect l="19556" t="8070" r="17913" b="8070"/>
          <a:stretch/>
        </p:blipFill>
        <p:spPr>
          <a:xfrm>
            <a:off x="8664063" y="1065932"/>
            <a:ext cx="3240123" cy="4351338"/>
          </a:xfrm>
          <a:prstGeom prst="rect">
            <a:avLst/>
          </a:prstGeom>
        </p:spPr>
      </p:pic>
    </p:spTree>
    <p:extLst>
      <p:ext uri="{BB962C8B-B14F-4D97-AF65-F5344CB8AC3E}">
        <p14:creationId xmlns:p14="http://schemas.microsoft.com/office/powerpoint/2010/main" val="29814104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4" descr="John_(57)_and_Andrew_(7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581400"/>
            <a:ext cx="419946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2" name="Picture 7" descr="C:\Users\weinsda\AppData\Local\Microsoft\Windows\Temporary Internet Files\Low\Content.IE5\AGANLHE6\IMG_0597[1].jpg"/>
          <p:cNvPicPr>
            <a:picLocks noChangeAspect="1" noChangeArrowheads="1"/>
          </p:cNvPicPr>
          <p:nvPr/>
        </p:nvPicPr>
        <p:blipFill>
          <a:blip r:embed="rId3">
            <a:extLst>
              <a:ext uri="{28A0092B-C50C-407E-A947-70E740481C1C}">
                <a14:useLocalDpi xmlns:a14="http://schemas.microsoft.com/office/drawing/2010/main" val="0"/>
              </a:ext>
            </a:extLst>
          </a:blip>
          <a:srcRect l="22813" t="10001" r="20937"/>
          <a:stretch>
            <a:fillRect/>
          </a:stretch>
        </p:blipFill>
        <p:spPr bwMode="auto">
          <a:xfrm>
            <a:off x="5029200" y="3376614"/>
            <a:ext cx="314960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7" descr="extended_side_leg_pos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32801" y="3886200"/>
            <a:ext cx="3373967"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7" descr="GSD 0 in action.jpg"/>
          <p:cNvPicPr>
            <a:picLocks noChangeAspect="1"/>
          </p:cNvPicPr>
          <p:nvPr/>
        </p:nvPicPr>
        <p:blipFill>
          <a:blip r:embed="rId5">
            <a:extLst>
              <a:ext uri="{28A0092B-C50C-407E-A947-70E740481C1C}">
                <a14:useLocalDpi xmlns:a14="http://schemas.microsoft.com/office/drawing/2010/main" val="0"/>
              </a:ext>
            </a:extLst>
          </a:blip>
          <a:srcRect l="57559" r="4524" b="14888"/>
          <a:stretch>
            <a:fillRect/>
          </a:stretch>
        </p:blipFill>
        <p:spPr bwMode="auto">
          <a:xfrm>
            <a:off x="5283200" y="246064"/>
            <a:ext cx="2641600" cy="295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7" descr="Noah Pbar1.jpg"/>
          <p:cNvPicPr>
            <a:picLocks noChangeAspect="1"/>
          </p:cNvPicPr>
          <p:nvPr/>
        </p:nvPicPr>
        <p:blipFill>
          <a:blip r:embed="rId6">
            <a:extLst>
              <a:ext uri="{28A0092B-C50C-407E-A947-70E740481C1C}">
                <a14:useLocalDpi xmlns:a14="http://schemas.microsoft.com/office/drawing/2010/main" val="0"/>
              </a:ext>
            </a:extLst>
          </a:blip>
          <a:srcRect l="36667" t="11069" r="25000" b="16090"/>
          <a:stretch>
            <a:fillRect/>
          </a:stretch>
        </p:blipFill>
        <p:spPr bwMode="auto">
          <a:xfrm>
            <a:off x="8432801" y="295275"/>
            <a:ext cx="3071284"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7"/>
          <p:cNvPicPr>
            <a:picLocks noChangeAspect="1"/>
          </p:cNvPicPr>
          <p:nvPr/>
        </p:nvPicPr>
        <p:blipFill>
          <a:blip r:embed="rId7">
            <a:extLst>
              <a:ext uri="{28A0092B-C50C-407E-A947-70E740481C1C}">
                <a14:useLocalDpi xmlns:a14="http://schemas.microsoft.com/office/drawing/2010/main" val="0"/>
              </a:ext>
            </a:extLst>
          </a:blip>
          <a:srcRect l="23389"/>
          <a:stretch>
            <a:fillRect/>
          </a:stretch>
        </p:blipFill>
        <p:spPr bwMode="auto">
          <a:xfrm>
            <a:off x="395817" y="295275"/>
            <a:ext cx="4326467"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05453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ítulo 1"/>
          <p:cNvSpPr>
            <a:spLocks noGrp="1"/>
          </p:cNvSpPr>
          <p:nvPr>
            <p:ph type="title"/>
          </p:nvPr>
        </p:nvSpPr>
        <p:spPr>
          <a:xfrm>
            <a:off x="496581" y="240470"/>
            <a:ext cx="10871200" cy="990600"/>
          </a:xfrm>
        </p:spPr>
        <p:txBody>
          <a:bodyPr/>
          <a:lstStyle/>
          <a:p>
            <a:r>
              <a:rPr lang="pt-BR" b="1" dirty="0">
                <a:solidFill>
                  <a:schemeClr val="accent6">
                    <a:lumMod val="50000"/>
                  </a:schemeClr>
                </a:solidFill>
                <a:latin typeface="+mn-lt"/>
              </a:rPr>
              <a:t>Perspectivas futuras/ presentes</a:t>
            </a:r>
          </a:p>
        </p:txBody>
      </p:sp>
      <p:sp>
        <p:nvSpPr>
          <p:cNvPr id="3" name="Espaço Reservado para Conteúdo 2"/>
          <p:cNvSpPr>
            <a:spLocks noGrp="1"/>
          </p:cNvSpPr>
          <p:nvPr>
            <p:ph sz="quarter" idx="1"/>
          </p:nvPr>
        </p:nvSpPr>
        <p:spPr>
          <a:xfrm>
            <a:off x="363135" y="1731820"/>
            <a:ext cx="11138092" cy="3976400"/>
          </a:xfrm>
        </p:spPr>
        <p:txBody>
          <a:bodyPr>
            <a:normAutofit fontScale="92500" lnSpcReduction="10000"/>
          </a:bodyPr>
          <a:lstStyle/>
          <a:p>
            <a:r>
              <a:rPr lang="pt-BR" sz="3500" b="1" dirty="0"/>
              <a:t>Terapia genica: uso de vetores virais específicos</a:t>
            </a:r>
          </a:p>
          <a:p>
            <a:r>
              <a:rPr lang="pt-BR" sz="3500" b="1" dirty="0"/>
              <a:t>Novas alternativas dietéticas: novos “Amidos”</a:t>
            </a:r>
          </a:p>
          <a:p>
            <a:r>
              <a:rPr lang="pt-BR" sz="3500" b="1" dirty="0"/>
              <a:t>Melhor entendimento da necessidade do controle metabólico e das complicações clinicas associadas: doença inflamatória intestinal, </a:t>
            </a:r>
            <a:r>
              <a:rPr lang="pt-BR" sz="3500" b="1" dirty="0" err="1"/>
              <a:t>etc</a:t>
            </a:r>
            <a:endParaRPr lang="pt-BR" sz="3500" b="1" dirty="0"/>
          </a:p>
          <a:p>
            <a:r>
              <a:rPr lang="pt-BR" sz="3500" b="1" dirty="0"/>
              <a:t>Melhora do entendimento da </a:t>
            </a:r>
            <a:r>
              <a:rPr lang="pt-BR" sz="3500" b="1" dirty="0" err="1"/>
              <a:t>neutropenia</a:t>
            </a:r>
            <a:endParaRPr lang="pt-BR" sz="3500" b="1" dirty="0"/>
          </a:p>
          <a:p>
            <a:r>
              <a:rPr lang="pt-BR" sz="3500" b="1" dirty="0"/>
              <a:t>Registro nacional de pacientes</a:t>
            </a:r>
          </a:p>
          <a:p>
            <a:r>
              <a:rPr lang="pt-BR" sz="3500" b="1" dirty="0"/>
              <a:t>Educação médica</a:t>
            </a:r>
          </a:p>
          <a:p>
            <a:pPr marL="0" indent="0">
              <a:buNone/>
            </a:pPr>
            <a:endParaRPr lang="pt-BR" sz="2400" b="1" dirty="0"/>
          </a:p>
          <a:p>
            <a:endParaRPr lang="pt-BR" sz="2400" b="1" dirty="0"/>
          </a:p>
          <a:p>
            <a:pPr marL="0" indent="0">
              <a:lnSpc>
                <a:spcPct val="90000"/>
              </a:lnSpc>
            </a:pPr>
            <a:endParaRPr lang="pt-BR" sz="2700" dirty="0">
              <a:latin typeface="Tw Cen MT" charset="0"/>
            </a:endParaRPr>
          </a:p>
        </p:txBody>
      </p:sp>
      <p:pic>
        <p:nvPicPr>
          <p:cNvPr id="9933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08472" y="240470"/>
            <a:ext cx="2970937" cy="221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21959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B368F93-6D72-2244-A208-67212BC68694}"/>
              </a:ext>
            </a:extLst>
          </p:cNvPr>
          <p:cNvSpPr>
            <a:spLocks noGrp="1"/>
          </p:cNvSpPr>
          <p:nvPr>
            <p:ph type="title"/>
          </p:nvPr>
        </p:nvSpPr>
        <p:spPr/>
        <p:txBody>
          <a:bodyPr/>
          <a:lstStyle/>
          <a:p>
            <a:r>
              <a:rPr lang="nl-NL" sz="3200" b="1" dirty="0"/>
              <a:t>A </a:t>
            </a:r>
            <a:r>
              <a:rPr lang="nl-NL" sz="3200" b="1" dirty="0" err="1"/>
              <a:t>história</a:t>
            </a:r>
            <a:r>
              <a:rPr lang="nl-NL" sz="3200" b="1" dirty="0"/>
              <a:t> da </a:t>
            </a:r>
            <a:r>
              <a:rPr lang="nl-NL" sz="3200" b="1" dirty="0" err="1"/>
              <a:t>Terapia</a:t>
            </a:r>
            <a:r>
              <a:rPr lang="nl-NL" sz="3200" b="1" dirty="0"/>
              <a:t> </a:t>
            </a:r>
            <a:r>
              <a:rPr lang="nl-NL" sz="3200" b="1" dirty="0" err="1"/>
              <a:t>Gênica</a:t>
            </a:r>
            <a:r>
              <a:rPr lang="nl-NL" sz="3200" b="1" dirty="0"/>
              <a:t> para </a:t>
            </a:r>
            <a:r>
              <a:rPr lang="nl-NL" sz="3200" b="1" dirty="0" err="1"/>
              <a:t>Glicogenose</a:t>
            </a:r>
            <a:r>
              <a:rPr lang="nl-NL" sz="3200" b="1" dirty="0"/>
              <a:t> 1a</a:t>
            </a:r>
          </a:p>
        </p:txBody>
      </p:sp>
      <p:sp>
        <p:nvSpPr>
          <p:cNvPr id="6" name="Content Placeholder 5">
            <a:extLst>
              <a:ext uri="{FF2B5EF4-FFF2-40B4-BE49-F238E27FC236}">
                <a16:creationId xmlns:a16="http://schemas.microsoft.com/office/drawing/2014/main" id="{BB7BB055-466C-1C46-83A7-1D5A2D2EB653}"/>
              </a:ext>
            </a:extLst>
          </p:cNvPr>
          <p:cNvSpPr>
            <a:spLocks noGrp="1"/>
          </p:cNvSpPr>
          <p:nvPr>
            <p:ph idx="1"/>
          </p:nvPr>
        </p:nvSpPr>
        <p:spPr/>
        <p:txBody>
          <a:bodyPr>
            <a:normAutofit fontScale="92500"/>
          </a:bodyPr>
          <a:lstStyle/>
          <a:p>
            <a:pPr>
              <a:lnSpc>
                <a:spcPct val="200000"/>
              </a:lnSpc>
              <a:spcBef>
                <a:spcPct val="0"/>
              </a:spcBef>
            </a:pPr>
            <a:r>
              <a:rPr lang="en-US" altLang="en-US" dirty="0"/>
              <a:t>1998 – 2000: 		teste </a:t>
            </a:r>
            <a:r>
              <a:rPr lang="en-US" altLang="en-US" dirty="0" err="1"/>
              <a:t>em</a:t>
            </a:r>
            <a:r>
              <a:rPr lang="en-US" altLang="en-US" dirty="0"/>
              <a:t> </a:t>
            </a:r>
            <a:r>
              <a:rPr lang="en-US" altLang="en-US" dirty="0" err="1"/>
              <a:t>células</a:t>
            </a:r>
            <a:r>
              <a:rPr lang="en-US" altLang="en-US" dirty="0"/>
              <a:t> hepaticas </a:t>
            </a:r>
          </a:p>
          <a:p>
            <a:pPr>
              <a:lnSpc>
                <a:spcPct val="200000"/>
              </a:lnSpc>
              <a:spcBef>
                <a:spcPct val="0"/>
              </a:spcBef>
            </a:pPr>
            <a:r>
              <a:rPr lang="en-US" altLang="en-US" dirty="0"/>
              <a:t>1999 – 2005:    		</a:t>
            </a:r>
            <a:r>
              <a:rPr lang="en-US" altLang="en-US" dirty="0" err="1"/>
              <a:t>camundongo</a:t>
            </a:r>
            <a:endParaRPr lang="en-US" altLang="en-US" dirty="0"/>
          </a:p>
          <a:p>
            <a:pPr>
              <a:lnSpc>
                <a:spcPct val="200000"/>
              </a:lnSpc>
              <a:spcBef>
                <a:spcPct val="0"/>
              </a:spcBef>
            </a:pPr>
            <a:r>
              <a:rPr lang="en-US" altLang="en-US" dirty="0"/>
              <a:t>2005 – 2016:    		</a:t>
            </a:r>
            <a:r>
              <a:rPr lang="en-US" altLang="en-US" dirty="0" err="1"/>
              <a:t>Cães</a:t>
            </a:r>
            <a:endParaRPr lang="en-US" altLang="en-US" dirty="0"/>
          </a:p>
          <a:p>
            <a:pPr>
              <a:lnSpc>
                <a:spcPct val="200000"/>
              </a:lnSpc>
              <a:spcBef>
                <a:spcPct val="0"/>
              </a:spcBef>
            </a:pPr>
            <a:r>
              <a:rPr lang="en-US" altLang="en-US" dirty="0"/>
              <a:t>Feb 2016 and June 2017:	Clinical Advisory Board (Dimension Therapeutics)</a:t>
            </a:r>
          </a:p>
          <a:p>
            <a:pPr>
              <a:lnSpc>
                <a:spcPct val="200000"/>
              </a:lnSpc>
              <a:spcBef>
                <a:spcPct val="0"/>
              </a:spcBef>
            </a:pPr>
            <a:r>
              <a:rPr lang="en-US" altLang="en-US" dirty="0" err="1"/>
              <a:t>Julho</a:t>
            </a:r>
            <a:r>
              <a:rPr lang="en-US" altLang="en-US" dirty="0"/>
              <a:t> 2018:		</a:t>
            </a:r>
            <a:r>
              <a:rPr lang="en-US" altLang="en-US" dirty="0" err="1"/>
              <a:t>Primeiro</a:t>
            </a:r>
            <a:r>
              <a:rPr lang="en-US" altLang="en-US" dirty="0"/>
              <a:t> </a:t>
            </a:r>
            <a:r>
              <a:rPr lang="en-US" altLang="en-US" dirty="0" err="1"/>
              <a:t>paciente</a:t>
            </a:r>
            <a:r>
              <a:rPr lang="en-US" altLang="en-US" dirty="0"/>
              <a:t> </a:t>
            </a:r>
            <a:r>
              <a:rPr lang="en-US" altLang="en-US" dirty="0" err="1"/>
              <a:t>recebeu</a:t>
            </a:r>
            <a:r>
              <a:rPr lang="en-US" altLang="en-US" dirty="0"/>
              <a:t> a </a:t>
            </a:r>
            <a:r>
              <a:rPr lang="en-US" altLang="en-US" dirty="0" err="1"/>
              <a:t>Terapia</a:t>
            </a:r>
            <a:r>
              <a:rPr lang="en-US" altLang="en-US" dirty="0"/>
              <a:t> </a:t>
            </a:r>
            <a:r>
              <a:rPr lang="en-US" altLang="en-US" dirty="0" err="1"/>
              <a:t>gênica</a:t>
            </a:r>
            <a:r>
              <a:rPr lang="en-US" altLang="en-US" dirty="0"/>
              <a:t> (</a:t>
            </a:r>
            <a:r>
              <a:rPr lang="en-US" altLang="en-US" dirty="0" err="1"/>
              <a:t>Ultragenyx</a:t>
            </a:r>
            <a:r>
              <a:rPr lang="en-US" altLang="en-US" dirty="0"/>
              <a:t>)</a:t>
            </a:r>
          </a:p>
        </p:txBody>
      </p:sp>
    </p:spTree>
    <p:extLst>
      <p:ext uri="{BB962C8B-B14F-4D97-AF65-F5344CB8AC3E}">
        <p14:creationId xmlns:p14="http://schemas.microsoft.com/office/powerpoint/2010/main" val="37134507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Elbow Connector 165">
            <a:extLst>
              <a:ext uri="{FF2B5EF4-FFF2-40B4-BE49-F238E27FC236}">
                <a16:creationId xmlns:a16="http://schemas.microsoft.com/office/drawing/2014/main" id="{D006CC5B-CCA0-47DE-84F8-ED10D527C0E6}"/>
              </a:ext>
            </a:extLst>
          </p:cNvPr>
          <p:cNvCxnSpPr/>
          <p:nvPr/>
        </p:nvCxnSpPr>
        <p:spPr>
          <a:xfrm rot="16200000" flipH="1">
            <a:off x="1522600" y="2816500"/>
            <a:ext cx="600201" cy="608465"/>
          </a:xfrm>
          <a:prstGeom prst="bentConnector3">
            <a:avLst>
              <a:gd name="adj1" fmla="val 99522"/>
            </a:avLst>
          </a:prstGeom>
          <a:noFill/>
          <a:ln w="38100" cap="flat" cmpd="sng" algn="ctr">
            <a:solidFill>
              <a:srgbClr val="CBD2BF"/>
            </a:solidFill>
            <a:prstDash val="solid"/>
            <a:tailEnd type="triangle"/>
          </a:ln>
          <a:effectLst/>
        </p:spPr>
      </p:cxnSp>
      <p:sp>
        <p:nvSpPr>
          <p:cNvPr id="2" name="Title 1">
            <a:extLst>
              <a:ext uri="{FF2B5EF4-FFF2-40B4-BE49-F238E27FC236}">
                <a16:creationId xmlns:a16="http://schemas.microsoft.com/office/drawing/2014/main" id="{66B52E34-88B9-49A4-B737-1BE77473A962}"/>
              </a:ext>
            </a:extLst>
          </p:cNvPr>
          <p:cNvSpPr>
            <a:spLocks noGrp="1"/>
          </p:cNvSpPr>
          <p:nvPr>
            <p:ph type="title"/>
          </p:nvPr>
        </p:nvSpPr>
        <p:spPr/>
        <p:txBody>
          <a:bodyPr/>
          <a:lstStyle/>
          <a:p>
            <a:r>
              <a:rPr lang="en-US" sz="3200" b="1" dirty="0"/>
              <a:t>GSD </a:t>
            </a:r>
            <a:r>
              <a:rPr lang="en-US" sz="3200" b="1" dirty="0" err="1"/>
              <a:t>Ia</a:t>
            </a:r>
            <a:r>
              <a:rPr lang="en-US" sz="3200" b="1" dirty="0"/>
              <a:t> Phase 1/2 Gene Therapy Study: A Global </a:t>
            </a:r>
            <a:br>
              <a:rPr lang="en-US" sz="3200" b="1" dirty="0"/>
            </a:br>
            <a:r>
              <a:rPr lang="en-US" sz="3200" b="1" dirty="0"/>
              <a:t>Multi-center Open-label Dose Escalation Trial</a:t>
            </a:r>
          </a:p>
        </p:txBody>
      </p:sp>
      <p:cxnSp>
        <p:nvCxnSpPr>
          <p:cNvPr id="8" name="Straight Arrow Connector 7">
            <a:extLst>
              <a:ext uri="{FF2B5EF4-FFF2-40B4-BE49-F238E27FC236}">
                <a16:creationId xmlns:a16="http://schemas.microsoft.com/office/drawing/2014/main" id="{A12EFD70-A95E-4A55-B497-8F92C19ABA1F}"/>
              </a:ext>
            </a:extLst>
          </p:cNvPr>
          <p:cNvCxnSpPr/>
          <p:nvPr/>
        </p:nvCxnSpPr>
        <p:spPr>
          <a:xfrm>
            <a:off x="6332404" y="4395705"/>
            <a:ext cx="1584960" cy="0"/>
          </a:xfrm>
          <a:prstGeom prst="straightConnector1">
            <a:avLst/>
          </a:prstGeom>
          <a:noFill/>
          <a:ln w="38100" cap="flat" cmpd="sng" algn="ctr">
            <a:solidFill>
              <a:srgbClr val="CBD2BF"/>
            </a:solidFill>
            <a:prstDash val="sysDash"/>
            <a:tailEnd type="triangle"/>
          </a:ln>
          <a:effectLst/>
        </p:spPr>
      </p:cxnSp>
      <p:cxnSp>
        <p:nvCxnSpPr>
          <p:cNvPr id="9" name="Straight Arrow Connector 8">
            <a:extLst>
              <a:ext uri="{FF2B5EF4-FFF2-40B4-BE49-F238E27FC236}">
                <a16:creationId xmlns:a16="http://schemas.microsoft.com/office/drawing/2014/main" id="{9FF98C5D-D273-4BC8-8F3C-124A5D3E79E1}"/>
              </a:ext>
            </a:extLst>
          </p:cNvPr>
          <p:cNvCxnSpPr/>
          <p:nvPr/>
        </p:nvCxnSpPr>
        <p:spPr>
          <a:xfrm>
            <a:off x="4769580" y="3423760"/>
            <a:ext cx="3169920" cy="0"/>
          </a:xfrm>
          <a:prstGeom prst="straightConnector1">
            <a:avLst/>
          </a:prstGeom>
          <a:noFill/>
          <a:ln w="38100" cap="flat" cmpd="sng" algn="ctr">
            <a:solidFill>
              <a:srgbClr val="CBD2BF"/>
            </a:solidFill>
            <a:prstDash val="sysDash"/>
            <a:tailEnd type="triangle"/>
          </a:ln>
          <a:effectLst/>
        </p:spPr>
      </p:cxnSp>
      <p:graphicFrame>
        <p:nvGraphicFramePr>
          <p:cNvPr id="5" name="Diagram 4">
            <a:extLst>
              <a:ext uri="{FF2B5EF4-FFF2-40B4-BE49-F238E27FC236}">
                <a16:creationId xmlns:a16="http://schemas.microsoft.com/office/drawing/2014/main" id="{92400B99-330B-4BBB-9A3C-2EBC16129B22}"/>
              </a:ext>
            </a:extLst>
          </p:cNvPr>
          <p:cNvGraphicFramePr/>
          <p:nvPr/>
        </p:nvGraphicFramePr>
        <p:xfrm>
          <a:off x="109591" y="1892830"/>
          <a:ext cx="6700936" cy="28960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ounded Rectangle 312">
            <a:extLst>
              <a:ext uri="{FF2B5EF4-FFF2-40B4-BE49-F238E27FC236}">
                <a16:creationId xmlns:a16="http://schemas.microsoft.com/office/drawing/2014/main" id="{2EA7B9A5-54B7-445E-9065-174DD7BD4FED}"/>
              </a:ext>
            </a:extLst>
          </p:cNvPr>
          <p:cNvSpPr/>
          <p:nvPr/>
        </p:nvSpPr>
        <p:spPr>
          <a:xfrm>
            <a:off x="8056543" y="3233205"/>
            <a:ext cx="3524333" cy="1360375"/>
          </a:xfrm>
          <a:prstGeom prst="roundRect">
            <a:avLst/>
          </a:prstGeom>
          <a:solidFill>
            <a:srgbClr val="78923C"/>
          </a:solidFill>
          <a:ln w="19050" cap="flat" cmpd="sng" algn="ctr">
            <a:solidFill>
              <a:srgbClr val="660066">
                <a:shade val="50000"/>
              </a:srgbClr>
            </a:solidFill>
            <a:prstDash val="solid"/>
          </a:ln>
          <a:effectLst/>
        </p:spPr>
        <p:txBody>
          <a:bodyPr tIns="182880" rtlCol="0" anchor="t"/>
          <a:lstStyle/>
          <a:p>
            <a:pPr algn="ctr" defTabSz="711182">
              <a:spcBef>
                <a:spcPct val="0"/>
              </a:spcBef>
              <a:spcAft>
                <a:spcPct val="35000"/>
              </a:spcAft>
              <a:defRPr/>
            </a:pPr>
            <a:r>
              <a:rPr lang="en-US" sz="1400" dirty="0">
                <a:solidFill>
                  <a:sysClr val="window" lastClr="FFFFFF"/>
                </a:solidFill>
                <a:latin typeface="Arial" panose="020B0604020202020204" pitchFamily="34" charset="0"/>
                <a:cs typeface="Arial" panose="020B0604020202020204" pitchFamily="34" charset="0"/>
              </a:rPr>
              <a:t>Once Optimal Biological Dose Identified</a:t>
            </a:r>
          </a:p>
          <a:p>
            <a:pPr algn="ctr" defTabSz="4583057">
              <a:defRPr/>
            </a:pPr>
            <a:endParaRPr lang="en-US" sz="1467" kern="0" dirty="0">
              <a:solidFill>
                <a:prstClr val="white"/>
              </a:solidFill>
              <a:latin typeface="Arial" panose="020B0604020202020204" pitchFamily="34" charset="0"/>
            </a:endParaRPr>
          </a:p>
        </p:txBody>
      </p:sp>
      <p:sp>
        <p:nvSpPr>
          <p:cNvPr id="7" name="TextBox 6">
            <a:extLst>
              <a:ext uri="{FF2B5EF4-FFF2-40B4-BE49-F238E27FC236}">
                <a16:creationId xmlns:a16="http://schemas.microsoft.com/office/drawing/2014/main" id="{4CA8242C-5EEB-41E7-8FAC-932F51E43B30}"/>
              </a:ext>
            </a:extLst>
          </p:cNvPr>
          <p:cNvSpPr txBox="1"/>
          <p:nvPr/>
        </p:nvSpPr>
        <p:spPr>
          <a:xfrm>
            <a:off x="645633" y="4895845"/>
            <a:ext cx="10935243" cy="1444307"/>
          </a:xfrm>
          <a:prstGeom prst="roundRect">
            <a:avLst/>
          </a:prstGeom>
          <a:solidFill>
            <a:sysClr val="window" lastClr="FFFFFF"/>
          </a:solidFill>
          <a:ln w="19050" cap="flat" cmpd="sng" algn="ctr">
            <a:solidFill>
              <a:srgbClr val="660066"/>
            </a:solidFill>
            <a:prstDash val="solid"/>
          </a:ln>
          <a:effectLst/>
        </p:spPr>
        <p:txBody>
          <a:bodyPr wrap="square" lIns="0" tIns="0" rIns="0" bIns="0" rtlCol="0" anchor="ctr" anchorCtr="1">
            <a:noAutofit/>
          </a:bodyPr>
          <a:lstStyle/>
          <a:p>
            <a:pPr marL="230712" indent="-230712" defTabSz="4583057" eaLnBrk="0" hangingPunct="0">
              <a:spcBef>
                <a:spcPts val="400"/>
              </a:spcBef>
              <a:buClr>
                <a:srgbClr val="66146A"/>
              </a:buClr>
              <a:buFont typeface="Arial" panose="020B0604020202020204" pitchFamily="34" charset="0"/>
              <a:buChar char="•"/>
              <a:defRPr/>
            </a:pPr>
            <a:r>
              <a:rPr lang="en-US" sz="1467" u="sng" kern="0" dirty="0">
                <a:latin typeface="Arial" panose="020B0604020202020204" pitchFamily="34" charset="0"/>
                <a:cs typeface="Arial" panose="020B0604020202020204" pitchFamily="34" charset="0"/>
              </a:rPr>
              <a:t>Primary objective</a:t>
            </a:r>
            <a:r>
              <a:rPr lang="en-US" sz="1467" kern="0" dirty="0">
                <a:latin typeface="Arial" panose="020B0604020202020204" pitchFamily="34" charset="0"/>
                <a:cs typeface="Arial" panose="020B0604020202020204" pitchFamily="34" charset="0"/>
              </a:rPr>
              <a:t>: safety and tolerability of DTX401</a:t>
            </a:r>
          </a:p>
          <a:p>
            <a:pPr marL="230712" indent="-230712" defTabSz="4583057" eaLnBrk="0" hangingPunct="0">
              <a:spcBef>
                <a:spcPts val="400"/>
              </a:spcBef>
              <a:buClr>
                <a:srgbClr val="66146A"/>
              </a:buClr>
              <a:buFont typeface="Arial" panose="020B0604020202020204" pitchFamily="34" charset="0"/>
              <a:buChar char="•"/>
              <a:defRPr/>
            </a:pPr>
            <a:r>
              <a:rPr lang="en-US" sz="1467" u="sng" kern="0" dirty="0">
                <a:latin typeface="Arial" panose="020B0604020202020204" pitchFamily="34" charset="0"/>
                <a:cs typeface="Arial" panose="020B0604020202020204" pitchFamily="34" charset="0"/>
              </a:rPr>
              <a:t>Key secondary objectives</a:t>
            </a:r>
            <a:r>
              <a:rPr lang="en-US" sz="1467" kern="0" dirty="0">
                <a:latin typeface="Arial" panose="020B0604020202020204" pitchFamily="34" charset="0"/>
                <a:cs typeface="Arial" panose="020B0604020202020204" pitchFamily="34" charset="0"/>
              </a:rPr>
              <a:t>: change from baseline in time to 1</a:t>
            </a:r>
            <a:r>
              <a:rPr lang="en-US" sz="1467" kern="0" baseline="30000" dirty="0">
                <a:latin typeface="Arial" panose="020B0604020202020204" pitchFamily="34" charset="0"/>
                <a:cs typeface="Arial" panose="020B0604020202020204" pitchFamily="34" charset="0"/>
              </a:rPr>
              <a:t>st</a:t>
            </a:r>
            <a:r>
              <a:rPr lang="en-US" sz="1467" kern="0" dirty="0">
                <a:latin typeface="Arial" panose="020B0604020202020204" pitchFamily="34" charset="0"/>
                <a:cs typeface="Arial" panose="020B0604020202020204" pitchFamily="34" charset="0"/>
              </a:rPr>
              <a:t> hypoglycemia event (defined as glucose &lt;60 mg/dL during a controlled fasting challenge, hypoglycemia symptoms, or 15 hours fasting without hypoglycemia)</a:t>
            </a:r>
          </a:p>
          <a:p>
            <a:pPr marL="230712" indent="-230712" defTabSz="4583057" eaLnBrk="0" hangingPunct="0">
              <a:spcBef>
                <a:spcPts val="400"/>
              </a:spcBef>
              <a:buClr>
                <a:srgbClr val="66146A"/>
              </a:buClr>
              <a:buFont typeface="Arial" panose="020B0604020202020204" pitchFamily="34" charset="0"/>
              <a:buChar char="•"/>
              <a:defRPr/>
            </a:pPr>
            <a:r>
              <a:rPr lang="en-US" sz="1467" u="sng" kern="0" dirty="0">
                <a:latin typeface="Arial" panose="020B0604020202020204" pitchFamily="34" charset="0"/>
                <a:cs typeface="Arial" panose="020B0604020202020204" pitchFamily="34" charset="0"/>
              </a:rPr>
              <a:t>Exploratory objectives</a:t>
            </a:r>
            <a:r>
              <a:rPr lang="en-US" sz="1467" kern="0" dirty="0">
                <a:latin typeface="Arial" panose="020B0604020202020204" pitchFamily="34" charset="0"/>
                <a:cs typeface="Arial" panose="020B0604020202020204" pitchFamily="34" charset="0"/>
              </a:rPr>
              <a:t>: total cholesterol, LDL and triglycerides, uric acid and urine albumin; weekly use of cornstarch; and health-related quality of life (HRQoL) and sleep quality assessments</a:t>
            </a:r>
          </a:p>
        </p:txBody>
      </p:sp>
      <p:grpSp>
        <p:nvGrpSpPr>
          <p:cNvPr id="75" name="Group 74">
            <a:extLst>
              <a:ext uri="{FF2B5EF4-FFF2-40B4-BE49-F238E27FC236}">
                <a16:creationId xmlns:a16="http://schemas.microsoft.com/office/drawing/2014/main" id="{103DC0CE-B50C-D245-AD58-A30716DC7656}"/>
              </a:ext>
            </a:extLst>
          </p:cNvPr>
          <p:cNvGrpSpPr/>
          <p:nvPr/>
        </p:nvGrpSpPr>
        <p:grpSpPr>
          <a:xfrm>
            <a:off x="1319360" y="2327451"/>
            <a:ext cx="1090281" cy="371912"/>
            <a:chOff x="1516177" y="1919852"/>
            <a:chExt cx="774935" cy="278934"/>
          </a:xfrm>
        </p:grpSpPr>
        <p:grpSp>
          <p:nvGrpSpPr>
            <p:cNvPr id="13" name="Group 12">
              <a:extLst>
                <a:ext uri="{FF2B5EF4-FFF2-40B4-BE49-F238E27FC236}">
                  <a16:creationId xmlns:a16="http://schemas.microsoft.com/office/drawing/2014/main" id="{71F7655D-DFDE-4BA6-B00F-73EE579D1A1F}"/>
                </a:ext>
              </a:extLst>
            </p:cNvPr>
            <p:cNvGrpSpPr>
              <a:grpSpLocks noChangeAspect="1"/>
            </p:cNvGrpSpPr>
            <p:nvPr/>
          </p:nvGrpSpPr>
          <p:grpSpPr>
            <a:xfrm>
              <a:off x="1525854" y="1919852"/>
              <a:ext cx="165518" cy="262058"/>
              <a:chOff x="31886278" y="10164466"/>
              <a:chExt cx="331058" cy="655970"/>
            </a:xfrm>
          </p:grpSpPr>
          <p:sp>
            <p:nvSpPr>
              <p:cNvPr id="15" name="Flowchart: Stored Data 14">
                <a:extLst>
                  <a:ext uri="{FF2B5EF4-FFF2-40B4-BE49-F238E27FC236}">
                    <a16:creationId xmlns:a16="http://schemas.microsoft.com/office/drawing/2014/main" id="{A97A2B96-D987-43DA-8E49-4D3681C2F63C}"/>
                  </a:ext>
                </a:extLst>
              </p:cNvPr>
              <p:cNvSpPr/>
              <p:nvPr/>
            </p:nvSpPr>
            <p:spPr>
              <a:xfrm rot="5400000">
                <a:off x="31837560" y="10440660"/>
                <a:ext cx="428494" cy="331058"/>
              </a:xfrm>
              <a:prstGeom prst="flowChartOnlineStorage">
                <a:avLst/>
              </a:prstGeom>
              <a:solidFill>
                <a:sysClr val="window" lastClr="FFFFFF"/>
              </a:solidFill>
              <a:ln w="12700" cap="flat" cmpd="sng" algn="ctr">
                <a:solidFill>
                  <a:srgbClr val="660066"/>
                </a:solidFill>
                <a:prstDash val="solid"/>
              </a:ln>
              <a:effectLst/>
            </p:spPr>
            <p:txBody>
              <a:bodyPr rtlCol="0" anchor="ctr"/>
              <a:lstStyle/>
              <a:p>
                <a:pPr algn="ctr" defTabSz="4583057">
                  <a:defRPr/>
                </a:pPr>
                <a:endParaRPr lang="en-US" sz="1400" kern="0" dirty="0">
                  <a:solidFill>
                    <a:prstClr val="white"/>
                  </a:solidFill>
                  <a:latin typeface="Arial" panose="020B0604020202020204" pitchFamily="34" charset="0"/>
                </a:endParaRPr>
              </a:p>
            </p:txBody>
          </p:sp>
          <p:sp>
            <p:nvSpPr>
              <p:cNvPr id="16" name="Oval 15">
                <a:extLst>
                  <a:ext uri="{FF2B5EF4-FFF2-40B4-BE49-F238E27FC236}">
                    <a16:creationId xmlns:a16="http://schemas.microsoft.com/office/drawing/2014/main" id="{89F6E32B-E916-4F3D-B1EE-9C433E96240F}"/>
                  </a:ext>
                </a:extLst>
              </p:cNvPr>
              <p:cNvSpPr/>
              <p:nvPr/>
            </p:nvSpPr>
            <p:spPr>
              <a:xfrm>
                <a:off x="31954399" y="10164466"/>
                <a:ext cx="182880" cy="182880"/>
              </a:xfrm>
              <a:prstGeom prst="ellipse">
                <a:avLst/>
              </a:prstGeom>
              <a:solidFill>
                <a:sysClr val="window" lastClr="FFFFFF"/>
              </a:solidFill>
              <a:ln w="12700" cap="flat" cmpd="sng" algn="ctr">
                <a:solidFill>
                  <a:srgbClr val="660066"/>
                </a:solidFill>
                <a:prstDash val="solid"/>
              </a:ln>
              <a:effectLst/>
            </p:spPr>
            <p:txBody>
              <a:bodyPr rtlCol="0" anchor="ctr"/>
              <a:lstStyle/>
              <a:p>
                <a:pPr algn="ctr" defTabSz="4583057">
                  <a:defRPr/>
                </a:pPr>
                <a:endParaRPr lang="en-US" sz="1400" kern="0" dirty="0">
                  <a:solidFill>
                    <a:prstClr val="white"/>
                  </a:solidFill>
                  <a:latin typeface="Arial" panose="020B0604020202020204" pitchFamily="34" charset="0"/>
                </a:endParaRPr>
              </a:p>
            </p:txBody>
          </p:sp>
        </p:grpSp>
        <p:sp>
          <p:nvSpPr>
            <p:cNvPr id="14" name="TextBox 13">
              <a:extLst>
                <a:ext uri="{FF2B5EF4-FFF2-40B4-BE49-F238E27FC236}">
                  <a16:creationId xmlns:a16="http://schemas.microsoft.com/office/drawing/2014/main" id="{285937DE-CC83-43EF-8E9B-351FF3349354}"/>
                </a:ext>
              </a:extLst>
            </p:cNvPr>
            <p:cNvSpPr txBox="1"/>
            <p:nvPr/>
          </p:nvSpPr>
          <p:spPr>
            <a:xfrm>
              <a:off x="1516177" y="1960099"/>
              <a:ext cx="175209" cy="230833"/>
            </a:xfrm>
            <a:prstGeom prst="rect">
              <a:avLst/>
            </a:prstGeom>
            <a:noFill/>
          </p:spPr>
          <p:txBody>
            <a:bodyPr wrap="square" rtlCol="0">
              <a:spAutoFit/>
            </a:bodyPr>
            <a:lstStyle/>
            <a:p>
              <a:pPr algn="ctr" defTabSz="4583057">
                <a:defRPr/>
              </a:pPr>
              <a:r>
                <a:rPr lang="en-US" sz="1400" kern="0" dirty="0">
                  <a:solidFill>
                    <a:prstClr val="black"/>
                  </a:solidFill>
                  <a:latin typeface="Arial" panose="020B0604020202020204" pitchFamily="34" charset="0"/>
                </a:rPr>
                <a:t>1</a:t>
              </a:r>
            </a:p>
          </p:txBody>
        </p:sp>
        <p:grpSp>
          <p:nvGrpSpPr>
            <p:cNvPr id="18" name="Group 17">
              <a:extLst>
                <a:ext uri="{FF2B5EF4-FFF2-40B4-BE49-F238E27FC236}">
                  <a16:creationId xmlns:a16="http://schemas.microsoft.com/office/drawing/2014/main" id="{F32E120F-1FF2-4240-8DA4-5F2E66954F42}"/>
                </a:ext>
              </a:extLst>
            </p:cNvPr>
            <p:cNvGrpSpPr>
              <a:grpSpLocks noChangeAspect="1"/>
            </p:cNvGrpSpPr>
            <p:nvPr/>
          </p:nvGrpSpPr>
          <p:grpSpPr>
            <a:xfrm>
              <a:off x="1824460" y="1926561"/>
              <a:ext cx="165518" cy="262058"/>
              <a:chOff x="31886278" y="10164466"/>
              <a:chExt cx="331058" cy="655970"/>
            </a:xfrm>
          </p:grpSpPr>
          <p:sp>
            <p:nvSpPr>
              <p:cNvPr id="20" name="Flowchart: Stored Data 19">
                <a:extLst>
                  <a:ext uri="{FF2B5EF4-FFF2-40B4-BE49-F238E27FC236}">
                    <a16:creationId xmlns:a16="http://schemas.microsoft.com/office/drawing/2014/main" id="{BFAAAA81-6B54-4E1A-A6B5-864F289D95FB}"/>
                  </a:ext>
                </a:extLst>
              </p:cNvPr>
              <p:cNvSpPr/>
              <p:nvPr/>
            </p:nvSpPr>
            <p:spPr>
              <a:xfrm rot="5400000">
                <a:off x="31837560" y="10440660"/>
                <a:ext cx="428494" cy="331058"/>
              </a:xfrm>
              <a:prstGeom prst="flowChartOnlineStorage">
                <a:avLst/>
              </a:prstGeom>
              <a:solidFill>
                <a:sysClr val="window" lastClr="FFFFFF"/>
              </a:solidFill>
              <a:ln w="12700" cap="flat" cmpd="sng" algn="ctr">
                <a:solidFill>
                  <a:srgbClr val="660066"/>
                </a:solidFill>
                <a:prstDash val="solid"/>
              </a:ln>
              <a:effectLst/>
            </p:spPr>
            <p:txBody>
              <a:bodyPr rtlCol="0" anchor="ctr"/>
              <a:lstStyle/>
              <a:p>
                <a:pPr algn="ctr" defTabSz="4583057">
                  <a:defRPr/>
                </a:pPr>
                <a:endParaRPr lang="en-US" sz="1400" kern="0" dirty="0">
                  <a:solidFill>
                    <a:prstClr val="white"/>
                  </a:solidFill>
                  <a:latin typeface="Arial" panose="020B0604020202020204" pitchFamily="34" charset="0"/>
                </a:endParaRPr>
              </a:p>
            </p:txBody>
          </p:sp>
          <p:sp>
            <p:nvSpPr>
              <p:cNvPr id="21" name="Oval 20">
                <a:extLst>
                  <a:ext uri="{FF2B5EF4-FFF2-40B4-BE49-F238E27FC236}">
                    <a16:creationId xmlns:a16="http://schemas.microsoft.com/office/drawing/2014/main" id="{F4EDB48B-D663-460A-B6E5-1133FE33DC53}"/>
                  </a:ext>
                </a:extLst>
              </p:cNvPr>
              <p:cNvSpPr/>
              <p:nvPr/>
            </p:nvSpPr>
            <p:spPr>
              <a:xfrm>
                <a:off x="31954399" y="10164466"/>
                <a:ext cx="182880" cy="182880"/>
              </a:xfrm>
              <a:prstGeom prst="ellipse">
                <a:avLst/>
              </a:prstGeom>
              <a:solidFill>
                <a:sysClr val="window" lastClr="FFFFFF"/>
              </a:solidFill>
              <a:ln w="12700" cap="flat" cmpd="sng" algn="ctr">
                <a:solidFill>
                  <a:srgbClr val="660066"/>
                </a:solidFill>
                <a:prstDash val="solid"/>
              </a:ln>
              <a:effectLst/>
            </p:spPr>
            <p:txBody>
              <a:bodyPr rtlCol="0" anchor="ctr"/>
              <a:lstStyle/>
              <a:p>
                <a:pPr algn="ctr" defTabSz="4583057">
                  <a:defRPr/>
                </a:pPr>
                <a:endParaRPr lang="en-US" sz="1400" kern="0" dirty="0">
                  <a:solidFill>
                    <a:prstClr val="white"/>
                  </a:solidFill>
                  <a:latin typeface="Arial" panose="020B0604020202020204" pitchFamily="34" charset="0"/>
                </a:endParaRPr>
              </a:p>
            </p:txBody>
          </p:sp>
        </p:grpSp>
        <p:sp>
          <p:nvSpPr>
            <p:cNvPr id="19" name="TextBox 18">
              <a:extLst>
                <a:ext uri="{FF2B5EF4-FFF2-40B4-BE49-F238E27FC236}">
                  <a16:creationId xmlns:a16="http://schemas.microsoft.com/office/drawing/2014/main" id="{74A838B0-BA56-4730-B722-93BEA7531070}"/>
                </a:ext>
              </a:extLst>
            </p:cNvPr>
            <p:cNvSpPr txBox="1"/>
            <p:nvPr/>
          </p:nvSpPr>
          <p:spPr>
            <a:xfrm>
              <a:off x="1814443" y="1963400"/>
              <a:ext cx="179874" cy="230833"/>
            </a:xfrm>
            <a:prstGeom prst="rect">
              <a:avLst/>
            </a:prstGeom>
            <a:noFill/>
          </p:spPr>
          <p:txBody>
            <a:bodyPr wrap="square" rtlCol="0">
              <a:spAutoFit/>
            </a:bodyPr>
            <a:lstStyle/>
            <a:p>
              <a:pPr algn="ctr" defTabSz="4583057">
                <a:defRPr/>
              </a:pPr>
              <a:r>
                <a:rPr lang="en-US" sz="1400" kern="0" dirty="0">
                  <a:solidFill>
                    <a:prstClr val="black"/>
                  </a:solidFill>
                  <a:latin typeface="Arial" panose="020B0604020202020204" pitchFamily="34" charset="0"/>
                </a:rPr>
                <a:t>2</a:t>
              </a:r>
            </a:p>
          </p:txBody>
        </p:sp>
        <p:grpSp>
          <p:nvGrpSpPr>
            <p:cNvPr id="23" name="Group 22">
              <a:extLst>
                <a:ext uri="{FF2B5EF4-FFF2-40B4-BE49-F238E27FC236}">
                  <a16:creationId xmlns:a16="http://schemas.microsoft.com/office/drawing/2014/main" id="{44AAA8CB-B280-48DB-A4A2-0C04F31989A6}"/>
                </a:ext>
              </a:extLst>
            </p:cNvPr>
            <p:cNvGrpSpPr>
              <a:grpSpLocks noChangeAspect="1"/>
            </p:cNvGrpSpPr>
            <p:nvPr/>
          </p:nvGrpSpPr>
          <p:grpSpPr>
            <a:xfrm>
              <a:off x="2118402" y="1933235"/>
              <a:ext cx="165518" cy="262058"/>
              <a:chOff x="31886278" y="10164466"/>
              <a:chExt cx="331058" cy="655970"/>
            </a:xfrm>
          </p:grpSpPr>
          <p:sp>
            <p:nvSpPr>
              <p:cNvPr id="25" name="Flowchart: Stored Data 24">
                <a:extLst>
                  <a:ext uri="{FF2B5EF4-FFF2-40B4-BE49-F238E27FC236}">
                    <a16:creationId xmlns:a16="http://schemas.microsoft.com/office/drawing/2014/main" id="{857D82AE-9B33-422C-B8AF-791209153F5F}"/>
                  </a:ext>
                </a:extLst>
              </p:cNvPr>
              <p:cNvSpPr/>
              <p:nvPr/>
            </p:nvSpPr>
            <p:spPr>
              <a:xfrm rot="5400000">
                <a:off x="31837560" y="10440660"/>
                <a:ext cx="428494" cy="331058"/>
              </a:xfrm>
              <a:prstGeom prst="flowChartOnlineStorage">
                <a:avLst/>
              </a:prstGeom>
              <a:solidFill>
                <a:sysClr val="window" lastClr="FFFFFF"/>
              </a:solidFill>
              <a:ln w="12700" cap="flat" cmpd="sng" algn="ctr">
                <a:solidFill>
                  <a:srgbClr val="660066"/>
                </a:solidFill>
                <a:prstDash val="solid"/>
              </a:ln>
              <a:effectLst/>
            </p:spPr>
            <p:txBody>
              <a:bodyPr rtlCol="0" anchor="ctr"/>
              <a:lstStyle/>
              <a:p>
                <a:pPr algn="ctr" defTabSz="4583057">
                  <a:defRPr/>
                </a:pPr>
                <a:endParaRPr lang="en-US" sz="1400" kern="0" dirty="0">
                  <a:solidFill>
                    <a:prstClr val="white"/>
                  </a:solidFill>
                  <a:latin typeface="Arial" panose="020B0604020202020204" pitchFamily="34" charset="0"/>
                </a:endParaRPr>
              </a:p>
            </p:txBody>
          </p:sp>
          <p:sp>
            <p:nvSpPr>
              <p:cNvPr id="26" name="Oval 25">
                <a:extLst>
                  <a:ext uri="{FF2B5EF4-FFF2-40B4-BE49-F238E27FC236}">
                    <a16:creationId xmlns:a16="http://schemas.microsoft.com/office/drawing/2014/main" id="{508ED1F6-1F39-4F25-9619-893FA7C92F84}"/>
                  </a:ext>
                </a:extLst>
              </p:cNvPr>
              <p:cNvSpPr/>
              <p:nvPr/>
            </p:nvSpPr>
            <p:spPr>
              <a:xfrm>
                <a:off x="31954399" y="10164466"/>
                <a:ext cx="182880" cy="182880"/>
              </a:xfrm>
              <a:prstGeom prst="ellipse">
                <a:avLst/>
              </a:prstGeom>
              <a:solidFill>
                <a:sysClr val="window" lastClr="FFFFFF"/>
              </a:solidFill>
              <a:ln w="12700" cap="flat" cmpd="sng" algn="ctr">
                <a:solidFill>
                  <a:srgbClr val="660066"/>
                </a:solidFill>
                <a:prstDash val="solid"/>
              </a:ln>
              <a:effectLst/>
            </p:spPr>
            <p:txBody>
              <a:bodyPr rtlCol="0" anchor="ctr"/>
              <a:lstStyle/>
              <a:p>
                <a:pPr algn="ctr" defTabSz="4583057">
                  <a:defRPr/>
                </a:pPr>
                <a:endParaRPr lang="en-US" sz="1400" kern="0" dirty="0">
                  <a:solidFill>
                    <a:prstClr val="white"/>
                  </a:solidFill>
                  <a:latin typeface="Arial" panose="020B0604020202020204" pitchFamily="34" charset="0"/>
                </a:endParaRPr>
              </a:p>
            </p:txBody>
          </p:sp>
        </p:grpSp>
        <p:sp>
          <p:nvSpPr>
            <p:cNvPr id="24" name="TextBox 23">
              <a:extLst>
                <a:ext uri="{FF2B5EF4-FFF2-40B4-BE49-F238E27FC236}">
                  <a16:creationId xmlns:a16="http://schemas.microsoft.com/office/drawing/2014/main" id="{412710CE-CCEA-422F-9C77-4DB418D0E367}"/>
                </a:ext>
              </a:extLst>
            </p:cNvPr>
            <p:cNvSpPr txBox="1"/>
            <p:nvPr/>
          </p:nvSpPr>
          <p:spPr>
            <a:xfrm>
              <a:off x="2111238" y="1967953"/>
              <a:ext cx="179874" cy="230833"/>
            </a:xfrm>
            <a:prstGeom prst="rect">
              <a:avLst/>
            </a:prstGeom>
            <a:noFill/>
          </p:spPr>
          <p:txBody>
            <a:bodyPr wrap="square" rtlCol="0">
              <a:spAutoFit/>
            </a:bodyPr>
            <a:lstStyle/>
            <a:p>
              <a:pPr algn="ctr" defTabSz="4583057">
                <a:defRPr/>
              </a:pPr>
              <a:r>
                <a:rPr lang="en-US" sz="1400" kern="0" dirty="0">
                  <a:solidFill>
                    <a:prstClr val="black"/>
                  </a:solidFill>
                  <a:latin typeface="Arial" panose="020B0604020202020204" pitchFamily="34" charset="0"/>
                </a:rPr>
                <a:t>3</a:t>
              </a:r>
            </a:p>
          </p:txBody>
        </p:sp>
      </p:grpSp>
      <p:cxnSp>
        <p:nvCxnSpPr>
          <p:cNvPr id="10" name="Elbow Connector 18">
            <a:extLst>
              <a:ext uri="{FF2B5EF4-FFF2-40B4-BE49-F238E27FC236}">
                <a16:creationId xmlns:a16="http://schemas.microsoft.com/office/drawing/2014/main" id="{14F19AE1-D2D8-4E33-94BA-30C835132BBF}"/>
              </a:ext>
            </a:extLst>
          </p:cNvPr>
          <p:cNvCxnSpPr/>
          <p:nvPr/>
        </p:nvCxnSpPr>
        <p:spPr>
          <a:xfrm rot="16200000" flipH="1">
            <a:off x="3084214" y="3790085"/>
            <a:ext cx="600201" cy="608465"/>
          </a:xfrm>
          <a:prstGeom prst="bentConnector3">
            <a:avLst>
              <a:gd name="adj1" fmla="val 99522"/>
            </a:avLst>
          </a:prstGeom>
          <a:noFill/>
          <a:ln w="38100" cap="flat" cmpd="sng" algn="ctr">
            <a:solidFill>
              <a:srgbClr val="CBD2BF"/>
            </a:solidFill>
            <a:prstDash val="sysDash"/>
            <a:tailEnd type="triangle"/>
          </a:ln>
          <a:effectLst/>
        </p:spPr>
      </p:cxnSp>
      <p:grpSp>
        <p:nvGrpSpPr>
          <p:cNvPr id="74" name="Group 73">
            <a:extLst>
              <a:ext uri="{FF2B5EF4-FFF2-40B4-BE49-F238E27FC236}">
                <a16:creationId xmlns:a16="http://schemas.microsoft.com/office/drawing/2014/main" id="{981EA5BE-6BD1-E14B-AAEF-87005CEAD9E0}"/>
              </a:ext>
            </a:extLst>
          </p:cNvPr>
          <p:cNvGrpSpPr/>
          <p:nvPr/>
        </p:nvGrpSpPr>
        <p:grpSpPr>
          <a:xfrm>
            <a:off x="2887744" y="3296575"/>
            <a:ext cx="1092352" cy="374920"/>
            <a:chOff x="2644797" y="2664983"/>
            <a:chExt cx="776407" cy="281190"/>
          </a:xfrm>
        </p:grpSpPr>
        <p:grpSp>
          <p:nvGrpSpPr>
            <p:cNvPr id="28" name="Group 27">
              <a:extLst>
                <a:ext uri="{FF2B5EF4-FFF2-40B4-BE49-F238E27FC236}">
                  <a16:creationId xmlns:a16="http://schemas.microsoft.com/office/drawing/2014/main" id="{4004FAA9-A261-4C36-95CF-1C4CB565FFB4}"/>
                </a:ext>
              </a:extLst>
            </p:cNvPr>
            <p:cNvGrpSpPr>
              <a:grpSpLocks noChangeAspect="1"/>
            </p:cNvGrpSpPr>
            <p:nvPr/>
          </p:nvGrpSpPr>
          <p:grpSpPr>
            <a:xfrm>
              <a:off x="2654488" y="2664983"/>
              <a:ext cx="165518" cy="262058"/>
              <a:chOff x="31886209" y="10164466"/>
              <a:chExt cx="331057" cy="655970"/>
            </a:xfrm>
          </p:grpSpPr>
          <p:sp>
            <p:nvSpPr>
              <p:cNvPr id="30" name="Flowchart: Stored Data 29">
                <a:extLst>
                  <a:ext uri="{FF2B5EF4-FFF2-40B4-BE49-F238E27FC236}">
                    <a16:creationId xmlns:a16="http://schemas.microsoft.com/office/drawing/2014/main" id="{B8F5B808-E87D-4410-9145-4AFD55FC82E5}"/>
                  </a:ext>
                </a:extLst>
              </p:cNvPr>
              <p:cNvSpPr/>
              <p:nvPr/>
            </p:nvSpPr>
            <p:spPr>
              <a:xfrm rot="5400000">
                <a:off x="31837491" y="10440660"/>
                <a:ext cx="428494" cy="331057"/>
              </a:xfrm>
              <a:prstGeom prst="flowChartOnlineStorage">
                <a:avLst/>
              </a:prstGeom>
              <a:solidFill>
                <a:sysClr val="window" lastClr="FFFFFF"/>
              </a:solidFill>
              <a:ln w="12700" cap="flat" cmpd="sng" algn="ctr">
                <a:solidFill>
                  <a:srgbClr val="660066"/>
                </a:solidFill>
                <a:prstDash val="solid"/>
              </a:ln>
              <a:effectLst/>
            </p:spPr>
            <p:txBody>
              <a:bodyPr rtlCol="0" anchor="ctr"/>
              <a:lstStyle/>
              <a:p>
                <a:pPr algn="ctr" defTabSz="4583057">
                  <a:defRPr/>
                </a:pPr>
                <a:endParaRPr lang="en-US" sz="1467" kern="0" dirty="0">
                  <a:solidFill>
                    <a:prstClr val="white"/>
                  </a:solidFill>
                  <a:latin typeface="Arial" panose="020B0604020202020204" pitchFamily="34" charset="0"/>
                </a:endParaRPr>
              </a:p>
            </p:txBody>
          </p:sp>
          <p:sp>
            <p:nvSpPr>
              <p:cNvPr id="31" name="Oval 30">
                <a:extLst>
                  <a:ext uri="{FF2B5EF4-FFF2-40B4-BE49-F238E27FC236}">
                    <a16:creationId xmlns:a16="http://schemas.microsoft.com/office/drawing/2014/main" id="{704C5BC9-B3BA-427F-971B-482BA3DC4710}"/>
                  </a:ext>
                </a:extLst>
              </p:cNvPr>
              <p:cNvSpPr/>
              <p:nvPr/>
            </p:nvSpPr>
            <p:spPr>
              <a:xfrm>
                <a:off x="31954400" y="10164466"/>
                <a:ext cx="182880" cy="182880"/>
              </a:xfrm>
              <a:prstGeom prst="ellipse">
                <a:avLst/>
              </a:prstGeom>
              <a:solidFill>
                <a:sysClr val="window" lastClr="FFFFFF"/>
              </a:solidFill>
              <a:ln w="12700" cap="flat" cmpd="sng" algn="ctr">
                <a:solidFill>
                  <a:srgbClr val="660066"/>
                </a:solidFill>
                <a:prstDash val="solid"/>
              </a:ln>
              <a:effectLst/>
            </p:spPr>
            <p:txBody>
              <a:bodyPr rtlCol="0" anchor="ctr"/>
              <a:lstStyle/>
              <a:p>
                <a:pPr algn="ctr" defTabSz="4583057">
                  <a:defRPr/>
                </a:pPr>
                <a:endParaRPr lang="en-US" sz="1467" kern="0" dirty="0">
                  <a:solidFill>
                    <a:prstClr val="white"/>
                  </a:solidFill>
                  <a:latin typeface="Arial" panose="020B0604020202020204" pitchFamily="34" charset="0"/>
                </a:endParaRPr>
              </a:p>
            </p:txBody>
          </p:sp>
        </p:grpSp>
        <p:sp>
          <p:nvSpPr>
            <p:cNvPr id="29" name="TextBox 28">
              <a:extLst>
                <a:ext uri="{FF2B5EF4-FFF2-40B4-BE49-F238E27FC236}">
                  <a16:creationId xmlns:a16="http://schemas.microsoft.com/office/drawing/2014/main" id="{9D61D68C-D772-4EEF-8097-763B1E549D09}"/>
                </a:ext>
              </a:extLst>
            </p:cNvPr>
            <p:cNvSpPr txBox="1"/>
            <p:nvPr/>
          </p:nvSpPr>
          <p:spPr>
            <a:xfrm>
              <a:off x="2644797" y="2706592"/>
              <a:ext cx="179874" cy="230833"/>
            </a:xfrm>
            <a:prstGeom prst="rect">
              <a:avLst/>
            </a:prstGeom>
            <a:noFill/>
          </p:spPr>
          <p:txBody>
            <a:bodyPr wrap="square" rtlCol="0">
              <a:spAutoFit/>
            </a:bodyPr>
            <a:lstStyle/>
            <a:p>
              <a:pPr algn="ctr" defTabSz="4583057">
                <a:defRPr/>
              </a:pPr>
              <a:r>
                <a:rPr lang="en-US" sz="1400" kern="0" dirty="0">
                  <a:solidFill>
                    <a:prstClr val="black"/>
                  </a:solidFill>
                  <a:latin typeface="Arial" panose="020B0604020202020204" pitchFamily="34" charset="0"/>
                </a:rPr>
                <a:t>4</a:t>
              </a:r>
            </a:p>
          </p:txBody>
        </p:sp>
        <p:grpSp>
          <p:nvGrpSpPr>
            <p:cNvPr id="33" name="Group 32">
              <a:extLst>
                <a:ext uri="{FF2B5EF4-FFF2-40B4-BE49-F238E27FC236}">
                  <a16:creationId xmlns:a16="http://schemas.microsoft.com/office/drawing/2014/main" id="{9690AA61-73A9-4091-8F07-11E37738CF5E}"/>
                </a:ext>
              </a:extLst>
            </p:cNvPr>
            <p:cNvGrpSpPr>
              <a:grpSpLocks noChangeAspect="1"/>
            </p:cNvGrpSpPr>
            <p:nvPr/>
          </p:nvGrpSpPr>
          <p:grpSpPr>
            <a:xfrm>
              <a:off x="2953094" y="2671691"/>
              <a:ext cx="165518" cy="262058"/>
              <a:chOff x="31886209" y="10164466"/>
              <a:chExt cx="331057" cy="655970"/>
            </a:xfrm>
          </p:grpSpPr>
          <p:sp>
            <p:nvSpPr>
              <p:cNvPr id="35" name="Flowchart: Stored Data 34">
                <a:extLst>
                  <a:ext uri="{FF2B5EF4-FFF2-40B4-BE49-F238E27FC236}">
                    <a16:creationId xmlns:a16="http://schemas.microsoft.com/office/drawing/2014/main" id="{E2C7FC1D-F647-40B6-AB0C-FBD634A5A752}"/>
                  </a:ext>
                </a:extLst>
              </p:cNvPr>
              <p:cNvSpPr/>
              <p:nvPr/>
            </p:nvSpPr>
            <p:spPr>
              <a:xfrm rot="5400000">
                <a:off x="31837491" y="10440660"/>
                <a:ext cx="428494" cy="331057"/>
              </a:xfrm>
              <a:prstGeom prst="flowChartOnlineStorage">
                <a:avLst/>
              </a:prstGeom>
              <a:solidFill>
                <a:sysClr val="window" lastClr="FFFFFF"/>
              </a:solidFill>
              <a:ln w="12700" cap="flat" cmpd="sng" algn="ctr">
                <a:solidFill>
                  <a:srgbClr val="660066"/>
                </a:solidFill>
                <a:prstDash val="solid"/>
              </a:ln>
              <a:effectLst/>
            </p:spPr>
            <p:txBody>
              <a:bodyPr rtlCol="0" anchor="ctr"/>
              <a:lstStyle/>
              <a:p>
                <a:pPr algn="ctr" defTabSz="4583057">
                  <a:defRPr/>
                </a:pPr>
                <a:endParaRPr lang="en-US" sz="1467" kern="0" dirty="0">
                  <a:solidFill>
                    <a:prstClr val="white"/>
                  </a:solidFill>
                  <a:latin typeface="Arial" panose="020B0604020202020204" pitchFamily="34" charset="0"/>
                </a:endParaRPr>
              </a:p>
            </p:txBody>
          </p:sp>
          <p:sp>
            <p:nvSpPr>
              <p:cNvPr id="36" name="Oval 35">
                <a:extLst>
                  <a:ext uri="{FF2B5EF4-FFF2-40B4-BE49-F238E27FC236}">
                    <a16:creationId xmlns:a16="http://schemas.microsoft.com/office/drawing/2014/main" id="{5D556912-9DFE-407A-A5B6-D60B7CCE9765}"/>
                  </a:ext>
                </a:extLst>
              </p:cNvPr>
              <p:cNvSpPr/>
              <p:nvPr/>
            </p:nvSpPr>
            <p:spPr>
              <a:xfrm>
                <a:off x="31954400" y="10164466"/>
                <a:ext cx="182880" cy="182880"/>
              </a:xfrm>
              <a:prstGeom prst="ellipse">
                <a:avLst/>
              </a:prstGeom>
              <a:solidFill>
                <a:sysClr val="window" lastClr="FFFFFF"/>
              </a:solidFill>
              <a:ln w="12700" cap="flat" cmpd="sng" algn="ctr">
                <a:solidFill>
                  <a:srgbClr val="660066"/>
                </a:solidFill>
                <a:prstDash val="solid"/>
              </a:ln>
              <a:effectLst/>
            </p:spPr>
            <p:txBody>
              <a:bodyPr rtlCol="0" anchor="ctr"/>
              <a:lstStyle/>
              <a:p>
                <a:pPr algn="ctr" defTabSz="4583057">
                  <a:defRPr/>
                </a:pPr>
                <a:endParaRPr lang="en-US" sz="1467" kern="0" dirty="0">
                  <a:solidFill>
                    <a:prstClr val="white"/>
                  </a:solidFill>
                  <a:latin typeface="Arial" panose="020B0604020202020204" pitchFamily="34" charset="0"/>
                </a:endParaRPr>
              </a:p>
            </p:txBody>
          </p:sp>
        </p:grpSp>
        <p:sp>
          <p:nvSpPr>
            <p:cNvPr id="34" name="TextBox 33">
              <a:extLst>
                <a:ext uri="{FF2B5EF4-FFF2-40B4-BE49-F238E27FC236}">
                  <a16:creationId xmlns:a16="http://schemas.microsoft.com/office/drawing/2014/main" id="{2374E642-C1A0-4083-AFFC-4185F47EF654}"/>
                </a:ext>
              </a:extLst>
            </p:cNvPr>
            <p:cNvSpPr txBox="1"/>
            <p:nvPr/>
          </p:nvSpPr>
          <p:spPr>
            <a:xfrm>
              <a:off x="2943063" y="2708233"/>
              <a:ext cx="179874" cy="230833"/>
            </a:xfrm>
            <a:prstGeom prst="rect">
              <a:avLst/>
            </a:prstGeom>
            <a:noFill/>
          </p:spPr>
          <p:txBody>
            <a:bodyPr wrap="square" rtlCol="0">
              <a:spAutoFit/>
            </a:bodyPr>
            <a:lstStyle/>
            <a:p>
              <a:pPr algn="ctr" defTabSz="4583057">
                <a:defRPr/>
              </a:pPr>
              <a:r>
                <a:rPr lang="en-US" sz="1400" kern="0" dirty="0">
                  <a:solidFill>
                    <a:prstClr val="black"/>
                  </a:solidFill>
                  <a:latin typeface="Arial" panose="020B0604020202020204" pitchFamily="34" charset="0"/>
                </a:rPr>
                <a:t>5</a:t>
              </a:r>
            </a:p>
          </p:txBody>
        </p:sp>
        <p:grpSp>
          <p:nvGrpSpPr>
            <p:cNvPr id="38" name="Group 37">
              <a:extLst>
                <a:ext uri="{FF2B5EF4-FFF2-40B4-BE49-F238E27FC236}">
                  <a16:creationId xmlns:a16="http://schemas.microsoft.com/office/drawing/2014/main" id="{60791531-F735-4E40-A246-20C93A311652}"/>
                </a:ext>
              </a:extLst>
            </p:cNvPr>
            <p:cNvGrpSpPr>
              <a:grpSpLocks noChangeAspect="1"/>
            </p:cNvGrpSpPr>
            <p:nvPr/>
          </p:nvGrpSpPr>
          <p:grpSpPr>
            <a:xfrm>
              <a:off x="3247036" y="2678366"/>
              <a:ext cx="165518" cy="262058"/>
              <a:chOff x="31886209" y="10164466"/>
              <a:chExt cx="331057" cy="655970"/>
            </a:xfrm>
          </p:grpSpPr>
          <p:sp>
            <p:nvSpPr>
              <p:cNvPr id="40" name="Flowchart: Stored Data 39">
                <a:extLst>
                  <a:ext uri="{FF2B5EF4-FFF2-40B4-BE49-F238E27FC236}">
                    <a16:creationId xmlns:a16="http://schemas.microsoft.com/office/drawing/2014/main" id="{606F9744-8B47-46A7-AA6F-DBE18679C333}"/>
                  </a:ext>
                </a:extLst>
              </p:cNvPr>
              <p:cNvSpPr/>
              <p:nvPr/>
            </p:nvSpPr>
            <p:spPr>
              <a:xfrm rot="5400000">
                <a:off x="31837491" y="10440660"/>
                <a:ext cx="428494" cy="331057"/>
              </a:xfrm>
              <a:prstGeom prst="flowChartOnlineStorage">
                <a:avLst/>
              </a:prstGeom>
              <a:solidFill>
                <a:sysClr val="window" lastClr="FFFFFF"/>
              </a:solidFill>
              <a:ln w="12700" cap="flat" cmpd="sng" algn="ctr">
                <a:solidFill>
                  <a:srgbClr val="660066"/>
                </a:solidFill>
                <a:prstDash val="solid"/>
              </a:ln>
              <a:effectLst/>
            </p:spPr>
            <p:txBody>
              <a:bodyPr rtlCol="0" anchor="ctr"/>
              <a:lstStyle/>
              <a:p>
                <a:pPr algn="ctr" defTabSz="4583057">
                  <a:defRPr/>
                </a:pPr>
                <a:endParaRPr lang="en-US" sz="1467" kern="0" dirty="0">
                  <a:solidFill>
                    <a:prstClr val="white"/>
                  </a:solidFill>
                  <a:latin typeface="Arial" panose="020B0604020202020204" pitchFamily="34" charset="0"/>
                </a:endParaRPr>
              </a:p>
            </p:txBody>
          </p:sp>
          <p:sp>
            <p:nvSpPr>
              <p:cNvPr id="41" name="Oval 40">
                <a:extLst>
                  <a:ext uri="{FF2B5EF4-FFF2-40B4-BE49-F238E27FC236}">
                    <a16:creationId xmlns:a16="http://schemas.microsoft.com/office/drawing/2014/main" id="{DCF2D5FB-70D8-43EC-9043-E44F6CA67234}"/>
                  </a:ext>
                </a:extLst>
              </p:cNvPr>
              <p:cNvSpPr/>
              <p:nvPr/>
            </p:nvSpPr>
            <p:spPr>
              <a:xfrm>
                <a:off x="31954400" y="10164466"/>
                <a:ext cx="182880" cy="182880"/>
              </a:xfrm>
              <a:prstGeom prst="ellipse">
                <a:avLst/>
              </a:prstGeom>
              <a:solidFill>
                <a:sysClr val="window" lastClr="FFFFFF"/>
              </a:solidFill>
              <a:ln w="12700" cap="flat" cmpd="sng" algn="ctr">
                <a:solidFill>
                  <a:srgbClr val="660066"/>
                </a:solidFill>
                <a:prstDash val="solid"/>
              </a:ln>
              <a:effectLst/>
            </p:spPr>
            <p:txBody>
              <a:bodyPr rtlCol="0" anchor="ctr"/>
              <a:lstStyle/>
              <a:p>
                <a:pPr algn="ctr" defTabSz="4583057">
                  <a:defRPr/>
                </a:pPr>
                <a:endParaRPr lang="en-US" sz="1467" kern="0" dirty="0">
                  <a:solidFill>
                    <a:prstClr val="white"/>
                  </a:solidFill>
                  <a:latin typeface="Arial" panose="020B0604020202020204" pitchFamily="34" charset="0"/>
                </a:endParaRPr>
              </a:p>
            </p:txBody>
          </p:sp>
        </p:grpSp>
        <p:sp>
          <p:nvSpPr>
            <p:cNvPr id="39" name="TextBox 38">
              <a:extLst>
                <a:ext uri="{FF2B5EF4-FFF2-40B4-BE49-F238E27FC236}">
                  <a16:creationId xmlns:a16="http://schemas.microsoft.com/office/drawing/2014/main" id="{E8AC67D1-2BCE-4AE1-9261-9F10F759A2EB}"/>
                </a:ext>
              </a:extLst>
            </p:cNvPr>
            <p:cNvSpPr txBox="1"/>
            <p:nvPr/>
          </p:nvSpPr>
          <p:spPr>
            <a:xfrm>
              <a:off x="3241330" y="2715340"/>
              <a:ext cx="179874" cy="230833"/>
            </a:xfrm>
            <a:prstGeom prst="rect">
              <a:avLst/>
            </a:prstGeom>
            <a:noFill/>
          </p:spPr>
          <p:txBody>
            <a:bodyPr wrap="square" rtlCol="0">
              <a:spAutoFit/>
            </a:bodyPr>
            <a:lstStyle/>
            <a:p>
              <a:pPr algn="ctr" defTabSz="4583057">
                <a:defRPr/>
              </a:pPr>
              <a:r>
                <a:rPr lang="en-US" sz="1400" kern="0" dirty="0">
                  <a:solidFill>
                    <a:prstClr val="black"/>
                  </a:solidFill>
                  <a:latin typeface="Arial" panose="020B0604020202020204" pitchFamily="34" charset="0"/>
                </a:rPr>
                <a:t>6</a:t>
              </a:r>
            </a:p>
          </p:txBody>
        </p:sp>
      </p:grpSp>
      <p:grpSp>
        <p:nvGrpSpPr>
          <p:cNvPr id="47" name="Group 46">
            <a:extLst>
              <a:ext uri="{FF2B5EF4-FFF2-40B4-BE49-F238E27FC236}">
                <a16:creationId xmlns:a16="http://schemas.microsoft.com/office/drawing/2014/main" id="{BC70B481-CCA6-6C43-A5FA-41666E5D0CC5}"/>
              </a:ext>
            </a:extLst>
          </p:cNvPr>
          <p:cNvGrpSpPr/>
          <p:nvPr/>
        </p:nvGrpSpPr>
        <p:grpSpPr>
          <a:xfrm>
            <a:off x="4424013" y="4347172"/>
            <a:ext cx="1092352" cy="374920"/>
            <a:chOff x="3692131" y="3443787"/>
            <a:chExt cx="776407" cy="281190"/>
          </a:xfrm>
        </p:grpSpPr>
        <p:grpSp>
          <p:nvGrpSpPr>
            <p:cNvPr id="43" name="Group 42">
              <a:extLst>
                <a:ext uri="{FF2B5EF4-FFF2-40B4-BE49-F238E27FC236}">
                  <a16:creationId xmlns:a16="http://schemas.microsoft.com/office/drawing/2014/main" id="{1B8EF9B3-5FC5-4DE3-9177-A60210F059F8}"/>
                </a:ext>
              </a:extLst>
            </p:cNvPr>
            <p:cNvGrpSpPr>
              <a:grpSpLocks noChangeAspect="1"/>
            </p:cNvGrpSpPr>
            <p:nvPr/>
          </p:nvGrpSpPr>
          <p:grpSpPr>
            <a:xfrm>
              <a:off x="3696116" y="3443787"/>
              <a:ext cx="165518" cy="262058"/>
              <a:chOff x="31886209" y="10164466"/>
              <a:chExt cx="331057" cy="655970"/>
            </a:xfrm>
          </p:grpSpPr>
          <p:sp>
            <p:nvSpPr>
              <p:cNvPr id="45" name="Flowchart: Stored Data 44">
                <a:extLst>
                  <a:ext uri="{FF2B5EF4-FFF2-40B4-BE49-F238E27FC236}">
                    <a16:creationId xmlns:a16="http://schemas.microsoft.com/office/drawing/2014/main" id="{D2C32094-A08B-416F-AF40-C1E68AEC4A77}"/>
                  </a:ext>
                </a:extLst>
              </p:cNvPr>
              <p:cNvSpPr/>
              <p:nvPr/>
            </p:nvSpPr>
            <p:spPr>
              <a:xfrm rot="5400000">
                <a:off x="31837491" y="10440660"/>
                <a:ext cx="428494" cy="331057"/>
              </a:xfrm>
              <a:prstGeom prst="flowChartOnlineStorage">
                <a:avLst/>
              </a:prstGeom>
              <a:solidFill>
                <a:sysClr val="window" lastClr="FFFFFF"/>
              </a:solidFill>
              <a:ln w="12700" cap="flat" cmpd="sng" algn="ctr">
                <a:solidFill>
                  <a:srgbClr val="660066"/>
                </a:solidFill>
                <a:prstDash val="solid"/>
              </a:ln>
              <a:effectLst/>
            </p:spPr>
            <p:txBody>
              <a:bodyPr rtlCol="0" anchor="ctr"/>
              <a:lstStyle/>
              <a:p>
                <a:pPr algn="ctr" defTabSz="4583057">
                  <a:defRPr/>
                </a:pPr>
                <a:endParaRPr lang="en-US" sz="1467" kern="0" dirty="0">
                  <a:solidFill>
                    <a:prstClr val="white"/>
                  </a:solidFill>
                  <a:latin typeface="Arial" panose="020B0604020202020204" pitchFamily="34" charset="0"/>
                </a:endParaRPr>
              </a:p>
            </p:txBody>
          </p:sp>
          <p:sp>
            <p:nvSpPr>
              <p:cNvPr id="46" name="Oval 45">
                <a:extLst>
                  <a:ext uri="{FF2B5EF4-FFF2-40B4-BE49-F238E27FC236}">
                    <a16:creationId xmlns:a16="http://schemas.microsoft.com/office/drawing/2014/main" id="{CB5AB639-E77C-4EE5-A6CA-25F0204636E2}"/>
                  </a:ext>
                </a:extLst>
              </p:cNvPr>
              <p:cNvSpPr/>
              <p:nvPr/>
            </p:nvSpPr>
            <p:spPr>
              <a:xfrm>
                <a:off x="31954400" y="10164466"/>
                <a:ext cx="182880" cy="182880"/>
              </a:xfrm>
              <a:prstGeom prst="ellipse">
                <a:avLst/>
              </a:prstGeom>
              <a:solidFill>
                <a:sysClr val="window" lastClr="FFFFFF"/>
              </a:solidFill>
              <a:ln w="12700" cap="flat" cmpd="sng" algn="ctr">
                <a:solidFill>
                  <a:srgbClr val="660066"/>
                </a:solidFill>
                <a:prstDash val="solid"/>
              </a:ln>
              <a:effectLst/>
            </p:spPr>
            <p:txBody>
              <a:bodyPr rtlCol="0" anchor="ctr"/>
              <a:lstStyle/>
              <a:p>
                <a:pPr algn="ctr" defTabSz="4583057">
                  <a:defRPr/>
                </a:pPr>
                <a:endParaRPr lang="en-US" sz="1467" kern="0" dirty="0">
                  <a:solidFill>
                    <a:prstClr val="white"/>
                  </a:solidFill>
                  <a:latin typeface="Arial" panose="020B0604020202020204" pitchFamily="34" charset="0"/>
                </a:endParaRPr>
              </a:p>
            </p:txBody>
          </p:sp>
        </p:grpSp>
        <p:sp>
          <p:nvSpPr>
            <p:cNvPr id="44" name="TextBox 43">
              <a:extLst>
                <a:ext uri="{FF2B5EF4-FFF2-40B4-BE49-F238E27FC236}">
                  <a16:creationId xmlns:a16="http://schemas.microsoft.com/office/drawing/2014/main" id="{53984DE9-F31D-4836-942B-EF8B73F08944}"/>
                </a:ext>
              </a:extLst>
            </p:cNvPr>
            <p:cNvSpPr txBox="1"/>
            <p:nvPr/>
          </p:nvSpPr>
          <p:spPr>
            <a:xfrm>
              <a:off x="3692131" y="3485396"/>
              <a:ext cx="179874" cy="230833"/>
            </a:xfrm>
            <a:prstGeom prst="rect">
              <a:avLst/>
            </a:prstGeom>
            <a:noFill/>
          </p:spPr>
          <p:txBody>
            <a:bodyPr wrap="square" rtlCol="0">
              <a:spAutoFit/>
            </a:bodyPr>
            <a:lstStyle/>
            <a:p>
              <a:pPr algn="ctr" defTabSz="4583057">
                <a:defRPr/>
              </a:pPr>
              <a:r>
                <a:rPr lang="en-US" sz="1400" kern="0" dirty="0">
                  <a:solidFill>
                    <a:prstClr val="black"/>
                  </a:solidFill>
                  <a:latin typeface="Arial" panose="020B0604020202020204" pitchFamily="34" charset="0"/>
                </a:rPr>
                <a:t>7</a:t>
              </a:r>
            </a:p>
          </p:txBody>
        </p:sp>
        <p:grpSp>
          <p:nvGrpSpPr>
            <p:cNvPr id="48" name="Group 47">
              <a:extLst>
                <a:ext uri="{FF2B5EF4-FFF2-40B4-BE49-F238E27FC236}">
                  <a16:creationId xmlns:a16="http://schemas.microsoft.com/office/drawing/2014/main" id="{A3ACB9BC-4D4B-4A0A-A705-E9C3A1862274}"/>
                </a:ext>
              </a:extLst>
            </p:cNvPr>
            <p:cNvGrpSpPr>
              <a:grpSpLocks noChangeAspect="1"/>
            </p:cNvGrpSpPr>
            <p:nvPr/>
          </p:nvGrpSpPr>
          <p:grpSpPr>
            <a:xfrm>
              <a:off x="3994722" y="3450495"/>
              <a:ext cx="165518" cy="262058"/>
              <a:chOff x="31886209" y="10164466"/>
              <a:chExt cx="331057" cy="655970"/>
            </a:xfrm>
          </p:grpSpPr>
          <p:sp>
            <p:nvSpPr>
              <p:cNvPr id="50" name="Flowchart: Stored Data 49">
                <a:extLst>
                  <a:ext uri="{FF2B5EF4-FFF2-40B4-BE49-F238E27FC236}">
                    <a16:creationId xmlns:a16="http://schemas.microsoft.com/office/drawing/2014/main" id="{7CFF2E07-D45E-4F24-9A00-8663D11DCA3E}"/>
                  </a:ext>
                </a:extLst>
              </p:cNvPr>
              <p:cNvSpPr/>
              <p:nvPr/>
            </p:nvSpPr>
            <p:spPr>
              <a:xfrm rot="5400000">
                <a:off x="31837491" y="10440660"/>
                <a:ext cx="428494" cy="331057"/>
              </a:xfrm>
              <a:prstGeom prst="flowChartOnlineStorage">
                <a:avLst/>
              </a:prstGeom>
              <a:solidFill>
                <a:sysClr val="window" lastClr="FFFFFF"/>
              </a:solidFill>
              <a:ln w="12700" cap="flat" cmpd="sng" algn="ctr">
                <a:solidFill>
                  <a:srgbClr val="660066"/>
                </a:solidFill>
                <a:prstDash val="solid"/>
              </a:ln>
              <a:effectLst/>
            </p:spPr>
            <p:txBody>
              <a:bodyPr rtlCol="0" anchor="ctr"/>
              <a:lstStyle/>
              <a:p>
                <a:pPr algn="ctr" defTabSz="4583057">
                  <a:defRPr/>
                </a:pPr>
                <a:endParaRPr lang="en-US" sz="1467" kern="0" dirty="0">
                  <a:solidFill>
                    <a:prstClr val="white"/>
                  </a:solidFill>
                  <a:latin typeface="Arial" panose="020B0604020202020204" pitchFamily="34" charset="0"/>
                </a:endParaRPr>
              </a:p>
            </p:txBody>
          </p:sp>
          <p:sp>
            <p:nvSpPr>
              <p:cNvPr id="51" name="Oval 50">
                <a:extLst>
                  <a:ext uri="{FF2B5EF4-FFF2-40B4-BE49-F238E27FC236}">
                    <a16:creationId xmlns:a16="http://schemas.microsoft.com/office/drawing/2014/main" id="{1C891132-7905-4646-8A48-762583DF8171}"/>
                  </a:ext>
                </a:extLst>
              </p:cNvPr>
              <p:cNvSpPr/>
              <p:nvPr/>
            </p:nvSpPr>
            <p:spPr>
              <a:xfrm>
                <a:off x="31954400" y="10164466"/>
                <a:ext cx="182880" cy="182880"/>
              </a:xfrm>
              <a:prstGeom prst="ellipse">
                <a:avLst/>
              </a:prstGeom>
              <a:solidFill>
                <a:sysClr val="window" lastClr="FFFFFF"/>
              </a:solidFill>
              <a:ln w="12700" cap="flat" cmpd="sng" algn="ctr">
                <a:solidFill>
                  <a:srgbClr val="660066"/>
                </a:solidFill>
                <a:prstDash val="solid"/>
              </a:ln>
              <a:effectLst/>
            </p:spPr>
            <p:txBody>
              <a:bodyPr rtlCol="0" anchor="ctr"/>
              <a:lstStyle/>
              <a:p>
                <a:pPr algn="ctr" defTabSz="4583057">
                  <a:defRPr/>
                </a:pPr>
                <a:endParaRPr lang="en-US" sz="1467" kern="0" dirty="0">
                  <a:solidFill>
                    <a:prstClr val="white"/>
                  </a:solidFill>
                  <a:latin typeface="Arial" panose="020B0604020202020204" pitchFamily="34" charset="0"/>
                </a:endParaRPr>
              </a:p>
            </p:txBody>
          </p:sp>
        </p:grpSp>
        <p:sp>
          <p:nvSpPr>
            <p:cNvPr id="49" name="TextBox 48">
              <a:extLst>
                <a:ext uri="{FF2B5EF4-FFF2-40B4-BE49-F238E27FC236}">
                  <a16:creationId xmlns:a16="http://schemas.microsoft.com/office/drawing/2014/main" id="{14B36067-8C89-4A23-88A8-836BE36BEC82}"/>
                </a:ext>
              </a:extLst>
            </p:cNvPr>
            <p:cNvSpPr txBox="1"/>
            <p:nvPr/>
          </p:nvSpPr>
          <p:spPr>
            <a:xfrm>
              <a:off x="3990397" y="3487037"/>
              <a:ext cx="179874" cy="230833"/>
            </a:xfrm>
            <a:prstGeom prst="rect">
              <a:avLst/>
            </a:prstGeom>
            <a:noFill/>
          </p:spPr>
          <p:txBody>
            <a:bodyPr wrap="square" rtlCol="0">
              <a:spAutoFit/>
            </a:bodyPr>
            <a:lstStyle/>
            <a:p>
              <a:pPr algn="ctr" defTabSz="4583057">
                <a:defRPr/>
              </a:pPr>
              <a:r>
                <a:rPr lang="en-US" sz="1400" kern="0" dirty="0">
                  <a:solidFill>
                    <a:prstClr val="black"/>
                  </a:solidFill>
                  <a:latin typeface="Arial" panose="020B0604020202020204" pitchFamily="34" charset="0"/>
                </a:rPr>
                <a:t>8</a:t>
              </a:r>
            </a:p>
          </p:txBody>
        </p:sp>
        <p:grpSp>
          <p:nvGrpSpPr>
            <p:cNvPr id="53" name="Group 52">
              <a:extLst>
                <a:ext uri="{FF2B5EF4-FFF2-40B4-BE49-F238E27FC236}">
                  <a16:creationId xmlns:a16="http://schemas.microsoft.com/office/drawing/2014/main" id="{C0C23DF2-26ED-4BF6-B9A9-CA829710FE31}"/>
                </a:ext>
              </a:extLst>
            </p:cNvPr>
            <p:cNvGrpSpPr>
              <a:grpSpLocks noChangeAspect="1"/>
            </p:cNvGrpSpPr>
            <p:nvPr/>
          </p:nvGrpSpPr>
          <p:grpSpPr>
            <a:xfrm>
              <a:off x="4288664" y="3457170"/>
              <a:ext cx="165518" cy="262058"/>
              <a:chOff x="31886209" y="10164466"/>
              <a:chExt cx="331057" cy="655970"/>
            </a:xfrm>
          </p:grpSpPr>
          <p:sp>
            <p:nvSpPr>
              <p:cNvPr id="55" name="Flowchart: Stored Data 54">
                <a:extLst>
                  <a:ext uri="{FF2B5EF4-FFF2-40B4-BE49-F238E27FC236}">
                    <a16:creationId xmlns:a16="http://schemas.microsoft.com/office/drawing/2014/main" id="{07662FD8-916C-41D0-8F03-3561F3328201}"/>
                  </a:ext>
                </a:extLst>
              </p:cNvPr>
              <p:cNvSpPr/>
              <p:nvPr/>
            </p:nvSpPr>
            <p:spPr>
              <a:xfrm rot="5400000">
                <a:off x="31837491" y="10440660"/>
                <a:ext cx="428494" cy="331057"/>
              </a:xfrm>
              <a:prstGeom prst="flowChartOnlineStorage">
                <a:avLst/>
              </a:prstGeom>
              <a:solidFill>
                <a:sysClr val="window" lastClr="FFFFFF"/>
              </a:solidFill>
              <a:ln w="12700" cap="flat" cmpd="sng" algn="ctr">
                <a:solidFill>
                  <a:srgbClr val="660066"/>
                </a:solidFill>
                <a:prstDash val="solid"/>
              </a:ln>
              <a:effectLst/>
            </p:spPr>
            <p:txBody>
              <a:bodyPr rtlCol="0" anchor="ctr"/>
              <a:lstStyle/>
              <a:p>
                <a:pPr algn="ctr" defTabSz="4583057">
                  <a:defRPr/>
                </a:pPr>
                <a:endParaRPr lang="en-US" sz="1467" kern="0" dirty="0">
                  <a:solidFill>
                    <a:prstClr val="white"/>
                  </a:solidFill>
                  <a:latin typeface="Arial" panose="020B0604020202020204" pitchFamily="34" charset="0"/>
                </a:endParaRPr>
              </a:p>
            </p:txBody>
          </p:sp>
          <p:sp>
            <p:nvSpPr>
              <p:cNvPr id="56" name="Oval 55">
                <a:extLst>
                  <a:ext uri="{FF2B5EF4-FFF2-40B4-BE49-F238E27FC236}">
                    <a16:creationId xmlns:a16="http://schemas.microsoft.com/office/drawing/2014/main" id="{6966D513-D0A7-42A6-A3DC-49061A63A247}"/>
                  </a:ext>
                </a:extLst>
              </p:cNvPr>
              <p:cNvSpPr/>
              <p:nvPr/>
            </p:nvSpPr>
            <p:spPr>
              <a:xfrm>
                <a:off x="31954400" y="10164466"/>
                <a:ext cx="182880" cy="182880"/>
              </a:xfrm>
              <a:prstGeom prst="ellipse">
                <a:avLst/>
              </a:prstGeom>
              <a:solidFill>
                <a:sysClr val="window" lastClr="FFFFFF"/>
              </a:solidFill>
              <a:ln w="12700" cap="flat" cmpd="sng" algn="ctr">
                <a:solidFill>
                  <a:srgbClr val="660066"/>
                </a:solidFill>
                <a:prstDash val="solid"/>
              </a:ln>
              <a:effectLst/>
            </p:spPr>
            <p:txBody>
              <a:bodyPr rtlCol="0" anchor="ctr"/>
              <a:lstStyle/>
              <a:p>
                <a:pPr algn="ctr" defTabSz="4583057">
                  <a:defRPr/>
                </a:pPr>
                <a:endParaRPr lang="en-US" sz="1467" kern="0" dirty="0">
                  <a:solidFill>
                    <a:prstClr val="white"/>
                  </a:solidFill>
                  <a:latin typeface="Arial" panose="020B0604020202020204" pitchFamily="34" charset="0"/>
                </a:endParaRPr>
              </a:p>
            </p:txBody>
          </p:sp>
        </p:grpSp>
        <p:sp>
          <p:nvSpPr>
            <p:cNvPr id="54" name="TextBox 53">
              <a:extLst>
                <a:ext uri="{FF2B5EF4-FFF2-40B4-BE49-F238E27FC236}">
                  <a16:creationId xmlns:a16="http://schemas.microsoft.com/office/drawing/2014/main" id="{5B255AD7-3AB1-4126-B4C6-AE4A0A2F2E38}"/>
                </a:ext>
              </a:extLst>
            </p:cNvPr>
            <p:cNvSpPr txBox="1"/>
            <p:nvPr/>
          </p:nvSpPr>
          <p:spPr>
            <a:xfrm>
              <a:off x="4288664" y="3494144"/>
              <a:ext cx="179874" cy="230833"/>
            </a:xfrm>
            <a:prstGeom prst="rect">
              <a:avLst/>
            </a:prstGeom>
            <a:noFill/>
          </p:spPr>
          <p:txBody>
            <a:bodyPr wrap="square" rtlCol="0">
              <a:spAutoFit/>
            </a:bodyPr>
            <a:lstStyle/>
            <a:p>
              <a:pPr algn="ctr" defTabSz="4583057">
                <a:defRPr/>
              </a:pPr>
              <a:r>
                <a:rPr lang="en-US" sz="1400" kern="0" dirty="0">
                  <a:solidFill>
                    <a:prstClr val="black"/>
                  </a:solidFill>
                  <a:latin typeface="Arial" panose="020B0604020202020204" pitchFamily="34" charset="0"/>
                </a:rPr>
                <a:t>9</a:t>
              </a:r>
            </a:p>
          </p:txBody>
        </p:sp>
      </p:grpSp>
      <p:grpSp>
        <p:nvGrpSpPr>
          <p:cNvPr id="42" name="Group 41">
            <a:extLst>
              <a:ext uri="{FF2B5EF4-FFF2-40B4-BE49-F238E27FC236}">
                <a16:creationId xmlns:a16="http://schemas.microsoft.com/office/drawing/2014/main" id="{7A5725EC-6BA5-F242-9837-CF832BEE5534}"/>
              </a:ext>
            </a:extLst>
          </p:cNvPr>
          <p:cNvGrpSpPr/>
          <p:nvPr/>
        </p:nvGrpSpPr>
        <p:grpSpPr>
          <a:xfrm>
            <a:off x="9286515" y="3990259"/>
            <a:ext cx="1092352" cy="422572"/>
            <a:chOff x="6498090" y="3307972"/>
            <a:chExt cx="776407" cy="316929"/>
          </a:xfrm>
        </p:grpSpPr>
        <p:sp>
          <p:nvSpPr>
            <p:cNvPr id="59" name="TextBox 58">
              <a:extLst>
                <a:ext uri="{FF2B5EF4-FFF2-40B4-BE49-F238E27FC236}">
                  <a16:creationId xmlns:a16="http://schemas.microsoft.com/office/drawing/2014/main" id="{046B51E8-53D2-4B4C-A6C9-DE36DBB08596}"/>
                </a:ext>
              </a:extLst>
            </p:cNvPr>
            <p:cNvSpPr txBox="1"/>
            <p:nvPr/>
          </p:nvSpPr>
          <p:spPr>
            <a:xfrm>
              <a:off x="6498090" y="3377577"/>
              <a:ext cx="179874" cy="238575"/>
            </a:xfrm>
            <a:prstGeom prst="rect">
              <a:avLst/>
            </a:prstGeom>
            <a:noFill/>
          </p:spPr>
          <p:txBody>
            <a:bodyPr wrap="square" rtlCol="0">
              <a:spAutoFit/>
            </a:bodyPr>
            <a:lstStyle/>
            <a:p>
              <a:pPr algn="ctr" defTabSz="4583057">
                <a:defRPr/>
              </a:pPr>
              <a:endParaRPr lang="en-US" sz="1467" kern="0" dirty="0">
                <a:solidFill>
                  <a:prstClr val="black"/>
                </a:solidFill>
                <a:latin typeface="Arial" panose="020B0604020202020204" pitchFamily="34" charset="0"/>
              </a:endParaRPr>
            </a:p>
          </p:txBody>
        </p:sp>
        <p:sp>
          <p:nvSpPr>
            <p:cNvPr id="64" name="TextBox 63">
              <a:extLst>
                <a:ext uri="{FF2B5EF4-FFF2-40B4-BE49-F238E27FC236}">
                  <a16:creationId xmlns:a16="http://schemas.microsoft.com/office/drawing/2014/main" id="{7E448740-3D9A-4DEF-BDB8-2D952B30E9C4}"/>
                </a:ext>
              </a:extLst>
            </p:cNvPr>
            <p:cNvSpPr txBox="1"/>
            <p:nvPr/>
          </p:nvSpPr>
          <p:spPr>
            <a:xfrm>
              <a:off x="6796356" y="3379219"/>
              <a:ext cx="179874" cy="238575"/>
            </a:xfrm>
            <a:prstGeom prst="rect">
              <a:avLst/>
            </a:prstGeom>
            <a:noFill/>
          </p:spPr>
          <p:txBody>
            <a:bodyPr wrap="square" rtlCol="0">
              <a:spAutoFit/>
            </a:bodyPr>
            <a:lstStyle/>
            <a:p>
              <a:pPr algn="ctr" defTabSz="4583057">
                <a:defRPr/>
              </a:pPr>
              <a:endParaRPr lang="en-US" sz="1467" kern="0" dirty="0">
                <a:solidFill>
                  <a:prstClr val="black"/>
                </a:solidFill>
                <a:latin typeface="Arial" panose="020B0604020202020204" pitchFamily="34" charset="0"/>
              </a:endParaRPr>
            </a:p>
          </p:txBody>
        </p:sp>
        <p:grpSp>
          <p:nvGrpSpPr>
            <p:cNvPr id="37" name="Group 36">
              <a:extLst>
                <a:ext uri="{FF2B5EF4-FFF2-40B4-BE49-F238E27FC236}">
                  <a16:creationId xmlns:a16="http://schemas.microsoft.com/office/drawing/2014/main" id="{3CE45CC3-6675-A041-A91A-80B0DB0BB67A}"/>
                </a:ext>
              </a:extLst>
            </p:cNvPr>
            <p:cNvGrpSpPr/>
            <p:nvPr/>
          </p:nvGrpSpPr>
          <p:grpSpPr>
            <a:xfrm>
              <a:off x="6507781" y="3307972"/>
              <a:ext cx="758066" cy="269055"/>
              <a:chOff x="6507781" y="3307972"/>
              <a:chExt cx="758066" cy="269055"/>
            </a:xfrm>
          </p:grpSpPr>
          <p:grpSp>
            <p:nvGrpSpPr>
              <p:cNvPr id="58" name="Group 57">
                <a:extLst>
                  <a:ext uri="{FF2B5EF4-FFF2-40B4-BE49-F238E27FC236}">
                    <a16:creationId xmlns:a16="http://schemas.microsoft.com/office/drawing/2014/main" id="{987D537A-10F6-4C6D-804C-A0E54CEF16A3}"/>
                  </a:ext>
                </a:extLst>
              </p:cNvPr>
              <p:cNvGrpSpPr>
                <a:grpSpLocks noChangeAspect="1"/>
              </p:cNvGrpSpPr>
              <p:nvPr/>
            </p:nvGrpSpPr>
            <p:grpSpPr>
              <a:xfrm>
                <a:off x="6507781" y="3314974"/>
                <a:ext cx="165518" cy="262053"/>
                <a:chOff x="31886209" y="10198811"/>
                <a:chExt cx="331057" cy="655959"/>
              </a:xfrm>
            </p:grpSpPr>
            <p:sp>
              <p:nvSpPr>
                <p:cNvPr id="60" name="Flowchart: Stored Data 59">
                  <a:extLst>
                    <a:ext uri="{FF2B5EF4-FFF2-40B4-BE49-F238E27FC236}">
                      <a16:creationId xmlns:a16="http://schemas.microsoft.com/office/drawing/2014/main" id="{B82AD201-3A45-427B-A8E2-9124F9BC2AC3}"/>
                    </a:ext>
                  </a:extLst>
                </p:cNvPr>
                <p:cNvSpPr/>
                <p:nvPr/>
              </p:nvSpPr>
              <p:spPr>
                <a:xfrm rot="5400000">
                  <a:off x="31837490" y="10474994"/>
                  <a:ext cx="428495" cy="331057"/>
                </a:xfrm>
                <a:prstGeom prst="flowChartOnlineStorage">
                  <a:avLst/>
                </a:prstGeom>
                <a:solidFill>
                  <a:sysClr val="window" lastClr="FFFFFF"/>
                </a:solidFill>
                <a:ln w="15875" cap="flat" cmpd="sng" algn="ctr">
                  <a:solidFill>
                    <a:srgbClr val="660066"/>
                  </a:solidFill>
                  <a:prstDash val="solid"/>
                </a:ln>
                <a:effectLst/>
              </p:spPr>
              <p:txBody>
                <a:bodyPr rtlCol="0" anchor="ctr"/>
                <a:lstStyle/>
                <a:p>
                  <a:pPr algn="ctr" defTabSz="4583057">
                    <a:defRPr/>
                  </a:pPr>
                  <a:endParaRPr lang="en-US" sz="1467" kern="0" dirty="0">
                    <a:solidFill>
                      <a:prstClr val="white"/>
                    </a:solidFill>
                    <a:latin typeface="Arial" panose="020B0604020202020204" pitchFamily="34" charset="0"/>
                  </a:endParaRPr>
                </a:p>
              </p:txBody>
            </p:sp>
            <p:sp>
              <p:nvSpPr>
                <p:cNvPr id="61" name="Oval 60">
                  <a:extLst>
                    <a:ext uri="{FF2B5EF4-FFF2-40B4-BE49-F238E27FC236}">
                      <a16:creationId xmlns:a16="http://schemas.microsoft.com/office/drawing/2014/main" id="{249FB324-29DE-4305-B903-A147004DD9DC}"/>
                    </a:ext>
                  </a:extLst>
                </p:cNvPr>
                <p:cNvSpPr/>
                <p:nvPr/>
              </p:nvSpPr>
              <p:spPr>
                <a:xfrm>
                  <a:off x="31954399" y="10198811"/>
                  <a:ext cx="182880" cy="182880"/>
                </a:xfrm>
                <a:prstGeom prst="ellipse">
                  <a:avLst/>
                </a:prstGeom>
                <a:solidFill>
                  <a:sysClr val="window" lastClr="FFFFFF"/>
                </a:solidFill>
                <a:ln w="15875" cap="flat" cmpd="sng" algn="ctr">
                  <a:solidFill>
                    <a:srgbClr val="660066"/>
                  </a:solidFill>
                  <a:prstDash val="solid"/>
                </a:ln>
                <a:effectLst/>
              </p:spPr>
              <p:txBody>
                <a:bodyPr rtlCol="0" anchor="ctr"/>
                <a:lstStyle/>
                <a:p>
                  <a:pPr algn="ctr" defTabSz="4583057">
                    <a:defRPr/>
                  </a:pPr>
                  <a:endParaRPr lang="en-US" sz="1467" kern="0" dirty="0">
                    <a:solidFill>
                      <a:prstClr val="white"/>
                    </a:solidFill>
                    <a:latin typeface="Arial" panose="020B0604020202020204" pitchFamily="34" charset="0"/>
                  </a:endParaRPr>
                </a:p>
              </p:txBody>
            </p:sp>
          </p:grpSp>
          <p:grpSp>
            <p:nvGrpSpPr>
              <p:cNvPr id="63" name="Group 62">
                <a:extLst>
                  <a:ext uri="{FF2B5EF4-FFF2-40B4-BE49-F238E27FC236}">
                    <a16:creationId xmlns:a16="http://schemas.microsoft.com/office/drawing/2014/main" id="{E6CD43D4-F8EA-4D7C-8AB4-6876BC14E949}"/>
                  </a:ext>
                </a:extLst>
              </p:cNvPr>
              <p:cNvGrpSpPr>
                <a:grpSpLocks noChangeAspect="1"/>
              </p:cNvGrpSpPr>
              <p:nvPr/>
            </p:nvGrpSpPr>
            <p:grpSpPr>
              <a:xfrm>
                <a:off x="6806387" y="3307972"/>
                <a:ext cx="165518" cy="262058"/>
                <a:chOff x="31886209" y="10164466"/>
                <a:chExt cx="331057" cy="655970"/>
              </a:xfrm>
            </p:grpSpPr>
            <p:sp>
              <p:nvSpPr>
                <p:cNvPr id="65" name="Flowchart: Stored Data 64">
                  <a:extLst>
                    <a:ext uri="{FF2B5EF4-FFF2-40B4-BE49-F238E27FC236}">
                      <a16:creationId xmlns:a16="http://schemas.microsoft.com/office/drawing/2014/main" id="{B58B4442-C42F-4417-9F9D-06DC63769F21}"/>
                    </a:ext>
                  </a:extLst>
                </p:cNvPr>
                <p:cNvSpPr/>
                <p:nvPr/>
              </p:nvSpPr>
              <p:spPr>
                <a:xfrm rot="5400000">
                  <a:off x="31837491" y="10440660"/>
                  <a:ext cx="428494" cy="331057"/>
                </a:xfrm>
                <a:prstGeom prst="flowChartOnlineStorage">
                  <a:avLst/>
                </a:prstGeom>
                <a:solidFill>
                  <a:sysClr val="window" lastClr="FFFFFF"/>
                </a:solidFill>
                <a:ln w="15875" cap="flat" cmpd="sng" algn="ctr">
                  <a:solidFill>
                    <a:srgbClr val="660066"/>
                  </a:solidFill>
                  <a:prstDash val="solid"/>
                </a:ln>
                <a:effectLst/>
              </p:spPr>
              <p:txBody>
                <a:bodyPr rtlCol="0" anchor="ctr"/>
                <a:lstStyle/>
                <a:p>
                  <a:pPr algn="ctr" defTabSz="4583057">
                    <a:defRPr/>
                  </a:pPr>
                  <a:endParaRPr lang="en-US" sz="1467" kern="0" dirty="0">
                    <a:solidFill>
                      <a:prstClr val="white"/>
                    </a:solidFill>
                    <a:latin typeface="Arial" panose="020B0604020202020204" pitchFamily="34" charset="0"/>
                  </a:endParaRPr>
                </a:p>
              </p:txBody>
            </p:sp>
            <p:sp>
              <p:nvSpPr>
                <p:cNvPr id="66" name="Oval 65">
                  <a:extLst>
                    <a:ext uri="{FF2B5EF4-FFF2-40B4-BE49-F238E27FC236}">
                      <a16:creationId xmlns:a16="http://schemas.microsoft.com/office/drawing/2014/main" id="{ACED8D31-00F0-4AA3-B0E7-70244B3F67B2}"/>
                    </a:ext>
                  </a:extLst>
                </p:cNvPr>
                <p:cNvSpPr/>
                <p:nvPr/>
              </p:nvSpPr>
              <p:spPr>
                <a:xfrm>
                  <a:off x="31954400" y="10164466"/>
                  <a:ext cx="182880" cy="182880"/>
                </a:xfrm>
                <a:prstGeom prst="ellipse">
                  <a:avLst/>
                </a:prstGeom>
                <a:solidFill>
                  <a:sysClr val="window" lastClr="FFFFFF"/>
                </a:solidFill>
                <a:ln w="15875" cap="flat" cmpd="sng" algn="ctr">
                  <a:solidFill>
                    <a:srgbClr val="660066"/>
                  </a:solidFill>
                  <a:prstDash val="solid"/>
                </a:ln>
                <a:effectLst/>
              </p:spPr>
              <p:txBody>
                <a:bodyPr rtlCol="0" anchor="ctr"/>
                <a:lstStyle/>
                <a:p>
                  <a:pPr algn="ctr" defTabSz="4583057">
                    <a:defRPr/>
                  </a:pPr>
                  <a:endParaRPr lang="en-US" sz="1467" kern="0" dirty="0">
                    <a:solidFill>
                      <a:prstClr val="white"/>
                    </a:solidFill>
                    <a:latin typeface="Arial" panose="020B0604020202020204" pitchFamily="34" charset="0"/>
                  </a:endParaRPr>
                </a:p>
              </p:txBody>
            </p:sp>
          </p:grpSp>
          <p:grpSp>
            <p:nvGrpSpPr>
              <p:cNvPr id="68" name="Group 67">
                <a:extLst>
                  <a:ext uri="{FF2B5EF4-FFF2-40B4-BE49-F238E27FC236}">
                    <a16:creationId xmlns:a16="http://schemas.microsoft.com/office/drawing/2014/main" id="{C48CC55D-DE36-4B45-B345-E9C6F0D3FBC8}"/>
                  </a:ext>
                </a:extLst>
              </p:cNvPr>
              <p:cNvGrpSpPr>
                <a:grpSpLocks noChangeAspect="1"/>
              </p:cNvGrpSpPr>
              <p:nvPr/>
            </p:nvGrpSpPr>
            <p:grpSpPr>
              <a:xfrm>
                <a:off x="7100329" y="3314647"/>
                <a:ext cx="165518" cy="262058"/>
                <a:chOff x="31886209" y="10164466"/>
                <a:chExt cx="331057" cy="655970"/>
              </a:xfrm>
            </p:grpSpPr>
            <p:sp>
              <p:nvSpPr>
                <p:cNvPr id="70" name="Flowchart: Stored Data 69">
                  <a:extLst>
                    <a:ext uri="{FF2B5EF4-FFF2-40B4-BE49-F238E27FC236}">
                      <a16:creationId xmlns:a16="http://schemas.microsoft.com/office/drawing/2014/main" id="{7DB5C9B3-75E1-4ED8-A7D9-9AEB40C8FA0D}"/>
                    </a:ext>
                  </a:extLst>
                </p:cNvPr>
                <p:cNvSpPr/>
                <p:nvPr/>
              </p:nvSpPr>
              <p:spPr>
                <a:xfrm rot="5400000">
                  <a:off x="31837491" y="10440660"/>
                  <a:ext cx="428494" cy="331057"/>
                </a:xfrm>
                <a:prstGeom prst="flowChartOnlineStorage">
                  <a:avLst/>
                </a:prstGeom>
                <a:solidFill>
                  <a:sysClr val="window" lastClr="FFFFFF"/>
                </a:solidFill>
                <a:ln w="15875" cap="flat" cmpd="sng" algn="ctr">
                  <a:solidFill>
                    <a:srgbClr val="660066"/>
                  </a:solidFill>
                  <a:prstDash val="solid"/>
                </a:ln>
                <a:effectLst/>
              </p:spPr>
              <p:txBody>
                <a:bodyPr rtlCol="0" anchor="ctr"/>
                <a:lstStyle/>
                <a:p>
                  <a:pPr algn="ctr" defTabSz="4583057">
                    <a:defRPr/>
                  </a:pPr>
                  <a:endParaRPr lang="en-US" sz="1467" kern="0" dirty="0">
                    <a:solidFill>
                      <a:prstClr val="white"/>
                    </a:solidFill>
                    <a:latin typeface="Arial" panose="020B0604020202020204" pitchFamily="34" charset="0"/>
                  </a:endParaRPr>
                </a:p>
              </p:txBody>
            </p:sp>
            <p:sp>
              <p:nvSpPr>
                <p:cNvPr id="71" name="Oval 70">
                  <a:extLst>
                    <a:ext uri="{FF2B5EF4-FFF2-40B4-BE49-F238E27FC236}">
                      <a16:creationId xmlns:a16="http://schemas.microsoft.com/office/drawing/2014/main" id="{2643B0EB-9A2F-44DB-ADB7-5E1DFC2900F7}"/>
                    </a:ext>
                  </a:extLst>
                </p:cNvPr>
                <p:cNvSpPr/>
                <p:nvPr/>
              </p:nvSpPr>
              <p:spPr>
                <a:xfrm>
                  <a:off x="31954400" y="10164466"/>
                  <a:ext cx="182880" cy="182880"/>
                </a:xfrm>
                <a:prstGeom prst="ellipse">
                  <a:avLst/>
                </a:prstGeom>
                <a:solidFill>
                  <a:sysClr val="window" lastClr="FFFFFF"/>
                </a:solidFill>
                <a:ln w="15875" cap="flat" cmpd="sng" algn="ctr">
                  <a:solidFill>
                    <a:srgbClr val="660066"/>
                  </a:solidFill>
                  <a:prstDash val="solid"/>
                </a:ln>
                <a:effectLst/>
              </p:spPr>
              <p:txBody>
                <a:bodyPr rtlCol="0" anchor="ctr"/>
                <a:lstStyle/>
                <a:p>
                  <a:pPr algn="ctr" defTabSz="4583057">
                    <a:defRPr/>
                  </a:pPr>
                  <a:endParaRPr lang="en-US" sz="1467" kern="0" dirty="0">
                    <a:solidFill>
                      <a:prstClr val="white"/>
                    </a:solidFill>
                    <a:latin typeface="Arial" panose="020B0604020202020204" pitchFamily="34" charset="0"/>
                  </a:endParaRPr>
                </a:p>
              </p:txBody>
            </p:sp>
          </p:grpSp>
        </p:grpSp>
        <p:sp>
          <p:nvSpPr>
            <p:cNvPr id="69" name="TextBox 68">
              <a:extLst>
                <a:ext uri="{FF2B5EF4-FFF2-40B4-BE49-F238E27FC236}">
                  <a16:creationId xmlns:a16="http://schemas.microsoft.com/office/drawing/2014/main" id="{70F8DFCA-06A0-4D10-9458-7629DA7921B5}"/>
                </a:ext>
              </a:extLst>
            </p:cNvPr>
            <p:cNvSpPr txBox="1"/>
            <p:nvPr/>
          </p:nvSpPr>
          <p:spPr>
            <a:xfrm>
              <a:off x="7094623" y="3386326"/>
              <a:ext cx="179874" cy="238575"/>
            </a:xfrm>
            <a:prstGeom prst="rect">
              <a:avLst/>
            </a:prstGeom>
            <a:noFill/>
          </p:spPr>
          <p:txBody>
            <a:bodyPr wrap="square" rtlCol="0">
              <a:spAutoFit/>
            </a:bodyPr>
            <a:lstStyle/>
            <a:p>
              <a:pPr algn="ctr" defTabSz="4583057">
                <a:defRPr/>
              </a:pPr>
              <a:endParaRPr lang="en-US" sz="1467" kern="0" dirty="0">
                <a:solidFill>
                  <a:prstClr val="black"/>
                </a:solidFill>
                <a:latin typeface="Arial" panose="020B0604020202020204" pitchFamily="34" charset="0"/>
              </a:endParaRPr>
            </a:p>
          </p:txBody>
        </p:sp>
      </p:grpSp>
      <p:sp>
        <p:nvSpPr>
          <p:cNvPr id="4" name="TextBox 3">
            <a:extLst>
              <a:ext uri="{FF2B5EF4-FFF2-40B4-BE49-F238E27FC236}">
                <a16:creationId xmlns:a16="http://schemas.microsoft.com/office/drawing/2014/main" id="{0861302B-1333-4140-8BCC-0FC0129B104D}"/>
              </a:ext>
            </a:extLst>
          </p:cNvPr>
          <p:cNvSpPr txBox="1"/>
          <p:nvPr/>
        </p:nvSpPr>
        <p:spPr>
          <a:xfrm>
            <a:off x="4762766" y="1523834"/>
            <a:ext cx="6833525" cy="1444305"/>
          </a:xfrm>
          <a:prstGeom prst="roundRect">
            <a:avLst/>
          </a:prstGeom>
          <a:solidFill>
            <a:sysClr val="window" lastClr="FFFFFF"/>
          </a:solidFill>
          <a:ln w="19050" cap="flat" cmpd="sng" algn="ctr">
            <a:solidFill>
              <a:srgbClr val="660066"/>
            </a:solidFill>
            <a:prstDash val="solid"/>
          </a:ln>
          <a:effectLst/>
        </p:spPr>
        <p:txBody>
          <a:bodyPr wrap="square" lIns="0" tIns="0" rIns="0" bIns="0" rtlCol="0" anchor="ctr">
            <a:noAutofit/>
          </a:bodyPr>
          <a:lstStyle/>
          <a:p>
            <a:pPr marL="230712" indent="-230712" defTabSz="4583057" eaLnBrk="0" hangingPunct="0">
              <a:buClr>
                <a:srgbClr val="66146A"/>
              </a:buClr>
              <a:buFont typeface="Arial" panose="020B0604020202020204" pitchFamily="34" charset="0"/>
              <a:buChar char="•"/>
              <a:defRPr/>
            </a:pPr>
            <a:r>
              <a:rPr lang="en-US" sz="1467" kern="0" dirty="0">
                <a:latin typeface="Arial" panose="020B0604020202020204" pitchFamily="34" charset="0"/>
                <a:cs typeface="Arial" panose="020B0604020202020204" pitchFamily="34" charset="0"/>
              </a:rPr>
              <a:t>3 subjects per cohort</a:t>
            </a:r>
          </a:p>
          <a:p>
            <a:pPr marL="230712" indent="-230712" defTabSz="4583057" eaLnBrk="0" hangingPunct="0">
              <a:buClr>
                <a:srgbClr val="66146A"/>
              </a:buClr>
              <a:buFont typeface="Arial" panose="020B0604020202020204" pitchFamily="34" charset="0"/>
              <a:buChar char="•"/>
              <a:defRPr/>
            </a:pPr>
            <a:r>
              <a:rPr lang="en-US" sz="1467" kern="0" dirty="0">
                <a:latin typeface="Arial" panose="020B0604020202020204" pitchFamily="34" charset="0"/>
                <a:cs typeface="Arial" panose="020B0604020202020204" pitchFamily="34" charset="0"/>
              </a:rPr>
              <a:t>≥14 days between dosing within cohort</a:t>
            </a:r>
          </a:p>
          <a:p>
            <a:pPr marL="230712" indent="-230712" defTabSz="4583057" eaLnBrk="0" hangingPunct="0">
              <a:buClr>
                <a:srgbClr val="66146A"/>
              </a:buClr>
              <a:buFont typeface="Arial" panose="020B0604020202020204" pitchFamily="34" charset="0"/>
              <a:buChar char="•"/>
              <a:defRPr/>
            </a:pPr>
            <a:r>
              <a:rPr lang="en-US" sz="1467" kern="0" dirty="0">
                <a:latin typeface="Arial" panose="020B0604020202020204" pitchFamily="34" charset="0"/>
                <a:cs typeface="Arial" panose="020B0604020202020204" pitchFamily="34" charset="0"/>
              </a:rPr>
              <a:t>Continual reassessment method to evaluate potential doses</a:t>
            </a:r>
          </a:p>
          <a:p>
            <a:pPr marL="230712" indent="-230712" defTabSz="4583057" eaLnBrk="0" hangingPunct="0">
              <a:buClr>
                <a:srgbClr val="66146A"/>
              </a:buClr>
              <a:buFont typeface="Arial" panose="020B0604020202020204" pitchFamily="34" charset="0"/>
              <a:buChar char="•"/>
              <a:defRPr/>
            </a:pPr>
            <a:r>
              <a:rPr lang="en-US" sz="1467" kern="0" dirty="0">
                <a:latin typeface="Arial" panose="020B0604020202020204" pitchFamily="34" charset="0"/>
                <a:cs typeface="Arial" panose="020B0604020202020204" pitchFamily="34" charset="0"/>
              </a:rPr>
              <a:t>Proceed to next cohort after a Data Monitoring Committee (DMC) reviews </a:t>
            </a:r>
            <a:br>
              <a:rPr lang="en-US" sz="1467" kern="0" dirty="0">
                <a:latin typeface="Arial" panose="020B0604020202020204" pitchFamily="34" charset="0"/>
                <a:cs typeface="Arial" panose="020B0604020202020204" pitchFamily="34" charset="0"/>
              </a:rPr>
            </a:br>
            <a:r>
              <a:rPr lang="en-US" sz="1467" kern="0" dirty="0">
                <a:latin typeface="Arial" panose="020B0604020202020204" pitchFamily="34" charset="0"/>
                <a:cs typeface="Arial" panose="020B0604020202020204" pitchFamily="34" charset="0"/>
              </a:rPr>
              <a:t>≥12 weeks of data for each subject in a cohort </a:t>
            </a:r>
          </a:p>
          <a:p>
            <a:pPr marL="230712" indent="-230712" defTabSz="4583057" eaLnBrk="0" hangingPunct="0">
              <a:buClr>
                <a:srgbClr val="66146A"/>
              </a:buClr>
              <a:buFont typeface="Arial" panose="020B0604020202020204" pitchFamily="34" charset="0"/>
              <a:buChar char="•"/>
              <a:defRPr/>
            </a:pPr>
            <a:r>
              <a:rPr lang="en-US" sz="1467" kern="0" dirty="0">
                <a:latin typeface="Arial" panose="020B0604020202020204" pitchFamily="34" charset="0"/>
                <a:cs typeface="Arial" panose="020B0604020202020204" pitchFamily="34" charset="0"/>
              </a:rPr>
              <a:t>All subjects have the option to enroll in Extension Study (4 years) </a:t>
            </a:r>
          </a:p>
        </p:txBody>
      </p:sp>
      <p:sp>
        <p:nvSpPr>
          <p:cNvPr id="67" name="TextBox 66"/>
          <p:cNvSpPr txBox="1"/>
          <p:nvPr/>
        </p:nvSpPr>
        <p:spPr>
          <a:xfrm>
            <a:off x="5346928" y="3070063"/>
            <a:ext cx="1409360" cy="318100"/>
          </a:xfrm>
          <a:prstGeom prst="rect">
            <a:avLst/>
          </a:prstGeom>
          <a:noFill/>
        </p:spPr>
        <p:txBody>
          <a:bodyPr wrap="none" rtlCol="0">
            <a:spAutoFit/>
          </a:bodyPr>
          <a:lstStyle/>
          <a:p>
            <a:r>
              <a:rPr lang="en-US" sz="1467" dirty="0">
                <a:latin typeface="Arial" panose="020B0604020202020204" pitchFamily="34" charset="0"/>
                <a:cs typeface="Arial" panose="020B0604020202020204" pitchFamily="34" charset="0"/>
              </a:rPr>
              <a:t>If optimal dose</a:t>
            </a:r>
          </a:p>
        </p:txBody>
      </p:sp>
      <p:sp>
        <p:nvSpPr>
          <p:cNvPr id="72" name="TextBox 71"/>
          <p:cNvSpPr txBox="1"/>
          <p:nvPr/>
        </p:nvSpPr>
        <p:spPr>
          <a:xfrm>
            <a:off x="6318407" y="4042007"/>
            <a:ext cx="1409360" cy="318100"/>
          </a:xfrm>
          <a:prstGeom prst="rect">
            <a:avLst/>
          </a:prstGeom>
          <a:noFill/>
        </p:spPr>
        <p:txBody>
          <a:bodyPr wrap="none" rtlCol="0">
            <a:spAutoFit/>
          </a:bodyPr>
          <a:lstStyle/>
          <a:p>
            <a:r>
              <a:rPr lang="en-US" sz="1467" dirty="0">
                <a:latin typeface="Arial" panose="020B0604020202020204" pitchFamily="34" charset="0"/>
                <a:cs typeface="Arial" panose="020B0604020202020204" pitchFamily="34" charset="0"/>
              </a:rPr>
              <a:t>If optimal dose</a:t>
            </a:r>
          </a:p>
        </p:txBody>
      </p:sp>
      <p:sp>
        <p:nvSpPr>
          <p:cNvPr id="76" name="TextBox 6">
            <a:extLst>
              <a:ext uri="{FF2B5EF4-FFF2-40B4-BE49-F238E27FC236}">
                <a16:creationId xmlns:a16="http://schemas.microsoft.com/office/drawing/2014/main" id="{7553C1F4-4A9D-C54E-8248-A3375CA3BF8C}"/>
              </a:ext>
            </a:extLst>
          </p:cNvPr>
          <p:cNvSpPr txBox="1"/>
          <p:nvPr/>
        </p:nvSpPr>
        <p:spPr>
          <a:xfrm>
            <a:off x="623392" y="4869160"/>
            <a:ext cx="10935243" cy="1444307"/>
          </a:xfrm>
          <a:prstGeom prst="roundRect">
            <a:avLst/>
          </a:prstGeom>
          <a:solidFill>
            <a:srgbClr val="C00000"/>
          </a:solidFill>
          <a:ln w="69850" cap="flat" cmpd="sng" algn="ctr">
            <a:solidFill>
              <a:srgbClr val="FF0000"/>
            </a:solidFill>
            <a:prstDash val="solid"/>
          </a:ln>
          <a:effectLst/>
        </p:spPr>
        <p:txBody>
          <a:bodyPr wrap="square" lIns="0" tIns="0" rIns="0" bIns="0" rtlCol="0" anchor="ctr" anchorCtr="1">
            <a:noAutofit/>
          </a:bodyPr>
          <a:lstStyle/>
          <a:p>
            <a:pPr algn="ctr" defTabSz="4583057" eaLnBrk="0" hangingPunct="0">
              <a:spcBef>
                <a:spcPts val="400"/>
              </a:spcBef>
              <a:buClr>
                <a:srgbClr val="66146A"/>
              </a:buClr>
              <a:defRPr/>
            </a:pPr>
            <a:r>
              <a:rPr lang="en" sz="2400" b="1" kern="0" dirty="0">
                <a:solidFill>
                  <a:schemeClr val="bg1"/>
                </a:solidFill>
                <a:latin typeface="+mj-lt"/>
                <a:cs typeface="Arial" panose="020B0604020202020204" pitchFamily="34" charset="0"/>
              </a:rPr>
              <a:t>Controlled Fasting Challenge at baseline and Weeks 6, 12, 24, and 52</a:t>
            </a:r>
          </a:p>
          <a:p>
            <a:pPr marL="230712" indent="-230712" defTabSz="4583057" eaLnBrk="0" hangingPunct="0">
              <a:spcBef>
                <a:spcPts val="400"/>
              </a:spcBef>
              <a:buClr>
                <a:srgbClr val="66146A"/>
              </a:buClr>
              <a:buFont typeface="Arial" panose="020B0604020202020204" pitchFamily="34" charset="0"/>
              <a:buChar char="•"/>
              <a:defRPr/>
            </a:pPr>
            <a:endParaRPr lang="en" sz="1467" u="sng" kern="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70125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7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1AAA97-1E25-A740-B928-9101EAADE0E4}"/>
              </a:ext>
            </a:extLst>
          </p:cNvPr>
          <p:cNvSpPr>
            <a:spLocks noGrp="1"/>
          </p:cNvSpPr>
          <p:nvPr>
            <p:ph type="title"/>
          </p:nvPr>
        </p:nvSpPr>
        <p:spPr/>
        <p:txBody>
          <a:bodyPr/>
          <a:lstStyle/>
          <a:p>
            <a:r>
              <a:rPr lang="pt-BR" dirty="0"/>
              <a:t>O que é necessário no Brasil?</a:t>
            </a:r>
          </a:p>
        </p:txBody>
      </p:sp>
      <p:sp>
        <p:nvSpPr>
          <p:cNvPr id="3" name="Espaço Reservado para Conteúdo 2">
            <a:extLst>
              <a:ext uri="{FF2B5EF4-FFF2-40B4-BE49-F238E27FC236}">
                <a16:creationId xmlns:a16="http://schemas.microsoft.com/office/drawing/2014/main" id="{4AE7D16C-6BE3-5A49-98EC-1F2C06230E0E}"/>
              </a:ext>
            </a:extLst>
          </p:cNvPr>
          <p:cNvSpPr>
            <a:spLocks noGrp="1"/>
          </p:cNvSpPr>
          <p:nvPr>
            <p:ph idx="1"/>
          </p:nvPr>
        </p:nvSpPr>
        <p:spPr/>
        <p:txBody>
          <a:bodyPr/>
          <a:lstStyle/>
          <a:p>
            <a:r>
              <a:rPr lang="pt-BR" dirty="0"/>
              <a:t>Reconhecer centro de referencia Nacional: Serviço de Genética Médica/ Hospital de Clinicas de Porto Alegre</a:t>
            </a:r>
          </a:p>
          <a:p>
            <a:r>
              <a:rPr lang="pt-BR" dirty="0"/>
              <a:t>PCDT </a:t>
            </a:r>
          </a:p>
          <a:p>
            <a:r>
              <a:rPr lang="pt-BR" dirty="0"/>
              <a:t>Facilitar o acesso dos pacientes com </a:t>
            </a:r>
            <a:r>
              <a:rPr lang="pt-BR" dirty="0" err="1"/>
              <a:t>Glicogenose</a:t>
            </a:r>
            <a:r>
              <a:rPr lang="pt-BR" dirty="0"/>
              <a:t> ao Centro de Referencia Nacional – via regulação nacional, TFD, regulação regional. </a:t>
            </a:r>
          </a:p>
          <a:p>
            <a:r>
              <a:rPr lang="pt-BR" dirty="0"/>
              <a:t>Promover novos estudo nos Brasil: financiamento de pesquisa</a:t>
            </a:r>
          </a:p>
          <a:p>
            <a:r>
              <a:rPr lang="pt-BR" dirty="0"/>
              <a:t>Facilitar a entrada novos estudos no Brasil: regras de regulação e estimulo à estudos clínicos</a:t>
            </a:r>
          </a:p>
          <a:p>
            <a:r>
              <a:rPr lang="pt-BR" dirty="0"/>
              <a:t>Reconhecer a maisena como um produto </a:t>
            </a:r>
            <a:r>
              <a:rPr lang="pt-BR" dirty="0" err="1"/>
              <a:t>nutriceutico</a:t>
            </a:r>
            <a:r>
              <a:rPr lang="pt-BR" dirty="0"/>
              <a:t> – médico. </a:t>
            </a:r>
          </a:p>
        </p:txBody>
      </p:sp>
    </p:spTree>
    <p:extLst>
      <p:ext uri="{BB962C8B-B14F-4D97-AF65-F5344CB8AC3E}">
        <p14:creationId xmlns:p14="http://schemas.microsoft.com/office/powerpoint/2010/main" val="31112402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3" descr="E:\Fotos para armazenar\Vitor Nicoletti - glicogenos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955" y="1851750"/>
            <a:ext cx="5615300" cy="4320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3" name="Retângulo 6"/>
          <p:cNvSpPr>
            <a:spLocks noChangeArrowheads="1"/>
          </p:cNvSpPr>
          <p:nvPr/>
        </p:nvSpPr>
        <p:spPr bwMode="auto">
          <a:xfrm>
            <a:off x="1809751" y="428626"/>
            <a:ext cx="8953500" cy="1270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40000"/>
              </a:lnSpc>
            </a:pPr>
            <a:r>
              <a:rPr lang="pt-BR" sz="2800" b="1"/>
              <a:t>O atendimento de pacientes com desordens metabólicas é  gratificante, pela possibilidade de se ter bons resultados.</a:t>
            </a:r>
            <a:endParaRPr lang="pt-PT" sz="2800" b="1"/>
          </a:p>
        </p:txBody>
      </p:sp>
      <p:pic>
        <p:nvPicPr>
          <p:cNvPr id="5" name="Content Placeholder 4" descr="Gustavo Romano (1).jpg"/>
          <p:cNvPicPr>
            <a:picLocks noChangeAspect="1"/>
          </p:cNvPicPr>
          <p:nvPr/>
        </p:nvPicPr>
        <p:blipFill>
          <a:blip r:embed="rId3">
            <a:extLst>
              <a:ext uri="{28A0092B-C50C-407E-A947-70E740481C1C}">
                <a14:useLocalDpi xmlns:a14="http://schemas.microsoft.com/office/drawing/2010/main" val="0"/>
              </a:ext>
            </a:extLst>
          </a:blip>
          <a:srcRect l="10306" r="10306"/>
          <a:stretch>
            <a:fillRect/>
          </a:stretch>
        </p:blipFill>
        <p:spPr>
          <a:xfrm>
            <a:off x="6309616" y="1801885"/>
            <a:ext cx="5181600" cy="4351338"/>
          </a:xfrm>
          <a:prstGeom prst="rect">
            <a:avLst/>
          </a:prstGeom>
        </p:spPr>
      </p:pic>
    </p:spTree>
    <p:extLst>
      <p:ext uri="{BB962C8B-B14F-4D97-AF65-F5344CB8AC3E}">
        <p14:creationId xmlns:p14="http://schemas.microsoft.com/office/powerpoint/2010/main" val="18088757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27"/>
          <p:cNvPicPr preferRelativeResize="0"/>
          <p:nvPr/>
        </p:nvPicPr>
        <p:blipFill rotWithShape="1">
          <a:blip r:embed="rId3">
            <a:alphaModFix/>
          </a:blip>
          <a:srcRect t="10781" r="1176" b="47198"/>
          <a:stretch/>
        </p:blipFill>
        <p:spPr>
          <a:xfrm>
            <a:off x="1524000" y="2924945"/>
            <a:ext cx="9144000" cy="2185941"/>
          </a:xfrm>
          <a:prstGeom prst="rect">
            <a:avLst/>
          </a:prstGeom>
          <a:noFill/>
          <a:ln>
            <a:noFill/>
          </a:ln>
        </p:spPr>
      </p:pic>
      <p:sp>
        <p:nvSpPr>
          <p:cNvPr id="2" name="CaixaDeTexto 1">
            <a:extLst>
              <a:ext uri="{FF2B5EF4-FFF2-40B4-BE49-F238E27FC236}">
                <a16:creationId xmlns:a16="http://schemas.microsoft.com/office/drawing/2014/main" id="{F97BD9E5-A3A3-F541-924A-369CE99B7ABC}"/>
              </a:ext>
            </a:extLst>
          </p:cNvPr>
          <p:cNvSpPr txBox="1"/>
          <p:nvPr/>
        </p:nvSpPr>
        <p:spPr>
          <a:xfrm>
            <a:off x="3647728" y="5661248"/>
            <a:ext cx="5040560" cy="1077218"/>
          </a:xfrm>
          <a:prstGeom prst="rect">
            <a:avLst/>
          </a:prstGeom>
          <a:noFill/>
        </p:spPr>
        <p:txBody>
          <a:bodyPr wrap="square" rtlCol="0">
            <a:spAutoFit/>
          </a:bodyPr>
          <a:lstStyle/>
          <a:p>
            <a:pPr algn="ctr"/>
            <a:r>
              <a:rPr lang="pt-BR" sz="3600" dirty="0">
                <a:hlinkClick r:id="rId4"/>
              </a:rPr>
              <a:t>www.igds2019.com</a:t>
            </a:r>
            <a:endParaRPr lang="pt-BR" sz="3600" dirty="0"/>
          </a:p>
          <a:p>
            <a:pPr algn="ctr"/>
            <a:endParaRPr lang="pt-BR" sz="2800" dirty="0"/>
          </a:p>
        </p:txBody>
      </p:sp>
    </p:spTree>
    <p:extLst>
      <p:ext uri="{BB962C8B-B14F-4D97-AF65-F5344CB8AC3E}">
        <p14:creationId xmlns:p14="http://schemas.microsoft.com/office/powerpoint/2010/main" val="3311977942"/>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1524000" y="332657"/>
            <a:ext cx="4929188" cy="1384995"/>
          </a:xfrm>
          <a:prstGeom prst="rect">
            <a:avLst/>
          </a:prstGeom>
        </p:spPr>
        <p:txBody>
          <a:bodyPr>
            <a:spAutoFit/>
          </a:bodyPr>
          <a:lstStyle/>
          <a:p>
            <a:pPr algn="ctr">
              <a:defRPr/>
            </a:pPr>
            <a:r>
              <a:rPr lang="en-US" sz="4800" b="1" dirty="0" err="1">
                <a:solidFill>
                  <a:srgbClr val="002060"/>
                </a:solidFill>
                <a:effectLst>
                  <a:outerShdw blurRad="38100" dist="38100" dir="2700000" algn="tl">
                    <a:srgbClr val="000000">
                      <a:alpha val="43137"/>
                    </a:srgbClr>
                  </a:outerShdw>
                </a:effectLst>
                <a:ea typeface="Calibri" pitchFamily="34" charset="0"/>
                <a:cs typeface="Times New Roman" pitchFamily="18" charset="0"/>
              </a:rPr>
              <a:t>Obrigada</a:t>
            </a:r>
            <a:r>
              <a:rPr lang="en-US" sz="4800" b="1" dirty="0">
                <a:solidFill>
                  <a:srgbClr val="002060"/>
                </a:solidFill>
                <a:effectLst>
                  <a:outerShdw blurRad="38100" dist="38100" dir="2700000" algn="tl">
                    <a:srgbClr val="000000">
                      <a:alpha val="43137"/>
                    </a:srgbClr>
                  </a:outerShdw>
                </a:effectLst>
                <a:ea typeface="Calibri" pitchFamily="34" charset="0"/>
                <a:cs typeface="Times New Roman" pitchFamily="18" charset="0"/>
              </a:rPr>
              <a:t>!</a:t>
            </a:r>
          </a:p>
          <a:p>
            <a:pPr algn="ctr">
              <a:defRPr/>
            </a:pPr>
            <a:r>
              <a:rPr lang="en-US" sz="3600" b="1" dirty="0" err="1">
                <a:solidFill>
                  <a:srgbClr val="002060"/>
                </a:solidFill>
                <a:effectLst>
                  <a:outerShdw blurRad="38100" dist="38100" dir="2700000" algn="tl">
                    <a:srgbClr val="000000">
                      <a:alpha val="43137"/>
                    </a:srgbClr>
                  </a:outerShdw>
                </a:effectLst>
                <a:ea typeface="Calibri" pitchFamily="34" charset="0"/>
                <a:cs typeface="Times New Roman" pitchFamily="18" charset="0"/>
              </a:rPr>
              <a:t>cfsouza@hcpa.edu.br</a:t>
            </a:r>
            <a:endParaRPr lang="pt-BR" sz="3600" b="1" dirty="0">
              <a:solidFill>
                <a:srgbClr val="002060"/>
              </a:solidFill>
              <a:effectLst>
                <a:outerShdw blurRad="38100" dist="38100" dir="2700000" algn="tl">
                  <a:srgbClr val="000000">
                    <a:alpha val="43137"/>
                  </a:srgbClr>
                </a:outerShdw>
              </a:effectLst>
              <a:cs typeface="Arial" pitchFamily="34" charset="0"/>
            </a:endParaRPr>
          </a:p>
        </p:txBody>
      </p:sp>
      <p:grpSp>
        <p:nvGrpSpPr>
          <p:cNvPr id="27651" name="Grupo 4"/>
          <p:cNvGrpSpPr>
            <a:grpSpLocks/>
          </p:cNvGrpSpPr>
          <p:nvPr/>
        </p:nvGrpSpPr>
        <p:grpSpPr bwMode="auto">
          <a:xfrm>
            <a:off x="6453188" y="214314"/>
            <a:ext cx="4214812" cy="6429375"/>
            <a:chOff x="-32" y="0"/>
            <a:chExt cx="4929222" cy="6935057"/>
          </a:xfrm>
        </p:grpSpPr>
        <p:pic>
          <p:nvPicPr>
            <p:cNvPr id="16386" name="Picture 2" descr="http://portoimagem.files.wordpress.com/2014/03/imagem118719.jpg"/>
            <p:cNvPicPr>
              <a:picLocks noChangeAspect="1" noChangeArrowheads="1"/>
            </p:cNvPicPr>
            <p:nvPr/>
          </p:nvPicPr>
          <p:blipFill>
            <a:blip r:embed="rId2" cstate="print">
              <a:lum/>
            </a:blip>
            <a:srcRect l="3703" r="11111"/>
            <a:stretch>
              <a:fillRect/>
            </a:stretch>
          </p:blipFill>
          <p:spPr bwMode="auto">
            <a:xfrm>
              <a:off x="-32" y="3077429"/>
              <a:ext cx="4929222" cy="3857628"/>
            </a:xfrm>
            <a:prstGeom prst="rect">
              <a:avLst/>
            </a:prstGeom>
            <a:ln>
              <a:noFill/>
            </a:ln>
            <a:effectLst>
              <a:softEdge rad="112500"/>
            </a:effectLst>
          </p:spPr>
        </p:pic>
        <p:pic>
          <p:nvPicPr>
            <p:cNvPr id="4" name="Picture 2" descr="http://www.ufrgs.br/ufrgs/noticias/ufrgs-e-hcpa-promovem-palestra-sobre-saude-mental-no-trabalho/@@images/7e158e84-362e-4413-a4aa-327e69639458.jpeg"/>
            <p:cNvPicPr>
              <a:picLocks noChangeAspect="1" noChangeArrowheads="1"/>
            </p:cNvPicPr>
            <p:nvPr/>
          </p:nvPicPr>
          <p:blipFill>
            <a:blip r:embed="rId3"/>
            <a:srcRect/>
            <a:stretch>
              <a:fillRect/>
            </a:stretch>
          </p:blipFill>
          <p:spPr bwMode="auto">
            <a:xfrm>
              <a:off x="0" y="0"/>
              <a:ext cx="4929190" cy="3000372"/>
            </a:xfrm>
            <a:prstGeom prst="rect">
              <a:avLst/>
            </a:prstGeom>
            <a:ln>
              <a:noFill/>
            </a:ln>
            <a:effectLst>
              <a:softEdge rad="112500"/>
            </a:effectLst>
          </p:spPr>
        </p:pic>
      </p:grpSp>
      <p:sp>
        <p:nvSpPr>
          <p:cNvPr id="2" name="CaixaDeTexto 1">
            <a:extLst>
              <a:ext uri="{FF2B5EF4-FFF2-40B4-BE49-F238E27FC236}">
                <a16:creationId xmlns:a16="http://schemas.microsoft.com/office/drawing/2014/main" id="{C7CBDAF2-9DB0-EB42-9471-0FC7BE6536D6}"/>
              </a:ext>
            </a:extLst>
          </p:cNvPr>
          <p:cNvSpPr txBox="1"/>
          <p:nvPr/>
        </p:nvSpPr>
        <p:spPr>
          <a:xfrm>
            <a:off x="2135560" y="2132857"/>
            <a:ext cx="3816424" cy="3139321"/>
          </a:xfrm>
          <a:prstGeom prst="rect">
            <a:avLst/>
          </a:prstGeom>
          <a:noFill/>
        </p:spPr>
        <p:txBody>
          <a:bodyPr wrap="square" rtlCol="0">
            <a:spAutoFit/>
          </a:bodyPr>
          <a:lstStyle/>
          <a:p>
            <a:r>
              <a:rPr lang="pt-BR" dirty="0"/>
              <a:t>Equipe de Trabalho:</a:t>
            </a:r>
          </a:p>
          <a:p>
            <a:endParaRPr lang="pt-BR" dirty="0"/>
          </a:p>
          <a:p>
            <a:r>
              <a:rPr lang="pt-BR" dirty="0"/>
              <a:t>Roberto </a:t>
            </a:r>
            <a:r>
              <a:rPr lang="pt-BR" dirty="0" err="1"/>
              <a:t>Giugliani</a:t>
            </a:r>
            <a:endParaRPr lang="pt-BR" dirty="0"/>
          </a:p>
          <a:p>
            <a:r>
              <a:rPr lang="pt-BR" dirty="0"/>
              <a:t>Maira </a:t>
            </a:r>
            <a:r>
              <a:rPr lang="pt-BR" dirty="0" err="1"/>
              <a:t>Burin</a:t>
            </a:r>
            <a:endParaRPr lang="pt-BR" dirty="0"/>
          </a:p>
          <a:p>
            <a:r>
              <a:rPr lang="pt-BR" dirty="0" err="1"/>
              <a:t>Kristiane</a:t>
            </a:r>
            <a:r>
              <a:rPr lang="pt-BR" dirty="0"/>
              <a:t> Michelin</a:t>
            </a:r>
          </a:p>
          <a:p>
            <a:r>
              <a:rPr lang="pt-BR" dirty="0"/>
              <a:t>Ana Carolina </a:t>
            </a:r>
            <a:r>
              <a:rPr lang="pt-BR" dirty="0" err="1"/>
              <a:t>Brusius</a:t>
            </a:r>
            <a:endParaRPr lang="pt-BR" dirty="0"/>
          </a:p>
          <a:p>
            <a:r>
              <a:rPr lang="pt-BR" dirty="0"/>
              <a:t>Sandra </a:t>
            </a:r>
            <a:r>
              <a:rPr lang="pt-BR" dirty="0" err="1"/>
              <a:t>Segal</a:t>
            </a:r>
            <a:endParaRPr lang="pt-BR" dirty="0"/>
          </a:p>
          <a:p>
            <a:r>
              <a:rPr lang="pt-BR" dirty="0"/>
              <a:t>Clea Santos</a:t>
            </a:r>
          </a:p>
          <a:p>
            <a:r>
              <a:rPr lang="pt-BR" dirty="0"/>
              <a:t>Fabiano </a:t>
            </a:r>
            <a:r>
              <a:rPr lang="pt-BR" dirty="0" err="1"/>
              <a:t>Poswar</a:t>
            </a:r>
            <a:endParaRPr lang="pt-BR" dirty="0"/>
          </a:p>
          <a:p>
            <a:r>
              <a:rPr lang="pt-BR" dirty="0"/>
              <a:t>Residentes em Genética</a:t>
            </a:r>
          </a:p>
          <a:p>
            <a:endParaRPr lang="pt-BR" dirty="0"/>
          </a:p>
        </p:txBody>
      </p:sp>
    </p:spTree>
    <p:extLst>
      <p:ext uri="{BB962C8B-B14F-4D97-AF65-F5344CB8AC3E}">
        <p14:creationId xmlns:p14="http://schemas.microsoft.com/office/powerpoint/2010/main" val="35419709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3"/>
          <p:cNvSpPr txBox="1">
            <a:spLocks noChangeArrowheads="1"/>
          </p:cNvSpPr>
          <p:nvPr/>
        </p:nvSpPr>
        <p:spPr bwMode="auto">
          <a:xfrm>
            <a:off x="1847850" y="301626"/>
            <a:ext cx="84963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236538" eaLnBrk="0" hangingPunct="0">
              <a:defRPr sz="2400">
                <a:solidFill>
                  <a:schemeClr val="tx1"/>
                </a:solidFill>
                <a:latin typeface="Arial" charset="0"/>
                <a:ea typeface="ＭＳ Ｐゴシック" charset="0"/>
                <a:cs typeface="ＭＳ Ｐゴシック" charset="0"/>
              </a:defRPr>
            </a:lvl1pPr>
            <a:lvl2pPr marL="742950" indent="-285750" defTabSz="236538" eaLnBrk="0" hangingPunct="0">
              <a:defRPr sz="2400">
                <a:solidFill>
                  <a:schemeClr val="tx1"/>
                </a:solidFill>
                <a:latin typeface="Arial" charset="0"/>
                <a:ea typeface="ＭＳ Ｐゴシック" charset="0"/>
              </a:defRPr>
            </a:lvl2pPr>
            <a:lvl3pPr marL="1143000" indent="-228600" defTabSz="236538" eaLnBrk="0" hangingPunct="0">
              <a:defRPr sz="2400">
                <a:solidFill>
                  <a:schemeClr val="tx1"/>
                </a:solidFill>
                <a:latin typeface="Arial" charset="0"/>
                <a:ea typeface="ＭＳ Ｐゴシック" charset="0"/>
              </a:defRPr>
            </a:lvl3pPr>
            <a:lvl4pPr marL="1600200" indent="-228600" defTabSz="236538" eaLnBrk="0" hangingPunct="0">
              <a:defRPr sz="2400">
                <a:solidFill>
                  <a:schemeClr val="tx1"/>
                </a:solidFill>
                <a:latin typeface="Arial" charset="0"/>
                <a:ea typeface="ＭＳ Ｐゴシック" charset="0"/>
              </a:defRPr>
            </a:lvl4pPr>
            <a:lvl5pPr marL="2057400" indent="-228600" defTabSz="236538" eaLnBrk="0" hangingPunct="0">
              <a:defRPr sz="2400">
                <a:solidFill>
                  <a:schemeClr val="tx1"/>
                </a:solidFill>
                <a:latin typeface="Arial" charset="0"/>
                <a:ea typeface="ＭＳ Ｐゴシック" charset="0"/>
              </a:defRPr>
            </a:lvl5pPr>
            <a:lvl6pPr marL="2514600" indent="-228600" algn="ctr" defTabSz="236538"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236538"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236538"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23653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pt-BR" sz="4000" b="1"/>
              <a:t>DOENÇA DE POMPE</a:t>
            </a:r>
          </a:p>
        </p:txBody>
      </p:sp>
      <p:sp>
        <p:nvSpPr>
          <p:cNvPr id="20483" name="Rectangle 5"/>
          <p:cNvSpPr>
            <a:spLocks noChangeArrowheads="1"/>
          </p:cNvSpPr>
          <p:nvPr/>
        </p:nvSpPr>
        <p:spPr bwMode="auto">
          <a:xfrm>
            <a:off x="1524000" y="6553200"/>
            <a:ext cx="91440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r" defTabSz="236538"/>
            <a:r>
              <a:rPr lang="pt-BR" sz="1200" b="1"/>
              <a:t>Fisiopatologia da Doença de Pompe. GAA: α-glicosidase ácida; UDP: uridina difosfato (a partir de Cupler et al, 2012).</a:t>
            </a:r>
          </a:p>
        </p:txBody>
      </p:sp>
      <p:sp>
        <p:nvSpPr>
          <p:cNvPr id="2" name="Retângulo Arredondado 1">
            <a:extLst>
              <a:ext uri="{FF2B5EF4-FFF2-40B4-BE49-F238E27FC236}">
                <a16:creationId xmlns:a16="http://schemas.microsoft.com/office/drawing/2014/main" id="{5C87B318-0561-D54A-B419-6F198A240231}"/>
              </a:ext>
            </a:extLst>
          </p:cNvPr>
          <p:cNvSpPr/>
          <p:nvPr/>
        </p:nvSpPr>
        <p:spPr>
          <a:xfrm>
            <a:off x="3143672" y="1113171"/>
            <a:ext cx="6264696" cy="1561604"/>
          </a:xfrm>
          <a:prstGeom prst="roundRect">
            <a:avLst>
              <a:gd name="adj" fmla="val 1763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dirty="0">
                <a:latin typeface="Calibri" charset="0"/>
              </a:rPr>
              <a:t>Caracteriza-se por ser uma doença de depósito no lisossomo: doença do  armazenamento do glicogênio do tipo II.</a:t>
            </a:r>
          </a:p>
          <a:p>
            <a:pPr algn="ctr"/>
            <a:endParaRPr lang="pt-BR" dirty="0"/>
          </a:p>
        </p:txBody>
      </p:sp>
      <p:sp>
        <p:nvSpPr>
          <p:cNvPr id="6" name="Retângulo Arredondado 5">
            <a:extLst>
              <a:ext uri="{FF2B5EF4-FFF2-40B4-BE49-F238E27FC236}">
                <a16:creationId xmlns:a16="http://schemas.microsoft.com/office/drawing/2014/main" id="{E23A87FF-0518-8146-83D7-4B27CEA4E8C8}"/>
              </a:ext>
            </a:extLst>
          </p:cNvPr>
          <p:cNvSpPr/>
          <p:nvPr/>
        </p:nvSpPr>
        <p:spPr>
          <a:xfrm>
            <a:off x="2388096" y="3054450"/>
            <a:ext cx="7668344" cy="1598686"/>
          </a:xfrm>
          <a:prstGeom prst="roundRect">
            <a:avLst>
              <a:gd name="adj" fmla="val 1763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dirty="0">
                <a:latin typeface="Calibri" charset="0"/>
              </a:rPr>
              <a:t>Causada pela deficiência de uma enzima, chave da via de degradação </a:t>
            </a:r>
            <a:r>
              <a:rPr lang="pt-BR" sz="2000" dirty="0" err="1">
                <a:latin typeface="Calibri" charset="0"/>
              </a:rPr>
              <a:t>intra-lisossomal</a:t>
            </a:r>
            <a:r>
              <a:rPr lang="pt-BR" sz="2000" dirty="0">
                <a:latin typeface="Calibri" charset="0"/>
              </a:rPr>
              <a:t> do glicogênio - a </a:t>
            </a:r>
            <a:r>
              <a:rPr lang="pt-BR" sz="2000" b="1" dirty="0">
                <a:latin typeface="Calibri" charset="0"/>
              </a:rPr>
              <a:t>α-</a:t>
            </a:r>
            <a:r>
              <a:rPr lang="pt-BR" sz="2000" b="1" dirty="0" err="1">
                <a:latin typeface="Calibri" charset="0"/>
              </a:rPr>
              <a:t>glicosidase</a:t>
            </a:r>
            <a:r>
              <a:rPr lang="pt-BR" sz="2000" b="1" dirty="0">
                <a:latin typeface="Calibri" charset="0"/>
              </a:rPr>
              <a:t> ácida</a:t>
            </a:r>
            <a:r>
              <a:rPr lang="pt-BR" sz="2000" dirty="0">
                <a:latin typeface="Calibri" charset="0"/>
              </a:rPr>
              <a:t> (GAA) </a:t>
            </a:r>
            <a:r>
              <a:rPr lang="pt-BR" sz="2000" dirty="0">
                <a:latin typeface="Calibri" charset="0"/>
                <a:sym typeface="Wingdings" charset="0"/>
              </a:rPr>
              <a:t></a:t>
            </a:r>
            <a:r>
              <a:rPr lang="pt-BR" sz="2000" dirty="0">
                <a:latin typeface="Calibri" charset="0"/>
              </a:rPr>
              <a:t> responsável pela lise do glicogênio em glicose.</a:t>
            </a:r>
          </a:p>
          <a:p>
            <a:pPr algn="ctr"/>
            <a:r>
              <a:rPr lang="pt-BR" sz="2000" dirty="0">
                <a:latin typeface="Calibri" charset="0"/>
              </a:rPr>
              <a:t>tipo II.</a:t>
            </a:r>
          </a:p>
          <a:p>
            <a:pPr algn="ctr"/>
            <a:endParaRPr lang="pt-BR" dirty="0"/>
          </a:p>
        </p:txBody>
      </p:sp>
      <p:sp>
        <p:nvSpPr>
          <p:cNvPr id="7" name="Retângulo Arredondado 6">
            <a:extLst>
              <a:ext uri="{FF2B5EF4-FFF2-40B4-BE49-F238E27FC236}">
                <a16:creationId xmlns:a16="http://schemas.microsoft.com/office/drawing/2014/main" id="{288D9A32-FCF8-3B4D-BB8D-690D395DECC8}"/>
              </a:ext>
            </a:extLst>
          </p:cNvPr>
          <p:cNvSpPr/>
          <p:nvPr/>
        </p:nvSpPr>
        <p:spPr>
          <a:xfrm>
            <a:off x="3503712" y="4980439"/>
            <a:ext cx="5544616" cy="1376214"/>
          </a:xfrm>
          <a:prstGeom prst="roundRect">
            <a:avLst>
              <a:gd name="adj" fmla="val 1763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accent6">
                    <a:lumMod val="20000"/>
                    <a:lumOff val="80000"/>
                  </a:schemeClr>
                </a:solidFill>
              </a:rPr>
              <a:t>PRINCIPAIS ORGÃOS AFETADOS: músculo esquelético, respiratório, cardíaco</a:t>
            </a:r>
          </a:p>
        </p:txBody>
      </p:sp>
    </p:spTree>
    <p:extLst>
      <p:ext uri="{BB962C8B-B14F-4D97-AF65-F5344CB8AC3E}">
        <p14:creationId xmlns:p14="http://schemas.microsoft.com/office/powerpoint/2010/main" val="1981388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560537" y="631068"/>
            <a:ext cx="10363200" cy="1143000"/>
          </a:xfrm>
        </p:spPr>
        <p:txBody>
          <a:bodyPr>
            <a:normAutofit fontScale="90000"/>
          </a:bodyPr>
          <a:lstStyle/>
          <a:p>
            <a:r>
              <a:rPr lang="en-US" sz="4000" dirty="0" err="1">
                <a:solidFill>
                  <a:srgbClr val="800000"/>
                </a:solidFill>
                <a:latin typeface="Arial" charset="0"/>
              </a:rPr>
              <a:t>Há</a:t>
            </a:r>
            <a:r>
              <a:rPr lang="en-US" sz="4000" dirty="0">
                <a:solidFill>
                  <a:srgbClr val="800000"/>
                </a:solidFill>
                <a:latin typeface="Arial" charset="0"/>
              </a:rPr>
              <a:t> 14 </a:t>
            </a:r>
            <a:r>
              <a:rPr lang="en-US" sz="4000" dirty="0" err="1">
                <a:solidFill>
                  <a:srgbClr val="800000"/>
                </a:solidFill>
                <a:latin typeface="Arial" charset="0"/>
              </a:rPr>
              <a:t>doenças</a:t>
            </a:r>
            <a:r>
              <a:rPr lang="en-US" sz="4000" dirty="0">
                <a:solidFill>
                  <a:srgbClr val="800000"/>
                </a:solidFill>
                <a:latin typeface="Arial" charset="0"/>
              </a:rPr>
              <a:t> </a:t>
            </a:r>
            <a:r>
              <a:rPr lang="en-US" sz="4000" dirty="0" err="1">
                <a:solidFill>
                  <a:srgbClr val="800000"/>
                </a:solidFill>
                <a:latin typeface="Arial" charset="0"/>
              </a:rPr>
              <a:t>que</a:t>
            </a:r>
            <a:r>
              <a:rPr lang="en-US" sz="4000" dirty="0">
                <a:solidFill>
                  <a:srgbClr val="800000"/>
                </a:solidFill>
                <a:latin typeface="Arial" charset="0"/>
              </a:rPr>
              <a:t> </a:t>
            </a:r>
            <a:r>
              <a:rPr lang="en-US" sz="4000" dirty="0" err="1">
                <a:solidFill>
                  <a:srgbClr val="800000"/>
                </a:solidFill>
                <a:latin typeface="Arial" charset="0"/>
              </a:rPr>
              <a:t>afetam</a:t>
            </a:r>
            <a:r>
              <a:rPr lang="en-US" sz="4000" dirty="0">
                <a:solidFill>
                  <a:srgbClr val="800000"/>
                </a:solidFill>
                <a:latin typeface="Arial" charset="0"/>
              </a:rPr>
              <a:t> a </a:t>
            </a:r>
            <a:r>
              <a:rPr lang="en-US" sz="4000" dirty="0" err="1">
                <a:solidFill>
                  <a:srgbClr val="800000"/>
                </a:solidFill>
                <a:latin typeface="Arial" charset="0"/>
              </a:rPr>
              <a:t>síntese</a:t>
            </a:r>
            <a:r>
              <a:rPr lang="en-US" sz="4000" dirty="0">
                <a:solidFill>
                  <a:srgbClr val="800000"/>
                </a:solidFill>
                <a:latin typeface="Arial" charset="0"/>
              </a:rPr>
              <a:t> e a </a:t>
            </a:r>
            <a:r>
              <a:rPr lang="en-US" sz="4000" dirty="0" err="1">
                <a:solidFill>
                  <a:srgbClr val="800000"/>
                </a:solidFill>
                <a:latin typeface="Arial" charset="0"/>
              </a:rPr>
              <a:t>utilização</a:t>
            </a:r>
            <a:r>
              <a:rPr lang="en-US" sz="4000" dirty="0">
                <a:solidFill>
                  <a:srgbClr val="800000"/>
                </a:solidFill>
                <a:latin typeface="Arial" charset="0"/>
              </a:rPr>
              <a:t> do </a:t>
            </a:r>
            <a:r>
              <a:rPr lang="en-US" sz="4000" dirty="0" err="1">
                <a:solidFill>
                  <a:srgbClr val="800000"/>
                </a:solidFill>
                <a:latin typeface="Arial" charset="0"/>
              </a:rPr>
              <a:t>glicogênio</a:t>
            </a:r>
            <a:endParaRPr lang="en-US" sz="4000" dirty="0">
              <a:solidFill>
                <a:srgbClr val="800000"/>
              </a:solidFill>
              <a:latin typeface="Arial" charset="0"/>
            </a:endParaRPr>
          </a:p>
        </p:txBody>
      </p:sp>
      <p:sp>
        <p:nvSpPr>
          <p:cNvPr id="21506" name="Content Placeholder 2"/>
          <p:cNvSpPr>
            <a:spLocks noGrp="1"/>
          </p:cNvSpPr>
          <p:nvPr>
            <p:ph idx="1"/>
          </p:nvPr>
        </p:nvSpPr>
        <p:spPr>
          <a:xfrm>
            <a:off x="489625" y="2166433"/>
            <a:ext cx="10769600" cy="3020838"/>
          </a:xfrm>
        </p:spPr>
        <p:txBody>
          <a:bodyPr>
            <a:noAutofit/>
          </a:bodyPr>
          <a:lstStyle/>
          <a:p>
            <a:pPr>
              <a:buFont typeface="Wingdings" charset="2"/>
              <a:buChar char="ü"/>
            </a:pPr>
            <a:r>
              <a:rPr lang="en-US" dirty="0">
                <a:solidFill>
                  <a:srgbClr val="000000"/>
                </a:solidFill>
                <a:latin typeface="Arial" charset="0"/>
              </a:rPr>
              <a:t>4 hepaticas (I, IV, VI, XI)</a:t>
            </a:r>
          </a:p>
          <a:p>
            <a:pPr>
              <a:buFont typeface="Wingdings" charset="2"/>
              <a:buChar char="ü"/>
            </a:pPr>
            <a:r>
              <a:rPr lang="en-US" dirty="0">
                <a:solidFill>
                  <a:srgbClr val="000000"/>
                </a:solidFill>
                <a:latin typeface="Arial" charset="0"/>
              </a:rPr>
              <a:t>1 hepatica + muscular  (III)</a:t>
            </a:r>
          </a:p>
          <a:p>
            <a:pPr>
              <a:buFont typeface="Wingdings" charset="2"/>
              <a:buChar char="ü"/>
            </a:pPr>
            <a:r>
              <a:rPr lang="en-US" dirty="0">
                <a:solidFill>
                  <a:srgbClr val="000000"/>
                </a:solidFill>
                <a:latin typeface="Arial" charset="0"/>
              </a:rPr>
              <a:t>3 hepaticas </a:t>
            </a:r>
            <a:r>
              <a:rPr lang="en-US" dirty="0" err="1">
                <a:solidFill>
                  <a:srgbClr val="000000"/>
                </a:solidFill>
                <a:latin typeface="Arial" charset="0"/>
              </a:rPr>
              <a:t>ou</a:t>
            </a:r>
            <a:r>
              <a:rPr lang="en-US" dirty="0">
                <a:solidFill>
                  <a:srgbClr val="000000"/>
                </a:solidFill>
                <a:latin typeface="Arial" charset="0"/>
              </a:rPr>
              <a:t> muscular  (0, III, IX)</a:t>
            </a:r>
          </a:p>
          <a:p>
            <a:pPr>
              <a:buFont typeface="Wingdings" charset="2"/>
              <a:buChar char="ü"/>
            </a:pPr>
            <a:endParaRPr lang="en-US" dirty="0">
              <a:solidFill>
                <a:srgbClr val="000000"/>
              </a:solidFill>
              <a:latin typeface="Arial" charset="0"/>
            </a:endParaRPr>
          </a:p>
          <a:p>
            <a:pPr>
              <a:buFont typeface="Wingdings" charset="2"/>
              <a:buChar char="ü"/>
            </a:pPr>
            <a:endParaRPr lang="en-US" dirty="0">
              <a:solidFill>
                <a:srgbClr val="000000"/>
              </a:solidFill>
              <a:latin typeface="Arial" charset="0"/>
            </a:endParaRPr>
          </a:p>
          <a:p>
            <a:pPr>
              <a:buFont typeface="Wingdings" charset="2"/>
              <a:buChar char="ü"/>
            </a:pPr>
            <a:r>
              <a:rPr lang="en-US" dirty="0">
                <a:solidFill>
                  <a:schemeClr val="bg2">
                    <a:lumMod val="90000"/>
                  </a:schemeClr>
                </a:solidFill>
                <a:latin typeface="Arial" charset="0"/>
              </a:rPr>
              <a:t>8 muscular +/- </a:t>
            </a:r>
            <a:r>
              <a:rPr lang="en-US" dirty="0" err="1">
                <a:solidFill>
                  <a:schemeClr val="bg2">
                    <a:lumMod val="90000"/>
                  </a:schemeClr>
                </a:solidFill>
                <a:latin typeface="Arial" charset="0"/>
              </a:rPr>
              <a:t>cardíaca</a:t>
            </a:r>
            <a:r>
              <a:rPr lang="en-US" dirty="0">
                <a:solidFill>
                  <a:schemeClr val="bg2">
                    <a:lumMod val="90000"/>
                  </a:schemeClr>
                </a:solidFill>
                <a:latin typeface="Arial" charset="0"/>
              </a:rPr>
              <a:t>  (II, V, VII, XII, XIII) </a:t>
            </a:r>
          </a:p>
          <a:p>
            <a:pPr>
              <a:buFont typeface="Wingdings" charset="2"/>
              <a:buChar char="ü"/>
            </a:pPr>
            <a:endParaRPr lang="en-US" sz="3200" dirty="0">
              <a:solidFill>
                <a:srgbClr val="000000"/>
              </a:solidFill>
              <a:latin typeface="Arial" charset="0"/>
            </a:endParaRPr>
          </a:p>
          <a:p>
            <a:pPr>
              <a:buFontTx/>
              <a:buChar char="-"/>
            </a:pPr>
            <a:endParaRPr lang="en-US" sz="3200" dirty="0">
              <a:solidFill>
                <a:srgbClr val="000000"/>
              </a:solidFill>
              <a:latin typeface="Arial" charset="0"/>
            </a:endParaRPr>
          </a:p>
        </p:txBody>
      </p:sp>
      <p:pic>
        <p:nvPicPr>
          <p:cNvPr id="4" name="Picture 5" descr="glycogen%2Bstorage%2Bdiseases%2B1"/>
          <p:cNvPicPr>
            <a:picLocks noChangeAspect="1" noChangeArrowheads="1"/>
          </p:cNvPicPr>
          <p:nvPr/>
        </p:nvPicPr>
        <p:blipFill rotWithShape="1">
          <a:blip r:embed="rId2">
            <a:extLst>
              <a:ext uri="{28A0092B-C50C-407E-A947-70E740481C1C}">
                <a14:useLocalDpi xmlns:a14="http://schemas.microsoft.com/office/drawing/2010/main" val="0"/>
              </a:ext>
            </a:extLst>
          </a:blip>
          <a:srcRect b="56027"/>
          <a:stretch/>
        </p:blipFill>
        <p:spPr bwMode="auto">
          <a:xfrm>
            <a:off x="6773340" y="1744918"/>
            <a:ext cx="4860836" cy="2017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10019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6" y="476250"/>
            <a:ext cx="8715375" cy="554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67064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4"/>
          <p:cNvSpPr>
            <a:spLocks noGrp="1" noChangeArrowheads="1"/>
          </p:cNvSpPr>
          <p:nvPr>
            <p:ph idx="1"/>
          </p:nvPr>
        </p:nvSpPr>
        <p:spPr>
          <a:xfrm>
            <a:off x="2117726" y="928688"/>
            <a:ext cx="8245475" cy="900112"/>
          </a:xfrm>
        </p:spPr>
        <p:txBody>
          <a:bodyPr/>
          <a:lstStyle/>
          <a:p>
            <a:pPr marL="0" indent="0">
              <a:lnSpc>
                <a:spcPct val="102000"/>
              </a:lnSpc>
              <a:spcBef>
                <a:spcPct val="0"/>
              </a:spcBef>
              <a:buNone/>
              <a:tabLst>
                <a:tab pos="1146175" algn="l"/>
              </a:tabLst>
            </a:pPr>
            <a:r>
              <a:rPr lang="en-US" sz="1700">
                <a:solidFill>
                  <a:srgbClr val="4D4D4D"/>
                </a:solidFill>
                <a:latin typeface="Calibri" charset="0"/>
              </a:rPr>
              <a:t>Embora o mecanismo exato da lesão muscular ainda seja desconhecido, supõe-se que o acúmulo progressivo de glicogênio leve a danos ultraestruturais e incremento de mecanismos de autofagia celular.</a:t>
            </a:r>
          </a:p>
        </p:txBody>
      </p:sp>
      <p:sp>
        <p:nvSpPr>
          <p:cNvPr id="24578" name="AutoShape 9"/>
          <p:cNvSpPr>
            <a:spLocks noChangeArrowheads="1"/>
          </p:cNvSpPr>
          <p:nvPr/>
        </p:nvSpPr>
        <p:spPr bwMode="auto">
          <a:xfrm>
            <a:off x="1862139" y="1905001"/>
            <a:ext cx="8467725" cy="639763"/>
          </a:xfrm>
          <a:prstGeom prst="rightArrow">
            <a:avLst>
              <a:gd name="adj1" fmla="val 60185"/>
              <a:gd name="adj2" fmla="val 122369"/>
            </a:avLst>
          </a:prstGeom>
          <a:gradFill rotWithShape="1">
            <a:gsLst>
              <a:gs pos="0">
                <a:srgbClr val="B1B1B1"/>
              </a:gs>
              <a:gs pos="100000">
                <a:schemeClr val="tx1"/>
              </a:gs>
            </a:gsLst>
            <a:lin ang="0" scaled="1"/>
          </a:gradFill>
          <a:ln>
            <a:noFill/>
          </a:ln>
          <a:extLst>
            <a:ext uri="{91240B29-F687-4f45-9708-019B960494DF}">
              <a14:hiddenLine xmlns="" xmlns:a14="http://schemas.microsoft.com/office/drawing/2010/main" w="28575">
                <a:solidFill>
                  <a:srgbClr val="000000"/>
                </a:solidFill>
                <a:miter lim="800000"/>
                <a:headEnd/>
                <a:tailEnd/>
              </a14:hiddenLine>
            </a:ext>
          </a:extLst>
        </p:spPr>
        <p:txBody>
          <a:bodyPr wrap="none" anchor="ctr"/>
          <a:lstStyle/>
          <a:p>
            <a:pPr marL="342900" indent="-342900">
              <a:spcBef>
                <a:spcPct val="20000"/>
              </a:spcBef>
              <a:buClr>
                <a:srgbClr val="62AC1E"/>
              </a:buClr>
            </a:pPr>
            <a:r>
              <a:rPr lang="en-GB" sz="1600" b="1">
                <a:solidFill>
                  <a:schemeClr val="bg1"/>
                </a:solidFill>
                <a:latin typeface="Tahoma" charset="0"/>
              </a:rPr>
              <a:t>Progressão da doença</a:t>
            </a:r>
            <a:endParaRPr lang="en-GB" sz="1600" b="1">
              <a:solidFill>
                <a:srgbClr val="4D4F53"/>
              </a:solidFill>
              <a:latin typeface="Tahoma" charset="0"/>
            </a:endParaRPr>
          </a:p>
        </p:txBody>
      </p:sp>
      <p:sp>
        <p:nvSpPr>
          <p:cNvPr id="24579" name="Text Box 11"/>
          <p:cNvSpPr txBox="1">
            <a:spLocks noChangeArrowheads="1"/>
          </p:cNvSpPr>
          <p:nvPr/>
        </p:nvSpPr>
        <p:spPr bwMode="auto">
          <a:xfrm>
            <a:off x="1981200" y="3871914"/>
            <a:ext cx="2057400" cy="1817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150813" indent="-150813"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ct val="40000"/>
              </a:spcAft>
              <a:buClr>
                <a:srgbClr val="62AC1E"/>
              </a:buClr>
              <a:buFontTx/>
              <a:buChar char="•"/>
            </a:pPr>
            <a:r>
              <a:rPr lang="en-GB" sz="1200">
                <a:solidFill>
                  <a:srgbClr val="4D4D4D"/>
                </a:solidFill>
                <a:latin typeface="Tahoma" charset="0"/>
              </a:rPr>
              <a:t>No estágio inicial, as células contêm pequenos lisossomos com glicogênio, que vão crescendo em número e volume com o tempo </a:t>
            </a:r>
          </a:p>
          <a:p>
            <a:pPr eaLnBrk="1" hangingPunct="1">
              <a:spcAft>
                <a:spcPct val="40000"/>
              </a:spcAft>
              <a:buClr>
                <a:srgbClr val="62AC1E"/>
              </a:buClr>
              <a:buFontTx/>
              <a:buChar char="•"/>
            </a:pPr>
            <a:r>
              <a:rPr lang="en-GB" sz="1200">
                <a:solidFill>
                  <a:srgbClr val="4D4D4D"/>
                </a:solidFill>
                <a:latin typeface="Tahoma" charset="0"/>
              </a:rPr>
              <a:t>Sintomas e sinais podem ainda não ser perceptíveis</a:t>
            </a:r>
          </a:p>
        </p:txBody>
      </p:sp>
      <p:sp>
        <p:nvSpPr>
          <p:cNvPr id="24580" name="Text Box 12"/>
          <p:cNvSpPr txBox="1">
            <a:spLocks noChangeArrowheads="1"/>
          </p:cNvSpPr>
          <p:nvPr/>
        </p:nvSpPr>
        <p:spPr bwMode="auto">
          <a:xfrm>
            <a:off x="4030663" y="3871913"/>
            <a:ext cx="2081212"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176213" indent="-176213"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ct val="40000"/>
              </a:spcAft>
              <a:buClr>
                <a:srgbClr val="62AC1E"/>
              </a:buClr>
              <a:buFontTx/>
              <a:buChar char="•"/>
            </a:pPr>
            <a:r>
              <a:rPr lang="en-US" sz="1200">
                <a:solidFill>
                  <a:srgbClr val="4D4D4D"/>
                </a:solidFill>
                <a:latin typeface="Tahoma" charset="0"/>
              </a:rPr>
              <a:t>Com a progressão da doença, o glicogênio segue se acumulando e os lisossomos se expandem</a:t>
            </a:r>
            <a:endParaRPr lang="en-GB" sz="1200">
              <a:solidFill>
                <a:srgbClr val="4D4D4D"/>
              </a:solidFill>
              <a:latin typeface="Tahoma" charset="0"/>
            </a:endParaRPr>
          </a:p>
          <a:p>
            <a:pPr eaLnBrk="1" hangingPunct="1">
              <a:spcAft>
                <a:spcPct val="40000"/>
              </a:spcAft>
              <a:buClr>
                <a:srgbClr val="62AC1E"/>
              </a:buClr>
              <a:buFontTx/>
              <a:buChar char="•"/>
            </a:pPr>
            <a:r>
              <a:rPr lang="en-US" sz="1200">
                <a:solidFill>
                  <a:srgbClr val="4D4D4D"/>
                </a:solidFill>
                <a:latin typeface="Tahoma" charset="0"/>
              </a:rPr>
              <a:t>Disfunção muscular pode aparecer</a:t>
            </a:r>
          </a:p>
          <a:p>
            <a:pPr eaLnBrk="1" hangingPunct="1">
              <a:spcAft>
                <a:spcPct val="40000"/>
              </a:spcAft>
              <a:buClr>
                <a:srgbClr val="62AC1E"/>
              </a:buClr>
              <a:buFontTx/>
              <a:buChar char="•"/>
            </a:pPr>
            <a:r>
              <a:rPr lang="en-US" sz="1200">
                <a:solidFill>
                  <a:srgbClr val="4D4D4D"/>
                </a:solidFill>
                <a:latin typeface="Tahoma" charset="0"/>
              </a:rPr>
              <a:t>Miopatia leve a moderada</a:t>
            </a:r>
            <a:endParaRPr lang="en-GB" sz="1200">
              <a:solidFill>
                <a:srgbClr val="4D4D4D"/>
              </a:solidFill>
              <a:latin typeface="Tahoma" charset="0"/>
            </a:endParaRPr>
          </a:p>
        </p:txBody>
      </p:sp>
      <p:sp>
        <p:nvSpPr>
          <p:cNvPr id="24581" name="Text Box 13"/>
          <p:cNvSpPr txBox="1">
            <a:spLocks noChangeArrowheads="1"/>
          </p:cNvSpPr>
          <p:nvPr/>
        </p:nvSpPr>
        <p:spPr bwMode="auto">
          <a:xfrm>
            <a:off x="6111876" y="3884613"/>
            <a:ext cx="2049463"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176213" indent="-176213"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ct val="40000"/>
              </a:spcAft>
              <a:buClr>
                <a:srgbClr val="62AC1E"/>
              </a:buClr>
              <a:buFontTx/>
              <a:buChar char="•"/>
            </a:pPr>
            <a:r>
              <a:rPr lang="en-US" sz="1200">
                <a:solidFill>
                  <a:srgbClr val="4D4D4D"/>
                </a:solidFill>
                <a:latin typeface="Tahoma" charset="0"/>
              </a:rPr>
              <a:t>Os lisossomos começam a se romper, vazando glicogênio para o citoplasma</a:t>
            </a:r>
          </a:p>
          <a:p>
            <a:pPr eaLnBrk="1" hangingPunct="1">
              <a:spcAft>
                <a:spcPct val="40000"/>
              </a:spcAft>
              <a:buClr>
                <a:srgbClr val="62AC1E"/>
              </a:buClr>
              <a:buFontTx/>
              <a:buChar char="•"/>
            </a:pPr>
            <a:r>
              <a:rPr lang="en-US" sz="1200">
                <a:solidFill>
                  <a:srgbClr val="4D4D4D"/>
                </a:solidFill>
                <a:latin typeface="Tahoma" charset="0"/>
              </a:rPr>
              <a:t>Lesão muscular começa a ocorrer</a:t>
            </a:r>
          </a:p>
          <a:p>
            <a:pPr eaLnBrk="1" hangingPunct="1">
              <a:spcAft>
                <a:spcPct val="40000"/>
              </a:spcAft>
              <a:buClr>
                <a:srgbClr val="62AC1E"/>
              </a:buClr>
              <a:buFontTx/>
              <a:buChar char="•"/>
            </a:pPr>
            <a:r>
              <a:rPr lang="en-US" sz="1200">
                <a:solidFill>
                  <a:srgbClr val="4D4D4D"/>
                </a:solidFill>
                <a:latin typeface="Tahoma" charset="0"/>
              </a:rPr>
              <a:t>Miopatia grave  </a:t>
            </a:r>
          </a:p>
        </p:txBody>
      </p:sp>
      <p:sp>
        <p:nvSpPr>
          <p:cNvPr id="24582" name="Text Box 14"/>
          <p:cNvSpPr txBox="1">
            <a:spLocks noChangeArrowheads="1"/>
          </p:cNvSpPr>
          <p:nvPr/>
        </p:nvSpPr>
        <p:spPr bwMode="auto">
          <a:xfrm>
            <a:off x="8181976" y="3871913"/>
            <a:ext cx="2181225"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176213" indent="-176213"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ct val="40000"/>
              </a:spcAft>
              <a:buClr>
                <a:srgbClr val="62AC1E"/>
              </a:buClr>
              <a:buFontTx/>
              <a:buChar char="•"/>
            </a:pPr>
            <a:r>
              <a:rPr lang="en-US" sz="1200">
                <a:solidFill>
                  <a:srgbClr val="4D4D4D"/>
                </a:solidFill>
                <a:latin typeface="Tahoma" charset="0"/>
              </a:rPr>
              <a:t>A maior parte do glicogênio encontra-se no citoplasma</a:t>
            </a:r>
          </a:p>
          <a:p>
            <a:pPr eaLnBrk="1" hangingPunct="1">
              <a:spcAft>
                <a:spcPct val="40000"/>
              </a:spcAft>
              <a:buClr>
                <a:srgbClr val="62AC1E"/>
              </a:buClr>
              <a:buFontTx/>
              <a:buChar char="•"/>
            </a:pPr>
            <a:r>
              <a:rPr lang="en-US" sz="1200">
                <a:solidFill>
                  <a:srgbClr val="4D4D4D"/>
                </a:solidFill>
                <a:latin typeface="Tahoma" charset="0"/>
              </a:rPr>
              <a:t>Tecido muscular sofre extenso dano ultraestrutural  </a:t>
            </a:r>
          </a:p>
          <a:p>
            <a:pPr eaLnBrk="1" hangingPunct="1">
              <a:spcAft>
                <a:spcPct val="40000"/>
              </a:spcAft>
              <a:buClr>
                <a:srgbClr val="62AC1E"/>
              </a:buClr>
              <a:buFontTx/>
              <a:buChar char="•"/>
            </a:pPr>
            <a:r>
              <a:rPr lang="en-US" sz="1200">
                <a:solidFill>
                  <a:srgbClr val="4D4D4D"/>
                </a:solidFill>
                <a:latin typeface="Tahoma" charset="0"/>
              </a:rPr>
              <a:t>Ocorre miopatia grave, com perda de miofibrilas. </a:t>
            </a:r>
            <a:endParaRPr lang="en-GB" sz="1200">
              <a:solidFill>
                <a:srgbClr val="4D4D4D"/>
              </a:solidFill>
              <a:latin typeface="Tahoma" charset="0"/>
            </a:endParaRPr>
          </a:p>
        </p:txBody>
      </p:sp>
      <p:sp>
        <p:nvSpPr>
          <p:cNvPr id="24583" name="Line 16"/>
          <p:cNvSpPr>
            <a:spLocks noChangeShapeType="1"/>
          </p:cNvSpPr>
          <p:nvPr/>
        </p:nvSpPr>
        <p:spPr bwMode="auto">
          <a:xfrm>
            <a:off x="4032250" y="2441576"/>
            <a:ext cx="0" cy="3198813"/>
          </a:xfrm>
          <a:prstGeom prst="line">
            <a:avLst/>
          </a:prstGeom>
          <a:noFill/>
          <a:ln w="12700" cap="rnd">
            <a:solidFill>
              <a:schemeClr val="tx1"/>
            </a:solidFill>
            <a:prstDash val="sysDot"/>
            <a:round/>
            <a:headEnd/>
            <a:tailEnd/>
          </a:ln>
          <a:extLst>
            <a:ext uri="{909E8E84-426E-40dd-AFC4-6F175D3DCCD1}">
              <a14:hiddenFill xmlns="" xmlns:a14="http://schemas.microsoft.com/office/drawing/2010/main">
                <a:noFill/>
              </a14:hiddenFill>
            </a:ext>
          </a:extLst>
        </p:spPr>
        <p:txBody>
          <a:bodyPr/>
          <a:lstStyle/>
          <a:p>
            <a:endParaRPr lang="pt-BR"/>
          </a:p>
        </p:txBody>
      </p:sp>
      <p:sp>
        <p:nvSpPr>
          <p:cNvPr id="24584" name="Line 17"/>
          <p:cNvSpPr>
            <a:spLocks noChangeShapeType="1"/>
          </p:cNvSpPr>
          <p:nvPr/>
        </p:nvSpPr>
        <p:spPr bwMode="auto">
          <a:xfrm>
            <a:off x="6089650" y="2441576"/>
            <a:ext cx="0" cy="3198813"/>
          </a:xfrm>
          <a:prstGeom prst="line">
            <a:avLst/>
          </a:prstGeom>
          <a:noFill/>
          <a:ln w="12700" cap="rnd">
            <a:solidFill>
              <a:schemeClr val="tx1"/>
            </a:solidFill>
            <a:prstDash val="sysDot"/>
            <a:round/>
            <a:headEnd/>
            <a:tailEnd/>
          </a:ln>
          <a:extLst>
            <a:ext uri="{909E8E84-426E-40dd-AFC4-6F175D3DCCD1}">
              <a14:hiddenFill xmlns="" xmlns:a14="http://schemas.microsoft.com/office/drawing/2010/main">
                <a:noFill/>
              </a14:hiddenFill>
            </a:ext>
          </a:extLst>
        </p:spPr>
        <p:txBody>
          <a:bodyPr/>
          <a:lstStyle/>
          <a:p>
            <a:endParaRPr lang="pt-BR"/>
          </a:p>
        </p:txBody>
      </p:sp>
      <p:sp>
        <p:nvSpPr>
          <p:cNvPr id="24585" name="Line 18"/>
          <p:cNvSpPr>
            <a:spLocks noChangeShapeType="1"/>
          </p:cNvSpPr>
          <p:nvPr/>
        </p:nvSpPr>
        <p:spPr bwMode="auto">
          <a:xfrm>
            <a:off x="8147050" y="2441576"/>
            <a:ext cx="0" cy="3198813"/>
          </a:xfrm>
          <a:prstGeom prst="line">
            <a:avLst/>
          </a:prstGeom>
          <a:noFill/>
          <a:ln w="12700" cap="rnd">
            <a:solidFill>
              <a:schemeClr val="tx1"/>
            </a:solidFill>
            <a:prstDash val="sysDot"/>
            <a:round/>
            <a:headEnd/>
            <a:tailEnd/>
          </a:ln>
          <a:extLst>
            <a:ext uri="{909E8E84-426E-40dd-AFC4-6F175D3DCCD1}">
              <a14:hiddenFill xmlns="" xmlns:a14="http://schemas.microsoft.com/office/drawing/2010/main">
                <a:noFill/>
              </a14:hiddenFill>
            </a:ext>
          </a:extLst>
        </p:spPr>
        <p:txBody>
          <a:bodyPr/>
          <a:lstStyle/>
          <a:p>
            <a:endParaRPr lang="pt-BR"/>
          </a:p>
        </p:txBody>
      </p:sp>
      <p:pic>
        <p:nvPicPr>
          <p:cNvPr id="24586" name="Picture 157" descr="new_style_figure_p1"/>
          <p:cNvPicPr>
            <a:picLocks noChangeArrowheads="1"/>
          </p:cNvPicPr>
          <p:nvPr>
            <p:custDataLst>
              <p:tags r:id="rId1"/>
            </p:custDataLst>
          </p:nvPr>
        </p:nvPicPr>
        <p:blipFill>
          <a:blip r:embed="rId7">
            <a:extLst>
              <a:ext uri="{28A0092B-C50C-407E-A947-70E740481C1C}">
                <a14:useLocalDpi xmlns:a14="http://schemas.microsoft.com/office/drawing/2010/main" val="0"/>
              </a:ext>
            </a:extLst>
          </a:blip>
          <a:srcRect/>
          <a:stretch>
            <a:fillRect/>
          </a:stretch>
        </p:blipFill>
        <p:spPr bwMode="auto">
          <a:xfrm>
            <a:off x="2120900" y="2503488"/>
            <a:ext cx="18288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587" name="Picture 158" descr="new_style_figure_p2"/>
          <p:cNvPicPr>
            <a:picLocks noChangeArrowheads="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4146550" y="2503488"/>
            <a:ext cx="18288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588" name="Picture 159" descr="new_style_figure_p3"/>
          <p:cNvPicPr>
            <a:picLocks noChangeArrowheads="1"/>
          </p:cNvPicPr>
          <p:nvPr>
            <p:custDataLst>
              <p:tags r:id="rId3"/>
            </p:custDataLst>
          </p:nvPr>
        </p:nvPicPr>
        <p:blipFill>
          <a:blip r:embed="rId9">
            <a:extLst>
              <a:ext uri="{28A0092B-C50C-407E-A947-70E740481C1C}">
                <a14:useLocalDpi xmlns:a14="http://schemas.microsoft.com/office/drawing/2010/main" val="0"/>
              </a:ext>
            </a:extLst>
          </a:blip>
          <a:srcRect/>
          <a:stretch>
            <a:fillRect/>
          </a:stretch>
        </p:blipFill>
        <p:spPr bwMode="auto">
          <a:xfrm>
            <a:off x="6219825" y="2546350"/>
            <a:ext cx="18288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589" name="Picture 168" descr="new_style_figure_p4"/>
          <p:cNvPicPr>
            <a:picLocks noChangeArrowheads="1"/>
          </p:cNvPicPr>
          <p:nvPr>
            <p:custDataLst>
              <p:tags r:id="rId4"/>
            </p:custDataLst>
          </p:nvPr>
        </p:nvPicPr>
        <p:blipFill>
          <a:blip r:embed="rId10">
            <a:extLst>
              <a:ext uri="{28A0092B-C50C-407E-A947-70E740481C1C}">
                <a14:useLocalDpi xmlns:a14="http://schemas.microsoft.com/office/drawing/2010/main" val="0"/>
              </a:ext>
            </a:extLst>
          </a:blip>
          <a:srcRect/>
          <a:stretch>
            <a:fillRect/>
          </a:stretch>
        </p:blipFill>
        <p:spPr bwMode="auto">
          <a:xfrm>
            <a:off x="8394700" y="2503488"/>
            <a:ext cx="18288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90" name="Text Box 4"/>
          <p:cNvSpPr txBox="1">
            <a:spLocks noChangeArrowheads="1"/>
          </p:cNvSpPr>
          <p:nvPr/>
        </p:nvSpPr>
        <p:spPr bwMode="auto">
          <a:xfrm>
            <a:off x="1889126" y="5740400"/>
            <a:ext cx="4170363"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Clr>
                <a:srgbClr val="62AC1E"/>
              </a:buClr>
            </a:pPr>
            <a:r>
              <a:rPr lang="it-IT" sz="900">
                <a:solidFill>
                  <a:srgbClr val="4D4D4D"/>
                </a:solidFill>
                <a:latin typeface="Tahoma" charset="0"/>
              </a:rPr>
              <a:t>Ilustração baseada em Thurberg et al. Lab Investigations. 2006;86:1208-1220.</a:t>
            </a:r>
            <a:endParaRPr lang="en-GB" sz="900">
              <a:solidFill>
                <a:srgbClr val="4D4D4D"/>
              </a:solidFill>
              <a:latin typeface="Tahoma" charset="0"/>
            </a:endParaRPr>
          </a:p>
        </p:txBody>
      </p:sp>
    </p:spTree>
    <p:extLst>
      <p:ext uri="{BB962C8B-B14F-4D97-AF65-F5344CB8AC3E}">
        <p14:creationId xmlns:p14="http://schemas.microsoft.com/office/powerpoint/2010/main" val="40807327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Box 2"/>
          <p:cNvSpPr txBox="1">
            <a:spLocks noChangeArrowheads="1"/>
          </p:cNvSpPr>
          <p:nvPr/>
        </p:nvSpPr>
        <p:spPr bwMode="auto">
          <a:xfrm>
            <a:off x="1775520" y="1268760"/>
            <a:ext cx="8713788" cy="46166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defTabSz="236538" eaLnBrk="0" hangingPunct="0">
              <a:defRPr sz="2400">
                <a:solidFill>
                  <a:schemeClr val="tx1"/>
                </a:solidFill>
                <a:latin typeface="Arial" charset="0"/>
                <a:ea typeface="ＭＳ Ｐゴシック" charset="0"/>
                <a:cs typeface="ＭＳ Ｐゴシック" charset="0"/>
              </a:defRPr>
            </a:lvl1pPr>
            <a:lvl2pPr marL="742950" indent="-285750" defTabSz="236538" eaLnBrk="0" hangingPunct="0">
              <a:defRPr sz="2400">
                <a:solidFill>
                  <a:schemeClr val="tx1"/>
                </a:solidFill>
                <a:latin typeface="Arial" charset="0"/>
                <a:ea typeface="ＭＳ Ｐゴシック" charset="0"/>
              </a:defRPr>
            </a:lvl2pPr>
            <a:lvl3pPr marL="1143000" indent="-228600" defTabSz="236538" eaLnBrk="0" hangingPunct="0">
              <a:defRPr sz="2400">
                <a:solidFill>
                  <a:schemeClr val="tx1"/>
                </a:solidFill>
                <a:latin typeface="Arial" charset="0"/>
                <a:ea typeface="ＭＳ Ｐゴシック" charset="0"/>
              </a:defRPr>
            </a:lvl3pPr>
            <a:lvl4pPr marL="1600200" indent="-228600" defTabSz="236538" eaLnBrk="0" hangingPunct="0">
              <a:defRPr sz="2400">
                <a:solidFill>
                  <a:schemeClr val="tx1"/>
                </a:solidFill>
                <a:latin typeface="Arial" charset="0"/>
                <a:ea typeface="ＭＳ Ｐゴシック" charset="0"/>
              </a:defRPr>
            </a:lvl4pPr>
            <a:lvl5pPr marL="2057400" indent="-228600" defTabSz="236538" eaLnBrk="0" hangingPunct="0">
              <a:defRPr sz="2400">
                <a:solidFill>
                  <a:schemeClr val="tx1"/>
                </a:solidFill>
                <a:latin typeface="Arial" charset="0"/>
                <a:ea typeface="ＭＳ Ｐゴシック" charset="0"/>
              </a:defRPr>
            </a:lvl5pPr>
            <a:lvl6pPr marL="2514600" indent="-228600" algn="ctr" defTabSz="236538"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236538"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236538"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236538"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lnSpc>
                <a:spcPct val="125000"/>
              </a:lnSpc>
              <a:buFont typeface="Wingdings" charset="0"/>
              <a:buChar char="§"/>
            </a:pPr>
            <a:r>
              <a:rPr lang="pt-BR" sz="2000" dirty="0">
                <a:latin typeface="Calibri" charset="0"/>
              </a:rPr>
              <a:t>Apresenta um espectro clínico muito variável com sintomas que podem manifestar-se em qualquer idade. </a:t>
            </a:r>
          </a:p>
          <a:p>
            <a:pPr algn="just" eaLnBrk="1" hangingPunct="1">
              <a:lnSpc>
                <a:spcPct val="125000"/>
              </a:lnSpc>
              <a:buFont typeface="Wingdings" charset="0"/>
              <a:buChar char="§"/>
            </a:pPr>
            <a:endParaRPr lang="pt-BR" sz="2000" dirty="0">
              <a:latin typeface="Calibri" charset="0"/>
            </a:endParaRPr>
          </a:p>
          <a:p>
            <a:pPr algn="just" eaLnBrk="1" hangingPunct="1">
              <a:lnSpc>
                <a:spcPct val="125000"/>
              </a:lnSpc>
              <a:buFont typeface="Wingdings" charset="0"/>
              <a:buChar char="§"/>
            </a:pPr>
            <a:r>
              <a:rPr lang="pt-BR" sz="2000" dirty="0">
                <a:latin typeface="Calibri" charset="0"/>
              </a:rPr>
              <a:t>De acordo com a idade de apresentação, podem distinguir-se duas formas clínicas da doença: </a:t>
            </a:r>
          </a:p>
          <a:p>
            <a:pPr algn="just" eaLnBrk="1" hangingPunct="1">
              <a:lnSpc>
                <a:spcPct val="125000"/>
              </a:lnSpc>
            </a:pPr>
            <a:endParaRPr lang="pt-BR" sz="2000" dirty="0">
              <a:latin typeface="Calibri" charset="0"/>
            </a:endParaRPr>
          </a:p>
          <a:p>
            <a:pPr algn="just" eaLnBrk="1" hangingPunct="1">
              <a:lnSpc>
                <a:spcPct val="125000"/>
              </a:lnSpc>
              <a:buFont typeface="Wingdings" charset="0"/>
              <a:buChar char="q"/>
            </a:pPr>
            <a:r>
              <a:rPr lang="pt-BR" sz="2000" b="1" u="sng" dirty="0">
                <a:latin typeface="Calibri" charset="0"/>
              </a:rPr>
              <a:t> </a:t>
            </a:r>
            <a:r>
              <a:rPr lang="pt-BR" sz="2000" b="1" u="sng" dirty="0">
                <a:solidFill>
                  <a:srgbClr val="800000"/>
                </a:solidFill>
                <a:latin typeface="Calibri" charset="0"/>
              </a:rPr>
              <a:t>Forma infantil: apresentação clássica ou atípica (variante)</a:t>
            </a:r>
            <a:r>
              <a:rPr lang="pt-BR" sz="2000" dirty="0">
                <a:latin typeface="Calibri" charset="0"/>
              </a:rPr>
              <a:t>: ocorre em doentes até o primeiro ano de vida; </a:t>
            </a:r>
          </a:p>
          <a:p>
            <a:pPr algn="just" eaLnBrk="1" hangingPunct="1">
              <a:lnSpc>
                <a:spcPct val="125000"/>
              </a:lnSpc>
              <a:buFont typeface="Wingdings" charset="0"/>
              <a:buChar char="q"/>
            </a:pPr>
            <a:endParaRPr lang="pt-BR" sz="2000" dirty="0">
              <a:latin typeface="Calibri" charset="0"/>
            </a:endParaRPr>
          </a:p>
          <a:p>
            <a:pPr algn="just" eaLnBrk="1" hangingPunct="1">
              <a:lnSpc>
                <a:spcPct val="125000"/>
              </a:lnSpc>
              <a:buFont typeface="Wingdings" charset="0"/>
              <a:buChar char="q"/>
            </a:pPr>
            <a:r>
              <a:rPr lang="pt-BR" sz="2000" b="1" u="sng" dirty="0">
                <a:latin typeface="Calibri" charset="0"/>
              </a:rPr>
              <a:t> </a:t>
            </a:r>
            <a:r>
              <a:rPr lang="pt-BR" sz="2000" b="1" u="sng" dirty="0">
                <a:solidFill>
                  <a:srgbClr val="800000"/>
                </a:solidFill>
                <a:latin typeface="Calibri" charset="0"/>
              </a:rPr>
              <a:t>Forma de inicio tardio (infantil tardia, juvenil e adulto)</a:t>
            </a:r>
            <a:r>
              <a:rPr lang="pt-BR" sz="2000" dirty="0">
                <a:latin typeface="Calibri" charset="0"/>
              </a:rPr>
              <a:t> doentes com mais de 1 ano de idade. </a:t>
            </a:r>
          </a:p>
          <a:p>
            <a:pPr algn="just" eaLnBrk="1" hangingPunct="1"/>
            <a:endParaRPr lang="pt-BR" sz="1900" dirty="0">
              <a:latin typeface="Calibri" charset="0"/>
            </a:endParaRPr>
          </a:p>
        </p:txBody>
      </p:sp>
      <p:sp>
        <p:nvSpPr>
          <p:cNvPr id="28674" name="Text Box 3"/>
          <p:cNvSpPr txBox="1">
            <a:spLocks noChangeArrowheads="1"/>
          </p:cNvSpPr>
          <p:nvPr/>
        </p:nvSpPr>
        <p:spPr bwMode="auto">
          <a:xfrm>
            <a:off x="1847850" y="301626"/>
            <a:ext cx="84963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236538" eaLnBrk="0" hangingPunct="0">
              <a:defRPr sz="2400">
                <a:solidFill>
                  <a:schemeClr val="tx1"/>
                </a:solidFill>
                <a:latin typeface="Arial" charset="0"/>
                <a:ea typeface="ＭＳ Ｐゴシック" charset="0"/>
                <a:cs typeface="ＭＳ Ｐゴシック" charset="0"/>
              </a:defRPr>
            </a:lvl1pPr>
            <a:lvl2pPr marL="742950" indent="-285750" defTabSz="236538" eaLnBrk="0" hangingPunct="0">
              <a:defRPr sz="2400">
                <a:solidFill>
                  <a:schemeClr val="tx1"/>
                </a:solidFill>
                <a:latin typeface="Arial" charset="0"/>
                <a:ea typeface="ＭＳ Ｐゴシック" charset="0"/>
              </a:defRPr>
            </a:lvl2pPr>
            <a:lvl3pPr marL="1143000" indent="-228600" defTabSz="236538" eaLnBrk="0" hangingPunct="0">
              <a:defRPr sz="2400">
                <a:solidFill>
                  <a:schemeClr val="tx1"/>
                </a:solidFill>
                <a:latin typeface="Arial" charset="0"/>
                <a:ea typeface="ＭＳ Ｐゴシック" charset="0"/>
              </a:defRPr>
            </a:lvl3pPr>
            <a:lvl4pPr marL="1600200" indent="-228600" defTabSz="236538" eaLnBrk="0" hangingPunct="0">
              <a:defRPr sz="2400">
                <a:solidFill>
                  <a:schemeClr val="tx1"/>
                </a:solidFill>
                <a:latin typeface="Arial" charset="0"/>
                <a:ea typeface="ＭＳ Ｐゴシック" charset="0"/>
              </a:defRPr>
            </a:lvl4pPr>
            <a:lvl5pPr marL="2057400" indent="-228600" defTabSz="236538" eaLnBrk="0" hangingPunct="0">
              <a:defRPr sz="2400">
                <a:solidFill>
                  <a:schemeClr val="tx1"/>
                </a:solidFill>
                <a:latin typeface="Arial" charset="0"/>
                <a:ea typeface="ＭＳ Ｐゴシック" charset="0"/>
              </a:defRPr>
            </a:lvl5pPr>
            <a:lvl6pPr marL="2514600" indent="-228600" algn="ctr" defTabSz="236538"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236538"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236538"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23653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pt-BR" sz="4000" b="1"/>
              <a:t>DOENÇA DE POMPE</a:t>
            </a:r>
          </a:p>
        </p:txBody>
      </p:sp>
    </p:spTree>
    <p:extLst>
      <p:ext uri="{BB962C8B-B14F-4D97-AF65-F5344CB8AC3E}">
        <p14:creationId xmlns:p14="http://schemas.microsoft.com/office/powerpoint/2010/main" val="40532492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625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6258">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625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 Box 2"/>
          <p:cNvSpPr txBox="1">
            <a:spLocks noChangeArrowheads="1"/>
          </p:cNvSpPr>
          <p:nvPr/>
        </p:nvSpPr>
        <p:spPr bwMode="auto">
          <a:xfrm>
            <a:off x="1631950" y="1125538"/>
            <a:ext cx="8713788" cy="5135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defTabSz="236538" eaLnBrk="0" hangingPunct="0">
              <a:defRPr sz="2400">
                <a:solidFill>
                  <a:schemeClr val="tx1"/>
                </a:solidFill>
                <a:latin typeface="Arial" charset="0"/>
                <a:ea typeface="ＭＳ Ｐゴシック" charset="0"/>
                <a:cs typeface="ＭＳ Ｐゴシック" charset="0"/>
              </a:defRPr>
            </a:lvl1pPr>
            <a:lvl2pPr marL="742950" indent="-285750" defTabSz="236538" eaLnBrk="0" hangingPunct="0">
              <a:defRPr sz="2400">
                <a:solidFill>
                  <a:schemeClr val="tx1"/>
                </a:solidFill>
                <a:latin typeface="Arial" charset="0"/>
                <a:ea typeface="ＭＳ Ｐゴシック" charset="0"/>
              </a:defRPr>
            </a:lvl2pPr>
            <a:lvl3pPr marL="1143000" indent="-228600" defTabSz="236538" eaLnBrk="0" hangingPunct="0">
              <a:defRPr sz="2400">
                <a:solidFill>
                  <a:schemeClr val="tx1"/>
                </a:solidFill>
                <a:latin typeface="Arial" charset="0"/>
                <a:ea typeface="ＭＳ Ｐゴシック" charset="0"/>
              </a:defRPr>
            </a:lvl3pPr>
            <a:lvl4pPr marL="1600200" indent="-228600" defTabSz="236538" eaLnBrk="0" hangingPunct="0">
              <a:defRPr sz="2400">
                <a:solidFill>
                  <a:schemeClr val="tx1"/>
                </a:solidFill>
                <a:latin typeface="Arial" charset="0"/>
                <a:ea typeface="ＭＳ Ｐゴシック" charset="0"/>
              </a:defRPr>
            </a:lvl4pPr>
            <a:lvl5pPr marL="2057400" indent="-228600" defTabSz="236538" eaLnBrk="0" hangingPunct="0">
              <a:defRPr sz="2400">
                <a:solidFill>
                  <a:schemeClr val="tx1"/>
                </a:solidFill>
                <a:latin typeface="Arial" charset="0"/>
                <a:ea typeface="ＭＳ Ｐゴシック" charset="0"/>
              </a:defRPr>
            </a:lvl5pPr>
            <a:lvl6pPr marL="2514600" indent="-228600" algn="ctr" defTabSz="236538"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236538"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236538"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236538"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lnSpc>
                <a:spcPct val="125000"/>
              </a:lnSpc>
              <a:buFont typeface="Wingdings" charset="0"/>
              <a:buChar char="§"/>
            </a:pPr>
            <a:r>
              <a:rPr lang="pt-BR" sz="1900" dirty="0">
                <a:solidFill>
                  <a:schemeClr val="bg2"/>
                </a:solidFill>
                <a:latin typeface="Calibri" charset="0"/>
              </a:rPr>
              <a:t>É uma doença </a:t>
            </a:r>
            <a:r>
              <a:rPr lang="pt-BR" sz="1900" u="sng" dirty="0" err="1">
                <a:solidFill>
                  <a:schemeClr val="bg2"/>
                </a:solidFill>
                <a:latin typeface="Calibri" charset="0"/>
              </a:rPr>
              <a:t>pan</a:t>
            </a:r>
            <a:r>
              <a:rPr lang="pt-BR" sz="1900" u="sng" dirty="0">
                <a:solidFill>
                  <a:schemeClr val="bg2"/>
                </a:solidFill>
                <a:latin typeface="Calibri" charset="0"/>
              </a:rPr>
              <a:t>-étnica</a:t>
            </a:r>
            <a:r>
              <a:rPr lang="pt-BR" sz="1900" dirty="0">
                <a:solidFill>
                  <a:schemeClr val="bg2"/>
                </a:solidFill>
                <a:latin typeface="Calibri" charset="0"/>
              </a:rPr>
              <a:t> de transmissão </a:t>
            </a:r>
            <a:r>
              <a:rPr lang="pt-BR" sz="1900" u="sng" dirty="0">
                <a:solidFill>
                  <a:schemeClr val="bg2"/>
                </a:solidFill>
                <a:latin typeface="Calibri" charset="0"/>
              </a:rPr>
              <a:t>autossômica recessiva</a:t>
            </a:r>
            <a:r>
              <a:rPr lang="pt-BR" sz="1900" dirty="0">
                <a:solidFill>
                  <a:schemeClr val="bg2"/>
                </a:solidFill>
                <a:latin typeface="Calibri" charset="0"/>
              </a:rPr>
              <a:t>.</a:t>
            </a:r>
          </a:p>
          <a:p>
            <a:pPr algn="just" eaLnBrk="1" hangingPunct="1">
              <a:lnSpc>
                <a:spcPct val="125000"/>
              </a:lnSpc>
            </a:pPr>
            <a:endParaRPr lang="pt-BR" sz="1900" dirty="0">
              <a:solidFill>
                <a:schemeClr val="bg2"/>
              </a:solidFill>
              <a:latin typeface="Calibri" charset="0"/>
            </a:endParaRPr>
          </a:p>
          <a:p>
            <a:pPr algn="just" eaLnBrk="1" hangingPunct="1">
              <a:lnSpc>
                <a:spcPct val="125000"/>
              </a:lnSpc>
              <a:buFont typeface="Wingdings" charset="0"/>
              <a:buChar char="§"/>
            </a:pPr>
            <a:r>
              <a:rPr lang="pt-BR" sz="1900" dirty="0">
                <a:solidFill>
                  <a:schemeClr val="bg2"/>
                </a:solidFill>
                <a:latin typeface="Calibri" charset="0"/>
              </a:rPr>
              <a:t>Apresenta um espectro clínico muito variável com sintomas que podem manifestar-se em qualquer idade. </a:t>
            </a:r>
          </a:p>
          <a:p>
            <a:pPr algn="just" eaLnBrk="1" hangingPunct="1">
              <a:lnSpc>
                <a:spcPct val="125000"/>
              </a:lnSpc>
              <a:buFont typeface="Wingdings" charset="0"/>
              <a:buChar char="§"/>
            </a:pPr>
            <a:endParaRPr lang="pt-BR" sz="1900" dirty="0">
              <a:solidFill>
                <a:schemeClr val="bg2"/>
              </a:solidFill>
              <a:latin typeface="Calibri" charset="0"/>
            </a:endParaRPr>
          </a:p>
          <a:p>
            <a:pPr algn="just" eaLnBrk="1" hangingPunct="1">
              <a:lnSpc>
                <a:spcPct val="125000"/>
              </a:lnSpc>
              <a:buFont typeface="Wingdings" charset="0"/>
              <a:buChar char="§"/>
            </a:pPr>
            <a:r>
              <a:rPr lang="pt-BR" sz="1900" dirty="0">
                <a:solidFill>
                  <a:schemeClr val="bg2"/>
                </a:solidFill>
                <a:latin typeface="Calibri" charset="0"/>
              </a:rPr>
              <a:t>De acordo com a idade de apresentação, podem distinguir-se duas formas clínicas da doença: </a:t>
            </a:r>
          </a:p>
          <a:p>
            <a:pPr algn="just" eaLnBrk="1" hangingPunct="1">
              <a:lnSpc>
                <a:spcPct val="125000"/>
              </a:lnSpc>
            </a:pPr>
            <a:endParaRPr lang="pt-BR" sz="1900" dirty="0">
              <a:latin typeface="Calibri" charset="0"/>
            </a:endParaRPr>
          </a:p>
          <a:p>
            <a:pPr algn="just" eaLnBrk="1" hangingPunct="1">
              <a:lnSpc>
                <a:spcPct val="125000"/>
              </a:lnSpc>
              <a:buFont typeface="Wingdings" charset="0"/>
              <a:buChar char="q"/>
            </a:pPr>
            <a:r>
              <a:rPr lang="pt-BR" sz="1900" b="1" u="sng" dirty="0">
                <a:solidFill>
                  <a:srgbClr val="800000"/>
                </a:solidFill>
                <a:latin typeface="Calibri" charset="0"/>
              </a:rPr>
              <a:t> Forma infantil: apresentação clássica ou atípica (variante)</a:t>
            </a:r>
            <a:r>
              <a:rPr lang="pt-BR" sz="1900" dirty="0">
                <a:solidFill>
                  <a:srgbClr val="800000"/>
                </a:solidFill>
                <a:latin typeface="Calibri" charset="0"/>
              </a:rPr>
              <a:t>:</a:t>
            </a:r>
            <a:r>
              <a:rPr lang="pt-BR" sz="1900" dirty="0">
                <a:solidFill>
                  <a:srgbClr val="EEECE1"/>
                </a:solidFill>
                <a:latin typeface="Calibri" charset="0"/>
              </a:rPr>
              <a:t> </a:t>
            </a:r>
            <a:r>
              <a:rPr lang="pt-BR" sz="1900" dirty="0">
                <a:latin typeface="Calibri" charset="0"/>
              </a:rPr>
              <a:t>ocorre em doentes até o primeiro ano de vida; </a:t>
            </a:r>
          </a:p>
          <a:p>
            <a:pPr algn="just" eaLnBrk="1" hangingPunct="1">
              <a:lnSpc>
                <a:spcPct val="125000"/>
              </a:lnSpc>
              <a:buFont typeface="Wingdings" charset="0"/>
              <a:buChar char="q"/>
            </a:pPr>
            <a:endParaRPr lang="pt-BR" sz="1900" dirty="0">
              <a:latin typeface="Calibri" charset="0"/>
            </a:endParaRPr>
          </a:p>
          <a:p>
            <a:pPr algn="just" eaLnBrk="1" hangingPunct="1">
              <a:lnSpc>
                <a:spcPct val="125000"/>
              </a:lnSpc>
              <a:buFont typeface="Wingdings" charset="0"/>
              <a:buChar char="q"/>
            </a:pPr>
            <a:r>
              <a:rPr lang="pt-BR" sz="1900" b="1" u="sng" dirty="0">
                <a:solidFill>
                  <a:srgbClr val="EEECE1"/>
                </a:solidFill>
                <a:latin typeface="Calibri" charset="0"/>
              </a:rPr>
              <a:t> Forma </a:t>
            </a:r>
            <a:r>
              <a:rPr lang="pt-BR" sz="1900" b="1" u="sng" dirty="0">
                <a:solidFill>
                  <a:schemeClr val="bg2"/>
                </a:solidFill>
                <a:latin typeface="Calibri" charset="0"/>
              </a:rPr>
              <a:t>de inicio tardio (infantil tardia, juvenil e adulto)</a:t>
            </a:r>
            <a:r>
              <a:rPr lang="pt-BR" sz="1900" dirty="0">
                <a:solidFill>
                  <a:schemeClr val="bg2"/>
                </a:solidFill>
                <a:latin typeface="Calibri" charset="0"/>
              </a:rPr>
              <a:t> doentes com mais de 1 ano de idade. </a:t>
            </a:r>
          </a:p>
          <a:p>
            <a:pPr algn="just" eaLnBrk="1" hangingPunct="1"/>
            <a:endParaRPr lang="pt-BR" sz="1900" dirty="0">
              <a:latin typeface="Calibri" charset="0"/>
            </a:endParaRPr>
          </a:p>
        </p:txBody>
      </p:sp>
      <p:sp>
        <p:nvSpPr>
          <p:cNvPr id="29698" name="Text Box 3"/>
          <p:cNvSpPr txBox="1">
            <a:spLocks noChangeArrowheads="1"/>
          </p:cNvSpPr>
          <p:nvPr/>
        </p:nvSpPr>
        <p:spPr bwMode="auto">
          <a:xfrm>
            <a:off x="1847850" y="301626"/>
            <a:ext cx="84963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236538" eaLnBrk="0" hangingPunct="0">
              <a:defRPr sz="2400">
                <a:solidFill>
                  <a:schemeClr val="tx1"/>
                </a:solidFill>
                <a:latin typeface="Arial" charset="0"/>
                <a:ea typeface="ＭＳ Ｐゴシック" charset="0"/>
                <a:cs typeface="ＭＳ Ｐゴシック" charset="0"/>
              </a:defRPr>
            </a:lvl1pPr>
            <a:lvl2pPr marL="742950" indent="-285750" defTabSz="236538" eaLnBrk="0" hangingPunct="0">
              <a:defRPr sz="2400">
                <a:solidFill>
                  <a:schemeClr val="tx1"/>
                </a:solidFill>
                <a:latin typeface="Arial" charset="0"/>
                <a:ea typeface="ＭＳ Ｐゴシック" charset="0"/>
              </a:defRPr>
            </a:lvl2pPr>
            <a:lvl3pPr marL="1143000" indent="-228600" defTabSz="236538" eaLnBrk="0" hangingPunct="0">
              <a:defRPr sz="2400">
                <a:solidFill>
                  <a:schemeClr val="tx1"/>
                </a:solidFill>
                <a:latin typeface="Arial" charset="0"/>
                <a:ea typeface="ＭＳ Ｐゴシック" charset="0"/>
              </a:defRPr>
            </a:lvl3pPr>
            <a:lvl4pPr marL="1600200" indent="-228600" defTabSz="236538" eaLnBrk="0" hangingPunct="0">
              <a:defRPr sz="2400">
                <a:solidFill>
                  <a:schemeClr val="tx1"/>
                </a:solidFill>
                <a:latin typeface="Arial" charset="0"/>
                <a:ea typeface="ＭＳ Ｐゴシック" charset="0"/>
              </a:defRPr>
            </a:lvl4pPr>
            <a:lvl5pPr marL="2057400" indent="-228600" defTabSz="236538" eaLnBrk="0" hangingPunct="0">
              <a:defRPr sz="2400">
                <a:solidFill>
                  <a:schemeClr val="tx1"/>
                </a:solidFill>
                <a:latin typeface="Arial" charset="0"/>
                <a:ea typeface="ＭＳ Ｐゴシック" charset="0"/>
              </a:defRPr>
            </a:lvl5pPr>
            <a:lvl6pPr marL="2514600" indent="-228600" algn="ctr" defTabSz="236538"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236538"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236538"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23653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pt-BR" sz="4000" b="1"/>
              <a:t>DOENÇA DE POMPE</a:t>
            </a:r>
          </a:p>
        </p:txBody>
      </p:sp>
    </p:spTree>
    <p:extLst>
      <p:ext uri="{BB962C8B-B14F-4D97-AF65-F5344CB8AC3E}">
        <p14:creationId xmlns:p14="http://schemas.microsoft.com/office/powerpoint/2010/main" val="17925681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Box 2"/>
          <p:cNvSpPr txBox="1">
            <a:spLocks noChangeArrowheads="1"/>
          </p:cNvSpPr>
          <p:nvPr/>
        </p:nvSpPr>
        <p:spPr bwMode="auto">
          <a:xfrm>
            <a:off x="1631950" y="1311275"/>
            <a:ext cx="8713788" cy="5940088"/>
          </a:xfrm>
          <a:prstGeom prst="rect">
            <a:avLst/>
          </a:prstGeom>
          <a:noFill/>
          <a:ln>
            <a:noFill/>
          </a:ln>
          <a:effectLst/>
        </p:spPr>
        <p:txBody>
          <a:bodyPr>
            <a:spAutoFit/>
          </a:bodyPr>
          <a:lstStyle>
            <a:lvl1pPr defTabSz="236538" eaLnBrk="0" hangingPunct="0">
              <a:defRPr>
                <a:solidFill>
                  <a:schemeClr val="tx1"/>
                </a:solidFill>
                <a:latin typeface="Arial" charset="0"/>
                <a:ea typeface="ＭＳ Ｐゴシック" charset="0"/>
                <a:cs typeface="ＭＳ Ｐゴシック" charset="0"/>
              </a:defRPr>
            </a:lvl1pPr>
            <a:lvl2pPr marL="742950" indent="-285750" defTabSz="236538" eaLnBrk="0" hangingPunct="0">
              <a:defRPr>
                <a:solidFill>
                  <a:schemeClr val="tx1"/>
                </a:solidFill>
                <a:latin typeface="Arial" charset="0"/>
                <a:ea typeface="ＭＳ Ｐゴシック" charset="0"/>
              </a:defRPr>
            </a:lvl2pPr>
            <a:lvl3pPr marL="1143000" indent="-228600" defTabSz="236538" eaLnBrk="0" hangingPunct="0">
              <a:defRPr>
                <a:solidFill>
                  <a:schemeClr val="tx1"/>
                </a:solidFill>
                <a:latin typeface="Arial" charset="0"/>
                <a:ea typeface="ＭＳ Ｐゴシック" charset="0"/>
              </a:defRPr>
            </a:lvl3pPr>
            <a:lvl4pPr marL="1600200" indent="-228600" defTabSz="236538" eaLnBrk="0" hangingPunct="0">
              <a:defRPr>
                <a:solidFill>
                  <a:schemeClr val="tx1"/>
                </a:solidFill>
                <a:latin typeface="Arial" charset="0"/>
                <a:ea typeface="ＭＳ Ｐゴシック" charset="0"/>
              </a:defRPr>
            </a:lvl4pPr>
            <a:lvl5pPr marL="2057400" indent="-228600" defTabSz="236538" eaLnBrk="0" hangingPunct="0">
              <a:defRPr>
                <a:solidFill>
                  <a:schemeClr val="tx1"/>
                </a:solidFill>
                <a:latin typeface="Arial" charset="0"/>
                <a:ea typeface="ＭＳ Ｐゴシック" charset="0"/>
              </a:defRPr>
            </a:lvl5pPr>
            <a:lvl6pPr marL="2514600" indent="-228600" algn="ctr" defTabSz="236538" eaLnBrk="0" fontAlgn="base" hangingPunct="0">
              <a:spcBef>
                <a:spcPct val="0"/>
              </a:spcBef>
              <a:spcAft>
                <a:spcPct val="0"/>
              </a:spcAft>
              <a:defRPr>
                <a:solidFill>
                  <a:schemeClr val="tx1"/>
                </a:solidFill>
                <a:latin typeface="Arial" charset="0"/>
                <a:ea typeface="ＭＳ Ｐゴシック" charset="0"/>
              </a:defRPr>
            </a:lvl6pPr>
            <a:lvl7pPr marL="2971800" indent="-228600" algn="ctr" defTabSz="236538" eaLnBrk="0" fontAlgn="base" hangingPunct="0">
              <a:spcBef>
                <a:spcPct val="0"/>
              </a:spcBef>
              <a:spcAft>
                <a:spcPct val="0"/>
              </a:spcAft>
              <a:defRPr>
                <a:solidFill>
                  <a:schemeClr val="tx1"/>
                </a:solidFill>
                <a:latin typeface="Arial" charset="0"/>
                <a:ea typeface="ＭＳ Ｐゴシック" charset="0"/>
              </a:defRPr>
            </a:lvl7pPr>
            <a:lvl8pPr marL="3429000" indent="-228600" algn="ctr" defTabSz="236538" eaLnBrk="0" fontAlgn="base" hangingPunct="0">
              <a:spcBef>
                <a:spcPct val="0"/>
              </a:spcBef>
              <a:spcAft>
                <a:spcPct val="0"/>
              </a:spcAft>
              <a:defRPr>
                <a:solidFill>
                  <a:schemeClr val="tx1"/>
                </a:solidFill>
                <a:latin typeface="Arial" charset="0"/>
                <a:ea typeface="ＭＳ Ｐゴシック" charset="0"/>
              </a:defRPr>
            </a:lvl8pPr>
            <a:lvl9pPr marL="3886200" indent="-228600" algn="ctr" defTabSz="236538" eaLnBrk="0" fontAlgn="base" hangingPunct="0">
              <a:spcBef>
                <a:spcPct val="0"/>
              </a:spcBef>
              <a:spcAft>
                <a:spcPct val="0"/>
              </a:spcAft>
              <a:defRPr>
                <a:solidFill>
                  <a:schemeClr val="tx1"/>
                </a:solidFill>
                <a:latin typeface="Arial" charset="0"/>
                <a:ea typeface="ＭＳ Ｐゴシック" charset="0"/>
              </a:defRPr>
            </a:lvl9pPr>
          </a:lstStyle>
          <a:p>
            <a:pPr algn="just" eaLnBrk="1" hangingPunct="1">
              <a:buFontTx/>
              <a:buChar char="-"/>
            </a:pPr>
            <a:r>
              <a:rPr lang="pt-BR" sz="1900" dirty="0"/>
              <a:t> </a:t>
            </a:r>
            <a:r>
              <a:rPr lang="pt-BR" sz="1900" dirty="0">
                <a:latin typeface="Calibri" charset="0"/>
              </a:rPr>
              <a:t>Manifestações logo ao nascimento ou durante os primeiros meses de vida.</a:t>
            </a:r>
          </a:p>
          <a:p>
            <a:pPr algn="just" eaLnBrk="1" hangingPunct="1"/>
            <a:endParaRPr lang="pt-BR" sz="1900" dirty="0">
              <a:latin typeface="Calibri" charset="0"/>
            </a:endParaRPr>
          </a:p>
          <a:p>
            <a:pPr eaLnBrk="1" hangingPunct="1"/>
            <a:r>
              <a:rPr lang="pt-BR" sz="1900" dirty="0">
                <a:latin typeface="Calibri" charset="0"/>
              </a:rPr>
              <a:t> </a:t>
            </a:r>
            <a:r>
              <a:rPr lang="pt-BR" sz="1900" b="1" dirty="0" err="1">
                <a:latin typeface="Calibri" charset="0"/>
              </a:rPr>
              <a:t>Miocardiopatia</a:t>
            </a:r>
            <a:r>
              <a:rPr lang="pt-BR" sz="1900" b="1" dirty="0">
                <a:latin typeface="Calibri" charset="0"/>
              </a:rPr>
              <a:t> (dilatada ou hipertrófica)</a:t>
            </a:r>
          </a:p>
          <a:p>
            <a:pPr eaLnBrk="1" hangingPunct="1"/>
            <a:r>
              <a:rPr lang="pt-BR" sz="1900" b="1" dirty="0">
                <a:latin typeface="Calibri" charset="0"/>
              </a:rPr>
              <a:t> Hipotonia generalizada</a:t>
            </a:r>
          </a:p>
          <a:p>
            <a:pPr eaLnBrk="1" hangingPunct="1"/>
            <a:r>
              <a:rPr lang="pt-BR" sz="1900" b="1" dirty="0">
                <a:latin typeface="Calibri" charset="0"/>
              </a:rPr>
              <a:t> Fraqueza muscular com progressão rápida</a:t>
            </a:r>
          </a:p>
          <a:p>
            <a:pPr eaLnBrk="1" hangingPunct="1"/>
            <a:r>
              <a:rPr lang="pt-BR" sz="1900" b="1" dirty="0">
                <a:latin typeface="Calibri" charset="0"/>
              </a:rPr>
              <a:t> ADNPM</a:t>
            </a:r>
          </a:p>
          <a:p>
            <a:pPr eaLnBrk="1" hangingPunct="1"/>
            <a:r>
              <a:rPr lang="pt-BR" sz="1900" b="1" dirty="0">
                <a:latin typeface="Calibri" charset="0"/>
              </a:rPr>
              <a:t> Disfagia orofaríngea (sucção e deglutição)</a:t>
            </a:r>
          </a:p>
          <a:p>
            <a:pPr algn="just" eaLnBrk="1" hangingPunct="1"/>
            <a:endParaRPr lang="pt-BR" sz="1900" b="1" dirty="0">
              <a:latin typeface="Calibri" charset="0"/>
            </a:endParaRPr>
          </a:p>
          <a:p>
            <a:pPr algn="just" eaLnBrk="1" hangingPunct="1">
              <a:buFontTx/>
              <a:buChar char="-"/>
            </a:pPr>
            <a:r>
              <a:rPr lang="pt-BR" sz="1900" dirty="0">
                <a:latin typeface="Calibri" charset="0"/>
              </a:rPr>
              <a:t> A doença progride para morte por disfunção </a:t>
            </a:r>
            <a:r>
              <a:rPr lang="pt-BR" sz="1900" dirty="0" err="1">
                <a:latin typeface="Calibri" charset="0"/>
              </a:rPr>
              <a:t>cardiorespiratória</a:t>
            </a:r>
            <a:r>
              <a:rPr lang="pt-BR" sz="1900" dirty="0">
                <a:latin typeface="Calibri" charset="0"/>
              </a:rPr>
              <a:t> antes do primeiro ano de vida, em indivíduos não tratados. </a:t>
            </a:r>
          </a:p>
          <a:p>
            <a:pPr algn="just" eaLnBrk="1" hangingPunct="1"/>
            <a:endParaRPr lang="pt-BR" sz="1900" dirty="0">
              <a:latin typeface="Calibri" charset="0"/>
            </a:endParaRPr>
          </a:p>
          <a:p>
            <a:pPr algn="just" eaLnBrk="1" hangingPunct="1"/>
            <a:r>
              <a:rPr lang="pt-BR" sz="1900" dirty="0">
                <a:latin typeface="Calibri" charset="0"/>
              </a:rPr>
              <a:t> </a:t>
            </a:r>
            <a:r>
              <a:rPr lang="pt-BR" sz="1900" b="1" u="sng" dirty="0">
                <a:latin typeface="Calibri" charset="0"/>
              </a:rPr>
              <a:t>Outros achados:</a:t>
            </a:r>
          </a:p>
          <a:p>
            <a:pPr algn="just" eaLnBrk="1" hangingPunct="1"/>
            <a:endParaRPr lang="pt-BR" sz="1900" b="1" u="sng" dirty="0">
              <a:latin typeface="Calibri" charset="0"/>
            </a:endParaRPr>
          </a:p>
          <a:p>
            <a:pPr algn="just" eaLnBrk="1" hangingPunct="1">
              <a:buFontTx/>
              <a:buChar char="-"/>
            </a:pPr>
            <a:r>
              <a:rPr lang="pt-BR" sz="1900" b="1" dirty="0">
                <a:latin typeface="Calibri" charset="0"/>
              </a:rPr>
              <a:t> Língua grande / protrusão lingual					-  Surdez </a:t>
            </a:r>
          </a:p>
          <a:p>
            <a:pPr algn="just" eaLnBrk="1" hangingPunct="1">
              <a:buFontTx/>
              <a:buChar char="-"/>
            </a:pPr>
            <a:r>
              <a:rPr lang="pt-BR" sz="1900" b="1" dirty="0">
                <a:latin typeface="Calibri" charset="0"/>
              </a:rPr>
              <a:t> </a:t>
            </a:r>
            <a:r>
              <a:rPr lang="pt-BR" sz="1900" b="1" dirty="0" err="1">
                <a:latin typeface="Calibri" charset="0"/>
              </a:rPr>
              <a:t>Osteopenia</a:t>
            </a:r>
            <a:r>
              <a:rPr lang="pt-BR" sz="1900" b="1" dirty="0">
                <a:latin typeface="Calibri" charset="0"/>
              </a:rPr>
              <a:t>														- Escoliose</a:t>
            </a:r>
          </a:p>
          <a:p>
            <a:pPr algn="just" eaLnBrk="1" hangingPunct="1">
              <a:buFontTx/>
              <a:buChar char="-"/>
            </a:pPr>
            <a:r>
              <a:rPr lang="pt-BR" sz="1900" b="1" dirty="0">
                <a:latin typeface="Calibri" charset="0"/>
              </a:rPr>
              <a:t> Aumento do fígado 											- Inteligência normal</a:t>
            </a:r>
          </a:p>
          <a:p>
            <a:pPr algn="just" eaLnBrk="1" hangingPunct="1">
              <a:buFontTx/>
              <a:buChar char="-"/>
            </a:pPr>
            <a:r>
              <a:rPr lang="pt-BR" sz="1900" b="1" dirty="0">
                <a:latin typeface="Calibri" charset="0"/>
              </a:rPr>
              <a:t> Insuficiência respiratória   								- ausência de reflexos</a:t>
            </a:r>
          </a:p>
          <a:p>
            <a:pPr algn="just" eaLnBrk="1" hangingPunct="1">
              <a:buFontTx/>
              <a:buChar char="-"/>
            </a:pPr>
            <a:r>
              <a:rPr lang="pt-BR" sz="1900" b="1" dirty="0">
                <a:latin typeface="Calibri" charset="0"/>
              </a:rPr>
              <a:t> Enzima CPK, TGO e TGP aumentadas</a:t>
            </a:r>
          </a:p>
          <a:p>
            <a:pPr algn="just" eaLnBrk="1" hangingPunct="1"/>
            <a:endParaRPr lang="pt-BR" sz="1900" dirty="0">
              <a:latin typeface="Calibri" charset="0"/>
            </a:endParaRPr>
          </a:p>
          <a:p>
            <a:pPr algn="just" eaLnBrk="1" hangingPunct="1">
              <a:buFontTx/>
              <a:buChar char="-"/>
            </a:pPr>
            <a:endParaRPr lang="pt-BR" sz="1900" dirty="0">
              <a:latin typeface="Calibri" charset="0"/>
            </a:endParaRPr>
          </a:p>
        </p:txBody>
      </p:sp>
      <p:sp>
        <p:nvSpPr>
          <p:cNvPr id="34819" name="Rectangle 4"/>
          <p:cNvSpPr>
            <a:spLocks noChangeArrowheads="1"/>
          </p:cNvSpPr>
          <p:nvPr/>
        </p:nvSpPr>
        <p:spPr bwMode="auto">
          <a:xfrm>
            <a:off x="1631951" y="1844675"/>
            <a:ext cx="7129463" cy="1728788"/>
          </a:xfrm>
          <a:prstGeom prst="rect">
            <a:avLst/>
          </a:prstGeom>
          <a:noFill/>
          <a:ln w="38100">
            <a:solidFill>
              <a:schemeClr val="fo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pt-BR"/>
          </a:p>
        </p:txBody>
      </p:sp>
      <p:sp>
        <p:nvSpPr>
          <p:cNvPr id="5" name="Rectangle 2"/>
          <p:cNvSpPr txBox="1">
            <a:spLocks/>
          </p:cNvSpPr>
          <p:nvPr/>
        </p:nvSpPr>
        <p:spPr bwMode="auto">
          <a:xfrm>
            <a:off x="1981200" y="274638"/>
            <a:ext cx="8229600" cy="1143000"/>
          </a:xfrm>
          <a:prstGeom prst="rect">
            <a:avLst/>
          </a:prstGeom>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pPr algn="l"/>
            <a:r>
              <a:rPr lang="pt-BR" sz="4100" b="1">
                <a:solidFill>
                  <a:schemeClr val="tx2"/>
                </a:solidFill>
                <a:latin typeface="Calibri" charset="0"/>
              </a:rPr>
              <a:t>Apresentação clinica – Forma infantil</a:t>
            </a:r>
          </a:p>
        </p:txBody>
      </p:sp>
      <p:pic>
        <p:nvPicPr>
          <p:cNvPr id="6" name="Picture 10" descr="DSC09436">
            <a:extLst>
              <a:ext uri="{FF2B5EF4-FFF2-40B4-BE49-F238E27FC236}">
                <a16:creationId xmlns:a16="http://schemas.microsoft.com/office/drawing/2014/main" id="{D68FC70D-0639-5341-B855-D0C716DC66DF}"/>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a:xfrm>
            <a:off x="7986210" y="1772816"/>
            <a:ext cx="1422158" cy="1896210"/>
          </a:xfrm>
          <a:prstGeom prst="rect">
            <a:avLst/>
          </a:prstGeom>
        </p:spPr>
      </p:pic>
    </p:spTree>
    <p:extLst>
      <p:ext uri="{BB962C8B-B14F-4D97-AF65-F5344CB8AC3E}">
        <p14:creationId xmlns:p14="http://schemas.microsoft.com/office/powerpoint/2010/main" val="24770531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0354">
                                            <p:txEl>
                                              <p:pRg st="10" end="1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0354">
                                            <p:txEl>
                                              <p:pRg st="12" end="1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0354">
                                            <p:txEl>
                                              <p:pRg st="13" end="1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0354">
                                            <p:txEl>
                                              <p:pRg st="14" end="1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0354">
                                            <p:txEl>
                                              <p:pRg st="15" end="1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0354">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 Box 2"/>
          <p:cNvSpPr txBox="1">
            <a:spLocks noChangeArrowheads="1"/>
          </p:cNvSpPr>
          <p:nvPr/>
        </p:nvSpPr>
        <p:spPr bwMode="auto">
          <a:xfrm>
            <a:off x="1631950" y="1125538"/>
            <a:ext cx="8713788" cy="5135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defTabSz="236538" eaLnBrk="0" hangingPunct="0">
              <a:defRPr sz="2400">
                <a:solidFill>
                  <a:schemeClr val="tx1"/>
                </a:solidFill>
                <a:latin typeface="Arial" charset="0"/>
                <a:ea typeface="ＭＳ Ｐゴシック" charset="0"/>
                <a:cs typeface="ＭＳ Ｐゴシック" charset="0"/>
              </a:defRPr>
            </a:lvl1pPr>
            <a:lvl2pPr marL="742950" indent="-285750" defTabSz="236538" eaLnBrk="0" hangingPunct="0">
              <a:defRPr sz="2400">
                <a:solidFill>
                  <a:schemeClr val="tx1"/>
                </a:solidFill>
                <a:latin typeface="Arial" charset="0"/>
                <a:ea typeface="ＭＳ Ｐゴシック" charset="0"/>
              </a:defRPr>
            </a:lvl2pPr>
            <a:lvl3pPr marL="1143000" indent="-228600" defTabSz="236538" eaLnBrk="0" hangingPunct="0">
              <a:defRPr sz="2400">
                <a:solidFill>
                  <a:schemeClr val="tx1"/>
                </a:solidFill>
                <a:latin typeface="Arial" charset="0"/>
                <a:ea typeface="ＭＳ Ｐゴシック" charset="0"/>
              </a:defRPr>
            </a:lvl3pPr>
            <a:lvl4pPr marL="1600200" indent="-228600" defTabSz="236538" eaLnBrk="0" hangingPunct="0">
              <a:defRPr sz="2400">
                <a:solidFill>
                  <a:schemeClr val="tx1"/>
                </a:solidFill>
                <a:latin typeface="Arial" charset="0"/>
                <a:ea typeface="ＭＳ Ｐゴシック" charset="0"/>
              </a:defRPr>
            </a:lvl4pPr>
            <a:lvl5pPr marL="2057400" indent="-228600" defTabSz="236538" eaLnBrk="0" hangingPunct="0">
              <a:defRPr sz="2400">
                <a:solidFill>
                  <a:schemeClr val="tx1"/>
                </a:solidFill>
                <a:latin typeface="Arial" charset="0"/>
                <a:ea typeface="ＭＳ Ｐゴシック" charset="0"/>
              </a:defRPr>
            </a:lvl5pPr>
            <a:lvl6pPr marL="2514600" indent="-228600" algn="ctr" defTabSz="236538"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236538"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236538"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236538"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lnSpc>
                <a:spcPct val="125000"/>
              </a:lnSpc>
              <a:buFont typeface="Wingdings" charset="0"/>
              <a:buChar char="§"/>
            </a:pPr>
            <a:r>
              <a:rPr lang="pt-BR" sz="1900">
                <a:solidFill>
                  <a:schemeClr val="bg2"/>
                </a:solidFill>
                <a:latin typeface="Calibri" charset="0"/>
              </a:rPr>
              <a:t>É uma doença </a:t>
            </a:r>
            <a:r>
              <a:rPr lang="pt-BR" sz="1900" u="sng">
                <a:solidFill>
                  <a:schemeClr val="bg2"/>
                </a:solidFill>
                <a:latin typeface="Calibri" charset="0"/>
              </a:rPr>
              <a:t>pan-étnica</a:t>
            </a:r>
            <a:r>
              <a:rPr lang="pt-BR" sz="1900">
                <a:solidFill>
                  <a:schemeClr val="bg2"/>
                </a:solidFill>
                <a:latin typeface="Calibri" charset="0"/>
              </a:rPr>
              <a:t> de transmissão </a:t>
            </a:r>
            <a:r>
              <a:rPr lang="pt-BR" sz="1900" u="sng">
                <a:solidFill>
                  <a:schemeClr val="bg2"/>
                </a:solidFill>
                <a:latin typeface="Calibri" charset="0"/>
              </a:rPr>
              <a:t>autossômica recessiva</a:t>
            </a:r>
            <a:r>
              <a:rPr lang="pt-BR" sz="1900">
                <a:solidFill>
                  <a:schemeClr val="bg2"/>
                </a:solidFill>
                <a:latin typeface="Calibri" charset="0"/>
              </a:rPr>
              <a:t>.</a:t>
            </a:r>
          </a:p>
          <a:p>
            <a:pPr algn="just" eaLnBrk="1" hangingPunct="1">
              <a:lnSpc>
                <a:spcPct val="125000"/>
              </a:lnSpc>
            </a:pPr>
            <a:endParaRPr lang="pt-BR" sz="1900">
              <a:solidFill>
                <a:schemeClr val="bg2"/>
              </a:solidFill>
              <a:latin typeface="Calibri" charset="0"/>
            </a:endParaRPr>
          </a:p>
          <a:p>
            <a:pPr algn="just" eaLnBrk="1" hangingPunct="1">
              <a:lnSpc>
                <a:spcPct val="125000"/>
              </a:lnSpc>
              <a:buFont typeface="Wingdings" charset="0"/>
              <a:buChar char="§"/>
            </a:pPr>
            <a:r>
              <a:rPr lang="pt-BR" sz="1900">
                <a:solidFill>
                  <a:schemeClr val="bg2"/>
                </a:solidFill>
                <a:latin typeface="Calibri" charset="0"/>
              </a:rPr>
              <a:t>Apresenta um espectro clínico muito variável com sintomas que podem manifestar-se em qualquer idade. </a:t>
            </a:r>
          </a:p>
          <a:p>
            <a:pPr algn="just" eaLnBrk="1" hangingPunct="1">
              <a:lnSpc>
                <a:spcPct val="125000"/>
              </a:lnSpc>
              <a:buFont typeface="Wingdings" charset="0"/>
              <a:buChar char="§"/>
            </a:pPr>
            <a:endParaRPr lang="pt-BR" sz="1900">
              <a:solidFill>
                <a:schemeClr val="bg2"/>
              </a:solidFill>
              <a:latin typeface="Calibri" charset="0"/>
            </a:endParaRPr>
          </a:p>
          <a:p>
            <a:pPr algn="just" eaLnBrk="1" hangingPunct="1">
              <a:lnSpc>
                <a:spcPct val="125000"/>
              </a:lnSpc>
              <a:buFont typeface="Wingdings" charset="0"/>
              <a:buChar char="§"/>
            </a:pPr>
            <a:r>
              <a:rPr lang="pt-BR" sz="1900">
                <a:solidFill>
                  <a:schemeClr val="bg2"/>
                </a:solidFill>
                <a:latin typeface="Calibri" charset="0"/>
              </a:rPr>
              <a:t>De acordo com a idade de apresentação, podem distinguir-se duas formas clínicas da doença: </a:t>
            </a:r>
          </a:p>
          <a:p>
            <a:pPr algn="just" eaLnBrk="1" hangingPunct="1">
              <a:lnSpc>
                <a:spcPct val="125000"/>
              </a:lnSpc>
            </a:pPr>
            <a:endParaRPr lang="pt-BR" sz="1900">
              <a:latin typeface="Calibri" charset="0"/>
            </a:endParaRPr>
          </a:p>
          <a:p>
            <a:pPr algn="just" eaLnBrk="1" hangingPunct="1">
              <a:lnSpc>
                <a:spcPct val="125000"/>
              </a:lnSpc>
              <a:buFont typeface="Wingdings" charset="0"/>
              <a:buChar char="q"/>
            </a:pPr>
            <a:r>
              <a:rPr lang="pt-BR" sz="1900" b="1" u="sng">
                <a:solidFill>
                  <a:srgbClr val="EEECE1"/>
                </a:solidFill>
                <a:latin typeface="Calibri" charset="0"/>
              </a:rPr>
              <a:t> Forma infantil: apresentação clássica ou atípica (variante)</a:t>
            </a:r>
            <a:r>
              <a:rPr lang="pt-BR" sz="1900">
                <a:solidFill>
                  <a:srgbClr val="EEECE1"/>
                </a:solidFill>
                <a:latin typeface="Calibri" charset="0"/>
              </a:rPr>
              <a:t>: ocorre em doentes até o primeiro ano de vida; </a:t>
            </a:r>
          </a:p>
          <a:p>
            <a:pPr algn="just" eaLnBrk="1" hangingPunct="1">
              <a:lnSpc>
                <a:spcPct val="125000"/>
              </a:lnSpc>
              <a:buFont typeface="Wingdings" charset="0"/>
              <a:buChar char="q"/>
            </a:pPr>
            <a:endParaRPr lang="pt-BR" sz="1900">
              <a:latin typeface="Calibri" charset="0"/>
            </a:endParaRPr>
          </a:p>
          <a:p>
            <a:pPr algn="just" eaLnBrk="1" hangingPunct="1">
              <a:lnSpc>
                <a:spcPct val="125000"/>
              </a:lnSpc>
              <a:buFont typeface="Wingdings" charset="0"/>
              <a:buChar char="q"/>
            </a:pPr>
            <a:r>
              <a:rPr lang="pt-BR" sz="1900" b="1" u="sng">
                <a:latin typeface="Calibri" charset="0"/>
              </a:rPr>
              <a:t> </a:t>
            </a:r>
            <a:r>
              <a:rPr lang="pt-BR" sz="1900" b="1" u="sng">
                <a:solidFill>
                  <a:srgbClr val="800000"/>
                </a:solidFill>
                <a:latin typeface="Calibri" charset="0"/>
              </a:rPr>
              <a:t>Forma de inicio tardio (infantil tardia, juvenil e adulto)</a:t>
            </a:r>
            <a:r>
              <a:rPr lang="pt-BR" sz="1900">
                <a:latin typeface="Calibri" charset="0"/>
              </a:rPr>
              <a:t> doentes com mais de 1 ano de idade. </a:t>
            </a:r>
          </a:p>
          <a:p>
            <a:pPr algn="just" eaLnBrk="1" hangingPunct="1"/>
            <a:endParaRPr lang="pt-BR" sz="1900">
              <a:latin typeface="Calibri" charset="0"/>
            </a:endParaRPr>
          </a:p>
        </p:txBody>
      </p:sp>
      <p:sp>
        <p:nvSpPr>
          <p:cNvPr id="29698" name="Text Box 3"/>
          <p:cNvSpPr txBox="1">
            <a:spLocks noChangeArrowheads="1"/>
          </p:cNvSpPr>
          <p:nvPr/>
        </p:nvSpPr>
        <p:spPr bwMode="auto">
          <a:xfrm>
            <a:off x="1847850" y="301626"/>
            <a:ext cx="84963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236538" eaLnBrk="0" hangingPunct="0">
              <a:defRPr sz="2400">
                <a:solidFill>
                  <a:schemeClr val="tx1"/>
                </a:solidFill>
                <a:latin typeface="Arial" charset="0"/>
                <a:ea typeface="ＭＳ Ｐゴシック" charset="0"/>
                <a:cs typeface="ＭＳ Ｐゴシック" charset="0"/>
              </a:defRPr>
            </a:lvl1pPr>
            <a:lvl2pPr marL="742950" indent="-285750" defTabSz="236538" eaLnBrk="0" hangingPunct="0">
              <a:defRPr sz="2400">
                <a:solidFill>
                  <a:schemeClr val="tx1"/>
                </a:solidFill>
                <a:latin typeface="Arial" charset="0"/>
                <a:ea typeface="ＭＳ Ｐゴシック" charset="0"/>
              </a:defRPr>
            </a:lvl2pPr>
            <a:lvl3pPr marL="1143000" indent="-228600" defTabSz="236538" eaLnBrk="0" hangingPunct="0">
              <a:defRPr sz="2400">
                <a:solidFill>
                  <a:schemeClr val="tx1"/>
                </a:solidFill>
                <a:latin typeface="Arial" charset="0"/>
                <a:ea typeface="ＭＳ Ｐゴシック" charset="0"/>
              </a:defRPr>
            </a:lvl3pPr>
            <a:lvl4pPr marL="1600200" indent="-228600" defTabSz="236538" eaLnBrk="0" hangingPunct="0">
              <a:defRPr sz="2400">
                <a:solidFill>
                  <a:schemeClr val="tx1"/>
                </a:solidFill>
                <a:latin typeface="Arial" charset="0"/>
                <a:ea typeface="ＭＳ Ｐゴシック" charset="0"/>
              </a:defRPr>
            </a:lvl4pPr>
            <a:lvl5pPr marL="2057400" indent="-228600" defTabSz="236538" eaLnBrk="0" hangingPunct="0">
              <a:defRPr sz="2400">
                <a:solidFill>
                  <a:schemeClr val="tx1"/>
                </a:solidFill>
                <a:latin typeface="Arial" charset="0"/>
                <a:ea typeface="ＭＳ Ｐゴシック" charset="0"/>
              </a:defRPr>
            </a:lvl5pPr>
            <a:lvl6pPr marL="2514600" indent="-228600" algn="ctr" defTabSz="236538"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236538"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236538"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23653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pt-BR" sz="4000" b="1"/>
              <a:t>DOENÇA DE POMPE</a:t>
            </a:r>
          </a:p>
        </p:txBody>
      </p:sp>
    </p:spTree>
    <p:extLst>
      <p:ext uri="{BB962C8B-B14F-4D97-AF65-F5344CB8AC3E}">
        <p14:creationId xmlns:p14="http://schemas.microsoft.com/office/powerpoint/2010/main" val="38735913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Box 2"/>
          <p:cNvSpPr txBox="1">
            <a:spLocks noChangeArrowheads="1"/>
          </p:cNvSpPr>
          <p:nvPr/>
        </p:nvSpPr>
        <p:spPr bwMode="auto">
          <a:xfrm>
            <a:off x="1981201" y="852488"/>
            <a:ext cx="8347075" cy="5570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36538" eaLnBrk="0" hangingPunct="0">
              <a:defRPr sz="2400">
                <a:solidFill>
                  <a:schemeClr val="tx1"/>
                </a:solidFill>
                <a:latin typeface="Arial" charset="0"/>
                <a:ea typeface="ＭＳ Ｐゴシック" charset="0"/>
                <a:cs typeface="ＭＳ Ｐゴシック" charset="0"/>
              </a:defRPr>
            </a:lvl1pPr>
            <a:lvl2pPr marL="742950" indent="-285750" defTabSz="236538" eaLnBrk="0" hangingPunct="0">
              <a:defRPr sz="2400">
                <a:solidFill>
                  <a:schemeClr val="tx1"/>
                </a:solidFill>
                <a:latin typeface="Arial" charset="0"/>
                <a:ea typeface="ＭＳ Ｐゴシック" charset="0"/>
              </a:defRPr>
            </a:lvl2pPr>
            <a:lvl3pPr marL="1143000" indent="-228600" defTabSz="236538" eaLnBrk="0" hangingPunct="0">
              <a:defRPr sz="2400">
                <a:solidFill>
                  <a:schemeClr val="tx1"/>
                </a:solidFill>
                <a:latin typeface="Arial" charset="0"/>
                <a:ea typeface="ＭＳ Ｐゴシック" charset="0"/>
              </a:defRPr>
            </a:lvl3pPr>
            <a:lvl4pPr marL="1600200" indent="-228600" defTabSz="236538" eaLnBrk="0" hangingPunct="0">
              <a:defRPr sz="2400">
                <a:solidFill>
                  <a:schemeClr val="tx1"/>
                </a:solidFill>
                <a:latin typeface="Arial" charset="0"/>
                <a:ea typeface="ＭＳ Ｐゴシック" charset="0"/>
              </a:defRPr>
            </a:lvl4pPr>
            <a:lvl5pPr marL="2057400" indent="-228600" defTabSz="236538" eaLnBrk="0" hangingPunct="0">
              <a:defRPr sz="2400">
                <a:solidFill>
                  <a:schemeClr val="tx1"/>
                </a:solidFill>
                <a:latin typeface="Arial" charset="0"/>
                <a:ea typeface="ＭＳ Ｐゴシック" charset="0"/>
              </a:defRPr>
            </a:lvl5pPr>
            <a:lvl6pPr marL="2514600" indent="-228600" algn="ctr" defTabSz="236538"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236538"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236538"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236538"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endParaRPr lang="pt-BR" sz="1900" dirty="0">
              <a:latin typeface="Calibri" charset="0"/>
            </a:endParaRPr>
          </a:p>
          <a:p>
            <a:pPr>
              <a:lnSpc>
                <a:spcPct val="150000"/>
              </a:lnSpc>
            </a:pPr>
            <a:r>
              <a:rPr lang="pt-BR" sz="1900" b="1" dirty="0">
                <a:latin typeface="Calibri" charset="0"/>
              </a:rPr>
              <a:t> </a:t>
            </a:r>
            <a:r>
              <a:rPr lang="pt-BR" sz="2000" b="1" dirty="0">
                <a:latin typeface="Calibri" charset="0"/>
              </a:rPr>
              <a:t>Fraqueza muscular progressiva no tronco </a:t>
            </a:r>
          </a:p>
          <a:p>
            <a:pPr>
              <a:lnSpc>
                <a:spcPct val="150000"/>
              </a:lnSpc>
            </a:pPr>
            <a:r>
              <a:rPr lang="pt-BR" sz="2000" b="1" dirty="0">
                <a:latin typeface="Calibri" charset="0"/>
              </a:rPr>
              <a:t> Fraqueza da musculatura proximal de membros inferiores</a:t>
            </a:r>
          </a:p>
          <a:p>
            <a:pPr>
              <a:lnSpc>
                <a:spcPct val="150000"/>
              </a:lnSpc>
            </a:pPr>
            <a:r>
              <a:rPr lang="pt-BR" sz="2000" b="1" dirty="0">
                <a:latin typeface="Calibri" charset="0"/>
              </a:rPr>
              <a:t> Dificuldades respiratórias</a:t>
            </a:r>
          </a:p>
          <a:p>
            <a:pPr>
              <a:lnSpc>
                <a:spcPct val="150000"/>
              </a:lnSpc>
            </a:pPr>
            <a:r>
              <a:rPr lang="pt-BR" sz="2000" b="1" dirty="0">
                <a:latin typeface="Calibri" charset="0"/>
              </a:rPr>
              <a:t> Intolerância a exercícios </a:t>
            </a:r>
          </a:p>
          <a:p>
            <a:pPr algn="just" eaLnBrk="1" hangingPunct="1"/>
            <a:endParaRPr lang="pt-BR" sz="1900" b="1" dirty="0">
              <a:latin typeface="Calibri" charset="0"/>
            </a:endParaRPr>
          </a:p>
          <a:p>
            <a:pPr algn="just" eaLnBrk="1" hangingPunct="1"/>
            <a:endParaRPr lang="pt-BR" sz="1900" dirty="0">
              <a:latin typeface="Calibri" charset="0"/>
            </a:endParaRPr>
          </a:p>
          <a:p>
            <a:pPr algn="just" eaLnBrk="1" hangingPunct="1"/>
            <a:r>
              <a:rPr lang="pt-BR" sz="1900" dirty="0">
                <a:latin typeface="Calibri" charset="0"/>
              </a:rPr>
              <a:t> </a:t>
            </a:r>
            <a:r>
              <a:rPr lang="pt-BR" sz="1900" b="1" u="sng" dirty="0">
                <a:latin typeface="Calibri" charset="0"/>
              </a:rPr>
              <a:t>Outros achados:</a:t>
            </a:r>
          </a:p>
          <a:p>
            <a:pPr algn="l"/>
            <a:r>
              <a:rPr lang="pt-BR" sz="2000" b="1" dirty="0">
                <a:latin typeface="Calibri" charset="0"/>
              </a:rPr>
              <a:t>- Falta de ar  ao falar e expirar                     	</a:t>
            </a:r>
          </a:p>
          <a:p>
            <a:pPr algn="l"/>
            <a:r>
              <a:rPr lang="pt-BR" sz="2000" b="1" dirty="0">
                <a:latin typeface="Calibri" charset="0"/>
              </a:rPr>
              <a:t>- Apneia do sono                                           	- enzima CPK aumentada</a:t>
            </a:r>
          </a:p>
          <a:p>
            <a:pPr algn="l"/>
            <a:r>
              <a:rPr lang="pt-BR" sz="2000" b="1" dirty="0">
                <a:latin typeface="Calibri" charset="0"/>
              </a:rPr>
              <a:t>- Sonolência 													- Lordose e escoliose progressiva </a:t>
            </a:r>
          </a:p>
          <a:p>
            <a:pPr algn="l"/>
            <a:r>
              <a:rPr lang="pt-BR" sz="2000" b="1" dirty="0">
                <a:latin typeface="Calibri" charset="0"/>
              </a:rPr>
              <a:t>- Aumento do fígado									- Dificuldades na deglutição</a:t>
            </a:r>
          </a:p>
          <a:p>
            <a:pPr algn="l"/>
            <a:r>
              <a:rPr lang="pt-BR" sz="2000" b="1" dirty="0">
                <a:latin typeface="Calibri" charset="0"/>
              </a:rPr>
              <a:t>																		- Paralisia da </a:t>
            </a:r>
            <a:r>
              <a:rPr lang="pt-BR" sz="2000" b="1" dirty="0" err="1">
                <a:latin typeface="Calibri" charset="0"/>
              </a:rPr>
              <a:t>lingua</a:t>
            </a:r>
            <a:endParaRPr lang="pt-BR" sz="2000" b="1" dirty="0">
              <a:latin typeface="Calibri" charset="0"/>
            </a:endParaRPr>
          </a:p>
          <a:p>
            <a:pPr algn="l"/>
            <a:r>
              <a:rPr lang="pt-BR" sz="2000" b="1" dirty="0">
                <a:latin typeface="Calibri" charset="0"/>
              </a:rPr>
              <a:t>- Hipotonia abdominal </a:t>
            </a:r>
          </a:p>
          <a:p>
            <a:pPr algn="l"/>
            <a:r>
              <a:rPr lang="pt-BR" sz="2000" b="1" dirty="0">
                <a:latin typeface="Calibri" charset="0"/>
              </a:rPr>
              <a:t>- Ptose palpebral</a:t>
            </a:r>
          </a:p>
          <a:p>
            <a:pPr algn="l"/>
            <a:r>
              <a:rPr lang="pt-BR" sz="2000" b="1" dirty="0">
                <a:latin typeface="Calibri" charset="0"/>
              </a:rPr>
              <a:t>- Dor nas costas												</a:t>
            </a:r>
            <a:endParaRPr lang="pt-BR" sz="1900" dirty="0">
              <a:latin typeface="Calibri" charset="0"/>
            </a:endParaRPr>
          </a:p>
        </p:txBody>
      </p:sp>
      <p:sp>
        <p:nvSpPr>
          <p:cNvPr id="43010" name="Rectangle 4"/>
          <p:cNvSpPr>
            <a:spLocks noChangeArrowheads="1"/>
          </p:cNvSpPr>
          <p:nvPr/>
        </p:nvSpPr>
        <p:spPr bwMode="auto">
          <a:xfrm>
            <a:off x="1863726" y="1196975"/>
            <a:ext cx="7545388" cy="2001838"/>
          </a:xfrm>
          <a:prstGeom prst="rect">
            <a:avLst/>
          </a:prstGeom>
          <a:noFill/>
          <a:ln w="38100">
            <a:solidFill>
              <a:schemeClr val="fo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pt-BR"/>
          </a:p>
        </p:txBody>
      </p:sp>
      <p:sp>
        <p:nvSpPr>
          <p:cNvPr id="43011" name="Rectangle 2"/>
          <p:cNvSpPr txBox="1">
            <a:spLocks/>
          </p:cNvSpPr>
          <p:nvPr/>
        </p:nvSpPr>
        <p:spPr bwMode="auto">
          <a:xfrm>
            <a:off x="1981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a:r>
              <a:rPr lang="pt-BR" sz="4100" b="1">
                <a:solidFill>
                  <a:schemeClr val="tx2"/>
                </a:solidFill>
                <a:latin typeface="Calibri" charset="0"/>
              </a:rPr>
              <a:t>Apresentação clinica – F</a:t>
            </a:r>
            <a:r>
              <a:rPr lang="pt-BR" sz="4400" b="1">
                <a:solidFill>
                  <a:schemeClr val="tx2"/>
                </a:solidFill>
                <a:latin typeface="Calibri" charset="0"/>
              </a:rPr>
              <a:t>orma tardia </a:t>
            </a:r>
            <a:endParaRPr lang="pt-BR" sz="4100" b="1">
              <a:solidFill>
                <a:schemeClr val="tx2"/>
              </a:solidFill>
              <a:latin typeface="Calibri" charset="0"/>
            </a:endParaRPr>
          </a:p>
        </p:txBody>
      </p:sp>
      <p:sp>
        <p:nvSpPr>
          <p:cNvPr id="2" name="TextBox 1"/>
          <p:cNvSpPr txBox="1"/>
          <p:nvPr/>
        </p:nvSpPr>
        <p:spPr>
          <a:xfrm>
            <a:off x="-1828800" y="3441700"/>
            <a:ext cx="184666" cy="369332"/>
          </a:xfrm>
          <a:prstGeom prst="rect">
            <a:avLst/>
          </a:prstGeom>
          <a:noFill/>
        </p:spPr>
        <p:txBody>
          <a:bodyPr wrap="none" rtlCol="0">
            <a:spAutoFit/>
          </a:bodyPr>
          <a:lstStyle/>
          <a:p>
            <a:endParaRPr lang="pt-BR" dirty="0"/>
          </a:p>
        </p:txBody>
      </p:sp>
      <p:pic>
        <p:nvPicPr>
          <p:cNvPr id="6" name="Picture 7">
            <a:extLst>
              <a:ext uri="{FF2B5EF4-FFF2-40B4-BE49-F238E27FC236}">
                <a16:creationId xmlns:a16="http://schemas.microsoft.com/office/drawing/2014/main" id="{32AF2839-5BD0-5E42-A8CC-92BC18143C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0727" y="1223891"/>
            <a:ext cx="1871662" cy="2693988"/>
          </a:xfrm>
          <a:prstGeom prst="rect">
            <a:avLst/>
          </a:prstGeom>
          <a:noFill/>
          <a:ln>
            <a:noFill/>
          </a:ln>
          <a:effectLst>
            <a:prstShdw prst="shdw13" dist="53882" dir="13500000">
              <a:schemeClr val="bg2">
                <a:alpha val="50000"/>
              </a:schemeClr>
            </a:prst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61721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0354">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0354">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0354">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0354">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0354">
                                            <p:txEl>
                                              <p:pRg st="11" end="1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0354">
                                            <p:txEl>
                                              <p:pRg st="12" end="1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0354">
                                            <p:txEl>
                                              <p:pRg st="13" end="1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0354">
                                            <p:txEl>
                                              <p:pRg st="14" end="1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0354">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3"/>
          <p:cNvPicPr>
            <a:picLocks noChangeAspect="1" noChangeArrowheads="1"/>
          </p:cNvPicPr>
          <p:nvPr/>
        </p:nvPicPr>
        <p:blipFill>
          <a:blip r:embed="rId2">
            <a:extLst>
              <a:ext uri="{28A0092B-C50C-407E-A947-70E740481C1C}">
                <a14:useLocalDpi xmlns:a14="http://schemas.microsoft.com/office/drawing/2010/main" val="0"/>
              </a:ext>
            </a:extLst>
          </a:blip>
          <a:srcRect l="35234" t="48105" r="31094" b="8417"/>
          <a:stretch>
            <a:fillRect/>
          </a:stretch>
        </p:blipFill>
        <p:spPr bwMode="auto">
          <a:xfrm>
            <a:off x="3144838" y="908050"/>
            <a:ext cx="5903912" cy="4764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22" name="Rectangle 4"/>
          <p:cNvSpPr>
            <a:spLocks noChangeArrowheads="1"/>
          </p:cNvSpPr>
          <p:nvPr/>
        </p:nvSpPr>
        <p:spPr bwMode="auto">
          <a:xfrm>
            <a:off x="1382713" y="6308725"/>
            <a:ext cx="9105901" cy="6001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defTabSz="236538"/>
            <a:endParaRPr lang="pt-BR" sz="1900"/>
          </a:p>
          <a:p>
            <a:pPr algn="r" defTabSz="236538"/>
            <a:r>
              <a:rPr lang="pt-BR" sz="1400"/>
              <a:t>(adaptado de Tinkle e Leslie, 2010).</a:t>
            </a:r>
          </a:p>
        </p:txBody>
      </p:sp>
      <p:sp>
        <p:nvSpPr>
          <p:cNvPr id="30723" name="Text Box 5"/>
          <p:cNvSpPr txBox="1">
            <a:spLocks noChangeArrowheads="1"/>
          </p:cNvSpPr>
          <p:nvPr/>
        </p:nvSpPr>
        <p:spPr bwMode="auto">
          <a:xfrm>
            <a:off x="1992313" y="404813"/>
            <a:ext cx="8208962"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236538" eaLnBrk="0" hangingPunct="0">
              <a:defRPr sz="2400">
                <a:solidFill>
                  <a:schemeClr val="tx1"/>
                </a:solidFill>
                <a:latin typeface="Arial" charset="0"/>
                <a:ea typeface="ＭＳ Ｐゴシック" charset="0"/>
                <a:cs typeface="ＭＳ Ｐゴシック" charset="0"/>
              </a:defRPr>
            </a:lvl1pPr>
            <a:lvl2pPr marL="742950" indent="-285750" defTabSz="236538" eaLnBrk="0" hangingPunct="0">
              <a:defRPr sz="2400">
                <a:solidFill>
                  <a:schemeClr val="tx1"/>
                </a:solidFill>
                <a:latin typeface="Arial" charset="0"/>
                <a:ea typeface="ＭＳ Ｐゴシック" charset="0"/>
              </a:defRPr>
            </a:lvl2pPr>
            <a:lvl3pPr marL="1143000" indent="-228600" defTabSz="236538" eaLnBrk="0" hangingPunct="0">
              <a:defRPr sz="2400">
                <a:solidFill>
                  <a:schemeClr val="tx1"/>
                </a:solidFill>
                <a:latin typeface="Arial" charset="0"/>
                <a:ea typeface="ＭＳ Ｐゴシック" charset="0"/>
              </a:defRPr>
            </a:lvl3pPr>
            <a:lvl4pPr marL="1600200" indent="-228600" defTabSz="236538" eaLnBrk="0" hangingPunct="0">
              <a:defRPr sz="2400">
                <a:solidFill>
                  <a:schemeClr val="tx1"/>
                </a:solidFill>
                <a:latin typeface="Arial" charset="0"/>
                <a:ea typeface="ＭＳ Ｐゴシック" charset="0"/>
              </a:defRPr>
            </a:lvl4pPr>
            <a:lvl5pPr marL="2057400" indent="-228600" defTabSz="236538" eaLnBrk="0" hangingPunct="0">
              <a:defRPr sz="2400">
                <a:solidFill>
                  <a:schemeClr val="tx1"/>
                </a:solidFill>
                <a:latin typeface="Arial" charset="0"/>
                <a:ea typeface="ＭＳ Ｐゴシック" charset="0"/>
              </a:defRPr>
            </a:lvl5pPr>
            <a:lvl6pPr marL="2514600" indent="-228600" algn="ctr" defTabSz="236538"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236538"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236538"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23653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pt-BR" sz="1900" b="1"/>
              <a:t>Incidência da doença de Pompe em diferentes populações</a:t>
            </a:r>
          </a:p>
        </p:txBody>
      </p:sp>
      <p:sp>
        <p:nvSpPr>
          <p:cNvPr id="30724" name="Line 6"/>
          <p:cNvSpPr>
            <a:spLocks noChangeShapeType="1"/>
          </p:cNvSpPr>
          <p:nvPr/>
        </p:nvSpPr>
        <p:spPr bwMode="auto">
          <a:xfrm>
            <a:off x="4008439" y="1855788"/>
            <a:ext cx="4319587" cy="0"/>
          </a:xfrm>
          <a:prstGeom prst="line">
            <a:avLst/>
          </a:prstGeom>
          <a:noFill/>
          <a:ln w="38100">
            <a:solidFill>
              <a:schemeClr val="folHlink"/>
            </a:solidFill>
            <a:round/>
            <a:headEnd/>
            <a:tailEnd/>
          </a:ln>
          <a:extLst>
            <a:ext uri="{909E8E84-426E-40dd-AFC4-6F175D3DCCD1}">
              <a14:hiddenFill xmlns="" xmlns:a14="http://schemas.microsoft.com/office/drawing/2010/main">
                <a:noFill/>
              </a14:hiddenFill>
            </a:ext>
          </a:extLst>
        </p:spPr>
        <p:txBody>
          <a:bodyPr/>
          <a:lstStyle/>
          <a:p>
            <a:endParaRPr lang="pt-BR"/>
          </a:p>
        </p:txBody>
      </p:sp>
      <p:sp>
        <p:nvSpPr>
          <p:cNvPr id="30725" name="Line 7"/>
          <p:cNvSpPr>
            <a:spLocks noChangeShapeType="1"/>
          </p:cNvSpPr>
          <p:nvPr/>
        </p:nvSpPr>
        <p:spPr bwMode="auto">
          <a:xfrm>
            <a:off x="4079875" y="2647950"/>
            <a:ext cx="4319588" cy="0"/>
          </a:xfrm>
          <a:prstGeom prst="line">
            <a:avLst/>
          </a:prstGeom>
          <a:noFill/>
          <a:ln w="38100">
            <a:solidFill>
              <a:schemeClr val="folHlink"/>
            </a:solidFill>
            <a:round/>
            <a:headEnd/>
            <a:tailEnd/>
          </a:ln>
          <a:extLst>
            <a:ext uri="{909E8E84-426E-40dd-AFC4-6F175D3DCCD1}">
              <a14:hiddenFill xmlns="" xmlns:a14="http://schemas.microsoft.com/office/drawing/2010/main">
                <a:noFill/>
              </a14:hiddenFill>
            </a:ext>
          </a:extLst>
        </p:spPr>
        <p:txBody>
          <a:bodyPr/>
          <a:lstStyle/>
          <a:p>
            <a:endParaRPr lang="pt-BR"/>
          </a:p>
        </p:txBody>
      </p:sp>
      <p:sp>
        <p:nvSpPr>
          <p:cNvPr id="30726" name="Line 8"/>
          <p:cNvSpPr>
            <a:spLocks noChangeShapeType="1"/>
          </p:cNvSpPr>
          <p:nvPr/>
        </p:nvSpPr>
        <p:spPr bwMode="auto">
          <a:xfrm>
            <a:off x="4079875" y="3368675"/>
            <a:ext cx="4319588" cy="0"/>
          </a:xfrm>
          <a:prstGeom prst="line">
            <a:avLst/>
          </a:prstGeom>
          <a:noFill/>
          <a:ln w="38100">
            <a:solidFill>
              <a:schemeClr val="folHlink"/>
            </a:solidFill>
            <a:round/>
            <a:headEnd/>
            <a:tailEnd/>
          </a:ln>
          <a:extLst>
            <a:ext uri="{909E8E84-426E-40dd-AFC4-6F175D3DCCD1}">
              <a14:hiddenFill xmlns="" xmlns:a14="http://schemas.microsoft.com/office/drawing/2010/main">
                <a:noFill/>
              </a14:hiddenFill>
            </a:ext>
          </a:extLst>
        </p:spPr>
        <p:txBody>
          <a:bodyPr/>
          <a:lstStyle/>
          <a:p>
            <a:endParaRPr lang="pt-BR"/>
          </a:p>
        </p:txBody>
      </p:sp>
      <p:sp>
        <p:nvSpPr>
          <p:cNvPr id="30727" name="Line 9"/>
          <p:cNvSpPr>
            <a:spLocks noChangeShapeType="1"/>
          </p:cNvSpPr>
          <p:nvPr/>
        </p:nvSpPr>
        <p:spPr bwMode="auto">
          <a:xfrm>
            <a:off x="3792539" y="3871913"/>
            <a:ext cx="4319587" cy="0"/>
          </a:xfrm>
          <a:prstGeom prst="line">
            <a:avLst/>
          </a:prstGeom>
          <a:noFill/>
          <a:ln w="38100">
            <a:solidFill>
              <a:schemeClr val="folHlink"/>
            </a:solidFill>
            <a:round/>
            <a:headEnd/>
            <a:tailEnd/>
          </a:ln>
          <a:extLst>
            <a:ext uri="{909E8E84-426E-40dd-AFC4-6F175D3DCCD1}">
              <a14:hiddenFill xmlns="" xmlns:a14="http://schemas.microsoft.com/office/drawing/2010/main">
                <a:noFill/>
              </a14:hiddenFill>
            </a:ext>
          </a:extLst>
        </p:spPr>
        <p:txBody>
          <a:bodyPr/>
          <a:lstStyle/>
          <a:p>
            <a:endParaRPr lang="pt-BR"/>
          </a:p>
        </p:txBody>
      </p:sp>
      <p:sp>
        <p:nvSpPr>
          <p:cNvPr id="30728" name="Line 10"/>
          <p:cNvSpPr>
            <a:spLocks noChangeShapeType="1"/>
          </p:cNvSpPr>
          <p:nvPr/>
        </p:nvSpPr>
        <p:spPr bwMode="auto">
          <a:xfrm>
            <a:off x="5808663" y="4305300"/>
            <a:ext cx="2303462" cy="0"/>
          </a:xfrm>
          <a:prstGeom prst="line">
            <a:avLst/>
          </a:prstGeom>
          <a:noFill/>
          <a:ln w="38100">
            <a:solidFill>
              <a:schemeClr val="folHlink"/>
            </a:solidFill>
            <a:round/>
            <a:headEnd/>
            <a:tailEnd/>
          </a:ln>
          <a:extLst>
            <a:ext uri="{909E8E84-426E-40dd-AFC4-6F175D3DCCD1}">
              <a14:hiddenFill xmlns="" xmlns:a14="http://schemas.microsoft.com/office/drawing/2010/main">
                <a:noFill/>
              </a14:hiddenFill>
            </a:ext>
          </a:extLst>
        </p:spPr>
        <p:txBody>
          <a:bodyPr/>
          <a:lstStyle/>
          <a:p>
            <a:endParaRPr lang="pt-BR"/>
          </a:p>
        </p:txBody>
      </p:sp>
      <p:sp>
        <p:nvSpPr>
          <p:cNvPr id="30729" name="Line 11"/>
          <p:cNvSpPr>
            <a:spLocks noChangeShapeType="1"/>
          </p:cNvSpPr>
          <p:nvPr/>
        </p:nvSpPr>
        <p:spPr bwMode="auto">
          <a:xfrm>
            <a:off x="4295775" y="5097463"/>
            <a:ext cx="3887788" cy="0"/>
          </a:xfrm>
          <a:prstGeom prst="line">
            <a:avLst/>
          </a:prstGeom>
          <a:noFill/>
          <a:ln w="38100">
            <a:solidFill>
              <a:schemeClr val="folHlink"/>
            </a:solidFill>
            <a:round/>
            <a:headEnd/>
            <a:tailEnd/>
          </a:ln>
          <a:extLst>
            <a:ext uri="{909E8E84-426E-40dd-AFC4-6F175D3DCCD1}">
              <a14:hiddenFill xmlns="" xmlns:a14="http://schemas.microsoft.com/office/drawing/2010/main">
                <a:noFill/>
              </a14:hiddenFill>
            </a:ext>
          </a:extLst>
        </p:spPr>
        <p:txBody>
          <a:bodyPr/>
          <a:lstStyle/>
          <a:p>
            <a:endParaRPr lang="pt-BR"/>
          </a:p>
        </p:txBody>
      </p:sp>
      <p:sp>
        <p:nvSpPr>
          <p:cNvPr id="30730" name="Line 12"/>
          <p:cNvSpPr>
            <a:spLocks noChangeShapeType="1"/>
          </p:cNvSpPr>
          <p:nvPr/>
        </p:nvSpPr>
        <p:spPr bwMode="auto">
          <a:xfrm>
            <a:off x="4295775" y="5529263"/>
            <a:ext cx="3887788" cy="0"/>
          </a:xfrm>
          <a:prstGeom prst="line">
            <a:avLst/>
          </a:prstGeom>
          <a:noFill/>
          <a:ln w="38100">
            <a:solidFill>
              <a:schemeClr val="folHlink"/>
            </a:solidFill>
            <a:round/>
            <a:headEnd/>
            <a:tailEnd/>
          </a:ln>
          <a:extLst>
            <a:ext uri="{909E8E84-426E-40dd-AFC4-6F175D3DCCD1}">
              <a14:hiddenFill xmlns="" xmlns:a14="http://schemas.microsoft.com/office/drawing/2010/main">
                <a:noFill/>
              </a14:hiddenFill>
            </a:ext>
          </a:extLst>
        </p:spPr>
        <p:txBody>
          <a:bodyPr/>
          <a:lstStyle/>
          <a:p>
            <a:endParaRPr lang="pt-BR"/>
          </a:p>
        </p:txBody>
      </p:sp>
      <p:sp>
        <p:nvSpPr>
          <p:cNvPr id="98317" name="Text Box 13"/>
          <p:cNvSpPr txBox="1">
            <a:spLocks noChangeArrowheads="1"/>
          </p:cNvSpPr>
          <p:nvPr/>
        </p:nvSpPr>
        <p:spPr bwMode="auto">
          <a:xfrm>
            <a:off x="4008438" y="5949950"/>
            <a:ext cx="6335712"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236538" eaLnBrk="0" hangingPunct="0">
              <a:defRPr sz="2400">
                <a:solidFill>
                  <a:schemeClr val="tx1"/>
                </a:solidFill>
                <a:latin typeface="Arial" charset="0"/>
                <a:ea typeface="ＭＳ Ｐゴシック" charset="0"/>
                <a:cs typeface="ＭＳ Ｐゴシック" charset="0"/>
              </a:defRPr>
            </a:lvl1pPr>
            <a:lvl2pPr marL="742950" indent="-285750" defTabSz="236538" eaLnBrk="0" hangingPunct="0">
              <a:defRPr sz="2400">
                <a:solidFill>
                  <a:schemeClr val="tx1"/>
                </a:solidFill>
                <a:latin typeface="Arial" charset="0"/>
                <a:ea typeface="ＭＳ Ｐゴシック" charset="0"/>
              </a:defRPr>
            </a:lvl2pPr>
            <a:lvl3pPr marL="1143000" indent="-228600" defTabSz="236538" eaLnBrk="0" hangingPunct="0">
              <a:defRPr sz="2400">
                <a:solidFill>
                  <a:schemeClr val="tx1"/>
                </a:solidFill>
                <a:latin typeface="Arial" charset="0"/>
                <a:ea typeface="ＭＳ Ｐゴシック" charset="0"/>
              </a:defRPr>
            </a:lvl3pPr>
            <a:lvl4pPr marL="1600200" indent="-228600" defTabSz="236538" eaLnBrk="0" hangingPunct="0">
              <a:defRPr sz="2400">
                <a:solidFill>
                  <a:schemeClr val="tx1"/>
                </a:solidFill>
                <a:latin typeface="Arial" charset="0"/>
                <a:ea typeface="ＭＳ Ｐゴシック" charset="0"/>
              </a:defRPr>
            </a:lvl4pPr>
            <a:lvl5pPr marL="2057400" indent="-228600" defTabSz="236538" eaLnBrk="0" hangingPunct="0">
              <a:defRPr sz="2400">
                <a:solidFill>
                  <a:schemeClr val="tx1"/>
                </a:solidFill>
                <a:latin typeface="Arial" charset="0"/>
                <a:ea typeface="ＭＳ Ｐゴシック" charset="0"/>
              </a:defRPr>
            </a:lvl5pPr>
            <a:lvl6pPr marL="2514600" indent="-228600" algn="ctr" defTabSz="236538"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236538"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236538"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23653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pt-BR" sz="1900" b="1">
                <a:solidFill>
                  <a:srgbClr val="800000"/>
                </a:solidFill>
              </a:rPr>
              <a:t>Incidência combinada de 1:14,000</a:t>
            </a:r>
          </a:p>
        </p:txBody>
      </p:sp>
    </p:spTree>
    <p:extLst>
      <p:ext uri="{BB962C8B-B14F-4D97-AF65-F5344CB8AC3E}">
        <p14:creationId xmlns:p14="http://schemas.microsoft.com/office/powerpoint/2010/main" val="5165990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8317"/>
                                        </p:tgtEl>
                                        <p:attrNameLst>
                                          <p:attrName>style.visibility</p:attrName>
                                        </p:attrNameLst>
                                      </p:cBhvr>
                                      <p:to>
                                        <p:strVal val="visible"/>
                                      </p:to>
                                    </p:set>
                                    <p:animEffect transition="in" filter="box(in)">
                                      <p:cBhvr>
                                        <p:cTn id="7" dur="500"/>
                                        <p:tgtEl>
                                          <p:spTgt spid="98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1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116"/>
          <p:cNvSpPr>
            <a:spLocks noGrp="1" noChangeArrowheads="1"/>
          </p:cNvSpPr>
          <p:nvPr>
            <p:ph type="title" idx="4294967295"/>
          </p:nvPr>
        </p:nvSpPr>
        <p:spPr>
          <a:xfrm>
            <a:off x="1524000" y="274638"/>
            <a:ext cx="8229600" cy="1143000"/>
          </a:xfrm>
        </p:spPr>
        <p:txBody>
          <a:bodyPr vert="horz" lIns="0" tIns="45720" rIns="0" bIns="45720" rtlCol="0" anchor="ctr">
            <a:normAutofit fontScale="90000"/>
          </a:bodyPr>
          <a:lstStyle/>
          <a:p>
            <a:pPr>
              <a:defRPr/>
            </a:pPr>
            <a:r>
              <a:rPr lang="en-GB" dirty="0">
                <a:ea typeface="+mj-ea"/>
                <a:cs typeface="+mj-cs"/>
              </a:rPr>
              <a:t>A </a:t>
            </a:r>
            <a:r>
              <a:rPr lang="en-GB" dirty="0" err="1">
                <a:ea typeface="+mj-ea"/>
                <a:cs typeface="+mj-cs"/>
              </a:rPr>
              <a:t>demora</a:t>
            </a:r>
            <a:r>
              <a:rPr lang="en-GB" dirty="0">
                <a:ea typeface="+mj-ea"/>
                <a:cs typeface="+mj-cs"/>
              </a:rPr>
              <a:t> no </a:t>
            </a:r>
            <a:r>
              <a:rPr lang="en-GB" dirty="0" err="1">
                <a:ea typeface="+mj-ea"/>
                <a:cs typeface="+mj-cs"/>
              </a:rPr>
              <a:t>diagnóstico</a:t>
            </a:r>
            <a:r>
              <a:rPr lang="en-GB" dirty="0">
                <a:ea typeface="+mj-ea"/>
                <a:cs typeface="+mj-cs"/>
              </a:rPr>
              <a:t> de </a:t>
            </a:r>
            <a:r>
              <a:rPr lang="en-GB" dirty="0" err="1">
                <a:ea typeface="+mj-ea"/>
                <a:cs typeface="+mj-cs"/>
              </a:rPr>
              <a:t>Pompe</a:t>
            </a:r>
            <a:r>
              <a:rPr lang="en-GB" dirty="0">
                <a:ea typeface="+mj-ea"/>
                <a:cs typeface="+mj-cs"/>
              </a:rPr>
              <a:t> </a:t>
            </a:r>
            <a:r>
              <a:rPr lang="en-GB" dirty="0" err="1">
                <a:ea typeface="+mj-ea"/>
                <a:cs typeface="+mj-cs"/>
              </a:rPr>
              <a:t>é</a:t>
            </a:r>
            <a:r>
              <a:rPr lang="en-GB" dirty="0">
                <a:ea typeface="+mj-ea"/>
                <a:cs typeface="+mj-cs"/>
              </a:rPr>
              <a:t> </a:t>
            </a:r>
            <a:r>
              <a:rPr lang="en-GB" dirty="0" err="1">
                <a:ea typeface="+mj-ea"/>
                <a:cs typeface="+mj-cs"/>
              </a:rPr>
              <a:t>comum</a:t>
            </a:r>
            <a:endParaRPr lang="en-GB" dirty="0">
              <a:ea typeface="+mj-ea"/>
              <a:cs typeface="+mj-cs"/>
            </a:endParaRPr>
          </a:p>
        </p:txBody>
      </p:sp>
      <p:sp>
        <p:nvSpPr>
          <p:cNvPr id="34818" name="Rectangle 4"/>
          <p:cNvSpPr>
            <a:spLocks noChangeArrowheads="1"/>
          </p:cNvSpPr>
          <p:nvPr/>
        </p:nvSpPr>
        <p:spPr bwMode="auto">
          <a:xfrm>
            <a:off x="1889125" y="6364289"/>
            <a:ext cx="5670550" cy="366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r>
              <a:rPr lang="fr-FR" sz="900">
                <a:solidFill>
                  <a:srgbClr val="4D4D4D"/>
                </a:solidFill>
                <a:latin typeface="Tahoma" charset="0"/>
              </a:rPr>
              <a:t>Van den Hout et al. Pediatrics. 2003;112:332-340. Kishnani et al. J Pediatr. 2006;148:671-676. </a:t>
            </a:r>
          </a:p>
          <a:p>
            <a:r>
              <a:rPr lang="fr-FR" sz="900">
                <a:solidFill>
                  <a:srgbClr val="4D4D4D"/>
                </a:solidFill>
                <a:latin typeface="Tahoma" charset="0"/>
              </a:rPr>
              <a:t>Muller-Felber et al. Neuromuscular Disease. 2007;17:698-706. Winkel et al. J Neurol. 2005;252:875-884.</a:t>
            </a:r>
            <a:endParaRPr lang="en-US" sz="900">
              <a:solidFill>
                <a:srgbClr val="4D4D4D"/>
              </a:solidFill>
              <a:latin typeface="Tahoma" charset="0"/>
            </a:endParaRPr>
          </a:p>
        </p:txBody>
      </p:sp>
      <p:sp>
        <p:nvSpPr>
          <p:cNvPr id="34819" name="Rectangle 117"/>
          <p:cNvSpPr txBox="1">
            <a:spLocks noChangeArrowheads="1"/>
          </p:cNvSpPr>
          <p:nvPr/>
        </p:nvSpPr>
        <p:spPr bwMode="auto">
          <a:xfrm>
            <a:off x="2117725" y="1690688"/>
            <a:ext cx="8123238" cy="823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ct val="20000"/>
              </a:spcAft>
              <a:buClr>
                <a:schemeClr val="folHlink"/>
              </a:buClr>
            </a:pPr>
            <a:r>
              <a:rPr lang="en-GB" sz="1600">
                <a:solidFill>
                  <a:srgbClr val="4D4D4D"/>
                </a:solidFill>
                <a:latin typeface="Tahoma" charset="0"/>
              </a:rPr>
              <a:t>As dificuldades na identificação clínica acarretam a ocorrência de um longo intervalo de tempo entre o início dos sintomas e o diagnóstico. O diagnóstico tardio impede o início precoce da terapia, permitindo que se desenvolvam lesões irreversíveis.</a:t>
            </a:r>
          </a:p>
        </p:txBody>
      </p:sp>
      <p:sp>
        <p:nvSpPr>
          <p:cNvPr id="3" name="Oval 2">
            <a:extLst>
              <a:ext uri="{FF2B5EF4-FFF2-40B4-BE49-F238E27FC236}">
                <a16:creationId xmlns:a16="http://schemas.microsoft.com/office/drawing/2014/main" id="{5E0763A6-E2FF-D74C-9068-EBCCF505F6FA}"/>
              </a:ext>
            </a:extLst>
          </p:cNvPr>
          <p:cNvSpPr/>
          <p:nvPr/>
        </p:nvSpPr>
        <p:spPr>
          <a:xfrm>
            <a:off x="2286696" y="2636912"/>
            <a:ext cx="3352105" cy="322421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t>Os Bebes com Doença de </a:t>
            </a:r>
            <a:r>
              <a:rPr lang="pt-BR" sz="2000" b="1" dirty="0" err="1"/>
              <a:t>Pompe</a:t>
            </a:r>
            <a:r>
              <a:rPr lang="pt-BR" sz="2000" b="1" dirty="0"/>
              <a:t> normalmente são diagnosticados 3-4 meses após o inicio dos sintomas</a:t>
            </a:r>
          </a:p>
        </p:txBody>
      </p:sp>
      <p:sp>
        <p:nvSpPr>
          <p:cNvPr id="89" name="Oval 88">
            <a:extLst>
              <a:ext uri="{FF2B5EF4-FFF2-40B4-BE49-F238E27FC236}">
                <a16:creationId xmlns:a16="http://schemas.microsoft.com/office/drawing/2014/main" id="{0AC740E2-81CA-1A40-AFC1-DB73FEF4B8D8}"/>
              </a:ext>
            </a:extLst>
          </p:cNvPr>
          <p:cNvSpPr/>
          <p:nvPr/>
        </p:nvSpPr>
        <p:spPr>
          <a:xfrm>
            <a:off x="6401496" y="2653060"/>
            <a:ext cx="3352105" cy="32242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t>As crianças e adultos levam de 7-10 anos para o diagnóstico após o inicio dos sintomas</a:t>
            </a:r>
          </a:p>
        </p:txBody>
      </p:sp>
    </p:spTree>
    <p:custDataLst>
      <p:tags r:id="rId1"/>
    </p:custDataLst>
    <p:extLst>
      <p:ext uri="{BB962C8B-B14F-4D97-AF65-F5344CB8AC3E}">
        <p14:creationId xmlns:p14="http://schemas.microsoft.com/office/powerpoint/2010/main" val="907381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EB2353-39BC-704F-8B84-CB79C0C24AF0}"/>
              </a:ext>
            </a:extLst>
          </p:cNvPr>
          <p:cNvSpPr>
            <a:spLocks noGrp="1"/>
          </p:cNvSpPr>
          <p:nvPr>
            <p:ph type="title"/>
          </p:nvPr>
        </p:nvSpPr>
        <p:spPr>
          <a:xfrm>
            <a:off x="1981200" y="2708920"/>
            <a:ext cx="8229600" cy="1143000"/>
          </a:xfrm>
          <a:solidFill>
            <a:schemeClr val="accent2"/>
          </a:solidFill>
        </p:spPr>
        <p:txBody>
          <a:bodyPr/>
          <a:lstStyle/>
          <a:p>
            <a:r>
              <a:rPr lang="pt-BR" dirty="0">
                <a:solidFill>
                  <a:schemeClr val="accent6">
                    <a:lumMod val="20000"/>
                    <a:lumOff val="80000"/>
                  </a:schemeClr>
                </a:solidFill>
              </a:rPr>
              <a:t>Como o tratamento pode ajudar?</a:t>
            </a:r>
          </a:p>
        </p:txBody>
      </p:sp>
    </p:spTree>
    <p:extLst>
      <p:ext uri="{BB962C8B-B14F-4D97-AF65-F5344CB8AC3E}">
        <p14:creationId xmlns:p14="http://schemas.microsoft.com/office/powerpoint/2010/main" val="29637253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593707" y="6570"/>
            <a:ext cx="10971714" cy="810005"/>
          </a:xfrm>
        </p:spPr>
        <p:txBody>
          <a:bodyPr/>
          <a:lstStyle/>
          <a:p>
            <a:pPr lvl="1" algn="ctr"/>
            <a:r>
              <a:rPr lang="pt-BR" dirty="0"/>
              <a:t>SAO 10 TIPOS DE GLICOGENOSES HEPATICAS </a:t>
            </a:r>
          </a:p>
        </p:txBody>
      </p:sp>
      <p:graphicFrame>
        <p:nvGraphicFramePr>
          <p:cNvPr id="4" name="Espaço Reservado para Conteúdo 3"/>
          <p:cNvGraphicFramePr>
            <a:graphicFrameLocks noGrp="1"/>
          </p:cNvGraphicFramePr>
          <p:nvPr>
            <p:ph idx="1"/>
            <p:extLst>
              <p:ext uri="{D42A27DB-BD31-4B8C-83A1-F6EECF244321}">
                <p14:modId xmlns:p14="http://schemas.microsoft.com/office/powerpoint/2010/main" val="3326676596"/>
              </p:ext>
            </p:extLst>
          </p:nvPr>
        </p:nvGraphicFramePr>
        <p:xfrm>
          <a:off x="265212" y="697874"/>
          <a:ext cx="11743697" cy="5779553"/>
        </p:xfrm>
        <a:graphic>
          <a:graphicData uri="http://schemas.openxmlformats.org/drawingml/2006/table">
            <a:tbl>
              <a:tblPr firstRow="1" bandRow="1">
                <a:tableStyleId>{21E4AEA4-8DFA-4A89-87EB-49C32662AFE0}</a:tableStyleId>
              </a:tblPr>
              <a:tblGrid>
                <a:gridCol w="985485">
                  <a:extLst>
                    <a:ext uri="{9D8B030D-6E8A-4147-A177-3AD203B41FA5}">
                      <a16:colId xmlns:a16="http://schemas.microsoft.com/office/drawing/2014/main" val="20000"/>
                    </a:ext>
                  </a:extLst>
                </a:gridCol>
                <a:gridCol w="1724599">
                  <a:extLst>
                    <a:ext uri="{9D8B030D-6E8A-4147-A177-3AD203B41FA5}">
                      <a16:colId xmlns:a16="http://schemas.microsoft.com/office/drawing/2014/main" val="20001"/>
                    </a:ext>
                  </a:extLst>
                </a:gridCol>
                <a:gridCol w="985485">
                  <a:extLst>
                    <a:ext uri="{9D8B030D-6E8A-4147-A177-3AD203B41FA5}">
                      <a16:colId xmlns:a16="http://schemas.microsoft.com/office/drawing/2014/main" val="20002"/>
                    </a:ext>
                  </a:extLst>
                </a:gridCol>
                <a:gridCol w="903361">
                  <a:extLst>
                    <a:ext uri="{9D8B030D-6E8A-4147-A177-3AD203B41FA5}">
                      <a16:colId xmlns:a16="http://schemas.microsoft.com/office/drawing/2014/main" val="20003"/>
                    </a:ext>
                  </a:extLst>
                </a:gridCol>
                <a:gridCol w="3449198">
                  <a:extLst>
                    <a:ext uri="{9D8B030D-6E8A-4147-A177-3AD203B41FA5}">
                      <a16:colId xmlns:a16="http://schemas.microsoft.com/office/drawing/2014/main" val="20004"/>
                    </a:ext>
                  </a:extLst>
                </a:gridCol>
                <a:gridCol w="3695569">
                  <a:extLst>
                    <a:ext uri="{9D8B030D-6E8A-4147-A177-3AD203B41FA5}">
                      <a16:colId xmlns:a16="http://schemas.microsoft.com/office/drawing/2014/main" val="20005"/>
                    </a:ext>
                  </a:extLst>
                </a:gridCol>
              </a:tblGrid>
              <a:tr h="459474">
                <a:tc>
                  <a:txBody>
                    <a:bodyPr/>
                    <a:lstStyle/>
                    <a:p>
                      <a:pPr algn="ctr">
                        <a:spcAft>
                          <a:spcPts val="0"/>
                        </a:spcAft>
                      </a:pPr>
                      <a:r>
                        <a:rPr lang="pt-BR" sz="1100" dirty="0">
                          <a:effectLst/>
                        </a:rPr>
                        <a:t>Tipo (MIM)</a:t>
                      </a:r>
                      <a:endParaRPr lang="pt-BR" sz="1800" dirty="0">
                        <a:effectLst/>
                        <a:latin typeface="Times New Roman"/>
                        <a:ea typeface="Times New Roman"/>
                      </a:endParaRPr>
                    </a:p>
                  </a:txBody>
                  <a:tcPr marL="78214" marR="78214" marT="0" marB="0" anchor="ctr"/>
                </a:tc>
                <a:tc>
                  <a:txBody>
                    <a:bodyPr/>
                    <a:lstStyle/>
                    <a:p>
                      <a:pPr algn="ctr">
                        <a:spcAft>
                          <a:spcPts val="0"/>
                        </a:spcAft>
                      </a:pPr>
                      <a:r>
                        <a:rPr lang="pt-BR" sz="1100" dirty="0">
                          <a:effectLst/>
                        </a:rPr>
                        <a:t>Enzima envolvida</a:t>
                      </a:r>
                      <a:endParaRPr lang="pt-BR" sz="1800" dirty="0">
                        <a:effectLst/>
                        <a:latin typeface="Times New Roman"/>
                        <a:ea typeface="Times New Roman"/>
                      </a:endParaRPr>
                    </a:p>
                  </a:txBody>
                  <a:tcPr marL="78214" marR="78214" marT="0" marB="0" anchor="ctr"/>
                </a:tc>
                <a:tc>
                  <a:txBody>
                    <a:bodyPr/>
                    <a:lstStyle/>
                    <a:p>
                      <a:pPr algn="ctr">
                        <a:spcAft>
                          <a:spcPts val="0"/>
                        </a:spcAft>
                      </a:pPr>
                      <a:r>
                        <a:rPr lang="pt-BR" sz="1100" dirty="0">
                          <a:effectLst/>
                        </a:rPr>
                        <a:t>Gene</a:t>
                      </a:r>
                      <a:endParaRPr lang="pt-BR" sz="1800" dirty="0">
                        <a:effectLst/>
                      </a:endParaRPr>
                    </a:p>
                    <a:p>
                      <a:pPr algn="ctr">
                        <a:spcAft>
                          <a:spcPts val="0"/>
                        </a:spcAft>
                      </a:pPr>
                      <a:r>
                        <a:rPr lang="pt-BR" sz="1100" dirty="0">
                          <a:effectLst/>
                        </a:rPr>
                        <a:t> </a:t>
                      </a:r>
                      <a:endParaRPr lang="pt-BR" sz="1800" dirty="0">
                        <a:effectLst/>
                        <a:latin typeface="Times New Roman"/>
                        <a:ea typeface="Times New Roman"/>
                      </a:endParaRPr>
                    </a:p>
                  </a:txBody>
                  <a:tcPr marL="78214" marR="78214" marT="0" marB="0" anchor="ctr"/>
                </a:tc>
                <a:tc>
                  <a:txBody>
                    <a:bodyPr/>
                    <a:lstStyle/>
                    <a:p>
                      <a:pPr algn="ctr">
                        <a:spcAft>
                          <a:spcPts val="0"/>
                        </a:spcAft>
                      </a:pPr>
                      <a:r>
                        <a:rPr lang="pt-BR" sz="1100" dirty="0">
                          <a:effectLst/>
                        </a:rPr>
                        <a:t>Herança</a:t>
                      </a:r>
                      <a:endParaRPr lang="pt-BR" sz="1800" dirty="0">
                        <a:effectLst/>
                        <a:latin typeface="Times New Roman"/>
                        <a:ea typeface="Times New Roman"/>
                      </a:endParaRPr>
                    </a:p>
                  </a:txBody>
                  <a:tcPr marL="78214" marR="78214" marT="0" marB="0" anchor="ctr"/>
                </a:tc>
                <a:tc>
                  <a:txBody>
                    <a:bodyPr/>
                    <a:lstStyle/>
                    <a:p>
                      <a:pPr algn="ctr">
                        <a:spcAft>
                          <a:spcPts val="0"/>
                        </a:spcAft>
                      </a:pPr>
                      <a:r>
                        <a:rPr lang="pt-BR" sz="1100" dirty="0">
                          <a:effectLst/>
                        </a:rPr>
                        <a:t>Clínica/Bioquímica</a:t>
                      </a:r>
                      <a:endParaRPr lang="pt-BR" sz="1800" dirty="0">
                        <a:effectLst/>
                        <a:latin typeface="Times New Roman"/>
                        <a:ea typeface="Times New Roman"/>
                      </a:endParaRPr>
                    </a:p>
                  </a:txBody>
                  <a:tcPr marL="78214" marR="78214" marT="0" marB="0" anchor="ctr"/>
                </a:tc>
                <a:tc>
                  <a:txBody>
                    <a:bodyPr/>
                    <a:lstStyle/>
                    <a:p>
                      <a:pPr algn="ctr">
                        <a:spcAft>
                          <a:spcPts val="0"/>
                        </a:spcAft>
                      </a:pPr>
                      <a:r>
                        <a:rPr lang="pt-BR" sz="1100" dirty="0">
                          <a:effectLst/>
                        </a:rPr>
                        <a:t>Tratamento</a:t>
                      </a:r>
                      <a:endParaRPr lang="pt-BR" sz="1800" dirty="0">
                        <a:effectLst/>
                        <a:latin typeface="Times New Roman"/>
                        <a:ea typeface="Times New Roman"/>
                      </a:endParaRPr>
                    </a:p>
                  </a:txBody>
                  <a:tcPr marL="78214" marR="78214" marT="0" marB="0" anchor="ctr"/>
                </a:tc>
                <a:extLst>
                  <a:ext uri="{0D108BD9-81ED-4DB2-BD59-A6C34878D82A}">
                    <a16:rowId xmlns:a16="http://schemas.microsoft.com/office/drawing/2014/main" val="10000"/>
                  </a:ext>
                </a:extLst>
              </a:tr>
              <a:tr h="520186">
                <a:tc>
                  <a:txBody>
                    <a:bodyPr/>
                    <a:lstStyle/>
                    <a:p>
                      <a:pPr>
                        <a:spcAft>
                          <a:spcPts val="0"/>
                        </a:spcAft>
                      </a:pPr>
                      <a:r>
                        <a:rPr lang="pt-BR" sz="1100" dirty="0">
                          <a:effectLst/>
                        </a:rPr>
                        <a:t>0,forma hepática</a:t>
                      </a:r>
                      <a:endParaRPr lang="pt-BR" sz="1800" dirty="0">
                        <a:effectLst/>
                      </a:endParaRPr>
                    </a:p>
                    <a:p>
                      <a:pPr>
                        <a:spcAft>
                          <a:spcPts val="0"/>
                        </a:spcAft>
                      </a:pPr>
                      <a:r>
                        <a:rPr lang="pt-BR" sz="1100" dirty="0">
                          <a:effectLst/>
                        </a:rPr>
                        <a:t>(</a:t>
                      </a:r>
                      <a:r>
                        <a:rPr lang="pt-BR" sz="1100" u="none" strike="noStrike" dirty="0">
                          <a:effectLst/>
                        </a:rPr>
                        <a:t>240600</a:t>
                      </a:r>
                      <a:r>
                        <a:rPr lang="pt-BR" sz="1100" dirty="0">
                          <a:effectLst/>
                        </a:rPr>
                        <a:t>)</a:t>
                      </a:r>
                      <a:endParaRPr lang="pt-BR" sz="1800" dirty="0">
                        <a:effectLst/>
                        <a:latin typeface="Times New Roman"/>
                        <a:ea typeface="Times New Roman"/>
                      </a:endParaRPr>
                    </a:p>
                  </a:txBody>
                  <a:tcPr marL="78214" marR="78214" marT="0" marB="0"/>
                </a:tc>
                <a:tc>
                  <a:txBody>
                    <a:bodyPr/>
                    <a:lstStyle/>
                    <a:p>
                      <a:pPr>
                        <a:spcAft>
                          <a:spcPts val="0"/>
                        </a:spcAft>
                      </a:pPr>
                      <a:r>
                        <a:rPr lang="pt-BR" sz="1100" dirty="0">
                          <a:effectLst/>
                        </a:rPr>
                        <a:t>Glicogênio </a:t>
                      </a:r>
                      <a:r>
                        <a:rPr lang="pt-BR" sz="1100" dirty="0" err="1">
                          <a:effectLst/>
                        </a:rPr>
                        <a:t>sintase</a:t>
                      </a:r>
                      <a:r>
                        <a:rPr lang="pt-BR" sz="1100" dirty="0">
                          <a:effectLst/>
                        </a:rPr>
                        <a:t> (hepática)</a:t>
                      </a:r>
                      <a:endParaRPr lang="pt-BR" sz="1800" dirty="0">
                        <a:effectLst/>
                        <a:latin typeface="Times New Roman"/>
                        <a:ea typeface="Times New Roman"/>
                      </a:endParaRPr>
                    </a:p>
                  </a:txBody>
                  <a:tcPr marL="78214" marR="78214" marT="0" marB="0"/>
                </a:tc>
                <a:tc>
                  <a:txBody>
                    <a:bodyPr/>
                    <a:lstStyle/>
                    <a:p>
                      <a:pPr>
                        <a:spcAft>
                          <a:spcPts val="0"/>
                        </a:spcAft>
                      </a:pPr>
                      <a:r>
                        <a:rPr lang="pt-BR" sz="1100" dirty="0">
                          <a:effectLst/>
                        </a:rPr>
                        <a:t>GYS2</a:t>
                      </a:r>
                      <a:endParaRPr lang="pt-BR" sz="1800" dirty="0">
                        <a:effectLst/>
                        <a:latin typeface="Times New Roman"/>
                        <a:ea typeface="Times New Roman"/>
                      </a:endParaRPr>
                    </a:p>
                  </a:txBody>
                  <a:tcPr marL="78214" marR="78214" marT="0" marB="0"/>
                </a:tc>
                <a:tc>
                  <a:txBody>
                    <a:bodyPr/>
                    <a:lstStyle/>
                    <a:p>
                      <a:pPr algn="ctr">
                        <a:spcAft>
                          <a:spcPts val="0"/>
                        </a:spcAft>
                      </a:pPr>
                      <a:r>
                        <a:rPr lang="pt-BR" sz="1100" dirty="0">
                          <a:effectLst/>
                        </a:rPr>
                        <a:t>AR</a:t>
                      </a:r>
                      <a:endParaRPr lang="pt-BR" sz="1800" dirty="0">
                        <a:effectLst/>
                        <a:latin typeface="Times New Roman"/>
                        <a:ea typeface="Times New Roman"/>
                      </a:endParaRPr>
                    </a:p>
                  </a:txBody>
                  <a:tcPr marL="78214" marR="78214" marT="0" marB="0"/>
                </a:tc>
                <a:tc>
                  <a:txBody>
                    <a:bodyPr/>
                    <a:lstStyle/>
                    <a:p>
                      <a:pPr algn="just">
                        <a:spcAft>
                          <a:spcPts val="0"/>
                        </a:spcAft>
                      </a:pPr>
                      <a:r>
                        <a:rPr lang="pt-BR" sz="1100" dirty="0">
                          <a:effectLst/>
                        </a:rPr>
                        <a:t>Hipoglicemia </a:t>
                      </a:r>
                      <a:r>
                        <a:rPr lang="pt-BR" sz="1100" dirty="0" err="1">
                          <a:effectLst/>
                        </a:rPr>
                        <a:t>cetótica</a:t>
                      </a:r>
                      <a:r>
                        <a:rPr lang="pt-BR" sz="1100" dirty="0">
                          <a:effectLst/>
                        </a:rPr>
                        <a:t> ao jejum, hiperglicemia e </a:t>
                      </a:r>
                      <a:r>
                        <a:rPr lang="pt-BR" sz="1100" dirty="0" err="1">
                          <a:effectLst/>
                        </a:rPr>
                        <a:t>hiperlactatemia</a:t>
                      </a:r>
                      <a:r>
                        <a:rPr lang="pt-BR" sz="1100" dirty="0">
                          <a:effectLst/>
                        </a:rPr>
                        <a:t> pós-prandial</a:t>
                      </a:r>
                      <a:endParaRPr lang="pt-BR" sz="1800" dirty="0">
                        <a:effectLst/>
                        <a:latin typeface="Times New Roman"/>
                        <a:ea typeface="Times New Roman"/>
                      </a:endParaRPr>
                    </a:p>
                  </a:txBody>
                  <a:tcPr marL="78214" marR="78214" marT="0" marB="0"/>
                </a:tc>
                <a:tc>
                  <a:txBody>
                    <a:bodyPr/>
                    <a:lstStyle/>
                    <a:p>
                      <a:pPr algn="just">
                        <a:spcAft>
                          <a:spcPts val="0"/>
                        </a:spcAft>
                      </a:pPr>
                      <a:r>
                        <a:rPr lang="pt-BR" sz="1100" dirty="0">
                          <a:effectLst/>
                        </a:rPr>
                        <a:t>Alimentação rica em proteína e com carboidratos complexos de baixo índice glicêmico; uso noturno de amido de milho cru</a:t>
                      </a:r>
                      <a:endParaRPr lang="pt-BR" sz="1800" dirty="0">
                        <a:effectLst/>
                        <a:latin typeface="Times New Roman"/>
                        <a:ea typeface="Times New Roman"/>
                      </a:endParaRPr>
                    </a:p>
                  </a:txBody>
                  <a:tcPr marL="78214" marR="78214" marT="0" marB="0"/>
                </a:tc>
                <a:extLst>
                  <a:ext uri="{0D108BD9-81ED-4DB2-BD59-A6C34878D82A}">
                    <a16:rowId xmlns:a16="http://schemas.microsoft.com/office/drawing/2014/main" val="10001"/>
                  </a:ext>
                </a:extLst>
              </a:tr>
              <a:tr h="497612">
                <a:tc>
                  <a:txBody>
                    <a:bodyPr/>
                    <a:lstStyle/>
                    <a:p>
                      <a:pPr>
                        <a:spcAft>
                          <a:spcPts val="0"/>
                        </a:spcAft>
                      </a:pPr>
                      <a:r>
                        <a:rPr lang="pt-BR" sz="1100" dirty="0">
                          <a:effectLst/>
                        </a:rPr>
                        <a:t>Ia </a:t>
                      </a:r>
                      <a:endParaRPr lang="pt-BR" sz="1800" dirty="0">
                        <a:effectLst/>
                      </a:endParaRPr>
                    </a:p>
                    <a:p>
                      <a:pPr>
                        <a:spcAft>
                          <a:spcPts val="0"/>
                        </a:spcAft>
                      </a:pPr>
                      <a:r>
                        <a:rPr lang="pt-BR" sz="1100" dirty="0">
                          <a:effectLst/>
                        </a:rPr>
                        <a:t>(</a:t>
                      </a:r>
                      <a:r>
                        <a:rPr lang="pt-BR" sz="1100" u="none" strike="noStrike" dirty="0">
                          <a:effectLst/>
                        </a:rPr>
                        <a:t>232200</a:t>
                      </a:r>
                      <a:r>
                        <a:rPr lang="pt-BR" sz="1100" dirty="0">
                          <a:effectLst/>
                        </a:rPr>
                        <a:t>)</a:t>
                      </a:r>
                      <a:endParaRPr lang="pt-BR" sz="1800" dirty="0">
                        <a:effectLst/>
                        <a:latin typeface="Times New Roman"/>
                        <a:ea typeface="Times New Roman"/>
                      </a:endParaRPr>
                    </a:p>
                  </a:txBody>
                  <a:tcPr marL="78214" marR="78214" marT="0" marB="0"/>
                </a:tc>
                <a:tc>
                  <a:txBody>
                    <a:bodyPr/>
                    <a:lstStyle/>
                    <a:p>
                      <a:pPr>
                        <a:spcAft>
                          <a:spcPts val="0"/>
                        </a:spcAft>
                      </a:pPr>
                      <a:r>
                        <a:rPr lang="pt-BR" sz="1100">
                          <a:effectLst/>
                        </a:rPr>
                        <a:t>Glicose-6-fosfatase</a:t>
                      </a:r>
                      <a:endParaRPr lang="pt-BR" sz="1800">
                        <a:effectLst/>
                        <a:latin typeface="Times New Roman"/>
                        <a:ea typeface="Times New Roman"/>
                      </a:endParaRPr>
                    </a:p>
                  </a:txBody>
                  <a:tcPr marL="78214" marR="78214" marT="0" marB="0"/>
                </a:tc>
                <a:tc>
                  <a:txBody>
                    <a:bodyPr/>
                    <a:lstStyle/>
                    <a:p>
                      <a:pPr>
                        <a:spcAft>
                          <a:spcPts val="0"/>
                        </a:spcAft>
                      </a:pPr>
                      <a:r>
                        <a:rPr lang="pt-BR" sz="1100">
                          <a:effectLst/>
                        </a:rPr>
                        <a:t>G6PC</a:t>
                      </a:r>
                      <a:endParaRPr lang="pt-BR" sz="1800">
                        <a:effectLst/>
                      </a:endParaRPr>
                    </a:p>
                    <a:p>
                      <a:pPr>
                        <a:spcAft>
                          <a:spcPts val="0"/>
                        </a:spcAft>
                      </a:pPr>
                      <a:r>
                        <a:rPr lang="pt-BR" sz="1100">
                          <a:effectLst/>
                        </a:rPr>
                        <a:t> </a:t>
                      </a:r>
                      <a:endParaRPr lang="pt-BR" sz="1800">
                        <a:effectLst/>
                        <a:latin typeface="Times New Roman"/>
                        <a:ea typeface="Times New Roman"/>
                      </a:endParaRPr>
                    </a:p>
                  </a:txBody>
                  <a:tcPr marL="78214" marR="78214" marT="0" marB="0"/>
                </a:tc>
                <a:tc>
                  <a:txBody>
                    <a:bodyPr/>
                    <a:lstStyle/>
                    <a:p>
                      <a:pPr algn="ctr">
                        <a:spcAft>
                          <a:spcPts val="0"/>
                        </a:spcAft>
                      </a:pPr>
                      <a:r>
                        <a:rPr lang="pt-BR" sz="1100">
                          <a:effectLst/>
                        </a:rPr>
                        <a:t> AR </a:t>
                      </a:r>
                      <a:endParaRPr lang="pt-BR" sz="1800">
                        <a:effectLst/>
                        <a:latin typeface="Times New Roman"/>
                        <a:ea typeface="Times New Roman"/>
                      </a:endParaRPr>
                    </a:p>
                  </a:txBody>
                  <a:tcPr marL="78214" marR="78214" marT="0" marB="0"/>
                </a:tc>
                <a:tc>
                  <a:txBody>
                    <a:bodyPr/>
                    <a:lstStyle/>
                    <a:p>
                      <a:pPr algn="just">
                        <a:spcAft>
                          <a:spcPts val="0"/>
                        </a:spcAft>
                      </a:pPr>
                      <a:r>
                        <a:rPr lang="pt-BR" sz="1100" dirty="0">
                          <a:effectLst/>
                        </a:rPr>
                        <a:t>Hipoglicemia, </a:t>
                      </a:r>
                      <a:r>
                        <a:rPr lang="pt-BR" sz="1100" dirty="0" err="1">
                          <a:effectLst/>
                        </a:rPr>
                        <a:t>hepatomegalia</a:t>
                      </a:r>
                      <a:r>
                        <a:rPr lang="pt-BR" sz="1100" dirty="0">
                          <a:effectLst/>
                        </a:rPr>
                        <a:t>, retardo do crescimento, acidose lática, hiperuricemia e </a:t>
                      </a:r>
                      <a:r>
                        <a:rPr lang="pt-BR" sz="1100" dirty="0" err="1">
                          <a:effectLst/>
                        </a:rPr>
                        <a:t>hiperlipidemia</a:t>
                      </a:r>
                      <a:endParaRPr lang="pt-BR" sz="1800" dirty="0">
                        <a:effectLst/>
                        <a:latin typeface="Times New Roman"/>
                        <a:ea typeface="Times New Roman"/>
                      </a:endParaRPr>
                    </a:p>
                  </a:txBody>
                  <a:tcPr marL="78214" marR="78214" marT="0" marB="0"/>
                </a:tc>
                <a:tc>
                  <a:txBody>
                    <a:bodyPr/>
                    <a:lstStyle/>
                    <a:p>
                      <a:pPr algn="just">
                        <a:spcAft>
                          <a:spcPts val="0"/>
                        </a:spcAft>
                      </a:pPr>
                      <a:r>
                        <a:rPr lang="pt-BR" sz="1100">
                          <a:effectLst/>
                        </a:rPr>
                        <a:t>Uso de amido de milho cru; restrição de galactose, frutose, lactose e sacarose</a:t>
                      </a:r>
                      <a:endParaRPr lang="pt-BR" sz="1800">
                        <a:effectLst/>
                        <a:latin typeface="Times New Roman"/>
                        <a:ea typeface="Times New Roman"/>
                      </a:endParaRPr>
                    </a:p>
                  </a:txBody>
                  <a:tcPr marL="78214" marR="78214" marT="0" marB="0"/>
                </a:tc>
                <a:extLst>
                  <a:ext uri="{0D108BD9-81ED-4DB2-BD59-A6C34878D82A}">
                    <a16:rowId xmlns:a16="http://schemas.microsoft.com/office/drawing/2014/main" val="10002"/>
                  </a:ext>
                </a:extLst>
              </a:tr>
              <a:tr h="481065">
                <a:tc>
                  <a:txBody>
                    <a:bodyPr/>
                    <a:lstStyle/>
                    <a:p>
                      <a:pPr>
                        <a:spcAft>
                          <a:spcPts val="0"/>
                        </a:spcAft>
                      </a:pPr>
                      <a:r>
                        <a:rPr lang="pt-BR" sz="1100" dirty="0" err="1">
                          <a:effectLst/>
                        </a:rPr>
                        <a:t>Ib</a:t>
                      </a:r>
                      <a:endParaRPr lang="pt-BR" sz="1800" dirty="0">
                        <a:effectLst/>
                      </a:endParaRPr>
                    </a:p>
                    <a:p>
                      <a:pPr>
                        <a:spcAft>
                          <a:spcPts val="0"/>
                        </a:spcAft>
                      </a:pPr>
                      <a:r>
                        <a:rPr lang="pt-BR" sz="1100" dirty="0">
                          <a:effectLst/>
                        </a:rPr>
                        <a:t>(232220)</a:t>
                      </a:r>
                      <a:endParaRPr lang="pt-BR" sz="1800" dirty="0">
                        <a:effectLst/>
                        <a:latin typeface="Times New Roman"/>
                        <a:ea typeface="Times New Roman"/>
                      </a:endParaRPr>
                    </a:p>
                  </a:txBody>
                  <a:tcPr marL="78214" marR="78214" marT="0" marB="0"/>
                </a:tc>
                <a:tc>
                  <a:txBody>
                    <a:bodyPr/>
                    <a:lstStyle/>
                    <a:p>
                      <a:pPr>
                        <a:spcAft>
                          <a:spcPts val="0"/>
                        </a:spcAft>
                      </a:pPr>
                      <a:r>
                        <a:rPr lang="pt-BR" sz="1100">
                          <a:effectLst/>
                        </a:rPr>
                        <a:t>Transportador de Glicose-6-fosfato</a:t>
                      </a:r>
                      <a:endParaRPr lang="pt-BR" sz="1800">
                        <a:effectLst/>
                        <a:latin typeface="Times New Roman"/>
                        <a:ea typeface="Times New Roman"/>
                      </a:endParaRPr>
                    </a:p>
                  </a:txBody>
                  <a:tcPr marL="78214" marR="78214" marT="0" marB="0"/>
                </a:tc>
                <a:tc>
                  <a:txBody>
                    <a:bodyPr/>
                    <a:lstStyle/>
                    <a:p>
                      <a:pPr>
                        <a:spcAft>
                          <a:spcPts val="0"/>
                        </a:spcAft>
                      </a:pPr>
                      <a:r>
                        <a:rPr lang="pt-BR" sz="1100">
                          <a:effectLst/>
                        </a:rPr>
                        <a:t> SLC37A4</a:t>
                      </a:r>
                      <a:endParaRPr lang="pt-BR" sz="1800">
                        <a:effectLst/>
                        <a:latin typeface="Times New Roman"/>
                        <a:ea typeface="Times New Roman"/>
                      </a:endParaRPr>
                    </a:p>
                  </a:txBody>
                  <a:tcPr marL="78214" marR="78214" marT="0" marB="0"/>
                </a:tc>
                <a:tc>
                  <a:txBody>
                    <a:bodyPr/>
                    <a:lstStyle/>
                    <a:p>
                      <a:pPr algn="ctr">
                        <a:spcAft>
                          <a:spcPts val="0"/>
                        </a:spcAft>
                      </a:pPr>
                      <a:r>
                        <a:rPr lang="pt-BR" sz="1100" dirty="0">
                          <a:effectLst/>
                        </a:rPr>
                        <a:t>AR  </a:t>
                      </a:r>
                      <a:endParaRPr lang="pt-BR" sz="1800" dirty="0">
                        <a:effectLst/>
                        <a:latin typeface="Times New Roman"/>
                        <a:ea typeface="Times New Roman"/>
                      </a:endParaRPr>
                    </a:p>
                  </a:txBody>
                  <a:tcPr marL="78214" marR="78214" marT="0" marB="0"/>
                </a:tc>
                <a:tc>
                  <a:txBody>
                    <a:bodyPr/>
                    <a:lstStyle/>
                    <a:p>
                      <a:pPr algn="just">
                        <a:spcAft>
                          <a:spcPts val="0"/>
                        </a:spcAft>
                      </a:pPr>
                      <a:r>
                        <a:rPr lang="pt-BR" sz="1100" dirty="0">
                          <a:effectLst/>
                        </a:rPr>
                        <a:t>Idem Ia, </a:t>
                      </a:r>
                      <a:r>
                        <a:rPr lang="pt-BR" sz="1100" dirty="0" err="1">
                          <a:effectLst/>
                        </a:rPr>
                        <a:t>neutropenia</a:t>
                      </a:r>
                      <a:r>
                        <a:rPr lang="pt-BR" sz="1100" dirty="0">
                          <a:effectLst/>
                        </a:rPr>
                        <a:t>, infecções recorrentes, doença inflamatória intestinal</a:t>
                      </a:r>
                      <a:endParaRPr lang="pt-BR" sz="1800" dirty="0">
                        <a:effectLst/>
                        <a:latin typeface="Times New Roman"/>
                        <a:ea typeface="Times New Roman"/>
                      </a:endParaRPr>
                    </a:p>
                  </a:txBody>
                  <a:tcPr marL="78214" marR="78214" marT="0" marB="0"/>
                </a:tc>
                <a:tc>
                  <a:txBody>
                    <a:bodyPr/>
                    <a:lstStyle/>
                    <a:p>
                      <a:pPr algn="just">
                        <a:spcAft>
                          <a:spcPts val="0"/>
                        </a:spcAft>
                      </a:pPr>
                      <a:r>
                        <a:rPr lang="pt-BR" sz="1100">
                          <a:effectLst/>
                        </a:rPr>
                        <a:t>Uso de amido de milho cru; restrição de galactose, frutose, lactose e sacarose</a:t>
                      </a:r>
                      <a:endParaRPr lang="pt-BR" sz="1800">
                        <a:effectLst/>
                        <a:latin typeface="Times New Roman"/>
                        <a:ea typeface="Times New Roman"/>
                      </a:endParaRPr>
                    </a:p>
                  </a:txBody>
                  <a:tcPr marL="78214" marR="78214" marT="0" marB="0"/>
                </a:tc>
                <a:extLst>
                  <a:ext uri="{0D108BD9-81ED-4DB2-BD59-A6C34878D82A}">
                    <a16:rowId xmlns:a16="http://schemas.microsoft.com/office/drawing/2014/main" val="10003"/>
                  </a:ext>
                </a:extLst>
              </a:tr>
              <a:tr h="663482">
                <a:tc>
                  <a:txBody>
                    <a:bodyPr/>
                    <a:lstStyle/>
                    <a:p>
                      <a:pPr>
                        <a:spcAft>
                          <a:spcPts val="0"/>
                        </a:spcAft>
                      </a:pPr>
                      <a:r>
                        <a:rPr lang="pt-BR" sz="1100" dirty="0" err="1">
                          <a:effectLst/>
                        </a:rPr>
                        <a:t>IIIa</a:t>
                      </a:r>
                      <a:r>
                        <a:rPr lang="pt-BR" sz="1100" dirty="0">
                          <a:effectLst/>
                        </a:rPr>
                        <a:t> e </a:t>
                      </a:r>
                      <a:r>
                        <a:rPr lang="pt-BR" sz="1100" dirty="0" err="1">
                          <a:effectLst/>
                        </a:rPr>
                        <a:t>IIIb</a:t>
                      </a:r>
                      <a:r>
                        <a:rPr lang="pt-BR" sz="1100" dirty="0">
                          <a:effectLst/>
                        </a:rPr>
                        <a:t> (</a:t>
                      </a:r>
                      <a:r>
                        <a:rPr lang="pt-BR" sz="1100" u="none" strike="noStrike" dirty="0">
                          <a:effectLst/>
                        </a:rPr>
                        <a:t>232400</a:t>
                      </a:r>
                      <a:r>
                        <a:rPr lang="pt-BR" sz="1100" dirty="0">
                          <a:effectLst/>
                        </a:rPr>
                        <a:t>) </a:t>
                      </a:r>
                      <a:endParaRPr lang="pt-BR" sz="1800" dirty="0">
                        <a:effectLst/>
                        <a:latin typeface="Times New Roman"/>
                        <a:ea typeface="Times New Roman"/>
                      </a:endParaRPr>
                    </a:p>
                  </a:txBody>
                  <a:tcPr marL="78214" marR="78214" marT="0" marB="0"/>
                </a:tc>
                <a:tc>
                  <a:txBody>
                    <a:bodyPr/>
                    <a:lstStyle/>
                    <a:p>
                      <a:pPr>
                        <a:spcAft>
                          <a:spcPts val="0"/>
                        </a:spcAft>
                      </a:pPr>
                      <a:r>
                        <a:rPr lang="pt-BR" sz="1100" dirty="0">
                          <a:effectLst/>
                        </a:rPr>
                        <a:t>Enzima </a:t>
                      </a:r>
                      <a:r>
                        <a:rPr lang="pt-BR" sz="1100" dirty="0" err="1">
                          <a:effectLst/>
                        </a:rPr>
                        <a:t>desramificadora</a:t>
                      </a:r>
                      <a:r>
                        <a:rPr lang="pt-BR" sz="1100" dirty="0">
                          <a:effectLst/>
                        </a:rPr>
                        <a:t> de glicogênio</a:t>
                      </a:r>
                      <a:endParaRPr lang="pt-BR" sz="1800" dirty="0">
                        <a:effectLst/>
                        <a:latin typeface="Times New Roman"/>
                        <a:ea typeface="Times New Roman"/>
                      </a:endParaRPr>
                    </a:p>
                  </a:txBody>
                  <a:tcPr marL="78214" marR="78214" marT="0" marB="0"/>
                </a:tc>
                <a:tc>
                  <a:txBody>
                    <a:bodyPr/>
                    <a:lstStyle/>
                    <a:p>
                      <a:pPr>
                        <a:spcAft>
                          <a:spcPts val="0"/>
                        </a:spcAft>
                      </a:pPr>
                      <a:r>
                        <a:rPr lang="pt-BR" sz="1100">
                          <a:effectLst/>
                        </a:rPr>
                        <a:t>AGL</a:t>
                      </a:r>
                      <a:endParaRPr lang="pt-BR" sz="1800">
                        <a:effectLst/>
                      </a:endParaRPr>
                    </a:p>
                    <a:p>
                      <a:pPr>
                        <a:spcAft>
                          <a:spcPts val="0"/>
                        </a:spcAft>
                      </a:pPr>
                      <a:r>
                        <a:rPr lang="pt-BR" sz="1100">
                          <a:effectLst/>
                        </a:rPr>
                        <a:t> </a:t>
                      </a:r>
                      <a:endParaRPr lang="pt-BR" sz="1800">
                        <a:effectLst/>
                        <a:latin typeface="Times New Roman"/>
                        <a:ea typeface="Times New Roman"/>
                      </a:endParaRPr>
                    </a:p>
                  </a:txBody>
                  <a:tcPr marL="78214" marR="78214" marT="0" marB="0"/>
                </a:tc>
                <a:tc>
                  <a:txBody>
                    <a:bodyPr/>
                    <a:lstStyle/>
                    <a:p>
                      <a:pPr algn="ctr">
                        <a:spcAft>
                          <a:spcPts val="0"/>
                        </a:spcAft>
                      </a:pPr>
                      <a:r>
                        <a:rPr lang="pt-BR" sz="1100">
                          <a:effectLst/>
                        </a:rPr>
                        <a:t>AR</a:t>
                      </a:r>
                      <a:endParaRPr lang="pt-BR" sz="1800">
                        <a:effectLst/>
                        <a:latin typeface="Times New Roman"/>
                        <a:ea typeface="Times New Roman"/>
                      </a:endParaRPr>
                    </a:p>
                  </a:txBody>
                  <a:tcPr marL="78214" marR="78214" marT="0" marB="0"/>
                </a:tc>
                <a:tc>
                  <a:txBody>
                    <a:bodyPr/>
                    <a:lstStyle/>
                    <a:p>
                      <a:pPr algn="just">
                        <a:spcAft>
                          <a:spcPts val="0"/>
                        </a:spcAft>
                      </a:pPr>
                      <a:r>
                        <a:rPr lang="pt-BR" sz="1100" dirty="0" err="1">
                          <a:effectLst/>
                        </a:rPr>
                        <a:t>Hepatomegalia</a:t>
                      </a:r>
                      <a:r>
                        <a:rPr lang="pt-BR" sz="1100" dirty="0">
                          <a:effectLst/>
                        </a:rPr>
                        <a:t>, hipoglicemia </a:t>
                      </a:r>
                      <a:r>
                        <a:rPr lang="pt-BR" sz="1100" dirty="0" err="1">
                          <a:effectLst/>
                        </a:rPr>
                        <a:t>cetótica</a:t>
                      </a:r>
                      <a:r>
                        <a:rPr lang="pt-BR" sz="1100" dirty="0">
                          <a:effectLst/>
                        </a:rPr>
                        <a:t>; retardo do crescimento, </a:t>
                      </a:r>
                      <a:r>
                        <a:rPr lang="pt-BR" sz="1100" dirty="0" err="1">
                          <a:effectLst/>
                        </a:rPr>
                        <a:t>hiperlipidemia</a:t>
                      </a:r>
                      <a:r>
                        <a:rPr lang="pt-BR" sz="1100" dirty="0">
                          <a:effectLst/>
                        </a:rPr>
                        <a:t>, fraqueza muscular e cardiomiopatia ocorrem no subtipo </a:t>
                      </a:r>
                      <a:r>
                        <a:rPr lang="pt-BR" sz="1100" dirty="0" err="1">
                          <a:effectLst/>
                        </a:rPr>
                        <a:t>IIIa</a:t>
                      </a:r>
                      <a:endParaRPr lang="pt-BR" sz="1800" dirty="0">
                        <a:effectLst/>
                        <a:latin typeface="Times New Roman"/>
                        <a:ea typeface="Times New Roman"/>
                      </a:endParaRPr>
                    </a:p>
                  </a:txBody>
                  <a:tcPr marL="78214" marR="78214" marT="0" marB="0"/>
                </a:tc>
                <a:tc>
                  <a:txBody>
                    <a:bodyPr/>
                    <a:lstStyle/>
                    <a:p>
                      <a:pPr algn="just">
                        <a:spcAft>
                          <a:spcPts val="0"/>
                        </a:spcAft>
                      </a:pPr>
                      <a:r>
                        <a:rPr lang="pt-BR" sz="1100">
                          <a:effectLst/>
                        </a:rPr>
                        <a:t>Uso de amido de milho cru; dieta rica em proteínas;  restrição de sacarose</a:t>
                      </a:r>
                      <a:endParaRPr lang="pt-BR" sz="1800">
                        <a:effectLst/>
                        <a:latin typeface="Times New Roman"/>
                        <a:ea typeface="Times New Roman"/>
                      </a:endParaRPr>
                    </a:p>
                  </a:txBody>
                  <a:tcPr marL="78214" marR="78214" marT="0" marB="0"/>
                </a:tc>
                <a:extLst>
                  <a:ext uri="{0D108BD9-81ED-4DB2-BD59-A6C34878D82A}">
                    <a16:rowId xmlns:a16="http://schemas.microsoft.com/office/drawing/2014/main" val="10004"/>
                  </a:ext>
                </a:extLst>
              </a:tr>
              <a:tr h="481065">
                <a:tc>
                  <a:txBody>
                    <a:bodyPr/>
                    <a:lstStyle/>
                    <a:p>
                      <a:pPr>
                        <a:spcAft>
                          <a:spcPts val="0"/>
                        </a:spcAft>
                      </a:pPr>
                      <a:r>
                        <a:rPr lang="pt-BR" sz="1100" dirty="0">
                          <a:effectLst/>
                        </a:rPr>
                        <a:t>IV</a:t>
                      </a:r>
                      <a:br>
                        <a:rPr lang="pt-BR" sz="1100" dirty="0">
                          <a:effectLst/>
                        </a:rPr>
                      </a:br>
                      <a:r>
                        <a:rPr lang="pt-BR" sz="1100" dirty="0">
                          <a:effectLst/>
                        </a:rPr>
                        <a:t>(</a:t>
                      </a:r>
                      <a:r>
                        <a:rPr lang="pt-BR" sz="1100" u="none" strike="noStrike" dirty="0">
                          <a:effectLst/>
                        </a:rPr>
                        <a:t>232500</a:t>
                      </a:r>
                      <a:r>
                        <a:rPr lang="pt-BR" sz="1100" dirty="0">
                          <a:effectLst/>
                        </a:rPr>
                        <a:t>)</a:t>
                      </a:r>
                      <a:endParaRPr lang="pt-BR" sz="1800" dirty="0">
                        <a:effectLst/>
                        <a:latin typeface="Times New Roman"/>
                        <a:ea typeface="Times New Roman"/>
                      </a:endParaRPr>
                    </a:p>
                  </a:txBody>
                  <a:tcPr marL="78214" marR="78214" marT="0" marB="0"/>
                </a:tc>
                <a:tc>
                  <a:txBody>
                    <a:bodyPr/>
                    <a:lstStyle/>
                    <a:p>
                      <a:pPr>
                        <a:spcAft>
                          <a:spcPts val="0"/>
                        </a:spcAft>
                      </a:pPr>
                      <a:r>
                        <a:rPr lang="pt-BR" sz="1100">
                          <a:effectLst/>
                        </a:rPr>
                        <a:t>Enzima ramificadora de glicogênio</a:t>
                      </a:r>
                      <a:endParaRPr lang="pt-BR" sz="1800">
                        <a:effectLst/>
                        <a:latin typeface="Times New Roman"/>
                        <a:ea typeface="Times New Roman"/>
                      </a:endParaRPr>
                    </a:p>
                  </a:txBody>
                  <a:tcPr marL="78214" marR="78214" marT="0" marB="0"/>
                </a:tc>
                <a:tc>
                  <a:txBody>
                    <a:bodyPr/>
                    <a:lstStyle/>
                    <a:p>
                      <a:pPr>
                        <a:spcAft>
                          <a:spcPts val="0"/>
                        </a:spcAft>
                      </a:pPr>
                      <a:r>
                        <a:rPr lang="pt-BR" sz="1100">
                          <a:effectLst/>
                        </a:rPr>
                        <a:t>GBE1</a:t>
                      </a:r>
                      <a:br>
                        <a:rPr lang="pt-BR" sz="1100">
                          <a:effectLst/>
                        </a:rPr>
                      </a:br>
                      <a:endParaRPr lang="pt-BR" sz="1800">
                        <a:effectLst/>
                        <a:latin typeface="Times New Roman"/>
                        <a:ea typeface="Times New Roman"/>
                      </a:endParaRPr>
                    </a:p>
                  </a:txBody>
                  <a:tcPr marL="78214" marR="78214" marT="0" marB="0"/>
                </a:tc>
                <a:tc>
                  <a:txBody>
                    <a:bodyPr/>
                    <a:lstStyle/>
                    <a:p>
                      <a:pPr algn="ctr">
                        <a:spcAft>
                          <a:spcPts val="0"/>
                        </a:spcAft>
                      </a:pPr>
                      <a:r>
                        <a:rPr lang="pt-BR" sz="1100">
                          <a:effectLst/>
                        </a:rPr>
                        <a:t>AR</a:t>
                      </a:r>
                      <a:endParaRPr lang="pt-BR" sz="1800">
                        <a:effectLst/>
                        <a:latin typeface="Times New Roman"/>
                        <a:ea typeface="Times New Roman"/>
                      </a:endParaRPr>
                    </a:p>
                  </a:txBody>
                  <a:tcPr marL="78214" marR="78214" marT="0" marB="0"/>
                </a:tc>
                <a:tc>
                  <a:txBody>
                    <a:bodyPr/>
                    <a:lstStyle/>
                    <a:p>
                      <a:pPr algn="just">
                        <a:spcAft>
                          <a:spcPts val="0"/>
                        </a:spcAft>
                      </a:pPr>
                      <a:r>
                        <a:rPr lang="pt-BR" sz="1100">
                          <a:effectLst/>
                        </a:rPr>
                        <a:t>Hepatomegalia, retardo do crescimento e cirrose</a:t>
                      </a:r>
                      <a:endParaRPr lang="pt-BR" sz="1800">
                        <a:effectLst/>
                        <a:latin typeface="Times New Roman"/>
                        <a:ea typeface="Times New Roman"/>
                      </a:endParaRPr>
                    </a:p>
                  </a:txBody>
                  <a:tcPr marL="78214" marR="78214" marT="0" marB="0"/>
                </a:tc>
                <a:tc>
                  <a:txBody>
                    <a:bodyPr/>
                    <a:lstStyle/>
                    <a:p>
                      <a:pPr algn="just">
                        <a:spcAft>
                          <a:spcPts val="0"/>
                        </a:spcAft>
                      </a:pPr>
                      <a:r>
                        <a:rPr lang="pt-BR" sz="1100" dirty="0">
                          <a:effectLst/>
                        </a:rPr>
                        <a:t>Transplante de fígado nos casos graves </a:t>
                      </a:r>
                      <a:endParaRPr lang="pt-BR" sz="1800" dirty="0">
                        <a:effectLst/>
                        <a:latin typeface="Times New Roman"/>
                        <a:ea typeface="Times New Roman"/>
                      </a:endParaRPr>
                    </a:p>
                  </a:txBody>
                  <a:tcPr marL="78214" marR="78214" marT="0" marB="0"/>
                </a:tc>
                <a:extLst>
                  <a:ext uri="{0D108BD9-81ED-4DB2-BD59-A6C34878D82A}">
                    <a16:rowId xmlns:a16="http://schemas.microsoft.com/office/drawing/2014/main" val="10005"/>
                  </a:ext>
                </a:extLst>
              </a:tr>
              <a:tr h="497612">
                <a:tc>
                  <a:txBody>
                    <a:bodyPr/>
                    <a:lstStyle/>
                    <a:p>
                      <a:pPr>
                        <a:spcAft>
                          <a:spcPts val="0"/>
                        </a:spcAft>
                      </a:pPr>
                      <a:r>
                        <a:rPr lang="pt-BR" sz="1100" dirty="0">
                          <a:effectLst/>
                        </a:rPr>
                        <a:t>VI </a:t>
                      </a:r>
                      <a:endParaRPr lang="pt-BR" sz="1800" dirty="0">
                        <a:effectLst/>
                      </a:endParaRPr>
                    </a:p>
                    <a:p>
                      <a:pPr>
                        <a:spcAft>
                          <a:spcPts val="0"/>
                        </a:spcAft>
                      </a:pPr>
                      <a:r>
                        <a:rPr lang="pt-BR" sz="1100" dirty="0">
                          <a:effectLst/>
                        </a:rPr>
                        <a:t>(232700)</a:t>
                      </a:r>
                      <a:endParaRPr lang="pt-BR" sz="1800" dirty="0">
                        <a:effectLst/>
                        <a:latin typeface="Times New Roman"/>
                        <a:ea typeface="Times New Roman"/>
                      </a:endParaRPr>
                    </a:p>
                  </a:txBody>
                  <a:tcPr marL="78214" marR="78214" marT="0" marB="0"/>
                </a:tc>
                <a:tc>
                  <a:txBody>
                    <a:bodyPr/>
                    <a:lstStyle/>
                    <a:p>
                      <a:pPr>
                        <a:spcAft>
                          <a:spcPts val="0"/>
                        </a:spcAft>
                      </a:pPr>
                      <a:r>
                        <a:rPr lang="pt-BR" sz="1100">
                          <a:effectLst/>
                        </a:rPr>
                        <a:t>Glicogênio fosforilase hepática</a:t>
                      </a:r>
                      <a:endParaRPr lang="pt-BR" sz="1800">
                        <a:effectLst/>
                        <a:latin typeface="Times New Roman"/>
                        <a:ea typeface="Times New Roman"/>
                      </a:endParaRPr>
                    </a:p>
                  </a:txBody>
                  <a:tcPr marL="78214" marR="78214" marT="0" marB="0"/>
                </a:tc>
                <a:tc>
                  <a:txBody>
                    <a:bodyPr/>
                    <a:lstStyle/>
                    <a:p>
                      <a:pPr>
                        <a:spcAft>
                          <a:spcPts val="0"/>
                        </a:spcAft>
                      </a:pPr>
                      <a:r>
                        <a:rPr lang="pt-BR" sz="1100">
                          <a:effectLst/>
                        </a:rPr>
                        <a:t>PYGL</a:t>
                      </a:r>
                      <a:endParaRPr lang="pt-BR" sz="1800">
                        <a:effectLst/>
                        <a:latin typeface="Times New Roman"/>
                        <a:ea typeface="Times New Roman"/>
                      </a:endParaRPr>
                    </a:p>
                  </a:txBody>
                  <a:tcPr marL="78214" marR="78214" marT="0" marB="0"/>
                </a:tc>
                <a:tc>
                  <a:txBody>
                    <a:bodyPr/>
                    <a:lstStyle/>
                    <a:p>
                      <a:pPr algn="ctr">
                        <a:spcAft>
                          <a:spcPts val="0"/>
                        </a:spcAft>
                      </a:pPr>
                      <a:r>
                        <a:rPr lang="pt-BR" sz="1100">
                          <a:effectLst/>
                        </a:rPr>
                        <a:t>AR</a:t>
                      </a:r>
                      <a:endParaRPr lang="pt-BR" sz="1800">
                        <a:effectLst/>
                        <a:latin typeface="Times New Roman"/>
                        <a:ea typeface="Times New Roman"/>
                      </a:endParaRPr>
                    </a:p>
                  </a:txBody>
                  <a:tcPr marL="78214" marR="78214" marT="0" marB="0"/>
                </a:tc>
                <a:tc>
                  <a:txBody>
                    <a:bodyPr/>
                    <a:lstStyle/>
                    <a:p>
                      <a:pPr algn="just">
                        <a:spcAft>
                          <a:spcPts val="0"/>
                        </a:spcAft>
                      </a:pPr>
                      <a:r>
                        <a:rPr lang="pt-BR" sz="1100">
                          <a:effectLst/>
                        </a:rPr>
                        <a:t>Hepatomegalia, retardo do crescimento, hipoglicemia, hiperlipidemia e hipercetose leves</a:t>
                      </a:r>
                      <a:endParaRPr lang="pt-BR" sz="1800">
                        <a:effectLst/>
                        <a:latin typeface="Times New Roman"/>
                        <a:ea typeface="Times New Roman"/>
                      </a:endParaRPr>
                    </a:p>
                  </a:txBody>
                  <a:tcPr marL="78214" marR="78214" marT="0" marB="0"/>
                </a:tc>
                <a:tc>
                  <a:txBody>
                    <a:bodyPr/>
                    <a:lstStyle/>
                    <a:p>
                      <a:pPr algn="just">
                        <a:spcAft>
                          <a:spcPts val="0"/>
                        </a:spcAft>
                      </a:pPr>
                      <a:r>
                        <a:rPr lang="pt-BR" sz="1100" dirty="0">
                          <a:effectLst/>
                        </a:rPr>
                        <a:t>Se sintomático, aumento de carboidrato e alimentação frequente</a:t>
                      </a:r>
                      <a:endParaRPr lang="pt-BR" sz="1800" dirty="0">
                        <a:effectLst/>
                        <a:latin typeface="Times New Roman"/>
                        <a:ea typeface="Times New Roman"/>
                      </a:endParaRPr>
                    </a:p>
                  </a:txBody>
                  <a:tcPr marL="78214" marR="78214" marT="0" marB="0"/>
                </a:tc>
                <a:extLst>
                  <a:ext uri="{0D108BD9-81ED-4DB2-BD59-A6C34878D82A}">
                    <a16:rowId xmlns:a16="http://schemas.microsoft.com/office/drawing/2014/main" val="10006"/>
                  </a:ext>
                </a:extLst>
              </a:tr>
              <a:tr h="641421">
                <a:tc>
                  <a:txBody>
                    <a:bodyPr/>
                    <a:lstStyle/>
                    <a:p>
                      <a:pPr>
                        <a:spcAft>
                          <a:spcPts val="0"/>
                        </a:spcAft>
                      </a:pPr>
                      <a:r>
                        <a:rPr lang="pt-BR" sz="1100" dirty="0">
                          <a:effectLst/>
                        </a:rPr>
                        <a:t>IXa1 e IXa2</a:t>
                      </a:r>
                      <a:endParaRPr lang="pt-BR" sz="1800" dirty="0">
                        <a:effectLst/>
                      </a:endParaRPr>
                    </a:p>
                    <a:p>
                      <a:pPr>
                        <a:spcAft>
                          <a:spcPts val="0"/>
                        </a:spcAft>
                      </a:pPr>
                      <a:r>
                        <a:rPr lang="pt-BR" sz="1100" dirty="0">
                          <a:effectLst/>
                        </a:rPr>
                        <a:t>(306000)</a:t>
                      </a:r>
                      <a:endParaRPr lang="pt-BR" sz="1800" dirty="0">
                        <a:effectLst/>
                        <a:latin typeface="Times New Roman"/>
                        <a:ea typeface="Times New Roman"/>
                      </a:endParaRPr>
                    </a:p>
                  </a:txBody>
                  <a:tcPr marL="78214" marR="78214" marT="0" marB="0"/>
                </a:tc>
                <a:tc>
                  <a:txBody>
                    <a:bodyPr/>
                    <a:lstStyle/>
                    <a:p>
                      <a:pPr>
                        <a:spcAft>
                          <a:spcPts val="0"/>
                        </a:spcAft>
                      </a:pPr>
                      <a:r>
                        <a:rPr lang="pt-BR" sz="1100">
                          <a:effectLst/>
                        </a:rPr>
                        <a:t>Fosforilase quinase (subunidade alfa)</a:t>
                      </a:r>
                      <a:endParaRPr lang="pt-BR" sz="1800">
                        <a:effectLst/>
                        <a:latin typeface="Times New Roman"/>
                        <a:ea typeface="Times New Roman"/>
                      </a:endParaRPr>
                    </a:p>
                  </a:txBody>
                  <a:tcPr marL="78214" marR="78214" marT="0" marB="0"/>
                </a:tc>
                <a:tc>
                  <a:txBody>
                    <a:bodyPr/>
                    <a:lstStyle/>
                    <a:p>
                      <a:pPr>
                        <a:spcAft>
                          <a:spcPts val="0"/>
                        </a:spcAft>
                      </a:pPr>
                      <a:r>
                        <a:rPr lang="pt-BR" sz="1100">
                          <a:effectLst/>
                        </a:rPr>
                        <a:t>PHKA2</a:t>
                      </a:r>
                      <a:endParaRPr lang="pt-BR" sz="1800">
                        <a:effectLst/>
                        <a:latin typeface="Times New Roman"/>
                        <a:ea typeface="Times New Roman"/>
                      </a:endParaRPr>
                    </a:p>
                  </a:txBody>
                  <a:tcPr marL="78214" marR="78214" marT="0" marB="0"/>
                </a:tc>
                <a:tc>
                  <a:txBody>
                    <a:bodyPr/>
                    <a:lstStyle/>
                    <a:p>
                      <a:pPr algn="ctr">
                        <a:spcAft>
                          <a:spcPts val="0"/>
                        </a:spcAft>
                      </a:pPr>
                      <a:r>
                        <a:rPr lang="pt-BR" sz="1100">
                          <a:effectLst/>
                        </a:rPr>
                        <a:t>LXR</a:t>
                      </a:r>
                      <a:endParaRPr lang="pt-BR" sz="1800">
                        <a:effectLst/>
                        <a:latin typeface="Times New Roman"/>
                        <a:ea typeface="Times New Roman"/>
                      </a:endParaRPr>
                    </a:p>
                  </a:txBody>
                  <a:tcPr marL="78214" marR="78214" marT="0" marB="0"/>
                </a:tc>
                <a:tc>
                  <a:txBody>
                    <a:bodyPr/>
                    <a:lstStyle/>
                    <a:p>
                      <a:pPr algn="just">
                        <a:spcAft>
                          <a:spcPts val="0"/>
                        </a:spcAft>
                      </a:pPr>
                      <a:r>
                        <a:rPr lang="pt-BR" sz="1100">
                          <a:effectLst/>
                        </a:rPr>
                        <a:t>Hepatomegalia, hipoglicemia cetótica ao jejum, retardo do crescimento, elevação de AST/ALT e hiperlipidemia leves</a:t>
                      </a:r>
                      <a:endParaRPr lang="pt-BR" sz="1800">
                        <a:effectLst/>
                        <a:latin typeface="Times New Roman"/>
                        <a:ea typeface="Times New Roman"/>
                      </a:endParaRPr>
                    </a:p>
                  </a:txBody>
                  <a:tcPr marL="78214" marR="78214" marT="0" marB="0"/>
                </a:tc>
                <a:tc>
                  <a:txBody>
                    <a:bodyPr/>
                    <a:lstStyle/>
                    <a:p>
                      <a:pPr algn="just">
                        <a:spcAft>
                          <a:spcPts val="0"/>
                        </a:spcAft>
                      </a:pPr>
                      <a:r>
                        <a:rPr lang="pt-BR" sz="1100" dirty="0">
                          <a:effectLst/>
                        </a:rPr>
                        <a:t>Uso de amido de milho cru; dieta rica em proteínas; evitar grandes quantidade de sacarose</a:t>
                      </a:r>
                      <a:endParaRPr lang="pt-BR" sz="1800" dirty="0">
                        <a:effectLst/>
                        <a:latin typeface="Times New Roman"/>
                        <a:ea typeface="Times New Roman"/>
                      </a:endParaRPr>
                    </a:p>
                  </a:txBody>
                  <a:tcPr marL="78214" marR="78214" marT="0" marB="0"/>
                </a:tc>
                <a:extLst>
                  <a:ext uri="{0D108BD9-81ED-4DB2-BD59-A6C34878D82A}">
                    <a16:rowId xmlns:a16="http://schemas.microsoft.com/office/drawing/2014/main" val="10007"/>
                  </a:ext>
                </a:extLst>
              </a:tr>
              <a:tr h="481065">
                <a:tc>
                  <a:txBody>
                    <a:bodyPr/>
                    <a:lstStyle/>
                    <a:p>
                      <a:pPr>
                        <a:spcAft>
                          <a:spcPts val="0"/>
                        </a:spcAft>
                      </a:pPr>
                      <a:r>
                        <a:rPr lang="pt-BR" sz="1100" dirty="0" err="1">
                          <a:effectLst/>
                        </a:rPr>
                        <a:t>IXb</a:t>
                      </a:r>
                      <a:endParaRPr lang="pt-BR" sz="1800" dirty="0">
                        <a:effectLst/>
                      </a:endParaRPr>
                    </a:p>
                    <a:p>
                      <a:pPr>
                        <a:spcAft>
                          <a:spcPts val="0"/>
                        </a:spcAft>
                      </a:pPr>
                      <a:r>
                        <a:rPr lang="pt-BR" sz="1100" dirty="0">
                          <a:effectLst/>
                        </a:rPr>
                        <a:t>(261750)</a:t>
                      </a:r>
                      <a:endParaRPr lang="pt-BR" sz="1800" dirty="0">
                        <a:effectLst/>
                        <a:latin typeface="Times New Roman"/>
                        <a:ea typeface="Times New Roman"/>
                      </a:endParaRPr>
                    </a:p>
                  </a:txBody>
                  <a:tcPr marL="78214" marR="78214" marT="0" marB="0"/>
                </a:tc>
                <a:tc>
                  <a:txBody>
                    <a:bodyPr/>
                    <a:lstStyle/>
                    <a:p>
                      <a:pPr>
                        <a:spcAft>
                          <a:spcPts val="0"/>
                        </a:spcAft>
                      </a:pPr>
                      <a:r>
                        <a:rPr lang="pt-BR" sz="1100">
                          <a:effectLst/>
                        </a:rPr>
                        <a:t>Fosforilase quinase (subunidade beta)</a:t>
                      </a:r>
                      <a:endParaRPr lang="pt-BR" sz="1800">
                        <a:effectLst/>
                        <a:latin typeface="Times New Roman"/>
                        <a:ea typeface="Times New Roman"/>
                      </a:endParaRPr>
                    </a:p>
                  </a:txBody>
                  <a:tcPr marL="78214" marR="78214" marT="0" marB="0"/>
                </a:tc>
                <a:tc>
                  <a:txBody>
                    <a:bodyPr/>
                    <a:lstStyle/>
                    <a:p>
                      <a:pPr>
                        <a:spcAft>
                          <a:spcPts val="0"/>
                        </a:spcAft>
                      </a:pPr>
                      <a:r>
                        <a:rPr lang="pt-BR" sz="1100">
                          <a:effectLst/>
                        </a:rPr>
                        <a:t>PHKB</a:t>
                      </a:r>
                      <a:endParaRPr lang="pt-BR" sz="1800">
                        <a:effectLst/>
                        <a:latin typeface="Times New Roman"/>
                        <a:ea typeface="Times New Roman"/>
                      </a:endParaRPr>
                    </a:p>
                  </a:txBody>
                  <a:tcPr marL="78214" marR="78214" marT="0" marB="0"/>
                </a:tc>
                <a:tc>
                  <a:txBody>
                    <a:bodyPr/>
                    <a:lstStyle/>
                    <a:p>
                      <a:pPr algn="ctr">
                        <a:spcAft>
                          <a:spcPts val="0"/>
                        </a:spcAft>
                      </a:pPr>
                      <a:r>
                        <a:rPr lang="pt-BR" sz="1100">
                          <a:effectLst/>
                        </a:rPr>
                        <a:t>AR</a:t>
                      </a:r>
                      <a:endParaRPr lang="pt-BR" sz="1800">
                        <a:effectLst/>
                        <a:latin typeface="Times New Roman"/>
                        <a:ea typeface="Times New Roman"/>
                      </a:endParaRPr>
                    </a:p>
                  </a:txBody>
                  <a:tcPr marL="78214" marR="78214" marT="0" marB="0"/>
                </a:tc>
                <a:tc>
                  <a:txBody>
                    <a:bodyPr/>
                    <a:lstStyle/>
                    <a:p>
                      <a:pPr algn="just">
                        <a:spcAft>
                          <a:spcPts val="0"/>
                        </a:spcAft>
                      </a:pPr>
                      <a:r>
                        <a:rPr lang="pt-BR" sz="1100">
                          <a:effectLst/>
                        </a:rPr>
                        <a:t>Semelhante IXa</a:t>
                      </a:r>
                      <a:endParaRPr lang="pt-BR" sz="1800">
                        <a:effectLst/>
                        <a:latin typeface="Times New Roman"/>
                        <a:ea typeface="Times New Roman"/>
                      </a:endParaRPr>
                    </a:p>
                  </a:txBody>
                  <a:tcPr marL="78214" marR="78214" marT="0" marB="0"/>
                </a:tc>
                <a:tc>
                  <a:txBody>
                    <a:bodyPr/>
                    <a:lstStyle/>
                    <a:p>
                      <a:pPr algn="just">
                        <a:spcAft>
                          <a:spcPts val="0"/>
                        </a:spcAft>
                      </a:pPr>
                      <a:r>
                        <a:rPr lang="pt-BR" sz="1100" dirty="0">
                          <a:effectLst/>
                        </a:rPr>
                        <a:t>Uso de amido de milho cru; dieta rica em proteínas; evitar grandes quantidade de sacarose</a:t>
                      </a:r>
                      <a:endParaRPr lang="pt-BR" sz="1800" dirty="0">
                        <a:effectLst/>
                        <a:latin typeface="Times New Roman"/>
                        <a:ea typeface="Times New Roman"/>
                      </a:endParaRPr>
                    </a:p>
                  </a:txBody>
                  <a:tcPr marL="78214" marR="78214" marT="0" marB="0"/>
                </a:tc>
                <a:extLst>
                  <a:ext uri="{0D108BD9-81ED-4DB2-BD59-A6C34878D82A}">
                    <a16:rowId xmlns:a16="http://schemas.microsoft.com/office/drawing/2014/main" val="10008"/>
                  </a:ext>
                </a:extLst>
              </a:tr>
              <a:tr h="534086">
                <a:tc>
                  <a:txBody>
                    <a:bodyPr/>
                    <a:lstStyle/>
                    <a:p>
                      <a:pPr>
                        <a:spcAft>
                          <a:spcPts val="0"/>
                        </a:spcAft>
                      </a:pPr>
                      <a:r>
                        <a:rPr lang="pt-BR" sz="1100" dirty="0" err="1">
                          <a:effectLst/>
                        </a:rPr>
                        <a:t>IXc</a:t>
                      </a:r>
                      <a:endParaRPr lang="pt-BR" sz="1800" dirty="0">
                        <a:effectLst/>
                      </a:endParaRPr>
                    </a:p>
                    <a:p>
                      <a:pPr>
                        <a:spcAft>
                          <a:spcPts val="0"/>
                        </a:spcAft>
                      </a:pPr>
                      <a:r>
                        <a:rPr lang="pt-BR" sz="1100" dirty="0">
                          <a:effectLst/>
                        </a:rPr>
                        <a:t>(613027)</a:t>
                      </a:r>
                      <a:endParaRPr lang="pt-BR" sz="1800" dirty="0">
                        <a:effectLst/>
                        <a:latin typeface="Times New Roman"/>
                        <a:ea typeface="Times New Roman"/>
                      </a:endParaRPr>
                    </a:p>
                  </a:txBody>
                  <a:tcPr marL="78214" marR="78214" marT="0" marB="0"/>
                </a:tc>
                <a:tc>
                  <a:txBody>
                    <a:bodyPr/>
                    <a:lstStyle/>
                    <a:p>
                      <a:pPr>
                        <a:spcAft>
                          <a:spcPts val="0"/>
                        </a:spcAft>
                      </a:pPr>
                      <a:r>
                        <a:rPr lang="pt-BR" sz="1100" dirty="0" err="1">
                          <a:effectLst/>
                        </a:rPr>
                        <a:t>Fosforilase</a:t>
                      </a:r>
                      <a:r>
                        <a:rPr lang="pt-BR" sz="1100" dirty="0">
                          <a:effectLst/>
                        </a:rPr>
                        <a:t> </a:t>
                      </a:r>
                      <a:r>
                        <a:rPr lang="pt-BR" sz="1100" dirty="0" err="1">
                          <a:effectLst/>
                        </a:rPr>
                        <a:t>quinase</a:t>
                      </a:r>
                      <a:r>
                        <a:rPr lang="pt-BR" sz="1100" dirty="0">
                          <a:effectLst/>
                        </a:rPr>
                        <a:t> (subunidade gama)</a:t>
                      </a:r>
                      <a:endParaRPr lang="pt-BR" sz="1800" dirty="0">
                        <a:effectLst/>
                        <a:latin typeface="Times New Roman"/>
                        <a:ea typeface="Times New Roman"/>
                      </a:endParaRPr>
                    </a:p>
                  </a:txBody>
                  <a:tcPr marL="78214" marR="78214" marT="0" marB="0"/>
                </a:tc>
                <a:tc>
                  <a:txBody>
                    <a:bodyPr/>
                    <a:lstStyle/>
                    <a:p>
                      <a:pPr>
                        <a:spcAft>
                          <a:spcPts val="0"/>
                        </a:spcAft>
                      </a:pPr>
                      <a:r>
                        <a:rPr lang="pt-BR" sz="1100">
                          <a:effectLst/>
                        </a:rPr>
                        <a:t>PHKG2</a:t>
                      </a:r>
                      <a:endParaRPr lang="pt-BR" sz="1800">
                        <a:effectLst/>
                        <a:latin typeface="Times New Roman"/>
                        <a:ea typeface="Times New Roman"/>
                      </a:endParaRPr>
                    </a:p>
                  </a:txBody>
                  <a:tcPr marL="78214" marR="78214" marT="0" marB="0"/>
                </a:tc>
                <a:tc>
                  <a:txBody>
                    <a:bodyPr/>
                    <a:lstStyle/>
                    <a:p>
                      <a:pPr algn="ctr">
                        <a:spcAft>
                          <a:spcPts val="0"/>
                        </a:spcAft>
                      </a:pPr>
                      <a:r>
                        <a:rPr lang="pt-BR" sz="1100">
                          <a:effectLst/>
                        </a:rPr>
                        <a:t>AR</a:t>
                      </a:r>
                      <a:endParaRPr lang="pt-BR" sz="1800">
                        <a:effectLst/>
                        <a:latin typeface="Times New Roman"/>
                        <a:ea typeface="Times New Roman"/>
                      </a:endParaRPr>
                    </a:p>
                  </a:txBody>
                  <a:tcPr marL="78214" marR="78214" marT="0" marB="0"/>
                </a:tc>
                <a:tc>
                  <a:txBody>
                    <a:bodyPr/>
                    <a:lstStyle/>
                    <a:p>
                      <a:pPr algn="just">
                        <a:spcAft>
                          <a:spcPts val="0"/>
                        </a:spcAft>
                      </a:pPr>
                      <a:r>
                        <a:rPr lang="pt-BR" sz="1100">
                          <a:effectLst/>
                        </a:rPr>
                        <a:t>Semelhante IXa e cirrose hepática</a:t>
                      </a:r>
                      <a:endParaRPr lang="pt-BR" sz="1800">
                        <a:effectLst/>
                        <a:latin typeface="Times New Roman"/>
                        <a:ea typeface="Times New Roman"/>
                      </a:endParaRPr>
                    </a:p>
                  </a:txBody>
                  <a:tcPr marL="78214" marR="78214" marT="0" marB="0"/>
                </a:tc>
                <a:tc>
                  <a:txBody>
                    <a:bodyPr/>
                    <a:lstStyle/>
                    <a:p>
                      <a:pPr algn="just">
                        <a:spcAft>
                          <a:spcPts val="0"/>
                        </a:spcAft>
                      </a:pPr>
                      <a:r>
                        <a:rPr lang="pt-BR" sz="1100" dirty="0">
                          <a:effectLst/>
                        </a:rPr>
                        <a:t>Uso de amido de milho cru; dieta rica em proteínas; evitar grandes quantidade de sacarose</a:t>
                      </a:r>
                      <a:endParaRPr lang="pt-BR" sz="1800" dirty="0">
                        <a:effectLst/>
                        <a:latin typeface="Times New Roman"/>
                        <a:ea typeface="Times New Roman"/>
                      </a:endParaRPr>
                    </a:p>
                  </a:txBody>
                  <a:tcPr marL="78214" marR="78214" marT="0" marB="0"/>
                </a:tc>
                <a:extLst>
                  <a:ext uri="{0D108BD9-81ED-4DB2-BD59-A6C34878D82A}">
                    <a16:rowId xmlns:a16="http://schemas.microsoft.com/office/drawing/2014/main" val="10009"/>
                  </a:ext>
                </a:extLst>
              </a:tr>
              <a:tr h="522485">
                <a:tc>
                  <a:txBody>
                    <a:bodyPr/>
                    <a:lstStyle/>
                    <a:p>
                      <a:pPr>
                        <a:spcAft>
                          <a:spcPts val="0"/>
                        </a:spcAft>
                      </a:pPr>
                      <a:r>
                        <a:rPr lang="pt-BR" sz="1100" dirty="0">
                          <a:effectLst/>
                        </a:rPr>
                        <a:t>XI</a:t>
                      </a:r>
                      <a:endParaRPr lang="pt-BR" sz="1800" dirty="0">
                        <a:effectLst/>
                      </a:endParaRPr>
                    </a:p>
                    <a:p>
                      <a:pPr>
                        <a:spcAft>
                          <a:spcPts val="0"/>
                        </a:spcAft>
                      </a:pPr>
                      <a:r>
                        <a:rPr lang="pt-BR" sz="1100" dirty="0">
                          <a:effectLst/>
                        </a:rPr>
                        <a:t>(227810)</a:t>
                      </a:r>
                      <a:endParaRPr lang="pt-BR" sz="1800" dirty="0">
                        <a:effectLst/>
                        <a:latin typeface="Times New Roman"/>
                        <a:ea typeface="Times New Roman"/>
                      </a:endParaRPr>
                    </a:p>
                  </a:txBody>
                  <a:tcPr marL="78214" marR="78214" marT="0" marB="0"/>
                </a:tc>
                <a:tc>
                  <a:txBody>
                    <a:bodyPr/>
                    <a:lstStyle/>
                    <a:p>
                      <a:pPr>
                        <a:spcAft>
                          <a:spcPts val="0"/>
                        </a:spcAft>
                      </a:pPr>
                      <a:r>
                        <a:rPr lang="pt-BR" sz="1100" dirty="0">
                          <a:effectLst/>
                        </a:rPr>
                        <a:t>Transportador de glicose-2</a:t>
                      </a:r>
                      <a:endParaRPr lang="pt-BR" sz="1800" dirty="0">
                        <a:effectLst/>
                        <a:latin typeface="Times New Roman"/>
                        <a:ea typeface="Times New Roman"/>
                      </a:endParaRPr>
                    </a:p>
                  </a:txBody>
                  <a:tcPr marL="78214" marR="78214" marT="0" marB="0"/>
                </a:tc>
                <a:tc>
                  <a:txBody>
                    <a:bodyPr/>
                    <a:lstStyle/>
                    <a:p>
                      <a:pPr>
                        <a:spcAft>
                          <a:spcPts val="0"/>
                        </a:spcAft>
                      </a:pPr>
                      <a:r>
                        <a:rPr lang="pt-BR" sz="1100" dirty="0">
                          <a:effectLst/>
                        </a:rPr>
                        <a:t>GLUT2</a:t>
                      </a:r>
                      <a:endParaRPr lang="pt-BR" sz="1800" dirty="0">
                        <a:effectLst/>
                        <a:latin typeface="Times New Roman"/>
                        <a:ea typeface="Times New Roman"/>
                      </a:endParaRPr>
                    </a:p>
                  </a:txBody>
                  <a:tcPr marL="78214" marR="78214" marT="0" marB="0"/>
                </a:tc>
                <a:tc>
                  <a:txBody>
                    <a:bodyPr/>
                    <a:lstStyle/>
                    <a:p>
                      <a:pPr algn="ctr">
                        <a:spcAft>
                          <a:spcPts val="0"/>
                        </a:spcAft>
                      </a:pPr>
                      <a:r>
                        <a:rPr lang="pt-BR" sz="1100" dirty="0">
                          <a:effectLst/>
                        </a:rPr>
                        <a:t>AR</a:t>
                      </a:r>
                      <a:endParaRPr lang="pt-BR" sz="1800" dirty="0">
                        <a:effectLst/>
                        <a:latin typeface="Times New Roman"/>
                        <a:ea typeface="Times New Roman"/>
                      </a:endParaRPr>
                    </a:p>
                  </a:txBody>
                  <a:tcPr marL="78214" marR="78214" marT="0" marB="0"/>
                </a:tc>
                <a:tc>
                  <a:txBody>
                    <a:bodyPr/>
                    <a:lstStyle/>
                    <a:p>
                      <a:pPr algn="just">
                        <a:spcAft>
                          <a:spcPts val="0"/>
                        </a:spcAft>
                      </a:pPr>
                      <a:r>
                        <a:rPr lang="pt-BR" sz="1100" dirty="0">
                          <a:effectLst/>
                        </a:rPr>
                        <a:t>Hipoglicemia, déficit de crescimento, raquitismo e abdome protuberante devido ao aumento do tamanho do fígado e rins</a:t>
                      </a:r>
                      <a:endParaRPr lang="pt-BR" sz="1800" dirty="0">
                        <a:effectLst/>
                        <a:latin typeface="Times New Roman"/>
                        <a:ea typeface="Times New Roman"/>
                      </a:endParaRPr>
                    </a:p>
                  </a:txBody>
                  <a:tcPr marL="78214" marR="78214" marT="0" marB="0"/>
                </a:tc>
                <a:tc>
                  <a:txBody>
                    <a:bodyPr/>
                    <a:lstStyle/>
                    <a:p>
                      <a:pPr algn="just">
                        <a:spcAft>
                          <a:spcPts val="0"/>
                        </a:spcAft>
                      </a:pPr>
                      <a:r>
                        <a:rPr lang="pt-BR" sz="1100" dirty="0">
                          <a:effectLst/>
                        </a:rPr>
                        <a:t>Restrição da ingestão de galactose, suplementação de água, amido de milho, eletrólitos e vitamina D</a:t>
                      </a:r>
                      <a:endParaRPr lang="pt-BR" sz="1800" dirty="0">
                        <a:effectLst/>
                        <a:latin typeface="Times New Roman"/>
                        <a:ea typeface="Times New Roman"/>
                      </a:endParaRPr>
                    </a:p>
                  </a:txBody>
                  <a:tcPr marL="78214" marR="78214" marT="0" marB="0"/>
                </a:tc>
                <a:extLst>
                  <a:ext uri="{0D108BD9-81ED-4DB2-BD59-A6C34878D82A}">
                    <a16:rowId xmlns:a16="http://schemas.microsoft.com/office/drawing/2014/main" val="10010"/>
                  </a:ext>
                </a:extLst>
              </a:tr>
            </a:tbl>
          </a:graphicData>
        </a:graphic>
      </p:graphicFrame>
      <p:sp>
        <p:nvSpPr>
          <p:cNvPr id="2" name="Rectangle 1"/>
          <p:cNvSpPr/>
          <p:nvPr/>
        </p:nvSpPr>
        <p:spPr>
          <a:xfrm>
            <a:off x="1210595" y="415457"/>
            <a:ext cx="1792156" cy="6267458"/>
          </a:xfrm>
          <a:prstGeom prst="rect">
            <a:avLst/>
          </a:prstGeom>
          <a:noFill/>
          <a:ln w="381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1817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p:txBody>
          <a:bodyPr rtlCol="0">
            <a:normAutofit fontScale="90000"/>
          </a:bodyPr>
          <a:lstStyle/>
          <a:p>
            <a:pPr>
              <a:defRPr/>
            </a:pPr>
            <a:r>
              <a:rPr lang="en-GB">
                <a:ea typeface="+mj-ea"/>
                <a:cs typeface="+mj-cs"/>
              </a:rPr>
              <a:t>Acompanhamento ideal exige abordagem multidisciplinar</a:t>
            </a:r>
            <a:endParaRPr lang="en-US">
              <a:ea typeface="+mj-ea"/>
              <a:cs typeface="+mj-cs"/>
            </a:endParaRPr>
          </a:p>
        </p:txBody>
      </p:sp>
      <p:sp>
        <p:nvSpPr>
          <p:cNvPr id="67586" name="Oval 46"/>
          <p:cNvSpPr>
            <a:spLocks noChangeArrowheads="1"/>
          </p:cNvSpPr>
          <p:nvPr/>
        </p:nvSpPr>
        <p:spPr bwMode="auto">
          <a:xfrm>
            <a:off x="5448300" y="1951038"/>
            <a:ext cx="4648200" cy="4235450"/>
          </a:xfrm>
          <a:prstGeom prst="ellipse">
            <a:avLst/>
          </a:prstGeom>
          <a:noFill/>
          <a:ln w="88900">
            <a:solidFill>
              <a:srgbClr val="EAEAEA"/>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pt-BR"/>
          </a:p>
        </p:txBody>
      </p:sp>
      <p:grpSp>
        <p:nvGrpSpPr>
          <p:cNvPr id="67587" name="Diagram 2"/>
          <p:cNvGrpSpPr>
            <a:grpSpLocks/>
          </p:cNvGrpSpPr>
          <p:nvPr/>
        </p:nvGrpSpPr>
        <p:grpSpPr bwMode="auto">
          <a:xfrm>
            <a:off x="5524501" y="1857375"/>
            <a:ext cx="4143375" cy="4160838"/>
            <a:chOff x="2688" y="1327"/>
            <a:chExt cx="2496" cy="2621"/>
          </a:xfrm>
        </p:grpSpPr>
        <p:sp>
          <p:nvSpPr>
            <p:cNvPr id="67598" name="AutoShape 3"/>
            <p:cNvSpPr>
              <a:spLocks noChangeAspect="1" noChangeArrowheads="1" noTextEdit="1"/>
            </p:cNvSpPr>
            <p:nvPr/>
          </p:nvSpPr>
          <p:spPr bwMode="auto">
            <a:xfrm>
              <a:off x="2688" y="1327"/>
              <a:ext cx="2496" cy="26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pt-BR"/>
            </a:p>
          </p:txBody>
        </p:sp>
        <p:sp>
          <p:nvSpPr>
            <p:cNvPr id="1028" name="Oval 4"/>
            <p:cNvSpPr>
              <a:spLocks noChangeArrowheads="1"/>
            </p:cNvSpPr>
            <p:nvPr/>
          </p:nvSpPr>
          <p:spPr bwMode="auto">
            <a:xfrm>
              <a:off x="3000" y="1752"/>
              <a:ext cx="1872" cy="1728"/>
            </a:xfrm>
            <a:prstGeom prst="ellipse">
              <a:avLst/>
            </a:prstGeom>
            <a:noFill/>
            <a:ln w="88900">
              <a:solidFill>
                <a:srgbClr val="EAEAEA"/>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pt-BR"/>
            </a:p>
          </p:txBody>
        </p:sp>
        <p:sp>
          <p:nvSpPr>
            <p:cNvPr id="67600" name="_s1029"/>
            <p:cNvSpPr>
              <a:spLocks noChangeShapeType="1"/>
            </p:cNvSpPr>
            <p:nvPr/>
          </p:nvSpPr>
          <p:spPr bwMode="auto">
            <a:xfrm flipH="1" flipV="1">
              <a:off x="3456" y="2292"/>
              <a:ext cx="241" cy="173"/>
            </a:xfrm>
            <a:prstGeom prst="line">
              <a:avLst/>
            </a:prstGeom>
            <a:noFill/>
            <a:ln w="19050">
              <a:solidFill>
                <a:srgbClr val="969696"/>
              </a:solidFill>
              <a:round/>
              <a:headEnd/>
              <a:tailEnd/>
            </a:ln>
            <a:extLst>
              <a:ext uri="{909E8E84-426E-40dd-AFC4-6F175D3DCCD1}">
                <a14:hiddenFill xmlns="" xmlns:a14="http://schemas.microsoft.com/office/drawing/2010/main">
                  <a:noFill/>
                </a14:hiddenFill>
              </a:ext>
            </a:extLst>
          </p:spPr>
          <p:txBody>
            <a:bodyPr lIns="0" tIns="0" rIns="0" bIns="0" anchor="ctr"/>
            <a:lstStyle/>
            <a:p>
              <a:endParaRPr lang="pt-BR"/>
            </a:p>
          </p:txBody>
        </p:sp>
        <p:sp>
          <p:nvSpPr>
            <p:cNvPr id="67601" name="_s1030"/>
            <p:cNvSpPr>
              <a:spLocks noChangeArrowheads="1"/>
            </p:cNvSpPr>
            <p:nvPr/>
          </p:nvSpPr>
          <p:spPr bwMode="auto">
            <a:xfrm>
              <a:off x="2910" y="1844"/>
              <a:ext cx="615" cy="553"/>
            </a:xfrm>
            <a:prstGeom prst="ellipse">
              <a:avLst/>
            </a:prstGeom>
            <a:solidFill>
              <a:srgbClr val="EFCB65"/>
            </a:solidFill>
            <a:ln w="12700">
              <a:solidFill>
                <a:srgbClr val="E6B018"/>
              </a:solidFill>
              <a:round/>
              <a:headEnd/>
              <a:tailEnd/>
            </a:ln>
          </p:spPr>
          <p:txBody>
            <a:bodyPr wrap="none" lIns="0" tIns="0" rIns="0" bIns="0" anchor="ctr"/>
            <a:lstStyle/>
            <a:p>
              <a:pPr eaLnBrk="0" hangingPunct="0"/>
              <a:r>
                <a:rPr lang="en-US" sz="1000" b="1">
                  <a:solidFill>
                    <a:srgbClr val="4D4D4D"/>
                  </a:solidFill>
                  <a:latin typeface="Tahoma" charset="0"/>
                </a:rPr>
                <a:t>Pneumologista</a:t>
              </a:r>
            </a:p>
          </p:txBody>
        </p:sp>
        <p:sp>
          <p:nvSpPr>
            <p:cNvPr id="67602" name="_s1031"/>
            <p:cNvSpPr>
              <a:spLocks noChangeShapeType="1"/>
            </p:cNvSpPr>
            <p:nvPr/>
          </p:nvSpPr>
          <p:spPr bwMode="auto">
            <a:xfrm flipH="1">
              <a:off x="3338" y="2698"/>
              <a:ext cx="300" cy="62"/>
            </a:xfrm>
            <a:prstGeom prst="line">
              <a:avLst/>
            </a:prstGeom>
            <a:noFill/>
            <a:ln w="19050">
              <a:solidFill>
                <a:srgbClr val="969696"/>
              </a:solidFill>
              <a:round/>
              <a:headEnd/>
              <a:tailEnd/>
            </a:ln>
            <a:extLst>
              <a:ext uri="{909E8E84-426E-40dd-AFC4-6F175D3DCCD1}">
                <a14:hiddenFill xmlns="" xmlns:a14="http://schemas.microsoft.com/office/drawing/2010/main">
                  <a:noFill/>
                </a14:hiddenFill>
              </a:ext>
            </a:extLst>
          </p:spPr>
          <p:txBody>
            <a:bodyPr lIns="0" tIns="0" rIns="0" bIns="0" anchor="ctr"/>
            <a:lstStyle/>
            <a:p>
              <a:endParaRPr lang="pt-BR"/>
            </a:p>
          </p:txBody>
        </p:sp>
        <p:sp>
          <p:nvSpPr>
            <p:cNvPr id="67603" name="_s1032"/>
            <p:cNvSpPr>
              <a:spLocks noChangeArrowheads="1"/>
            </p:cNvSpPr>
            <p:nvPr/>
          </p:nvSpPr>
          <p:spPr bwMode="auto">
            <a:xfrm>
              <a:off x="2731" y="2545"/>
              <a:ext cx="615" cy="552"/>
            </a:xfrm>
            <a:prstGeom prst="ellipse">
              <a:avLst/>
            </a:prstGeom>
            <a:solidFill>
              <a:srgbClr val="EFCB65"/>
            </a:solidFill>
            <a:ln w="12700">
              <a:solidFill>
                <a:srgbClr val="E6B018"/>
              </a:solidFill>
              <a:round/>
              <a:headEnd/>
              <a:tailEnd/>
            </a:ln>
          </p:spPr>
          <p:txBody>
            <a:bodyPr wrap="none" lIns="0" tIns="0" rIns="0" bIns="0" anchor="ctr"/>
            <a:lstStyle/>
            <a:p>
              <a:pPr eaLnBrk="0" hangingPunct="0"/>
              <a:r>
                <a:rPr lang="en-US" sz="1000" b="1">
                  <a:solidFill>
                    <a:srgbClr val="4D4D4D"/>
                  </a:solidFill>
                  <a:latin typeface="Tahoma" charset="0"/>
                </a:rPr>
                <a:t>Cardiologista</a:t>
              </a:r>
            </a:p>
          </p:txBody>
        </p:sp>
        <p:sp>
          <p:nvSpPr>
            <p:cNvPr id="67604" name="_s1033"/>
            <p:cNvSpPr>
              <a:spLocks noChangeShapeType="1"/>
            </p:cNvSpPr>
            <p:nvPr/>
          </p:nvSpPr>
          <p:spPr bwMode="auto">
            <a:xfrm flipH="1">
              <a:off x="3671" y="2884"/>
              <a:ext cx="133" cy="250"/>
            </a:xfrm>
            <a:prstGeom prst="line">
              <a:avLst/>
            </a:prstGeom>
            <a:noFill/>
            <a:ln w="19050">
              <a:solidFill>
                <a:srgbClr val="969696"/>
              </a:solidFill>
              <a:round/>
              <a:headEnd/>
              <a:tailEnd/>
            </a:ln>
            <a:extLst>
              <a:ext uri="{909E8E84-426E-40dd-AFC4-6F175D3DCCD1}">
                <a14:hiddenFill xmlns="" xmlns:a14="http://schemas.microsoft.com/office/drawing/2010/main">
                  <a:noFill/>
                </a14:hiddenFill>
              </a:ext>
            </a:extLst>
          </p:spPr>
          <p:txBody>
            <a:bodyPr lIns="0" tIns="0" rIns="0" bIns="0" anchor="ctr"/>
            <a:lstStyle/>
            <a:p>
              <a:endParaRPr lang="pt-BR"/>
            </a:p>
          </p:txBody>
        </p:sp>
        <p:sp>
          <p:nvSpPr>
            <p:cNvPr id="67605" name="_s1034"/>
            <p:cNvSpPr>
              <a:spLocks noChangeArrowheads="1"/>
            </p:cNvSpPr>
            <p:nvPr/>
          </p:nvSpPr>
          <p:spPr bwMode="auto">
            <a:xfrm>
              <a:off x="3229" y="3107"/>
              <a:ext cx="615" cy="553"/>
            </a:xfrm>
            <a:prstGeom prst="ellipse">
              <a:avLst/>
            </a:prstGeom>
            <a:solidFill>
              <a:srgbClr val="EFCB65"/>
            </a:solidFill>
            <a:ln w="12700">
              <a:solidFill>
                <a:srgbClr val="E6B018"/>
              </a:solidFill>
              <a:round/>
              <a:headEnd/>
              <a:tailEnd/>
            </a:ln>
          </p:spPr>
          <p:txBody>
            <a:bodyPr wrap="none" lIns="0" tIns="0" rIns="0" bIns="0" anchor="ctr"/>
            <a:lstStyle/>
            <a:p>
              <a:pPr eaLnBrk="0" hangingPunct="0"/>
              <a:r>
                <a:rPr lang="en-US" sz="1000" b="1">
                  <a:solidFill>
                    <a:srgbClr val="4D4D4D"/>
                  </a:solidFill>
                  <a:latin typeface="Tahoma" charset="0"/>
                </a:rPr>
                <a:t>Geneticista</a:t>
              </a:r>
            </a:p>
          </p:txBody>
        </p:sp>
        <p:sp>
          <p:nvSpPr>
            <p:cNvPr id="67606" name="_s1035"/>
            <p:cNvSpPr>
              <a:spLocks noChangeShapeType="1"/>
            </p:cNvSpPr>
            <p:nvPr/>
          </p:nvSpPr>
          <p:spPr bwMode="auto">
            <a:xfrm>
              <a:off x="4070" y="2884"/>
              <a:ext cx="134" cy="250"/>
            </a:xfrm>
            <a:prstGeom prst="line">
              <a:avLst/>
            </a:prstGeom>
            <a:noFill/>
            <a:ln w="19050">
              <a:solidFill>
                <a:srgbClr val="969696"/>
              </a:solidFill>
              <a:round/>
              <a:headEnd/>
              <a:tailEnd/>
            </a:ln>
            <a:extLst>
              <a:ext uri="{909E8E84-426E-40dd-AFC4-6F175D3DCCD1}">
                <a14:hiddenFill xmlns="" xmlns:a14="http://schemas.microsoft.com/office/drawing/2010/main">
                  <a:noFill/>
                </a14:hiddenFill>
              </a:ext>
            </a:extLst>
          </p:spPr>
          <p:txBody>
            <a:bodyPr lIns="0" tIns="0" rIns="0" bIns="0" anchor="ctr"/>
            <a:lstStyle/>
            <a:p>
              <a:endParaRPr lang="pt-BR"/>
            </a:p>
          </p:txBody>
        </p:sp>
        <p:sp>
          <p:nvSpPr>
            <p:cNvPr id="67607" name="_s1036"/>
            <p:cNvSpPr>
              <a:spLocks noChangeArrowheads="1"/>
            </p:cNvSpPr>
            <p:nvPr/>
          </p:nvSpPr>
          <p:spPr bwMode="auto">
            <a:xfrm>
              <a:off x="4030" y="3107"/>
              <a:ext cx="615" cy="553"/>
            </a:xfrm>
            <a:prstGeom prst="ellipse">
              <a:avLst/>
            </a:prstGeom>
            <a:solidFill>
              <a:srgbClr val="EFCB65"/>
            </a:solidFill>
            <a:ln w="12700">
              <a:solidFill>
                <a:srgbClr val="E6B018"/>
              </a:solidFill>
              <a:round/>
              <a:headEnd/>
              <a:tailEnd/>
            </a:ln>
          </p:spPr>
          <p:txBody>
            <a:bodyPr wrap="none" lIns="0" tIns="0" rIns="0" bIns="0" anchor="ctr"/>
            <a:lstStyle/>
            <a:p>
              <a:pPr eaLnBrk="0" hangingPunct="0"/>
              <a:r>
                <a:rPr lang="en-US" sz="1000" b="1">
                  <a:solidFill>
                    <a:srgbClr val="4D4D4D"/>
                  </a:solidFill>
                  <a:latin typeface="Tahoma" charset="0"/>
                </a:rPr>
                <a:t>Pediatra</a:t>
              </a:r>
            </a:p>
          </p:txBody>
        </p:sp>
        <p:sp>
          <p:nvSpPr>
            <p:cNvPr id="67608" name="_s1037"/>
            <p:cNvSpPr>
              <a:spLocks noChangeShapeType="1"/>
            </p:cNvSpPr>
            <p:nvPr/>
          </p:nvSpPr>
          <p:spPr bwMode="auto">
            <a:xfrm>
              <a:off x="4235" y="2698"/>
              <a:ext cx="301" cy="61"/>
            </a:xfrm>
            <a:prstGeom prst="line">
              <a:avLst/>
            </a:prstGeom>
            <a:noFill/>
            <a:ln w="19050">
              <a:solidFill>
                <a:srgbClr val="969696"/>
              </a:solidFill>
              <a:round/>
              <a:headEnd/>
              <a:tailEnd/>
            </a:ln>
            <a:extLst>
              <a:ext uri="{909E8E84-426E-40dd-AFC4-6F175D3DCCD1}">
                <a14:hiddenFill xmlns="" xmlns:a14="http://schemas.microsoft.com/office/drawing/2010/main">
                  <a:noFill/>
                </a14:hiddenFill>
              </a:ext>
            </a:extLst>
          </p:spPr>
          <p:txBody>
            <a:bodyPr lIns="0" tIns="0" rIns="0" bIns="0" anchor="ctr"/>
            <a:lstStyle/>
            <a:p>
              <a:endParaRPr lang="pt-BR"/>
            </a:p>
          </p:txBody>
        </p:sp>
        <p:sp>
          <p:nvSpPr>
            <p:cNvPr id="67609" name="_s1038"/>
            <p:cNvSpPr>
              <a:spLocks noChangeArrowheads="1"/>
            </p:cNvSpPr>
            <p:nvPr/>
          </p:nvSpPr>
          <p:spPr bwMode="auto">
            <a:xfrm>
              <a:off x="4528" y="2545"/>
              <a:ext cx="615" cy="552"/>
            </a:xfrm>
            <a:prstGeom prst="ellipse">
              <a:avLst/>
            </a:prstGeom>
            <a:solidFill>
              <a:srgbClr val="EFCB65"/>
            </a:solidFill>
            <a:ln w="12700">
              <a:solidFill>
                <a:srgbClr val="E6B018"/>
              </a:solidFill>
              <a:round/>
              <a:headEnd/>
              <a:tailEnd/>
            </a:ln>
          </p:spPr>
          <p:txBody>
            <a:bodyPr wrap="none" lIns="0" tIns="0" rIns="0" bIns="0" anchor="ctr"/>
            <a:lstStyle/>
            <a:p>
              <a:pPr eaLnBrk="0" hangingPunct="0"/>
              <a:r>
                <a:rPr lang="en-US" sz="1000" b="1">
                  <a:solidFill>
                    <a:srgbClr val="4D4D4D"/>
                  </a:solidFill>
                  <a:latin typeface="Tahoma" charset="0"/>
                </a:rPr>
                <a:t>Clínico</a:t>
              </a:r>
            </a:p>
          </p:txBody>
        </p:sp>
        <p:sp>
          <p:nvSpPr>
            <p:cNvPr id="67610" name="_s1039"/>
            <p:cNvSpPr>
              <a:spLocks noChangeShapeType="1"/>
            </p:cNvSpPr>
            <p:nvPr/>
          </p:nvSpPr>
          <p:spPr bwMode="auto">
            <a:xfrm flipV="1">
              <a:off x="4176" y="2292"/>
              <a:ext cx="241" cy="173"/>
            </a:xfrm>
            <a:prstGeom prst="line">
              <a:avLst/>
            </a:prstGeom>
            <a:noFill/>
            <a:ln w="19050">
              <a:solidFill>
                <a:srgbClr val="969696"/>
              </a:solidFill>
              <a:round/>
              <a:headEnd/>
              <a:tailEnd/>
            </a:ln>
            <a:extLst>
              <a:ext uri="{909E8E84-426E-40dd-AFC4-6F175D3DCCD1}">
                <a14:hiddenFill xmlns="" xmlns:a14="http://schemas.microsoft.com/office/drawing/2010/main">
                  <a:noFill/>
                </a14:hiddenFill>
              </a:ext>
            </a:extLst>
          </p:spPr>
          <p:txBody>
            <a:bodyPr lIns="0" tIns="0" rIns="0" bIns="0" anchor="ctr"/>
            <a:lstStyle/>
            <a:p>
              <a:endParaRPr lang="pt-BR"/>
            </a:p>
          </p:txBody>
        </p:sp>
        <p:sp>
          <p:nvSpPr>
            <p:cNvPr id="67611" name="_s1040"/>
            <p:cNvSpPr>
              <a:spLocks noChangeArrowheads="1"/>
            </p:cNvSpPr>
            <p:nvPr/>
          </p:nvSpPr>
          <p:spPr bwMode="auto">
            <a:xfrm>
              <a:off x="4350" y="1844"/>
              <a:ext cx="615" cy="553"/>
            </a:xfrm>
            <a:prstGeom prst="ellipse">
              <a:avLst/>
            </a:prstGeom>
            <a:solidFill>
              <a:srgbClr val="EFCB65"/>
            </a:solidFill>
            <a:ln w="12700">
              <a:solidFill>
                <a:srgbClr val="E6B018"/>
              </a:solidFill>
              <a:round/>
              <a:headEnd/>
              <a:tailEnd/>
            </a:ln>
          </p:spPr>
          <p:txBody>
            <a:bodyPr wrap="none" lIns="0" tIns="0" rIns="0" bIns="0" anchor="ctr"/>
            <a:lstStyle/>
            <a:p>
              <a:pPr eaLnBrk="0" hangingPunct="0"/>
              <a:r>
                <a:rPr lang="en-US" sz="1000" b="1">
                  <a:solidFill>
                    <a:srgbClr val="4D4D4D"/>
                  </a:solidFill>
                  <a:latin typeface="Tahoma" charset="0"/>
                </a:rPr>
                <a:t>Ortopedista</a:t>
              </a:r>
            </a:p>
          </p:txBody>
        </p:sp>
        <p:sp>
          <p:nvSpPr>
            <p:cNvPr id="67612" name="_s1041"/>
            <p:cNvSpPr>
              <a:spLocks noChangeShapeType="1"/>
            </p:cNvSpPr>
            <p:nvPr/>
          </p:nvSpPr>
          <p:spPr bwMode="auto">
            <a:xfrm flipV="1">
              <a:off x="3937" y="2084"/>
              <a:ext cx="0" cy="277"/>
            </a:xfrm>
            <a:prstGeom prst="line">
              <a:avLst/>
            </a:prstGeom>
            <a:noFill/>
            <a:ln w="19050">
              <a:solidFill>
                <a:srgbClr val="969696"/>
              </a:solidFill>
              <a:round/>
              <a:headEnd/>
              <a:tailEnd/>
            </a:ln>
            <a:extLst>
              <a:ext uri="{909E8E84-426E-40dd-AFC4-6F175D3DCCD1}">
                <a14:hiddenFill xmlns="" xmlns:a14="http://schemas.microsoft.com/office/drawing/2010/main">
                  <a:noFill/>
                </a14:hiddenFill>
              </a:ext>
            </a:extLst>
          </p:spPr>
          <p:txBody>
            <a:bodyPr lIns="0" tIns="0" rIns="0" bIns="0" anchor="ctr"/>
            <a:lstStyle/>
            <a:p>
              <a:endParaRPr lang="pt-BR"/>
            </a:p>
          </p:txBody>
        </p:sp>
        <p:sp>
          <p:nvSpPr>
            <p:cNvPr id="67613" name="_s1042"/>
            <p:cNvSpPr>
              <a:spLocks noChangeArrowheads="1"/>
            </p:cNvSpPr>
            <p:nvPr/>
          </p:nvSpPr>
          <p:spPr bwMode="auto">
            <a:xfrm>
              <a:off x="3630" y="1533"/>
              <a:ext cx="615" cy="552"/>
            </a:xfrm>
            <a:prstGeom prst="ellipse">
              <a:avLst/>
            </a:prstGeom>
            <a:solidFill>
              <a:srgbClr val="EFCB65"/>
            </a:solidFill>
            <a:ln w="12700">
              <a:solidFill>
                <a:srgbClr val="E6B018"/>
              </a:solidFill>
              <a:round/>
              <a:headEnd/>
              <a:tailEnd/>
            </a:ln>
          </p:spPr>
          <p:txBody>
            <a:bodyPr wrap="none" lIns="0" tIns="0" rIns="0" bIns="0" anchor="ctr"/>
            <a:lstStyle/>
            <a:p>
              <a:pPr eaLnBrk="0" hangingPunct="0"/>
              <a:r>
                <a:rPr lang="en-US" sz="1000" b="1">
                  <a:solidFill>
                    <a:srgbClr val="4D4D4D"/>
                  </a:solidFill>
                  <a:latin typeface="Tahoma" charset="0"/>
                </a:rPr>
                <a:t>Neuro / </a:t>
              </a:r>
            </a:p>
            <a:p>
              <a:pPr eaLnBrk="0" hangingPunct="0"/>
              <a:r>
                <a:rPr lang="en-US" sz="1000" b="1">
                  <a:solidFill>
                    <a:srgbClr val="4D4D4D"/>
                  </a:solidFill>
                  <a:latin typeface="Tahoma" charset="0"/>
                </a:rPr>
                <a:t>Neuromuscular</a:t>
              </a:r>
            </a:p>
          </p:txBody>
        </p:sp>
        <p:sp>
          <p:nvSpPr>
            <p:cNvPr id="67614" name="_s1043"/>
            <p:cNvSpPr>
              <a:spLocks noChangeArrowheads="1"/>
            </p:cNvSpPr>
            <p:nvPr/>
          </p:nvSpPr>
          <p:spPr bwMode="auto">
            <a:xfrm>
              <a:off x="3630" y="2361"/>
              <a:ext cx="615" cy="553"/>
            </a:xfrm>
            <a:prstGeom prst="ellipse">
              <a:avLst/>
            </a:prstGeom>
            <a:solidFill>
              <a:srgbClr val="62AC1E"/>
            </a:solidFill>
            <a:ln w="12700">
              <a:solidFill>
                <a:srgbClr val="57991B"/>
              </a:solidFill>
              <a:round/>
              <a:headEnd/>
              <a:tailEnd/>
            </a:ln>
          </p:spPr>
          <p:txBody>
            <a:bodyPr wrap="none" lIns="0" tIns="0" rIns="0" bIns="0" anchor="ctr"/>
            <a:lstStyle/>
            <a:p>
              <a:pPr eaLnBrk="0" hangingPunct="0"/>
              <a:r>
                <a:rPr lang="en-US" sz="1200" b="1">
                  <a:solidFill>
                    <a:schemeClr val="bg1"/>
                  </a:solidFill>
                  <a:latin typeface="Tahoma" charset="0"/>
                </a:rPr>
                <a:t>Paciente</a:t>
              </a:r>
            </a:p>
          </p:txBody>
        </p:sp>
        <p:sp>
          <p:nvSpPr>
            <p:cNvPr id="67615" name="Line 20"/>
            <p:cNvSpPr>
              <a:spLocks noChangeShapeType="1"/>
            </p:cNvSpPr>
            <p:nvPr/>
          </p:nvSpPr>
          <p:spPr bwMode="auto">
            <a:xfrm flipV="1">
              <a:off x="3936" y="2915"/>
              <a:ext cx="2" cy="733"/>
            </a:xfrm>
            <a:prstGeom prst="line">
              <a:avLst/>
            </a:prstGeom>
            <a:noFill/>
            <a:ln w="19050">
              <a:solidFill>
                <a:srgbClr val="969696"/>
              </a:solidFill>
              <a:round/>
              <a:headEnd/>
              <a:tailEnd/>
            </a:ln>
            <a:extLst>
              <a:ext uri="{909E8E84-426E-40dd-AFC4-6F175D3DCCD1}">
                <a14:hiddenFill xmlns="" xmlns:a14="http://schemas.microsoft.com/office/drawing/2010/main">
                  <a:noFill/>
                </a14:hiddenFill>
              </a:ext>
            </a:extLst>
          </p:spPr>
          <p:txBody>
            <a:bodyPr lIns="0" tIns="0" rIns="0" bIns="0" anchor="ctr"/>
            <a:lstStyle/>
            <a:p>
              <a:endParaRPr lang="pt-BR"/>
            </a:p>
          </p:txBody>
        </p:sp>
        <p:sp>
          <p:nvSpPr>
            <p:cNvPr id="67616" name="Line 21"/>
            <p:cNvSpPr>
              <a:spLocks noChangeShapeType="1"/>
            </p:cNvSpPr>
            <p:nvPr/>
          </p:nvSpPr>
          <p:spPr bwMode="auto">
            <a:xfrm>
              <a:off x="3408" y="1680"/>
              <a:ext cx="408" cy="714"/>
            </a:xfrm>
            <a:prstGeom prst="line">
              <a:avLst/>
            </a:prstGeom>
            <a:noFill/>
            <a:ln w="19050">
              <a:solidFill>
                <a:srgbClr val="969696"/>
              </a:solidFill>
              <a:round/>
              <a:headEnd/>
              <a:tailEnd/>
            </a:ln>
            <a:extLst>
              <a:ext uri="{909E8E84-426E-40dd-AFC4-6F175D3DCCD1}">
                <a14:hiddenFill xmlns="" xmlns:a14="http://schemas.microsoft.com/office/drawing/2010/main">
                  <a:noFill/>
                </a14:hiddenFill>
              </a:ext>
            </a:extLst>
          </p:spPr>
          <p:txBody>
            <a:bodyPr lIns="0" tIns="0" rIns="0" bIns="0" anchor="ctr"/>
            <a:lstStyle/>
            <a:p>
              <a:endParaRPr lang="pt-BR"/>
            </a:p>
          </p:txBody>
        </p:sp>
        <p:sp>
          <p:nvSpPr>
            <p:cNvPr id="67617" name="Line 22"/>
            <p:cNvSpPr>
              <a:spLocks noChangeShapeType="1"/>
            </p:cNvSpPr>
            <p:nvPr/>
          </p:nvSpPr>
          <p:spPr bwMode="auto">
            <a:xfrm flipH="1">
              <a:off x="4080" y="1632"/>
              <a:ext cx="384" cy="778"/>
            </a:xfrm>
            <a:prstGeom prst="line">
              <a:avLst/>
            </a:prstGeom>
            <a:noFill/>
            <a:ln w="19050">
              <a:solidFill>
                <a:srgbClr val="969696"/>
              </a:solidFill>
              <a:round/>
              <a:headEnd/>
              <a:tailEnd/>
            </a:ln>
            <a:extLst>
              <a:ext uri="{909E8E84-426E-40dd-AFC4-6F175D3DCCD1}">
                <a14:hiddenFill xmlns="" xmlns:a14="http://schemas.microsoft.com/office/drawing/2010/main">
                  <a:noFill/>
                </a14:hiddenFill>
              </a:ext>
            </a:extLst>
          </p:spPr>
          <p:txBody>
            <a:bodyPr lIns="0" tIns="0" rIns="0" bIns="0" anchor="ctr"/>
            <a:lstStyle/>
            <a:p>
              <a:endParaRPr lang="pt-BR"/>
            </a:p>
          </p:txBody>
        </p:sp>
        <p:sp>
          <p:nvSpPr>
            <p:cNvPr id="67618" name="Line 23"/>
            <p:cNvSpPr>
              <a:spLocks noChangeShapeType="1"/>
            </p:cNvSpPr>
            <p:nvPr/>
          </p:nvSpPr>
          <p:spPr bwMode="auto">
            <a:xfrm flipH="1">
              <a:off x="4242" y="2400"/>
              <a:ext cx="798" cy="200"/>
            </a:xfrm>
            <a:prstGeom prst="line">
              <a:avLst/>
            </a:prstGeom>
            <a:noFill/>
            <a:ln w="19050">
              <a:solidFill>
                <a:srgbClr val="969696"/>
              </a:solidFill>
              <a:round/>
              <a:headEnd/>
              <a:tailEnd/>
            </a:ln>
            <a:extLst>
              <a:ext uri="{909E8E84-426E-40dd-AFC4-6F175D3DCCD1}">
                <a14:hiddenFill xmlns="" xmlns:a14="http://schemas.microsoft.com/office/drawing/2010/main">
                  <a:noFill/>
                </a14:hiddenFill>
              </a:ext>
            </a:extLst>
          </p:spPr>
          <p:txBody>
            <a:bodyPr lIns="0" tIns="0" rIns="0" bIns="0" anchor="ctr"/>
            <a:lstStyle/>
            <a:p>
              <a:endParaRPr lang="pt-BR"/>
            </a:p>
          </p:txBody>
        </p:sp>
        <p:sp>
          <p:nvSpPr>
            <p:cNvPr id="67619" name="_s1028"/>
            <p:cNvSpPr>
              <a:spLocks noChangeShapeType="1"/>
            </p:cNvSpPr>
            <p:nvPr/>
          </p:nvSpPr>
          <p:spPr bwMode="auto">
            <a:xfrm flipH="1" flipV="1">
              <a:off x="4175" y="2800"/>
              <a:ext cx="673" cy="464"/>
            </a:xfrm>
            <a:prstGeom prst="line">
              <a:avLst/>
            </a:prstGeom>
            <a:noFill/>
            <a:ln w="19050">
              <a:solidFill>
                <a:srgbClr val="969696"/>
              </a:solidFill>
              <a:round/>
              <a:headEnd/>
              <a:tailEnd/>
            </a:ln>
            <a:extLst>
              <a:ext uri="{909E8E84-426E-40dd-AFC4-6F175D3DCCD1}">
                <a14:hiddenFill xmlns="" xmlns:a14="http://schemas.microsoft.com/office/drawing/2010/main">
                  <a:noFill/>
                </a14:hiddenFill>
              </a:ext>
            </a:extLst>
          </p:spPr>
          <p:txBody>
            <a:bodyPr lIns="0" tIns="0" rIns="0" bIns="0" anchor="ctr"/>
            <a:lstStyle/>
            <a:p>
              <a:endParaRPr lang="pt-BR"/>
            </a:p>
          </p:txBody>
        </p:sp>
        <p:sp>
          <p:nvSpPr>
            <p:cNvPr id="67620" name="Line 25"/>
            <p:cNvSpPr>
              <a:spLocks noChangeShapeType="1"/>
            </p:cNvSpPr>
            <p:nvPr/>
          </p:nvSpPr>
          <p:spPr bwMode="auto">
            <a:xfrm flipV="1">
              <a:off x="3024" y="2814"/>
              <a:ext cx="682" cy="498"/>
            </a:xfrm>
            <a:prstGeom prst="line">
              <a:avLst/>
            </a:prstGeom>
            <a:noFill/>
            <a:ln w="19050">
              <a:solidFill>
                <a:srgbClr val="969696"/>
              </a:solidFill>
              <a:round/>
              <a:headEnd/>
              <a:tailEnd/>
            </a:ln>
            <a:extLst>
              <a:ext uri="{909E8E84-426E-40dd-AFC4-6F175D3DCCD1}">
                <a14:hiddenFill xmlns="" xmlns:a14="http://schemas.microsoft.com/office/drawing/2010/main">
                  <a:noFill/>
                </a14:hiddenFill>
              </a:ext>
            </a:extLst>
          </p:spPr>
          <p:txBody>
            <a:bodyPr lIns="0" tIns="0" rIns="0" bIns="0" anchor="ctr"/>
            <a:lstStyle/>
            <a:p>
              <a:endParaRPr lang="pt-BR"/>
            </a:p>
          </p:txBody>
        </p:sp>
        <p:sp>
          <p:nvSpPr>
            <p:cNvPr id="67621" name="Line 26"/>
            <p:cNvSpPr>
              <a:spLocks noChangeShapeType="1"/>
            </p:cNvSpPr>
            <p:nvPr/>
          </p:nvSpPr>
          <p:spPr bwMode="auto">
            <a:xfrm>
              <a:off x="2784" y="2400"/>
              <a:ext cx="845" cy="189"/>
            </a:xfrm>
            <a:prstGeom prst="line">
              <a:avLst/>
            </a:prstGeom>
            <a:noFill/>
            <a:ln w="19050">
              <a:solidFill>
                <a:srgbClr val="969696"/>
              </a:solidFill>
              <a:round/>
              <a:headEnd/>
              <a:tailEnd/>
            </a:ln>
            <a:extLst>
              <a:ext uri="{909E8E84-426E-40dd-AFC4-6F175D3DCCD1}">
                <a14:hiddenFill xmlns="" xmlns:a14="http://schemas.microsoft.com/office/drawing/2010/main">
                  <a:noFill/>
                </a14:hiddenFill>
              </a:ext>
            </a:extLst>
          </p:spPr>
          <p:txBody>
            <a:bodyPr lIns="0" tIns="0" rIns="0" bIns="0" anchor="ctr"/>
            <a:lstStyle/>
            <a:p>
              <a:endParaRPr lang="pt-BR"/>
            </a:p>
          </p:txBody>
        </p:sp>
      </p:grpSp>
      <p:sp>
        <p:nvSpPr>
          <p:cNvPr id="67588" name="_s1029"/>
          <p:cNvSpPr>
            <a:spLocks noChangeArrowheads="1"/>
          </p:cNvSpPr>
          <p:nvPr/>
        </p:nvSpPr>
        <p:spPr bwMode="auto">
          <a:xfrm>
            <a:off x="6262688" y="1752600"/>
            <a:ext cx="976312" cy="877888"/>
          </a:xfrm>
          <a:prstGeom prst="ellipse">
            <a:avLst/>
          </a:prstGeom>
          <a:solidFill>
            <a:srgbClr val="095AA6"/>
          </a:solidFill>
          <a:ln w="12700">
            <a:solidFill>
              <a:srgbClr val="00598A"/>
            </a:solidFill>
            <a:round/>
            <a:headEnd/>
            <a:tailEnd/>
          </a:ln>
        </p:spPr>
        <p:txBody>
          <a:bodyPr wrap="none" lIns="0" tIns="0" rIns="0" bIns="0" anchor="ctr"/>
          <a:lstStyle/>
          <a:p>
            <a:r>
              <a:rPr lang="en-US" sz="1000" b="1">
                <a:solidFill>
                  <a:schemeClr val="bg1"/>
                </a:solidFill>
                <a:latin typeface="Tahoma" charset="0"/>
              </a:rPr>
              <a:t>Terapia de</a:t>
            </a:r>
          </a:p>
          <a:p>
            <a:r>
              <a:rPr lang="en-US" sz="1000" b="1">
                <a:solidFill>
                  <a:schemeClr val="bg1"/>
                </a:solidFill>
                <a:latin typeface="Tahoma" charset="0"/>
              </a:rPr>
              <a:t>Reposição</a:t>
            </a:r>
          </a:p>
          <a:p>
            <a:r>
              <a:rPr lang="en-US" sz="1000" b="1">
                <a:solidFill>
                  <a:schemeClr val="bg1"/>
                </a:solidFill>
                <a:latin typeface="Tahoma" charset="0"/>
              </a:rPr>
              <a:t>Enzimática</a:t>
            </a:r>
          </a:p>
        </p:txBody>
      </p:sp>
      <p:sp>
        <p:nvSpPr>
          <p:cNvPr id="67589" name="_s1029"/>
          <p:cNvSpPr>
            <a:spLocks noChangeArrowheads="1"/>
          </p:cNvSpPr>
          <p:nvPr/>
        </p:nvSpPr>
        <p:spPr bwMode="auto">
          <a:xfrm>
            <a:off x="8243888" y="1752600"/>
            <a:ext cx="976312" cy="877888"/>
          </a:xfrm>
          <a:prstGeom prst="ellipse">
            <a:avLst/>
          </a:prstGeom>
          <a:solidFill>
            <a:srgbClr val="095AA6"/>
          </a:solidFill>
          <a:ln w="12700">
            <a:solidFill>
              <a:srgbClr val="00598A"/>
            </a:solidFill>
            <a:round/>
            <a:headEnd/>
            <a:tailEnd/>
          </a:ln>
        </p:spPr>
        <p:txBody>
          <a:bodyPr wrap="none" lIns="0" tIns="0" rIns="0" bIns="0" anchor="ctr"/>
          <a:lstStyle/>
          <a:p>
            <a:r>
              <a:rPr lang="en-US" sz="1000" b="1">
                <a:solidFill>
                  <a:schemeClr val="bg1"/>
                </a:solidFill>
                <a:latin typeface="Tahoma" charset="0"/>
              </a:rPr>
              <a:t>Fisioterapia</a:t>
            </a:r>
          </a:p>
          <a:p>
            <a:r>
              <a:rPr lang="en-US" sz="1000" b="1">
                <a:solidFill>
                  <a:schemeClr val="bg1"/>
                </a:solidFill>
                <a:latin typeface="Tahoma" charset="0"/>
              </a:rPr>
              <a:t>Motora</a:t>
            </a:r>
          </a:p>
        </p:txBody>
      </p:sp>
      <p:sp>
        <p:nvSpPr>
          <p:cNvPr id="67590" name="_s1029"/>
          <p:cNvSpPr>
            <a:spLocks noChangeArrowheads="1"/>
          </p:cNvSpPr>
          <p:nvPr/>
        </p:nvSpPr>
        <p:spPr bwMode="auto">
          <a:xfrm>
            <a:off x="5486401" y="4895850"/>
            <a:ext cx="976313" cy="877888"/>
          </a:xfrm>
          <a:prstGeom prst="ellipse">
            <a:avLst/>
          </a:prstGeom>
          <a:solidFill>
            <a:srgbClr val="095AA6"/>
          </a:solidFill>
          <a:ln w="12700">
            <a:solidFill>
              <a:srgbClr val="00598A"/>
            </a:solidFill>
            <a:round/>
            <a:headEnd/>
            <a:tailEnd/>
          </a:ln>
        </p:spPr>
        <p:txBody>
          <a:bodyPr wrap="none" lIns="0" tIns="0" rIns="0" bIns="0" anchor="ctr"/>
          <a:lstStyle/>
          <a:p>
            <a:r>
              <a:rPr lang="en-US" sz="900" b="1">
                <a:solidFill>
                  <a:schemeClr val="bg1"/>
                </a:solidFill>
                <a:latin typeface="Tahoma" charset="0"/>
              </a:rPr>
              <a:t>Aconselhamento</a:t>
            </a:r>
          </a:p>
          <a:p>
            <a:r>
              <a:rPr lang="en-US" sz="900" b="1">
                <a:solidFill>
                  <a:schemeClr val="bg1"/>
                </a:solidFill>
                <a:latin typeface="Tahoma" charset="0"/>
              </a:rPr>
              <a:t>Genético</a:t>
            </a:r>
          </a:p>
        </p:txBody>
      </p:sp>
      <p:sp>
        <p:nvSpPr>
          <p:cNvPr id="67591" name="_s1029"/>
          <p:cNvSpPr>
            <a:spLocks noChangeArrowheads="1"/>
          </p:cNvSpPr>
          <p:nvPr/>
        </p:nvSpPr>
        <p:spPr bwMode="auto">
          <a:xfrm>
            <a:off x="5029201" y="3176589"/>
            <a:ext cx="976313" cy="877887"/>
          </a:xfrm>
          <a:prstGeom prst="ellipse">
            <a:avLst/>
          </a:prstGeom>
          <a:solidFill>
            <a:srgbClr val="095AA6"/>
          </a:solidFill>
          <a:ln w="12700">
            <a:solidFill>
              <a:srgbClr val="00598A"/>
            </a:solidFill>
            <a:round/>
            <a:headEnd/>
            <a:tailEnd/>
          </a:ln>
        </p:spPr>
        <p:txBody>
          <a:bodyPr wrap="none" lIns="0" tIns="0" rIns="0" bIns="0" anchor="ctr"/>
          <a:lstStyle/>
          <a:p>
            <a:r>
              <a:rPr lang="en-US" sz="1000" b="1">
                <a:solidFill>
                  <a:schemeClr val="bg1"/>
                </a:solidFill>
                <a:latin typeface="Tahoma" charset="0"/>
              </a:rPr>
              <a:t>Fisioterapia</a:t>
            </a:r>
          </a:p>
          <a:p>
            <a:r>
              <a:rPr lang="en-US" sz="1000" b="1">
                <a:solidFill>
                  <a:schemeClr val="bg1"/>
                </a:solidFill>
                <a:latin typeface="Tahoma" charset="0"/>
              </a:rPr>
              <a:t>Respiratória</a:t>
            </a:r>
          </a:p>
        </p:txBody>
      </p:sp>
      <p:sp>
        <p:nvSpPr>
          <p:cNvPr id="67592" name="_s1029"/>
          <p:cNvSpPr>
            <a:spLocks noChangeArrowheads="1"/>
          </p:cNvSpPr>
          <p:nvPr/>
        </p:nvSpPr>
        <p:spPr bwMode="auto">
          <a:xfrm>
            <a:off x="7264401" y="5678489"/>
            <a:ext cx="976313" cy="877887"/>
          </a:xfrm>
          <a:prstGeom prst="ellipse">
            <a:avLst/>
          </a:prstGeom>
          <a:solidFill>
            <a:srgbClr val="095AA6"/>
          </a:solidFill>
          <a:ln w="12700">
            <a:solidFill>
              <a:srgbClr val="00598A"/>
            </a:solidFill>
            <a:round/>
            <a:headEnd/>
            <a:tailEnd/>
          </a:ln>
        </p:spPr>
        <p:txBody>
          <a:bodyPr wrap="none" lIns="0" tIns="0" rIns="0" bIns="0" anchor="ctr"/>
          <a:lstStyle/>
          <a:p>
            <a:r>
              <a:rPr lang="en-US" sz="1000" b="1">
                <a:solidFill>
                  <a:schemeClr val="bg1"/>
                </a:solidFill>
                <a:latin typeface="Tahoma" charset="0"/>
              </a:rPr>
              <a:t>Nutricionista</a:t>
            </a:r>
          </a:p>
        </p:txBody>
      </p:sp>
      <p:sp>
        <p:nvSpPr>
          <p:cNvPr id="67593" name="_s1029"/>
          <p:cNvSpPr>
            <a:spLocks noChangeArrowheads="1"/>
          </p:cNvSpPr>
          <p:nvPr/>
        </p:nvSpPr>
        <p:spPr bwMode="auto">
          <a:xfrm>
            <a:off x="9080501" y="4895850"/>
            <a:ext cx="976313" cy="877888"/>
          </a:xfrm>
          <a:prstGeom prst="ellipse">
            <a:avLst/>
          </a:prstGeom>
          <a:solidFill>
            <a:srgbClr val="095AA6"/>
          </a:solidFill>
          <a:ln w="12700">
            <a:solidFill>
              <a:srgbClr val="00598A"/>
            </a:solidFill>
            <a:round/>
            <a:headEnd/>
            <a:tailEnd/>
          </a:ln>
        </p:spPr>
        <p:txBody>
          <a:bodyPr wrap="none" lIns="0" tIns="0" rIns="0" bIns="0" anchor="ctr"/>
          <a:lstStyle/>
          <a:p>
            <a:r>
              <a:rPr lang="en-US" sz="1000" b="1">
                <a:solidFill>
                  <a:schemeClr val="bg1"/>
                </a:solidFill>
                <a:latin typeface="Tahoma" charset="0"/>
              </a:rPr>
              <a:t>Fono-</a:t>
            </a:r>
          </a:p>
          <a:p>
            <a:r>
              <a:rPr lang="en-US" sz="1000" b="1">
                <a:solidFill>
                  <a:schemeClr val="bg1"/>
                </a:solidFill>
                <a:latin typeface="Tahoma" charset="0"/>
              </a:rPr>
              <a:t>audiologia</a:t>
            </a:r>
          </a:p>
        </p:txBody>
      </p:sp>
      <p:sp>
        <p:nvSpPr>
          <p:cNvPr id="67594" name="_s1029"/>
          <p:cNvSpPr>
            <a:spLocks noChangeArrowheads="1"/>
          </p:cNvSpPr>
          <p:nvPr/>
        </p:nvSpPr>
        <p:spPr bwMode="auto">
          <a:xfrm>
            <a:off x="9525001" y="3176589"/>
            <a:ext cx="976313" cy="877887"/>
          </a:xfrm>
          <a:prstGeom prst="ellipse">
            <a:avLst/>
          </a:prstGeom>
          <a:solidFill>
            <a:srgbClr val="095AA6"/>
          </a:solidFill>
          <a:ln w="12700">
            <a:solidFill>
              <a:srgbClr val="00598A"/>
            </a:solidFill>
            <a:round/>
            <a:headEnd/>
            <a:tailEnd/>
          </a:ln>
        </p:spPr>
        <p:txBody>
          <a:bodyPr wrap="none" lIns="0" tIns="0" rIns="0" bIns="0" anchor="ctr"/>
          <a:lstStyle/>
          <a:p>
            <a:r>
              <a:rPr lang="en-US" sz="1000" b="1">
                <a:solidFill>
                  <a:schemeClr val="bg1"/>
                </a:solidFill>
                <a:latin typeface="Tahoma" charset="0"/>
              </a:rPr>
              <a:t>Psicoterapia</a:t>
            </a:r>
          </a:p>
        </p:txBody>
      </p:sp>
      <p:sp>
        <p:nvSpPr>
          <p:cNvPr id="67595" name="Rectangle 4"/>
          <p:cNvSpPr>
            <a:spLocks noChangeArrowheads="1"/>
          </p:cNvSpPr>
          <p:nvPr/>
        </p:nvSpPr>
        <p:spPr bwMode="auto">
          <a:xfrm>
            <a:off x="1889126" y="6502400"/>
            <a:ext cx="3598743"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900">
                <a:solidFill>
                  <a:srgbClr val="4D4D4D"/>
                </a:solidFill>
                <a:latin typeface="Tahoma" charset="0"/>
              </a:rPr>
              <a:t>Ilustração baseada em Kishnani et al. Genet Med. 2006;8:267-288.</a:t>
            </a:r>
          </a:p>
        </p:txBody>
      </p:sp>
      <p:sp>
        <p:nvSpPr>
          <p:cNvPr id="67596" name="Rectangle 50"/>
          <p:cNvSpPr>
            <a:spLocks noChangeArrowheads="1"/>
          </p:cNvSpPr>
          <p:nvPr/>
        </p:nvSpPr>
        <p:spPr bwMode="auto">
          <a:xfrm>
            <a:off x="1895436" y="1525286"/>
            <a:ext cx="2911475" cy="221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spcBef>
                <a:spcPct val="100000"/>
              </a:spcBef>
              <a:buClr>
                <a:srgbClr val="62AC1E"/>
              </a:buClr>
            </a:pPr>
            <a:endParaRPr lang="en-US" sz="200" dirty="0">
              <a:solidFill>
                <a:srgbClr val="4D4F53"/>
              </a:solidFill>
              <a:latin typeface="Tahoma" charset="0"/>
            </a:endParaRPr>
          </a:p>
          <a:p>
            <a:pPr>
              <a:spcBef>
                <a:spcPct val="100000"/>
              </a:spcBef>
              <a:buClr>
                <a:srgbClr val="62AC1E"/>
              </a:buClr>
            </a:pPr>
            <a:r>
              <a:rPr lang="en-US" sz="1700" dirty="0" err="1">
                <a:solidFill>
                  <a:srgbClr val="4D4F53"/>
                </a:solidFill>
                <a:latin typeface="Tahoma" charset="0"/>
              </a:rPr>
              <a:t>Os</a:t>
            </a:r>
            <a:r>
              <a:rPr lang="en-US" sz="1700" dirty="0">
                <a:solidFill>
                  <a:srgbClr val="4D4F53"/>
                </a:solidFill>
                <a:latin typeface="Tahoma" charset="0"/>
              </a:rPr>
              <a:t> </a:t>
            </a:r>
            <a:r>
              <a:rPr lang="en-US" sz="1700" dirty="0" err="1">
                <a:solidFill>
                  <a:srgbClr val="4D4F53"/>
                </a:solidFill>
                <a:latin typeface="Tahoma" charset="0"/>
              </a:rPr>
              <a:t>cuidados</a:t>
            </a:r>
            <a:r>
              <a:rPr lang="en-US" sz="1700" dirty="0">
                <a:solidFill>
                  <a:srgbClr val="4D4F53"/>
                </a:solidFill>
                <a:latin typeface="Tahoma" charset="0"/>
              </a:rPr>
              <a:t> </a:t>
            </a:r>
            <a:r>
              <a:rPr lang="en-US" sz="1700" dirty="0" err="1">
                <a:solidFill>
                  <a:srgbClr val="4D4F53"/>
                </a:solidFill>
                <a:latin typeface="Tahoma" charset="0"/>
              </a:rPr>
              <a:t>ao</a:t>
            </a:r>
            <a:r>
              <a:rPr lang="en-US" sz="1700" dirty="0">
                <a:solidFill>
                  <a:srgbClr val="4D4F53"/>
                </a:solidFill>
                <a:latin typeface="Tahoma" charset="0"/>
              </a:rPr>
              <a:t> </a:t>
            </a:r>
            <a:r>
              <a:rPr lang="en-US" sz="1700" dirty="0" err="1">
                <a:solidFill>
                  <a:srgbClr val="4D4F53"/>
                </a:solidFill>
                <a:latin typeface="Tahoma" charset="0"/>
              </a:rPr>
              <a:t>paciente</a:t>
            </a:r>
            <a:r>
              <a:rPr lang="en-US" sz="1700" dirty="0">
                <a:solidFill>
                  <a:srgbClr val="4D4F53"/>
                </a:solidFill>
                <a:latin typeface="Tahoma" charset="0"/>
              </a:rPr>
              <a:t> </a:t>
            </a:r>
            <a:r>
              <a:rPr lang="en-US" sz="1700" dirty="0" err="1">
                <a:solidFill>
                  <a:srgbClr val="4D4F53"/>
                </a:solidFill>
                <a:latin typeface="Tahoma" charset="0"/>
              </a:rPr>
              <a:t>são</a:t>
            </a:r>
            <a:r>
              <a:rPr lang="en-US" sz="1700" dirty="0">
                <a:solidFill>
                  <a:srgbClr val="4D4F53"/>
                </a:solidFill>
                <a:latin typeface="Tahoma" charset="0"/>
              </a:rPr>
              <a:t> </a:t>
            </a:r>
            <a:r>
              <a:rPr lang="en-US" sz="1700" dirty="0" err="1">
                <a:solidFill>
                  <a:srgbClr val="4D4F53"/>
                </a:solidFill>
                <a:latin typeface="Tahoma" charset="0"/>
              </a:rPr>
              <a:t>melhor</a:t>
            </a:r>
            <a:r>
              <a:rPr lang="en-US" sz="1700" dirty="0">
                <a:solidFill>
                  <a:srgbClr val="4D4F53"/>
                </a:solidFill>
                <a:latin typeface="Tahoma" charset="0"/>
              </a:rPr>
              <a:t> </a:t>
            </a:r>
            <a:r>
              <a:rPr lang="en-US" sz="1700" dirty="0" err="1">
                <a:solidFill>
                  <a:srgbClr val="4D4F53"/>
                </a:solidFill>
                <a:latin typeface="Tahoma" charset="0"/>
              </a:rPr>
              <a:t>gerenciados</a:t>
            </a:r>
            <a:r>
              <a:rPr lang="en-US" sz="1700" dirty="0">
                <a:solidFill>
                  <a:srgbClr val="4D4F53"/>
                </a:solidFill>
                <a:latin typeface="Tahoma" charset="0"/>
              </a:rPr>
              <a:t> por </a:t>
            </a:r>
            <a:r>
              <a:rPr lang="en-US" sz="1700" dirty="0" err="1">
                <a:solidFill>
                  <a:srgbClr val="4D4F53"/>
                </a:solidFill>
                <a:latin typeface="Tahoma" charset="0"/>
              </a:rPr>
              <a:t>uma</a:t>
            </a:r>
            <a:r>
              <a:rPr lang="en-US" sz="1700" dirty="0">
                <a:solidFill>
                  <a:srgbClr val="4D4F53"/>
                </a:solidFill>
                <a:latin typeface="Tahoma" charset="0"/>
              </a:rPr>
              <a:t> </a:t>
            </a:r>
            <a:r>
              <a:rPr lang="en-US" sz="1700" dirty="0" err="1">
                <a:solidFill>
                  <a:srgbClr val="4D4F53"/>
                </a:solidFill>
                <a:latin typeface="Tahoma" charset="0"/>
              </a:rPr>
              <a:t>equipe</a:t>
            </a:r>
            <a:r>
              <a:rPr lang="en-US" sz="1700" dirty="0">
                <a:solidFill>
                  <a:srgbClr val="4D4F53"/>
                </a:solidFill>
                <a:latin typeface="Tahoma" charset="0"/>
              </a:rPr>
              <a:t> </a:t>
            </a:r>
            <a:r>
              <a:rPr lang="en-US" sz="1700" dirty="0" err="1">
                <a:solidFill>
                  <a:srgbClr val="4D4F53"/>
                </a:solidFill>
                <a:latin typeface="Tahoma" charset="0"/>
              </a:rPr>
              <a:t>multidisciplinar</a:t>
            </a:r>
            <a:r>
              <a:rPr lang="en-US" sz="1700" dirty="0">
                <a:solidFill>
                  <a:srgbClr val="4D4F53"/>
                </a:solidFill>
                <a:latin typeface="Tahoma" charset="0"/>
              </a:rPr>
              <a:t>, que </a:t>
            </a:r>
            <a:r>
              <a:rPr lang="en-US" sz="1700" dirty="0" err="1">
                <a:solidFill>
                  <a:srgbClr val="4D4F53"/>
                </a:solidFill>
                <a:latin typeface="Tahoma" charset="0"/>
              </a:rPr>
              <a:t>pode</a:t>
            </a:r>
            <a:r>
              <a:rPr lang="en-US" sz="1700" dirty="0">
                <a:solidFill>
                  <a:srgbClr val="4D4F53"/>
                </a:solidFill>
                <a:latin typeface="Tahoma" charset="0"/>
              </a:rPr>
              <a:t> </a:t>
            </a:r>
            <a:r>
              <a:rPr lang="en-US" sz="1700" dirty="0" err="1">
                <a:solidFill>
                  <a:srgbClr val="4D4F53"/>
                </a:solidFill>
                <a:latin typeface="Tahoma" charset="0"/>
              </a:rPr>
              <a:t>dispensar</a:t>
            </a:r>
            <a:r>
              <a:rPr lang="en-US" sz="1700" dirty="0">
                <a:solidFill>
                  <a:srgbClr val="4D4F53"/>
                </a:solidFill>
                <a:latin typeface="Tahoma" charset="0"/>
              </a:rPr>
              <a:t> </a:t>
            </a:r>
            <a:r>
              <a:rPr lang="en-US" sz="1700" dirty="0" err="1">
                <a:solidFill>
                  <a:srgbClr val="4D4F53"/>
                </a:solidFill>
                <a:latin typeface="Tahoma" charset="0"/>
              </a:rPr>
              <a:t>cuidados</a:t>
            </a:r>
            <a:r>
              <a:rPr lang="en-US" sz="1700" dirty="0">
                <a:solidFill>
                  <a:srgbClr val="4D4F53"/>
                </a:solidFill>
                <a:latin typeface="Tahoma" charset="0"/>
              </a:rPr>
              <a:t> </a:t>
            </a:r>
            <a:r>
              <a:rPr lang="en-US" sz="1700" dirty="0" err="1">
                <a:solidFill>
                  <a:srgbClr val="4D4F53"/>
                </a:solidFill>
                <a:latin typeface="Tahoma" charset="0"/>
              </a:rPr>
              <a:t>específicos</a:t>
            </a:r>
            <a:r>
              <a:rPr lang="en-US" sz="1700" dirty="0">
                <a:solidFill>
                  <a:srgbClr val="4D4F53"/>
                </a:solidFill>
                <a:latin typeface="Tahoma" charset="0"/>
              </a:rPr>
              <a:t> para </a:t>
            </a:r>
            <a:r>
              <a:rPr lang="en-US" sz="1700" dirty="0" err="1">
                <a:solidFill>
                  <a:srgbClr val="4D4F53"/>
                </a:solidFill>
                <a:latin typeface="Tahoma" charset="0"/>
              </a:rPr>
              <a:t>cada</a:t>
            </a:r>
            <a:r>
              <a:rPr lang="en-US" sz="1700" dirty="0">
                <a:solidFill>
                  <a:srgbClr val="4D4F53"/>
                </a:solidFill>
                <a:latin typeface="Tahoma" charset="0"/>
              </a:rPr>
              <a:t> </a:t>
            </a:r>
            <a:r>
              <a:rPr lang="en-US" sz="1700" dirty="0" err="1">
                <a:solidFill>
                  <a:srgbClr val="4D4F53"/>
                </a:solidFill>
                <a:latin typeface="Tahoma" charset="0"/>
              </a:rPr>
              <a:t>manifestação</a:t>
            </a:r>
            <a:r>
              <a:rPr lang="en-US" sz="1700" dirty="0">
                <a:solidFill>
                  <a:srgbClr val="4D4F53"/>
                </a:solidFill>
                <a:latin typeface="Tahoma" charset="0"/>
              </a:rPr>
              <a:t> da </a:t>
            </a:r>
            <a:r>
              <a:rPr lang="en-US" sz="1700" dirty="0" err="1">
                <a:solidFill>
                  <a:srgbClr val="4D4F53"/>
                </a:solidFill>
                <a:latin typeface="Tahoma" charset="0"/>
              </a:rPr>
              <a:t>doença</a:t>
            </a:r>
            <a:r>
              <a:rPr lang="en-US" sz="1700" dirty="0">
                <a:solidFill>
                  <a:srgbClr val="4D4F53"/>
                </a:solidFill>
                <a:latin typeface="Tahoma" charset="0"/>
              </a:rPr>
              <a:t>.</a:t>
            </a:r>
          </a:p>
        </p:txBody>
      </p:sp>
      <p:sp>
        <p:nvSpPr>
          <p:cNvPr id="38" name="Rectangle 50"/>
          <p:cNvSpPr>
            <a:spLocks noChangeArrowheads="1"/>
          </p:cNvSpPr>
          <p:nvPr/>
        </p:nvSpPr>
        <p:spPr bwMode="auto">
          <a:xfrm>
            <a:off x="1919289" y="4076700"/>
            <a:ext cx="2911475" cy="2216150"/>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spcBef>
                <a:spcPct val="100000"/>
              </a:spcBef>
              <a:buClr>
                <a:srgbClr val="62AC1E"/>
              </a:buClr>
            </a:pPr>
            <a:endParaRPr lang="en-US" sz="200">
              <a:solidFill>
                <a:srgbClr val="4D4F53"/>
              </a:solidFill>
              <a:latin typeface="Tahoma" charset="0"/>
            </a:endParaRPr>
          </a:p>
          <a:p>
            <a:pPr>
              <a:spcBef>
                <a:spcPct val="100000"/>
              </a:spcBef>
              <a:buClr>
                <a:srgbClr val="62AC1E"/>
              </a:buClr>
            </a:pPr>
            <a:r>
              <a:rPr lang="en-US" sz="1700">
                <a:solidFill>
                  <a:srgbClr val="FFFFFF"/>
                </a:solidFill>
                <a:latin typeface="Tahoma" charset="0"/>
              </a:rPr>
              <a:t>Lembrar que é uma doença Genética e que o aconselhamento genético deve ser realizado para todas as familias afetadas</a:t>
            </a:r>
          </a:p>
          <a:p>
            <a:pPr>
              <a:spcBef>
                <a:spcPct val="100000"/>
              </a:spcBef>
              <a:buClr>
                <a:srgbClr val="62AC1E"/>
              </a:buClr>
            </a:pPr>
            <a:endParaRPr lang="en-US" sz="1700">
              <a:solidFill>
                <a:srgbClr val="FFFFFF"/>
              </a:solidFill>
              <a:latin typeface="Tahoma" charset="0"/>
            </a:endParaRPr>
          </a:p>
        </p:txBody>
      </p:sp>
    </p:spTree>
    <p:extLst>
      <p:ext uri="{BB962C8B-B14F-4D97-AF65-F5344CB8AC3E}">
        <p14:creationId xmlns:p14="http://schemas.microsoft.com/office/powerpoint/2010/main" val="723975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p:cNvSpPr>
          <p:nvPr/>
        </p:nvSpPr>
        <p:spPr bwMode="auto">
          <a:xfrm>
            <a:off x="1992314" y="260350"/>
            <a:ext cx="8218487" cy="865188"/>
          </a:xfrm>
          <a:prstGeom prst="rect">
            <a:avLst/>
          </a:prstGeom>
        </p:spPr>
        <p:txBody>
          <a:bodyPr/>
          <a:lst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ＭＳ Ｐゴシック" charset="0"/>
                <a:cs typeface="ＭＳ Ｐゴシック" charset="0"/>
              </a:defRPr>
            </a:lvl1pPr>
            <a:lvl2pPr algn="l" rtl="0" eaLnBrk="0" fontAlgn="base" hangingPunct="0">
              <a:spcBef>
                <a:spcPct val="0"/>
              </a:spcBef>
              <a:spcAft>
                <a:spcPct val="0"/>
              </a:spcAft>
              <a:defRPr sz="4100" b="1">
                <a:solidFill>
                  <a:schemeClr val="tx2"/>
                </a:solidFill>
                <a:latin typeface="Calibri" pitchFamily="34" charset="0"/>
                <a:ea typeface="ＭＳ Ｐゴシック" charset="0"/>
                <a:cs typeface="ＭＳ Ｐゴシック" charset="0"/>
              </a:defRPr>
            </a:lvl2pPr>
            <a:lvl3pPr algn="l" rtl="0" eaLnBrk="0" fontAlgn="base" hangingPunct="0">
              <a:spcBef>
                <a:spcPct val="0"/>
              </a:spcBef>
              <a:spcAft>
                <a:spcPct val="0"/>
              </a:spcAft>
              <a:defRPr sz="4100" b="1">
                <a:solidFill>
                  <a:schemeClr val="tx2"/>
                </a:solidFill>
                <a:latin typeface="Calibri" pitchFamily="34" charset="0"/>
                <a:ea typeface="ＭＳ Ｐゴシック" charset="0"/>
                <a:cs typeface="ＭＳ Ｐゴシック" charset="0"/>
              </a:defRPr>
            </a:lvl3pPr>
            <a:lvl4pPr algn="l" rtl="0" eaLnBrk="0" fontAlgn="base" hangingPunct="0">
              <a:spcBef>
                <a:spcPct val="0"/>
              </a:spcBef>
              <a:spcAft>
                <a:spcPct val="0"/>
              </a:spcAft>
              <a:defRPr sz="4100" b="1">
                <a:solidFill>
                  <a:schemeClr val="tx2"/>
                </a:solidFill>
                <a:latin typeface="Calibri" pitchFamily="34" charset="0"/>
                <a:ea typeface="ＭＳ Ｐゴシック" charset="0"/>
                <a:cs typeface="ＭＳ Ｐゴシック" charset="0"/>
              </a:defRPr>
            </a:lvl4pPr>
            <a:lvl5pPr algn="l" rtl="0" eaLnBrk="0" fontAlgn="base" hangingPunct="0">
              <a:spcBef>
                <a:spcPct val="0"/>
              </a:spcBef>
              <a:spcAft>
                <a:spcPct val="0"/>
              </a:spcAft>
              <a:defRPr sz="4100" b="1">
                <a:solidFill>
                  <a:schemeClr val="tx2"/>
                </a:solidFill>
                <a:latin typeface="Calibri" pitchFamily="34" charset="0"/>
                <a:ea typeface="ＭＳ Ｐゴシック" charset="0"/>
                <a:cs typeface="ＭＳ Ｐゴシック" charset="0"/>
              </a:defRPr>
            </a:lvl5pPr>
            <a:lvl6pPr marL="457200" algn="l" rtl="0" fontAlgn="base">
              <a:spcBef>
                <a:spcPct val="0"/>
              </a:spcBef>
              <a:spcAft>
                <a:spcPct val="0"/>
              </a:spcAft>
              <a:defRPr sz="4100" b="1">
                <a:solidFill>
                  <a:schemeClr val="tx2"/>
                </a:solidFill>
                <a:latin typeface="Calibri" pitchFamily="34" charset="0"/>
              </a:defRPr>
            </a:lvl6pPr>
            <a:lvl7pPr marL="914400" algn="l" rtl="0" fontAlgn="base">
              <a:spcBef>
                <a:spcPct val="0"/>
              </a:spcBef>
              <a:spcAft>
                <a:spcPct val="0"/>
              </a:spcAft>
              <a:defRPr sz="4100" b="1">
                <a:solidFill>
                  <a:schemeClr val="tx2"/>
                </a:solidFill>
                <a:latin typeface="Calibri" pitchFamily="34" charset="0"/>
              </a:defRPr>
            </a:lvl7pPr>
            <a:lvl8pPr marL="1371600" algn="l" rtl="0" fontAlgn="base">
              <a:spcBef>
                <a:spcPct val="0"/>
              </a:spcBef>
              <a:spcAft>
                <a:spcPct val="0"/>
              </a:spcAft>
              <a:defRPr sz="4100" b="1">
                <a:solidFill>
                  <a:schemeClr val="tx2"/>
                </a:solidFill>
                <a:latin typeface="Calibri" pitchFamily="34" charset="0"/>
              </a:defRPr>
            </a:lvl8pPr>
            <a:lvl9pPr marL="1828800" algn="l" rtl="0" fontAlgn="base">
              <a:spcBef>
                <a:spcPct val="0"/>
              </a:spcBef>
              <a:spcAft>
                <a:spcPct val="0"/>
              </a:spcAft>
              <a:defRPr sz="4100" b="1">
                <a:solidFill>
                  <a:schemeClr val="tx2"/>
                </a:solidFill>
                <a:latin typeface="Calibri" pitchFamily="34" charset="0"/>
              </a:defRPr>
            </a:lvl9pPr>
            <a:extLst/>
          </a:lstStyle>
          <a:p>
            <a:pPr>
              <a:defRPr/>
            </a:pPr>
            <a:r>
              <a:rPr lang="pt-BR" sz="3700" dirty="0">
                <a:effectLst/>
                <a:cs typeface="+mj-cs"/>
              </a:rPr>
              <a:t>Tratamento e manejo de Suporte  </a:t>
            </a:r>
          </a:p>
        </p:txBody>
      </p:sp>
      <p:sp>
        <p:nvSpPr>
          <p:cNvPr id="52226" name="Retângulo 1"/>
          <p:cNvSpPr>
            <a:spLocks noChangeArrowheads="1"/>
          </p:cNvSpPr>
          <p:nvPr/>
        </p:nvSpPr>
        <p:spPr bwMode="auto">
          <a:xfrm>
            <a:off x="3449638" y="862013"/>
            <a:ext cx="45720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pt-BR" b="1">
                <a:solidFill>
                  <a:srgbClr val="C00000"/>
                </a:solidFill>
              </a:rPr>
              <a:t>MULTIESPECIALIDADE  MULTIDISCIPLINAR</a:t>
            </a:r>
          </a:p>
        </p:txBody>
      </p:sp>
      <p:sp>
        <p:nvSpPr>
          <p:cNvPr id="43012" name="Espaço Reservado para Conteúdo 3"/>
          <p:cNvSpPr>
            <a:spLocks noGrp="1"/>
          </p:cNvSpPr>
          <p:nvPr>
            <p:ph idx="1"/>
          </p:nvPr>
        </p:nvSpPr>
        <p:spPr>
          <a:xfrm>
            <a:off x="1811338" y="1513602"/>
            <a:ext cx="8569325" cy="2217738"/>
          </a:xfrm>
        </p:spPr>
        <p:txBody>
          <a:bodyPr rtlCol="0">
            <a:normAutofit fontScale="92500"/>
          </a:bodyPr>
          <a:lstStyle/>
          <a:p>
            <a:pPr>
              <a:buFont typeface="Arial"/>
              <a:buChar char="•"/>
              <a:defRPr/>
            </a:pPr>
            <a:r>
              <a:rPr lang="pt-BR" u="sng" dirty="0">
                <a:solidFill>
                  <a:srgbClr val="C00000"/>
                </a:solidFill>
                <a:latin typeface="Calibri" charset="0"/>
                <a:ea typeface="+mn-ea"/>
                <a:cs typeface="+mn-cs"/>
              </a:rPr>
              <a:t>GASTROINTESTINAL/NUTRIÇÃO: </a:t>
            </a:r>
          </a:p>
          <a:p>
            <a:pPr marL="392113" lvl="1" indent="0">
              <a:buNone/>
              <a:defRPr/>
            </a:pPr>
            <a:r>
              <a:rPr lang="pt-BR" dirty="0">
                <a:latin typeface="Calibri" charset="0"/>
                <a:ea typeface="+mn-ea"/>
              </a:rPr>
              <a:t>As dificuldades de alimentação e deglutição causam um retardo de ganho de peso nas formas infantis e juvenis: hipotonia facial, </a:t>
            </a:r>
            <a:r>
              <a:rPr lang="pt-BR" dirty="0" err="1">
                <a:latin typeface="Calibri" charset="0"/>
                <a:ea typeface="+mn-ea"/>
              </a:rPr>
              <a:t>macroglossia</a:t>
            </a:r>
            <a:r>
              <a:rPr lang="pt-BR" dirty="0">
                <a:latin typeface="Calibri" charset="0"/>
                <a:ea typeface="+mn-ea"/>
              </a:rPr>
              <a:t> e/ou fraqueza da língua </a:t>
            </a:r>
            <a:r>
              <a:rPr lang="pt-BR" dirty="0">
                <a:latin typeface="Calibri" charset="0"/>
                <a:ea typeface="+mn-ea"/>
                <a:sym typeface="Wingdings 3" charset="0"/>
              </a:rPr>
              <a:t> Disfagia crônica com riscos de microaspirações. </a:t>
            </a:r>
          </a:p>
        </p:txBody>
      </p:sp>
      <p:pic>
        <p:nvPicPr>
          <p:cNvPr id="5" name="liq ralo bico nuk agua e cha II">
            <a:hlinkClick r:id="" action="ppaction://media"/>
            <a:extLst>
              <a:ext uri="{FF2B5EF4-FFF2-40B4-BE49-F238E27FC236}">
                <a16:creationId xmlns:a16="http://schemas.microsoft.com/office/drawing/2014/main" id="{7A2E3D74-4F3F-8441-95A3-F3254165664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279576" y="3884291"/>
            <a:ext cx="3610744" cy="2462517"/>
          </a:xfrm>
          <a:prstGeom prst="rect">
            <a:avLst/>
          </a:prstGeom>
        </p:spPr>
      </p:pic>
      <p:pic>
        <p:nvPicPr>
          <p:cNvPr id="7" name="pastoso">
            <a:hlinkClick r:id="" action="ppaction://media"/>
            <a:extLst>
              <a:ext uri="{FF2B5EF4-FFF2-40B4-BE49-F238E27FC236}">
                <a16:creationId xmlns:a16="http://schemas.microsoft.com/office/drawing/2014/main" id="{6477B97C-6BFB-1A46-8132-88F8B8B49B1F}"/>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6095999" y="3845662"/>
            <a:ext cx="3610744" cy="2462517"/>
          </a:xfrm>
          <a:prstGeom prst="rect">
            <a:avLst/>
          </a:prstGeom>
        </p:spPr>
      </p:pic>
    </p:spTree>
    <p:extLst>
      <p:ext uri="{BB962C8B-B14F-4D97-AF65-F5344CB8AC3E}">
        <p14:creationId xmlns:p14="http://schemas.microsoft.com/office/powerpoint/2010/main" val="42243690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video>
              <p:cMediaNode vol="80000">
                <p:cTn id="13" fill="hold" display="0">
                  <p:stCondLst>
                    <p:cond delay="indefinite"/>
                  </p:stCondLst>
                </p:cTn>
                <p:tgtEl>
                  <p:spTgt spid="7"/>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p:cNvSpPr>
          <p:nvPr/>
        </p:nvSpPr>
        <p:spPr bwMode="auto">
          <a:xfrm>
            <a:off x="1992314" y="260350"/>
            <a:ext cx="8218487" cy="865188"/>
          </a:xfrm>
          <a:prstGeom prst="rect">
            <a:avLst/>
          </a:prstGeom>
        </p:spPr>
        <p:txBody>
          <a:bodyPr/>
          <a:lst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ＭＳ Ｐゴシック" charset="0"/>
                <a:cs typeface="ＭＳ Ｐゴシック" charset="0"/>
              </a:defRPr>
            </a:lvl1pPr>
            <a:lvl2pPr algn="l" rtl="0" eaLnBrk="0" fontAlgn="base" hangingPunct="0">
              <a:spcBef>
                <a:spcPct val="0"/>
              </a:spcBef>
              <a:spcAft>
                <a:spcPct val="0"/>
              </a:spcAft>
              <a:defRPr sz="4100" b="1">
                <a:solidFill>
                  <a:schemeClr val="tx2"/>
                </a:solidFill>
                <a:latin typeface="Calibri" pitchFamily="34" charset="0"/>
                <a:ea typeface="ＭＳ Ｐゴシック" charset="0"/>
                <a:cs typeface="ＭＳ Ｐゴシック" charset="0"/>
              </a:defRPr>
            </a:lvl2pPr>
            <a:lvl3pPr algn="l" rtl="0" eaLnBrk="0" fontAlgn="base" hangingPunct="0">
              <a:spcBef>
                <a:spcPct val="0"/>
              </a:spcBef>
              <a:spcAft>
                <a:spcPct val="0"/>
              </a:spcAft>
              <a:defRPr sz="4100" b="1">
                <a:solidFill>
                  <a:schemeClr val="tx2"/>
                </a:solidFill>
                <a:latin typeface="Calibri" pitchFamily="34" charset="0"/>
                <a:ea typeface="ＭＳ Ｐゴシック" charset="0"/>
                <a:cs typeface="ＭＳ Ｐゴシック" charset="0"/>
              </a:defRPr>
            </a:lvl3pPr>
            <a:lvl4pPr algn="l" rtl="0" eaLnBrk="0" fontAlgn="base" hangingPunct="0">
              <a:spcBef>
                <a:spcPct val="0"/>
              </a:spcBef>
              <a:spcAft>
                <a:spcPct val="0"/>
              </a:spcAft>
              <a:defRPr sz="4100" b="1">
                <a:solidFill>
                  <a:schemeClr val="tx2"/>
                </a:solidFill>
                <a:latin typeface="Calibri" pitchFamily="34" charset="0"/>
                <a:ea typeface="ＭＳ Ｐゴシック" charset="0"/>
                <a:cs typeface="ＭＳ Ｐゴシック" charset="0"/>
              </a:defRPr>
            </a:lvl4pPr>
            <a:lvl5pPr algn="l" rtl="0" eaLnBrk="0" fontAlgn="base" hangingPunct="0">
              <a:spcBef>
                <a:spcPct val="0"/>
              </a:spcBef>
              <a:spcAft>
                <a:spcPct val="0"/>
              </a:spcAft>
              <a:defRPr sz="4100" b="1">
                <a:solidFill>
                  <a:schemeClr val="tx2"/>
                </a:solidFill>
                <a:latin typeface="Calibri" pitchFamily="34" charset="0"/>
                <a:ea typeface="ＭＳ Ｐゴシック" charset="0"/>
                <a:cs typeface="ＭＳ Ｐゴシック" charset="0"/>
              </a:defRPr>
            </a:lvl5pPr>
            <a:lvl6pPr marL="457200" algn="l" rtl="0" fontAlgn="base">
              <a:spcBef>
                <a:spcPct val="0"/>
              </a:spcBef>
              <a:spcAft>
                <a:spcPct val="0"/>
              </a:spcAft>
              <a:defRPr sz="4100" b="1">
                <a:solidFill>
                  <a:schemeClr val="tx2"/>
                </a:solidFill>
                <a:latin typeface="Calibri" pitchFamily="34" charset="0"/>
              </a:defRPr>
            </a:lvl6pPr>
            <a:lvl7pPr marL="914400" algn="l" rtl="0" fontAlgn="base">
              <a:spcBef>
                <a:spcPct val="0"/>
              </a:spcBef>
              <a:spcAft>
                <a:spcPct val="0"/>
              </a:spcAft>
              <a:defRPr sz="4100" b="1">
                <a:solidFill>
                  <a:schemeClr val="tx2"/>
                </a:solidFill>
                <a:latin typeface="Calibri" pitchFamily="34" charset="0"/>
              </a:defRPr>
            </a:lvl7pPr>
            <a:lvl8pPr marL="1371600" algn="l" rtl="0" fontAlgn="base">
              <a:spcBef>
                <a:spcPct val="0"/>
              </a:spcBef>
              <a:spcAft>
                <a:spcPct val="0"/>
              </a:spcAft>
              <a:defRPr sz="4100" b="1">
                <a:solidFill>
                  <a:schemeClr val="tx2"/>
                </a:solidFill>
                <a:latin typeface="Calibri" pitchFamily="34" charset="0"/>
              </a:defRPr>
            </a:lvl8pPr>
            <a:lvl9pPr marL="1828800" algn="l" rtl="0" fontAlgn="base">
              <a:spcBef>
                <a:spcPct val="0"/>
              </a:spcBef>
              <a:spcAft>
                <a:spcPct val="0"/>
              </a:spcAft>
              <a:defRPr sz="4100" b="1">
                <a:solidFill>
                  <a:schemeClr val="tx2"/>
                </a:solidFill>
                <a:latin typeface="Calibri" pitchFamily="34" charset="0"/>
              </a:defRPr>
            </a:lvl9pPr>
            <a:extLst/>
          </a:lstStyle>
          <a:p>
            <a:pPr>
              <a:defRPr/>
            </a:pPr>
            <a:r>
              <a:rPr lang="pt-BR" sz="3700" dirty="0">
                <a:effectLst/>
                <a:cs typeface="+mj-cs"/>
              </a:rPr>
              <a:t>Tratamento e manejo de Suporte  </a:t>
            </a:r>
          </a:p>
        </p:txBody>
      </p:sp>
      <p:sp>
        <p:nvSpPr>
          <p:cNvPr id="53250" name="Retângulo 1"/>
          <p:cNvSpPr>
            <a:spLocks noChangeArrowheads="1"/>
          </p:cNvSpPr>
          <p:nvPr/>
        </p:nvSpPr>
        <p:spPr bwMode="auto">
          <a:xfrm>
            <a:off x="3449638" y="862013"/>
            <a:ext cx="45720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pt-BR" b="1">
                <a:solidFill>
                  <a:srgbClr val="C00000"/>
                </a:solidFill>
              </a:rPr>
              <a:t>MULTIESPECIALIDADE  MULTIDISCIPLINAR</a:t>
            </a:r>
          </a:p>
        </p:txBody>
      </p:sp>
      <p:sp>
        <p:nvSpPr>
          <p:cNvPr id="53251" name="Espaço Reservado para Conteúdo 3"/>
          <p:cNvSpPr>
            <a:spLocks noGrp="1"/>
          </p:cNvSpPr>
          <p:nvPr>
            <p:ph idx="1"/>
          </p:nvPr>
        </p:nvSpPr>
        <p:spPr>
          <a:xfrm>
            <a:off x="1846263" y="1773238"/>
            <a:ext cx="8509000" cy="4424362"/>
          </a:xfrm>
        </p:spPr>
        <p:txBody>
          <a:bodyPr/>
          <a:lstStyle/>
          <a:p>
            <a:pPr eaLnBrk="1" hangingPunct="1"/>
            <a:r>
              <a:rPr lang="pt-BR" u="sng">
                <a:solidFill>
                  <a:srgbClr val="C00000"/>
                </a:solidFill>
                <a:latin typeface="Calibri" charset="0"/>
              </a:rPr>
              <a:t>CIRURGIAS E ANESTESIAS</a:t>
            </a:r>
          </a:p>
          <a:p>
            <a:pPr lvl="1" eaLnBrk="1" hangingPunct="1"/>
            <a:r>
              <a:rPr lang="pt-BR">
                <a:latin typeface="Calibri" charset="0"/>
              </a:rPr>
              <a:t>Procedimentos anestésicos somente quando absolutamente necessário</a:t>
            </a:r>
          </a:p>
          <a:p>
            <a:pPr lvl="1" eaLnBrk="1" hangingPunct="1"/>
            <a:r>
              <a:rPr lang="pt-BR">
                <a:latin typeface="Calibri" charset="0"/>
              </a:rPr>
              <a:t>Consolidar procedimentos cirúrgicos (ex: gastrostomia e colocação de portocath) </a:t>
            </a:r>
          </a:p>
          <a:p>
            <a:pPr lvl="1" eaLnBrk="1" hangingPunct="1"/>
            <a:r>
              <a:rPr lang="pt-BR">
                <a:latin typeface="Calibri" charset="0"/>
              </a:rPr>
              <a:t>Avaliação cardiológica pré anestésica</a:t>
            </a:r>
          </a:p>
          <a:p>
            <a:pPr lvl="1" eaLnBrk="1" hangingPunct="1"/>
            <a:r>
              <a:rPr lang="pt-BR">
                <a:latin typeface="Calibri" charset="0"/>
              </a:rPr>
              <a:t>Evitar intubação, se possível </a:t>
            </a:r>
          </a:p>
          <a:p>
            <a:pPr lvl="1" eaLnBrk="1" hangingPunct="1"/>
            <a:r>
              <a:rPr lang="pt-BR">
                <a:latin typeface="Calibri" charset="0"/>
              </a:rPr>
              <a:t>Procedimentos em hospitais de referencia</a:t>
            </a:r>
          </a:p>
        </p:txBody>
      </p:sp>
    </p:spTree>
    <p:extLst>
      <p:ext uri="{BB962C8B-B14F-4D97-AF65-F5344CB8AC3E}">
        <p14:creationId xmlns:p14="http://schemas.microsoft.com/office/powerpoint/2010/main" val="991729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ext Box 2"/>
          <p:cNvSpPr txBox="1">
            <a:spLocks noChangeArrowheads="1"/>
          </p:cNvSpPr>
          <p:nvPr/>
        </p:nvSpPr>
        <p:spPr bwMode="auto">
          <a:xfrm>
            <a:off x="1625600" y="981076"/>
            <a:ext cx="8713788" cy="2138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236538" eaLnBrk="0" hangingPunct="0">
              <a:defRPr sz="2400">
                <a:solidFill>
                  <a:schemeClr val="tx1"/>
                </a:solidFill>
                <a:latin typeface="Arial" charset="0"/>
                <a:ea typeface="ＭＳ Ｐゴシック" charset="0"/>
                <a:cs typeface="ＭＳ Ｐゴシック" charset="0"/>
              </a:defRPr>
            </a:lvl1pPr>
            <a:lvl2pPr marL="1851025" indent="-1393825" defTabSz="236538" eaLnBrk="0" hangingPunct="0">
              <a:defRPr sz="2400">
                <a:solidFill>
                  <a:schemeClr val="tx1"/>
                </a:solidFill>
                <a:latin typeface="Arial" charset="0"/>
                <a:ea typeface="ＭＳ Ｐゴシック" charset="0"/>
              </a:defRPr>
            </a:lvl2pPr>
            <a:lvl3pPr marL="1143000" indent="-228600" defTabSz="236538" eaLnBrk="0" hangingPunct="0">
              <a:defRPr sz="2400">
                <a:solidFill>
                  <a:schemeClr val="tx1"/>
                </a:solidFill>
                <a:latin typeface="Arial" charset="0"/>
                <a:ea typeface="ＭＳ Ｐゴシック" charset="0"/>
              </a:defRPr>
            </a:lvl3pPr>
            <a:lvl4pPr marL="1600200" indent="-228600" defTabSz="236538" eaLnBrk="0" hangingPunct="0">
              <a:defRPr sz="2400">
                <a:solidFill>
                  <a:schemeClr val="tx1"/>
                </a:solidFill>
                <a:latin typeface="Arial" charset="0"/>
                <a:ea typeface="ＭＳ Ｐゴシック" charset="0"/>
              </a:defRPr>
            </a:lvl4pPr>
            <a:lvl5pPr marL="2057400" indent="-228600" defTabSz="236538" eaLnBrk="0" hangingPunct="0">
              <a:defRPr sz="2400">
                <a:solidFill>
                  <a:schemeClr val="tx1"/>
                </a:solidFill>
                <a:latin typeface="Arial" charset="0"/>
                <a:ea typeface="ＭＳ Ｐゴシック" charset="0"/>
              </a:defRPr>
            </a:lvl5pPr>
            <a:lvl6pPr marL="2514600" indent="-228600" algn="ctr" defTabSz="236538"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236538"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236538"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236538"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endParaRPr lang="pt-BR" sz="1900" b="1" u="sng"/>
          </a:p>
          <a:p>
            <a:pPr algn="just" eaLnBrk="1" hangingPunct="1"/>
            <a:r>
              <a:rPr lang="pt-BR" sz="1900" b="1"/>
              <a:t>		</a:t>
            </a:r>
            <a:r>
              <a:rPr lang="pt-BR" sz="1900"/>
              <a:t>Terapia de Reposição Enzimática (TRE) </a:t>
            </a:r>
          </a:p>
          <a:p>
            <a:pPr algn="just" eaLnBrk="1" hangingPunct="1"/>
            <a:endParaRPr lang="pt-BR" sz="1900"/>
          </a:p>
          <a:p>
            <a:pPr lvl="1" algn="just" eaLnBrk="1" hangingPunct="1">
              <a:buFont typeface="Wingdings" charset="0"/>
              <a:buNone/>
            </a:pPr>
            <a:r>
              <a:rPr lang="pt-BR" sz="1900">
                <a:sym typeface="Wingdings" charset="0"/>
              </a:rPr>
              <a:t>	 Alfa glicosidase ácida (20mg/kg EV 15/15 dias) Myozyme®</a:t>
            </a:r>
          </a:p>
          <a:p>
            <a:pPr algn="just" eaLnBrk="1" hangingPunct="1">
              <a:buFont typeface="Wingdings" charset="0"/>
              <a:buNone/>
            </a:pPr>
            <a:endParaRPr lang="pt-BR" sz="1900" b="1"/>
          </a:p>
          <a:p>
            <a:pPr algn="just" eaLnBrk="1" hangingPunct="1">
              <a:buFont typeface="Wingdings" charset="0"/>
              <a:buNone/>
            </a:pPr>
            <a:endParaRPr lang="pt-BR" sz="1900"/>
          </a:p>
          <a:p>
            <a:pPr algn="just" eaLnBrk="1" hangingPunct="1">
              <a:buFont typeface="Wingdings" charset="0"/>
              <a:buNone/>
            </a:pPr>
            <a:endParaRPr lang="pt-BR" sz="1900" u="sng"/>
          </a:p>
        </p:txBody>
      </p:sp>
      <p:sp>
        <p:nvSpPr>
          <p:cNvPr id="56322" name="Rectangle 4"/>
          <p:cNvSpPr>
            <a:spLocks noChangeArrowheads="1"/>
          </p:cNvSpPr>
          <p:nvPr/>
        </p:nvSpPr>
        <p:spPr bwMode="auto">
          <a:xfrm>
            <a:off x="1873250" y="1158875"/>
            <a:ext cx="8466138" cy="1511300"/>
          </a:xfrm>
          <a:prstGeom prst="rect">
            <a:avLst/>
          </a:prstGeom>
          <a:noFill/>
          <a:ln w="38100">
            <a:solidFill>
              <a:schemeClr val="folHlink"/>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pt-BR"/>
          </a:p>
        </p:txBody>
      </p:sp>
      <p:sp>
        <p:nvSpPr>
          <p:cNvPr id="7" name="Rectangle 2"/>
          <p:cNvSpPr txBox="1">
            <a:spLocks/>
          </p:cNvSpPr>
          <p:nvPr/>
        </p:nvSpPr>
        <p:spPr bwMode="auto">
          <a:xfrm>
            <a:off x="1873250" y="295275"/>
            <a:ext cx="8218488" cy="863600"/>
          </a:xfrm>
          <a:prstGeom prst="rect">
            <a:avLst/>
          </a:prstGeom>
        </p:spPr>
        <p:txBody>
          <a:bodyPr/>
          <a:lst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ＭＳ Ｐゴシック" charset="0"/>
                <a:cs typeface="ＭＳ Ｐゴシック" charset="0"/>
              </a:defRPr>
            </a:lvl1pPr>
            <a:lvl2pPr algn="l" rtl="0" eaLnBrk="0" fontAlgn="base" hangingPunct="0">
              <a:spcBef>
                <a:spcPct val="0"/>
              </a:spcBef>
              <a:spcAft>
                <a:spcPct val="0"/>
              </a:spcAft>
              <a:defRPr sz="4100" b="1">
                <a:solidFill>
                  <a:schemeClr val="tx2"/>
                </a:solidFill>
                <a:latin typeface="Calibri" pitchFamily="34" charset="0"/>
                <a:ea typeface="ＭＳ Ｐゴシック" charset="0"/>
                <a:cs typeface="ＭＳ Ｐゴシック" charset="0"/>
              </a:defRPr>
            </a:lvl2pPr>
            <a:lvl3pPr algn="l" rtl="0" eaLnBrk="0" fontAlgn="base" hangingPunct="0">
              <a:spcBef>
                <a:spcPct val="0"/>
              </a:spcBef>
              <a:spcAft>
                <a:spcPct val="0"/>
              </a:spcAft>
              <a:defRPr sz="4100" b="1">
                <a:solidFill>
                  <a:schemeClr val="tx2"/>
                </a:solidFill>
                <a:latin typeface="Calibri" pitchFamily="34" charset="0"/>
                <a:ea typeface="ＭＳ Ｐゴシック" charset="0"/>
                <a:cs typeface="ＭＳ Ｐゴシック" charset="0"/>
              </a:defRPr>
            </a:lvl3pPr>
            <a:lvl4pPr algn="l" rtl="0" eaLnBrk="0" fontAlgn="base" hangingPunct="0">
              <a:spcBef>
                <a:spcPct val="0"/>
              </a:spcBef>
              <a:spcAft>
                <a:spcPct val="0"/>
              </a:spcAft>
              <a:defRPr sz="4100" b="1">
                <a:solidFill>
                  <a:schemeClr val="tx2"/>
                </a:solidFill>
                <a:latin typeface="Calibri" pitchFamily="34" charset="0"/>
                <a:ea typeface="ＭＳ Ｐゴシック" charset="0"/>
                <a:cs typeface="ＭＳ Ｐゴシック" charset="0"/>
              </a:defRPr>
            </a:lvl4pPr>
            <a:lvl5pPr algn="l" rtl="0" eaLnBrk="0" fontAlgn="base" hangingPunct="0">
              <a:spcBef>
                <a:spcPct val="0"/>
              </a:spcBef>
              <a:spcAft>
                <a:spcPct val="0"/>
              </a:spcAft>
              <a:defRPr sz="4100" b="1">
                <a:solidFill>
                  <a:schemeClr val="tx2"/>
                </a:solidFill>
                <a:latin typeface="Calibri" pitchFamily="34" charset="0"/>
                <a:ea typeface="ＭＳ Ｐゴシック" charset="0"/>
                <a:cs typeface="ＭＳ Ｐゴシック" charset="0"/>
              </a:defRPr>
            </a:lvl5pPr>
            <a:lvl6pPr marL="457200" algn="l" rtl="0" fontAlgn="base">
              <a:spcBef>
                <a:spcPct val="0"/>
              </a:spcBef>
              <a:spcAft>
                <a:spcPct val="0"/>
              </a:spcAft>
              <a:defRPr sz="4100" b="1">
                <a:solidFill>
                  <a:schemeClr val="tx2"/>
                </a:solidFill>
                <a:latin typeface="Calibri" pitchFamily="34" charset="0"/>
              </a:defRPr>
            </a:lvl6pPr>
            <a:lvl7pPr marL="914400" algn="l" rtl="0" fontAlgn="base">
              <a:spcBef>
                <a:spcPct val="0"/>
              </a:spcBef>
              <a:spcAft>
                <a:spcPct val="0"/>
              </a:spcAft>
              <a:defRPr sz="4100" b="1">
                <a:solidFill>
                  <a:schemeClr val="tx2"/>
                </a:solidFill>
                <a:latin typeface="Calibri" pitchFamily="34" charset="0"/>
              </a:defRPr>
            </a:lvl7pPr>
            <a:lvl8pPr marL="1371600" algn="l" rtl="0" fontAlgn="base">
              <a:spcBef>
                <a:spcPct val="0"/>
              </a:spcBef>
              <a:spcAft>
                <a:spcPct val="0"/>
              </a:spcAft>
              <a:defRPr sz="4100" b="1">
                <a:solidFill>
                  <a:schemeClr val="tx2"/>
                </a:solidFill>
                <a:latin typeface="Calibri" pitchFamily="34" charset="0"/>
              </a:defRPr>
            </a:lvl8pPr>
            <a:lvl9pPr marL="1828800" algn="l" rtl="0" fontAlgn="base">
              <a:spcBef>
                <a:spcPct val="0"/>
              </a:spcBef>
              <a:spcAft>
                <a:spcPct val="0"/>
              </a:spcAft>
              <a:defRPr sz="4100" b="1">
                <a:solidFill>
                  <a:schemeClr val="tx2"/>
                </a:solidFill>
                <a:latin typeface="Calibri" pitchFamily="34" charset="0"/>
              </a:defRPr>
            </a:lvl9pPr>
            <a:extLst/>
          </a:lstStyle>
          <a:p>
            <a:pPr>
              <a:defRPr/>
            </a:pPr>
            <a:r>
              <a:rPr lang="pt-BR" sz="3700" dirty="0">
                <a:effectLst/>
                <a:cs typeface="+mj-cs"/>
              </a:rPr>
              <a:t>Tratamento especifico   </a:t>
            </a:r>
          </a:p>
        </p:txBody>
      </p:sp>
      <p:sp>
        <p:nvSpPr>
          <p:cNvPr id="2" name="Retângulo 1"/>
          <p:cNvSpPr>
            <a:spLocks noChangeArrowheads="1"/>
          </p:cNvSpPr>
          <p:nvPr/>
        </p:nvSpPr>
        <p:spPr bwMode="auto">
          <a:xfrm>
            <a:off x="1874838" y="2852739"/>
            <a:ext cx="8464550" cy="30008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285750" indent="-285750">
              <a:lnSpc>
                <a:spcPct val="90000"/>
              </a:lnSpc>
              <a:spcBef>
                <a:spcPct val="110000"/>
              </a:spcBef>
              <a:buFont typeface="Arial" charset="0"/>
              <a:buChar char="•"/>
            </a:pPr>
            <a:r>
              <a:rPr lang="pt-BR">
                <a:solidFill>
                  <a:srgbClr val="4D4D4D"/>
                </a:solidFill>
              </a:rPr>
              <a:t>Única Terapia de Reposição Enzimática (TRE) aprovada para o tratamento de todos os pacientes com doença de Pompe</a:t>
            </a:r>
          </a:p>
          <a:p>
            <a:pPr marL="285750" indent="-285750">
              <a:lnSpc>
                <a:spcPct val="90000"/>
              </a:lnSpc>
              <a:spcBef>
                <a:spcPct val="110000"/>
              </a:spcBef>
              <a:buFont typeface="Arial" charset="0"/>
              <a:buChar char="•"/>
            </a:pPr>
            <a:r>
              <a:rPr lang="pt-BR">
                <a:solidFill>
                  <a:srgbClr val="4D4D4D"/>
                </a:solidFill>
              </a:rPr>
              <a:t>Alfa-glicosidase ácida (GAA) recombinante humana, produzida através de técnicas de DNA recombinante, em culturas de células de ovário de hamster chinês (CHO cells)</a:t>
            </a:r>
          </a:p>
          <a:p>
            <a:pPr marL="285750" indent="-285750">
              <a:lnSpc>
                <a:spcPct val="90000"/>
              </a:lnSpc>
              <a:spcBef>
                <a:spcPct val="110000"/>
              </a:spcBef>
              <a:buFont typeface="Arial" charset="0"/>
              <a:buChar char="•"/>
            </a:pPr>
            <a:r>
              <a:rPr lang="pt-BR">
                <a:solidFill>
                  <a:srgbClr val="4D4D4D"/>
                </a:solidFill>
              </a:rPr>
              <a:t>Direcionada para os lisossomos através dos receptores de manose-6-fosfato (M6P), degradando o glicogênio acumulado no interior dos lisossomos</a:t>
            </a:r>
          </a:p>
          <a:p>
            <a:pPr marL="285750" indent="-285750">
              <a:lnSpc>
                <a:spcPct val="90000"/>
              </a:lnSpc>
              <a:spcBef>
                <a:spcPct val="110000"/>
              </a:spcBef>
              <a:buFont typeface="Arial" charset="0"/>
              <a:buChar char="•"/>
            </a:pPr>
            <a:r>
              <a:rPr lang="pt-BR">
                <a:solidFill>
                  <a:srgbClr val="4D4D4D"/>
                </a:solidFill>
              </a:rPr>
              <a:t>Modifica o curso natural da doença, alterando a evolução e melhorando as manifestações clínicas</a:t>
            </a:r>
          </a:p>
        </p:txBody>
      </p:sp>
      <p:sp>
        <p:nvSpPr>
          <p:cNvPr id="56325" name="Rectangle 2"/>
          <p:cNvSpPr>
            <a:spLocks noChangeArrowheads="1"/>
          </p:cNvSpPr>
          <p:nvPr/>
        </p:nvSpPr>
        <p:spPr bwMode="auto">
          <a:xfrm>
            <a:off x="7967663" y="2276475"/>
            <a:ext cx="204306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pt-BR" baseline="30000"/>
              <a:t>(Reg MS: 1.2543.0020.001-0.)</a:t>
            </a:r>
            <a:endParaRPr lang="pt-BR"/>
          </a:p>
        </p:txBody>
      </p:sp>
    </p:spTree>
    <p:extLst>
      <p:ext uri="{BB962C8B-B14F-4D97-AF65-F5344CB8AC3E}">
        <p14:creationId xmlns:p14="http://schemas.microsoft.com/office/powerpoint/2010/main" val="33192407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345" name="Group 33"/>
          <p:cNvGrpSpPr>
            <a:grpSpLocks/>
          </p:cNvGrpSpPr>
          <p:nvPr/>
        </p:nvGrpSpPr>
        <p:grpSpPr bwMode="auto">
          <a:xfrm>
            <a:off x="6143626" y="1196975"/>
            <a:ext cx="4030663" cy="5073650"/>
            <a:chOff x="2910" y="1013"/>
            <a:chExt cx="2539" cy="3196"/>
          </a:xfrm>
        </p:grpSpPr>
        <p:pic>
          <p:nvPicPr>
            <p:cNvPr id="57363" name="Picture 32" descr="Picture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9" y="1013"/>
              <a:ext cx="2033" cy="31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364" name="Rectangle 8"/>
            <p:cNvSpPr>
              <a:spLocks noChangeArrowheads="1"/>
            </p:cNvSpPr>
            <p:nvPr/>
          </p:nvSpPr>
          <p:spPr bwMode="auto">
            <a:xfrm>
              <a:off x="4749" y="3750"/>
              <a:ext cx="480"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lstStyle/>
            <a:p>
              <a:pPr marL="1588" lvl="1">
                <a:spcBef>
                  <a:spcPct val="30000"/>
                </a:spcBef>
                <a:buClr>
                  <a:srgbClr val="095AA6"/>
                </a:buClr>
                <a:buSzPct val="85000"/>
              </a:pPr>
              <a:r>
                <a:rPr lang="en-US" sz="1000" b="1">
                  <a:solidFill>
                    <a:srgbClr val="333333"/>
                  </a:solidFill>
                </a:rPr>
                <a:t>Glycogen</a:t>
              </a:r>
            </a:p>
          </p:txBody>
        </p:sp>
        <p:sp>
          <p:nvSpPr>
            <p:cNvPr id="57365" name="Rectangle 9"/>
            <p:cNvSpPr>
              <a:spLocks noChangeArrowheads="1"/>
            </p:cNvSpPr>
            <p:nvPr/>
          </p:nvSpPr>
          <p:spPr bwMode="auto">
            <a:xfrm>
              <a:off x="4346" y="3456"/>
              <a:ext cx="576"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lstStyle/>
            <a:p>
              <a:pPr marL="1588" lvl="1">
                <a:spcBef>
                  <a:spcPct val="30000"/>
                </a:spcBef>
                <a:buClr>
                  <a:srgbClr val="095AA6"/>
                </a:buClr>
                <a:buSzPct val="85000"/>
              </a:pPr>
              <a:r>
                <a:rPr lang="en-US" sz="1000" b="1">
                  <a:solidFill>
                    <a:srgbClr val="333333"/>
                  </a:solidFill>
                </a:rPr>
                <a:t>LYSOSOME</a:t>
              </a:r>
            </a:p>
          </p:txBody>
        </p:sp>
        <p:sp>
          <p:nvSpPr>
            <p:cNvPr id="57366" name="Rectangle 10"/>
            <p:cNvSpPr>
              <a:spLocks noChangeArrowheads="1"/>
            </p:cNvSpPr>
            <p:nvPr/>
          </p:nvSpPr>
          <p:spPr bwMode="auto">
            <a:xfrm>
              <a:off x="4368" y="2130"/>
              <a:ext cx="768"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lstStyle/>
            <a:p>
              <a:pPr marL="1588" lvl="1">
                <a:spcBef>
                  <a:spcPct val="30000"/>
                </a:spcBef>
                <a:buClr>
                  <a:srgbClr val="095AA6"/>
                </a:buClr>
                <a:buSzPct val="85000"/>
              </a:pPr>
              <a:r>
                <a:rPr lang="en-US" sz="1000" b="1">
                  <a:solidFill>
                    <a:srgbClr val="333333"/>
                  </a:solidFill>
                </a:rPr>
                <a:t>M6P Receptors</a:t>
              </a:r>
            </a:p>
          </p:txBody>
        </p:sp>
        <p:sp>
          <p:nvSpPr>
            <p:cNvPr id="57367" name="Rectangle 14"/>
            <p:cNvSpPr>
              <a:spLocks noChangeArrowheads="1"/>
            </p:cNvSpPr>
            <p:nvPr/>
          </p:nvSpPr>
          <p:spPr bwMode="auto">
            <a:xfrm>
              <a:off x="4969" y="1266"/>
              <a:ext cx="480"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lstStyle/>
            <a:p>
              <a:pPr marL="1588" lvl="1">
                <a:spcBef>
                  <a:spcPct val="30000"/>
                </a:spcBef>
                <a:buClr>
                  <a:srgbClr val="095AA6"/>
                </a:buClr>
                <a:buSzPct val="85000"/>
              </a:pPr>
              <a:r>
                <a:rPr lang="en-US" sz="1000" b="1">
                  <a:solidFill>
                    <a:srgbClr val="333333"/>
                  </a:solidFill>
                </a:rPr>
                <a:t>Myozyme</a:t>
              </a:r>
            </a:p>
          </p:txBody>
        </p:sp>
        <p:sp>
          <p:nvSpPr>
            <p:cNvPr id="57368" name="Line 15"/>
            <p:cNvSpPr>
              <a:spLocks noChangeShapeType="1"/>
            </p:cNvSpPr>
            <p:nvPr/>
          </p:nvSpPr>
          <p:spPr bwMode="auto">
            <a:xfrm flipV="1">
              <a:off x="4797" y="1341"/>
              <a:ext cx="155" cy="21"/>
            </a:xfrm>
            <a:prstGeom prst="line">
              <a:avLst/>
            </a:prstGeom>
            <a:noFill/>
            <a:ln w="6350">
              <a:solidFill>
                <a:srgbClr val="4D4D4D"/>
              </a:solidFill>
              <a:round/>
              <a:headEnd/>
              <a:tailEnd/>
            </a:ln>
            <a:extLst>
              <a:ext uri="{909E8E84-426E-40dd-AFC4-6F175D3DCCD1}">
                <a14:hiddenFill xmlns="" xmlns:a14="http://schemas.microsoft.com/office/drawing/2010/main">
                  <a:noFill/>
                </a14:hiddenFill>
              </a:ext>
            </a:extLst>
          </p:spPr>
          <p:txBody>
            <a:bodyPr/>
            <a:lstStyle/>
            <a:p>
              <a:endParaRPr lang="pt-BR"/>
            </a:p>
          </p:txBody>
        </p:sp>
        <p:sp>
          <p:nvSpPr>
            <p:cNvPr id="57369" name="Rectangle 17"/>
            <p:cNvSpPr>
              <a:spLocks noChangeArrowheads="1"/>
            </p:cNvSpPr>
            <p:nvPr/>
          </p:nvSpPr>
          <p:spPr bwMode="auto">
            <a:xfrm>
              <a:off x="2910" y="4017"/>
              <a:ext cx="480"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lstStyle/>
            <a:p>
              <a:pPr marL="1588" lvl="1">
                <a:spcBef>
                  <a:spcPct val="30000"/>
                </a:spcBef>
                <a:buClr>
                  <a:srgbClr val="095AA6"/>
                </a:buClr>
                <a:buSzPct val="85000"/>
              </a:pPr>
              <a:r>
                <a:rPr lang="en-US" sz="1000" b="1">
                  <a:solidFill>
                    <a:srgbClr val="333333"/>
                  </a:solidFill>
                </a:rPr>
                <a:t>Glucose</a:t>
              </a:r>
            </a:p>
          </p:txBody>
        </p:sp>
        <p:sp>
          <p:nvSpPr>
            <p:cNvPr id="57370" name="Line 18"/>
            <p:cNvSpPr>
              <a:spLocks noChangeShapeType="1"/>
            </p:cNvSpPr>
            <p:nvPr/>
          </p:nvSpPr>
          <p:spPr bwMode="auto">
            <a:xfrm flipV="1">
              <a:off x="3250" y="4083"/>
              <a:ext cx="115" cy="12"/>
            </a:xfrm>
            <a:prstGeom prst="line">
              <a:avLst/>
            </a:prstGeom>
            <a:noFill/>
            <a:ln w="6350">
              <a:solidFill>
                <a:srgbClr val="4D4D4D"/>
              </a:solidFill>
              <a:round/>
              <a:headEnd/>
              <a:tailEnd/>
            </a:ln>
            <a:extLst>
              <a:ext uri="{909E8E84-426E-40dd-AFC4-6F175D3DCCD1}">
                <a14:hiddenFill xmlns="" xmlns:a14="http://schemas.microsoft.com/office/drawing/2010/main">
                  <a:noFill/>
                </a14:hiddenFill>
              </a:ext>
            </a:extLst>
          </p:spPr>
          <p:txBody>
            <a:bodyPr/>
            <a:lstStyle/>
            <a:p>
              <a:endParaRPr lang="pt-BR"/>
            </a:p>
          </p:txBody>
        </p:sp>
        <p:sp>
          <p:nvSpPr>
            <p:cNvPr id="57371" name="Rectangle 19"/>
            <p:cNvSpPr>
              <a:spLocks noChangeArrowheads="1"/>
            </p:cNvSpPr>
            <p:nvPr/>
          </p:nvSpPr>
          <p:spPr bwMode="auto">
            <a:xfrm>
              <a:off x="4691" y="3044"/>
              <a:ext cx="576"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lstStyle/>
            <a:p>
              <a:pPr marL="1588" lvl="1">
                <a:spcBef>
                  <a:spcPct val="30000"/>
                </a:spcBef>
                <a:buClr>
                  <a:srgbClr val="095AA6"/>
                </a:buClr>
                <a:buSzPct val="85000"/>
              </a:pPr>
              <a:r>
                <a:rPr lang="en-US" sz="1000" b="1">
                  <a:solidFill>
                    <a:srgbClr val="333333"/>
                  </a:solidFill>
                </a:rPr>
                <a:t>CYTOPLASM</a:t>
              </a:r>
            </a:p>
          </p:txBody>
        </p:sp>
        <p:sp>
          <p:nvSpPr>
            <p:cNvPr id="57372" name="Line 20"/>
            <p:cNvSpPr>
              <a:spLocks noChangeShapeType="1"/>
            </p:cNvSpPr>
            <p:nvPr/>
          </p:nvSpPr>
          <p:spPr bwMode="auto">
            <a:xfrm flipV="1">
              <a:off x="4566" y="3835"/>
              <a:ext cx="155" cy="21"/>
            </a:xfrm>
            <a:prstGeom prst="line">
              <a:avLst/>
            </a:prstGeom>
            <a:noFill/>
            <a:ln w="6350">
              <a:solidFill>
                <a:srgbClr val="4D4D4D"/>
              </a:solidFill>
              <a:round/>
              <a:headEnd/>
              <a:tailEnd/>
            </a:ln>
            <a:extLst>
              <a:ext uri="{909E8E84-426E-40dd-AFC4-6F175D3DCCD1}">
                <a14:hiddenFill xmlns="" xmlns:a14="http://schemas.microsoft.com/office/drawing/2010/main">
                  <a:noFill/>
                </a14:hiddenFill>
              </a:ext>
            </a:extLst>
          </p:spPr>
          <p:txBody>
            <a:bodyPr/>
            <a:lstStyle/>
            <a:p>
              <a:endParaRPr lang="pt-BR"/>
            </a:p>
          </p:txBody>
        </p:sp>
        <p:sp>
          <p:nvSpPr>
            <p:cNvPr id="57373" name="Text Box 29"/>
            <p:cNvSpPr txBox="1">
              <a:spLocks noChangeArrowheads="1"/>
            </p:cNvSpPr>
            <p:nvPr/>
          </p:nvSpPr>
          <p:spPr bwMode="auto">
            <a:xfrm>
              <a:off x="5212" y="1168"/>
              <a:ext cx="116"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pt-BR" sz="1800"/>
            </a:p>
          </p:txBody>
        </p:sp>
        <p:sp>
          <p:nvSpPr>
            <p:cNvPr id="57374" name="Rectangle 30"/>
            <p:cNvSpPr>
              <a:spLocks noChangeArrowheads="1"/>
            </p:cNvSpPr>
            <p:nvPr/>
          </p:nvSpPr>
          <p:spPr bwMode="auto">
            <a:xfrm>
              <a:off x="4505" y="2542"/>
              <a:ext cx="480"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lstStyle/>
            <a:p>
              <a:pPr marL="1588" lvl="1">
                <a:spcBef>
                  <a:spcPct val="30000"/>
                </a:spcBef>
                <a:buClr>
                  <a:srgbClr val="095AA6"/>
                </a:buClr>
                <a:buSzPct val="85000"/>
              </a:pPr>
              <a:r>
                <a:rPr lang="en-US" sz="1000" b="1">
                  <a:solidFill>
                    <a:srgbClr val="333333"/>
                  </a:solidFill>
                </a:rPr>
                <a:t>Endosome</a:t>
              </a:r>
            </a:p>
          </p:txBody>
        </p:sp>
      </p:grpSp>
      <p:sp>
        <p:nvSpPr>
          <p:cNvPr id="57346" name="Rectangle 3"/>
          <p:cNvSpPr>
            <a:spLocks noGrp="1" noChangeArrowheads="1"/>
          </p:cNvSpPr>
          <p:nvPr>
            <p:ph type="title"/>
          </p:nvPr>
        </p:nvSpPr>
        <p:spPr>
          <a:xfrm>
            <a:off x="1944688" y="260350"/>
            <a:ext cx="8229600" cy="1143000"/>
          </a:xfrm>
        </p:spPr>
        <p:txBody>
          <a:bodyPr/>
          <a:lstStyle/>
          <a:p>
            <a:pPr marL="342900" indent="-342900">
              <a:lnSpc>
                <a:spcPct val="102000"/>
              </a:lnSpc>
              <a:buClr>
                <a:srgbClr val="62AC1E"/>
              </a:buClr>
            </a:pPr>
            <a:r>
              <a:rPr lang="pt-BR" sz="2700">
                <a:solidFill>
                  <a:srgbClr val="4D4F53"/>
                </a:solidFill>
                <a:latin typeface="Tahoma" charset="0"/>
              </a:rPr>
              <a:t>M</a:t>
            </a:r>
            <a:r>
              <a:rPr lang="en-US" sz="2700">
                <a:solidFill>
                  <a:srgbClr val="4D4F53"/>
                </a:solidFill>
                <a:latin typeface="Tahoma" charset="0"/>
              </a:rPr>
              <a:t>ecanismo de ação de Myozyme (alfalglicosidase):</a:t>
            </a:r>
            <a:endParaRPr lang="en-GB">
              <a:latin typeface="Calibri" charset="0"/>
            </a:endParaRPr>
          </a:p>
        </p:txBody>
      </p:sp>
      <p:sp>
        <p:nvSpPr>
          <p:cNvPr id="57347" name="Text Box 169"/>
          <p:cNvSpPr txBox="1">
            <a:spLocks noChangeArrowheads="1"/>
          </p:cNvSpPr>
          <p:nvPr/>
        </p:nvSpPr>
        <p:spPr bwMode="auto">
          <a:xfrm>
            <a:off x="3886200" y="5834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GB"/>
          </a:p>
        </p:txBody>
      </p:sp>
      <p:sp>
        <p:nvSpPr>
          <p:cNvPr id="57348" name="Rectangle 2"/>
          <p:cNvSpPr txBox="1">
            <a:spLocks noChangeArrowheads="1"/>
          </p:cNvSpPr>
          <p:nvPr/>
        </p:nvSpPr>
        <p:spPr bwMode="auto">
          <a:xfrm>
            <a:off x="3344863" y="2065339"/>
            <a:ext cx="4083050" cy="68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ct val="55000"/>
              </a:spcAft>
              <a:buClr>
                <a:schemeClr val="folHlink"/>
              </a:buClr>
            </a:pPr>
            <a:r>
              <a:rPr lang="en-US" sz="1300">
                <a:solidFill>
                  <a:srgbClr val="4D4D4D"/>
                </a:solidFill>
                <a:latin typeface="Tahoma" charset="0"/>
              </a:rPr>
              <a:t>Myozyme é administrado através de infusão intravenosa, e liga-se aos receptores de manose-6-fosfato (M6P) da membrana celular</a:t>
            </a:r>
            <a:endParaRPr lang="en-GB" sz="1300">
              <a:solidFill>
                <a:srgbClr val="4D4D4D"/>
              </a:solidFill>
              <a:latin typeface="Tahoma" charset="0"/>
            </a:endParaRPr>
          </a:p>
        </p:txBody>
      </p:sp>
      <p:sp>
        <p:nvSpPr>
          <p:cNvPr id="57349" name="PPTShape_2"/>
          <p:cNvSpPr txBox="1">
            <a:spLocks noChangeArrowheads="1"/>
          </p:cNvSpPr>
          <p:nvPr/>
        </p:nvSpPr>
        <p:spPr bwMode="auto">
          <a:xfrm>
            <a:off x="3344864" y="4687888"/>
            <a:ext cx="3400425" cy="488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ct val="55000"/>
              </a:spcAft>
              <a:buClr>
                <a:schemeClr val="folHlink"/>
              </a:buClr>
            </a:pPr>
            <a:r>
              <a:rPr lang="en-GB" sz="1300">
                <a:solidFill>
                  <a:srgbClr val="4D4D4D"/>
                </a:solidFill>
                <a:latin typeface="Tahoma" charset="0"/>
              </a:rPr>
              <a:t>No interior dos lisossomos, Myozyme lisa o glicogênio acumulado em glicose</a:t>
            </a:r>
          </a:p>
        </p:txBody>
      </p:sp>
      <p:sp>
        <p:nvSpPr>
          <p:cNvPr id="57350" name="PPTShape_3"/>
          <p:cNvSpPr>
            <a:spLocks noChangeArrowheads="1"/>
          </p:cNvSpPr>
          <p:nvPr/>
        </p:nvSpPr>
        <p:spPr bwMode="auto">
          <a:xfrm>
            <a:off x="1778000" y="2041525"/>
            <a:ext cx="1373188" cy="59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b">
            <a:spAutoFit/>
          </a:bodyPr>
          <a:lstStyle/>
          <a:p>
            <a:pPr>
              <a:buClr>
                <a:srgbClr val="62AC1E"/>
              </a:buClr>
            </a:pPr>
            <a:r>
              <a:rPr lang="en-GB" sz="1100" b="1">
                <a:solidFill>
                  <a:srgbClr val="4D4D4D"/>
                </a:solidFill>
                <a:latin typeface="Tahoma" charset="0"/>
              </a:rPr>
              <a:t>ADMINISTRAÇÂO &amp; </a:t>
            </a:r>
            <a:br>
              <a:rPr lang="en-GB" sz="1100" b="1">
                <a:solidFill>
                  <a:srgbClr val="4D4D4D"/>
                </a:solidFill>
                <a:latin typeface="Tahoma" charset="0"/>
              </a:rPr>
            </a:br>
            <a:r>
              <a:rPr lang="en-GB" sz="1100" b="1">
                <a:solidFill>
                  <a:srgbClr val="4D4D4D"/>
                </a:solidFill>
                <a:latin typeface="Tahoma" charset="0"/>
              </a:rPr>
              <a:t>CAPTAÇÃO</a:t>
            </a:r>
            <a:endParaRPr lang="en-GB" sz="1100">
              <a:solidFill>
                <a:srgbClr val="4D4D4D"/>
              </a:solidFill>
              <a:latin typeface="Tahoma" charset="0"/>
            </a:endParaRPr>
          </a:p>
        </p:txBody>
      </p:sp>
      <p:sp>
        <p:nvSpPr>
          <p:cNvPr id="57351" name="PPTShape_4"/>
          <p:cNvSpPr>
            <a:spLocks noChangeArrowheads="1"/>
          </p:cNvSpPr>
          <p:nvPr/>
        </p:nvSpPr>
        <p:spPr bwMode="auto">
          <a:xfrm>
            <a:off x="1778000" y="3255963"/>
            <a:ext cx="1371600" cy="59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b">
            <a:spAutoFit/>
          </a:bodyPr>
          <a:lstStyle/>
          <a:p>
            <a:pPr>
              <a:spcBef>
                <a:spcPct val="30000"/>
              </a:spcBef>
              <a:spcAft>
                <a:spcPct val="55000"/>
              </a:spcAft>
              <a:buClr>
                <a:srgbClr val="62AC1E"/>
              </a:buClr>
            </a:pPr>
            <a:r>
              <a:rPr lang="en-GB" sz="1100" b="1">
                <a:solidFill>
                  <a:srgbClr val="4D4D4D"/>
                </a:solidFill>
                <a:latin typeface="Tahoma" charset="0"/>
              </a:rPr>
              <a:t>INTERNALIZAÇÃO PARA OS LISOSSOMOS</a:t>
            </a:r>
            <a:endParaRPr lang="en-GB" sz="1100">
              <a:solidFill>
                <a:srgbClr val="4D4D4D"/>
              </a:solidFill>
              <a:latin typeface="Tahoma" charset="0"/>
            </a:endParaRPr>
          </a:p>
        </p:txBody>
      </p:sp>
      <p:sp>
        <p:nvSpPr>
          <p:cNvPr id="57352" name="PPTShape_6"/>
          <p:cNvSpPr>
            <a:spLocks noChangeArrowheads="1"/>
          </p:cNvSpPr>
          <p:nvPr/>
        </p:nvSpPr>
        <p:spPr bwMode="auto">
          <a:xfrm>
            <a:off x="1778000" y="4719639"/>
            <a:ext cx="1371600" cy="428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b">
            <a:spAutoFit/>
          </a:bodyPr>
          <a:lstStyle/>
          <a:p>
            <a:pPr>
              <a:buClr>
                <a:srgbClr val="62AC1E"/>
              </a:buClr>
            </a:pPr>
            <a:r>
              <a:rPr lang="en-GB" sz="1100" b="1">
                <a:solidFill>
                  <a:srgbClr val="4D4D4D"/>
                </a:solidFill>
                <a:latin typeface="Tahoma" charset="0"/>
              </a:rPr>
              <a:t>QUEBRA DO GLICOGÊNIO</a:t>
            </a:r>
            <a:endParaRPr lang="en-GB" sz="1100">
              <a:solidFill>
                <a:srgbClr val="4D4D4D"/>
              </a:solidFill>
              <a:latin typeface="Tahoma" charset="0"/>
            </a:endParaRPr>
          </a:p>
        </p:txBody>
      </p:sp>
      <p:sp>
        <p:nvSpPr>
          <p:cNvPr id="57353" name="Line 16"/>
          <p:cNvSpPr>
            <a:spLocks noChangeShapeType="1"/>
          </p:cNvSpPr>
          <p:nvPr/>
        </p:nvSpPr>
        <p:spPr bwMode="auto">
          <a:xfrm>
            <a:off x="3260725" y="5233988"/>
            <a:ext cx="4387850" cy="0"/>
          </a:xfrm>
          <a:prstGeom prst="line">
            <a:avLst/>
          </a:prstGeom>
          <a:noFill/>
          <a:ln w="6350">
            <a:solidFill>
              <a:srgbClr val="4D4D4D"/>
            </a:solidFill>
            <a:round/>
            <a:headEnd/>
            <a:tailEnd type="triangle" w="lg" len="lg"/>
          </a:ln>
          <a:extLst>
            <a:ext uri="{909E8E84-426E-40dd-AFC4-6F175D3DCCD1}">
              <a14:hiddenFill xmlns="" xmlns:a14="http://schemas.microsoft.com/office/drawing/2010/main">
                <a:noFill/>
              </a14:hiddenFill>
            </a:ext>
          </a:extLst>
        </p:spPr>
        <p:txBody>
          <a:bodyPr wrap="none" anchor="ctr"/>
          <a:lstStyle/>
          <a:p>
            <a:endParaRPr lang="pt-BR"/>
          </a:p>
        </p:txBody>
      </p:sp>
      <p:grpSp>
        <p:nvGrpSpPr>
          <p:cNvPr id="57354" name="Group 21"/>
          <p:cNvGrpSpPr>
            <a:grpSpLocks/>
          </p:cNvGrpSpPr>
          <p:nvPr/>
        </p:nvGrpSpPr>
        <p:grpSpPr bwMode="auto">
          <a:xfrm>
            <a:off x="3260726" y="2578101"/>
            <a:ext cx="5643563" cy="212725"/>
            <a:chOff x="1094" y="1931"/>
            <a:chExt cx="3545" cy="76"/>
          </a:xfrm>
        </p:grpSpPr>
        <p:sp>
          <p:nvSpPr>
            <p:cNvPr id="57361" name="Line 22"/>
            <p:cNvSpPr>
              <a:spLocks noChangeShapeType="1"/>
            </p:cNvSpPr>
            <p:nvPr/>
          </p:nvSpPr>
          <p:spPr bwMode="auto">
            <a:xfrm>
              <a:off x="1094" y="2007"/>
              <a:ext cx="2246" cy="0"/>
            </a:xfrm>
            <a:prstGeom prst="line">
              <a:avLst/>
            </a:prstGeom>
            <a:noFill/>
            <a:ln w="6350">
              <a:solidFill>
                <a:srgbClr val="4D4D4D"/>
              </a:solidFill>
              <a:round/>
              <a:headEnd/>
              <a:tailEnd/>
            </a:ln>
            <a:extLst>
              <a:ext uri="{909E8E84-426E-40dd-AFC4-6F175D3DCCD1}">
                <a14:hiddenFill xmlns="" xmlns:a14="http://schemas.microsoft.com/office/drawing/2010/main">
                  <a:noFill/>
                </a14:hiddenFill>
              </a:ext>
            </a:extLst>
          </p:spPr>
          <p:txBody>
            <a:bodyPr wrap="none" anchor="ctr"/>
            <a:lstStyle/>
            <a:p>
              <a:endParaRPr lang="pt-BR"/>
            </a:p>
          </p:txBody>
        </p:sp>
        <p:sp>
          <p:nvSpPr>
            <p:cNvPr id="57362" name="Line 23"/>
            <p:cNvSpPr>
              <a:spLocks noChangeShapeType="1"/>
            </p:cNvSpPr>
            <p:nvPr/>
          </p:nvSpPr>
          <p:spPr bwMode="auto">
            <a:xfrm flipV="1">
              <a:off x="3342" y="1931"/>
              <a:ext cx="1297" cy="76"/>
            </a:xfrm>
            <a:prstGeom prst="line">
              <a:avLst/>
            </a:prstGeom>
            <a:noFill/>
            <a:ln w="6350">
              <a:solidFill>
                <a:srgbClr val="4D4D4D"/>
              </a:solidFill>
              <a:round/>
              <a:headEnd/>
              <a:tailEnd type="triangle" w="lg" len="lg"/>
            </a:ln>
            <a:extLst>
              <a:ext uri="{909E8E84-426E-40dd-AFC4-6F175D3DCCD1}">
                <a14:hiddenFill xmlns="" xmlns:a14="http://schemas.microsoft.com/office/drawing/2010/main">
                  <a:noFill/>
                </a14:hiddenFill>
              </a:ext>
            </a:extLst>
          </p:spPr>
          <p:txBody>
            <a:bodyPr wrap="none" anchor="ctr"/>
            <a:lstStyle/>
            <a:p>
              <a:endParaRPr lang="pt-BR"/>
            </a:p>
          </p:txBody>
        </p:sp>
      </p:grpSp>
      <p:sp>
        <p:nvSpPr>
          <p:cNvPr id="57355" name="Text Box 304"/>
          <p:cNvSpPr txBox="1">
            <a:spLocks noChangeArrowheads="1"/>
          </p:cNvSpPr>
          <p:nvPr/>
        </p:nvSpPr>
        <p:spPr bwMode="auto">
          <a:xfrm>
            <a:off x="1889125" y="5816601"/>
            <a:ext cx="6356350" cy="5078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Clr>
                <a:srgbClr val="62AC1E"/>
              </a:buClr>
            </a:pPr>
            <a:r>
              <a:rPr lang="en-GB" sz="900">
                <a:solidFill>
                  <a:srgbClr val="4D4D4D"/>
                </a:solidFill>
                <a:latin typeface="Tahoma" charset="0"/>
              </a:rPr>
              <a:t>Reuser et al. Exp Cell Res. 1984;155(1):178-189. </a:t>
            </a:r>
            <a:br>
              <a:rPr lang="en-GB" sz="900">
                <a:solidFill>
                  <a:srgbClr val="4D4D4D"/>
                </a:solidFill>
                <a:latin typeface="Tahoma" charset="0"/>
              </a:rPr>
            </a:br>
            <a:r>
              <a:rPr lang="en-GB" sz="900">
                <a:solidFill>
                  <a:srgbClr val="4D4D4D"/>
                </a:solidFill>
                <a:latin typeface="Tahoma" charset="0"/>
              </a:rPr>
              <a:t>van der Ploeg et al. Pediatr Res. 1988 ;24(1):90-94.</a:t>
            </a:r>
            <a:br>
              <a:rPr lang="en-GB" sz="900">
                <a:solidFill>
                  <a:srgbClr val="4D4D4D"/>
                </a:solidFill>
                <a:latin typeface="Tahoma" charset="0"/>
              </a:rPr>
            </a:br>
            <a:r>
              <a:rPr lang="en-GB" sz="900">
                <a:solidFill>
                  <a:srgbClr val="4D4D4D"/>
                </a:solidFill>
                <a:latin typeface="Tahoma" charset="0"/>
              </a:rPr>
              <a:t>van der Ploeg et al. J Clin Invest. 1991;87(2):513-518.</a:t>
            </a:r>
          </a:p>
        </p:txBody>
      </p:sp>
      <p:sp>
        <p:nvSpPr>
          <p:cNvPr id="57356" name="Rectangle 25"/>
          <p:cNvSpPr>
            <a:spLocks noChangeArrowheads="1"/>
          </p:cNvSpPr>
          <p:nvPr/>
        </p:nvSpPr>
        <p:spPr bwMode="auto">
          <a:xfrm>
            <a:off x="2117726" y="1279525"/>
            <a:ext cx="5502275" cy="763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nSpc>
                <a:spcPct val="102000"/>
              </a:lnSpc>
              <a:buClr>
                <a:srgbClr val="62AC1E"/>
              </a:buClr>
            </a:pPr>
            <a:endParaRPr lang="pt-BR" sz="1700">
              <a:solidFill>
                <a:srgbClr val="4D4F53"/>
              </a:solidFill>
              <a:latin typeface="Tahoma" charset="0"/>
            </a:endParaRPr>
          </a:p>
        </p:txBody>
      </p:sp>
      <p:grpSp>
        <p:nvGrpSpPr>
          <p:cNvPr id="57357" name="Group 26"/>
          <p:cNvGrpSpPr>
            <a:grpSpLocks/>
          </p:cNvGrpSpPr>
          <p:nvPr/>
        </p:nvGrpSpPr>
        <p:grpSpPr bwMode="auto">
          <a:xfrm>
            <a:off x="3260726" y="3756025"/>
            <a:ext cx="4511675" cy="361950"/>
            <a:chOff x="1094" y="2304"/>
            <a:chExt cx="2842" cy="228"/>
          </a:xfrm>
        </p:grpSpPr>
        <p:sp>
          <p:nvSpPr>
            <p:cNvPr id="57359" name="Line 27"/>
            <p:cNvSpPr>
              <a:spLocks noChangeShapeType="1"/>
            </p:cNvSpPr>
            <p:nvPr/>
          </p:nvSpPr>
          <p:spPr bwMode="auto">
            <a:xfrm>
              <a:off x="1094" y="2532"/>
              <a:ext cx="2246" cy="0"/>
            </a:xfrm>
            <a:prstGeom prst="line">
              <a:avLst/>
            </a:prstGeom>
            <a:noFill/>
            <a:ln w="6350">
              <a:solidFill>
                <a:srgbClr val="4D4D4D"/>
              </a:solidFill>
              <a:round/>
              <a:headEnd/>
              <a:tailEnd/>
            </a:ln>
            <a:extLst>
              <a:ext uri="{909E8E84-426E-40dd-AFC4-6F175D3DCCD1}">
                <a14:hiddenFill xmlns="" xmlns:a14="http://schemas.microsoft.com/office/drawing/2010/main">
                  <a:noFill/>
                </a14:hiddenFill>
              </a:ext>
            </a:extLst>
          </p:spPr>
          <p:txBody>
            <a:bodyPr wrap="none" anchor="ctr"/>
            <a:lstStyle/>
            <a:p>
              <a:endParaRPr lang="pt-BR"/>
            </a:p>
          </p:txBody>
        </p:sp>
        <p:sp>
          <p:nvSpPr>
            <p:cNvPr id="57360" name="Line 28"/>
            <p:cNvSpPr>
              <a:spLocks noChangeShapeType="1"/>
            </p:cNvSpPr>
            <p:nvPr/>
          </p:nvSpPr>
          <p:spPr bwMode="auto">
            <a:xfrm flipV="1">
              <a:off x="3342" y="2304"/>
              <a:ext cx="594" cy="228"/>
            </a:xfrm>
            <a:prstGeom prst="line">
              <a:avLst/>
            </a:prstGeom>
            <a:noFill/>
            <a:ln w="6350">
              <a:solidFill>
                <a:srgbClr val="4D4D4D"/>
              </a:solidFill>
              <a:round/>
              <a:headEnd/>
              <a:tailEnd type="triangle" w="lg" len="lg"/>
            </a:ln>
            <a:extLst>
              <a:ext uri="{909E8E84-426E-40dd-AFC4-6F175D3DCCD1}">
                <a14:hiddenFill xmlns="" xmlns:a14="http://schemas.microsoft.com/office/drawing/2010/main">
                  <a:noFill/>
                </a14:hiddenFill>
              </a:ext>
            </a:extLst>
          </p:spPr>
          <p:txBody>
            <a:bodyPr wrap="none" anchor="ctr"/>
            <a:lstStyle/>
            <a:p>
              <a:endParaRPr lang="pt-BR"/>
            </a:p>
          </p:txBody>
        </p:sp>
      </p:grpSp>
      <p:sp>
        <p:nvSpPr>
          <p:cNvPr id="57358" name="PPTShape_0"/>
          <p:cNvSpPr txBox="1">
            <a:spLocks noChangeArrowheads="1"/>
          </p:cNvSpPr>
          <p:nvPr/>
        </p:nvSpPr>
        <p:spPr bwMode="auto">
          <a:xfrm>
            <a:off x="3371851" y="3376614"/>
            <a:ext cx="3775075" cy="68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ct val="55000"/>
              </a:spcAft>
              <a:buClr>
                <a:schemeClr val="folHlink"/>
              </a:buClr>
            </a:pPr>
            <a:r>
              <a:rPr lang="en-GB" sz="1300">
                <a:solidFill>
                  <a:srgbClr val="4D4D4D"/>
                </a:solidFill>
                <a:latin typeface="Tahoma" charset="0"/>
              </a:rPr>
              <a:t>Myozyme é então captado pelas células e conduzido até o interior dos lisossomos, através de endossomos</a:t>
            </a:r>
          </a:p>
        </p:txBody>
      </p:sp>
    </p:spTree>
    <p:custDataLst>
      <p:tags r:id="rId1"/>
    </p:custDataLst>
    <p:extLst>
      <p:ext uri="{BB962C8B-B14F-4D97-AF65-F5344CB8AC3E}">
        <p14:creationId xmlns:p14="http://schemas.microsoft.com/office/powerpoint/2010/main" val="601532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ço Reservado para Número de Slide 5">
            <a:extLst>
              <a:ext uri="{FF2B5EF4-FFF2-40B4-BE49-F238E27FC236}">
                <a16:creationId xmlns:a16="http://schemas.microsoft.com/office/drawing/2014/main" id="{4C767CE8-6DB6-294B-87CB-F3D3D3219F27}"/>
              </a:ext>
            </a:extLst>
          </p:cNvPr>
          <p:cNvSpPr>
            <a:spLocks noGrp="1"/>
          </p:cNvSpPr>
          <p:nvPr>
            <p:ph type="sldNum" sz="quarter" idx="12"/>
          </p:nvPr>
        </p:nvSpPr>
        <p:spPr/>
        <p:txBody>
          <a:bodyPr/>
          <a:lstStyle/>
          <a:p>
            <a:fld id="{C569F3D6-3691-CA43-9046-1485BC1028CE}" type="slidenum">
              <a:rPr lang="en-US" altLang="pt-BR"/>
              <a:pPr/>
              <a:t>55</a:t>
            </a:fld>
            <a:endParaRPr lang="en-US" altLang="pt-BR" sz="1400"/>
          </a:p>
        </p:txBody>
      </p:sp>
      <p:sp>
        <p:nvSpPr>
          <p:cNvPr id="95234" name="Rectangle 2">
            <a:extLst>
              <a:ext uri="{FF2B5EF4-FFF2-40B4-BE49-F238E27FC236}">
                <a16:creationId xmlns:a16="http://schemas.microsoft.com/office/drawing/2014/main" id="{7871FA3E-7CAE-1C45-B4F8-31DA888B1ABB}"/>
              </a:ext>
            </a:extLst>
          </p:cNvPr>
          <p:cNvSpPr>
            <a:spLocks noGrp="1" noChangeArrowheads="1"/>
          </p:cNvSpPr>
          <p:nvPr>
            <p:ph type="title"/>
          </p:nvPr>
        </p:nvSpPr>
        <p:spPr/>
        <p:txBody>
          <a:bodyPr>
            <a:noAutofit/>
          </a:bodyPr>
          <a:lstStyle/>
          <a:p>
            <a:r>
              <a:rPr lang="en-US" altLang="pt-BR" sz="3600" b="1" dirty="0"/>
              <a:t>A </a:t>
            </a:r>
            <a:r>
              <a:rPr lang="en-US" altLang="pt-BR" sz="3600" b="1" dirty="0" err="1"/>
              <a:t>Alfaglicosidase</a:t>
            </a:r>
            <a:r>
              <a:rPr lang="en-US" altLang="pt-BR" sz="3600" b="1" dirty="0"/>
              <a:t> </a:t>
            </a:r>
            <a:r>
              <a:rPr lang="en-US" altLang="pt-BR" sz="3600" b="1" dirty="0" err="1"/>
              <a:t>comprovou</a:t>
            </a:r>
            <a:r>
              <a:rPr lang="en-US" altLang="pt-BR" sz="3600" b="1" dirty="0"/>
              <a:t> </a:t>
            </a:r>
            <a:r>
              <a:rPr lang="en-US" altLang="pt-BR" sz="3600" b="1" dirty="0" err="1"/>
              <a:t>benefícios</a:t>
            </a:r>
            <a:r>
              <a:rPr lang="en-US" altLang="pt-BR" sz="3600" b="1" dirty="0"/>
              <a:t> </a:t>
            </a:r>
            <a:r>
              <a:rPr lang="en-US" altLang="pt-BR" sz="3600" b="1" dirty="0" err="1"/>
              <a:t>clínicos</a:t>
            </a:r>
            <a:r>
              <a:rPr lang="en-US" altLang="pt-BR" sz="3600" b="1" dirty="0"/>
              <a:t> </a:t>
            </a:r>
            <a:r>
              <a:rPr lang="en-US" altLang="pt-BR" sz="3600" b="1" dirty="0" err="1"/>
              <a:t>em</a:t>
            </a:r>
            <a:r>
              <a:rPr lang="en-US" altLang="pt-BR" sz="3600" b="1" dirty="0"/>
              <a:t> </a:t>
            </a:r>
            <a:r>
              <a:rPr lang="en-US" altLang="pt-BR" sz="3600" b="1" dirty="0" err="1"/>
              <a:t>todos</a:t>
            </a:r>
            <a:r>
              <a:rPr lang="en-US" altLang="pt-BR" sz="3600" b="1" dirty="0"/>
              <a:t> </a:t>
            </a:r>
            <a:r>
              <a:rPr lang="en-US" altLang="pt-BR" sz="3600" b="1" dirty="0" err="1"/>
              <a:t>os</a:t>
            </a:r>
            <a:r>
              <a:rPr lang="en-US" altLang="pt-BR" sz="3600" b="1" dirty="0"/>
              <a:t> </a:t>
            </a:r>
            <a:r>
              <a:rPr lang="en-US" altLang="pt-BR" sz="3600" b="1" dirty="0" err="1"/>
              <a:t>estágios</a:t>
            </a:r>
            <a:r>
              <a:rPr lang="en-US" altLang="pt-BR" sz="3600" b="1" dirty="0"/>
              <a:t> da </a:t>
            </a:r>
            <a:r>
              <a:rPr lang="en-US" altLang="pt-BR" sz="3600" b="1" dirty="0" err="1"/>
              <a:t>doença</a:t>
            </a:r>
            <a:endParaRPr lang="en-US" altLang="pt-BR" sz="3600" b="1" dirty="0"/>
          </a:p>
        </p:txBody>
      </p:sp>
      <p:pic>
        <p:nvPicPr>
          <p:cNvPr id="95260" name="Picture 28">
            <a:extLst>
              <a:ext uri="{FF2B5EF4-FFF2-40B4-BE49-F238E27FC236}">
                <a16:creationId xmlns:a16="http://schemas.microsoft.com/office/drawing/2014/main" id="{BAD3DE0D-F955-0240-9D95-73C6596884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5014" y="1668463"/>
            <a:ext cx="8181975" cy="4894262"/>
          </a:xfrm>
          <a:prstGeom prst="rect">
            <a:avLst/>
          </a:prstGeom>
          <a:noFill/>
          <a:ln w="12700">
            <a:solidFill>
              <a:srgbClr val="62AC1E"/>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5261" name="Text Box 29">
            <a:extLst>
              <a:ext uri="{FF2B5EF4-FFF2-40B4-BE49-F238E27FC236}">
                <a16:creationId xmlns:a16="http://schemas.microsoft.com/office/drawing/2014/main" id="{35AC6C52-F71A-E441-B7B9-D123AC687D2F}"/>
              </a:ext>
            </a:extLst>
          </p:cNvPr>
          <p:cNvSpPr txBox="1">
            <a:spLocks noChangeArrowheads="1"/>
          </p:cNvSpPr>
          <p:nvPr/>
        </p:nvSpPr>
        <p:spPr bwMode="auto">
          <a:xfrm>
            <a:off x="2309813" y="2787651"/>
            <a:ext cx="1566862" cy="7016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pt-BR" altLang="pt-BR" sz="1000" b="1">
                <a:latin typeface="Arial Narrow" panose="020B0604020202020204" pitchFamily="34" charset="0"/>
              </a:rPr>
              <a:t>Sem ventilação invasiva</a:t>
            </a:r>
          </a:p>
          <a:p>
            <a:pPr>
              <a:buFontTx/>
              <a:buChar char="•"/>
            </a:pPr>
            <a:r>
              <a:rPr lang="pt-BR" altLang="pt-BR" sz="1000" b="1">
                <a:latin typeface="Arial Narrow" panose="020B0604020202020204" pitchFamily="34" charset="0"/>
              </a:rPr>
              <a:t>Capaz de caminhar</a:t>
            </a:r>
          </a:p>
          <a:p>
            <a:pPr>
              <a:buFontTx/>
              <a:buChar char="•"/>
            </a:pPr>
            <a:r>
              <a:rPr lang="pt-BR" altLang="pt-BR" sz="1000" b="1">
                <a:latin typeface="Arial Narrow" panose="020B0604020202020204" pitchFamily="34" charset="0"/>
              </a:rPr>
              <a:t>5-15 anos de idade</a:t>
            </a:r>
          </a:p>
          <a:p>
            <a:pPr>
              <a:buFontTx/>
              <a:buChar char="•"/>
            </a:pPr>
            <a:r>
              <a:rPr lang="pt-BR" altLang="pt-BR" sz="1000" b="1">
                <a:latin typeface="Arial Narrow" panose="020B0604020202020204" pitchFamily="34" charset="0"/>
              </a:rPr>
              <a:t>N=5</a:t>
            </a:r>
          </a:p>
        </p:txBody>
      </p:sp>
      <p:sp>
        <p:nvSpPr>
          <p:cNvPr id="95262" name="Text Box 30">
            <a:extLst>
              <a:ext uri="{FF2B5EF4-FFF2-40B4-BE49-F238E27FC236}">
                <a16:creationId xmlns:a16="http://schemas.microsoft.com/office/drawing/2014/main" id="{194AB2CD-B649-724A-A941-890111BC6D8A}"/>
              </a:ext>
            </a:extLst>
          </p:cNvPr>
          <p:cNvSpPr txBox="1">
            <a:spLocks noChangeArrowheads="1"/>
          </p:cNvSpPr>
          <p:nvPr/>
        </p:nvSpPr>
        <p:spPr bwMode="auto">
          <a:xfrm>
            <a:off x="2030413" y="4495801"/>
            <a:ext cx="1662112" cy="5492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pt-BR" altLang="pt-BR" sz="1000" b="1">
                <a:latin typeface="Arial Narrow" panose="020B0604020202020204" pitchFamily="34" charset="0"/>
              </a:rPr>
              <a:t>Sem assistencia ventilatória</a:t>
            </a:r>
          </a:p>
          <a:p>
            <a:pPr>
              <a:buFontTx/>
              <a:buChar char="•"/>
            </a:pPr>
            <a:r>
              <a:rPr lang="pt-BR" altLang="pt-BR" sz="1000" b="1">
                <a:latin typeface="Arial Narrow" panose="020B0604020202020204" pitchFamily="34" charset="0"/>
              </a:rPr>
              <a:t>0-6 meses de idade</a:t>
            </a:r>
          </a:p>
          <a:p>
            <a:pPr>
              <a:buFontTx/>
              <a:buChar char="•"/>
            </a:pPr>
            <a:r>
              <a:rPr lang="pt-BR" altLang="pt-BR" sz="1000" b="1">
                <a:latin typeface="Arial Narrow" panose="020B0604020202020204" pitchFamily="34" charset="0"/>
              </a:rPr>
              <a:t>N=18</a:t>
            </a:r>
          </a:p>
        </p:txBody>
      </p:sp>
      <p:sp>
        <p:nvSpPr>
          <p:cNvPr id="95263" name="Text Box 31">
            <a:extLst>
              <a:ext uri="{FF2B5EF4-FFF2-40B4-BE49-F238E27FC236}">
                <a16:creationId xmlns:a16="http://schemas.microsoft.com/office/drawing/2014/main" id="{F9B855B7-1815-0247-9B30-531F36C8896E}"/>
              </a:ext>
            </a:extLst>
          </p:cNvPr>
          <p:cNvSpPr txBox="1">
            <a:spLocks noChangeArrowheads="1"/>
          </p:cNvSpPr>
          <p:nvPr/>
        </p:nvSpPr>
        <p:spPr bwMode="auto">
          <a:xfrm>
            <a:off x="2043113" y="5530851"/>
            <a:ext cx="1662112" cy="8540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pt-BR" altLang="pt-BR" sz="1000" b="1">
                <a:latin typeface="Arial Narrow" panose="020B0604020202020204" pitchFamily="34" charset="0"/>
              </a:rPr>
              <a:t>Screening neonatal</a:t>
            </a:r>
          </a:p>
          <a:p>
            <a:pPr>
              <a:buFontTx/>
              <a:buChar char="•"/>
            </a:pPr>
            <a:r>
              <a:rPr lang="pt-BR" altLang="pt-BR" sz="1000" b="1">
                <a:latin typeface="Arial Narrow" panose="020B0604020202020204" pitchFamily="34" charset="0"/>
              </a:rPr>
              <a:t>Acometimento precoce cardíaco e motor em 5 dos 6</a:t>
            </a:r>
          </a:p>
          <a:p>
            <a:pPr>
              <a:buFontTx/>
              <a:buChar char="•"/>
            </a:pPr>
            <a:r>
              <a:rPr lang="pt-BR" altLang="pt-BR" sz="1000" b="1">
                <a:latin typeface="Arial Narrow" panose="020B0604020202020204" pitchFamily="34" charset="0"/>
              </a:rPr>
              <a:t>12 dias a 34 meses de idade</a:t>
            </a:r>
          </a:p>
          <a:p>
            <a:pPr>
              <a:buFontTx/>
              <a:buChar char="•"/>
            </a:pPr>
            <a:r>
              <a:rPr lang="pt-BR" altLang="pt-BR" sz="1000" b="1">
                <a:latin typeface="Arial Narrow" panose="020B0604020202020204" pitchFamily="34" charset="0"/>
              </a:rPr>
              <a:t>N=6</a:t>
            </a:r>
          </a:p>
        </p:txBody>
      </p:sp>
      <p:sp>
        <p:nvSpPr>
          <p:cNvPr id="95264" name="Text Box 32">
            <a:extLst>
              <a:ext uri="{FF2B5EF4-FFF2-40B4-BE49-F238E27FC236}">
                <a16:creationId xmlns:a16="http://schemas.microsoft.com/office/drawing/2014/main" id="{AFE54608-1E68-8549-9E87-4E80A20CFC40}"/>
              </a:ext>
            </a:extLst>
          </p:cNvPr>
          <p:cNvSpPr txBox="1">
            <a:spLocks noChangeArrowheads="1"/>
          </p:cNvSpPr>
          <p:nvPr/>
        </p:nvSpPr>
        <p:spPr bwMode="auto">
          <a:xfrm>
            <a:off x="6469063" y="1885951"/>
            <a:ext cx="1662112" cy="7016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Clr>
                <a:schemeClr val="tx1"/>
              </a:buClr>
              <a:buSzPts val="1000"/>
              <a:buFont typeface="Arial Narrow" panose="020B0604020202020204" pitchFamily="34" charset="0"/>
              <a:buChar char="•"/>
            </a:pPr>
            <a:r>
              <a:rPr lang="pt-BR" altLang="pt-BR" sz="1000" b="1">
                <a:latin typeface="Arial Narrow" panose="020B0604020202020204" pitchFamily="34" charset="0"/>
              </a:rPr>
              <a:t>Vários estágios de mobilidade e respiração</a:t>
            </a:r>
          </a:p>
          <a:p>
            <a:pPr>
              <a:buClr>
                <a:schemeClr val="tx1"/>
              </a:buClr>
              <a:buSzPts val="1000"/>
              <a:buFont typeface="Arial Narrow" panose="020B0604020202020204" pitchFamily="34" charset="0"/>
              <a:buChar char="•"/>
            </a:pPr>
            <a:r>
              <a:rPr lang="pt-BR" altLang="pt-BR" sz="1000" b="1">
                <a:latin typeface="Arial Narrow" panose="020B0604020202020204" pitchFamily="34" charset="0"/>
              </a:rPr>
              <a:t>21-69 anos de idade</a:t>
            </a:r>
          </a:p>
          <a:p>
            <a:pPr>
              <a:buClr>
                <a:schemeClr val="tx1"/>
              </a:buClr>
              <a:buSzPts val="1000"/>
              <a:buFont typeface="Arial Narrow" panose="020B0604020202020204" pitchFamily="34" charset="0"/>
              <a:buChar char="•"/>
            </a:pPr>
            <a:r>
              <a:rPr lang="pt-BR" altLang="pt-BR" sz="1000" b="1">
                <a:latin typeface="Arial Narrow" panose="020B0604020202020204" pitchFamily="34" charset="0"/>
              </a:rPr>
              <a:t>N=44</a:t>
            </a:r>
            <a:endParaRPr lang="pt-BR" altLang="pt-BR"/>
          </a:p>
        </p:txBody>
      </p:sp>
      <p:sp>
        <p:nvSpPr>
          <p:cNvPr id="95265" name="Text Box 33">
            <a:extLst>
              <a:ext uri="{FF2B5EF4-FFF2-40B4-BE49-F238E27FC236}">
                <a16:creationId xmlns:a16="http://schemas.microsoft.com/office/drawing/2014/main" id="{DAFC34D6-4202-C948-8CC1-3B4D3977B252}"/>
              </a:ext>
            </a:extLst>
          </p:cNvPr>
          <p:cNvSpPr txBox="1">
            <a:spLocks noChangeArrowheads="1"/>
          </p:cNvSpPr>
          <p:nvPr/>
        </p:nvSpPr>
        <p:spPr bwMode="auto">
          <a:xfrm>
            <a:off x="8424863" y="2603501"/>
            <a:ext cx="1662112" cy="7016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Clr>
                <a:schemeClr val="tx1"/>
              </a:buClr>
              <a:buSzPts val="1000"/>
              <a:buFont typeface="Arial Narrow" panose="020B0604020202020204" pitchFamily="34" charset="0"/>
              <a:buChar char="•"/>
            </a:pPr>
            <a:r>
              <a:rPr lang="pt-BR" altLang="pt-BR" sz="1000" b="1">
                <a:latin typeface="Arial Narrow" panose="020B0604020202020204" pitchFamily="34" charset="0"/>
              </a:rPr>
              <a:t>Estágios clínicos variados</a:t>
            </a:r>
          </a:p>
          <a:p>
            <a:pPr>
              <a:buClr>
                <a:schemeClr val="tx1"/>
              </a:buClr>
              <a:buSzPts val="1000"/>
              <a:buFont typeface="Arial Narrow" panose="020B0604020202020204" pitchFamily="34" charset="0"/>
              <a:buChar char="•"/>
            </a:pPr>
            <a:r>
              <a:rPr lang="pt-BR" altLang="pt-BR" sz="1000" b="1">
                <a:latin typeface="Arial Narrow" panose="020B0604020202020204" pitchFamily="34" charset="0"/>
              </a:rPr>
              <a:t>15-42 anos no início dos sintomas</a:t>
            </a:r>
          </a:p>
          <a:p>
            <a:pPr>
              <a:buClr>
                <a:schemeClr val="tx1"/>
              </a:buClr>
              <a:buSzPts val="1000"/>
              <a:buFont typeface="Arial Narrow" panose="020B0604020202020204" pitchFamily="34" charset="0"/>
              <a:buChar char="•"/>
            </a:pPr>
            <a:r>
              <a:rPr lang="pt-BR" altLang="pt-BR" sz="1000" b="1">
                <a:latin typeface="Arial Narrow" panose="020B0604020202020204" pitchFamily="34" charset="0"/>
              </a:rPr>
              <a:t>N=11</a:t>
            </a:r>
            <a:endParaRPr lang="pt-BR" altLang="pt-BR"/>
          </a:p>
        </p:txBody>
      </p:sp>
      <p:sp>
        <p:nvSpPr>
          <p:cNvPr id="95266" name="Text Box 34">
            <a:extLst>
              <a:ext uri="{FF2B5EF4-FFF2-40B4-BE49-F238E27FC236}">
                <a16:creationId xmlns:a16="http://schemas.microsoft.com/office/drawing/2014/main" id="{4999871F-92BC-D541-BBBF-CCBF804EF718}"/>
              </a:ext>
            </a:extLst>
          </p:cNvPr>
          <p:cNvSpPr txBox="1">
            <a:spLocks noChangeArrowheads="1"/>
          </p:cNvSpPr>
          <p:nvPr/>
        </p:nvSpPr>
        <p:spPr bwMode="auto">
          <a:xfrm>
            <a:off x="8437563" y="4279901"/>
            <a:ext cx="1662112" cy="7016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Clr>
                <a:schemeClr val="tx1"/>
              </a:buClr>
              <a:buSzPts val="1000"/>
              <a:buFont typeface="Arial Narrow" panose="020B0604020202020204" pitchFamily="34" charset="0"/>
              <a:buChar char="•"/>
            </a:pPr>
            <a:r>
              <a:rPr lang="pt-BR" altLang="pt-BR" sz="1000" b="1">
                <a:latin typeface="Arial Narrow" panose="020B0604020202020204" pitchFamily="34" charset="0"/>
              </a:rPr>
              <a:t>Pacientes com e sem ventilação</a:t>
            </a:r>
          </a:p>
          <a:p>
            <a:pPr>
              <a:buClr>
                <a:schemeClr val="tx1"/>
              </a:buClr>
              <a:buSzPts val="1000"/>
              <a:buFont typeface="Arial Narrow" panose="020B0604020202020204" pitchFamily="34" charset="0"/>
              <a:buChar char="•"/>
            </a:pPr>
            <a:r>
              <a:rPr lang="pt-BR" altLang="pt-BR" sz="1000" b="1">
                <a:latin typeface="Arial Narrow" panose="020B0604020202020204" pitchFamily="34" charset="0"/>
              </a:rPr>
              <a:t>6 meses a 3,5 anos de idade</a:t>
            </a:r>
          </a:p>
          <a:p>
            <a:pPr>
              <a:buClr>
                <a:schemeClr val="tx1"/>
              </a:buClr>
              <a:buSzPts val="1000"/>
              <a:buFont typeface="Arial Narrow" panose="020B0604020202020204" pitchFamily="34" charset="0"/>
              <a:buChar char="•"/>
            </a:pPr>
            <a:r>
              <a:rPr lang="pt-BR" altLang="pt-BR" sz="1000" b="1">
                <a:latin typeface="Arial Narrow" panose="020B0604020202020204" pitchFamily="34" charset="0"/>
              </a:rPr>
              <a:t>N=21</a:t>
            </a:r>
            <a:endParaRPr lang="pt-BR" altLang="pt-BR"/>
          </a:p>
        </p:txBody>
      </p:sp>
      <p:sp>
        <p:nvSpPr>
          <p:cNvPr id="95267" name="Text Box 35">
            <a:extLst>
              <a:ext uri="{FF2B5EF4-FFF2-40B4-BE49-F238E27FC236}">
                <a16:creationId xmlns:a16="http://schemas.microsoft.com/office/drawing/2014/main" id="{2DB1CBE7-28E7-3642-A625-063AF43B4BA9}"/>
              </a:ext>
            </a:extLst>
          </p:cNvPr>
          <p:cNvSpPr txBox="1">
            <a:spLocks noChangeArrowheads="1"/>
          </p:cNvSpPr>
          <p:nvPr/>
        </p:nvSpPr>
        <p:spPr bwMode="auto">
          <a:xfrm>
            <a:off x="8437563" y="5759451"/>
            <a:ext cx="1662112" cy="7016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Clr>
                <a:schemeClr val="tx1"/>
              </a:buClr>
              <a:buSzPts val="1000"/>
              <a:buFont typeface="Arial Narrow" panose="020B0604020202020204" pitchFamily="34" charset="0"/>
              <a:buChar char="•"/>
            </a:pPr>
            <a:r>
              <a:rPr lang="pt-BR" altLang="pt-BR" sz="1000" b="1">
                <a:latin typeface="Arial Narrow" panose="020B0604020202020204" pitchFamily="34" charset="0"/>
              </a:rPr>
              <a:t>Cadeira de rodas</a:t>
            </a:r>
          </a:p>
          <a:p>
            <a:pPr>
              <a:buClr>
                <a:schemeClr val="tx1"/>
              </a:buClr>
              <a:buSzPts val="1000"/>
              <a:buFont typeface="Arial Narrow" panose="020B0604020202020204" pitchFamily="34" charset="0"/>
              <a:buChar char="•"/>
            </a:pPr>
            <a:r>
              <a:rPr lang="pt-BR" altLang="pt-BR" sz="1000" b="1">
                <a:latin typeface="Arial Narrow" panose="020B0604020202020204" pitchFamily="34" charset="0"/>
              </a:rPr>
              <a:t>Dependentes de ventilação</a:t>
            </a:r>
          </a:p>
          <a:p>
            <a:pPr>
              <a:buClr>
                <a:schemeClr val="tx1"/>
              </a:buClr>
              <a:buSzPts val="1000"/>
              <a:buFont typeface="Arial Narrow" panose="020B0604020202020204" pitchFamily="34" charset="0"/>
              <a:buChar char="•"/>
            </a:pPr>
            <a:r>
              <a:rPr lang="pt-BR" altLang="pt-BR" sz="1000" b="1">
                <a:latin typeface="Arial Narrow" panose="020B0604020202020204" pitchFamily="34" charset="0"/>
              </a:rPr>
              <a:t>11-32 anos de idade</a:t>
            </a:r>
          </a:p>
          <a:p>
            <a:pPr>
              <a:buClr>
                <a:schemeClr val="tx1"/>
              </a:buClr>
              <a:buSzPts val="1000"/>
              <a:buFont typeface="Arial Narrow" panose="020B0604020202020204" pitchFamily="34" charset="0"/>
              <a:buChar char="•"/>
            </a:pPr>
            <a:r>
              <a:rPr lang="pt-BR" altLang="pt-BR" sz="1000" b="1">
                <a:latin typeface="Arial Narrow" panose="020B0604020202020204" pitchFamily="34" charset="0"/>
              </a:rPr>
              <a:t>N=3</a:t>
            </a:r>
            <a:endParaRPr lang="pt-BR" altLang="pt-BR"/>
          </a:p>
        </p:txBody>
      </p:sp>
      <p:sp>
        <p:nvSpPr>
          <p:cNvPr id="95268" name="Text Box 36">
            <a:extLst>
              <a:ext uri="{FF2B5EF4-FFF2-40B4-BE49-F238E27FC236}">
                <a16:creationId xmlns:a16="http://schemas.microsoft.com/office/drawing/2014/main" id="{A05238C0-A64A-2D45-9A9D-C8D5D8B72B2D}"/>
              </a:ext>
            </a:extLst>
          </p:cNvPr>
          <p:cNvSpPr txBox="1">
            <a:spLocks noChangeArrowheads="1"/>
          </p:cNvSpPr>
          <p:nvPr/>
        </p:nvSpPr>
        <p:spPr bwMode="auto">
          <a:xfrm>
            <a:off x="4084638" y="1885951"/>
            <a:ext cx="1890712" cy="8540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Clr>
                <a:schemeClr val="tx1"/>
              </a:buClr>
              <a:buSzPts val="1000"/>
              <a:buFont typeface="Arial Narrow" panose="020B0604020202020204" pitchFamily="34" charset="0"/>
              <a:buChar char="•"/>
            </a:pPr>
            <a:r>
              <a:rPr lang="pt-BR" altLang="pt-BR" sz="1000" b="1">
                <a:latin typeface="Arial Narrow" panose="020B0604020202020204" pitchFamily="34" charset="0"/>
              </a:rPr>
              <a:t>Sem ventilação invasiva</a:t>
            </a:r>
          </a:p>
          <a:p>
            <a:pPr>
              <a:buClr>
                <a:schemeClr val="tx1"/>
              </a:buClr>
              <a:buSzPts val="1000"/>
              <a:buFont typeface="Arial Narrow" panose="020B0604020202020204" pitchFamily="34" charset="0"/>
              <a:buChar char="•"/>
            </a:pPr>
            <a:r>
              <a:rPr lang="pt-BR" altLang="pt-BR" sz="1000" b="1">
                <a:latin typeface="Arial Narrow" panose="020B0604020202020204" pitchFamily="34" charset="0"/>
              </a:rPr>
              <a:t>Fraqueza muscular e capacidade pulmonar diminuída</a:t>
            </a:r>
          </a:p>
          <a:p>
            <a:pPr>
              <a:buClr>
                <a:schemeClr val="tx1"/>
              </a:buClr>
              <a:buSzPts val="1000"/>
              <a:buFont typeface="Arial Narrow" panose="020B0604020202020204" pitchFamily="34" charset="0"/>
              <a:buChar char="•"/>
            </a:pPr>
            <a:r>
              <a:rPr lang="pt-BR" altLang="pt-BR" sz="1000" b="1">
                <a:latin typeface="Arial Narrow" panose="020B0604020202020204" pitchFamily="34" charset="0"/>
              </a:rPr>
              <a:t>10-70 anos de idade</a:t>
            </a:r>
          </a:p>
          <a:p>
            <a:pPr>
              <a:buClr>
                <a:schemeClr val="tx1"/>
              </a:buClr>
              <a:buSzPts val="1000"/>
              <a:buFont typeface="Arial Narrow" panose="020B0604020202020204" pitchFamily="34" charset="0"/>
              <a:buChar char="•"/>
            </a:pPr>
            <a:r>
              <a:rPr lang="pt-BR" altLang="pt-BR" sz="1000" b="1">
                <a:latin typeface="Arial Narrow" panose="020B0604020202020204" pitchFamily="34" charset="0"/>
              </a:rPr>
              <a:t>N=90 (60 TRE, 30 Placebo)</a:t>
            </a:r>
            <a:endParaRPr lang="pt-BR" altLang="pt-BR"/>
          </a:p>
        </p:txBody>
      </p:sp>
      <p:sp>
        <p:nvSpPr>
          <p:cNvPr id="95269" name="Rectangle 37">
            <a:extLst>
              <a:ext uri="{FF2B5EF4-FFF2-40B4-BE49-F238E27FC236}">
                <a16:creationId xmlns:a16="http://schemas.microsoft.com/office/drawing/2014/main" id="{E2427D9A-366F-654E-B1FA-DBE3411BC157}"/>
              </a:ext>
            </a:extLst>
          </p:cNvPr>
          <p:cNvSpPr>
            <a:spLocks noChangeArrowheads="1"/>
          </p:cNvSpPr>
          <p:nvPr/>
        </p:nvSpPr>
        <p:spPr bwMode="auto">
          <a:xfrm>
            <a:off x="4133850" y="2752725"/>
            <a:ext cx="1123950" cy="247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95270" name="Rectangle 38">
            <a:extLst>
              <a:ext uri="{FF2B5EF4-FFF2-40B4-BE49-F238E27FC236}">
                <a16:creationId xmlns:a16="http://schemas.microsoft.com/office/drawing/2014/main" id="{757D311B-C11F-494B-8701-F147098211B6}"/>
              </a:ext>
            </a:extLst>
          </p:cNvPr>
          <p:cNvSpPr>
            <a:spLocks noChangeArrowheads="1"/>
          </p:cNvSpPr>
          <p:nvPr/>
        </p:nvSpPr>
        <p:spPr bwMode="auto">
          <a:xfrm>
            <a:off x="4095750" y="2943226"/>
            <a:ext cx="762000" cy="2000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Tree>
    <p:extLst>
      <p:ext uri="{BB962C8B-B14F-4D97-AF65-F5344CB8AC3E}">
        <p14:creationId xmlns:p14="http://schemas.microsoft.com/office/powerpoint/2010/main" val="12426325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BACC2417-3237-5D48-87AB-4AB502736838}"/>
              </a:ext>
            </a:extLst>
          </p:cNvPr>
          <p:cNvSpPr>
            <a:spLocks noGrp="1"/>
          </p:cNvSpPr>
          <p:nvPr>
            <p:ph idx="1"/>
          </p:nvPr>
        </p:nvSpPr>
        <p:spPr/>
        <p:txBody>
          <a:bodyPr/>
          <a:lstStyle/>
          <a:p>
            <a:r>
              <a:rPr lang="pt-BR" dirty="0"/>
              <a:t>Terapia de reposição enzimática com enzimas alternativas</a:t>
            </a:r>
          </a:p>
          <a:p>
            <a:r>
              <a:rPr lang="pt-BR" dirty="0"/>
              <a:t>Medicação via oral</a:t>
            </a:r>
          </a:p>
          <a:p>
            <a:r>
              <a:rPr lang="pt-BR" dirty="0"/>
              <a:t>Testes de triagem neonatal para identificar precocemente os pacientes</a:t>
            </a:r>
          </a:p>
          <a:p>
            <a:r>
              <a:rPr lang="pt-BR" dirty="0"/>
              <a:t>Terapias combinadas</a:t>
            </a:r>
          </a:p>
          <a:p>
            <a:r>
              <a:rPr lang="pt-BR" dirty="0"/>
              <a:t>PCDT (2019)</a:t>
            </a:r>
          </a:p>
          <a:p>
            <a:endParaRPr lang="pt-BR" dirty="0"/>
          </a:p>
        </p:txBody>
      </p:sp>
      <p:sp>
        <p:nvSpPr>
          <p:cNvPr id="4" name="Rectangle 2">
            <a:extLst>
              <a:ext uri="{FF2B5EF4-FFF2-40B4-BE49-F238E27FC236}">
                <a16:creationId xmlns:a16="http://schemas.microsoft.com/office/drawing/2014/main" id="{D93D002A-7EF8-6F41-B3EB-D6363D647654}"/>
              </a:ext>
            </a:extLst>
          </p:cNvPr>
          <p:cNvSpPr txBox="1">
            <a:spLocks/>
          </p:cNvSpPr>
          <p:nvPr/>
        </p:nvSpPr>
        <p:spPr bwMode="auto">
          <a:xfrm>
            <a:off x="1992314" y="260350"/>
            <a:ext cx="8218487" cy="865188"/>
          </a:xfrm>
          <a:prstGeom prst="rect">
            <a:avLst/>
          </a:prstGeom>
        </p:spPr>
        <p:txBody>
          <a:bodyPr/>
          <a:lst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ＭＳ Ｐゴシック" charset="0"/>
                <a:cs typeface="ＭＳ Ｐゴシック" charset="0"/>
              </a:defRPr>
            </a:lvl1pPr>
            <a:lvl2pPr algn="l" rtl="0" eaLnBrk="0" fontAlgn="base" hangingPunct="0">
              <a:spcBef>
                <a:spcPct val="0"/>
              </a:spcBef>
              <a:spcAft>
                <a:spcPct val="0"/>
              </a:spcAft>
              <a:defRPr sz="4100" b="1">
                <a:solidFill>
                  <a:schemeClr val="tx2"/>
                </a:solidFill>
                <a:latin typeface="Calibri" pitchFamily="34" charset="0"/>
                <a:ea typeface="ＭＳ Ｐゴシック" charset="0"/>
                <a:cs typeface="ＭＳ Ｐゴシック" charset="0"/>
              </a:defRPr>
            </a:lvl2pPr>
            <a:lvl3pPr algn="l" rtl="0" eaLnBrk="0" fontAlgn="base" hangingPunct="0">
              <a:spcBef>
                <a:spcPct val="0"/>
              </a:spcBef>
              <a:spcAft>
                <a:spcPct val="0"/>
              </a:spcAft>
              <a:defRPr sz="4100" b="1">
                <a:solidFill>
                  <a:schemeClr val="tx2"/>
                </a:solidFill>
                <a:latin typeface="Calibri" pitchFamily="34" charset="0"/>
                <a:ea typeface="ＭＳ Ｐゴシック" charset="0"/>
                <a:cs typeface="ＭＳ Ｐゴシック" charset="0"/>
              </a:defRPr>
            </a:lvl3pPr>
            <a:lvl4pPr algn="l" rtl="0" eaLnBrk="0" fontAlgn="base" hangingPunct="0">
              <a:spcBef>
                <a:spcPct val="0"/>
              </a:spcBef>
              <a:spcAft>
                <a:spcPct val="0"/>
              </a:spcAft>
              <a:defRPr sz="4100" b="1">
                <a:solidFill>
                  <a:schemeClr val="tx2"/>
                </a:solidFill>
                <a:latin typeface="Calibri" pitchFamily="34" charset="0"/>
                <a:ea typeface="ＭＳ Ｐゴシック" charset="0"/>
                <a:cs typeface="ＭＳ Ｐゴシック" charset="0"/>
              </a:defRPr>
            </a:lvl4pPr>
            <a:lvl5pPr algn="l" rtl="0" eaLnBrk="0" fontAlgn="base" hangingPunct="0">
              <a:spcBef>
                <a:spcPct val="0"/>
              </a:spcBef>
              <a:spcAft>
                <a:spcPct val="0"/>
              </a:spcAft>
              <a:defRPr sz="4100" b="1">
                <a:solidFill>
                  <a:schemeClr val="tx2"/>
                </a:solidFill>
                <a:latin typeface="Calibri" pitchFamily="34" charset="0"/>
                <a:ea typeface="ＭＳ Ｐゴシック" charset="0"/>
                <a:cs typeface="ＭＳ Ｐゴシック" charset="0"/>
              </a:defRPr>
            </a:lvl5pPr>
            <a:lvl6pPr marL="457200" algn="l" rtl="0" fontAlgn="base">
              <a:spcBef>
                <a:spcPct val="0"/>
              </a:spcBef>
              <a:spcAft>
                <a:spcPct val="0"/>
              </a:spcAft>
              <a:defRPr sz="4100" b="1">
                <a:solidFill>
                  <a:schemeClr val="tx2"/>
                </a:solidFill>
                <a:latin typeface="Calibri" pitchFamily="34" charset="0"/>
              </a:defRPr>
            </a:lvl6pPr>
            <a:lvl7pPr marL="914400" algn="l" rtl="0" fontAlgn="base">
              <a:spcBef>
                <a:spcPct val="0"/>
              </a:spcBef>
              <a:spcAft>
                <a:spcPct val="0"/>
              </a:spcAft>
              <a:defRPr sz="4100" b="1">
                <a:solidFill>
                  <a:schemeClr val="tx2"/>
                </a:solidFill>
                <a:latin typeface="Calibri" pitchFamily="34" charset="0"/>
              </a:defRPr>
            </a:lvl7pPr>
            <a:lvl8pPr marL="1371600" algn="l" rtl="0" fontAlgn="base">
              <a:spcBef>
                <a:spcPct val="0"/>
              </a:spcBef>
              <a:spcAft>
                <a:spcPct val="0"/>
              </a:spcAft>
              <a:defRPr sz="4100" b="1">
                <a:solidFill>
                  <a:schemeClr val="tx2"/>
                </a:solidFill>
                <a:latin typeface="Calibri" pitchFamily="34" charset="0"/>
              </a:defRPr>
            </a:lvl8pPr>
            <a:lvl9pPr marL="1828800" algn="l" rtl="0" fontAlgn="base">
              <a:spcBef>
                <a:spcPct val="0"/>
              </a:spcBef>
              <a:spcAft>
                <a:spcPct val="0"/>
              </a:spcAft>
              <a:defRPr sz="4100" b="1">
                <a:solidFill>
                  <a:schemeClr val="tx2"/>
                </a:solidFill>
                <a:latin typeface="Calibri" pitchFamily="34" charset="0"/>
              </a:defRPr>
            </a:lvl9pPr>
            <a:extLst/>
          </a:lstStyle>
          <a:p>
            <a:pPr>
              <a:defRPr/>
            </a:pPr>
            <a:r>
              <a:rPr lang="pt-BR" sz="3700" dirty="0">
                <a:effectLst/>
                <a:cs typeface="+mj-cs"/>
              </a:rPr>
              <a:t>NOVAS PERSPECTIVAS </a:t>
            </a:r>
          </a:p>
        </p:txBody>
      </p:sp>
    </p:spTree>
    <p:extLst>
      <p:ext uri="{BB962C8B-B14F-4D97-AF65-F5344CB8AC3E}">
        <p14:creationId xmlns:p14="http://schemas.microsoft.com/office/powerpoint/2010/main" val="22934266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Espaço Reservado para Conteúdo 2"/>
          <p:cNvSpPr>
            <a:spLocks noGrp="1"/>
          </p:cNvSpPr>
          <p:nvPr>
            <p:ph sz="quarter" idx="1"/>
          </p:nvPr>
        </p:nvSpPr>
        <p:spPr>
          <a:xfrm>
            <a:off x="912284" y="2205039"/>
            <a:ext cx="10871200" cy="3671887"/>
          </a:xfrm>
        </p:spPr>
        <p:txBody>
          <a:bodyPr/>
          <a:lstStyle/>
          <a:p>
            <a:pPr algn="just"/>
            <a:endParaRPr lang="pt-BR" sz="2800" dirty="0">
              <a:latin typeface="Arial" charset="0"/>
              <a:cs typeface="Arial" charset="0"/>
            </a:endParaRPr>
          </a:p>
          <a:p>
            <a:pPr algn="just">
              <a:buFont typeface="Wingdings" charset="2"/>
              <a:buChar char="ü"/>
            </a:pPr>
            <a:r>
              <a:rPr lang="pt-BR" sz="2400" dirty="0" err="1">
                <a:cs typeface="Arial" charset="0"/>
              </a:rPr>
              <a:t>Glicogenoses</a:t>
            </a:r>
            <a:r>
              <a:rPr lang="pt-BR" sz="2400" dirty="0">
                <a:cs typeface="Arial" charset="0"/>
              </a:rPr>
              <a:t>: 1/20.000 a 1/25.000 de nascidos vivos;</a:t>
            </a:r>
          </a:p>
          <a:p>
            <a:pPr algn="just">
              <a:buFont typeface="Wingdings" charset="2"/>
              <a:buChar char="ü"/>
            </a:pPr>
            <a:endParaRPr lang="pt-BR" sz="2400" dirty="0">
              <a:cs typeface="Arial" charset="0"/>
            </a:endParaRPr>
          </a:p>
          <a:p>
            <a:pPr algn="just">
              <a:buFont typeface="Wingdings" charset="2"/>
              <a:buChar char="ü"/>
            </a:pPr>
            <a:r>
              <a:rPr lang="pt-BR" sz="2400" dirty="0">
                <a:cs typeface="Arial" charset="0"/>
              </a:rPr>
              <a:t>GSDI :25% das </a:t>
            </a:r>
            <a:r>
              <a:rPr lang="pt-BR" sz="2400" dirty="0" err="1">
                <a:cs typeface="Arial" charset="0"/>
              </a:rPr>
              <a:t>glicogenoses</a:t>
            </a:r>
            <a:r>
              <a:rPr lang="pt-BR" sz="2400" dirty="0">
                <a:cs typeface="Arial" charset="0"/>
              </a:rPr>
              <a:t>  (1:100.000 a 1:300.000); </a:t>
            </a:r>
          </a:p>
          <a:p>
            <a:pPr algn="just">
              <a:buFont typeface="Wingdings" charset="2"/>
              <a:buChar char="ü"/>
            </a:pPr>
            <a:endParaRPr lang="pt-BR" sz="2400" dirty="0">
              <a:cs typeface="Arial" charset="0"/>
            </a:endParaRPr>
          </a:p>
          <a:p>
            <a:pPr algn="just">
              <a:buFont typeface="Wingdings" charset="2"/>
              <a:buChar char="ü"/>
            </a:pPr>
            <a:r>
              <a:rPr lang="pt-BR" sz="2400" dirty="0">
                <a:cs typeface="Arial" charset="0"/>
              </a:rPr>
              <a:t>Não há dados nacionais sobre a incidência; </a:t>
            </a:r>
          </a:p>
          <a:p>
            <a:pPr algn="just">
              <a:buFont typeface="Wingdings" charset="2"/>
              <a:buChar char="ü"/>
            </a:pPr>
            <a:endParaRPr lang="pt-BR" sz="2400" dirty="0">
              <a:cs typeface="Arial" charset="0"/>
            </a:endParaRPr>
          </a:p>
          <a:p>
            <a:pPr algn="just">
              <a:buFont typeface="Wingdings" charset="2"/>
              <a:buChar char="ü"/>
            </a:pPr>
            <a:r>
              <a:rPr lang="pt-BR" sz="2400" dirty="0">
                <a:cs typeface="Arial" charset="0"/>
              </a:rPr>
              <a:t>É considerada uma doença rara!</a:t>
            </a:r>
          </a:p>
          <a:p>
            <a:pPr algn="just">
              <a:buFont typeface="Wingdings" charset="2"/>
              <a:buChar char="ü"/>
            </a:pPr>
            <a:endParaRPr lang="pt-BR" sz="2400" dirty="0">
              <a:latin typeface="Tw Cen MT" charset="0"/>
              <a:cs typeface="Arial" charset="0"/>
            </a:endParaRPr>
          </a:p>
        </p:txBody>
      </p:sp>
      <p:pic>
        <p:nvPicPr>
          <p:cNvPr id="63491" name="Picture 4" descr="liver"/>
          <p:cNvPicPr>
            <a:picLocks noChangeAspect="1" noChangeArrowheads="1"/>
          </p:cNvPicPr>
          <p:nvPr/>
        </p:nvPicPr>
        <p:blipFill>
          <a:blip r:embed="rId2">
            <a:clrChange>
              <a:clrFrom>
                <a:srgbClr val="FFFFFF"/>
              </a:clrFrom>
              <a:clrTo>
                <a:srgbClr val="FFFFFF">
                  <a:alpha val="0"/>
                </a:srgbClr>
              </a:clrTo>
            </a:clrChange>
            <a:lum contrast="6000"/>
            <a:extLst>
              <a:ext uri="{28A0092B-C50C-407E-A947-70E740481C1C}">
                <a14:useLocalDpi xmlns:a14="http://schemas.microsoft.com/office/drawing/2010/main" val="0"/>
              </a:ext>
            </a:extLst>
          </a:blip>
          <a:srcRect/>
          <a:stretch>
            <a:fillRect/>
          </a:stretch>
        </p:blipFill>
        <p:spPr bwMode="auto">
          <a:xfrm>
            <a:off x="239186" y="201614"/>
            <a:ext cx="2965332"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Retângulo 3"/>
          <p:cNvSpPr>
            <a:spLocks noChangeArrowheads="1"/>
          </p:cNvSpPr>
          <p:nvPr/>
        </p:nvSpPr>
        <p:spPr bwMode="auto">
          <a:xfrm>
            <a:off x="8784167" y="6223000"/>
            <a:ext cx="19992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pt-BR" sz="1400" i="1">
                <a:latin typeface="Tw Cen MT" charset="0"/>
              </a:rPr>
              <a:t>GeneReviews™ [Internet].</a:t>
            </a:r>
          </a:p>
        </p:txBody>
      </p:sp>
      <p:sp>
        <p:nvSpPr>
          <p:cNvPr id="6" name="Título 1"/>
          <p:cNvSpPr txBox="1">
            <a:spLocks/>
          </p:cNvSpPr>
          <p:nvPr/>
        </p:nvSpPr>
        <p:spPr>
          <a:xfrm>
            <a:off x="3470494" y="335865"/>
            <a:ext cx="8291265" cy="9906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pt-BR" sz="4000" b="1" dirty="0">
                <a:solidFill>
                  <a:srgbClr val="385723"/>
                </a:solidFill>
                <a:latin typeface="+mn-lt"/>
              </a:rPr>
              <a:t>QUAL É A INCIDENCIA?</a:t>
            </a:r>
          </a:p>
        </p:txBody>
      </p:sp>
    </p:spTree>
    <p:extLst>
      <p:ext uri="{BB962C8B-B14F-4D97-AF65-F5344CB8AC3E}">
        <p14:creationId xmlns:p14="http://schemas.microsoft.com/office/powerpoint/2010/main" val="20610110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95998" y="371475"/>
            <a:ext cx="8291265" cy="990600"/>
          </a:xfrm>
        </p:spPr>
        <p:txBody>
          <a:bodyPr>
            <a:normAutofit/>
          </a:bodyPr>
          <a:lstStyle/>
          <a:p>
            <a:pPr>
              <a:defRPr/>
            </a:pPr>
            <a:r>
              <a:rPr lang="pt-BR" sz="4000" b="1" dirty="0">
                <a:solidFill>
                  <a:srgbClr val="385723"/>
                </a:solidFill>
                <a:latin typeface="+mn-lt"/>
              </a:rPr>
              <a:t>COMO HERDAMOS A DOENÇA?</a:t>
            </a:r>
            <a:endParaRPr lang="pt-BR" sz="4000" b="1" dirty="0">
              <a:solidFill>
                <a:srgbClr val="385723"/>
              </a:solidFill>
              <a:latin typeface="+mn-lt"/>
              <a:cs typeface="+mj-cs"/>
            </a:endParaRPr>
          </a:p>
        </p:txBody>
      </p:sp>
      <p:pic>
        <p:nvPicPr>
          <p:cNvPr id="24578" name="Picture 2" descr="HREC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667" y="2276475"/>
            <a:ext cx="5151967" cy="356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HRL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6485" y="2276475"/>
            <a:ext cx="5141383" cy="356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CaixaDeTexto 3"/>
          <p:cNvSpPr txBox="1">
            <a:spLocks noChangeArrowheads="1"/>
          </p:cNvSpPr>
          <p:nvPr/>
        </p:nvSpPr>
        <p:spPr bwMode="auto">
          <a:xfrm>
            <a:off x="4271433" y="2328864"/>
            <a:ext cx="1397000" cy="7381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bg1"/>
                </a:solidFill>
                <a:latin typeface="Arial" charset="0"/>
                <a:ea typeface="ＭＳ Ｐゴシック" charset="0"/>
                <a:cs typeface="ＭＳ Ｐゴシック" charset="0"/>
              </a:defRPr>
            </a:lvl1pPr>
            <a:lvl2pPr marL="742950" indent="-285750" eaLnBrk="0" hangingPunct="0">
              <a:defRPr sz="4400">
                <a:solidFill>
                  <a:schemeClr val="bg1"/>
                </a:solidFill>
                <a:latin typeface="Arial" charset="0"/>
                <a:ea typeface="ＭＳ Ｐゴシック" charset="0"/>
              </a:defRPr>
            </a:lvl2pPr>
            <a:lvl3pPr marL="1143000" indent="-228600" eaLnBrk="0" hangingPunct="0">
              <a:defRPr sz="4400">
                <a:solidFill>
                  <a:schemeClr val="bg1"/>
                </a:solidFill>
                <a:latin typeface="Arial" charset="0"/>
                <a:ea typeface="ＭＳ Ｐゴシック" charset="0"/>
              </a:defRPr>
            </a:lvl3pPr>
            <a:lvl4pPr marL="1600200" indent="-228600" eaLnBrk="0" hangingPunct="0">
              <a:defRPr sz="4400">
                <a:solidFill>
                  <a:schemeClr val="bg1"/>
                </a:solidFill>
                <a:latin typeface="Arial" charset="0"/>
                <a:ea typeface="ＭＳ Ｐゴシック" charset="0"/>
              </a:defRPr>
            </a:lvl4pPr>
            <a:lvl5pPr marL="2057400" indent="-228600" eaLnBrk="0" hangingPunct="0">
              <a:defRPr sz="4400">
                <a:solidFill>
                  <a:schemeClr val="bg1"/>
                </a:solidFill>
                <a:latin typeface="Arial" charset="0"/>
                <a:ea typeface="ＭＳ Ｐゴシック" charset="0"/>
              </a:defRPr>
            </a:lvl5pPr>
            <a:lvl6pPr marL="2514600" indent="-228600" eaLnBrk="0" fontAlgn="base" hangingPunct="0">
              <a:spcBef>
                <a:spcPct val="0"/>
              </a:spcBef>
              <a:spcAft>
                <a:spcPct val="0"/>
              </a:spcAft>
              <a:defRPr sz="4400">
                <a:solidFill>
                  <a:schemeClr val="bg1"/>
                </a:solidFill>
                <a:latin typeface="Arial" charset="0"/>
                <a:ea typeface="ＭＳ Ｐゴシック" charset="0"/>
              </a:defRPr>
            </a:lvl6pPr>
            <a:lvl7pPr marL="2971800" indent="-228600" eaLnBrk="0" fontAlgn="base" hangingPunct="0">
              <a:spcBef>
                <a:spcPct val="0"/>
              </a:spcBef>
              <a:spcAft>
                <a:spcPct val="0"/>
              </a:spcAft>
              <a:defRPr sz="4400">
                <a:solidFill>
                  <a:schemeClr val="bg1"/>
                </a:solidFill>
                <a:latin typeface="Arial" charset="0"/>
                <a:ea typeface="ＭＳ Ｐゴシック" charset="0"/>
              </a:defRPr>
            </a:lvl7pPr>
            <a:lvl8pPr marL="3429000" indent="-228600" eaLnBrk="0" fontAlgn="base" hangingPunct="0">
              <a:spcBef>
                <a:spcPct val="0"/>
              </a:spcBef>
              <a:spcAft>
                <a:spcPct val="0"/>
              </a:spcAft>
              <a:defRPr sz="4400">
                <a:solidFill>
                  <a:schemeClr val="bg1"/>
                </a:solidFill>
                <a:latin typeface="Arial" charset="0"/>
                <a:ea typeface="ＭＳ Ｐゴシック" charset="0"/>
              </a:defRPr>
            </a:lvl8pPr>
            <a:lvl9pPr marL="3886200" indent="-228600" eaLnBrk="0" fontAlgn="base" hangingPunct="0">
              <a:spcBef>
                <a:spcPct val="0"/>
              </a:spcBef>
              <a:spcAft>
                <a:spcPct val="0"/>
              </a:spcAft>
              <a:defRPr sz="4400">
                <a:solidFill>
                  <a:schemeClr val="bg1"/>
                </a:solidFill>
                <a:latin typeface="Arial" charset="0"/>
                <a:ea typeface="ＭＳ Ｐゴシック" charset="0"/>
              </a:defRPr>
            </a:lvl9pPr>
          </a:lstStyle>
          <a:p>
            <a:pPr eaLnBrk="1" hangingPunct="1"/>
            <a:r>
              <a:rPr lang="pt-BR" sz="1400" b="1">
                <a:solidFill>
                  <a:schemeClr val="tx1"/>
                </a:solidFill>
              </a:rPr>
              <a:t>Mae portadora normal </a:t>
            </a:r>
          </a:p>
        </p:txBody>
      </p:sp>
      <p:sp>
        <p:nvSpPr>
          <p:cNvPr id="24581" name="CaixaDeTexto 10"/>
          <p:cNvSpPr txBox="1">
            <a:spLocks noChangeArrowheads="1"/>
          </p:cNvSpPr>
          <p:nvPr/>
        </p:nvSpPr>
        <p:spPr bwMode="auto">
          <a:xfrm>
            <a:off x="719667" y="2330450"/>
            <a:ext cx="1344084"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bg1"/>
                </a:solidFill>
                <a:latin typeface="Arial" charset="0"/>
                <a:ea typeface="ＭＳ Ｐゴシック" charset="0"/>
                <a:cs typeface="ＭＳ Ｐゴシック" charset="0"/>
              </a:defRPr>
            </a:lvl1pPr>
            <a:lvl2pPr marL="742950" indent="-285750" eaLnBrk="0" hangingPunct="0">
              <a:defRPr sz="4400">
                <a:solidFill>
                  <a:schemeClr val="bg1"/>
                </a:solidFill>
                <a:latin typeface="Arial" charset="0"/>
                <a:ea typeface="ＭＳ Ｐゴシック" charset="0"/>
              </a:defRPr>
            </a:lvl2pPr>
            <a:lvl3pPr marL="1143000" indent="-228600" eaLnBrk="0" hangingPunct="0">
              <a:defRPr sz="4400">
                <a:solidFill>
                  <a:schemeClr val="bg1"/>
                </a:solidFill>
                <a:latin typeface="Arial" charset="0"/>
                <a:ea typeface="ＭＳ Ｐゴシック" charset="0"/>
              </a:defRPr>
            </a:lvl3pPr>
            <a:lvl4pPr marL="1600200" indent="-228600" eaLnBrk="0" hangingPunct="0">
              <a:defRPr sz="4400">
                <a:solidFill>
                  <a:schemeClr val="bg1"/>
                </a:solidFill>
                <a:latin typeface="Arial" charset="0"/>
                <a:ea typeface="ＭＳ Ｐゴシック" charset="0"/>
              </a:defRPr>
            </a:lvl4pPr>
            <a:lvl5pPr marL="2057400" indent="-228600" eaLnBrk="0" hangingPunct="0">
              <a:defRPr sz="4400">
                <a:solidFill>
                  <a:schemeClr val="bg1"/>
                </a:solidFill>
                <a:latin typeface="Arial" charset="0"/>
                <a:ea typeface="ＭＳ Ｐゴシック" charset="0"/>
              </a:defRPr>
            </a:lvl5pPr>
            <a:lvl6pPr marL="2514600" indent="-228600" eaLnBrk="0" fontAlgn="base" hangingPunct="0">
              <a:spcBef>
                <a:spcPct val="0"/>
              </a:spcBef>
              <a:spcAft>
                <a:spcPct val="0"/>
              </a:spcAft>
              <a:defRPr sz="4400">
                <a:solidFill>
                  <a:schemeClr val="bg1"/>
                </a:solidFill>
                <a:latin typeface="Arial" charset="0"/>
                <a:ea typeface="ＭＳ Ｐゴシック" charset="0"/>
              </a:defRPr>
            </a:lvl6pPr>
            <a:lvl7pPr marL="2971800" indent="-228600" eaLnBrk="0" fontAlgn="base" hangingPunct="0">
              <a:spcBef>
                <a:spcPct val="0"/>
              </a:spcBef>
              <a:spcAft>
                <a:spcPct val="0"/>
              </a:spcAft>
              <a:defRPr sz="4400">
                <a:solidFill>
                  <a:schemeClr val="bg1"/>
                </a:solidFill>
                <a:latin typeface="Arial" charset="0"/>
                <a:ea typeface="ＭＳ Ｐゴシック" charset="0"/>
              </a:defRPr>
            </a:lvl7pPr>
            <a:lvl8pPr marL="3429000" indent="-228600" eaLnBrk="0" fontAlgn="base" hangingPunct="0">
              <a:spcBef>
                <a:spcPct val="0"/>
              </a:spcBef>
              <a:spcAft>
                <a:spcPct val="0"/>
              </a:spcAft>
              <a:defRPr sz="4400">
                <a:solidFill>
                  <a:schemeClr val="bg1"/>
                </a:solidFill>
                <a:latin typeface="Arial" charset="0"/>
                <a:ea typeface="ＭＳ Ｐゴシック" charset="0"/>
              </a:defRPr>
            </a:lvl8pPr>
            <a:lvl9pPr marL="3886200" indent="-228600" eaLnBrk="0" fontAlgn="base" hangingPunct="0">
              <a:spcBef>
                <a:spcPct val="0"/>
              </a:spcBef>
              <a:spcAft>
                <a:spcPct val="0"/>
              </a:spcAft>
              <a:defRPr sz="4400">
                <a:solidFill>
                  <a:schemeClr val="bg1"/>
                </a:solidFill>
                <a:latin typeface="Arial" charset="0"/>
                <a:ea typeface="ＭＳ Ｐゴシック" charset="0"/>
              </a:defRPr>
            </a:lvl9pPr>
          </a:lstStyle>
          <a:p>
            <a:pPr eaLnBrk="1" hangingPunct="1"/>
            <a:r>
              <a:rPr lang="pt-BR" sz="1400" b="1">
                <a:solidFill>
                  <a:schemeClr val="tx1"/>
                </a:solidFill>
              </a:rPr>
              <a:t>Pai portador normal </a:t>
            </a:r>
          </a:p>
        </p:txBody>
      </p:sp>
      <p:sp>
        <p:nvSpPr>
          <p:cNvPr id="12" name="CaixaDeTexto 11"/>
          <p:cNvSpPr txBox="1">
            <a:spLocks noChangeArrowheads="1"/>
          </p:cNvSpPr>
          <p:nvPr/>
        </p:nvSpPr>
        <p:spPr bwMode="auto">
          <a:xfrm>
            <a:off x="6864350" y="2347914"/>
            <a:ext cx="1394883"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bg1"/>
                </a:solidFill>
                <a:latin typeface="Arial" charset="0"/>
                <a:ea typeface="ＭＳ Ｐゴシック" charset="0"/>
                <a:cs typeface="ＭＳ Ｐゴシック" charset="0"/>
              </a:defRPr>
            </a:lvl1pPr>
            <a:lvl2pPr marL="742950" indent="-285750" eaLnBrk="0" hangingPunct="0">
              <a:defRPr sz="4400">
                <a:solidFill>
                  <a:schemeClr val="bg1"/>
                </a:solidFill>
                <a:latin typeface="Arial" charset="0"/>
                <a:ea typeface="ＭＳ Ｐゴシック" charset="0"/>
              </a:defRPr>
            </a:lvl2pPr>
            <a:lvl3pPr marL="1143000" indent="-228600" eaLnBrk="0" hangingPunct="0">
              <a:defRPr sz="4400">
                <a:solidFill>
                  <a:schemeClr val="bg1"/>
                </a:solidFill>
                <a:latin typeface="Arial" charset="0"/>
                <a:ea typeface="ＭＳ Ｐゴシック" charset="0"/>
              </a:defRPr>
            </a:lvl3pPr>
            <a:lvl4pPr marL="1600200" indent="-228600" eaLnBrk="0" hangingPunct="0">
              <a:defRPr sz="4400">
                <a:solidFill>
                  <a:schemeClr val="bg1"/>
                </a:solidFill>
                <a:latin typeface="Arial" charset="0"/>
                <a:ea typeface="ＭＳ Ｐゴシック" charset="0"/>
              </a:defRPr>
            </a:lvl4pPr>
            <a:lvl5pPr marL="2057400" indent="-228600" eaLnBrk="0" hangingPunct="0">
              <a:defRPr sz="4400">
                <a:solidFill>
                  <a:schemeClr val="bg1"/>
                </a:solidFill>
                <a:latin typeface="Arial" charset="0"/>
                <a:ea typeface="ＭＳ Ｐゴシック" charset="0"/>
              </a:defRPr>
            </a:lvl5pPr>
            <a:lvl6pPr marL="2514600" indent="-228600" eaLnBrk="0" fontAlgn="base" hangingPunct="0">
              <a:spcBef>
                <a:spcPct val="0"/>
              </a:spcBef>
              <a:spcAft>
                <a:spcPct val="0"/>
              </a:spcAft>
              <a:defRPr sz="4400">
                <a:solidFill>
                  <a:schemeClr val="bg1"/>
                </a:solidFill>
                <a:latin typeface="Arial" charset="0"/>
                <a:ea typeface="ＭＳ Ｐゴシック" charset="0"/>
              </a:defRPr>
            </a:lvl6pPr>
            <a:lvl7pPr marL="2971800" indent="-228600" eaLnBrk="0" fontAlgn="base" hangingPunct="0">
              <a:spcBef>
                <a:spcPct val="0"/>
              </a:spcBef>
              <a:spcAft>
                <a:spcPct val="0"/>
              </a:spcAft>
              <a:defRPr sz="4400">
                <a:solidFill>
                  <a:schemeClr val="bg1"/>
                </a:solidFill>
                <a:latin typeface="Arial" charset="0"/>
                <a:ea typeface="ＭＳ Ｐゴシック" charset="0"/>
              </a:defRPr>
            </a:lvl7pPr>
            <a:lvl8pPr marL="3429000" indent="-228600" eaLnBrk="0" fontAlgn="base" hangingPunct="0">
              <a:spcBef>
                <a:spcPct val="0"/>
              </a:spcBef>
              <a:spcAft>
                <a:spcPct val="0"/>
              </a:spcAft>
              <a:defRPr sz="4400">
                <a:solidFill>
                  <a:schemeClr val="bg1"/>
                </a:solidFill>
                <a:latin typeface="Arial" charset="0"/>
                <a:ea typeface="ＭＳ Ｐゴシック" charset="0"/>
              </a:defRPr>
            </a:lvl8pPr>
            <a:lvl9pPr marL="3886200" indent="-228600" eaLnBrk="0" fontAlgn="base" hangingPunct="0">
              <a:spcBef>
                <a:spcPct val="0"/>
              </a:spcBef>
              <a:spcAft>
                <a:spcPct val="0"/>
              </a:spcAft>
              <a:defRPr sz="4400">
                <a:solidFill>
                  <a:schemeClr val="bg1"/>
                </a:solidFill>
                <a:latin typeface="Arial" charset="0"/>
                <a:ea typeface="ＭＳ Ｐゴシック" charset="0"/>
              </a:defRPr>
            </a:lvl9pPr>
          </a:lstStyle>
          <a:p>
            <a:pPr eaLnBrk="1" hangingPunct="1"/>
            <a:r>
              <a:rPr lang="pt-BR" sz="1400" b="1">
                <a:solidFill>
                  <a:schemeClr val="tx1"/>
                </a:solidFill>
              </a:rPr>
              <a:t>Mae portadora</a:t>
            </a:r>
          </a:p>
        </p:txBody>
      </p:sp>
      <p:sp>
        <p:nvSpPr>
          <p:cNvPr id="13" name="CaixaDeTexto 12"/>
          <p:cNvSpPr txBox="1">
            <a:spLocks noChangeArrowheads="1"/>
          </p:cNvSpPr>
          <p:nvPr/>
        </p:nvSpPr>
        <p:spPr bwMode="auto">
          <a:xfrm>
            <a:off x="10267951" y="2401889"/>
            <a:ext cx="1397000"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bg1"/>
                </a:solidFill>
                <a:latin typeface="Arial" charset="0"/>
                <a:ea typeface="ＭＳ Ｐゴシック" charset="0"/>
                <a:cs typeface="ＭＳ Ｐゴシック" charset="0"/>
              </a:defRPr>
            </a:lvl1pPr>
            <a:lvl2pPr marL="742950" indent="-285750" eaLnBrk="0" hangingPunct="0">
              <a:defRPr sz="4400">
                <a:solidFill>
                  <a:schemeClr val="bg1"/>
                </a:solidFill>
                <a:latin typeface="Arial" charset="0"/>
                <a:ea typeface="ＭＳ Ｐゴシック" charset="0"/>
              </a:defRPr>
            </a:lvl2pPr>
            <a:lvl3pPr marL="1143000" indent="-228600" eaLnBrk="0" hangingPunct="0">
              <a:defRPr sz="4400">
                <a:solidFill>
                  <a:schemeClr val="bg1"/>
                </a:solidFill>
                <a:latin typeface="Arial" charset="0"/>
                <a:ea typeface="ＭＳ Ｐゴシック" charset="0"/>
              </a:defRPr>
            </a:lvl3pPr>
            <a:lvl4pPr marL="1600200" indent="-228600" eaLnBrk="0" hangingPunct="0">
              <a:defRPr sz="4400">
                <a:solidFill>
                  <a:schemeClr val="bg1"/>
                </a:solidFill>
                <a:latin typeface="Arial" charset="0"/>
                <a:ea typeface="ＭＳ Ｐゴシック" charset="0"/>
              </a:defRPr>
            </a:lvl4pPr>
            <a:lvl5pPr marL="2057400" indent="-228600" eaLnBrk="0" hangingPunct="0">
              <a:defRPr sz="4400">
                <a:solidFill>
                  <a:schemeClr val="bg1"/>
                </a:solidFill>
                <a:latin typeface="Arial" charset="0"/>
                <a:ea typeface="ＭＳ Ｐゴシック" charset="0"/>
              </a:defRPr>
            </a:lvl5pPr>
            <a:lvl6pPr marL="2514600" indent="-228600" eaLnBrk="0" fontAlgn="base" hangingPunct="0">
              <a:spcBef>
                <a:spcPct val="0"/>
              </a:spcBef>
              <a:spcAft>
                <a:spcPct val="0"/>
              </a:spcAft>
              <a:defRPr sz="4400">
                <a:solidFill>
                  <a:schemeClr val="bg1"/>
                </a:solidFill>
                <a:latin typeface="Arial" charset="0"/>
                <a:ea typeface="ＭＳ Ｐゴシック" charset="0"/>
              </a:defRPr>
            </a:lvl6pPr>
            <a:lvl7pPr marL="2971800" indent="-228600" eaLnBrk="0" fontAlgn="base" hangingPunct="0">
              <a:spcBef>
                <a:spcPct val="0"/>
              </a:spcBef>
              <a:spcAft>
                <a:spcPct val="0"/>
              </a:spcAft>
              <a:defRPr sz="4400">
                <a:solidFill>
                  <a:schemeClr val="bg1"/>
                </a:solidFill>
                <a:latin typeface="Arial" charset="0"/>
                <a:ea typeface="ＭＳ Ｐゴシック" charset="0"/>
              </a:defRPr>
            </a:lvl7pPr>
            <a:lvl8pPr marL="3429000" indent="-228600" eaLnBrk="0" fontAlgn="base" hangingPunct="0">
              <a:spcBef>
                <a:spcPct val="0"/>
              </a:spcBef>
              <a:spcAft>
                <a:spcPct val="0"/>
              </a:spcAft>
              <a:defRPr sz="4400">
                <a:solidFill>
                  <a:schemeClr val="bg1"/>
                </a:solidFill>
                <a:latin typeface="Arial" charset="0"/>
                <a:ea typeface="ＭＳ Ｐゴシック" charset="0"/>
              </a:defRPr>
            </a:lvl8pPr>
            <a:lvl9pPr marL="3886200" indent="-228600" eaLnBrk="0" fontAlgn="base" hangingPunct="0">
              <a:spcBef>
                <a:spcPct val="0"/>
              </a:spcBef>
              <a:spcAft>
                <a:spcPct val="0"/>
              </a:spcAft>
              <a:defRPr sz="4400">
                <a:solidFill>
                  <a:schemeClr val="bg1"/>
                </a:solidFill>
                <a:latin typeface="Arial" charset="0"/>
                <a:ea typeface="ＭＳ Ｐゴシック" charset="0"/>
              </a:defRPr>
            </a:lvl9pPr>
          </a:lstStyle>
          <a:p>
            <a:pPr eaLnBrk="1" hangingPunct="1"/>
            <a:r>
              <a:rPr lang="pt-BR" sz="1400" b="1">
                <a:solidFill>
                  <a:schemeClr val="tx1"/>
                </a:solidFill>
              </a:rPr>
              <a:t>Pai normal </a:t>
            </a:r>
          </a:p>
        </p:txBody>
      </p:sp>
      <p:sp>
        <p:nvSpPr>
          <p:cNvPr id="24584" name="CaixaDeTexto 13"/>
          <p:cNvSpPr txBox="1">
            <a:spLocks noChangeArrowheads="1"/>
          </p:cNvSpPr>
          <p:nvPr/>
        </p:nvSpPr>
        <p:spPr bwMode="auto">
          <a:xfrm>
            <a:off x="4656667" y="5316539"/>
            <a:ext cx="1214967" cy="5222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bg1"/>
                </a:solidFill>
                <a:latin typeface="Arial" charset="0"/>
                <a:ea typeface="ＭＳ Ｐゴシック" charset="0"/>
                <a:cs typeface="ＭＳ Ｐゴシック" charset="0"/>
              </a:defRPr>
            </a:lvl1pPr>
            <a:lvl2pPr marL="742950" indent="-285750" eaLnBrk="0" hangingPunct="0">
              <a:defRPr sz="4400">
                <a:solidFill>
                  <a:schemeClr val="bg1"/>
                </a:solidFill>
                <a:latin typeface="Arial" charset="0"/>
                <a:ea typeface="ＭＳ Ｐゴシック" charset="0"/>
              </a:defRPr>
            </a:lvl2pPr>
            <a:lvl3pPr marL="1143000" indent="-228600" eaLnBrk="0" hangingPunct="0">
              <a:defRPr sz="4400">
                <a:solidFill>
                  <a:schemeClr val="bg1"/>
                </a:solidFill>
                <a:latin typeface="Arial" charset="0"/>
                <a:ea typeface="ＭＳ Ｐゴシック" charset="0"/>
              </a:defRPr>
            </a:lvl3pPr>
            <a:lvl4pPr marL="1600200" indent="-228600" eaLnBrk="0" hangingPunct="0">
              <a:defRPr sz="4400">
                <a:solidFill>
                  <a:schemeClr val="bg1"/>
                </a:solidFill>
                <a:latin typeface="Arial" charset="0"/>
                <a:ea typeface="ＭＳ Ｐゴシック" charset="0"/>
              </a:defRPr>
            </a:lvl4pPr>
            <a:lvl5pPr marL="2057400" indent="-228600" eaLnBrk="0" hangingPunct="0">
              <a:defRPr sz="4400">
                <a:solidFill>
                  <a:schemeClr val="bg1"/>
                </a:solidFill>
                <a:latin typeface="Arial" charset="0"/>
                <a:ea typeface="ＭＳ Ｐゴシック" charset="0"/>
              </a:defRPr>
            </a:lvl5pPr>
            <a:lvl6pPr marL="2514600" indent="-228600" eaLnBrk="0" fontAlgn="base" hangingPunct="0">
              <a:spcBef>
                <a:spcPct val="0"/>
              </a:spcBef>
              <a:spcAft>
                <a:spcPct val="0"/>
              </a:spcAft>
              <a:defRPr sz="4400">
                <a:solidFill>
                  <a:schemeClr val="bg1"/>
                </a:solidFill>
                <a:latin typeface="Arial" charset="0"/>
                <a:ea typeface="ＭＳ Ｐゴシック" charset="0"/>
              </a:defRPr>
            </a:lvl6pPr>
            <a:lvl7pPr marL="2971800" indent="-228600" eaLnBrk="0" fontAlgn="base" hangingPunct="0">
              <a:spcBef>
                <a:spcPct val="0"/>
              </a:spcBef>
              <a:spcAft>
                <a:spcPct val="0"/>
              </a:spcAft>
              <a:defRPr sz="4400">
                <a:solidFill>
                  <a:schemeClr val="bg1"/>
                </a:solidFill>
                <a:latin typeface="Arial" charset="0"/>
                <a:ea typeface="ＭＳ Ｐゴシック" charset="0"/>
              </a:defRPr>
            </a:lvl7pPr>
            <a:lvl8pPr marL="3429000" indent="-228600" eaLnBrk="0" fontAlgn="base" hangingPunct="0">
              <a:spcBef>
                <a:spcPct val="0"/>
              </a:spcBef>
              <a:spcAft>
                <a:spcPct val="0"/>
              </a:spcAft>
              <a:defRPr sz="4400">
                <a:solidFill>
                  <a:schemeClr val="bg1"/>
                </a:solidFill>
                <a:latin typeface="Arial" charset="0"/>
                <a:ea typeface="ＭＳ Ｐゴシック" charset="0"/>
              </a:defRPr>
            </a:lvl8pPr>
            <a:lvl9pPr marL="3886200" indent="-228600" eaLnBrk="0" fontAlgn="base" hangingPunct="0">
              <a:spcBef>
                <a:spcPct val="0"/>
              </a:spcBef>
              <a:spcAft>
                <a:spcPct val="0"/>
              </a:spcAft>
              <a:defRPr sz="4400">
                <a:solidFill>
                  <a:schemeClr val="bg1"/>
                </a:solidFill>
                <a:latin typeface="Arial" charset="0"/>
                <a:ea typeface="ＭＳ Ｐゴシック" charset="0"/>
              </a:defRPr>
            </a:lvl9pPr>
          </a:lstStyle>
          <a:p>
            <a:pPr eaLnBrk="1" hangingPunct="1"/>
            <a:r>
              <a:rPr lang="pt-BR" sz="1400" b="1">
                <a:solidFill>
                  <a:srgbClr val="C00000"/>
                </a:solidFill>
              </a:rPr>
              <a:t>Filho afetado </a:t>
            </a:r>
          </a:p>
        </p:txBody>
      </p:sp>
      <p:sp>
        <p:nvSpPr>
          <p:cNvPr id="15" name="CaixaDeTexto 14"/>
          <p:cNvSpPr txBox="1">
            <a:spLocks noChangeArrowheads="1"/>
          </p:cNvSpPr>
          <p:nvPr/>
        </p:nvSpPr>
        <p:spPr bwMode="auto">
          <a:xfrm>
            <a:off x="6576485" y="5445126"/>
            <a:ext cx="1587500" cy="2778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bg1"/>
                </a:solidFill>
                <a:latin typeface="Arial" charset="0"/>
                <a:ea typeface="ＭＳ Ｐゴシック" charset="0"/>
                <a:cs typeface="ＭＳ Ｐゴシック" charset="0"/>
              </a:defRPr>
            </a:lvl1pPr>
            <a:lvl2pPr marL="742950" indent="-285750" eaLnBrk="0" hangingPunct="0">
              <a:defRPr sz="4400">
                <a:solidFill>
                  <a:schemeClr val="bg1"/>
                </a:solidFill>
                <a:latin typeface="Arial" charset="0"/>
                <a:ea typeface="ＭＳ Ｐゴシック" charset="0"/>
              </a:defRPr>
            </a:lvl2pPr>
            <a:lvl3pPr marL="1143000" indent="-228600" eaLnBrk="0" hangingPunct="0">
              <a:defRPr sz="4400">
                <a:solidFill>
                  <a:schemeClr val="bg1"/>
                </a:solidFill>
                <a:latin typeface="Arial" charset="0"/>
                <a:ea typeface="ＭＳ Ｐゴシック" charset="0"/>
              </a:defRPr>
            </a:lvl3pPr>
            <a:lvl4pPr marL="1600200" indent="-228600" eaLnBrk="0" hangingPunct="0">
              <a:defRPr sz="4400">
                <a:solidFill>
                  <a:schemeClr val="bg1"/>
                </a:solidFill>
                <a:latin typeface="Arial" charset="0"/>
                <a:ea typeface="ＭＳ Ｐゴシック" charset="0"/>
              </a:defRPr>
            </a:lvl4pPr>
            <a:lvl5pPr marL="2057400" indent="-228600" eaLnBrk="0" hangingPunct="0">
              <a:defRPr sz="4400">
                <a:solidFill>
                  <a:schemeClr val="bg1"/>
                </a:solidFill>
                <a:latin typeface="Arial" charset="0"/>
                <a:ea typeface="ＭＳ Ｐゴシック" charset="0"/>
              </a:defRPr>
            </a:lvl5pPr>
            <a:lvl6pPr marL="2514600" indent="-228600" eaLnBrk="0" fontAlgn="base" hangingPunct="0">
              <a:spcBef>
                <a:spcPct val="0"/>
              </a:spcBef>
              <a:spcAft>
                <a:spcPct val="0"/>
              </a:spcAft>
              <a:defRPr sz="4400">
                <a:solidFill>
                  <a:schemeClr val="bg1"/>
                </a:solidFill>
                <a:latin typeface="Arial" charset="0"/>
                <a:ea typeface="ＭＳ Ｐゴシック" charset="0"/>
              </a:defRPr>
            </a:lvl6pPr>
            <a:lvl7pPr marL="2971800" indent="-228600" eaLnBrk="0" fontAlgn="base" hangingPunct="0">
              <a:spcBef>
                <a:spcPct val="0"/>
              </a:spcBef>
              <a:spcAft>
                <a:spcPct val="0"/>
              </a:spcAft>
              <a:defRPr sz="4400">
                <a:solidFill>
                  <a:schemeClr val="bg1"/>
                </a:solidFill>
                <a:latin typeface="Arial" charset="0"/>
                <a:ea typeface="ＭＳ Ｐゴシック" charset="0"/>
              </a:defRPr>
            </a:lvl7pPr>
            <a:lvl8pPr marL="3429000" indent="-228600" eaLnBrk="0" fontAlgn="base" hangingPunct="0">
              <a:spcBef>
                <a:spcPct val="0"/>
              </a:spcBef>
              <a:spcAft>
                <a:spcPct val="0"/>
              </a:spcAft>
              <a:defRPr sz="4400">
                <a:solidFill>
                  <a:schemeClr val="bg1"/>
                </a:solidFill>
                <a:latin typeface="Arial" charset="0"/>
                <a:ea typeface="ＭＳ Ｐゴシック" charset="0"/>
              </a:defRPr>
            </a:lvl8pPr>
            <a:lvl9pPr marL="3886200" indent="-228600" eaLnBrk="0" fontAlgn="base" hangingPunct="0">
              <a:spcBef>
                <a:spcPct val="0"/>
              </a:spcBef>
              <a:spcAft>
                <a:spcPct val="0"/>
              </a:spcAft>
              <a:defRPr sz="4400">
                <a:solidFill>
                  <a:schemeClr val="bg1"/>
                </a:solidFill>
                <a:latin typeface="Arial" charset="0"/>
                <a:ea typeface="ＭＳ Ｐゴシック" charset="0"/>
              </a:defRPr>
            </a:lvl9pPr>
          </a:lstStyle>
          <a:p>
            <a:pPr eaLnBrk="1" hangingPunct="1"/>
            <a:r>
              <a:rPr lang="pt-BR" sz="1200">
                <a:solidFill>
                  <a:schemeClr val="tx1"/>
                </a:solidFill>
              </a:rPr>
              <a:t>Filho normal </a:t>
            </a:r>
          </a:p>
        </p:txBody>
      </p:sp>
      <p:sp>
        <p:nvSpPr>
          <p:cNvPr id="16" name="CaixaDeTexto 15"/>
          <p:cNvSpPr txBox="1">
            <a:spLocks noChangeArrowheads="1"/>
          </p:cNvSpPr>
          <p:nvPr/>
        </p:nvSpPr>
        <p:spPr bwMode="auto">
          <a:xfrm>
            <a:off x="7772401" y="5445126"/>
            <a:ext cx="1587500" cy="2778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bg1"/>
                </a:solidFill>
                <a:latin typeface="Arial" charset="0"/>
                <a:ea typeface="ＭＳ Ｐゴシック" charset="0"/>
                <a:cs typeface="ＭＳ Ｐゴシック" charset="0"/>
              </a:defRPr>
            </a:lvl1pPr>
            <a:lvl2pPr marL="742950" indent="-285750" eaLnBrk="0" hangingPunct="0">
              <a:defRPr sz="4400">
                <a:solidFill>
                  <a:schemeClr val="bg1"/>
                </a:solidFill>
                <a:latin typeface="Arial" charset="0"/>
                <a:ea typeface="ＭＳ Ｐゴシック" charset="0"/>
              </a:defRPr>
            </a:lvl2pPr>
            <a:lvl3pPr marL="1143000" indent="-228600" eaLnBrk="0" hangingPunct="0">
              <a:defRPr sz="4400">
                <a:solidFill>
                  <a:schemeClr val="bg1"/>
                </a:solidFill>
                <a:latin typeface="Arial" charset="0"/>
                <a:ea typeface="ＭＳ Ｐゴシック" charset="0"/>
              </a:defRPr>
            </a:lvl3pPr>
            <a:lvl4pPr marL="1600200" indent="-228600" eaLnBrk="0" hangingPunct="0">
              <a:defRPr sz="4400">
                <a:solidFill>
                  <a:schemeClr val="bg1"/>
                </a:solidFill>
                <a:latin typeface="Arial" charset="0"/>
                <a:ea typeface="ＭＳ Ｐゴシック" charset="0"/>
              </a:defRPr>
            </a:lvl4pPr>
            <a:lvl5pPr marL="2057400" indent="-228600" eaLnBrk="0" hangingPunct="0">
              <a:defRPr sz="4400">
                <a:solidFill>
                  <a:schemeClr val="bg1"/>
                </a:solidFill>
                <a:latin typeface="Arial" charset="0"/>
                <a:ea typeface="ＭＳ Ｐゴシック" charset="0"/>
              </a:defRPr>
            </a:lvl5pPr>
            <a:lvl6pPr marL="2514600" indent="-228600" eaLnBrk="0" fontAlgn="base" hangingPunct="0">
              <a:spcBef>
                <a:spcPct val="0"/>
              </a:spcBef>
              <a:spcAft>
                <a:spcPct val="0"/>
              </a:spcAft>
              <a:defRPr sz="4400">
                <a:solidFill>
                  <a:schemeClr val="bg1"/>
                </a:solidFill>
                <a:latin typeface="Arial" charset="0"/>
                <a:ea typeface="ＭＳ Ｐゴシック" charset="0"/>
              </a:defRPr>
            </a:lvl6pPr>
            <a:lvl7pPr marL="2971800" indent="-228600" eaLnBrk="0" fontAlgn="base" hangingPunct="0">
              <a:spcBef>
                <a:spcPct val="0"/>
              </a:spcBef>
              <a:spcAft>
                <a:spcPct val="0"/>
              </a:spcAft>
              <a:defRPr sz="4400">
                <a:solidFill>
                  <a:schemeClr val="bg1"/>
                </a:solidFill>
                <a:latin typeface="Arial" charset="0"/>
                <a:ea typeface="ＭＳ Ｐゴシック" charset="0"/>
              </a:defRPr>
            </a:lvl7pPr>
            <a:lvl8pPr marL="3429000" indent="-228600" eaLnBrk="0" fontAlgn="base" hangingPunct="0">
              <a:spcBef>
                <a:spcPct val="0"/>
              </a:spcBef>
              <a:spcAft>
                <a:spcPct val="0"/>
              </a:spcAft>
              <a:defRPr sz="4400">
                <a:solidFill>
                  <a:schemeClr val="bg1"/>
                </a:solidFill>
                <a:latin typeface="Arial" charset="0"/>
                <a:ea typeface="ＭＳ Ｐゴシック" charset="0"/>
              </a:defRPr>
            </a:lvl8pPr>
            <a:lvl9pPr marL="3886200" indent="-228600" eaLnBrk="0" fontAlgn="base" hangingPunct="0">
              <a:spcBef>
                <a:spcPct val="0"/>
              </a:spcBef>
              <a:spcAft>
                <a:spcPct val="0"/>
              </a:spcAft>
              <a:defRPr sz="4400">
                <a:solidFill>
                  <a:schemeClr val="bg1"/>
                </a:solidFill>
                <a:latin typeface="Arial" charset="0"/>
                <a:ea typeface="ＭＳ Ｐゴシック" charset="0"/>
              </a:defRPr>
            </a:lvl9pPr>
          </a:lstStyle>
          <a:p>
            <a:pPr eaLnBrk="1" hangingPunct="1"/>
            <a:r>
              <a:rPr lang="pt-BR" sz="1200">
                <a:solidFill>
                  <a:schemeClr val="tx1"/>
                </a:solidFill>
              </a:rPr>
              <a:t>Filha normal </a:t>
            </a:r>
          </a:p>
        </p:txBody>
      </p:sp>
      <p:sp>
        <p:nvSpPr>
          <p:cNvPr id="17" name="CaixaDeTexto 16"/>
          <p:cNvSpPr txBox="1">
            <a:spLocks noChangeArrowheads="1"/>
          </p:cNvSpPr>
          <p:nvPr/>
        </p:nvSpPr>
        <p:spPr bwMode="auto">
          <a:xfrm>
            <a:off x="8976785" y="5445126"/>
            <a:ext cx="1587500" cy="2778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bg1"/>
                </a:solidFill>
                <a:latin typeface="Arial" charset="0"/>
                <a:ea typeface="ＭＳ Ｐゴシック" charset="0"/>
                <a:cs typeface="ＭＳ Ｐゴシック" charset="0"/>
              </a:defRPr>
            </a:lvl1pPr>
            <a:lvl2pPr marL="742950" indent="-285750" eaLnBrk="0" hangingPunct="0">
              <a:defRPr sz="4400">
                <a:solidFill>
                  <a:schemeClr val="bg1"/>
                </a:solidFill>
                <a:latin typeface="Arial" charset="0"/>
                <a:ea typeface="ＭＳ Ｐゴシック" charset="0"/>
              </a:defRPr>
            </a:lvl2pPr>
            <a:lvl3pPr marL="1143000" indent="-228600" eaLnBrk="0" hangingPunct="0">
              <a:defRPr sz="4400">
                <a:solidFill>
                  <a:schemeClr val="bg1"/>
                </a:solidFill>
                <a:latin typeface="Arial" charset="0"/>
                <a:ea typeface="ＭＳ Ｐゴシック" charset="0"/>
              </a:defRPr>
            </a:lvl3pPr>
            <a:lvl4pPr marL="1600200" indent="-228600" eaLnBrk="0" hangingPunct="0">
              <a:defRPr sz="4400">
                <a:solidFill>
                  <a:schemeClr val="bg1"/>
                </a:solidFill>
                <a:latin typeface="Arial" charset="0"/>
                <a:ea typeface="ＭＳ Ｐゴシック" charset="0"/>
              </a:defRPr>
            </a:lvl4pPr>
            <a:lvl5pPr marL="2057400" indent="-228600" eaLnBrk="0" hangingPunct="0">
              <a:defRPr sz="4400">
                <a:solidFill>
                  <a:schemeClr val="bg1"/>
                </a:solidFill>
                <a:latin typeface="Arial" charset="0"/>
                <a:ea typeface="ＭＳ Ｐゴシック" charset="0"/>
              </a:defRPr>
            </a:lvl5pPr>
            <a:lvl6pPr marL="2514600" indent="-228600" eaLnBrk="0" fontAlgn="base" hangingPunct="0">
              <a:spcBef>
                <a:spcPct val="0"/>
              </a:spcBef>
              <a:spcAft>
                <a:spcPct val="0"/>
              </a:spcAft>
              <a:defRPr sz="4400">
                <a:solidFill>
                  <a:schemeClr val="bg1"/>
                </a:solidFill>
                <a:latin typeface="Arial" charset="0"/>
                <a:ea typeface="ＭＳ Ｐゴシック" charset="0"/>
              </a:defRPr>
            </a:lvl6pPr>
            <a:lvl7pPr marL="2971800" indent="-228600" eaLnBrk="0" fontAlgn="base" hangingPunct="0">
              <a:spcBef>
                <a:spcPct val="0"/>
              </a:spcBef>
              <a:spcAft>
                <a:spcPct val="0"/>
              </a:spcAft>
              <a:defRPr sz="4400">
                <a:solidFill>
                  <a:schemeClr val="bg1"/>
                </a:solidFill>
                <a:latin typeface="Arial" charset="0"/>
                <a:ea typeface="ＭＳ Ｐゴシック" charset="0"/>
              </a:defRPr>
            </a:lvl7pPr>
            <a:lvl8pPr marL="3429000" indent="-228600" eaLnBrk="0" fontAlgn="base" hangingPunct="0">
              <a:spcBef>
                <a:spcPct val="0"/>
              </a:spcBef>
              <a:spcAft>
                <a:spcPct val="0"/>
              </a:spcAft>
              <a:defRPr sz="4400">
                <a:solidFill>
                  <a:schemeClr val="bg1"/>
                </a:solidFill>
                <a:latin typeface="Arial" charset="0"/>
                <a:ea typeface="ＭＳ Ｐゴシック" charset="0"/>
              </a:defRPr>
            </a:lvl8pPr>
            <a:lvl9pPr marL="3886200" indent="-228600" eaLnBrk="0" fontAlgn="base" hangingPunct="0">
              <a:spcBef>
                <a:spcPct val="0"/>
              </a:spcBef>
              <a:spcAft>
                <a:spcPct val="0"/>
              </a:spcAft>
              <a:defRPr sz="4400">
                <a:solidFill>
                  <a:schemeClr val="bg1"/>
                </a:solidFill>
                <a:latin typeface="Arial" charset="0"/>
                <a:ea typeface="ＭＳ Ｐゴシック" charset="0"/>
              </a:defRPr>
            </a:lvl9pPr>
          </a:lstStyle>
          <a:p>
            <a:pPr eaLnBrk="1" hangingPunct="1"/>
            <a:r>
              <a:rPr lang="pt-BR" sz="1200" b="1">
                <a:solidFill>
                  <a:srgbClr val="C00000"/>
                </a:solidFill>
              </a:rPr>
              <a:t>Filho afetado</a:t>
            </a:r>
          </a:p>
        </p:txBody>
      </p:sp>
      <p:sp>
        <p:nvSpPr>
          <p:cNvPr id="18" name="CaixaDeTexto 17"/>
          <p:cNvSpPr txBox="1">
            <a:spLocks noChangeArrowheads="1"/>
          </p:cNvSpPr>
          <p:nvPr/>
        </p:nvSpPr>
        <p:spPr bwMode="auto">
          <a:xfrm>
            <a:off x="10458451" y="5373688"/>
            <a:ext cx="1206500"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bg1"/>
                </a:solidFill>
                <a:latin typeface="Arial" charset="0"/>
                <a:ea typeface="ＭＳ Ｐゴシック" charset="0"/>
                <a:cs typeface="ＭＳ Ｐゴシック" charset="0"/>
              </a:defRPr>
            </a:lvl1pPr>
            <a:lvl2pPr marL="742950" indent="-285750" eaLnBrk="0" hangingPunct="0">
              <a:defRPr sz="4400">
                <a:solidFill>
                  <a:schemeClr val="bg1"/>
                </a:solidFill>
                <a:latin typeface="Arial" charset="0"/>
                <a:ea typeface="ＭＳ Ｐゴシック" charset="0"/>
              </a:defRPr>
            </a:lvl2pPr>
            <a:lvl3pPr marL="1143000" indent="-228600" eaLnBrk="0" hangingPunct="0">
              <a:defRPr sz="4400">
                <a:solidFill>
                  <a:schemeClr val="bg1"/>
                </a:solidFill>
                <a:latin typeface="Arial" charset="0"/>
                <a:ea typeface="ＭＳ Ｐゴシック" charset="0"/>
              </a:defRPr>
            </a:lvl3pPr>
            <a:lvl4pPr marL="1600200" indent="-228600" eaLnBrk="0" hangingPunct="0">
              <a:defRPr sz="4400">
                <a:solidFill>
                  <a:schemeClr val="bg1"/>
                </a:solidFill>
                <a:latin typeface="Arial" charset="0"/>
                <a:ea typeface="ＭＳ Ｐゴシック" charset="0"/>
              </a:defRPr>
            </a:lvl4pPr>
            <a:lvl5pPr marL="2057400" indent="-228600" eaLnBrk="0" hangingPunct="0">
              <a:defRPr sz="4400">
                <a:solidFill>
                  <a:schemeClr val="bg1"/>
                </a:solidFill>
                <a:latin typeface="Arial" charset="0"/>
                <a:ea typeface="ＭＳ Ｐゴシック" charset="0"/>
              </a:defRPr>
            </a:lvl5pPr>
            <a:lvl6pPr marL="2514600" indent="-228600" eaLnBrk="0" fontAlgn="base" hangingPunct="0">
              <a:spcBef>
                <a:spcPct val="0"/>
              </a:spcBef>
              <a:spcAft>
                <a:spcPct val="0"/>
              </a:spcAft>
              <a:defRPr sz="4400">
                <a:solidFill>
                  <a:schemeClr val="bg1"/>
                </a:solidFill>
                <a:latin typeface="Arial" charset="0"/>
                <a:ea typeface="ＭＳ Ｐゴシック" charset="0"/>
              </a:defRPr>
            </a:lvl6pPr>
            <a:lvl7pPr marL="2971800" indent="-228600" eaLnBrk="0" fontAlgn="base" hangingPunct="0">
              <a:spcBef>
                <a:spcPct val="0"/>
              </a:spcBef>
              <a:spcAft>
                <a:spcPct val="0"/>
              </a:spcAft>
              <a:defRPr sz="4400">
                <a:solidFill>
                  <a:schemeClr val="bg1"/>
                </a:solidFill>
                <a:latin typeface="Arial" charset="0"/>
                <a:ea typeface="ＭＳ Ｐゴシック" charset="0"/>
              </a:defRPr>
            </a:lvl7pPr>
            <a:lvl8pPr marL="3429000" indent="-228600" eaLnBrk="0" fontAlgn="base" hangingPunct="0">
              <a:spcBef>
                <a:spcPct val="0"/>
              </a:spcBef>
              <a:spcAft>
                <a:spcPct val="0"/>
              </a:spcAft>
              <a:defRPr sz="4400">
                <a:solidFill>
                  <a:schemeClr val="bg1"/>
                </a:solidFill>
                <a:latin typeface="Arial" charset="0"/>
                <a:ea typeface="ＭＳ Ｐゴシック" charset="0"/>
              </a:defRPr>
            </a:lvl8pPr>
            <a:lvl9pPr marL="3886200" indent="-228600" eaLnBrk="0" fontAlgn="base" hangingPunct="0">
              <a:spcBef>
                <a:spcPct val="0"/>
              </a:spcBef>
              <a:spcAft>
                <a:spcPct val="0"/>
              </a:spcAft>
              <a:defRPr sz="4400">
                <a:solidFill>
                  <a:schemeClr val="bg1"/>
                </a:solidFill>
                <a:latin typeface="Arial" charset="0"/>
                <a:ea typeface="ＭＳ Ｐゴシック" charset="0"/>
              </a:defRPr>
            </a:lvl9pPr>
          </a:lstStyle>
          <a:p>
            <a:pPr eaLnBrk="1" hangingPunct="1"/>
            <a:r>
              <a:rPr lang="pt-BR" sz="1200">
                <a:solidFill>
                  <a:schemeClr val="tx1"/>
                </a:solidFill>
              </a:rPr>
              <a:t>Filha portadora </a:t>
            </a:r>
          </a:p>
        </p:txBody>
      </p:sp>
      <p:sp>
        <p:nvSpPr>
          <p:cNvPr id="24589" name="CaixaDeTexto 18"/>
          <p:cNvSpPr txBox="1">
            <a:spLocks noChangeArrowheads="1"/>
          </p:cNvSpPr>
          <p:nvPr/>
        </p:nvSpPr>
        <p:spPr bwMode="auto">
          <a:xfrm>
            <a:off x="785284" y="5373689"/>
            <a:ext cx="1183216"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bg1"/>
                </a:solidFill>
                <a:latin typeface="Arial" charset="0"/>
                <a:ea typeface="ＭＳ Ｐゴシック" charset="0"/>
                <a:cs typeface="ＭＳ Ｐゴシック" charset="0"/>
              </a:defRPr>
            </a:lvl1pPr>
            <a:lvl2pPr marL="742950" indent="-285750" eaLnBrk="0" hangingPunct="0">
              <a:defRPr sz="4400">
                <a:solidFill>
                  <a:schemeClr val="bg1"/>
                </a:solidFill>
                <a:latin typeface="Arial" charset="0"/>
                <a:ea typeface="ＭＳ Ｐゴシック" charset="0"/>
              </a:defRPr>
            </a:lvl2pPr>
            <a:lvl3pPr marL="1143000" indent="-228600" eaLnBrk="0" hangingPunct="0">
              <a:defRPr sz="4400">
                <a:solidFill>
                  <a:schemeClr val="bg1"/>
                </a:solidFill>
                <a:latin typeface="Arial" charset="0"/>
                <a:ea typeface="ＭＳ Ｐゴシック" charset="0"/>
              </a:defRPr>
            </a:lvl3pPr>
            <a:lvl4pPr marL="1600200" indent="-228600" eaLnBrk="0" hangingPunct="0">
              <a:defRPr sz="4400">
                <a:solidFill>
                  <a:schemeClr val="bg1"/>
                </a:solidFill>
                <a:latin typeface="Arial" charset="0"/>
                <a:ea typeface="ＭＳ Ｐゴシック" charset="0"/>
              </a:defRPr>
            </a:lvl4pPr>
            <a:lvl5pPr marL="2057400" indent="-228600" eaLnBrk="0" hangingPunct="0">
              <a:defRPr sz="4400">
                <a:solidFill>
                  <a:schemeClr val="bg1"/>
                </a:solidFill>
                <a:latin typeface="Arial" charset="0"/>
                <a:ea typeface="ＭＳ Ｐゴシック" charset="0"/>
              </a:defRPr>
            </a:lvl5pPr>
            <a:lvl6pPr marL="2514600" indent="-228600" eaLnBrk="0" fontAlgn="base" hangingPunct="0">
              <a:spcBef>
                <a:spcPct val="0"/>
              </a:spcBef>
              <a:spcAft>
                <a:spcPct val="0"/>
              </a:spcAft>
              <a:defRPr sz="4400">
                <a:solidFill>
                  <a:schemeClr val="bg1"/>
                </a:solidFill>
                <a:latin typeface="Arial" charset="0"/>
                <a:ea typeface="ＭＳ Ｐゴシック" charset="0"/>
              </a:defRPr>
            </a:lvl6pPr>
            <a:lvl7pPr marL="2971800" indent="-228600" eaLnBrk="0" fontAlgn="base" hangingPunct="0">
              <a:spcBef>
                <a:spcPct val="0"/>
              </a:spcBef>
              <a:spcAft>
                <a:spcPct val="0"/>
              </a:spcAft>
              <a:defRPr sz="4400">
                <a:solidFill>
                  <a:schemeClr val="bg1"/>
                </a:solidFill>
                <a:latin typeface="Arial" charset="0"/>
                <a:ea typeface="ＭＳ Ｐゴシック" charset="0"/>
              </a:defRPr>
            </a:lvl7pPr>
            <a:lvl8pPr marL="3429000" indent="-228600" eaLnBrk="0" fontAlgn="base" hangingPunct="0">
              <a:spcBef>
                <a:spcPct val="0"/>
              </a:spcBef>
              <a:spcAft>
                <a:spcPct val="0"/>
              </a:spcAft>
              <a:defRPr sz="4400">
                <a:solidFill>
                  <a:schemeClr val="bg1"/>
                </a:solidFill>
                <a:latin typeface="Arial" charset="0"/>
                <a:ea typeface="ＭＳ Ｐゴシック" charset="0"/>
              </a:defRPr>
            </a:lvl8pPr>
            <a:lvl9pPr marL="3886200" indent="-228600" eaLnBrk="0" fontAlgn="base" hangingPunct="0">
              <a:spcBef>
                <a:spcPct val="0"/>
              </a:spcBef>
              <a:spcAft>
                <a:spcPct val="0"/>
              </a:spcAft>
              <a:defRPr sz="4400">
                <a:solidFill>
                  <a:schemeClr val="bg1"/>
                </a:solidFill>
                <a:latin typeface="Arial" charset="0"/>
                <a:ea typeface="ＭＳ Ｐゴシック" charset="0"/>
              </a:defRPr>
            </a:lvl9pPr>
          </a:lstStyle>
          <a:p>
            <a:pPr eaLnBrk="1" hangingPunct="1"/>
            <a:r>
              <a:rPr lang="pt-BR" sz="1200">
                <a:solidFill>
                  <a:schemeClr val="tx1"/>
                </a:solidFill>
              </a:rPr>
              <a:t>Normal </a:t>
            </a:r>
          </a:p>
        </p:txBody>
      </p:sp>
      <p:sp>
        <p:nvSpPr>
          <p:cNvPr id="24590" name="CaixaDeTexto 19"/>
          <p:cNvSpPr txBox="1">
            <a:spLocks noChangeArrowheads="1"/>
          </p:cNvSpPr>
          <p:nvPr/>
        </p:nvSpPr>
        <p:spPr bwMode="auto">
          <a:xfrm>
            <a:off x="1968501" y="5343526"/>
            <a:ext cx="1291167"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bg1"/>
                </a:solidFill>
                <a:latin typeface="Arial" charset="0"/>
                <a:ea typeface="ＭＳ Ｐゴシック" charset="0"/>
                <a:cs typeface="ＭＳ Ｐゴシック" charset="0"/>
              </a:defRPr>
            </a:lvl1pPr>
            <a:lvl2pPr marL="742950" indent="-285750" eaLnBrk="0" hangingPunct="0">
              <a:defRPr sz="4400">
                <a:solidFill>
                  <a:schemeClr val="bg1"/>
                </a:solidFill>
                <a:latin typeface="Arial" charset="0"/>
                <a:ea typeface="ＭＳ Ｐゴシック" charset="0"/>
              </a:defRPr>
            </a:lvl2pPr>
            <a:lvl3pPr marL="1143000" indent="-228600" eaLnBrk="0" hangingPunct="0">
              <a:defRPr sz="4400">
                <a:solidFill>
                  <a:schemeClr val="bg1"/>
                </a:solidFill>
                <a:latin typeface="Arial" charset="0"/>
                <a:ea typeface="ＭＳ Ｐゴシック" charset="0"/>
              </a:defRPr>
            </a:lvl3pPr>
            <a:lvl4pPr marL="1600200" indent="-228600" eaLnBrk="0" hangingPunct="0">
              <a:defRPr sz="4400">
                <a:solidFill>
                  <a:schemeClr val="bg1"/>
                </a:solidFill>
                <a:latin typeface="Arial" charset="0"/>
                <a:ea typeface="ＭＳ Ｐゴシック" charset="0"/>
              </a:defRPr>
            </a:lvl4pPr>
            <a:lvl5pPr marL="2057400" indent="-228600" eaLnBrk="0" hangingPunct="0">
              <a:defRPr sz="4400">
                <a:solidFill>
                  <a:schemeClr val="bg1"/>
                </a:solidFill>
                <a:latin typeface="Arial" charset="0"/>
                <a:ea typeface="ＭＳ Ｐゴシック" charset="0"/>
              </a:defRPr>
            </a:lvl5pPr>
            <a:lvl6pPr marL="2514600" indent="-228600" eaLnBrk="0" fontAlgn="base" hangingPunct="0">
              <a:spcBef>
                <a:spcPct val="0"/>
              </a:spcBef>
              <a:spcAft>
                <a:spcPct val="0"/>
              </a:spcAft>
              <a:defRPr sz="4400">
                <a:solidFill>
                  <a:schemeClr val="bg1"/>
                </a:solidFill>
                <a:latin typeface="Arial" charset="0"/>
                <a:ea typeface="ＭＳ Ｐゴシック" charset="0"/>
              </a:defRPr>
            </a:lvl6pPr>
            <a:lvl7pPr marL="2971800" indent="-228600" eaLnBrk="0" fontAlgn="base" hangingPunct="0">
              <a:spcBef>
                <a:spcPct val="0"/>
              </a:spcBef>
              <a:spcAft>
                <a:spcPct val="0"/>
              </a:spcAft>
              <a:defRPr sz="4400">
                <a:solidFill>
                  <a:schemeClr val="bg1"/>
                </a:solidFill>
                <a:latin typeface="Arial" charset="0"/>
                <a:ea typeface="ＭＳ Ｐゴシック" charset="0"/>
              </a:defRPr>
            </a:lvl7pPr>
            <a:lvl8pPr marL="3429000" indent="-228600" eaLnBrk="0" fontAlgn="base" hangingPunct="0">
              <a:spcBef>
                <a:spcPct val="0"/>
              </a:spcBef>
              <a:spcAft>
                <a:spcPct val="0"/>
              </a:spcAft>
              <a:defRPr sz="4400">
                <a:solidFill>
                  <a:schemeClr val="bg1"/>
                </a:solidFill>
                <a:latin typeface="Arial" charset="0"/>
                <a:ea typeface="ＭＳ Ｐゴシック" charset="0"/>
              </a:defRPr>
            </a:lvl8pPr>
            <a:lvl9pPr marL="3886200" indent="-228600" eaLnBrk="0" fontAlgn="base" hangingPunct="0">
              <a:spcBef>
                <a:spcPct val="0"/>
              </a:spcBef>
              <a:spcAft>
                <a:spcPct val="0"/>
              </a:spcAft>
              <a:defRPr sz="4400">
                <a:solidFill>
                  <a:schemeClr val="bg1"/>
                </a:solidFill>
                <a:latin typeface="Arial" charset="0"/>
                <a:ea typeface="ＭＳ Ｐゴシック" charset="0"/>
              </a:defRPr>
            </a:lvl9pPr>
          </a:lstStyle>
          <a:p>
            <a:pPr eaLnBrk="1" hangingPunct="1"/>
            <a:r>
              <a:rPr lang="pt-BR" sz="1200">
                <a:solidFill>
                  <a:schemeClr val="tx1"/>
                </a:solidFill>
              </a:rPr>
              <a:t>Normal portador  </a:t>
            </a:r>
          </a:p>
        </p:txBody>
      </p:sp>
      <p:sp>
        <p:nvSpPr>
          <p:cNvPr id="24591" name="CaixaDeTexto 20"/>
          <p:cNvSpPr txBox="1">
            <a:spLocks noChangeArrowheads="1"/>
          </p:cNvSpPr>
          <p:nvPr/>
        </p:nvSpPr>
        <p:spPr bwMode="auto">
          <a:xfrm>
            <a:off x="3363384" y="5373688"/>
            <a:ext cx="1293283"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bg1"/>
                </a:solidFill>
                <a:latin typeface="Arial" charset="0"/>
                <a:ea typeface="ＭＳ Ｐゴシック" charset="0"/>
                <a:cs typeface="ＭＳ Ｐゴシック" charset="0"/>
              </a:defRPr>
            </a:lvl1pPr>
            <a:lvl2pPr marL="742950" indent="-285750" eaLnBrk="0" hangingPunct="0">
              <a:defRPr sz="4400">
                <a:solidFill>
                  <a:schemeClr val="bg1"/>
                </a:solidFill>
                <a:latin typeface="Arial" charset="0"/>
                <a:ea typeface="ＭＳ Ｐゴシック" charset="0"/>
              </a:defRPr>
            </a:lvl2pPr>
            <a:lvl3pPr marL="1143000" indent="-228600" eaLnBrk="0" hangingPunct="0">
              <a:defRPr sz="4400">
                <a:solidFill>
                  <a:schemeClr val="bg1"/>
                </a:solidFill>
                <a:latin typeface="Arial" charset="0"/>
                <a:ea typeface="ＭＳ Ｐゴシック" charset="0"/>
              </a:defRPr>
            </a:lvl3pPr>
            <a:lvl4pPr marL="1600200" indent="-228600" eaLnBrk="0" hangingPunct="0">
              <a:defRPr sz="4400">
                <a:solidFill>
                  <a:schemeClr val="bg1"/>
                </a:solidFill>
                <a:latin typeface="Arial" charset="0"/>
                <a:ea typeface="ＭＳ Ｐゴシック" charset="0"/>
              </a:defRPr>
            </a:lvl4pPr>
            <a:lvl5pPr marL="2057400" indent="-228600" eaLnBrk="0" hangingPunct="0">
              <a:defRPr sz="4400">
                <a:solidFill>
                  <a:schemeClr val="bg1"/>
                </a:solidFill>
                <a:latin typeface="Arial" charset="0"/>
                <a:ea typeface="ＭＳ Ｐゴシック" charset="0"/>
              </a:defRPr>
            </a:lvl5pPr>
            <a:lvl6pPr marL="2514600" indent="-228600" eaLnBrk="0" fontAlgn="base" hangingPunct="0">
              <a:spcBef>
                <a:spcPct val="0"/>
              </a:spcBef>
              <a:spcAft>
                <a:spcPct val="0"/>
              </a:spcAft>
              <a:defRPr sz="4400">
                <a:solidFill>
                  <a:schemeClr val="bg1"/>
                </a:solidFill>
                <a:latin typeface="Arial" charset="0"/>
                <a:ea typeface="ＭＳ Ｐゴシック" charset="0"/>
              </a:defRPr>
            </a:lvl6pPr>
            <a:lvl7pPr marL="2971800" indent="-228600" eaLnBrk="0" fontAlgn="base" hangingPunct="0">
              <a:spcBef>
                <a:spcPct val="0"/>
              </a:spcBef>
              <a:spcAft>
                <a:spcPct val="0"/>
              </a:spcAft>
              <a:defRPr sz="4400">
                <a:solidFill>
                  <a:schemeClr val="bg1"/>
                </a:solidFill>
                <a:latin typeface="Arial" charset="0"/>
                <a:ea typeface="ＭＳ Ｐゴシック" charset="0"/>
              </a:defRPr>
            </a:lvl7pPr>
            <a:lvl8pPr marL="3429000" indent="-228600" eaLnBrk="0" fontAlgn="base" hangingPunct="0">
              <a:spcBef>
                <a:spcPct val="0"/>
              </a:spcBef>
              <a:spcAft>
                <a:spcPct val="0"/>
              </a:spcAft>
              <a:defRPr sz="4400">
                <a:solidFill>
                  <a:schemeClr val="bg1"/>
                </a:solidFill>
                <a:latin typeface="Arial" charset="0"/>
                <a:ea typeface="ＭＳ Ｐゴシック" charset="0"/>
              </a:defRPr>
            </a:lvl8pPr>
            <a:lvl9pPr marL="3886200" indent="-228600" eaLnBrk="0" fontAlgn="base" hangingPunct="0">
              <a:spcBef>
                <a:spcPct val="0"/>
              </a:spcBef>
              <a:spcAft>
                <a:spcPct val="0"/>
              </a:spcAft>
              <a:defRPr sz="4400">
                <a:solidFill>
                  <a:schemeClr val="bg1"/>
                </a:solidFill>
                <a:latin typeface="Arial" charset="0"/>
                <a:ea typeface="ＭＳ Ｐゴシック" charset="0"/>
              </a:defRPr>
            </a:lvl9pPr>
          </a:lstStyle>
          <a:p>
            <a:pPr eaLnBrk="1" hangingPunct="1"/>
            <a:r>
              <a:rPr lang="pt-BR" sz="1200">
                <a:solidFill>
                  <a:schemeClr val="tx1"/>
                </a:solidFill>
              </a:rPr>
              <a:t>Normal portador  </a:t>
            </a:r>
          </a:p>
        </p:txBody>
      </p:sp>
      <p:sp>
        <p:nvSpPr>
          <p:cNvPr id="24592" name="CaixaDeTexto 4"/>
          <p:cNvSpPr txBox="1">
            <a:spLocks noChangeArrowheads="1"/>
          </p:cNvSpPr>
          <p:nvPr/>
        </p:nvSpPr>
        <p:spPr bwMode="auto">
          <a:xfrm>
            <a:off x="986367" y="5842001"/>
            <a:ext cx="4756151"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bg1"/>
                </a:solidFill>
                <a:latin typeface="Arial" charset="0"/>
                <a:ea typeface="ＭＳ Ｐゴシック" charset="0"/>
                <a:cs typeface="ＭＳ Ｐゴシック" charset="0"/>
              </a:defRPr>
            </a:lvl1pPr>
            <a:lvl2pPr marL="742950" indent="-285750" eaLnBrk="0" hangingPunct="0">
              <a:defRPr sz="4400">
                <a:solidFill>
                  <a:schemeClr val="bg1"/>
                </a:solidFill>
                <a:latin typeface="Arial" charset="0"/>
                <a:ea typeface="ＭＳ Ｐゴシック" charset="0"/>
              </a:defRPr>
            </a:lvl2pPr>
            <a:lvl3pPr marL="1143000" indent="-228600" eaLnBrk="0" hangingPunct="0">
              <a:defRPr sz="4400">
                <a:solidFill>
                  <a:schemeClr val="bg1"/>
                </a:solidFill>
                <a:latin typeface="Arial" charset="0"/>
                <a:ea typeface="ＭＳ Ｐゴシック" charset="0"/>
              </a:defRPr>
            </a:lvl3pPr>
            <a:lvl4pPr marL="1600200" indent="-228600" eaLnBrk="0" hangingPunct="0">
              <a:defRPr sz="4400">
                <a:solidFill>
                  <a:schemeClr val="bg1"/>
                </a:solidFill>
                <a:latin typeface="Arial" charset="0"/>
                <a:ea typeface="ＭＳ Ｐゴシック" charset="0"/>
              </a:defRPr>
            </a:lvl4pPr>
            <a:lvl5pPr marL="2057400" indent="-228600" eaLnBrk="0" hangingPunct="0">
              <a:defRPr sz="4400">
                <a:solidFill>
                  <a:schemeClr val="bg1"/>
                </a:solidFill>
                <a:latin typeface="Arial" charset="0"/>
                <a:ea typeface="ＭＳ Ｐゴシック" charset="0"/>
              </a:defRPr>
            </a:lvl5pPr>
            <a:lvl6pPr marL="2514600" indent="-228600" eaLnBrk="0" fontAlgn="base" hangingPunct="0">
              <a:spcBef>
                <a:spcPct val="0"/>
              </a:spcBef>
              <a:spcAft>
                <a:spcPct val="0"/>
              </a:spcAft>
              <a:defRPr sz="4400">
                <a:solidFill>
                  <a:schemeClr val="bg1"/>
                </a:solidFill>
                <a:latin typeface="Arial" charset="0"/>
                <a:ea typeface="ＭＳ Ｐゴシック" charset="0"/>
              </a:defRPr>
            </a:lvl6pPr>
            <a:lvl7pPr marL="2971800" indent="-228600" eaLnBrk="0" fontAlgn="base" hangingPunct="0">
              <a:spcBef>
                <a:spcPct val="0"/>
              </a:spcBef>
              <a:spcAft>
                <a:spcPct val="0"/>
              </a:spcAft>
              <a:defRPr sz="4400">
                <a:solidFill>
                  <a:schemeClr val="bg1"/>
                </a:solidFill>
                <a:latin typeface="Arial" charset="0"/>
                <a:ea typeface="ＭＳ Ｐゴシック" charset="0"/>
              </a:defRPr>
            </a:lvl7pPr>
            <a:lvl8pPr marL="3429000" indent="-228600" eaLnBrk="0" fontAlgn="base" hangingPunct="0">
              <a:spcBef>
                <a:spcPct val="0"/>
              </a:spcBef>
              <a:spcAft>
                <a:spcPct val="0"/>
              </a:spcAft>
              <a:defRPr sz="4400">
                <a:solidFill>
                  <a:schemeClr val="bg1"/>
                </a:solidFill>
                <a:latin typeface="Arial" charset="0"/>
                <a:ea typeface="ＭＳ Ｐゴシック" charset="0"/>
              </a:defRPr>
            </a:lvl8pPr>
            <a:lvl9pPr marL="3886200" indent="-228600" eaLnBrk="0" fontAlgn="base" hangingPunct="0">
              <a:spcBef>
                <a:spcPct val="0"/>
              </a:spcBef>
              <a:spcAft>
                <a:spcPct val="0"/>
              </a:spcAft>
              <a:defRPr sz="4400">
                <a:solidFill>
                  <a:schemeClr val="bg1"/>
                </a:solidFill>
                <a:latin typeface="Arial" charset="0"/>
                <a:ea typeface="ＭＳ Ｐゴシック" charset="0"/>
              </a:defRPr>
            </a:lvl9pPr>
          </a:lstStyle>
          <a:p>
            <a:pPr algn="ctr" eaLnBrk="1" hangingPunct="1"/>
            <a:r>
              <a:rPr lang="pt-BR" sz="2000" b="1">
                <a:solidFill>
                  <a:schemeClr val="tx1"/>
                </a:solidFill>
              </a:rPr>
              <a:t>Todas as glicogenoses (exceto a IX alfa)</a:t>
            </a:r>
          </a:p>
        </p:txBody>
      </p:sp>
      <p:sp>
        <p:nvSpPr>
          <p:cNvPr id="24593" name="AutoShape 4" descr="data:image/jpeg;base64,/9j/4AAQSkZJRgABAQAAAQABAAD/2wCEAAkGBxISDxAQDxQQEA8QEA8QEA8REA8PDxYXFBUWGBgVGBQYHCkgGBolHhQULTEhJSkrMS4uFx8/ODMsNygtLisBCgoKDg0OGhAQGiwkHCQsLCw1LCwsLCwsLCwsLCwsLTQsLCwsLCwsNiwsLCwsLCwsLCwsLCwsLCw0LCwsLCwsLP/AABEIALIBGgMBIgACEQEDEQH/xAAbAAACAwEBAQAAAAAAAAAAAAABAwACBQQGB//EAEYQAAEDAwEEBgYHBQYGAwAAAAEAAgMEERIhBTFBURMiYXGBkQYyQlKhsRQjM2JyksEkQ4Ki0QdTY8Lh8BVzg6OysxY0ZP/EABkBAQEBAQEBAAAAAAAAAAAAAAABAgMEBf/EACoRAAICAQQBAwQBBQAAAAAAAAABAhEhAxIxQSITMlFCUnGB8AQzYWLx/9oADAMBAAIRAxEAPwDz21G5bOP+HUu8pI2/rGvP+i5JNawb3UU7m98eMg/8F6SIZ01XHxwjlH/TdY/CReb9EDbaMTDulE0JH/Mje23mQvqV4ni0ncTto6jNgdx3OHIhdC81TbSweeo4AjrMuCQQu1u3WcWyDwB/VedSXZiWlK8GwpZcdLtWndrJKYwOHQyPee4AW83BP/45Sj7OOWc85HdEz8jNf5luKsz6chwbqANSdAOK1aX0bqni4he1vvS4wN/7hF/BYzfTCcXZShkTjpjAxrD/ABPHWPiV1uqqpjGy1Obch6z8hkRvsDqRqukdO+w4JK2b0foRUH95SA8unJPwaVz1vofVxi/R9KOcLhJ/L6x8lx7DkD3tqp6gQhmQijxlfKbggucGtIDeQvrvXo6j0nMMkDYpA5shaSZGPthfrPLR1gAL25k8t7YndMy9vZ4p0diQdCCQQdCLcxwVLL6ztTZdNtCJsgLRI4ERVLQdSNMXg6uGnHUfP5ltKgfBK+GUYyMNnDeOwg8Qea5iUaOOylkbKKGSpCCuhZAVQV7IWQFVEbKFAVUsipZAVQVlEBVRWshZAVURsogAoiogKqIqIAKIoICKKKIDv9Hq57qhsckYjEodCSMjfpGlovc8HYrz8hNPWxSbujnjcf4Xi/wuvVxzOG42I3GwKy/Tyju4TNHVmaJRb73rDwOQ8F6LTWD0acleDn9Im1T6qaEgyRMmfgxkYAxPqkYjfYrjb6KVr+sY5Gt96UiIW73kBelrtvOEFPL0kjRLAw4te4dZos7d2j4rz75Z6k31bGfbcSSfPUrnKky+o0Z1Zs4QuwdI2R/ERO6Qd2Q0J7rrrodmOdYyDBm/AGznd54LUo9nMj1Au7i86n/RdMjg0XO5ZpywjnLWLx1nQttFhTtH900MPi/1j4lZ4ynd0ktyz2Q4kud2uvw7EYojKQ532Q1a3dl2nsWnTU5e4NFgNSXHQNA3uPYAtr7UcXLtlY2hrXSyfZsIFuL3H1WDvt4DwSMnOc6SSxkfYuto0Abmt5ABXklEjmuaCIWC0LTvN98h7T8AmMcGNMjtcbBjdeu87m/qe5apN7VwYylb5PWeiVZiyppDfpGRirGujSCAWW4HGxt3rr9KqdtXSCqb9tTgB9t7oyeP4Sb9xK836GuLK2LI3MznslPvGZpb8yPJavoptECd9PJqx5fE8Hk67T81Gt1tHo0/ZR5AhCy6KunMcj43b43vYe9pI/RJsuRzK2QIV7IWQFLKK9kLICqFleyqQoCtkCFdCyAqgr2QsgKqK1kEBUhCyvZCyArZBWUQFVFayFkAEEVEAFEVEBrgLqmpuno3x73wEvbzLHb/ACd/5LnxXVs6o6KVr7XaLh7ebTo4eXxstxdMsXTPO7HhbJAYpAC6llc5oPuydneCtEMTds0H0WsEjdYJ22yHqkO1afO3mlTyBoJPBblC+Deq+ykrw0EnguGGIzHN+kV7tb73aexWhiMxzeLRey0+12nsWmGLLdYRyKBnAdwARrha9O0ggEGocDe5tpEDyF9e1Okf0bRif2iQfVb+o3jMfIho7bpEcIaABuHme09qvsVdmF5OyRx3IA4m3If6BJc8PcC3WKO7Y9LZH2n+dwE6pJawMbpJMDrxbGD1nd7joO481GsAFhoAAB3Bafitq5YWXuZRlX0MkUg3slicB3PBHyV9rVHQbUqANMah5H5rria3OQu9lmg/ER+g+aT6dy22k94/eNhk/PG0/qqnTo9Ggrs9L6VNH0yVw3SiOUf9RjXH4krIxWptWTNlHJ79HFc9rHPZ/lCziFxZiWGxdlLK+KllCWLshZMshZAUQITC1VsgKWQsr2UIQFLIK9kCEBVCytZSygKWUsrWUQFLIK9kCEBVRFRAVQsrKICiisogNuylkyyFlTJp0cLaqA0ctg/U0zzz3mP9R49i8vNRkvEc9w6N1nsOgcRuJ7N61weI0I1BGhB5rUq4W1zRubXMFgdGicDh+P5rpGXTOsZWqZhhquMWtdJJcsZYBo3vefVjHfxPAeCpSklxjf8AVvbfIu0ADd5PcLoF/Sua8AiKMFsDDobH1pXfed8BZWtuWcpJ3RRrXFzpJLdI83db1QODG8mgaK5xALnmzGjJ5425DtN7D/RMIXO45uwHqRuyeeDn20b2ho+JUj9z/jMy+1fxFYWkl0jxZ8huRwaPZYOwD9UquksLN1cbADmToAu4iwueC4qduchedzdG953+QsEj3Nh5pF4IAxoby3nmeJWF6fPvPTv96jpj+VuP+VehqjZhPYvO+nTThs950zpPlLIAPKyRPT/T+49JSvzoKB3Jk8f5ZSf86piq+ikT5dmwBjXO6OepBsNBcRkXO4eK6Zugj+3qaaM8Wh5nk/LED8SFlrJmcW5OjnshZF+3NnM1vVT9rWx07D4nI/BBnpdRj1aRp7ZJpnnyBARRbHpSJihiupnpTAXYmkhGgPVDyRfgb8U/6dSyfu3Rk7rZALfpSJsxZmWUstGGlik+zkANyOuOpcG1i4bt2+1u1IrKN8TsZGlpIuNxa4c2uGjh2hYlFx5M0+TksgWplkLLJBZCFkyyFkLYshCyvZCyApZSytZSyAXZRXIQsoCillayFkBWyCuhZAUUVrKID0FlLJllMVoyKxRATMUMUAyt6OpbapuJQLNqWjJ3dI32x2jXvWRUxTQWyAkjOjZGnJh7ncD2Gx7Fp4otJF7Ei+hHA944rSlXJ0U+mZEm0QIy/wBV1wGh3PTrW4gDXvARpauna0NE0YtvLhICTvJPV5rvdTNJvYDuFh5KpoYT67Ae0AArq5QaokVC232cO0K2Lo8mSse29nObnYd9wL+CUNu0EbQ0Szy2H7untfxe4fJah2TSFuLmzY3vi0stfnqqDYdAP3VQ89szGD4MKkttUajHTVtmFtTb8L4c4Y5QA/Etle279xIswdUWvx4rn9MK01NDs6oLGR//AG4sI8sBhLcesSdz+a9UyipG+pSQd8r5pj5ZAfBcXp3EH7MgcGxsEVVMwNjjZEwB7GOHVaOw6rnabwddOUN1I83svZk1Ts3CC31VY7PKRkbAHxCxJcQDqxc1d6OCBmU00ZkJs2GIPeT/ABEAW7rrU9DK1sdBXufujlpZAO09Iy3xCfsijdK/6VPx+yYeA4O/p5qOVG56ji38B2RsOERh1TEZJDuZ0rmRsHAFrRcnnqn7RnjaOgp4KaN8ml2R3eL/AH3Ekd67K+pETC47/ZHb/RcuyqQ6yyfaP3X9lp/UqrCs8znJ94O3Zz3wRiON5AuS4iwJcd55pVVWSSWZm45a6uJxbqC7vOoHjyRqX2FvgN5vuaO0/wBUYYbXJtk43cRu7h2BaXgr7ZybcnXRZklgBZtmgAdUAgDtC2dn1zQ0QVIEkL2iQxX+siy3PabdRxGtuItfesyMAAyOAcGnGOM7pJOR+43e49w4pTLg5Elzy7JzjvcTvKt1GpdljqO/8HXtrZBgc0tPSQSjKGYDRw5Hk4cQs2y9NsqpY69FOfqKlvSQP/u5BxHceHIlYVXSuikfG8Wexxa4d3Edn9VzlGmdJxrKOUhCyaWquKyYF4oWTCECEAshVsmWQsgFkIWTLIEIUXZSyuQggKWQsrkIEICiitZBQHprIYp1lLLRkTipimlqGKAXihim4qYoBOKlk0tQxQCrIWTi1CyAVihtWDpNmVbOMckEw/mYfm1OLV27Kiz6aE/v4JGAfeAzb8WqrlG4OpHgfQOlbJ/xCCQXa6njltzMM0brfNenkIa0k6NaLnkAFj+hUHR7V6I6dPFUweLo3W+ICO0pTPKKeI6DWR3AW3n+natSj5HTXttC6WM1ExlcPqozZreBI4eHFbEhsO3h/vkmQwNYwNbo1o/2SuRw6R5briB194sD7He7j2aKxV5fCPNJ1hFaVmR6Q6jXDfrwL7dvDs711sjBJucWtBdJJa+DRvdbidQAOJITAw6BouSQ1rRvJOgAS369UWLGOu5w/eSC4uPuN1DeZuVeXukZf2oo92ZDrYtAwijvfBl7434uJJJPElJnfiPje17DmnyusO07tbfHgO1c1PGXdc+roWgixJ4OPZyCRX1y/wCh/bElVl9DMouH00rJW+8GP6rrnnfVbG0phUU8FW31rCGbvA6jvK4/hCVQwdJ0sB3TwTxW7SwlvxAWN/Z/W9JFNSu3vjJaPvx9YfIjxS9yPXCN6dfB0YoWTbIELicBJCBCbiqlqFFEIWTSFXFALIQITMVUhALsgWplkCEAqyllchCyFKEIWVyELID1dlMU2yllTNMVihZOspZAJspZNxQsgFYoFqdZTFAJxQxTcVMUIKLUymlMcjJBvY5rvLgjihihbOL0kohTbQgq4/s+limafukg/IlMk2S2nmnDdS+V78vuuJLR3AELeiphV0rqd32sQLou1p4eB+BWZtOQ/R45HaPY3oZXHgYx6x7wPOy6e9L5O2o7hZkVkpvg3VxNgLi2W/Ue6N58AnwwBjbX4lznHeSdS4quzqYj6xws9wsG8Wt3gfiO89pTZXDv1xY3g541sfuN0LvAcVXnxXCPLxl8lH39UXD3tu47jHE4cDwfIL/hb+JVdZrd1gLAAfAAJwZiHOcbkkve873OJuXFcABmdyjGh58dO88TwCJbvwg7X5YuKLpHZO9UG2/Q29kfdHxK65XBoJdoB/vQK80jY2jus1o3m3IckuDZksv1jwQzg4kMiA7HusPHyR+WXhFiqwssXsqZ5qoH+qxk0TiOzIXy7bX0XmdlTfRNrys3CKskbbsEhHyXqZ6+jhFpKmEFvsQh1Q8fl6v8y8f6bPDdsVL2+q+RsrTu0kY14P8AMpuzxg9mhBpOz220KfCWRnBr3Ad19PhZc5CR6T+lzYZ2t+jxPL4KeXpHGUl2cTTe2Vt91m//ACuR1i2mY6/CON5I7+SmyzD0Wa5CqWrJO33n1qeZndG4D5KO21bG9gHDIBwxNvDd4p6bMvTawalkC1Ko9oRSWAcGPO5ryGg9zvV87LrliLSWuBa4bwRY+Sw1Rlxa5OchVITiFUhQgotVSE0hCyAVZAhNIVSEAohCyZZSyA9fipimYqYqGqFYqWTcVMUFCsULJ2KmKEoTihinYqFqtihOKGKdihilihWKFk4tQxQlFYJXMe17DZzTcFbj446prnMAEjgDNB2t1D2cxp3rExUaSCC0kEG4INiPFLp2bi6/Auup8Gkl1gBdzsTdrRvNtxdcgAX1JCVBRj13yQMJADWumHUZe4b+K5u48SStV+0C4Wla2Td1iLE258Ce210mSCkf68bgfuhv9V1Uo1XBnZG7PMbRrI+lDHyBkQNzI1rn3txDdCezdzTKbbdL9nTxyyBguXyuZBEBzIFyfMLZl2TQHe2oce+MfE3S20FI31KZhPOV75f5RYLUpwwukIwilbeTwe09syvlxpGuc/L7QMc5x5BjdbNCfT7BrKi7q5spcTcOqJ8dPwElw8l7v6Q4DFmMbfdia2Jv8oF/Fc5asvUs0pxiqijzbfQ6ADVwceTWXb+Z1j8Fgf2iRY17O2lojfn9SwX+C+g4rw/9p7P2undzo4B+XIfopds66Em5Oz17avGjpJeqP2JhLg1mXUL2+ta/sjisn0aDuifIScppHOOp1tp88vNU2hUW2RQgetJG+Mdwmef6ea1qOmwjZGPZa0ePH43UZy1HlnLtOoLIzqcnaDXdzPgP0S6SgaIwHtBJ6xBF7X4eAslt+uqCd8cfkbH9SPJq0pSACToALk9yrwqOSebMWs2HE4gM+rc42Fj1QBqXEcgNSVaGukpji9r6ig9nIjp4hzY72OPVN287HVaIjNzcdZ1sx7rdC2PvvYu/hCYW/wCytSwqfJqOo27fBeWnaY2zQuEtO82bKBYg+49vsP7OPBcpauKiq3UMznxt6Sjld0c8J1jJ3lgPvDgRuW7tCkaAyaF3SU0wyifxHNjvvBc5Ro1KKq48GaWqtk4hVLVkwKcFWyaQqkIUUQhimEIWQHs8VMU3FHFYOtCcVMU7FAtVFCsVMUzFTFBQvFDFNxUxQUJxQxTsULIShWKBanWQxQUJxQLU7FAtVslCcVUtTi1AtSyUILUMU8tVS1UlCC1AtTi1VLUJQktXjP7TYfrKR3/5gPKR4XuC1ec/tGprtonf4Lx5SvWo8nXQxI4qWEyRbJYdWtZUvI/DKT+g81sbXqMIzb1ndUdnM+A+NkNgUn7NSyH2YZmN8ZS4/Jq52fX1JO+KLdyNj+pHk1brOejnrPJ07NpMIwDo52rv0HgFH6kEWIa4hgIuHPbqSfusuD2mw4FdNQ/2QcSQS53utG93adbAcSQhFFbhjoA1upxA4d/EniSVpY83+ji8+KFtjsLDzO8k7ye1IkdfQXDb4ue3eTvwb97meCZLJd2IuG3s97fW/A3hl27mpjIQNwAto1ouQ0e6Cd/fxUSrykG7wjnnpg9pY4ANsWtaNQwb7Dx47ykeitb0cklBUG0E5ux2/CQbnDzHeCV3SvDWkuIaBxJsF5vbTukaZYwQYrPa46E479N40ukbldnfSaXj8noqincx7mPFnMJafBJsuttWKmmhqR61hFL3gdV3iLj+ELnIXJqiSVOhRCqQnEKhChkUQhZMIUsgPa4qYpuKllg7isVMU2ylkFCsVMU3FTFAJxUxTcVMUAnFTFNxUxQgnFDFOIQshRJahinYoYoQSWqpanlqqWoBOKqWp2KBaqKEFqGKcWqpahmhBauT0wo86Okf7vTMP5yf1WgWrUipBNROZvMUpPg8D9QVuEqkjUOTx083Q7LpraOe6oY3mBdpJ8AfOyts+AQQ3cLOdZzgBrc2DWAc9wtzWrXbHyp6MkdWGeoDv4gwgeJaPJcRJe4OaSNXdERwA0dNfnva3tueC64eDjq+6ykMV733h15DvBe24DW/cZcjtdc8kuoluSxmmtnOGpv7jfvczwCvPISRBDe+jCWC7hp6jeb7eQ1PBNdDHTgCZ7WSWs2Fv1k/cGN1Gu9z8bneVr/Z/pHOnwv2xUMGIF7XAIaBuaCb2H6niuOorxfCEdK+9tPUB7SN57AsjbO2tSHEkcIGb7f4jx8hzWTFt6pBcIS6AEEXjBafw5DWyu3uXPwbhBtYwj1zNhTOtJOHDkHARtHcDoPmrTQxgFhdEL6Yh7STfuK8F0dRM68srxfi5ssjvknnZbmi7HTyvBBBMPRsHG4JcTfTkpZ2WnCOd2Td9B5i19RRO5yNaPvMN2/L4rvdtCMbyR3tNlhVUhg2sXjTPoZgPxNafnddG2tjtiqCY3vPSyPLWl3VAcbi35go0nydNVR5ZrR1kbtGvaTyvr5Jt15uo9HpvZka/se3XzS6d1ZC9rSAWk2Aec4/Pe3dwKxtXRz2R5TPT2UxWZs/bkUpwcRDJe2L3DoyeyTcP4rb95Wz9Hk9yT8jv6LDRhwa5PbWUsmYqYrmdhdlLJmKmKAXZSyZipigFYqYptkMVAKxUxTcUMUAotQITsUCFQJxVcU+yqWoBVlUhOLULIShJaqlqcWqpCASWqpankKpCEEELt2PWdDJd32bxjIOzge8f1XMWqpCFWD0m2tk9LSysiJIcWys6O2TgPWa0kixcLi/C68dtGFsQ6CMSOqXtYZZBpGzq6MjbbUgNsL6Aankdei2jLFpG6zeLCMm+R3eC6ZduPOpjgztbMxkut4ldITr3KxNRllYZ4yGgqycIM42lpDjGCX43vjl2nUk7z8Ej0ZtcSSCIH1hFaaZ34n3xHgfNeoqqySTR7iW+4LNZ+UWC5CF1evJ9HLZFcHEyhha3FsbT994Dn/ABo8lX6K33R5LsLVUhc97+SNWYe1tlufZ8LnRyM1bYnA9hbuWXJXdLFLBM0RVGDtLWDiNbtPPTcvWlqy9sbHZO3XR49V/Ef6JdhV2eM9IdH7Pk9+hhB72Oe39F6Os+sqKJ3A0zH+LS4H/ANYWJ6UUxZFs0HUshqIyfw1EgXpqGK8VHJyhnZ/3Bb5ldVwejVzBHQWLNw6SUn2W5MG7h6x8TYeBXdtCQtZ1fWd1W9hO89wFz4KtFBiwdwt3cP1PisxVLceNu3RnbQ2LFLcubi7329V39D4rLGwZxo2pkDRo0B0oAA3CwdovUTPsBoSXENa0C7nOO5oHNK+hv41MDDxYI3vDTyyAsbc1FGTOnruPZ9BUUUXmO5FFFEBFFFEBEFFEBFFFEACgVFFQVKCKioAVUqKKAqqlRRUFSgVFEIypVSgohCpVSooqUoVRFRDLKKrlFFTJQqjkFFURnk/T0aUP4Kj/AN71vbKH7FTd83zaiou30nbU/to5K4Xlbf8AunH+doXaooj9qPGuWcsZ/aJTxbSPLTyJdYkcjZdAUUWvpRPqZ//Z"/>
          <p:cNvSpPr>
            <a:spLocks noChangeAspect="1" noChangeArrowheads="1"/>
          </p:cNvSpPr>
          <p:nvPr/>
        </p:nvSpPr>
        <p:spPr bwMode="auto">
          <a:xfrm>
            <a:off x="330200" y="-334963"/>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24594" name="Picture 6" descr="http://meioambiente.culturamix.com/blog/wp-content/gallery/conceito-de-genetica-e-evolucao-1/conceito-de-genetica-e-evolucao-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851" y="246063"/>
            <a:ext cx="2785533"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CaixaDeTexto 24"/>
          <p:cNvSpPr txBox="1">
            <a:spLocks noChangeArrowheads="1"/>
          </p:cNvSpPr>
          <p:nvPr/>
        </p:nvSpPr>
        <p:spPr bwMode="auto">
          <a:xfrm>
            <a:off x="6769101" y="6038850"/>
            <a:ext cx="4756151"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bg1"/>
                </a:solidFill>
                <a:latin typeface="Arial" charset="0"/>
                <a:ea typeface="ＭＳ Ｐゴシック" charset="0"/>
                <a:cs typeface="ＭＳ Ｐゴシック" charset="0"/>
              </a:defRPr>
            </a:lvl1pPr>
            <a:lvl2pPr marL="742950" indent="-285750" eaLnBrk="0" hangingPunct="0">
              <a:defRPr sz="4400">
                <a:solidFill>
                  <a:schemeClr val="bg1"/>
                </a:solidFill>
                <a:latin typeface="Arial" charset="0"/>
                <a:ea typeface="ＭＳ Ｐゴシック" charset="0"/>
              </a:defRPr>
            </a:lvl2pPr>
            <a:lvl3pPr marL="1143000" indent="-228600" eaLnBrk="0" hangingPunct="0">
              <a:defRPr sz="4400">
                <a:solidFill>
                  <a:schemeClr val="bg1"/>
                </a:solidFill>
                <a:latin typeface="Arial" charset="0"/>
                <a:ea typeface="ＭＳ Ｐゴシック" charset="0"/>
              </a:defRPr>
            </a:lvl3pPr>
            <a:lvl4pPr marL="1600200" indent="-228600" eaLnBrk="0" hangingPunct="0">
              <a:defRPr sz="4400">
                <a:solidFill>
                  <a:schemeClr val="bg1"/>
                </a:solidFill>
                <a:latin typeface="Arial" charset="0"/>
                <a:ea typeface="ＭＳ Ｐゴシック" charset="0"/>
              </a:defRPr>
            </a:lvl4pPr>
            <a:lvl5pPr marL="2057400" indent="-228600" eaLnBrk="0" hangingPunct="0">
              <a:defRPr sz="4400">
                <a:solidFill>
                  <a:schemeClr val="bg1"/>
                </a:solidFill>
                <a:latin typeface="Arial" charset="0"/>
                <a:ea typeface="ＭＳ Ｐゴシック" charset="0"/>
              </a:defRPr>
            </a:lvl5pPr>
            <a:lvl6pPr marL="2514600" indent="-228600" eaLnBrk="0" fontAlgn="base" hangingPunct="0">
              <a:spcBef>
                <a:spcPct val="0"/>
              </a:spcBef>
              <a:spcAft>
                <a:spcPct val="0"/>
              </a:spcAft>
              <a:defRPr sz="4400">
                <a:solidFill>
                  <a:schemeClr val="bg1"/>
                </a:solidFill>
                <a:latin typeface="Arial" charset="0"/>
                <a:ea typeface="ＭＳ Ｐゴシック" charset="0"/>
              </a:defRPr>
            </a:lvl6pPr>
            <a:lvl7pPr marL="2971800" indent="-228600" eaLnBrk="0" fontAlgn="base" hangingPunct="0">
              <a:spcBef>
                <a:spcPct val="0"/>
              </a:spcBef>
              <a:spcAft>
                <a:spcPct val="0"/>
              </a:spcAft>
              <a:defRPr sz="4400">
                <a:solidFill>
                  <a:schemeClr val="bg1"/>
                </a:solidFill>
                <a:latin typeface="Arial" charset="0"/>
                <a:ea typeface="ＭＳ Ｐゴシック" charset="0"/>
              </a:defRPr>
            </a:lvl7pPr>
            <a:lvl8pPr marL="3429000" indent="-228600" eaLnBrk="0" fontAlgn="base" hangingPunct="0">
              <a:spcBef>
                <a:spcPct val="0"/>
              </a:spcBef>
              <a:spcAft>
                <a:spcPct val="0"/>
              </a:spcAft>
              <a:defRPr sz="4400">
                <a:solidFill>
                  <a:schemeClr val="bg1"/>
                </a:solidFill>
                <a:latin typeface="Arial" charset="0"/>
                <a:ea typeface="ＭＳ Ｐゴシック" charset="0"/>
              </a:defRPr>
            </a:lvl8pPr>
            <a:lvl9pPr marL="3886200" indent="-228600" eaLnBrk="0" fontAlgn="base" hangingPunct="0">
              <a:spcBef>
                <a:spcPct val="0"/>
              </a:spcBef>
              <a:spcAft>
                <a:spcPct val="0"/>
              </a:spcAft>
              <a:defRPr sz="4400">
                <a:solidFill>
                  <a:schemeClr val="bg1"/>
                </a:solidFill>
                <a:latin typeface="Arial" charset="0"/>
                <a:ea typeface="ＭＳ Ｐゴシック" charset="0"/>
              </a:defRPr>
            </a:lvl9pPr>
          </a:lstStyle>
          <a:p>
            <a:pPr algn="ctr" eaLnBrk="1" hangingPunct="1"/>
            <a:r>
              <a:rPr lang="pt-BR" sz="2000" b="1" dirty="0" err="1">
                <a:solidFill>
                  <a:schemeClr val="tx1"/>
                </a:solidFill>
              </a:rPr>
              <a:t>Glicogenose</a:t>
            </a:r>
            <a:r>
              <a:rPr lang="pt-BR" sz="2000" b="1" dirty="0">
                <a:solidFill>
                  <a:schemeClr val="tx1"/>
                </a:solidFill>
              </a:rPr>
              <a:t> IX </a:t>
            </a:r>
            <a:r>
              <a:rPr lang="el-GR" sz="2000" b="1" dirty="0">
                <a:solidFill>
                  <a:schemeClr val="tx1"/>
                </a:solidFill>
              </a:rPr>
              <a:t>α (tipo I</a:t>
            </a:r>
            <a:r>
              <a:rPr lang="en-US" sz="2000" b="1" dirty="0">
                <a:solidFill>
                  <a:schemeClr val="tx1"/>
                </a:solidFill>
              </a:rPr>
              <a:t>X</a:t>
            </a:r>
            <a:r>
              <a:rPr lang="el-GR" sz="2000" b="1" dirty="0">
                <a:solidFill>
                  <a:schemeClr val="tx1"/>
                </a:solidFill>
              </a:rPr>
              <a:t>a)</a:t>
            </a:r>
            <a:endParaRPr lang="pt-BR" sz="2000" b="1" dirty="0">
              <a:solidFill>
                <a:schemeClr val="tx1"/>
              </a:solidFill>
            </a:endParaRPr>
          </a:p>
        </p:txBody>
      </p:sp>
    </p:spTree>
    <p:extLst>
      <p:ext uri="{BB962C8B-B14F-4D97-AF65-F5344CB8AC3E}">
        <p14:creationId xmlns:p14="http://schemas.microsoft.com/office/powerpoint/2010/main" val="14432976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6" grpId="0" animBg="1"/>
      <p:bldP spid="17" grpId="0" animBg="1"/>
      <p:bldP spid="18" grpId="0" animBg="1"/>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Oval 2"/>
          <p:cNvSpPr>
            <a:spLocks noChangeArrowheads="1"/>
          </p:cNvSpPr>
          <p:nvPr/>
        </p:nvSpPr>
        <p:spPr bwMode="auto">
          <a:xfrm>
            <a:off x="0" y="836613"/>
            <a:ext cx="12192000" cy="5761037"/>
          </a:xfrm>
          <a:prstGeom prst="ellipse">
            <a:avLst/>
          </a:prstGeom>
          <a:solidFill>
            <a:srgbClr val="00CC99"/>
          </a:solidFill>
          <a:ln w="9525">
            <a:solidFill>
              <a:schemeClr val="tx1"/>
            </a:solidFill>
            <a:round/>
            <a:headEnd/>
            <a:tailEnd/>
          </a:ln>
        </p:spPr>
        <p:txBody>
          <a:bodyPr wrap="none" anchor="ctr"/>
          <a:lstStyle/>
          <a:p>
            <a:endParaRPr lang="en-US">
              <a:solidFill>
                <a:srgbClr val="800000"/>
              </a:solidFill>
            </a:endParaRPr>
          </a:p>
        </p:txBody>
      </p:sp>
      <p:sp>
        <p:nvSpPr>
          <p:cNvPr id="222211" name="Text Box 3"/>
          <p:cNvSpPr txBox="1">
            <a:spLocks noChangeArrowheads="1"/>
          </p:cNvSpPr>
          <p:nvPr/>
        </p:nvSpPr>
        <p:spPr bwMode="auto">
          <a:xfrm>
            <a:off x="6096000" y="1"/>
            <a:ext cx="1534584"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bg1"/>
                </a:solidFill>
                <a:latin typeface="Arial" charset="0"/>
                <a:ea typeface="ＭＳ Ｐゴシック" charset="0"/>
                <a:cs typeface="ＭＳ Ｐゴシック" charset="0"/>
              </a:defRPr>
            </a:lvl1pPr>
            <a:lvl2pPr marL="742950" indent="-285750" eaLnBrk="0" hangingPunct="0">
              <a:defRPr sz="4400">
                <a:solidFill>
                  <a:schemeClr val="bg1"/>
                </a:solidFill>
                <a:latin typeface="Arial" charset="0"/>
                <a:ea typeface="ＭＳ Ｐゴシック" charset="0"/>
              </a:defRPr>
            </a:lvl2pPr>
            <a:lvl3pPr marL="1143000" indent="-228600" eaLnBrk="0" hangingPunct="0">
              <a:defRPr sz="4400">
                <a:solidFill>
                  <a:schemeClr val="bg1"/>
                </a:solidFill>
                <a:latin typeface="Arial" charset="0"/>
                <a:ea typeface="ＭＳ Ｐゴシック" charset="0"/>
              </a:defRPr>
            </a:lvl3pPr>
            <a:lvl4pPr marL="1600200" indent="-228600" eaLnBrk="0" hangingPunct="0">
              <a:defRPr sz="4400">
                <a:solidFill>
                  <a:schemeClr val="bg1"/>
                </a:solidFill>
                <a:latin typeface="Arial" charset="0"/>
                <a:ea typeface="ＭＳ Ｐゴシック" charset="0"/>
              </a:defRPr>
            </a:lvl4pPr>
            <a:lvl5pPr marL="2057400" indent="-228600" eaLnBrk="0" hangingPunct="0">
              <a:defRPr sz="4400">
                <a:solidFill>
                  <a:schemeClr val="bg1"/>
                </a:solidFill>
                <a:latin typeface="Arial" charset="0"/>
                <a:ea typeface="ＭＳ Ｐゴシック" charset="0"/>
              </a:defRPr>
            </a:lvl5pPr>
            <a:lvl6pPr marL="2514600" indent="-228600" eaLnBrk="0" fontAlgn="base" hangingPunct="0">
              <a:spcBef>
                <a:spcPct val="0"/>
              </a:spcBef>
              <a:spcAft>
                <a:spcPct val="0"/>
              </a:spcAft>
              <a:defRPr sz="4400">
                <a:solidFill>
                  <a:schemeClr val="bg1"/>
                </a:solidFill>
                <a:latin typeface="Arial" charset="0"/>
                <a:ea typeface="ＭＳ Ｐゴシック" charset="0"/>
              </a:defRPr>
            </a:lvl6pPr>
            <a:lvl7pPr marL="2971800" indent="-228600" eaLnBrk="0" fontAlgn="base" hangingPunct="0">
              <a:spcBef>
                <a:spcPct val="0"/>
              </a:spcBef>
              <a:spcAft>
                <a:spcPct val="0"/>
              </a:spcAft>
              <a:defRPr sz="4400">
                <a:solidFill>
                  <a:schemeClr val="bg1"/>
                </a:solidFill>
                <a:latin typeface="Arial" charset="0"/>
                <a:ea typeface="ＭＳ Ｐゴシック" charset="0"/>
              </a:defRPr>
            </a:lvl7pPr>
            <a:lvl8pPr marL="3429000" indent="-228600" eaLnBrk="0" fontAlgn="base" hangingPunct="0">
              <a:spcBef>
                <a:spcPct val="0"/>
              </a:spcBef>
              <a:spcAft>
                <a:spcPct val="0"/>
              </a:spcAft>
              <a:defRPr sz="4400">
                <a:solidFill>
                  <a:schemeClr val="bg1"/>
                </a:solidFill>
                <a:latin typeface="Arial" charset="0"/>
                <a:ea typeface="ＭＳ Ｐゴシック" charset="0"/>
              </a:defRPr>
            </a:lvl8pPr>
            <a:lvl9pPr marL="3886200" indent="-228600" eaLnBrk="0" fontAlgn="base" hangingPunct="0">
              <a:spcBef>
                <a:spcPct val="0"/>
              </a:spcBef>
              <a:spcAft>
                <a:spcPct val="0"/>
              </a:spcAft>
              <a:defRPr sz="4400">
                <a:solidFill>
                  <a:schemeClr val="bg1"/>
                </a:solidFill>
                <a:latin typeface="Arial" charset="0"/>
                <a:ea typeface="ＭＳ Ｐゴシック" charset="0"/>
              </a:defRPr>
            </a:lvl9pPr>
          </a:lstStyle>
          <a:p>
            <a:pPr algn="ctr" eaLnBrk="1" hangingPunct="1">
              <a:spcBef>
                <a:spcPct val="50000"/>
              </a:spcBef>
            </a:pPr>
            <a:r>
              <a:rPr lang="pt-BR" sz="1800" b="1" dirty="0">
                <a:solidFill>
                  <a:srgbClr val="800000"/>
                </a:solidFill>
              </a:rPr>
              <a:t>Glicose</a:t>
            </a:r>
          </a:p>
        </p:txBody>
      </p:sp>
      <p:sp>
        <p:nvSpPr>
          <p:cNvPr id="222212" name="Text Box 4"/>
          <p:cNvSpPr txBox="1">
            <a:spLocks noChangeArrowheads="1"/>
          </p:cNvSpPr>
          <p:nvPr/>
        </p:nvSpPr>
        <p:spPr bwMode="auto">
          <a:xfrm>
            <a:off x="4368800" y="1773238"/>
            <a:ext cx="1534584"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bg1"/>
                </a:solidFill>
                <a:latin typeface="Arial" charset="0"/>
                <a:ea typeface="ＭＳ Ｐゴシック" charset="0"/>
                <a:cs typeface="ＭＳ Ｐゴシック" charset="0"/>
              </a:defRPr>
            </a:lvl1pPr>
            <a:lvl2pPr marL="742950" indent="-285750" eaLnBrk="0" hangingPunct="0">
              <a:defRPr sz="4400">
                <a:solidFill>
                  <a:schemeClr val="bg1"/>
                </a:solidFill>
                <a:latin typeface="Arial" charset="0"/>
                <a:ea typeface="ＭＳ Ｐゴシック" charset="0"/>
              </a:defRPr>
            </a:lvl2pPr>
            <a:lvl3pPr marL="1143000" indent="-228600" eaLnBrk="0" hangingPunct="0">
              <a:defRPr sz="4400">
                <a:solidFill>
                  <a:schemeClr val="bg1"/>
                </a:solidFill>
                <a:latin typeface="Arial" charset="0"/>
                <a:ea typeface="ＭＳ Ｐゴシック" charset="0"/>
              </a:defRPr>
            </a:lvl3pPr>
            <a:lvl4pPr marL="1600200" indent="-228600" eaLnBrk="0" hangingPunct="0">
              <a:defRPr sz="4400">
                <a:solidFill>
                  <a:schemeClr val="bg1"/>
                </a:solidFill>
                <a:latin typeface="Arial" charset="0"/>
                <a:ea typeface="ＭＳ Ｐゴシック" charset="0"/>
              </a:defRPr>
            </a:lvl4pPr>
            <a:lvl5pPr marL="2057400" indent="-228600" eaLnBrk="0" hangingPunct="0">
              <a:defRPr sz="4400">
                <a:solidFill>
                  <a:schemeClr val="bg1"/>
                </a:solidFill>
                <a:latin typeface="Arial" charset="0"/>
                <a:ea typeface="ＭＳ Ｐゴシック" charset="0"/>
              </a:defRPr>
            </a:lvl5pPr>
            <a:lvl6pPr marL="2514600" indent="-228600" eaLnBrk="0" fontAlgn="base" hangingPunct="0">
              <a:spcBef>
                <a:spcPct val="0"/>
              </a:spcBef>
              <a:spcAft>
                <a:spcPct val="0"/>
              </a:spcAft>
              <a:defRPr sz="4400">
                <a:solidFill>
                  <a:schemeClr val="bg1"/>
                </a:solidFill>
                <a:latin typeface="Arial" charset="0"/>
                <a:ea typeface="ＭＳ Ｐゴシック" charset="0"/>
              </a:defRPr>
            </a:lvl6pPr>
            <a:lvl7pPr marL="2971800" indent="-228600" eaLnBrk="0" fontAlgn="base" hangingPunct="0">
              <a:spcBef>
                <a:spcPct val="0"/>
              </a:spcBef>
              <a:spcAft>
                <a:spcPct val="0"/>
              </a:spcAft>
              <a:defRPr sz="4400">
                <a:solidFill>
                  <a:schemeClr val="bg1"/>
                </a:solidFill>
                <a:latin typeface="Arial" charset="0"/>
                <a:ea typeface="ＭＳ Ｐゴシック" charset="0"/>
              </a:defRPr>
            </a:lvl7pPr>
            <a:lvl8pPr marL="3429000" indent="-228600" eaLnBrk="0" fontAlgn="base" hangingPunct="0">
              <a:spcBef>
                <a:spcPct val="0"/>
              </a:spcBef>
              <a:spcAft>
                <a:spcPct val="0"/>
              </a:spcAft>
              <a:defRPr sz="4400">
                <a:solidFill>
                  <a:schemeClr val="bg1"/>
                </a:solidFill>
                <a:latin typeface="Arial" charset="0"/>
                <a:ea typeface="ＭＳ Ｐゴシック" charset="0"/>
              </a:defRPr>
            </a:lvl8pPr>
            <a:lvl9pPr marL="3886200" indent="-228600" eaLnBrk="0" fontAlgn="base" hangingPunct="0">
              <a:spcBef>
                <a:spcPct val="0"/>
              </a:spcBef>
              <a:spcAft>
                <a:spcPct val="0"/>
              </a:spcAft>
              <a:defRPr sz="4400">
                <a:solidFill>
                  <a:schemeClr val="bg1"/>
                </a:solidFill>
                <a:latin typeface="Arial" charset="0"/>
                <a:ea typeface="ＭＳ Ｐゴシック" charset="0"/>
              </a:defRPr>
            </a:lvl9pPr>
          </a:lstStyle>
          <a:p>
            <a:pPr algn="ctr" eaLnBrk="1" hangingPunct="1">
              <a:spcBef>
                <a:spcPct val="50000"/>
              </a:spcBef>
            </a:pPr>
            <a:r>
              <a:rPr lang="pt-BR" sz="1800">
                <a:solidFill>
                  <a:srgbClr val="800000"/>
                </a:solidFill>
              </a:rPr>
              <a:t>Glicose</a:t>
            </a:r>
          </a:p>
        </p:txBody>
      </p:sp>
      <p:sp>
        <p:nvSpPr>
          <p:cNvPr id="222215" name="Line 7"/>
          <p:cNvSpPr>
            <a:spLocks noChangeShapeType="1"/>
          </p:cNvSpPr>
          <p:nvPr/>
        </p:nvSpPr>
        <p:spPr bwMode="auto">
          <a:xfrm flipH="1">
            <a:off x="7344833" y="1341438"/>
            <a:ext cx="0" cy="43180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800000"/>
              </a:solidFill>
            </a:endParaRPr>
          </a:p>
        </p:txBody>
      </p:sp>
      <p:sp>
        <p:nvSpPr>
          <p:cNvPr id="222216" name="Line 8"/>
          <p:cNvSpPr>
            <a:spLocks noChangeShapeType="1"/>
          </p:cNvSpPr>
          <p:nvPr/>
        </p:nvSpPr>
        <p:spPr bwMode="auto">
          <a:xfrm flipH="1">
            <a:off x="7344833" y="2205038"/>
            <a:ext cx="0" cy="43180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800000"/>
              </a:solidFill>
            </a:endParaRPr>
          </a:p>
        </p:txBody>
      </p:sp>
      <p:sp>
        <p:nvSpPr>
          <p:cNvPr id="222217" name="Text Box 9"/>
          <p:cNvSpPr txBox="1">
            <a:spLocks noChangeArrowheads="1"/>
          </p:cNvSpPr>
          <p:nvPr/>
        </p:nvSpPr>
        <p:spPr bwMode="auto">
          <a:xfrm>
            <a:off x="4078818" y="2708276"/>
            <a:ext cx="211243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bg1"/>
                </a:solidFill>
                <a:latin typeface="Arial" charset="0"/>
                <a:ea typeface="ＭＳ Ｐゴシック" charset="0"/>
                <a:cs typeface="ＭＳ Ｐゴシック" charset="0"/>
              </a:defRPr>
            </a:lvl1pPr>
            <a:lvl2pPr marL="742950" indent="-285750" eaLnBrk="0" hangingPunct="0">
              <a:defRPr sz="4400">
                <a:solidFill>
                  <a:schemeClr val="bg1"/>
                </a:solidFill>
                <a:latin typeface="Arial" charset="0"/>
                <a:ea typeface="ＭＳ Ｐゴシック" charset="0"/>
              </a:defRPr>
            </a:lvl2pPr>
            <a:lvl3pPr marL="1143000" indent="-228600" eaLnBrk="0" hangingPunct="0">
              <a:defRPr sz="4400">
                <a:solidFill>
                  <a:schemeClr val="bg1"/>
                </a:solidFill>
                <a:latin typeface="Arial" charset="0"/>
                <a:ea typeface="ＭＳ Ｐゴシック" charset="0"/>
              </a:defRPr>
            </a:lvl3pPr>
            <a:lvl4pPr marL="1600200" indent="-228600" eaLnBrk="0" hangingPunct="0">
              <a:defRPr sz="4400">
                <a:solidFill>
                  <a:schemeClr val="bg1"/>
                </a:solidFill>
                <a:latin typeface="Arial" charset="0"/>
                <a:ea typeface="ＭＳ Ｐゴシック" charset="0"/>
              </a:defRPr>
            </a:lvl4pPr>
            <a:lvl5pPr marL="2057400" indent="-228600" eaLnBrk="0" hangingPunct="0">
              <a:defRPr sz="4400">
                <a:solidFill>
                  <a:schemeClr val="bg1"/>
                </a:solidFill>
                <a:latin typeface="Arial" charset="0"/>
                <a:ea typeface="ＭＳ Ｐゴシック" charset="0"/>
              </a:defRPr>
            </a:lvl5pPr>
            <a:lvl6pPr marL="2514600" indent="-228600" eaLnBrk="0" fontAlgn="base" hangingPunct="0">
              <a:spcBef>
                <a:spcPct val="0"/>
              </a:spcBef>
              <a:spcAft>
                <a:spcPct val="0"/>
              </a:spcAft>
              <a:defRPr sz="4400">
                <a:solidFill>
                  <a:schemeClr val="bg1"/>
                </a:solidFill>
                <a:latin typeface="Arial" charset="0"/>
                <a:ea typeface="ＭＳ Ｐゴシック" charset="0"/>
              </a:defRPr>
            </a:lvl6pPr>
            <a:lvl7pPr marL="2971800" indent="-228600" eaLnBrk="0" fontAlgn="base" hangingPunct="0">
              <a:spcBef>
                <a:spcPct val="0"/>
              </a:spcBef>
              <a:spcAft>
                <a:spcPct val="0"/>
              </a:spcAft>
              <a:defRPr sz="4400">
                <a:solidFill>
                  <a:schemeClr val="bg1"/>
                </a:solidFill>
                <a:latin typeface="Arial" charset="0"/>
                <a:ea typeface="ＭＳ Ｐゴシック" charset="0"/>
              </a:defRPr>
            </a:lvl7pPr>
            <a:lvl8pPr marL="3429000" indent="-228600" eaLnBrk="0" fontAlgn="base" hangingPunct="0">
              <a:spcBef>
                <a:spcPct val="0"/>
              </a:spcBef>
              <a:spcAft>
                <a:spcPct val="0"/>
              </a:spcAft>
              <a:defRPr sz="4400">
                <a:solidFill>
                  <a:schemeClr val="bg1"/>
                </a:solidFill>
                <a:latin typeface="Arial" charset="0"/>
                <a:ea typeface="ＭＳ Ｐゴシック" charset="0"/>
              </a:defRPr>
            </a:lvl8pPr>
            <a:lvl9pPr marL="3886200" indent="-228600" eaLnBrk="0" fontAlgn="base" hangingPunct="0">
              <a:spcBef>
                <a:spcPct val="0"/>
              </a:spcBef>
              <a:spcAft>
                <a:spcPct val="0"/>
              </a:spcAft>
              <a:defRPr sz="4400">
                <a:solidFill>
                  <a:schemeClr val="bg1"/>
                </a:solidFill>
                <a:latin typeface="Arial" charset="0"/>
                <a:ea typeface="ＭＳ Ｐゴシック" charset="0"/>
              </a:defRPr>
            </a:lvl9pPr>
          </a:lstStyle>
          <a:p>
            <a:pPr algn="ctr" eaLnBrk="1" hangingPunct="1">
              <a:spcBef>
                <a:spcPct val="50000"/>
              </a:spcBef>
            </a:pPr>
            <a:r>
              <a:rPr lang="pt-BR" sz="1800">
                <a:solidFill>
                  <a:srgbClr val="800000"/>
                </a:solidFill>
              </a:rPr>
              <a:t>Glicose-6-P</a:t>
            </a:r>
          </a:p>
        </p:txBody>
      </p:sp>
      <p:sp>
        <p:nvSpPr>
          <p:cNvPr id="222218" name="Text Box 10"/>
          <p:cNvSpPr txBox="1">
            <a:spLocks noChangeArrowheads="1"/>
          </p:cNvSpPr>
          <p:nvPr/>
        </p:nvSpPr>
        <p:spPr bwMode="auto">
          <a:xfrm>
            <a:off x="7632701" y="2276476"/>
            <a:ext cx="3934884"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bg1"/>
                </a:solidFill>
                <a:latin typeface="Arial" charset="0"/>
                <a:ea typeface="ＭＳ Ｐゴシック" charset="0"/>
                <a:cs typeface="ＭＳ Ｐゴシック" charset="0"/>
              </a:defRPr>
            </a:lvl1pPr>
            <a:lvl2pPr marL="742950" indent="-285750" eaLnBrk="0" hangingPunct="0">
              <a:defRPr sz="4400">
                <a:solidFill>
                  <a:schemeClr val="bg1"/>
                </a:solidFill>
                <a:latin typeface="Arial" charset="0"/>
                <a:ea typeface="ＭＳ Ｐゴシック" charset="0"/>
              </a:defRPr>
            </a:lvl2pPr>
            <a:lvl3pPr marL="1143000" indent="-228600" eaLnBrk="0" hangingPunct="0">
              <a:defRPr sz="4400">
                <a:solidFill>
                  <a:schemeClr val="bg1"/>
                </a:solidFill>
                <a:latin typeface="Arial" charset="0"/>
                <a:ea typeface="ＭＳ Ｐゴシック" charset="0"/>
              </a:defRPr>
            </a:lvl3pPr>
            <a:lvl4pPr marL="1600200" indent="-228600" eaLnBrk="0" hangingPunct="0">
              <a:defRPr sz="4400">
                <a:solidFill>
                  <a:schemeClr val="bg1"/>
                </a:solidFill>
                <a:latin typeface="Arial" charset="0"/>
                <a:ea typeface="ＭＳ Ｐゴシック" charset="0"/>
              </a:defRPr>
            </a:lvl4pPr>
            <a:lvl5pPr marL="2057400" indent="-228600" eaLnBrk="0" hangingPunct="0">
              <a:defRPr sz="4400">
                <a:solidFill>
                  <a:schemeClr val="bg1"/>
                </a:solidFill>
                <a:latin typeface="Arial" charset="0"/>
                <a:ea typeface="ＭＳ Ｐゴシック" charset="0"/>
              </a:defRPr>
            </a:lvl5pPr>
            <a:lvl6pPr marL="2514600" indent="-228600" eaLnBrk="0" fontAlgn="base" hangingPunct="0">
              <a:spcBef>
                <a:spcPct val="0"/>
              </a:spcBef>
              <a:spcAft>
                <a:spcPct val="0"/>
              </a:spcAft>
              <a:defRPr sz="4400">
                <a:solidFill>
                  <a:schemeClr val="bg1"/>
                </a:solidFill>
                <a:latin typeface="Arial" charset="0"/>
                <a:ea typeface="ＭＳ Ｐゴシック" charset="0"/>
              </a:defRPr>
            </a:lvl6pPr>
            <a:lvl7pPr marL="2971800" indent="-228600" eaLnBrk="0" fontAlgn="base" hangingPunct="0">
              <a:spcBef>
                <a:spcPct val="0"/>
              </a:spcBef>
              <a:spcAft>
                <a:spcPct val="0"/>
              </a:spcAft>
              <a:defRPr sz="4400">
                <a:solidFill>
                  <a:schemeClr val="bg1"/>
                </a:solidFill>
                <a:latin typeface="Arial" charset="0"/>
                <a:ea typeface="ＭＳ Ｐゴシック" charset="0"/>
              </a:defRPr>
            </a:lvl7pPr>
            <a:lvl8pPr marL="3429000" indent="-228600" eaLnBrk="0" fontAlgn="base" hangingPunct="0">
              <a:spcBef>
                <a:spcPct val="0"/>
              </a:spcBef>
              <a:spcAft>
                <a:spcPct val="0"/>
              </a:spcAft>
              <a:defRPr sz="4400">
                <a:solidFill>
                  <a:schemeClr val="bg1"/>
                </a:solidFill>
                <a:latin typeface="Arial" charset="0"/>
                <a:ea typeface="ＭＳ Ｐゴシック" charset="0"/>
              </a:defRPr>
            </a:lvl8pPr>
            <a:lvl9pPr marL="3886200" indent="-228600" eaLnBrk="0" fontAlgn="base" hangingPunct="0">
              <a:spcBef>
                <a:spcPct val="0"/>
              </a:spcBef>
              <a:spcAft>
                <a:spcPct val="0"/>
              </a:spcAft>
              <a:defRPr sz="4400">
                <a:solidFill>
                  <a:schemeClr val="bg1"/>
                </a:solidFill>
                <a:latin typeface="Arial" charset="0"/>
                <a:ea typeface="ＭＳ Ｐゴシック" charset="0"/>
              </a:defRPr>
            </a:lvl9pPr>
          </a:lstStyle>
          <a:p>
            <a:pPr eaLnBrk="1" hangingPunct="1">
              <a:spcBef>
                <a:spcPct val="50000"/>
              </a:spcBef>
            </a:pPr>
            <a:r>
              <a:rPr lang="pt-BR" sz="1800" b="1" dirty="0" err="1">
                <a:solidFill>
                  <a:srgbClr val="000090"/>
                </a:solidFill>
              </a:rPr>
              <a:t>Glicoquinase</a:t>
            </a:r>
            <a:r>
              <a:rPr lang="pt-BR" sz="1800" b="1" dirty="0">
                <a:solidFill>
                  <a:srgbClr val="000090"/>
                </a:solidFill>
              </a:rPr>
              <a:t>/</a:t>
            </a:r>
            <a:r>
              <a:rPr lang="pt-BR" sz="1800" b="1" dirty="0" err="1">
                <a:solidFill>
                  <a:srgbClr val="000090"/>
                </a:solidFill>
              </a:rPr>
              <a:t>Hexoquinase</a:t>
            </a:r>
            <a:endParaRPr lang="pt-BR" sz="1800" b="1" dirty="0">
              <a:solidFill>
                <a:srgbClr val="000090"/>
              </a:solidFill>
            </a:endParaRPr>
          </a:p>
        </p:txBody>
      </p:sp>
      <p:sp>
        <p:nvSpPr>
          <p:cNvPr id="222219" name="Line 11"/>
          <p:cNvSpPr>
            <a:spLocks noChangeShapeType="1"/>
          </p:cNvSpPr>
          <p:nvPr/>
        </p:nvSpPr>
        <p:spPr bwMode="auto">
          <a:xfrm flipH="1">
            <a:off x="7344833" y="3141663"/>
            <a:ext cx="0" cy="43180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800000"/>
              </a:solidFill>
            </a:endParaRPr>
          </a:p>
        </p:txBody>
      </p:sp>
      <p:sp>
        <p:nvSpPr>
          <p:cNvPr id="222220" name="Text Box 12"/>
          <p:cNvSpPr txBox="1">
            <a:spLocks noChangeArrowheads="1"/>
          </p:cNvSpPr>
          <p:nvPr/>
        </p:nvSpPr>
        <p:spPr bwMode="auto">
          <a:xfrm>
            <a:off x="4078818" y="3644901"/>
            <a:ext cx="211243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bg1"/>
                </a:solidFill>
                <a:latin typeface="Arial" charset="0"/>
                <a:ea typeface="ＭＳ Ｐゴシック" charset="0"/>
                <a:cs typeface="ＭＳ Ｐゴシック" charset="0"/>
              </a:defRPr>
            </a:lvl1pPr>
            <a:lvl2pPr marL="742950" indent="-285750" eaLnBrk="0" hangingPunct="0">
              <a:defRPr sz="4400">
                <a:solidFill>
                  <a:schemeClr val="bg1"/>
                </a:solidFill>
                <a:latin typeface="Arial" charset="0"/>
                <a:ea typeface="ＭＳ Ｐゴシック" charset="0"/>
              </a:defRPr>
            </a:lvl2pPr>
            <a:lvl3pPr marL="1143000" indent="-228600" eaLnBrk="0" hangingPunct="0">
              <a:defRPr sz="4400">
                <a:solidFill>
                  <a:schemeClr val="bg1"/>
                </a:solidFill>
                <a:latin typeface="Arial" charset="0"/>
                <a:ea typeface="ＭＳ Ｐゴシック" charset="0"/>
              </a:defRPr>
            </a:lvl3pPr>
            <a:lvl4pPr marL="1600200" indent="-228600" eaLnBrk="0" hangingPunct="0">
              <a:defRPr sz="4400">
                <a:solidFill>
                  <a:schemeClr val="bg1"/>
                </a:solidFill>
                <a:latin typeface="Arial" charset="0"/>
                <a:ea typeface="ＭＳ Ｐゴシック" charset="0"/>
              </a:defRPr>
            </a:lvl4pPr>
            <a:lvl5pPr marL="2057400" indent="-228600" eaLnBrk="0" hangingPunct="0">
              <a:defRPr sz="4400">
                <a:solidFill>
                  <a:schemeClr val="bg1"/>
                </a:solidFill>
                <a:latin typeface="Arial" charset="0"/>
                <a:ea typeface="ＭＳ Ｐゴシック" charset="0"/>
              </a:defRPr>
            </a:lvl5pPr>
            <a:lvl6pPr marL="2514600" indent="-228600" eaLnBrk="0" fontAlgn="base" hangingPunct="0">
              <a:spcBef>
                <a:spcPct val="0"/>
              </a:spcBef>
              <a:spcAft>
                <a:spcPct val="0"/>
              </a:spcAft>
              <a:defRPr sz="4400">
                <a:solidFill>
                  <a:schemeClr val="bg1"/>
                </a:solidFill>
                <a:latin typeface="Arial" charset="0"/>
                <a:ea typeface="ＭＳ Ｐゴシック" charset="0"/>
              </a:defRPr>
            </a:lvl6pPr>
            <a:lvl7pPr marL="2971800" indent="-228600" eaLnBrk="0" fontAlgn="base" hangingPunct="0">
              <a:spcBef>
                <a:spcPct val="0"/>
              </a:spcBef>
              <a:spcAft>
                <a:spcPct val="0"/>
              </a:spcAft>
              <a:defRPr sz="4400">
                <a:solidFill>
                  <a:schemeClr val="bg1"/>
                </a:solidFill>
                <a:latin typeface="Arial" charset="0"/>
                <a:ea typeface="ＭＳ Ｐゴシック" charset="0"/>
              </a:defRPr>
            </a:lvl7pPr>
            <a:lvl8pPr marL="3429000" indent="-228600" eaLnBrk="0" fontAlgn="base" hangingPunct="0">
              <a:spcBef>
                <a:spcPct val="0"/>
              </a:spcBef>
              <a:spcAft>
                <a:spcPct val="0"/>
              </a:spcAft>
              <a:defRPr sz="4400">
                <a:solidFill>
                  <a:schemeClr val="bg1"/>
                </a:solidFill>
                <a:latin typeface="Arial" charset="0"/>
                <a:ea typeface="ＭＳ Ｐゴシック" charset="0"/>
              </a:defRPr>
            </a:lvl8pPr>
            <a:lvl9pPr marL="3886200" indent="-228600" eaLnBrk="0" fontAlgn="base" hangingPunct="0">
              <a:spcBef>
                <a:spcPct val="0"/>
              </a:spcBef>
              <a:spcAft>
                <a:spcPct val="0"/>
              </a:spcAft>
              <a:defRPr sz="4400">
                <a:solidFill>
                  <a:schemeClr val="bg1"/>
                </a:solidFill>
                <a:latin typeface="Arial" charset="0"/>
                <a:ea typeface="ＭＳ Ｐゴシック" charset="0"/>
              </a:defRPr>
            </a:lvl9pPr>
          </a:lstStyle>
          <a:p>
            <a:pPr algn="ctr" eaLnBrk="1" hangingPunct="1">
              <a:spcBef>
                <a:spcPct val="50000"/>
              </a:spcBef>
            </a:pPr>
            <a:r>
              <a:rPr lang="pt-BR" sz="1800">
                <a:solidFill>
                  <a:srgbClr val="800000"/>
                </a:solidFill>
              </a:rPr>
              <a:t>Glicose-1-P</a:t>
            </a:r>
          </a:p>
        </p:txBody>
      </p:sp>
      <p:sp>
        <p:nvSpPr>
          <p:cNvPr id="222221" name="Text Box 13"/>
          <p:cNvSpPr txBox="1">
            <a:spLocks noChangeArrowheads="1"/>
          </p:cNvSpPr>
          <p:nvPr/>
        </p:nvSpPr>
        <p:spPr bwMode="auto">
          <a:xfrm>
            <a:off x="7632701" y="3213101"/>
            <a:ext cx="355176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bg1"/>
                </a:solidFill>
                <a:latin typeface="Arial" charset="0"/>
                <a:ea typeface="ＭＳ Ｐゴシック" charset="0"/>
                <a:cs typeface="ＭＳ Ｐゴシック" charset="0"/>
              </a:defRPr>
            </a:lvl1pPr>
            <a:lvl2pPr marL="742950" indent="-285750" eaLnBrk="0" hangingPunct="0">
              <a:defRPr sz="4400">
                <a:solidFill>
                  <a:schemeClr val="bg1"/>
                </a:solidFill>
                <a:latin typeface="Arial" charset="0"/>
                <a:ea typeface="ＭＳ Ｐゴシック" charset="0"/>
              </a:defRPr>
            </a:lvl2pPr>
            <a:lvl3pPr marL="1143000" indent="-228600" eaLnBrk="0" hangingPunct="0">
              <a:defRPr sz="4400">
                <a:solidFill>
                  <a:schemeClr val="bg1"/>
                </a:solidFill>
                <a:latin typeface="Arial" charset="0"/>
                <a:ea typeface="ＭＳ Ｐゴシック" charset="0"/>
              </a:defRPr>
            </a:lvl3pPr>
            <a:lvl4pPr marL="1600200" indent="-228600" eaLnBrk="0" hangingPunct="0">
              <a:defRPr sz="4400">
                <a:solidFill>
                  <a:schemeClr val="bg1"/>
                </a:solidFill>
                <a:latin typeface="Arial" charset="0"/>
                <a:ea typeface="ＭＳ Ｐゴシック" charset="0"/>
              </a:defRPr>
            </a:lvl4pPr>
            <a:lvl5pPr marL="2057400" indent="-228600" eaLnBrk="0" hangingPunct="0">
              <a:defRPr sz="4400">
                <a:solidFill>
                  <a:schemeClr val="bg1"/>
                </a:solidFill>
                <a:latin typeface="Arial" charset="0"/>
                <a:ea typeface="ＭＳ Ｐゴシック" charset="0"/>
              </a:defRPr>
            </a:lvl5pPr>
            <a:lvl6pPr marL="2514600" indent="-228600" eaLnBrk="0" fontAlgn="base" hangingPunct="0">
              <a:spcBef>
                <a:spcPct val="0"/>
              </a:spcBef>
              <a:spcAft>
                <a:spcPct val="0"/>
              </a:spcAft>
              <a:defRPr sz="4400">
                <a:solidFill>
                  <a:schemeClr val="bg1"/>
                </a:solidFill>
                <a:latin typeface="Arial" charset="0"/>
                <a:ea typeface="ＭＳ Ｐゴシック" charset="0"/>
              </a:defRPr>
            </a:lvl6pPr>
            <a:lvl7pPr marL="2971800" indent="-228600" eaLnBrk="0" fontAlgn="base" hangingPunct="0">
              <a:spcBef>
                <a:spcPct val="0"/>
              </a:spcBef>
              <a:spcAft>
                <a:spcPct val="0"/>
              </a:spcAft>
              <a:defRPr sz="4400">
                <a:solidFill>
                  <a:schemeClr val="bg1"/>
                </a:solidFill>
                <a:latin typeface="Arial" charset="0"/>
                <a:ea typeface="ＭＳ Ｐゴシック" charset="0"/>
              </a:defRPr>
            </a:lvl7pPr>
            <a:lvl8pPr marL="3429000" indent="-228600" eaLnBrk="0" fontAlgn="base" hangingPunct="0">
              <a:spcBef>
                <a:spcPct val="0"/>
              </a:spcBef>
              <a:spcAft>
                <a:spcPct val="0"/>
              </a:spcAft>
              <a:defRPr sz="4400">
                <a:solidFill>
                  <a:schemeClr val="bg1"/>
                </a:solidFill>
                <a:latin typeface="Arial" charset="0"/>
                <a:ea typeface="ＭＳ Ｐゴシック" charset="0"/>
              </a:defRPr>
            </a:lvl8pPr>
            <a:lvl9pPr marL="3886200" indent="-228600" eaLnBrk="0" fontAlgn="base" hangingPunct="0">
              <a:spcBef>
                <a:spcPct val="0"/>
              </a:spcBef>
              <a:spcAft>
                <a:spcPct val="0"/>
              </a:spcAft>
              <a:defRPr sz="4400">
                <a:solidFill>
                  <a:schemeClr val="bg1"/>
                </a:solidFill>
                <a:latin typeface="Arial" charset="0"/>
                <a:ea typeface="ＭＳ Ｐゴシック" charset="0"/>
              </a:defRPr>
            </a:lvl9pPr>
          </a:lstStyle>
          <a:p>
            <a:pPr eaLnBrk="1" hangingPunct="1">
              <a:spcBef>
                <a:spcPct val="50000"/>
              </a:spcBef>
            </a:pPr>
            <a:r>
              <a:rPr lang="pt-BR" sz="1800" b="1" dirty="0" err="1">
                <a:solidFill>
                  <a:srgbClr val="000090"/>
                </a:solidFill>
              </a:rPr>
              <a:t>Fosfoglicomutase</a:t>
            </a:r>
            <a:endParaRPr lang="pt-BR" sz="1800" b="1" dirty="0">
              <a:solidFill>
                <a:srgbClr val="000090"/>
              </a:solidFill>
            </a:endParaRPr>
          </a:p>
        </p:txBody>
      </p:sp>
      <p:sp>
        <p:nvSpPr>
          <p:cNvPr id="222222" name="Line 14"/>
          <p:cNvSpPr>
            <a:spLocks noChangeShapeType="1"/>
          </p:cNvSpPr>
          <p:nvPr/>
        </p:nvSpPr>
        <p:spPr bwMode="auto">
          <a:xfrm flipH="1">
            <a:off x="7344833" y="4076700"/>
            <a:ext cx="0" cy="43180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800000"/>
              </a:solidFill>
            </a:endParaRPr>
          </a:p>
        </p:txBody>
      </p:sp>
      <p:sp>
        <p:nvSpPr>
          <p:cNvPr id="222223" name="Text Box 15"/>
          <p:cNvSpPr txBox="1">
            <a:spLocks noChangeArrowheads="1"/>
          </p:cNvSpPr>
          <p:nvPr/>
        </p:nvSpPr>
        <p:spPr bwMode="auto">
          <a:xfrm>
            <a:off x="4078818" y="4652963"/>
            <a:ext cx="211243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bg1"/>
                </a:solidFill>
                <a:latin typeface="Arial" charset="0"/>
                <a:ea typeface="ＭＳ Ｐゴシック" charset="0"/>
                <a:cs typeface="ＭＳ Ｐゴシック" charset="0"/>
              </a:defRPr>
            </a:lvl1pPr>
            <a:lvl2pPr marL="742950" indent="-285750" eaLnBrk="0" hangingPunct="0">
              <a:defRPr sz="4400">
                <a:solidFill>
                  <a:schemeClr val="bg1"/>
                </a:solidFill>
                <a:latin typeface="Arial" charset="0"/>
                <a:ea typeface="ＭＳ Ｐゴシック" charset="0"/>
              </a:defRPr>
            </a:lvl2pPr>
            <a:lvl3pPr marL="1143000" indent="-228600" eaLnBrk="0" hangingPunct="0">
              <a:defRPr sz="4400">
                <a:solidFill>
                  <a:schemeClr val="bg1"/>
                </a:solidFill>
                <a:latin typeface="Arial" charset="0"/>
                <a:ea typeface="ＭＳ Ｐゴシック" charset="0"/>
              </a:defRPr>
            </a:lvl3pPr>
            <a:lvl4pPr marL="1600200" indent="-228600" eaLnBrk="0" hangingPunct="0">
              <a:defRPr sz="4400">
                <a:solidFill>
                  <a:schemeClr val="bg1"/>
                </a:solidFill>
                <a:latin typeface="Arial" charset="0"/>
                <a:ea typeface="ＭＳ Ｐゴシック" charset="0"/>
              </a:defRPr>
            </a:lvl4pPr>
            <a:lvl5pPr marL="2057400" indent="-228600" eaLnBrk="0" hangingPunct="0">
              <a:defRPr sz="4400">
                <a:solidFill>
                  <a:schemeClr val="bg1"/>
                </a:solidFill>
                <a:latin typeface="Arial" charset="0"/>
                <a:ea typeface="ＭＳ Ｐゴシック" charset="0"/>
              </a:defRPr>
            </a:lvl5pPr>
            <a:lvl6pPr marL="2514600" indent="-228600" eaLnBrk="0" fontAlgn="base" hangingPunct="0">
              <a:spcBef>
                <a:spcPct val="0"/>
              </a:spcBef>
              <a:spcAft>
                <a:spcPct val="0"/>
              </a:spcAft>
              <a:defRPr sz="4400">
                <a:solidFill>
                  <a:schemeClr val="bg1"/>
                </a:solidFill>
                <a:latin typeface="Arial" charset="0"/>
                <a:ea typeface="ＭＳ Ｐゴシック" charset="0"/>
              </a:defRPr>
            </a:lvl6pPr>
            <a:lvl7pPr marL="2971800" indent="-228600" eaLnBrk="0" fontAlgn="base" hangingPunct="0">
              <a:spcBef>
                <a:spcPct val="0"/>
              </a:spcBef>
              <a:spcAft>
                <a:spcPct val="0"/>
              </a:spcAft>
              <a:defRPr sz="4400">
                <a:solidFill>
                  <a:schemeClr val="bg1"/>
                </a:solidFill>
                <a:latin typeface="Arial" charset="0"/>
                <a:ea typeface="ＭＳ Ｐゴシック" charset="0"/>
              </a:defRPr>
            </a:lvl7pPr>
            <a:lvl8pPr marL="3429000" indent="-228600" eaLnBrk="0" fontAlgn="base" hangingPunct="0">
              <a:spcBef>
                <a:spcPct val="0"/>
              </a:spcBef>
              <a:spcAft>
                <a:spcPct val="0"/>
              </a:spcAft>
              <a:defRPr sz="4400">
                <a:solidFill>
                  <a:schemeClr val="bg1"/>
                </a:solidFill>
                <a:latin typeface="Arial" charset="0"/>
                <a:ea typeface="ＭＳ Ｐゴシック" charset="0"/>
              </a:defRPr>
            </a:lvl8pPr>
            <a:lvl9pPr marL="3886200" indent="-228600" eaLnBrk="0" fontAlgn="base" hangingPunct="0">
              <a:spcBef>
                <a:spcPct val="0"/>
              </a:spcBef>
              <a:spcAft>
                <a:spcPct val="0"/>
              </a:spcAft>
              <a:defRPr sz="4400">
                <a:solidFill>
                  <a:schemeClr val="bg1"/>
                </a:solidFill>
                <a:latin typeface="Arial" charset="0"/>
                <a:ea typeface="ＭＳ Ｐゴシック" charset="0"/>
              </a:defRPr>
            </a:lvl9pPr>
          </a:lstStyle>
          <a:p>
            <a:pPr algn="ctr" eaLnBrk="1" hangingPunct="1">
              <a:spcBef>
                <a:spcPct val="50000"/>
              </a:spcBef>
            </a:pPr>
            <a:r>
              <a:rPr lang="pt-BR" sz="1800">
                <a:solidFill>
                  <a:srgbClr val="800000"/>
                </a:solidFill>
              </a:rPr>
              <a:t>UDP-Glicose</a:t>
            </a:r>
          </a:p>
        </p:txBody>
      </p:sp>
      <p:sp>
        <p:nvSpPr>
          <p:cNvPr id="222224" name="Text Box 16"/>
          <p:cNvSpPr txBox="1">
            <a:spLocks noChangeArrowheads="1"/>
          </p:cNvSpPr>
          <p:nvPr/>
        </p:nvSpPr>
        <p:spPr bwMode="auto">
          <a:xfrm>
            <a:off x="7727952" y="4076701"/>
            <a:ext cx="4464049"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bg1"/>
                </a:solidFill>
                <a:latin typeface="Arial" charset="0"/>
                <a:ea typeface="ＭＳ Ｐゴシック" charset="0"/>
                <a:cs typeface="ＭＳ Ｐゴシック" charset="0"/>
              </a:defRPr>
            </a:lvl1pPr>
            <a:lvl2pPr marL="742950" indent="-285750" eaLnBrk="0" hangingPunct="0">
              <a:defRPr sz="4400">
                <a:solidFill>
                  <a:schemeClr val="bg1"/>
                </a:solidFill>
                <a:latin typeface="Arial" charset="0"/>
                <a:ea typeface="ＭＳ Ｐゴシック" charset="0"/>
              </a:defRPr>
            </a:lvl2pPr>
            <a:lvl3pPr marL="1143000" indent="-228600" eaLnBrk="0" hangingPunct="0">
              <a:defRPr sz="4400">
                <a:solidFill>
                  <a:schemeClr val="bg1"/>
                </a:solidFill>
                <a:latin typeface="Arial" charset="0"/>
                <a:ea typeface="ＭＳ Ｐゴシック" charset="0"/>
              </a:defRPr>
            </a:lvl3pPr>
            <a:lvl4pPr marL="1600200" indent="-228600" eaLnBrk="0" hangingPunct="0">
              <a:defRPr sz="4400">
                <a:solidFill>
                  <a:schemeClr val="bg1"/>
                </a:solidFill>
                <a:latin typeface="Arial" charset="0"/>
                <a:ea typeface="ＭＳ Ｐゴシック" charset="0"/>
              </a:defRPr>
            </a:lvl4pPr>
            <a:lvl5pPr marL="2057400" indent="-228600" eaLnBrk="0" hangingPunct="0">
              <a:defRPr sz="4400">
                <a:solidFill>
                  <a:schemeClr val="bg1"/>
                </a:solidFill>
                <a:latin typeface="Arial" charset="0"/>
                <a:ea typeface="ＭＳ Ｐゴシック" charset="0"/>
              </a:defRPr>
            </a:lvl5pPr>
            <a:lvl6pPr marL="2514600" indent="-228600" eaLnBrk="0" fontAlgn="base" hangingPunct="0">
              <a:spcBef>
                <a:spcPct val="0"/>
              </a:spcBef>
              <a:spcAft>
                <a:spcPct val="0"/>
              </a:spcAft>
              <a:defRPr sz="4400">
                <a:solidFill>
                  <a:schemeClr val="bg1"/>
                </a:solidFill>
                <a:latin typeface="Arial" charset="0"/>
                <a:ea typeface="ＭＳ Ｐゴシック" charset="0"/>
              </a:defRPr>
            </a:lvl6pPr>
            <a:lvl7pPr marL="2971800" indent="-228600" eaLnBrk="0" fontAlgn="base" hangingPunct="0">
              <a:spcBef>
                <a:spcPct val="0"/>
              </a:spcBef>
              <a:spcAft>
                <a:spcPct val="0"/>
              </a:spcAft>
              <a:defRPr sz="4400">
                <a:solidFill>
                  <a:schemeClr val="bg1"/>
                </a:solidFill>
                <a:latin typeface="Arial" charset="0"/>
                <a:ea typeface="ＭＳ Ｐゴシック" charset="0"/>
              </a:defRPr>
            </a:lvl7pPr>
            <a:lvl8pPr marL="3429000" indent="-228600" eaLnBrk="0" fontAlgn="base" hangingPunct="0">
              <a:spcBef>
                <a:spcPct val="0"/>
              </a:spcBef>
              <a:spcAft>
                <a:spcPct val="0"/>
              </a:spcAft>
              <a:defRPr sz="4400">
                <a:solidFill>
                  <a:schemeClr val="bg1"/>
                </a:solidFill>
                <a:latin typeface="Arial" charset="0"/>
                <a:ea typeface="ＭＳ Ｐゴシック" charset="0"/>
              </a:defRPr>
            </a:lvl8pPr>
            <a:lvl9pPr marL="3886200" indent="-228600" eaLnBrk="0" fontAlgn="base" hangingPunct="0">
              <a:spcBef>
                <a:spcPct val="0"/>
              </a:spcBef>
              <a:spcAft>
                <a:spcPct val="0"/>
              </a:spcAft>
              <a:defRPr sz="4400">
                <a:solidFill>
                  <a:schemeClr val="bg1"/>
                </a:solidFill>
                <a:latin typeface="Arial" charset="0"/>
                <a:ea typeface="ＭＳ Ｐゴシック" charset="0"/>
              </a:defRPr>
            </a:lvl9pPr>
          </a:lstStyle>
          <a:p>
            <a:pPr eaLnBrk="1" hangingPunct="1">
              <a:spcBef>
                <a:spcPct val="50000"/>
              </a:spcBef>
            </a:pPr>
            <a:r>
              <a:rPr lang="pt-BR" sz="1800" b="1">
                <a:solidFill>
                  <a:srgbClr val="000090"/>
                </a:solidFill>
              </a:rPr>
              <a:t>UDP Glicose -Pirofosforilase</a:t>
            </a:r>
          </a:p>
        </p:txBody>
      </p:sp>
      <p:sp>
        <p:nvSpPr>
          <p:cNvPr id="222226" name="Text Box 18"/>
          <p:cNvSpPr txBox="1">
            <a:spLocks noChangeArrowheads="1"/>
          </p:cNvSpPr>
          <p:nvPr/>
        </p:nvSpPr>
        <p:spPr bwMode="auto">
          <a:xfrm>
            <a:off x="5808134" y="5734051"/>
            <a:ext cx="211243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bg1"/>
                </a:solidFill>
                <a:latin typeface="Arial" charset="0"/>
                <a:ea typeface="ＭＳ Ｐゴシック" charset="0"/>
                <a:cs typeface="ＭＳ Ｐゴシック" charset="0"/>
              </a:defRPr>
            </a:lvl1pPr>
            <a:lvl2pPr marL="742950" indent="-285750" eaLnBrk="0" hangingPunct="0">
              <a:defRPr sz="4400">
                <a:solidFill>
                  <a:schemeClr val="bg1"/>
                </a:solidFill>
                <a:latin typeface="Arial" charset="0"/>
                <a:ea typeface="ＭＳ Ｐゴシック" charset="0"/>
              </a:defRPr>
            </a:lvl2pPr>
            <a:lvl3pPr marL="1143000" indent="-228600" eaLnBrk="0" hangingPunct="0">
              <a:defRPr sz="4400">
                <a:solidFill>
                  <a:schemeClr val="bg1"/>
                </a:solidFill>
                <a:latin typeface="Arial" charset="0"/>
                <a:ea typeface="ＭＳ Ｐゴシック" charset="0"/>
              </a:defRPr>
            </a:lvl3pPr>
            <a:lvl4pPr marL="1600200" indent="-228600" eaLnBrk="0" hangingPunct="0">
              <a:defRPr sz="4400">
                <a:solidFill>
                  <a:schemeClr val="bg1"/>
                </a:solidFill>
                <a:latin typeface="Arial" charset="0"/>
                <a:ea typeface="ＭＳ Ｐゴシック" charset="0"/>
              </a:defRPr>
            </a:lvl4pPr>
            <a:lvl5pPr marL="2057400" indent="-228600" eaLnBrk="0" hangingPunct="0">
              <a:defRPr sz="4400">
                <a:solidFill>
                  <a:schemeClr val="bg1"/>
                </a:solidFill>
                <a:latin typeface="Arial" charset="0"/>
                <a:ea typeface="ＭＳ Ｐゴシック" charset="0"/>
              </a:defRPr>
            </a:lvl5pPr>
            <a:lvl6pPr marL="2514600" indent="-228600" eaLnBrk="0" fontAlgn="base" hangingPunct="0">
              <a:spcBef>
                <a:spcPct val="0"/>
              </a:spcBef>
              <a:spcAft>
                <a:spcPct val="0"/>
              </a:spcAft>
              <a:defRPr sz="4400">
                <a:solidFill>
                  <a:schemeClr val="bg1"/>
                </a:solidFill>
                <a:latin typeface="Arial" charset="0"/>
                <a:ea typeface="ＭＳ Ｐゴシック" charset="0"/>
              </a:defRPr>
            </a:lvl6pPr>
            <a:lvl7pPr marL="2971800" indent="-228600" eaLnBrk="0" fontAlgn="base" hangingPunct="0">
              <a:spcBef>
                <a:spcPct val="0"/>
              </a:spcBef>
              <a:spcAft>
                <a:spcPct val="0"/>
              </a:spcAft>
              <a:defRPr sz="4400">
                <a:solidFill>
                  <a:schemeClr val="bg1"/>
                </a:solidFill>
                <a:latin typeface="Arial" charset="0"/>
                <a:ea typeface="ＭＳ Ｐゴシック" charset="0"/>
              </a:defRPr>
            </a:lvl7pPr>
            <a:lvl8pPr marL="3429000" indent="-228600" eaLnBrk="0" fontAlgn="base" hangingPunct="0">
              <a:spcBef>
                <a:spcPct val="0"/>
              </a:spcBef>
              <a:spcAft>
                <a:spcPct val="0"/>
              </a:spcAft>
              <a:defRPr sz="4400">
                <a:solidFill>
                  <a:schemeClr val="bg1"/>
                </a:solidFill>
                <a:latin typeface="Arial" charset="0"/>
                <a:ea typeface="ＭＳ Ｐゴシック" charset="0"/>
              </a:defRPr>
            </a:lvl8pPr>
            <a:lvl9pPr marL="3886200" indent="-228600" eaLnBrk="0" fontAlgn="base" hangingPunct="0">
              <a:spcBef>
                <a:spcPct val="0"/>
              </a:spcBef>
              <a:spcAft>
                <a:spcPct val="0"/>
              </a:spcAft>
              <a:defRPr sz="4400">
                <a:solidFill>
                  <a:schemeClr val="bg1"/>
                </a:solidFill>
                <a:latin typeface="Arial" charset="0"/>
                <a:ea typeface="ＭＳ Ｐゴシック" charset="0"/>
              </a:defRPr>
            </a:lvl9pPr>
          </a:lstStyle>
          <a:p>
            <a:pPr algn="ctr" eaLnBrk="1" hangingPunct="1">
              <a:spcBef>
                <a:spcPct val="50000"/>
              </a:spcBef>
            </a:pPr>
            <a:r>
              <a:rPr lang="pt-BR" sz="1800">
                <a:solidFill>
                  <a:srgbClr val="800000"/>
                </a:solidFill>
              </a:rPr>
              <a:t>Glicogênio</a:t>
            </a:r>
          </a:p>
        </p:txBody>
      </p:sp>
      <p:sp>
        <p:nvSpPr>
          <p:cNvPr id="222227" name="Text Box 19"/>
          <p:cNvSpPr txBox="1">
            <a:spLocks noChangeArrowheads="1"/>
          </p:cNvSpPr>
          <p:nvPr/>
        </p:nvSpPr>
        <p:spPr bwMode="auto">
          <a:xfrm>
            <a:off x="6729465" y="4479382"/>
            <a:ext cx="4297583" cy="216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400">
                <a:solidFill>
                  <a:schemeClr val="bg1"/>
                </a:solidFill>
                <a:latin typeface="Arial" charset="0"/>
                <a:ea typeface="ＭＳ Ｐゴシック" charset="0"/>
                <a:cs typeface="ＭＳ Ｐゴシック" charset="0"/>
              </a:defRPr>
            </a:lvl1pPr>
            <a:lvl2pPr marL="742950" indent="-285750" eaLnBrk="0" hangingPunct="0">
              <a:defRPr sz="4400">
                <a:solidFill>
                  <a:schemeClr val="bg1"/>
                </a:solidFill>
                <a:latin typeface="Arial" charset="0"/>
                <a:ea typeface="ＭＳ Ｐゴシック" charset="0"/>
              </a:defRPr>
            </a:lvl2pPr>
            <a:lvl3pPr marL="1143000" indent="-228600" eaLnBrk="0" hangingPunct="0">
              <a:defRPr sz="4400">
                <a:solidFill>
                  <a:schemeClr val="bg1"/>
                </a:solidFill>
                <a:latin typeface="Arial" charset="0"/>
                <a:ea typeface="ＭＳ Ｐゴシック" charset="0"/>
              </a:defRPr>
            </a:lvl3pPr>
            <a:lvl4pPr marL="1600200" indent="-228600" eaLnBrk="0" hangingPunct="0">
              <a:defRPr sz="4400">
                <a:solidFill>
                  <a:schemeClr val="bg1"/>
                </a:solidFill>
                <a:latin typeface="Arial" charset="0"/>
                <a:ea typeface="ＭＳ Ｐゴシック" charset="0"/>
              </a:defRPr>
            </a:lvl4pPr>
            <a:lvl5pPr marL="2057400" indent="-228600" eaLnBrk="0" hangingPunct="0">
              <a:defRPr sz="4400">
                <a:solidFill>
                  <a:schemeClr val="bg1"/>
                </a:solidFill>
                <a:latin typeface="Arial" charset="0"/>
                <a:ea typeface="ＭＳ Ｐゴシック" charset="0"/>
              </a:defRPr>
            </a:lvl5pPr>
            <a:lvl6pPr marL="2514600" indent="-228600" eaLnBrk="0" fontAlgn="base" hangingPunct="0">
              <a:spcBef>
                <a:spcPct val="0"/>
              </a:spcBef>
              <a:spcAft>
                <a:spcPct val="0"/>
              </a:spcAft>
              <a:defRPr sz="4400">
                <a:solidFill>
                  <a:schemeClr val="bg1"/>
                </a:solidFill>
                <a:latin typeface="Arial" charset="0"/>
                <a:ea typeface="ＭＳ Ｐゴシック" charset="0"/>
              </a:defRPr>
            </a:lvl6pPr>
            <a:lvl7pPr marL="2971800" indent="-228600" eaLnBrk="0" fontAlgn="base" hangingPunct="0">
              <a:spcBef>
                <a:spcPct val="0"/>
              </a:spcBef>
              <a:spcAft>
                <a:spcPct val="0"/>
              </a:spcAft>
              <a:defRPr sz="4400">
                <a:solidFill>
                  <a:schemeClr val="bg1"/>
                </a:solidFill>
                <a:latin typeface="Arial" charset="0"/>
                <a:ea typeface="ＭＳ Ｐゴシック" charset="0"/>
              </a:defRPr>
            </a:lvl7pPr>
            <a:lvl8pPr marL="3429000" indent="-228600" eaLnBrk="0" fontAlgn="base" hangingPunct="0">
              <a:spcBef>
                <a:spcPct val="0"/>
              </a:spcBef>
              <a:spcAft>
                <a:spcPct val="0"/>
              </a:spcAft>
              <a:defRPr sz="4400">
                <a:solidFill>
                  <a:schemeClr val="bg1"/>
                </a:solidFill>
                <a:latin typeface="Arial" charset="0"/>
                <a:ea typeface="ＭＳ Ｐゴシック" charset="0"/>
              </a:defRPr>
            </a:lvl8pPr>
            <a:lvl9pPr marL="3886200" indent="-228600" eaLnBrk="0" fontAlgn="base" hangingPunct="0">
              <a:spcBef>
                <a:spcPct val="0"/>
              </a:spcBef>
              <a:spcAft>
                <a:spcPct val="0"/>
              </a:spcAft>
              <a:defRPr sz="4400">
                <a:solidFill>
                  <a:schemeClr val="bg1"/>
                </a:solidFill>
                <a:latin typeface="Arial" charset="0"/>
                <a:ea typeface="ＭＳ Ｐゴシック" charset="0"/>
              </a:defRPr>
            </a:lvl9pPr>
          </a:lstStyle>
          <a:p>
            <a:pPr eaLnBrk="1" hangingPunct="1">
              <a:spcBef>
                <a:spcPct val="50000"/>
              </a:spcBef>
            </a:pPr>
            <a:r>
              <a:rPr lang="pt-BR" sz="1800" dirty="0">
                <a:solidFill>
                  <a:srgbClr val="0000FF"/>
                </a:solidFill>
              </a:rPr>
              <a:t>					</a:t>
            </a:r>
            <a:r>
              <a:rPr lang="pt-BR" sz="1800" dirty="0">
                <a:solidFill>
                  <a:srgbClr val="000090"/>
                </a:solidFill>
              </a:rPr>
              <a:t>Glicogênio </a:t>
            </a:r>
            <a:r>
              <a:rPr lang="pt-BR" sz="1800" dirty="0" err="1">
                <a:solidFill>
                  <a:srgbClr val="000090"/>
                </a:solidFill>
              </a:rPr>
              <a:t>Sintetase</a:t>
            </a:r>
            <a:r>
              <a:rPr lang="pt-BR" sz="1800" dirty="0">
                <a:solidFill>
                  <a:srgbClr val="000090"/>
                </a:solidFill>
              </a:rPr>
              <a:t>/ </a:t>
            </a:r>
          </a:p>
          <a:p>
            <a:pPr eaLnBrk="1" hangingPunct="1">
              <a:spcBef>
                <a:spcPct val="50000"/>
              </a:spcBef>
            </a:pPr>
            <a:r>
              <a:rPr lang="pt-BR" sz="1800" dirty="0">
                <a:solidFill>
                  <a:srgbClr val="0000FF"/>
                </a:solidFill>
              </a:rPr>
              <a:t>					</a:t>
            </a:r>
            <a:r>
              <a:rPr lang="pt-BR" sz="1800" b="1" dirty="0">
                <a:solidFill>
                  <a:srgbClr val="000090"/>
                </a:solidFill>
              </a:rPr>
              <a:t>Enzima </a:t>
            </a:r>
            <a:r>
              <a:rPr lang="pt-BR" sz="1800" b="1" dirty="0" err="1">
                <a:solidFill>
                  <a:srgbClr val="000090"/>
                </a:solidFill>
              </a:rPr>
              <a:t>ramificadora</a:t>
            </a:r>
            <a:endParaRPr lang="pt-BR" sz="1800" b="1" dirty="0">
              <a:solidFill>
                <a:srgbClr val="000090"/>
              </a:solidFill>
            </a:endParaRPr>
          </a:p>
          <a:p>
            <a:pPr eaLnBrk="1" hangingPunct="1">
              <a:spcBef>
                <a:spcPct val="50000"/>
              </a:spcBef>
            </a:pPr>
            <a:endParaRPr lang="pt-BR" sz="1800" dirty="0">
              <a:solidFill>
                <a:srgbClr val="0000FF"/>
              </a:solidFill>
            </a:endParaRPr>
          </a:p>
          <a:p>
            <a:pPr eaLnBrk="1" hangingPunct="1">
              <a:spcBef>
                <a:spcPct val="50000"/>
              </a:spcBef>
            </a:pPr>
            <a:endParaRPr lang="pt-BR" sz="1800" dirty="0">
              <a:solidFill>
                <a:srgbClr val="0000FF"/>
              </a:solidFill>
            </a:endParaRPr>
          </a:p>
        </p:txBody>
      </p:sp>
      <p:sp>
        <p:nvSpPr>
          <p:cNvPr id="25616" name="Line 22"/>
          <p:cNvSpPr>
            <a:spLocks noChangeShapeType="1"/>
          </p:cNvSpPr>
          <p:nvPr/>
        </p:nvSpPr>
        <p:spPr bwMode="auto">
          <a:xfrm>
            <a:off x="6000751" y="5876925"/>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800000"/>
              </a:solidFill>
            </a:endParaRPr>
          </a:p>
        </p:txBody>
      </p:sp>
      <p:sp>
        <p:nvSpPr>
          <p:cNvPr id="222236" name="Text Box 28"/>
          <p:cNvSpPr txBox="1">
            <a:spLocks noChangeArrowheads="1"/>
          </p:cNvSpPr>
          <p:nvPr/>
        </p:nvSpPr>
        <p:spPr bwMode="auto">
          <a:xfrm>
            <a:off x="99782" y="119930"/>
            <a:ext cx="3069129"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400">
                <a:solidFill>
                  <a:schemeClr val="bg1"/>
                </a:solidFill>
                <a:latin typeface="Arial" charset="0"/>
                <a:ea typeface="ＭＳ Ｐゴシック" charset="0"/>
                <a:cs typeface="ＭＳ Ｐゴシック" charset="0"/>
              </a:defRPr>
            </a:lvl1pPr>
            <a:lvl2pPr marL="742950" indent="-285750" eaLnBrk="0" hangingPunct="0">
              <a:defRPr sz="4400">
                <a:solidFill>
                  <a:schemeClr val="bg1"/>
                </a:solidFill>
                <a:latin typeface="Arial" charset="0"/>
                <a:ea typeface="ＭＳ Ｐゴシック" charset="0"/>
              </a:defRPr>
            </a:lvl2pPr>
            <a:lvl3pPr marL="1143000" indent="-228600" eaLnBrk="0" hangingPunct="0">
              <a:defRPr sz="4400">
                <a:solidFill>
                  <a:schemeClr val="bg1"/>
                </a:solidFill>
                <a:latin typeface="Arial" charset="0"/>
                <a:ea typeface="ＭＳ Ｐゴシック" charset="0"/>
              </a:defRPr>
            </a:lvl3pPr>
            <a:lvl4pPr marL="1600200" indent="-228600" eaLnBrk="0" hangingPunct="0">
              <a:defRPr sz="4400">
                <a:solidFill>
                  <a:schemeClr val="bg1"/>
                </a:solidFill>
                <a:latin typeface="Arial" charset="0"/>
                <a:ea typeface="ＭＳ Ｐゴシック" charset="0"/>
              </a:defRPr>
            </a:lvl4pPr>
            <a:lvl5pPr marL="2057400" indent="-228600" eaLnBrk="0" hangingPunct="0">
              <a:defRPr sz="4400">
                <a:solidFill>
                  <a:schemeClr val="bg1"/>
                </a:solidFill>
                <a:latin typeface="Arial" charset="0"/>
                <a:ea typeface="ＭＳ Ｐゴシック" charset="0"/>
              </a:defRPr>
            </a:lvl5pPr>
            <a:lvl6pPr marL="2514600" indent="-228600" eaLnBrk="0" fontAlgn="base" hangingPunct="0">
              <a:spcBef>
                <a:spcPct val="0"/>
              </a:spcBef>
              <a:spcAft>
                <a:spcPct val="0"/>
              </a:spcAft>
              <a:defRPr sz="4400">
                <a:solidFill>
                  <a:schemeClr val="bg1"/>
                </a:solidFill>
                <a:latin typeface="Arial" charset="0"/>
                <a:ea typeface="ＭＳ Ｐゴシック" charset="0"/>
              </a:defRPr>
            </a:lvl6pPr>
            <a:lvl7pPr marL="2971800" indent="-228600" eaLnBrk="0" fontAlgn="base" hangingPunct="0">
              <a:spcBef>
                <a:spcPct val="0"/>
              </a:spcBef>
              <a:spcAft>
                <a:spcPct val="0"/>
              </a:spcAft>
              <a:defRPr sz="4400">
                <a:solidFill>
                  <a:schemeClr val="bg1"/>
                </a:solidFill>
                <a:latin typeface="Arial" charset="0"/>
                <a:ea typeface="ＭＳ Ｐゴシック" charset="0"/>
              </a:defRPr>
            </a:lvl7pPr>
            <a:lvl8pPr marL="3429000" indent="-228600" eaLnBrk="0" fontAlgn="base" hangingPunct="0">
              <a:spcBef>
                <a:spcPct val="0"/>
              </a:spcBef>
              <a:spcAft>
                <a:spcPct val="0"/>
              </a:spcAft>
              <a:defRPr sz="4400">
                <a:solidFill>
                  <a:schemeClr val="bg1"/>
                </a:solidFill>
                <a:latin typeface="Arial" charset="0"/>
                <a:ea typeface="ＭＳ Ｐゴシック" charset="0"/>
              </a:defRPr>
            </a:lvl8pPr>
            <a:lvl9pPr marL="3886200" indent="-228600" eaLnBrk="0" fontAlgn="base" hangingPunct="0">
              <a:spcBef>
                <a:spcPct val="0"/>
              </a:spcBef>
              <a:spcAft>
                <a:spcPct val="0"/>
              </a:spcAft>
              <a:defRPr sz="4400">
                <a:solidFill>
                  <a:schemeClr val="bg1"/>
                </a:solidFill>
                <a:latin typeface="Arial" charset="0"/>
                <a:ea typeface="ＭＳ Ｐゴシック" charset="0"/>
              </a:defRPr>
            </a:lvl9pPr>
          </a:lstStyle>
          <a:p>
            <a:pPr eaLnBrk="1" hangingPunct="1">
              <a:spcBef>
                <a:spcPct val="50000"/>
              </a:spcBef>
            </a:pPr>
            <a:r>
              <a:rPr lang="pt-BR" sz="2800" b="1" dirty="0">
                <a:solidFill>
                  <a:schemeClr val="tx1"/>
                </a:solidFill>
              </a:rPr>
              <a:t>Como funciona a glicose dentro da Célula do fígado?</a:t>
            </a:r>
          </a:p>
        </p:txBody>
      </p:sp>
      <p:sp>
        <p:nvSpPr>
          <p:cNvPr id="222237" name="Oval 29"/>
          <p:cNvSpPr>
            <a:spLocks noChangeArrowheads="1"/>
          </p:cNvSpPr>
          <p:nvPr/>
        </p:nvSpPr>
        <p:spPr bwMode="auto">
          <a:xfrm>
            <a:off x="5422900" y="260351"/>
            <a:ext cx="575733" cy="404813"/>
          </a:xfrm>
          <a:prstGeom prst="ellipse">
            <a:avLst/>
          </a:prstGeom>
          <a:solidFill>
            <a:srgbClr val="FFFF00"/>
          </a:solidFill>
          <a:ln w="9525">
            <a:solidFill>
              <a:schemeClr val="tx1"/>
            </a:solidFill>
            <a:round/>
            <a:headEnd/>
            <a:tailEnd/>
          </a:ln>
        </p:spPr>
        <p:txBody>
          <a:bodyPr wrap="none" anchor="ctr"/>
          <a:lstStyle/>
          <a:p>
            <a:pPr algn="ctr"/>
            <a:r>
              <a:rPr lang="pt-BR" sz="2000" dirty="0" err="1">
                <a:solidFill>
                  <a:srgbClr val="800000"/>
                </a:solidFill>
              </a:rPr>
              <a:t>P</a:t>
            </a:r>
            <a:endParaRPr lang="pt-BR" sz="2000" dirty="0">
              <a:solidFill>
                <a:srgbClr val="800000"/>
              </a:solidFill>
            </a:endParaRPr>
          </a:p>
        </p:txBody>
      </p:sp>
      <p:sp>
        <p:nvSpPr>
          <p:cNvPr id="222238" name="AutoShape 30"/>
          <p:cNvSpPr>
            <a:spLocks noChangeArrowheads="1"/>
          </p:cNvSpPr>
          <p:nvPr/>
        </p:nvSpPr>
        <p:spPr bwMode="auto">
          <a:xfrm>
            <a:off x="6383867" y="620713"/>
            <a:ext cx="863600" cy="647700"/>
          </a:xfrm>
          <a:prstGeom prst="can">
            <a:avLst>
              <a:gd name="adj" fmla="val 25000"/>
            </a:avLst>
          </a:prstGeom>
          <a:solidFill>
            <a:schemeClr val="hlink">
              <a:alpha val="20000"/>
            </a:schemeClr>
          </a:solidFill>
          <a:ln w="9525">
            <a:solidFill>
              <a:schemeClr val="tx1"/>
            </a:solidFill>
            <a:round/>
            <a:headEnd/>
            <a:tailEnd/>
          </a:ln>
        </p:spPr>
        <p:txBody>
          <a:bodyPr wrap="none" anchor="ctr"/>
          <a:lstStyle/>
          <a:p>
            <a:endParaRPr lang="en-US">
              <a:solidFill>
                <a:srgbClr val="800000"/>
              </a:solidFill>
            </a:endParaRPr>
          </a:p>
        </p:txBody>
      </p:sp>
      <p:sp>
        <p:nvSpPr>
          <p:cNvPr id="222239" name="Text Box 31"/>
          <p:cNvSpPr txBox="1">
            <a:spLocks noChangeArrowheads="1"/>
          </p:cNvSpPr>
          <p:nvPr/>
        </p:nvSpPr>
        <p:spPr bwMode="auto">
          <a:xfrm>
            <a:off x="4656667" y="908051"/>
            <a:ext cx="172931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bg1"/>
                </a:solidFill>
                <a:latin typeface="Arial" charset="0"/>
                <a:ea typeface="ＭＳ Ｐゴシック" charset="0"/>
                <a:cs typeface="ＭＳ Ｐゴシック" charset="0"/>
              </a:defRPr>
            </a:lvl1pPr>
            <a:lvl2pPr marL="742950" indent="-285750" eaLnBrk="0" hangingPunct="0">
              <a:defRPr sz="4400">
                <a:solidFill>
                  <a:schemeClr val="bg1"/>
                </a:solidFill>
                <a:latin typeface="Arial" charset="0"/>
                <a:ea typeface="ＭＳ Ｐゴシック" charset="0"/>
              </a:defRPr>
            </a:lvl2pPr>
            <a:lvl3pPr marL="1143000" indent="-228600" eaLnBrk="0" hangingPunct="0">
              <a:defRPr sz="4400">
                <a:solidFill>
                  <a:schemeClr val="bg1"/>
                </a:solidFill>
                <a:latin typeface="Arial" charset="0"/>
                <a:ea typeface="ＭＳ Ｐゴシック" charset="0"/>
              </a:defRPr>
            </a:lvl3pPr>
            <a:lvl4pPr marL="1600200" indent="-228600" eaLnBrk="0" hangingPunct="0">
              <a:defRPr sz="4400">
                <a:solidFill>
                  <a:schemeClr val="bg1"/>
                </a:solidFill>
                <a:latin typeface="Arial" charset="0"/>
                <a:ea typeface="ＭＳ Ｐゴシック" charset="0"/>
              </a:defRPr>
            </a:lvl4pPr>
            <a:lvl5pPr marL="2057400" indent="-228600" eaLnBrk="0" hangingPunct="0">
              <a:defRPr sz="4400">
                <a:solidFill>
                  <a:schemeClr val="bg1"/>
                </a:solidFill>
                <a:latin typeface="Arial" charset="0"/>
                <a:ea typeface="ＭＳ Ｐゴシック" charset="0"/>
              </a:defRPr>
            </a:lvl5pPr>
            <a:lvl6pPr marL="2514600" indent="-228600" eaLnBrk="0" fontAlgn="base" hangingPunct="0">
              <a:spcBef>
                <a:spcPct val="0"/>
              </a:spcBef>
              <a:spcAft>
                <a:spcPct val="0"/>
              </a:spcAft>
              <a:defRPr sz="4400">
                <a:solidFill>
                  <a:schemeClr val="bg1"/>
                </a:solidFill>
                <a:latin typeface="Arial" charset="0"/>
                <a:ea typeface="ＭＳ Ｐゴシック" charset="0"/>
              </a:defRPr>
            </a:lvl6pPr>
            <a:lvl7pPr marL="2971800" indent="-228600" eaLnBrk="0" fontAlgn="base" hangingPunct="0">
              <a:spcBef>
                <a:spcPct val="0"/>
              </a:spcBef>
              <a:spcAft>
                <a:spcPct val="0"/>
              </a:spcAft>
              <a:defRPr sz="4400">
                <a:solidFill>
                  <a:schemeClr val="bg1"/>
                </a:solidFill>
                <a:latin typeface="Arial" charset="0"/>
                <a:ea typeface="ＭＳ Ｐゴシック" charset="0"/>
              </a:defRPr>
            </a:lvl7pPr>
            <a:lvl8pPr marL="3429000" indent="-228600" eaLnBrk="0" fontAlgn="base" hangingPunct="0">
              <a:spcBef>
                <a:spcPct val="0"/>
              </a:spcBef>
              <a:spcAft>
                <a:spcPct val="0"/>
              </a:spcAft>
              <a:defRPr sz="4400">
                <a:solidFill>
                  <a:schemeClr val="bg1"/>
                </a:solidFill>
                <a:latin typeface="Arial" charset="0"/>
                <a:ea typeface="ＭＳ Ｐゴシック" charset="0"/>
              </a:defRPr>
            </a:lvl8pPr>
            <a:lvl9pPr marL="3886200" indent="-228600" eaLnBrk="0" fontAlgn="base" hangingPunct="0">
              <a:spcBef>
                <a:spcPct val="0"/>
              </a:spcBef>
              <a:spcAft>
                <a:spcPct val="0"/>
              </a:spcAft>
              <a:defRPr sz="4400">
                <a:solidFill>
                  <a:schemeClr val="bg1"/>
                </a:solidFill>
                <a:latin typeface="Arial" charset="0"/>
                <a:ea typeface="ＭＳ Ｐゴシック" charset="0"/>
              </a:defRPr>
            </a:lvl9pPr>
          </a:lstStyle>
          <a:p>
            <a:pPr eaLnBrk="1" hangingPunct="1">
              <a:spcBef>
                <a:spcPct val="50000"/>
              </a:spcBef>
            </a:pPr>
            <a:r>
              <a:rPr lang="pt-BR" sz="2000">
                <a:solidFill>
                  <a:srgbClr val="800000"/>
                </a:solidFill>
              </a:rPr>
              <a:t>GLUT 2</a:t>
            </a:r>
          </a:p>
        </p:txBody>
      </p:sp>
      <p:sp>
        <p:nvSpPr>
          <p:cNvPr id="222243" name="Line 35"/>
          <p:cNvSpPr>
            <a:spLocks noChangeShapeType="1"/>
          </p:cNvSpPr>
          <p:nvPr/>
        </p:nvSpPr>
        <p:spPr bwMode="auto">
          <a:xfrm flipH="1">
            <a:off x="7344833" y="5084763"/>
            <a:ext cx="0"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800000"/>
              </a:solidFill>
            </a:endParaRPr>
          </a:p>
        </p:txBody>
      </p:sp>
      <p:sp>
        <p:nvSpPr>
          <p:cNvPr id="222244" name="Text Box 36"/>
          <p:cNvSpPr txBox="1">
            <a:spLocks noChangeArrowheads="1"/>
          </p:cNvSpPr>
          <p:nvPr/>
        </p:nvSpPr>
        <p:spPr bwMode="auto">
          <a:xfrm>
            <a:off x="8496300" y="167193"/>
            <a:ext cx="336126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bg1"/>
                </a:solidFill>
                <a:latin typeface="Arial" charset="0"/>
                <a:ea typeface="ＭＳ Ｐゴシック" charset="0"/>
                <a:cs typeface="ＭＳ Ｐゴシック" charset="0"/>
              </a:defRPr>
            </a:lvl1pPr>
            <a:lvl2pPr marL="742950" indent="-285750" eaLnBrk="0" hangingPunct="0">
              <a:defRPr sz="4400">
                <a:solidFill>
                  <a:schemeClr val="bg1"/>
                </a:solidFill>
                <a:latin typeface="Arial" charset="0"/>
                <a:ea typeface="ＭＳ Ｐゴシック" charset="0"/>
              </a:defRPr>
            </a:lvl2pPr>
            <a:lvl3pPr marL="1143000" indent="-228600" eaLnBrk="0" hangingPunct="0">
              <a:defRPr sz="4400">
                <a:solidFill>
                  <a:schemeClr val="bg1"/>
                </a:solidFill>
                <a:latin typeface="Arial" charset="0"/>
                <a:ea typeface="ＭＳ Ｐゴシック" charset="0"/>
              </a:defRPr>
            </a:lvl3pPr>
            <a:lvl4pPr marL="1600200" indent="-228600" eaLnBrk="0" hangingPunct="0">
              <a:defRPr sz="4400">
                <a:solidFill>
                  <a:schemeClr val="bg1"/>
                </a:solidFill>
                <a:latin typeface="Arial" charset="0"/>
                <a:ea typeface="ＭＳ Ｐゴシック" charset="0"/>
              </a:defRPr>
            </a:lvl4pPr>
            <a:lvl5pPr marL="2057400" indent="-228600" eaLnBrk="0" hangingPunct="0">
              <a:defRPr sz="4400">
                <a:solidFill>
                  <a:schemeClr val="bg1"/>
                </a:solidFill>
                <a:latin typeface="Arial" charset="0"/>
                <a:ea typeface="ＭＳ Ｐゴシック" charset="0"/>
              </a:defRPr>
            </a:lvl5pPr>
            <a:lvl6pPr marL="2514600" indent="-228600" eaLnBrk="0" fontAlgn="base" hangingPunct="0">
              <a:spcBef>
                <a:spcPct val="0"/>
              </a:spcBef>
              <a:spcAft>
                <a:spcPct val="0"/>
              </a:spcAft>
              <a:defRPr sz="4400">
                <a:solidFill>
                  <a:schemeClr val="bg1"/>
                </a:solidFill>
                <a:latin typeface="Arial" charset="0"/>
                <a:ea typeface="ＭＳ Ｐゴシック" charset="0"/>
              </a:defRPr>
            </a:lvl6pPr>
            <a:lvl7pPr marL="2971800" indent="-228600" eaLnBrk="0" fontAlgn="base" hangingPunct="0">
              <a:spcBef>
                <a:spcPct val="0"/>
              </a:spcBef>
              <a:spcAft>
                <a:spcPct val="0"/>
              </a:spcAft>
              <a:defRPr sz="4400">
                <a:solidFill>
                  <a:schemeClr val="bg1"/>
                </a:solidFill>
                <a:latin typeface="Arial" charset="0"/>
                <a:ea typeface="ＭＳ Ｐゴシック" charset="0"/>
              </a:defRPr>
            </a:lvl7pPr>
            <a:lvl8pPr marL="3429000" indent="-228600" eaLnBrk="0" fontAlgn="base" hangingPunct="0">
              <a:spcBef>
                <a:spcPct val="0"/>
              </a:spcBef>
              <a:spcAft>
                <a:spcPct val="0"/>
              </a:spcAft>
              <a:defRPr sz="4400">
                <a:solidFill>
                  <a:schemeClr val="bg1"/>
                </a:solidFill>
                <a:latin typeface="Arial" charset="0"/>
                <a:ea typeface="ＭＳ Ｐゴシック" charset="0"/>
              </a:defRPr>
            </a:lvl8pPr>
            <a:lvl9pPr marL="3886200" indent="-228600" eaLnBrk="0" fontAlgn="base" hangingPunct="0">
              <a:spcBef>
                <a:spcPct val="0"/>
              </a:spcBef>
              <a:spcAft>
                <a:spcPct val="0"/>
              </a:spcAft>
              <a:defRPr sz="4400">
                <a:solidFill>
                  <a:schemeClr val="bg1"/>
                </a:solidFill>
                <a:latin typeface="Arial" charset="0"/>
                <a:ea typeface="ＭＳ Ｐゴシック" charset="0"/>
              </a:defRPr>
            </a:lvl9pPr>
          </a:lstStyle>
          <a:p>
            <a:pPr algn="ctr" eaLnBrk="1" hangingPunct="1">
              <a:spcBef>
                <a:spcPct val="50000"/>
              </a:spcBef>
            </a:pPr>
            <a:r>
              <a:rPr lang="pt-BR" sz="2400">
                <a:solidFill>
                  <a:srgbClr val="000000"/>
                </a:solidFill>
              </a:rPr>
              <a:t>Gliconeogenese Hepática</a:t>
            </a:r>
          </a:p>
        </p:txBody>
      </p:sp>
    </p:spTree>
    <p:extLst>
      <p:ext uri="{BB962C8B-B14F-4D97-AF65-F5344CB8AC3E}">
        <p14:creationId xmlns:p14="http://schemas.microsoft.com/office/powerpoint/2010/main" val="9003680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22244"/>
                                        </p:tgtEl>
                                        <p:attrNameLst>
                                          <p:attrName>style.visibility</p:attrName>
                                        </p:attrNameLst>
                                      </p:cBhvr>
                                      <p:to>
                                        <p:strVal val="visible"/>
                                      </p:to>
                                    </p:set>
                                    <p:animEffect transition="in" filter="dissolve">
                                      <p:cBhvr>
                                        <p:cTn id="7" dur="500"/>
                                        <p:tgtEl>
                                          <p:spTgt spid="222244"/>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22210"/>
                                        </p:tgtEl>
                                        <p:attrNameLst>
                                          <p:attrName>style.visibility</p:attrName>
                                        </p:attrNameLst>
                                      </p:cBhvr>
                                      <p:to>
                                        <p:strVal val="visible"/>
                                      </p:to>
                                    </p:set>
                                    <p:animEffect transition="in" filter="dissolve">
                                      <p:cBhvr>
                                        <p:cTn id="11" dur="500"/>
                                        <p:tgtEl>
                                          <p:spTgt spid="222210"/>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222236"/>
                                        </p:tgtEl>
                                        <p:attrNameLst>
                                          <p:attrName>style.visibility</p:attrName>
                                        </p:attrNameLst>
                                      </p:cBhvr>
                                      <p:to>
                                        <p:strVal val="visible"/>
                                      </p:to>
                                    </p:set>
                                    <p:animEffect transition="in" filter="dissolve">
                                      <p:cBhvr>
                                        <p:cTn id="14" dur="500"/>
                                        <p:tgtEl>
                                          <p:spTgt spid="22223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222211"/>
                                        </p:tgtEl>
                                        <p:attrNameLst>
                                          <p:attrName>style.visibility</p:attrName>
                                        </p:attrNameLst>
                                      </p:cBhvr>
                                      <p:to>
                                        <p:strVal val="visible"/>
                                      </p:to>
                                    </p:set>
                                    <p:animEffect transition="in" filter="dissolve">
                                      <p:cBhvr>
                                        <p:cTn id="19" dur="500"/>
                                        <p:tgtEl>
                                          <p:spTgt spid="222211"/>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22237"/>
                                        </p:tgtEl>
                                        <p:attrNameLst>
                                          <p:attrName>style.visibility</p:attrName>
                                        </p:attrNameLst>
                                      </p:cBhvr>
                                      <p:to>
                                        <p:strVal val="visible"/>
                                      </p:to>
                                    </p:set>
                                    <p:animEffect transition="in" filter="dissolve">
                                      <p:cBhvr>
                                        <p:cTn id="22" dur="500"/>
                                        <p:tgtEl>
                                          <p:spTgt spid="22223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22238"/>
                                        </p:tgtEl>
                                        <p:attrNameLst>
                                          <p:attrName>style.visibility</p:attrName>
                                        </p:attrNameLst>
                                      </p:cBhvr>
                                      <p:to>
                                        <p:strVal val="visible"/>
                                      </p:to>
                                    </p:set>
                                    <p:animEffect transition="in" filter="dissolve">
                                      <p:cBhvr>
                                        <p:cTn id="27" dur="500"/>
                                        <p:tgtEl>
                                          <p:spTgt spid="222238"/>
                                        </p:tgtEl>
                                      </p:cBhvr>
                                    </p:animEffect>
                                  </p:childTnLst>
                                </p:cTn>
                              </p:par>
                            </p:childTnLst>
                          </p:cTn>
                        </p:par>
                        <p:par>
                          <p:cTn id="28" fill="hold" nodeType="afterGroup">
                            <p:stCondLst>
                              <p:cond delay="500"/>
                            </p:stCondLst>
                            <p:childTnLst>
                              <p:par>
                                <p:cTn id="29" presetID="9" presetClass="entr" presetSubtype="0" fill="hold" grpId="0" nodeType="afterEffect">
                                  <p:stCondLst>
                                    <p:cond delay="2000"/>
                                  </p:stCondLst>
                                  <p:childTnLst>
                                    <p:set>
                                      <p:cBhvr>
                                        <p:cTn id="30" dur="1" fill="hold">
                                          <p:stCondLst>
                                            <p:cond delay="0"/>
                                          </p:stCondLst>
                                        </p:cTn>
                                        <p:tgtEl>
                                          <p:spTgt spid="222239"/>
                                        </p:tgtEl>
                                        <p:attrNameLst>
                                          <p:attrName>style.visibility</p:attrName>
                                        </p:attrNameLst>
                                      </p:cBhvr>
                                      <p:to>
                                        <p:strVal val="visible"/>
                                      </p:to>
                                    </p:set>
                                    <p:animEffect transition="in" filter="dissolve">
                                      <p:cBhvr>
                                        <p:cTn id="31" dur="500"/>
                                        <p:tgtEl>
                                          <p:spTgt spid="222239"/>
                                        </p:tgtEl>
                                      </p:cBhvr>
                                    </p:animEffect>
                                  </p:childTnLst>
                                </p:cTn>
                              </p:par>
                            </p:childTnLst>
                          </p:cTn>
                        </p:par>
                        <p:par>
                          <p:cTn id="32" fill="hold" nodeType="afterGroup">
                            <p:stCondLst>
                              <p:cond delay="3000"/>
                            </p:stCondLst>
                            <p:childTnLst>
                              <p:par>
                                <p:cTn id="33" presetID="9" presetClass="entr" presetSubtype="0" fill="hold" grpId="0" nodeType="afterEffect">
                                  <p:stCondLst>
                                    <p:cond delay="0"/>
                                  </p:stCondLst>
                                  <p:childTnLst>
                                    <p:set>
                                      <p:cBhvr>
                                        <p:cTn id="34" dur="1" fill="hold">
                                          <p:stCondLst>
                                            <p:cond delay="0"/>
                                          </p:stCondLst>
                                        </p:cTn>
                                        <p:tgtEl>
                                          <p:spTgt spid="222215"/>
                                        </p:tgtEl>
                                        <p:attrNameLst>
                                          <p:attrName>style.visibility</p:attrName>
                                        </p:attrNameLst>
                                      </p:cBhvr>
                                      <p:to>
                                        <p:strVal val="visible"/>
                                      </p:to>
                                    </p:set>
                                    <p:animEffect transition="in" filter="dissolve">
                                      <p:cBhvr>
                                        <p:cTn id="35" dur="500"/>
                                        <p:tgtEl>
                                          <p:spTgt spid="222215"/>
                                        </p:tgtEl>
                                      </p:cBhvr>
                                    </p:animEffect>
                                  </p:childTnLst>
                                </p:cTn>
                              </p:par>
                            </p:childTnLst>
                          </p:cTn>
                        </p:par>
                        <p:par>
                          <p:cTn id="36" fill="hold" nodeType="afterGroup">
                            <p:stCondLst>
                              <p:cond delay="3500"/>
                            </p:stCondLst>
                            <p:childTnLst>
                              <p:par>
                                <p:cTn id="37" presetID="9" presetClass="entr" presetSubtype="0" fill="hold" grpId="0" nodeType="afterEffect">
                                  <p:stCondLst>
                                    <p:cond delay="0"/>
                                  </p:stCondLst>
                                  <p:childTnLst>
                                    <p:set>
                                      <p:cBhvr>
                                        <p:cTn id="38" dur="1" fill="hold">
                                          <p:stCondLst>
                                            <p:cond delay="0"/>
                                          </p:stCondLst>
                                        </p:cTn>
                                        <p:tgtEl>
                                          <p:spTgt spid="222212"/>
                                        </p:tgtEl>
                                        <p:attrNameLst>
                                          <p:attrName>style.visibility</p:attrName>
                                        </p:attrNameLst>
                                      </p:cBhvr>
                                      <p:to>
                                        <p:strVal val="visible"/>
                                      </p:to>
                                    </p:set>
                                    <p:animEffect transition="in" filter="dissolve">
                                      <p:cBhvr>
                                        <p:cTn id="39" dur="500"/>
                                        <p:tgtEl>
                                          <p:spTgt spid="222212"/>
                                        </p:tgtEl>
                                      </p:cBhvr>
                                    </p:animEffect>
                                  </p:childTnLst>
                                </p:cTn>
                              </p:par>
                            </p:childTnLst>
                          </p:cTn>
                        </p:par>
                        <p:par>
                          <p:cTn id="40" fill="hold" nodeType="afterGroup">
                            <p:stCondLst>
                              <p:cond delay="4000"/>
                            </p:stCondLst>
                            <p:childTnLst>
                              <p:par>
                                <p:cTn id="41" presetID="0" presetClass="path" presetSubtype="0" accel="50000" decel="50000" fill="hold" grpId="1" nodeType="afterEffect">
                                  <p:stCondLst>
                                    <p:cond delay="0"/>
                                  </p:stCondLst>
                                  <p:childTnLst>
                                    <p:animMotion origin="layout" path="M 1.94444E-6 1.8721E-6 L 0.08681 0.00186 L 0.08681 0.23679 " pathEditMode="relative" ptsTypes="AAA">
                                      <p:cBhvr>
                                        <p:cTn id="42" dur="3000" fill="hold"/>
                                        <p:tgtEl>
                                          <p:spTgt spid="222237"/>
                                        </p:tgtEl>
                                        <p:attrNameLst>
                                          <p:attrName>ppt_x</p:attrName>
                                          <p:attrName>ppt_y</p:attrName>
                                        </p:attrNameLst>
                                      </p:cBhvr>
                                    </p:animMotion>
                                  </p:childTnLst>
                                </p:cTn>
                              </p:par>
                            </p:childTnLst>
                          </p:cTn>
                        </p:par>
                      </p:childTnLst>
                    </p:cTn>
                  </p:par>
                  <p:par>
                    <p:cTn id="43" fill="hold" nodeType="clickPar">
                      <p:stCondLst>
                        <p:cond delay="indefinite"/>
                      </p:stCondLst>
                      <p:childTnLst>
                        <p:par>
                          <p:cTn id="44" fill="hold" nodeType="withGroup">
                            <p:stCondLst>
                              <p:cond delay="0"/>
                            </p:stCondLst>
                            <p:childTnLst>
                              <p:par>
                                <p:cTn id="45" presetID="55" presetClass="entr" presetSubtype="0" fill="hold" grpId="0" nodeType="clickEffect">
                                  <p:stCondLst>
                                    <p:cond delay="0"/>
                                  </p:stCondLst>
                                  <p:childTnLst>
                                    <p:set>
                                      <p:cBhvr>
                                        <p:cTn id="46" dur="1" fill="hold">
                                          <p:stCondLst>
                                            <p:cond delay="0"/>
                                          </p:stCondLst>
                                        </p:cTn>
                                        <p:tgtEl>
                                          <p:spTgt spid="222218"/>
                                        </p:tgtEl>
                                        <p:attrNameLst>
                                          <p:attrName>style.visibility</p:attrName>
                                        </p:attrNameLst>
                                      </p:cBhvr>
                                      <p:to>
                                        <p:strVal val="visible"/>
                                      </p:to>
                                    </p:set>
                                    <p:anim calcmode="lin" valueType="num">
                                      <p:cBhvr>
                                        <p:cTn id="47" dur="1000" fill="hold"/>
                                        <p:tgtEl>
                                          <p:spTgt spid="222218"/>
                                        </p:tgtEl>
                                        <p:attrNameLst>
                                          <p:attrName>ppt_w</p:attrName>
                                        </p:attrNameLst>
                                      </p:cBhvr>
                                      <p:tavLst>
                                        <p:tav tm="0">
                                          <p:val>
                                            <p:strVal val="#ppt_w*0.70"/>
                                          </p:val>
                                        </p:tav>
                                        <p:tav tm="100000">
                                          <p:val>
                                            <p:strVal val="#ppt_w"/>
                                          </p:val>
                                        </p:tav>
                                      </p:tavLst>
                                    </p:anim>
                                    <p:anim calcmode="lin" valueType="num">
                                      <p:cBhvr>
                                        <p:cTn id="48" dur="1000" fill="hold"/>
                                        <p:tgtEl>
                                          <p:spTgt spid="222218"/>
                                        </p:tgtEl>
                                        <p:attrNameLst>
                                          <p:attrName>ppt_h</p:attrName>
                                        </p:attrNameLst>
                                      </p:cBhvr>
                                      <p:tavLst>
                                        <p:tav tm="0">
                                          <p:val>
                                            <p:strVal val="#ppt_h"/>
                                          </p:val>
                                        </p:tav>
                                        <p:tav tm="100000">
                                          <p:val>
                                            <p:strVal val="#ppt_h"/>
                                          </p:val>
                                        </p:tav>
                                      </p:tavLst>
                                    </p:anim>
                                    <p:animEffect transition="in" filter="fade">
                                      <p:cBhvr>
                                        <p:cTn id="49" dur="1000"/>
                                        <p:tgtEl>
                                          <p:spTgt spid="222218"/>
                                        </p:tgtEl>
                                      </p:cBhvr>
                                    </p:animEffect>
                                  </p:childTnLst>
                                </p:cTn>
                              </p:par>
                            </p:childTnLst>
                          </p:cTn>
                        </p:par>
                        <p:par>
                          <p:cTn id="50" fill="hold" nodeType="afterGroup">
                            <p:stCondLst>
                              <p:cond delay="1000"/>
                            </p:stCondLst>
                            <p:childTnLst>
                              <p:par>
                                <p:cTn id="51" presetID="9" presetClass="entr" presetSubtype="0" fill="hold" grpId="0" nodeType="afterEffect">
                                  <p:stCondLst>
                                    <p:cond delay="0"/>
                                  </p:stCondLst>
                                  <p:childTnLst>
                                    <p:set>
                                      <p:cBhvr>
                                        <p:cTn id="52" dur="1" fill="hold">
                                          <p:stCondLst>
                                            <p:cond delay="0"/>
                                          </p:stCondLst>
                                        </p:cTn>
                                        <p:tgtEl>
                                          <p:spTgt spid="222216"/>
                                        </p:tgtEl>
                                        <p:attrNameLst>
                                          <p:attrName>style.visibility</p:attrName>
                                        </p:attrNameLst>
                                      </p:cBhvr>
                                      <p:to>
                                        <p:strVal val="visible"/>
                                      </p:to>
                                    </p:set>
                                    <p:animEffect transition="in" filter="dissolve">
                                      <p:cBhvr>
                                        <p:cTn id="53" dur="500"/>
                                        <p:tgtEl>
                                          <p:spTgt spid="222216"/>
                                        </p:tgtEl>
                                      </p:cBhvr>
                                    </p:animEffect>
                                  </p:childTnLst>
                                </p:cTn>
                              </p:par>
                            </p:childTnLst>
                          </p:cTn>
                        </p:par>
                        <p:par>
                          <p:cTn id="54" fill="hold" nodeType="afterGroup">
                            <p:stCondLst>
                              <p:cond delay="1500"/>
                            </p:stCondLst>
                            <p:childTnLst>
                              <p:par>
                                <p:cTn id="55" presetID="9" presetClass="entr" presetSubtype="0" fill="hold" grpId="0" nodeType="afterEffect">
                                  <p:stCondLst>
                                    <p:cond delay="0"/>
                                  </p:stCondLst>
                                  <p:childTnLst>
                                    <p:set>
                                      <p:cBhvr>
                                        <p:cTn id="56" dur="1" fill="hold">
                                          <p:stCondLst>
                                            <p:cond delay="0"/>
                                          </p:stCondLst>
                                        </p:cTn>
                                        <p:tgtEl>
                                          <p:spTgt spid="222217"/>
                                        </p:tgtEl>
                                        <p:attrNameLst>
                                          <p:attrName>style.visibility</p:attrName>
                                        </p:attrNameLst>
                                      </p:cBhvr>
                                      <p:to>
                                        <p:strVal val="visible"/>
                                      </p:to>
                                    </p:set>
                                    <p:animEffect transition="in" filter="dissolve">
                                      <p:cBhvr>
                                        <p:cTn id="57" dur="500"/>
                                        <p:tgtEl>
                                          <p:spTgt spid="222217"/>
                                        </p:tgtEl>
                                      </p:cBhvr>
                                    </p:animEffect>
                                  </p:childTnLst>
                                </p:cTn>
                              </p:par>
                            </p:childTnLst>
                          </p:cTn>
                        </p:par>
                        <p:par>
                          <p:cTn id="58" fill="hold" nodeType="afterGroup">
                            <p:stCondLst>
                              <p:cond delay="2000"/>
                            </p:stCondLst>
                            <p:childTnLst>
                              <p:par>
                                <p:cTn id="59" presetID="42" presetClass="path" presetSubtype="0" accel="50000" decel="50000" fill="hold" grpId="2" nodeType="afterEffect">
                                  <p:stCondLst>
                                    <p:cond delay="0"/>
                                  </p:stCondLst>
                                  <p:childTnLst>
                                    <p:animMotion origin="layout" path="M 0.08681 0.2368 L 0.08681 0.35936 " pathEditMode="relative" rAng="0" ptsTypes="AA">
                                      <p:cBhvr>
                                        <p:cTn id="60" dur="2000" fill="hold"/>
                                        <p:tgtEl>
                                          <p:spTgt spid="222237"/>
                                        </p:tgtEl>
                                        <p:attrNameLst>
                                          <p:attrName>ppt_x</p:attrName>
                                          <p:attrName>ppt_y</p:attrName>
                                        </p:attrNameLst>
                                      </p:cBhvr>
                                      <p:rCtr x="0" y="6117"/>
                                    </p:animMotion>
                                  </p:childTnLst>
                                </p:cTn>
                              </p:par>
                            </p:childTnLst>
                          </p:cTn>
                        </p:par>
                        <p:par>
                          <p:cTn id="61" fill="hold" nodeType="afterGroup">
                            <p:stCondLst>
                              <p:cond delay="4000"/>
                            </p:stCondLst>
                            <p:childTnLst>
                              <p:par>
                                <p:cTn id="62" presetID="1" presetClass="emph" presetSubtype="2" fill="hold" grpId="3" nodeType="afterEffect">
                                  <p:stCondLst>
                                    <p:cond delay="0"/>
                                  </p:stCondLst>
                                  <p:childTnLst>
                                    <p:animClr clrSpc="rgb" dir="cw">
                                      <p:cBhvr>
                                        <p:cTn id="63" dur="2000" fill="hold"/>
                                        <p:tgtEl>
                                          <p:spTgt spid="222237"/>
                                        </p:tgtEl>
                                        <p:attrNameLst>
                                          <p:attrName>fillcolor</p:attrName>
                                        </p:attrNameLst>
                                      </p:cBhvr>
                                      <p:to>
                                        <a:srgbClr val="0000CC"/>
                                      </p:to>
                                    </p:animClr>
                                    <p:set>
                                      <p:cBhvr>
                                        <p:cTn id="64" dur="2000" fill="hold"/>
                                        <p:tgtEl>
                                          <p:spTgt spid="222237"/>
                                        </p:tgtEl>
                                        <p:attrNameLst>
                                          <p:attrName>fill.type</p:attrName>
                                        </p:attrNameLst>
                                      </p:cBhvr>
                                      <p:to>
                                        <p:strVal val="solid"/>
                                      </p:to>
                                    </p:set>
                                    <p:set>
                                      <p:cBhvr>
                                        <p:cTn id="65" dur="2000" fill="hold"/>
                                        <p:tgtEl>
                                          <p:spTgt spid="222237"/>
                                        </p:tgtEl>
                                        <p:attrNameLst>
                                          <p:attrName>fill.on</p:attrName>
                                        </p:attrNameLst>
                                      </p:cBhvr>
                                      <p:to>
                                        <p:strVal val="true"/>
                                      </p:to>
                                    </p:set>
                                  </p:childTnLst>
                                </p:cTn>
                              </p:par>
                              <p:par>
                                <p:cTn id="66" presetID="3" presetClass="emph" presetSubtype="2" fill="hold" grpId="7" nodeType="withEffect">
                                  <p:stCondLst>
                                    <p:cond delay="0"/>
                                  </p:stCondLst>
                                  <p:childTnLst>
                                    <p:animClr clrSpc="rgb" dir="cw">
                                      <p:cBhvr override="childStyle">
                                        <p:cTn id="67" dur="2000" fill="hold"/>
                                        <p:tgtEl>
                                          <p:spTgt spid="222237"/>
                                        </p:tgtEl>
                                        <p:attrNameLst>
                                          <p:attrName>style.color</p:attrName>
                                        </p:attrNameLst>
                                      </p:cBhvr>
                                      <p:to>
                                        <a:srgbClr val="FF0000"/>
                                      </p:to>
                                    </p:animClr>
                                  </p:childTnLst>
                                </p:cTn>
                              </p:par>
                            </p:childTnLst>
                          </p:cTn>
                        </p:par>
                      </p:childTnLst>
                    </p:cTn>
                  </p:par>
                  <p:par>
                    <p:cTn id="68" fill="hold" nodeType="clickPar">
                      <p:stCondLst>
                        <p:cond delay="indefinite"/>
                      </p:stCondLst>
                      <p:childTnLst>
                        <p:par>
                          <p:cTn id="69" fill="hold" nodeType="withGroup">
                            <p:stCondLst>
                              <p:cond delay="0"/>
                            </p:stCondLst>
                            <p:childTnLst>
                              <p:par>
                                <p:cTn id="70" presetID="0" presetClass="path" presetSubtype="0" accel="50000" decel="50000" fill="hold" grpId="4" nodeType="clickEffect">
                                  <p:stCondLst>
                                    <p:cond delay="0"/>
                                  </p:stCondLst>
                                  <p:childTnLst>
                                    <p:animMotion origin="layout" path="M 0.08681 0.35937 L 0.0882 0.1191 L 0.06684 0.10149 L 0.08004 0.07461 L 0.11077 0.08365 L 0.09479 0.11377 L 0.06945 0.10311 L 0.08004 0.07994 L 0.10677 0.08527 L 0.0934 0.11377 L 0.06806 0.10149 L 0.08004 0.07994 L 0.10538 0.08712 L 0.0908 0.11562 L 0.08681 0.35937 Z " pathEditMode="relative" ptsTypes="AAAAAAAAAAAAAAA">
                                      <p:cBhvr>
                                        <p:cTn id="71" dur="3000" fill="hold"/>
                                        <p:tgtEl>
                                          <p:spTgt spid="222237"/>
                                        </p:tgtEl>
                                        <p:attrNameLst>
                                          <p:attrName>ppt_x</p:attrName>
                                          <p:attrName>ppt_y</p:attrName>
                                        </p:attrNameLst>
                                      </p:cBhvr>
                                    </p:animMotion>
                                  </p:childTnLst>
                                </p:cTn>
                              </p:par>
                            </p:childTnLst>
                          </p:cTn>
                        </p:par>
                      </p:childTnLst>
                    </p:cTn>
                  </p:par>
                  <p:par>
                    <p:cTn id="72" fill="hold" nodeType="clickPar">
                      <p:stCondLst>
                        <p:cond delay="indefinite"/>
                      </p:stCondLst>
                      <p:childTnLst>
                        <p:par>
                          <p:cTn id="73" fill="hold" nodeType="withGroup">
                            <p:stCondLst>
                              <p:cond delay="0"/>
                            </p:stCondLst>
                            <p:childTnLst>
                              <p:par>
                                <p:cTn id="74" presetID="55" presetClass="entr" presetSubtype="0" fill="hold" grpId="0" nodeType="clickEffect">
                                  <p:stCondLst>
                                    <p:cond delay="0"/>
                                  </p:stCondLst>
                                  <p:childTnLst>
                                    <p:set>
                                      <p:cBhvr>
                                        <p:cTn id="75" dur="1" fill="hold">
                                          <p:stCondLst>
                                            <p:cond delay="0"/>
                                          </p:stCondLst>
                                        </p:cTn>
                                        <p:tgtEl>
                                          <p:spTgt spid="222221"/>
                                        </p:tgtEl>
                                        <p:attrNameLst>
                                          <p:attrName>style.visibility</p:attrName>
                                        </p:attrNameLst>
                                      </p:cBhvr>
                                      <p:to>
                                        <p:strVal val="visible"/>
                                      </p:to>
                                    </p:set>
                                    <p:anim calcmode="lin" valueType="num">
                                      <p:cBhvr>
                                        <p:cTn id="76" dur="1000" fill="hold"/>
                                        <p:tgtEl>
                                          <p:spTgt spid="222221"/>
                                        </p:tgtEl>
                                        <p:attrNameLst>
                                          <p:attrName>ppt_w</p:attrName>
                                        </p:attrNameLst>
                                      </p:cBhvr>
                                      <p:tavLst>
                                        <p:tav tm="0">
                                          <p:val>
                                            <p:strVal val="#ppt_w*0.70"/>
                                          </p:val>
                                        </p:tav>
                                        <p:tav tm="100000">
                                          <p:val>
                                            <p:strVal val="#ppt_w"/>
                                          </p:val>
                                        </p:tav>
                                      </p:tavLst>
                                    </p:anim>
                                    <p:anim calcmode="lin" valueType="num">
                                      <p:cBhvr>
                                        <p:cTn id="77" dur="1000" fill="hold"/>
                                        <p:tgtEl>
                                          <p:spTgt spid="222221"/>
                                        </p:tgtEl>
                                        <p:attrNameLst>
                                          <p:attrName>ppt_h</p:attrName>
                                        </p:attrNameLst>
                                      </p:cBhvr>
                                      <p:tavLst>
                                        <p:tav tm="0">
                                          <p:val>
                                            <p:strVal val="#ppt_h"/>
                                          </p:val>
                                        </p:tav>
                                        <p:tav tm="100000">
                                          <p:val>
                                            <p:strVal val="#ppt_h"/>
                                          </p:val>
                                        </p:tav>
                                      </p:tavLst>
                                    </p:anim>
                                    <p:animEffect transition="in" filter="fade">
                                      <p:cBhvr>
                                        <p:cTn id="78" dur="1000"/>
                                        <p:tgtEl>
                                          <p:spTgt spid="222221"/>
                                        </p:tgtEl>
                                      </p:cBhvr>
                                    </p:animEffect>
                                  </p:childTnLst>
                                </p:cTn>
                              </p:par>
                            </p:childTnLst>
                          </p:cTn>
                        </p:par>
                        <p:par>
                          <p:cTn id="79" fill="hold" nodeType="afterGroup">
                            <p:stCondLst>
                              <p:cond delay="1000"/>
                            </p:stCondLst>
                            <p:childTnLst>
                              <p:par>
                                <p:cTn id="80" presetID="55" presetClass="entr" presetSubtype="0" fill="hold" grpId="0" nodeType="afterEffect">
                                  <p:stCondLst>
                                    <p:cond delay="0"/>
                                  </p:stCondLst>
                                  <p:childTnLst>
                                    <p:set>
                                      <p:cBhvr>
                                        <p:cTn id="81" dur="1" fill="hold">
                                          <p:stCondLst>
                                            <p:cond delay="0"/>
                                          </p:stCondLst>
                                        </p:cTn>
                                        <p:tgtEl>
                                          <p:spTgt spid="222219"/>
                                        </p:tgtEl>
                                        <p:attrNameLst>
                                          <p:attrName>style.visibility</p:attrName>
                                        </p:attrNameLst>
                                      </p:cBhvr>
                                      <p:to>
                                        <p:strVal val="visible"/>
                                      </p:to>
                                    </p:set>
                                    <p:anim calcmode="lin" valueType="num">
                                      <p:cBhvr>
                                        <p:cTn id="82" dur="1000" fill="hold"/>
                                        <p:tgtEl>
                                          <p:spTgt spid="222219"/>
                                        </p:tgtEl>
                                        <p:attrNameLst>
                                          <p:attrName>ppt_w</p:attrName>
                                        </p:attrNameLst>
                                      </p:cBhvr>
                                      <p:tavLst>
                                        <p:tav tm="0">
                                          <p:val>
                                            <p:strVal val="#ppt_w*0.70"/>
                                          </p:val>
                                        </p:tav>
                                        <p:tav tm="100000">
                                          <p:val>
                                            <p:strVal val="#ppt_w"/>
                                          </p:val>
                                        </p:tav>
                                      </p:tavLst>
                                    </p:anim>
                                    <p:anim calcmode="lin" valueType="num">
                                      <p:cBhvr>
                                        <p:cTn id="83" dur="1000" fill="hold"/>
                                        <p:tgtEl>
                                          <p:spTgt spid="222219"/>
                                        </p:tgtEl>
                                        <p:attrNameLst>
                                          <p:attrName>ppt_h</p:attrName>
                                        </p:attrNameLst>
                                      </p:cBhvr>
                                      <p:tavLst>
                                        <p:tav tm="0">
                                          <p:val>
                                            <p:strVal val="#ppt_h"/>
                                          </p:val>
                                        </p:tav>
                                        <p:tav tm="100000">
                                          <p:val>
                                            <p:strVal val="#ppt_h"/>
                                          </p:val>
                                        </p:tav>
                                      </p:tavLst>
                                    </p:anim>
                                    <p:animEffect transition="in" filter="fade">
                                      <p:cBhvr>
                                        <p:cTn id="84" dur="1000"/>
                                        <p:tgtEl>
                                          <p:spTgt spid="222219"/>
                                        </p:tgtEl>
                                      </p:cBhvr>
                                    </p:animEffect>
                                  </p:childTnLst>
                                </p:cTn>
                              </p:par>
                            </p:childTnLst>
                          </p:cTn>
                        </p:par>
                        <p:par>
                          <p:cTn id="85" fill="hold" nodeType="afterGroup">
                            <p:stCondLst>
                              <p:cond delay="2000"/>
                            </p:stCondLst>
                            <p:childTnLst>
                              <p:par>
                                <p:cTn id="86" presetID="55" presetClass="entr" presetSubtype="0" fill="hold" grpId="0" nodeType="afterEffect">
                                  <p:stCondLst>
                                    <p:cond delay="0"/>
                                  </p:stCondLst>
                                  <p:childTnLst>
                                    <p:set>
                                      <p:cBhvr>
                                        <p:cTn id="87" dur="1" fill="hold">
                                          <p:stCondLst>
                                            <p:cond delay="0"/>
                                          </p:stCondLst>
                                        </p:cTn>
                                        <p:tgtEl>
                                          <p:spTgt spid="222220"/>
                                        </p:tgtEl>
                                        <p:attrNameLst>
                                          <p:attrName>style.visibility</p:attrName>
                                        </p:attrNameLst>
                                      </p:cBhvr>
                                      <p:to>
                                        <p:strVal val="visible"/>
                                      </p:to>
                                    </p:set>
                                    <p:anim calcmode="lin" valueType="num">
                                      <p:cBhvr>
                                        <p:cTn id="88" dur="1000" fill="hold"/>
                                        <p:tgtEl>
                                          <p:spTgt spid="222220"/>
                                        </p:tgtEl>
                                        <p:attrNameLst>
                                          <p:attrName>ppt_w</p:attrName>
                                        </p:attrNameLst>
                                      </p:cBhvr>
                                      <p:tavLst>
                                        <p:tav tm="0">
                                          <p:val>
                                            <p:strVal val="#ppt_w*0.70"/>
                                          </p:val>
                                        </p:tav>
                                        <p:tav tm="100000">
                                          <p:val>
                                            <p:strVal val="#ppt_w"/>
                                          </p:val>
                                        </p:tav>
                                      </p:tavLst>
                                    </p:anim>
                                    <p:anim calcmode="lin" valueType="num">
                                      <p:cBhvr>
                                        <p:cTn id="89" dur="1000" fill="hold"/>
                                        <p:tgtEl>
                                          <p:spTgt spid="222220"/>
                                        </p:tgtEl>
                                        <p:attrNameLst>
                                          <p:attrName>ppt_h</p:attrName>
                                        </p:attrNameLst>
                                      </p:cBhvr>
                                      <p:tavLst>
                                        <p:tav tm="0">
                                          <p:val>
                                            <p:strVal val="#ppt_h"/>
                                          </p:val>
                                        </p:tav>
                                        <p:tav tm="100000">
                                          <p:val>
                                            <p:strVal val="#ppt_h"/>
                                          </p:val>
                                        </p:tav>
                                      </p:tavLst>
                                    </p:anim>
                                    <p:animEffect transition="in" filter="fade">
                                      <p:cBhvr>
                                        <p:cTn id="90" dur="1000"/>
                                        <p:tgtEl>
                                          <p:spTgt spid="222220"/>
                                        </p:tgtEl>
                                      </p:cBhvr>
                                    </p:animEffect>
                                  </p:childTnLst>
                                </p:cTn>
                              </p:par>
                            </p:childTnLst>
                          </p:cTn>
                        </p:par>
                        <p:par>
                          <p:cTn id="91" fill="hold" nodeType="afterGroup">
                            <p:stCondLst>
                              <p:cond delay="3000"/>
                            </p:stCondLst>
                            <p:childTnLst>
                              <p:par>
                                <p:cTn id="92" presetID="42" presetClass="path" presetSubtype="0" accel="50000" decel="50000" fill="hold" grpId="5" nodeType="afterEffect">
                                  <p:stCondLst>
                                    <p:cond delay="0"/>
                                  </p:stCondLst>
                                  <p:childTnLst>
                                    <p:animMotion origin="layout" path="M 0.08681 0.35936 L 0.08681 0.49606 " pathEditMode="relative" rAng="0" ptsTypes="AA">
                                      <p:cBhvr>
                                        <p:cTn id="93" dur="2000" fill="hold"/>
                                        <p:tgtEl>
                                          <p:spTgt spid="222237"/>
                                        </p:tgtEl>
                                        <p:attrNameLst>
                                          <p:attrName>ppt_x</p:attrName>
                                          <p:attrName>ppt_y</p:attrName>
                                        </p:attrNameLst>
                                      </p:cBhvr>
                                      <p:rCtr x="0" y="6835"/>
                                    </p:animMotion>
                                  </p:childTnLst>
                                </p:cTn>
                              </p:par>
                            </p:childTnLst>
                          </p:cTn>
                        </p:par>
                      </p:childTnLst>
                    </p:cTn>
                  </p:par>
                  <p:par>
                    <p:cTn id="94" fill="hold" nodeType="clickPar">
                      <p:stCondLst>
                        <p:cond delay="indefinite"/>
                      </p:stCondLst>
                      <p:childTnLst>
                        <p:par>
                          <p:cTn id="95" fill="hold" nodeType="withGroup">
                            <p:stCondLst>
                              <p:cond delay="0"/>
                            </p:stCondLst>
                            <p:childTnLst>
                              <p:par>
                                <p:cTn id="96" presetID="55" presetClass="entr" presetSubtype="0" fill="hold" grpId="0" nodeType="clickEffect">
                                  <p:stCondLst>
                                    <p:cond delay="0"/>
                                  </p:stCondLst>
                                  <p:childTnLst>
                                    <p:set>
                                      <p:cBhvr>
                                        <p:cTn id="97" dur="1" fill="hold">
                                          <p:stCondLst>
                                            <p:cond delay="0"/>
                                          </p:stCondLst>
                                        </p:cTn>
                                        <p:tgtEl>
                                          <p:spTgt spid="222224"/>
                                        </p:tgtEl>
                                        <p:attrNameLst>
                                          <p:attrName>style.visibility</p:attrName>
                                        </p:attrNameLst>
                                      </p:cBhvr>
                                      <p:to>
                                        <p:strVal val="visible"/>
                                      </p:to>
                                    </p:set>
                                    <p:anim calcmode="lin" valueType="num">
                                      <p:cBhvr>
                                        <p:cTn id="98" dur="1000" fill="hold"/>
                                        <p:tgtEl>
                                          <p:spTgt spid="222224"/>
                                        </p:tgtEl>
                                        <p:attrNameLst>
                                          <p:attrName>ppt_w</p:attrName>
                                        </p:attrNameLst>
                                      </p:cBhvr>
                                      <p:tavLst>
                                        <p:tav tm="0">
                                          <p:val>
                                            <p:strVal val="#ppt_w*0.70"/>
                                          </p:val>
                                        </p:tav>
                                        <p:tav tm="100000">
                                          <p:val>
                                            <p:strVal val="#ppt_w"/>
                                          </p:val>
                                        </p:tav>
                                      </p:tavLst>
                                    </p:anim>
                                    <p:anim calcmode="lin" valueType="num">
                                      <p:cBhvr>
                                        <p:cTn id="99" dur="1000" fill="hold"/>
                                        <p:tgtEl>
                                          <p:spTgt spid="222224"/>
                                        </p:tgtEl>
                                        <p:attrNameLst>
                                          <p:attrName>ppt_h</p:attrName>
                                        </p:attrNameLst>
                                      </p:cBhvr>
                                      <p:tavLst>
                                        <p:tav tm="0">
                                          <p:val>
                                            <p:strVal val="#ppt_h"/>
                                          </p:val>
                                        </p:tav>
                                        <p:tav tm="100000">
                                          <p:val>
                                            <p:strVal val="#ppt_h"/>
                                          </p:val>
                                        </p:tav>
                                      </p:tavLst>
                                    </p:anim>
                                    <p:animEffect transition="in" filter="fade">
                                      <p:cBhvr>
                                        <p:cTn id="100" dur="1000"/>
                                        <p:tgtEl>
                                          <p:spTgt spid="222224"/>
                                        </p:tgtEl>
                                      </p:cBhvr>
                                    </p:animEffect>
                                  </p:childTnLst>
                                </p:cTn>
                              </p:par>
                            </p:childTnLst>
                          </p:cTn>
                        </p:par>
                        <p:par>
                          <p:cTn id="101" fill="hold" nodeType="afterGroup">
                            <p:stCondLst>
                              <p:cond delay="1000"/>
                            </p:stCondLst>
                            <p:childTnLst>
                              <p:par>
                                <p:cTn id="102" presetID="55" presetClass="entr" presetSubtype="0" fill="hold" grpId="0" nodeType="afterEffect">
                                  <p:stCondLst>
                                    <p:cond delay="0"/>
                                  </p:stCondLst>
                                  <p:childTnLst>
                                    <p:set>
                                      <p:cBhvr>
                                        <p:cTn id="103" dur="1" fill="hold">
                                          <p:stCondLst>
                                            <p:cond delay="0"/>
                                          </p:stCondLst>
                                        </p:cTn>
                                        <p:tgtEl>
                                          <p:spTgt spid="222222"/>
                                        </p:tgtEl>
                                        <p:attrNameLst>
                                          <p:attrName>style.visibility</p:attrName>
                                        </p:attrNameLst>
                                      </p:cBhvr>
                                      <p:to>
                                        <p:strVal val="visible"/>
                                      </p:to>
                                    </p:set>
                                    <p:anim calcmode="lin" valueType="num">
                                      <p:cBhvr>
                                        <p:cTn id="104" dur="1000" fill="hold"/>
                                        <p:tgtEl>
                                          <p:spTgt spid="222222"/>
                                        </p:tgtEl>
                                        <p:attrNameLst>
                                          <p:attrName>ppt_w</p:attrName>
                                        </p:attrNameLst>
                                      </p:cBhvr>
                                      <p:tavLst>
                                        <p:tav tm="0">
                                          <p:val>
                                            <p:strVal val="#ppt_w*0.70"/>
                                          </p:val>
                                        </p:tav>
                                        <p:tav tm="100000">
                                          <p:val>
                                            <p:strVal val="#ppt_w"/>
                                          </p:val>
                                        </p:tav>
                                      </p:tavLst>
                                    </p:anim>
                                    <p:anim calcmode="lin" valueType="num">
                                      <p:cBhvr>
                                        <p:cTn id="105" dur="1000" fill="hold"/>
                                        <p:tgtEl>
                                          <p:spTgt spid="222222"/>
                                        </p:tgtEl>
                                        <p:attrNameLst>
                                          <p:attrName>ppt_h</p:attrName>
                                        </p:attrNameLst>
                                      </p:cBhvr>
                                      <p:tavLst>
                                        <p:tav tm="0">
                                          <p:val>
                                            <p:strVal val="#ppt_h"/>
                                          </p:val>
                                        </p:tav>
                                        <p:tav tm="100000">
                                          <p:val>
                                            <p:strVal val="#ppt_h"/>
                                          </p:val>
                                        </p:tav>
                                      </p:tavLst>
                                    </p:anim>
                                    <p:animEffect transition="in" filter="fade">
                                      <p:cBhvr>
                                        <p:cTn id="106" dur="1000"/>
                                        <p:tgtEl>
                                          <p:spTgt spid="222222"/>
                                        </p:tgtEl>
                                      </p:cBhvr>
                                    </p:animEffect>
                                  </p:childTnLst>
                                </p:cTn>
                              </p:par>
                            </p:childTnLst>
                          </p:cTn>
                        </p:par>
                        <p:par>
                          <p:cTn id="107" fill="hold" nodeType="afterGroup">
                            <p:stCondLst>
                              <p:cond delay="2000"/>
                            </p:stCondLst>
                            <p:childTnLst>
                              <p:par>
                                <p:cTn id="108" presetID="55" presetClass="entr" presetSubtype="0" fill="hold" grpId="0" nodeType="afterEffect">
                                  <p:stCondLst>
                                    <p:cond delay="0"/>
                                  </p:stCondLst>
                                  <p:childTnLst>
                                    <p:set>
                                      <p:cBhvr>
                                        <p:cTn id="109" dur="1" fill="hold">
                                          <p:stCondLst>
                                            <p:cond delay="0"/>
                                          </p:stCondLst>
                                        </p:cTn>
                                        <p:tgtEl>
                                          <p:spTgt spid="222223"/>
                                        </p:tgtEl>
                                        <p:attrNameLst>
                                          <p:attrName>style.visibility</p:attrName>
                                        </p:attrNameLst>
                                      </p:cBhvr>
                                      <p:to>
                                        <p:strVal val="visible"/>
                                      </p:to>
                                    </p:set>
                                    <p:anim calcmode="lin" valueType="num">
                                      <p:cBhvr>
                                        <p:cTn id="110" dur="1000" fill="hold"/>
                                        <p:tgtEl>
                                          <p:spTgt spid="222223"/>
                                        </p:tgtEl>
                                        <p:attrNameLst>
                                          <p:attrName>ppt_w</p:attrName>
                                        </p:attrNameLst>
                                      </p:cBhvr>
                                      <p:tavLst>
                                        <p:tav tm="0">
                                          <p:val>
                                            <p:strVal val="#ppt_w*0.70"/>
                                          </p:val>
                                        </p:tav>
                                        <p:tav tm="100000">
                                          <p:val>
                                            <p:strVal val="#ppt_w"/>
                                          </p:val>
                                        </p:tav>
                                      </p:tavLst>
                                    </p:anim>
                                    <p:anim calcmode="lin" valueType="num">
                                      <p:cBhvr>
                                        <p:cTn id="111" dur="1000" fill="hold"/>
                                        <p:tgtEl>
                                          <p:spTgt spid="222223"/>
                                        </p:tgtEl>
                                        <p:attrNameLst>
                                          <p:attrName>ppt_h</p:attrName>
                                        </p:attrNameLst>
                                      </p:cBhvr>
                                      <p:tavLst>
                                        <p:tav tm="0">
                                          <p:val>
                                            <p:strVal val="#ppt_h"/>
                                          </p:val>
                                        </p:tav>
                                        <p:tav tm="100000">
                                          <p:val>
                                            <p:strVal val="#ppt_h"/>
                                          </p:val>
                                        </p:tav>
                                      </p:tavLst>
                                    </p:anim>
                                    <p:animEffect transition="in" filter="fade">
                                      <p:cBhvr>
                                        <p:cTn id="112" dur="1000"/>
                                        <p:tgtEl>
                                          <p:spTgt spid="222223"/>
                                        </p:tgtEl>
                                      </p:cBhvr>
                                    </p:animEffect>
                                  </p:childTnLst>
                                </p:cTn>
                              </p:par>
                            </p:childTnLst>
                          </p:cTn>
                        </p:par>
                        <p:par>
                          <p:cTn id="113" fill="hold" nodeType="afterGroup">
                            <p:stCondLst>
                              <p:cond delay="3000"/>
                            </p:stCondLst>
                            <p:childTnLst>
                              <p:par>
                                <p:cTn id="114" presetID="42" presetClass="path" presetSubtype="0" accel="50000" decel="50000" fill="hold" grpId="6" nodeType="afterEffect">
                                  <p:stCondLst>
                                    <p:cond delay="0"/>
                                  </p:stCondLst>
                                  <p:childTnLst>
                                    <p:animMotion origin="layout" path="M 0.08681 0.49606 L 0.08681 0.64319 " pathEditMode="relative" rAng="0" ptsTypes="AA">
                                      <p:cBhvr>
                                        <p:cTn id="115" dur="2000" fill="hold"/>
                                        <p:tgtEl>
                                          <p:spTgt spid="222237"/>
                                        </p:tgtEl>
                                        <p:attrNameLst>
                                          <p:attrName>ppt_x</p:attrName>
                                          <p:attrName>ppt_y</p:attrName>
                                        </p:attrNameLst>
                                      </p:cBhvr>
                                      <p:rCtr x="0" y="7345"/>
                                    </p:animMotion>
                                  </p:childTnLst>
                                </p:cTn>
                              </p:par>
                            </p:childTnLst>
                          </p:cTn>
                        </p:par>
                      </p:childTnLst>
                    </p:cTn>
                  </p:par>
                  <p:par>
                    <p:cTn id="116" fill="hold" nodeType="clickPar">
                      <p:stCondLst>
                        <p:cond delay="indefinite"/>
                      </p:stCondLst>
                      <p:childTnLst>
                        <p:par>
                          <p:cTn id="117" fill="hold" nodeType="withGroup">
                            <p:stCondLst>
                              <p:cond delay="0"/>
                            </p:stCondLst>
                            <p:childTnLst>
                              <p:par>
                                <p:cTn id="118" presetID="55" presetClass="entr" presetSubtype="0" fill="hold" nodeType="clickEffect">
                                  <p:stCondLst>
                                    <p:cond delay="0"/>
                                  </p:stCondLst>
                                  <p:childTnLst>
                                    <p:set>
                                      <p:cBhvr>
                                        <p:cTn id="119" dur="1" fill="hold">
                                          <p:stCondLst>
                                            <p:cond delay="0"/>
                                          </p:stCondLst>
                                        </p:cTn>
                                        <p:tgtEl>
                                          <p:spTgt spid="222227">
                                            <p:txEl>
                                              <p:pRg st="0" end="0"/>
                                            </p:txEl>
                                          </p:spTgt>
                                        </p:tgtEl>
                                        <p:attrNameLst>
                                          <p:attrName>style.visibility</p:attrName>
                                        </p:attrNameLst>
                                      </p:cBhvr>
                                      <p:to>
                                        <p:strVal val="visible"/>
                                      </p:to>
                                    </p:set>
                                    <p:anim calcmode="lin" valueType="num">
                                      <p:cBhvr>
                                        <p:cTn id="120" dur="1000" fill="hold"/>
                                        <p:tgtEl>
                                          <p:spTgt spid="222227">
                                            <p:txEl>
                                              <p:pRg st="0" end="0"/>
                                            </p:txEl>
                                          </p:spTgt>
                                        </p:tgtEl>
                                        <p:attrNameLst>
                                          <p:attrName>ppt_w</p:attrName>
                                        </p:attrNameLst>
                                      </p:cBhvr>
                                      <p:tavLst>
                                        <p:tav tm="0">
                                          <p:val>
                                            <p:strVal val="#ppt_w*0.70"/>
                                          </p:val>
                                        </p:tav>
                                        <p:tav tm="100000">
                                          <p:val>
                                            <p:strVal val="#ppt_w"/>
                                          </p:val>
                                        </p:tav>
                                      </p:tavLst>
                                    </p:anim>
                                    <p:anim calcmode="lin" valueType="num">
                                      <p:cBhvr>
                                        <p:cTn id="121" dur="1000" fill="hold"/>
                                        <p:tgtEl>
                                          <p:spTgt spid="222227">
                                            <p:txEl>
                                              <p:pRg st="0" end="0"/>
                                            </p:txEl>
                                          </p:spTgt>
                                        </p:tgtEl>
                                        <p:attrNameLst>
                                          <p:attrName>ppt_h</p:attrName>
                                        </p:attrNameLst>
                                      </p:cBhvr>
                                      <p:tavLst>
                                        <p:tav tm="0">
                                          <p:val>
                                            <p:strVal val="#ppt_h"/>
                                          </p:val>
                                        </p:tav>
                                        <p:tav tm="100000">
                                          <p:val>
                                            <p:strVal val="#ppt_h"/>
                                          </p:val>
                                        </p:tav>
                                      </p:tavLst>
                                    </p:anim>
                                    <p:animEffect transition="in" filter="fade">
                                      <p:cBhvr>
                                        <p:cTn id="122" dur="1000"/>
                                        <p:tgtEl>
                                          <p:spTgt spid="222227">
                                            <p:txEl>
                                              <p:pRg st="0" end="0"/>
                                            </p:txEl>
                                          </p:spTgt>
                                        </p:tgtEl>
                                      </p:cBhvr>
                                    </p:animEffect>
                                  </p:childTnLst>
                                </p:cTn>
                              </p:par>
                            </p:childTnLst>
                          </p:cTn>
                        </p:par>
                        <p:par>
                          <p:cTn id="123" fill="hold" nodeType="afterGroup">
                            <p:stCondLst>
                              <p:cond delay="1000"/>
                            </p:stCondLst>
                            <p:childTnLst>
                              <p:par>
                                <p:cTn id="124" presetID="55" presetClass="entr" presetSubtype="0" fill="hold" nodeType="afterEffect">
                                  <p:stCondLst>
                                    <p:cond delay="0"/>
                                  </p:stCondLst>
                                  <p:childTnLst>
                                    <p:set>
                                      <p:cBhvr>
                                        <p:cTn id="125" dur="1" fill="hold">
                                          <p:stCondLst>
                                            <p:cond delay="0"/>
                                          </p:stCondLst>
                                        </p:cTn>
                                        <p:tgtEl>
                                          <p:spTgt spid="222227">
                                            <p:txEl>
                                              <p:pRg st="1" end="1"/>
                                            </p:txEl>
                                          </p:spTgt>
                                        </p:tgtEl>
                                        <p:attrNameLst>
                                          <p:attrName>style.visibility</p:attrName>
                                        </p:attrNameLst>
                                      </p:cBhvr>
                                      <p:to>
                                        <p:strVal val="visible"/>
                                      </p:to>
                                    </p:set>
                                    <p:anim calcmode="lin" valueType="num">
                                      <p:cBhvr>
                                        <p:cTn id="126" dur="1000" fill="hold"/>
                                        <p:tgtEl>
                                          <p:spTgt spid="222227">
                                            <p:txEl>
                                              <p:pRg st="1" end="1"/>
                                            </p:txEl>
                                          </p:spTgt>
                                        </p:tgtEl>
                                        <p:attrNameLst>
                                          <p:attrName>ppt_w</p:attrName>
                                        </p:attrNameLst>
                                      </p:cBhvr>
                                      <p:tavLst>
                                        <p:tav tm="0">
                                          <p:val>
                                            <p:strVal val="#ppt_w*0.70"/>
                                          </p:val>
                                        </p:tav>
                                        <p:tav tm="100000">
                                          <p:val>
                                            <p:strVal val="#ppt_w"/>
                                          </p:val>
                                        </p:tav>
                                      </p:tavLst>
                                    </p:anim>
                                    <p:anim calcmode="lin" valueType="num">
                                      <p:cBhvr>
                                        <p:cTn id="127" dur="1000" fill="hold"/>
                                        <p:tgtEl>
                                          <p:spTgt spid="222227">
                                            <p:txEl>
                                              <p:pRg st="1" end="1"/>
                                            </p:txEl>
                                          </p:spTgt>
                                        </p:tgtEl>
                                        <p:attrNameLst>
                                          <p:attrName>ppt_h</p:attrName>
                                        </p:attrNameLst>
                                      </p:cBhvr>
                                      <p:tavLst>
                                        <p:tav tm="0">
                                          <p:val>
                                            <p:strVal val="#ppt_h"/>
                                          </p:val>
                                        </p:tav>
                                        <p:tav tm="100000">
                                          <p:val>
                                            <p:strVal val="#ppt_h"/>
                                          </p:val>
                                        </p:tav>
                                      </p:tavLst>
                                    </p:anim>
                                    <p:animEffect transition="in" filter="fade">
                                      <p:cBhvr>
                                        <p:cTn id="128" dur="1000"/>
                                        <p:tgtEl>
                                          <p:spTgt spid="222227">
                                            <p:txEl>
                                              <p:pRg st="1" end="1"/>
                                            </p:txEl>
                                          </p:spTgt>
                                        </p:tgtEl>
                                      </p:cBhvr>
                                    </p:animEffect>
                                  </p:childTnLst>
                                </p:cTn>
                              </p:par>
                            </p:childTnLst>
                          </p:cTn>
                        </p:par>
                        <p:par>
                          <p:cTn id="129" fill="hold" nodeType="afterGroup">
                            <p:stCondLst>
                              <p:cond delay="2000"/>
                            </p:stCondLst>
                            <p:childTnLst>
                              <p:par>
                                <p:cTn id="130" presetID="55" presetClass="entr" presetSubtype="0" fill="hold" grpId="0" nodeType="afterEffect">
                                  <p:stCondLst>
                                    <p:cond delay="0"/>
                                  </p:stCondLst>
                                  <p:childTnLst>
                                    <p:set>
                                      <p:cBhvr>
                                        <p:cTn id="131" dur="1" fill="hold">
                                          <p:stCondLst>
                                            <p:cond delay="0"/>
                                          </p:stCondLst>
                                        </p:cTn>
                                        <p:tgtEl>
                                          <p:spTgt spid="222243"/>
                                        </p:tgtEl>
                                        <p:attrNameLst>
                                          <p:attrName>style.visibility</p:attrName>
                                        </p:attrNameLst>
                                      </p:cBhvr>
                                      <p:to>
                                        <p:strVal val="visible"/>
                                      </p:to>
                                    </p:set>
                                    <p:anim calcmode="lin" valueType="num">
                                      <p:cBhvr>
                                        <p:cTn id="132" dur="1000" fill="hold"/>
                                        <p:tgtEl>
                                          <p:spTgt spid="222243"/>
                                        </p:tgtEl>
                                        <p:attrNameLst>
                                          <p:attrName>ppt_w</p:attrName>
                                        </p:attrNameLst>
                                      </p:cBhvr>
                                      <p:tavLst>
                                        <p:tav tm="0">
                                          <p:val>
                                            <p:strVal val="#ppt_w*0.70"/>
                                          </p:val>
                                        </p:tav>
                                        <p:tav tm="100000">
                                          <p:val>
                                            <p:strVal val="#ppt_w"/>
                                          </p:val>
                                        </p:tav>
                                      </p:tavLst>
                                    </p:anim>
                                    <p:anim calcmode="lin" valueType="num">
                                      <p:cBhvr>
                                        <p:cTn id="133" dur="1000" fill="hold"/>
                                        <p:tgtEl>
                                          <p:spTgt spid="222243"/>
                                        </p:tgtEl>
                                        <p:attrNameLst>
                                          <p:attrName>ppt_h</p:attrName>
                                        </p:attrNameLst>
                                      </p:cBhvr>
                                      <p:tavLst>
                                        <p:tav tm="0">
                                          <p:val>
                                            <p:strVal val="#ppt_h"/>
                                          </p:val>
                                        </p:tav>
                                        <p:tav tm="100000">
                                          <p:val>
                                            <p:strVal val="#ppt_h"/>
                                          </p:val>
                                        </p:tav>
                                      </p:tavLst>
                                    </p:anim>
                                    <p:animEffect transition="in" filter="fade">
                                      <p:cBhvr>
                                        <p:cTn id="134" dur="1000"/>
                                        <p:tgtEl>
                                          <p:spTgt spid="222243"/>
                                        </p:tgtEl>
                                      </p:cBhvr>
                                    </p:animEffect>
                                  </p:childTnLst>
                                </p:cTn>
                              </p:par>
                            </p:childTnLst>
                          </p:cTn>
                        </p:par>
                        <p:par>
                          <p:cTn id="135" fill="hold" nodeType="afterGroup">
                            <p:stCondLst>
                              <p:cond delay="3000"/>
                            </p:stCondLst>
                            <p:childTnLst>
                              <p:par>
                                <p:cTn id="136" presetID="55" presetClass="entr" presetSubtype="0" fill="hold" grpId="0" nodeType="afterEffect">
                                  <p:stCondLst>
                                    <p:cond delay="0"/>
                                  </p:stCondLst>
                                  <p:childTnLst>
                                    <p:set>
                                      <p:cBhvr>
                                        <p:cTn id="137" dur="1" fill="hold">
                                          <p:stCondLst>
                                            <p:cond delay="0"/>
                                          </p:stCondLst>
                                        </p:cTn>
                                        <p:tgtEl>
                                          <p:spTgt spid="222226"/>
                                        </p:tgtEl>
                                        <p:attrNameLst>
                                          <p:attrName>style.visibility</p:attrName>
                                        </p:attrNameLst>
                                      </p:cBhvr>
                                      <p:to>
                                        <p:strVal val="visible"/>
                                      </p:to>
                                    </p:set>
                                    <p:anim calcmode="lin" valueType="num">
                                      <p:cBhvr>
                                        <p:cTn id="138" dur="1000" fill="hold"/>
                                        <p:tgtEl>
                                          <p:spTgt spid="222226"/>
                                        </p:tgtEl>
                                        <p:attrNameLst>
                                          <p:attrName>ppt_w</p:attrName>
                                        </p:attrNameLst>
                                      </p:cBhvr>
                                      <p:tavLst>
                                        <p:tav tm="0">
                                          <p:val>
                                            <p:strVal val="#ppt_w*0.70"/>
                                          </p:val>
                                        </p:tav>
                                        <p:tav tm="100000">
                                          <p:val>
                                            <p:strVal val="#ppt_w"/>
                                          </p:val>
                                        </p:tav>
                                      </p:tavLst>
                                    </p:anim>
                                    <p:anim calcmode="lin" valueType="num">
                                      <p:cBhvr>
                                        <p:cTn id="139" dur="1000" fill="hold"/>
                                        <p:tgtEl>
                                          <p:spTgt spid="222226"/>
                                        </p:tgtEl>
                                        <p:attrNameLst>
                                          <p:attrName>ppt_h</p:attrName>
                                        </p:attrNameLst>
                                      </p:cBhvr>
                                      <p:tavLst>
                                        <p:tav tm="0">
                                          <p:val>
                                            <p:strVal val="#ppt_h"/>
                                          </p:val>
                                        </p:tav>
                                        <p:tav tm="100000">
                                          <p:val>
                                            <p:strVal val="#ppt_h"/>
                                          </p:val>
                                        </p:tav>
                                      </p:tavLst>
                                    </p:anim>
                                    <p:animEffect transition="in" filter="fade">
                                      <p:cBhvr>
                                        <p:cTn id="140" dur="1000"/>
                                        <p:tgtEl>
                                          <p:spTgt spid="222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10" grpId="0" animBg="1"/>
      <p:bldP spid="222211" grpId="0"/>
      <p:bldP spid="222212" grpId="0"/>
      <p:bldP spid="222215" grpId="0" animBg="1"/>
      <p:bldP spid="222216" grpId="0" animBg="1"/>
      <p:bldP spid="222217" grpId="0"/>
      <p:bldP spid="222218" grpId="0"/>
      <p:bldP spid="222219" grpId="0" animBg="1"/>
      <p:bldP spid="222220" grpId="0"/>
      <p:bldP spid="222221" grpId="0"/>
      <p:bldP spid="222222" grpId="0" animBg="1"/>
      <p:bldP spid="222223" grpId="0"/>
      <p:bldP spid="222224" grpId="0"/>
      <p:bldP spid="222226" grpId="0"/>
      <p:bldP spid="222236" grpId="0"/>
      <p:bldP spid="222237" grpId="0" animBg="1"/>
      <p:bldP spid="222237" grpId="1" animBg="1"/>
      <p:bldP spid="222237" grpId="2" animBg="1"/>
      <p:bldP spid="222237" grpId="3" animBg="1"/>
      <p:bldP spid="222237" grpId="4" animBg="1"/>
      <p:bldP spid="222237" grpId="5" animBg="1"/>
      <p:bldP spid="222237" grpId="6" animBg="1"/>
      <p:bldP spid="222237" grpId="7" animBg="1"/>
      <p:bldP spid="222238" grpId="0" animBg="1"/>
      <p:bldP spid="222239" grpId="0"/>
      <p:bldP spid="222243" grpId="0" animBg="1"/>
      <p:bldP spid="22224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Oval 2"/>
          <p:cNvSpPr>
            <a:spLocks noChangeArrowheads="1"/>
          </p:cNvSpPr>
          <p:nvPr/>
        </p:nvSpPr>
        <p:spPr bwMode="auto">
          <a:xfrm>
            <a:off x="97695" y="824402"/>
            <a:ext cx="12192000" cy="5761037"/>
          </a:xfrm>
          <a:prstGeom prst="ellipse">
            <a:avLst/>
          </a:prstGeom>
          <a:solidFill>
            <a:srgbClr val="00CC99"/>
          </a:solidFill>
          <a:ln w="9525">
            <a:solidFill>
              <a:schemeClr val="tx1"/>
            </a:solidFill>
            <a:round/>
            <a:headEnd/>
            <a:tailEnd/>
          </a:ln>
        </p:spPr>
        <p:txBody>
          <a:bodyPr wrap="none" anchor="ctr"/>
          <a:lstStyle/>
          <a:p>
            <a:endParaRPr lang="en-US">
              <a:solidFill>
                <a:srgbClr val="000000"/>
              </a:solidFill>
            </a:endParaRPr>
          </a:p>
        </p:txBody>
      </p:sp>
      <p:sp>
        <p:nvSpPr>
          <p:cNvPr id="26626" name="Text Box 3"/>
          <p:cNvSpPr txBox="1">
            <a:spLocks noChangeArrowheads="1"/>
          </p:cNvSpPr>
          <p:nvPr/>
        </p:nvSpPr>
        <p:spPr bwMode="auto">
          <a:xfrm>
            <a:off x="6096000" y="1"/>
            <a:ext cx="1534584"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bg1"/>
                </a:solidFill>
                <a:latin typeface="Arial" charset="0"/>
                <a:ea typeface="ＭＳ Ｐゴシック" charset="0"/>
                <a:cs typeface="ＭＳ Ｐゴシック" charset="0"/>
              </a:defRPr>
            </a:lvl1pPr>
            <a:lvl2pPr marL="742950" indent="-285750" eaLnBrk="0" hangingPunct="0">
              <a:defRPr sz="4400">
                <a:solidFill>
                  <a:schemeClr val="bg1"/>
                </a:solidFill>
                <a:latin typeface="Arial" charset="0"/>
                <a:ea typeface="ＭＳ Ｐゴシック" charset="0"/>
              </a:defRPr>
            </a:lvl2pPr>
            <a:lvl3pPr marL="1143000" indent="-228600" eaLnBrk="0" hangingPunct="0">
              <a:defRPr sz="4400">
                <a:solidFill>
                  <a:schemeClr val="bg1"/>
                </a:solidFill>
                <a:latin typeface="Arial" charset="0"/>
                <a:ea typeface="ＭＳ Ｐゴシック" charset="0"/>
              </a:defRPr>
            </a:lvl3pPr>
            <a:lvl4pPr marL="1600200" indent="-228600" eaLnBrk="0" hangingPunct="0">
              <a:defRPr sz="4400">
                <a:solidFill>
                  <a:schemeClr val="bg1"/>
                </a:solidFill>
                <a:latin typeface="Arial" charset="0"/>
                <a:ea typeface="ＭＳ Ｐゴシック" charset="0"/>
              </a:defRPr>
            </a:lvl4pPr>
            <a:lvl5pPr marL="2057400" indent="-228600" eaLnBrk="0" hangingPunct="0">
              <a:defRPr sz="4400">
                <a:solidFill>
                  <a:schemeClr val="bg1"/>
                </a:solidFill>
                <a:latin typeface="Arial" charset="0"/>
                <a:ea typeface="ＭＳ Ｐゴシック" charset="0"/>
              </a:defRPr>
            </a:lvl5pPr>
            <a:lvl6pPr marL="2514600" indent="-228600" eaLnBrk="0" fontAlgn="base" hangingPunct="0">
              <a:spcBef>
                <a:spcPct val="0"/>
              </a:spcBef>
              <a:spcAft>
                <a:spcPct val="0"/>
              </a:spcAft>
              <a:defRPr sz="4400">
                <a:solidFill>
                  <a:schemeClr val="bg1"/>
                </a:solidFill>
                <a:latin typeface="Arial" charset="0"/>
                <a:ea typeface="ＭＳ Ｐゴシック" charset="0"/>
              </a:defRPr>
            </a:lvl6pPr>
            <a:lvl7pPr marL="2971800" indent="-228600" eaLnBrk="0" fontAlgn="base" hangingPunct="0">
              <a:spcBef>
                <a:spcPct val="0"/>
              </a:spcBef>
              <a:spcAft>
                <a:spcPct val="0"/>
              </a:spcAft>
              <a:defRPr sz="4400">
                <a:solidFill>
                  <a:schemeClr val="bg1"/>
                </a:solidFill>
                <a:latin typeface="Arial" charset="0"/>
                <a:ea typeface="ＭＳ Ｐゴシック" charset="0"/>
              </a:defRPr>
            </a:lvl7pPr>
            <a:lvl8pPr marL="3429000" indent="-228600" eaLnBrk="0" fontAlgn="base" hangingPunct="0">
              <a:spcBef>
                <a:spcPct val="0"/>
              </a:spcBef>
              <a:spcAft>
                <a:spcPct val="0"/>
              </a:spcAft>
              <a:defRPr sz="4400">
                <a:solidFill>
                  <a:schemeClr val="bg1"/>
                </a:solidFill>
                <a:latin typeface="Arial" charset="0"/>
                <a:ea typeface="ＭＳ Ｐゴシック" charset="0"/>
              </a:defRPr>
            </a:lvl8pPr>
            <a:lvl9pPr marL="3886200" indent="-228600" eaLnBrk="0" fontAlgn="base" hangingPunct="0">
              <a:spcBef>
                <a:spcPct val="0"/>
              </a:spcBef>
              <a:spcAft>
                <a:spcPct val="0"/>
              </a:spcAft>
              <a:defRPr sz="4400">
                <a:solidFill>
                  <a:schemeClr val="bg1"/>
                </a:solidFill>
                <a:latin typeface="Arial" charset="0"/>
                <a:ea typeface="ＭＳ Ｐゴシック" charset="0"/>
              </a:defRPr>
            </a:lvl9pPr>
          </a:lstStyle>
          <a:p>
            <a:pPr algn="ctr" eaLnBrk="1" hangingPunct="1">
              <a:spcBef>
                <a:spcPct val="50000"/>
              </a:spcBef>
            </a:pPr>
            <a:r>
              <a:rPr lang="pt-BR" sz="1800">
                <a:solidFill>
                  <a:srgbClr val="800000"/>
                </a:solidFill>
              </a:rPr>
              <a:t>Glicose</a:t>
            </a:r>
          </a:p>
        </p:txBody>
      </p:sp>
      <p:sp>
        <p:nvSpPr>
          <p:cNvPr id="26627" name="Text Box 4"/>
          <p:cNvSpPr txBox="1">
            <a:spLocks noChangeArrowheads="1"/>
          </p:cNvSpPr>
          <p:nvPr/>
        </p:nvSpPr>
        <p:spPr bwMode="auto">
          <a:xfrm>
            <a:off x="6000751" y="1844676"/>
            <a:ext cx="153458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bg1"/>
                </a:solidFill>
                <a:latin typeface="Arial" charset="0"/>
                <a:ea typeface="ＭＳ Ｐゴシック" charset="0"/>
                <a:cs typeface="ＭＳ Ｐゴシック" charset="0"/>
              </a:defRPr>
            </a:lvl1pPr>
            <a:lvl2pPr marL="742950" indent="-285750" eaLnBrk="0" hangingPunct="0">
              <a:defRPr sz="4400">
                <a:solidFill>
                  <a:schemeClr val="bg1"/>
                </a:solidFill>
                <a:latin typeface="Arial" charset="0"/>
                <a:ea typeface="ＭＳ Ｐゴシック" charset="0"/>
              </a:defRPr>
            </a:lvl2pPr>
            <a:lvl3pPr marL="1143000" indent="-228600" eaLnBrk="0" hangingPunct="0">
              <a:defRPr sz="4400">
                <a:solidFill>
                  <a:schemeClr val="bg1"/>
                </a:solidFill>
                <a:latin typeface="Arial" charset="0"/>
                <a:ea typeface="ＭＳ Ｐゴシック" charset="0"/>
              </a:defRPr>
            </a:lvl3pPr>
            <a:lvl4pPr marL="1600200" indent="-228600" eaLnBrk="0" hangingPunct="0">
              <a:defRPr sz="4400">
                <a:solidFill>
                  <a:schemeClr val="bg1"/>
                </a:solidFill>
                <a:latin typeface="Arial" charset="0"/>
                <a:ea typeface="ＭＳ Ｐゴシック" charset="0"/>
              </a:defRPr>
            </a:lvl4pPr>
            <a:lvl5pPr marL="2057400" indent="-228600" eaLnBrk="0" hangingPunct="0">
              <a:defRPr sz="4400">
                <a:solidFill>
                  <a:schemeClr val="bg1"/>
                </a:solidFill>
                <a:latin typeface="Arial" charset="0"/>
                <a:ea typeface="ＭＳ Ｐゴシック" charset="0"/>
              </a:defRPr>
            </a:lvl5pPr>
            <a:lvl6pPr marL="2514600" indent="-228600" eaLnBrk="0" fontAlgn="base" hangingPunct="0">
              <a:spcBef>
                <a:spcPct val="0"/>
              </a:spcBef>
              <a:spcAft>
                <a:spcPct val="0"/>
              </a:spcAft>
              <a:defRPr sz="4400">
                <a:solidFill>
                  <a:schemeClr val="bg1"/>
                </a:solidFill>
                <a:latin typeface="Arial" charset="0"/>
                <a:ea typeface="ＭＳ Ｐゴシック" charset="0"/>
              </a:defRPr>
            </a:lvl6pPr>
            <a:lvl7pPr marL="2971800" indent="-228600" eaLnBrk="0" fontAlgn="base" hangingPunct="0">
              <a:spcBef>
                <a:spcPct val="0"/>
              </a:spcBef>
              <a:spcAft>
                <a:spcPct val="0"/>
              </a:spcAft>
              <a:defRPr sz="4400">
                <a:solidFill>
                  <a:schemeClr val="bg1"/>
                </a:solidFill>
                <a:latin typeface="Arial" charset="0"/>
                <a:ea typeface="ＭＳ Ｐゴシック" charset="0"/>
              </a:defRPr>
            </a:lvl7pPr>
            <a:lvl8pPr marL="3429000" indent="-228600" eaLnBrk="0" fontAlgn="base" hangingPunct="0">
              <a:spcBef>
                <a:spcPct val="0"/>
              </a:spcBef>
              <a:spcAft>
                <a:spcPct val="0"/>
              </a:spcAft>
              <a:defRPr sz="4400">
                <a:solidFill>
                  <a:schemeClr val="bg1"/>
                </a:solidFill>
                <a:latin typeface="Arial" charset="0"/>
                <a:ea typeface="ＭＳ Ｐゴシック" charset="0"/>
              </a:defRPr>
            </a:lvl8pPr>
            <a:lvl9pPr marL="3886200" indent="-228600" eaLnBrk="0" fontAlgn="base" hangingPunct="0">
              <a:spcBef>
                <a:spcPct val="0"/>
              </a:spcBef>
              <a:spcAft>
                <a:spcPct val="0"/>
              </a:spcAft>
              <a:defRPr sz="4400">
                <a:solidFill>
                  <a:schemeClr val="bg1"/>
                </a:solidFill>
                <a:latin typeface="Arial" charset="0"/>
                <a:ea typeface="ＭＳ Ｐゴシック" charset="0"/>
              </a:defRPr>
            </a:lvl9pPr>
          </a:lstStyle>
          <a:p>
            <a:pPr algn="ctr" eaLnBrk="1" hangingPunct="1">
              <a:spcBef>
                <a:spcPct val="50000"/>
              </a:spcBef>
            </a:pPr>
            <a:r>
              <a:rPr lang="pt-BR" sz="1800">
                <a:solidFill>
                  <a:srgbClr val="800000"/>
                </a:solidFill>
              </a:rPr>
              <a:t>Glicose</a:t>
            </a:r>
          </a:p>
        </p:txBody>
      </p:sp>
      <p:sp>
        <p:nvSpPr>
          <p:cNvPr id="26628" name="Line 6"/>
          <p:cNvSpPr>
            <a:spLocks noChangeShapeType="1"/>
          </p:cNvSpPr>
          <p:nvPr/>
        </p:nvSpPr>
        <p:spPr bwMode="auto">
          <a:xfrm flipH="1" flipV="1">
            <a:off x="6864351" y="333375"/>
            <a:ext cx="0" cy="3603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800000"/>
              </a:solidFill>
            </a:endParaRPr>
          </a:p>
        </p:txBody>
      </p:sp>
      <p:sp>
        <p:nvSpPr>
          <p:cNvPr id="26629" name="Line 7"/>
          <p:cNvSpPr>
            <a:spLocks noChangeShapeType="1"/>
          </p:cNvSpPr>
          <p:nvPr/>
        </p:nvSpPr>
        <p:spPr bwMode="auto">
          <a:xfrm flipH="1">
            <a:off x="6864351" y="1341438"/>
            <a:ext cx="0"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800000"/>
              </a:solidFill>
            </a:endParaRPr>
          </a:p>
        </p:txBody>
      </p:sp>
      <p:sp>
        <p:nvSpPr>
          <p:cNvPr id="26630" name="Line 8"/>
          <p:cNvSpPr>
            <a:spLocks noChangeShapeType="1"/>
          </p:cNvSpPr>
          <p:nvPr/>
        </p:nvSpPr>
        <p:spPr bwMode="auto">
          <a:xfrm flipH="1">
            <a:off x="6864351" y="2205038"/>
            <a:ext cx="0"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800000"/>
              </a:solidFill>
            </a:endParaRPr>
          </a:p>
        </p:txBody>
      </p:sp>
      <p:sp>
        <p:nvSpPr>
          <p:cNvPr id="26631" name="Text Box 9"/>
          <p:cNvSpPr txBox="1">
            <a:spLocks noChangeArrowheads="1"/>
          </p:cNvSpPr>
          <p:nvPr/>
        </p:nvSpPr>
        <p:spPr bwMode="auto">
          <a:xfrm>
            <a:off x="5808134" y="2781301"/>
            <a:ext cx="211243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bg1"/>
                </a:solidFill>
                <a:latin typeface="Arial" charset="0"/>
                <a:ea typeface="ＭＳ Ｐゴシック" charset="0"/>
                <a:cs typeface="ＭＳ Ｐゴシック" charset="0"/>
              </a:defRPr>
            </a:lvl1pPr>
            <a:lvl2pPr marL="742950" indent="-285750" eaLnBrk="0" hangingPunct="0">
              <a:defRPr sz="4400">
                <a:solidFill>
                  <a:schemeClr val="bg1"/>
                </a:solidFill>
                <a:latin typeface="Arial" charset="0"/>
                <a:ea typeface="ＭＳ Ｐゴシック" charset="0"/>
              </a:defRPr>
            </a:lvl2pPr>
            <a:lvl3pPr marL="1143000" indent="-228600" eaLnBrk="0" hangingPunct="0">
              <a:defRPr sz="4400">
                <a:solidFill>
                  <a:schemeClr val="bg1"/>
                </a:solidFill>
                <a:latin typeface="Arial" charset="0"/>
                <a:ea typeface="ＭＳ Ｐゴシック" charset="0"/>
              </a:defRPr>
            </a:lvl3pPr>
            <a:lvl4pPr marL="1600200" indent="-228600" eaLnBrk="0" hangingPunct="0">
              <a:defRPr sz="4400">
                <a:solidFill>
                  <a:schemeClr val="bg1"/>
                </a:solidFill>
                <a:latin typeface="Arial" charset="0"/>
                <a:ea typeface="ＭＳ Ｐゴシック" charset="0"/>
              </a:defRPr>
            </a:lvl4pPr>
            <a:lvl5pPr marL="2057400" indent="-228600" eaLnBrk="0" hangingPunct="0">
              <a:defRPr sz="4400">
                <a:solidFill>
                  <a:schemeClr val="bg1"/>
                </a:solidFill>
                <a:latin typeface="Arial" charset="0"/>
                <a:ea typeface="ＭＳ Ｐゴシック" charset="0"/>
              </a:defRPr>
            </a:lvl5pPr>
            <a:lvl6pPr marL="2514600" indent="-228600" eaLnBrk="0" fontAlgn="base" hangingPunct="0">
              <a:spcBef>
                <a:spcPct val="0"/>
              </a:spcBef>
              <a:spcAft>
                <a:spcPct val="0"/>
              </a:spcAft>
              <a:defRPr sz="4400">
                <a:solidFill>
                  <a:schemeClr val="bg1"/>
                </a:solidFill>
                <a:latin typeface="Arial" charset="0"/>
                <a:ea typeface="ＭＳ Ｐゴシック" charset="0"/>
              </a:defRPr>
            </a:lvl6pPr>
            <a:lvl7pPr marL="2971800" indent="-228600" eaLnBrk="0" fontAlgn="base" hangingPunct="0">
              <a:spcBef>
                <a:spcPct val="0"/>
              </a:spcBef>
              <a:spcAft>
                <a:spcPct val="0"/>
              </a:spcAft>
              <a:defRPr sz="4400">
                <a:solidFill>
                  <a:schemeClr val="bg1"/>
                </a:solidFill>
                <a:latin typeface="Arial" charset="0"/>
                <a:ea typeface="ＭＳ Ｐゴシック" charset="0"/>
              </a:defRPr>
            </a:lvl7pPr>
            <a:lvl8pPr marL="3429000" indent="-228600" eaLnBrk="0" fontAlgn="base" hangingPunct="0">
              <a:spcBef>
                <a:spcPct val="0"/>
              </a:spcBef>
              <a:spcAft>
                <a:spcPct val="0"/>
              </a:spcAft>
              <a:defRPr sz="4400">
                <a:solidFill>
                  <a:schemeClr val="bg1"/>
                </a:solidFill>
                <a:latin typeface="Arial" charset="0"/>
                <a:ea typeface="ＭＳ Ｐゴシック" charset="0"/>
              </a:defRPr>
            </a:lvl8pPr>
            <a:lvl9pPr marL="3886200" indent="-228600" eaLnBrk="0" fontAlgn="base" hangingPunct="0">
              <a:spcBef>
                <a:spcPct val="0"/>
              </a:spcBef>
              <a:spcAft>
                <a:spcPct val="0"/>
              </a:spcAft>
              <a:defRPr sz="4400">
                <a:solidFill>
                  <a:schemeClr val="bg1"/>
                </a:solidFill>
                <a:latin typeface="Arial" charset="0"/>
                <a:ea typeface="ＭＳ Ｐゴシック" charset="0"/>
              </a:defRPr>
            </a:lvl9pPr>
          </a:lstStyle>
          <a:p>
            <a:pPr algn="ctr" eaLnBrk="1" hangingPunct="1">
              <a:spcBef>
                <a:spcPct val="50000"/>
              </a:spcBef>
            </a:pPr>
            <a:r>
              <a:rPr lang="pt-BR" sz="1800">
                <a:solidFill>
                  <a:srgbClr val="800000"/>
                </a:solidFill>
              </a:rPr>
              <a:t>Glicose-6-P</a:t>
            </a:r>
          </a:p>
        </p:txBody>
      </p:sp>
      <p:sp>
        <p:nvSpPr>
          <p:cNvPr id="26632" name="Line 11"/>
          <p:cNvSpPr>
            <a:spLocks noChangeShapeType="1"/>
          </p:cNvSpPr>
          <p:nvPr/>
        </p:nvSpPr>
        <p:spPr bwMode="auto">
          <a:xfrm flipH="1">
            <a:off x="6864351" y="3141663"/>
            <a:ext cx="0"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800000"/>
              </a:solidFill>
            </a:endParaRPr>
          </a:p>
        </p:txBody>
      </p:sp>
      <p:sp>
        <p:nvSpPr>
          <p:cNvPr id="26633" name="Text Box 12"/>
          <p:cNvSpPr txBox="1">
            <a:spLocks noChangeArrowheads="1"/>
          </p:cNvSpPr>
          <p:nvPr/>
        </p:nvSpPr>
        <p:spPr bwMode="auto">
          <a:xfrm>
            <a:off x="5808134" y="3644901"/>
            <a:ext cx="211243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bg1"/>
                </a:solidFill>
                <a:latin typeface="Arial" charset="0"/>
                <a:ea typeface="ＭＳ Ｐゴシック" charset="0"/>
                <a:cs typeface="ＭＳ Ｐゴシック" charset="0"/>
              </a:defRPr>
            </a:lvl1pPr>
            <a:lvl2pPr marL="742950" indent="-285750" eaLnBrk="0" hangingPunct="0">
              <a:defRPr sz="4400">
                <a:solidFill>
                  <a:schemeClr val="bg1"/>
                </a:solidFill>
                <a:latin typeface="Arial" charset="0"/>
                <a:ea typeface="ＭＳ Ｐゴシック" charset="0"/>
              </a:defRPr>
            </a:lvl2pPr>
            <a:lvl3pPr marL="1143000" indent="-228600" eaLnBrk="0" hangingPunct="0">
              <a:defRPr sz="4400">
                <a:solidFill>
                  <a:schemeClr val="bg1"/>
                </a:solidFill>
                <a:latin typeface="Arial" charset="0"/>
                <a:ea typeface="ＭＳ Ｐゴシック" charset="0"/>
              </a:defRPr>
            </a:lvl3pPr>
            <a:lvl4pPr marL="1600200" indent="-228600" eaLnBrk="0" hangingPunct="0">
              <a:defRPr sz="4400">
                <a:solidFill>
                  <a:schemeClr val="bg1"/>
                </a:solidFill>
                <a:latin typeface="Arial" charset="0"/>
                <a:ea typeface="ＭＳ Ｐゴシック" charset="0"/>
              </a:defRPr>
            </a:lvl4pPr>
            <a:lvl5pPr marL="2057400" indent="-228600" eaLnBrk="0" hangingPunct="0">
              <a:defRPr sz="4400">
                <a:solidFill>
                  <a:schemeClr val="bg1"/>
                </a:solidFill>
                <a:latin typeface="Arial" charset="0"/>
                <a:ea typeface="ＭＳ Ｐゴシック" charset="0"/>
              </a:defRPr>
            </a:lvl5pPr>
            <a:lvl6pPr marL="2514600" indent="-228600" eaLnBrk="0" fontAlgn="base" hangingPunct="0">
              <a:spcBef>
                <a:spcPct val="0"/>
              </a:spcBef>
              <a:spcAft>
                <a:spcPct val="0"/>
              </a:spcAft>
              <a:defRPr sz="4400">
                <a:solidFill>
                  <a:schemeClr val="bg1"/>
                </a:solidFill>
                <a:latin typeface="Arial" charset="0"/>
                <a:ea typeface="ＭＳ Ｐゴシック" charset="0"/>
              </a:defRPr>
            </a:lvl6pPr>
            <a:lvl7pPr marL="2971800" indent="-228600" eaLnBrk="0" fontAlgn="base" hangingPunct="0">
              <a:spcBef>
                <a:spcPct val="0"/>
              </a:spcBef>
              <a:spcAft>
                <a:spcPct val="0"/>
              </a:spcAft>
              <a:defRPr sz="4400">
                <a:solidFill>
                  <a:schemeClr val="bg1"/>
                </a:solidFill>
                <a:latin typeface="Arial" charset="0"/>
                <a:ea typeface="ＭＳ Ｐゴシック" charset="0"/>
              </a:defRPr>
            </a:lvl7pPr>
            <a:lvl8pPr marL="3429000" indent="-228600" eaLnBrk="0" fontAlgn="base" hangingPunct="0">
              <a:spcBef>
                <a:spcPct val="0"/>
              </a:spcBef>
              <a:spcAft>
                <a:spcPct val="0"/>
              </a:spcAft>
              <a:defRPr sz="4400">
                <a:solidFill>
                  <a:schemeClr val="bg1"/>
                </a:solidFill>
                <a:latin typeface="Arial" charset="0"/>
                <a:ea typeface="ＭＳ Ｐゴシック" charset="0"/>
              </a:defRPr>
            </a:lvl8pPr>
            <a:lvl9pPr marL="3886200" indent="-228600" eaLnBrk="0" fontAlgn="base" hangingPunct="0">
              <a:spcBef>
                <a:spcPct val="0"/>
              </a:spcBef>
              <a:spcAft>
                <a:spcPct val="0"/>
              </a:spcAft>
              <a:defRPr sz="4400">
                <a:solidFill>
                  <a:schemeClr val="bg1"/>
                </a:solidFill>
                <a:latin typeface="Arial" charset="0"/>
                <a:ea typeface="ＭＳ Ｐゴシック" charset="0"/>
              </a:defRPr>
            </a:lvl9pPr>
          </a:lstStyle>
          <a:p>
            <a:pPr algn="ctr" eaLnBrk="1" hangingPunct="1">
              <a:spcBef>
                <a:spcPct val="50000"/>
              </a:spcBef>
            </a:pPr>
            <a:r>
              <a:rPr lang="pt-BR" sz="1800">
                <a:solidFill>
                  <a:srgbClr val="800000"/>
                </a:solidFill>
              </a:rPr>
              <a:t>Glicose-1-P</a:t>
            </a:r>
          </a:p>
        </p:txBody>
      </p:sp>
      <p:sp>
        <p:nvSpPr>
          <p:cNvPr id="26634" name="Line 14"/>
          <p:cNvSpPr>
            <a:spLocks noChangeShapeType="1"/>
          </p:cNvSpPr>
          <p:nvPr/>
        </p:nvSpPr>
        <p:spPr bwMode="auto">
          <a:xfrm flipH="1">
            <a:off x="6864351" y="4076700"/>
            <a:ext cx="0"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800000"/>
              </a:solidFill>
            </a:endParaRPr>
          </a:p>
        </p:txBody>
      </p:sp>
      <p:sp>
        <p:nvSpPr>
          <p:cNvPr id="26635" name="Text Box 15"/>
          <p:cNvSpPr txBox="1">
            <a:spLocks noChangeArrowheads="1"/>
          </p:cNvSpPr>
          <p:nvPr/>
        </p:nvSpPr>
        <p:spPr bwMode="auto">
          <a:xfrm>
            <a:off x="5903385" y="4652963"/>
            <a:ext cx="211243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bg1"/>
                </a:solidFill>
                <a:latin typeface="Arial" charset="0"/>
                <a:ea typeface="ＭＳ Ｐゴシック" charset="0"/>
                <a:cs typeface="ＭＳ Ｐゴシック" charset="0"/>
              </a:defRPr>
            </a:lvl1pPr>
            <a:lvl2pPr marL="742950" indent="-285750" eaLnBrk="0" hangingPunct="0">
              <a:defRPr sz="4400">
                <a:solidFill>
                  <a:schemeClr val="bg1"/>
                </a:solidFill>
                <a:latin typeface="Arial" charset="0"/>
                <a:ea typeface="ＭＳ Ｐゴシック" charset="0"/>
              </a:defRPr>
            </a:lvl2pPr>
            <a:lvl3pPr marL="1143000" indent="-228600" eaLnBrk="0" hangingPunct="0">
              <a:defRPr sz="4400">
                <a:solidFill>
                  <a:schemeClr val="bg1"/>
                </a:solidFill>
                <a:latin typeface="Arial" charset="0"/>
                <a:ea typeface="ＭＳ Ｐゴシック" charset="0"/>
              </a:defRPr>
            </a:lvl3pPr>
            <a:lvl4pPr marL="1600200" indent="-228600" eaLnBrk="0" hangingPunct="0">
              <a:defRPr sz="4400">
                <a:solidFill>
                  <a:schemeClr val="bg1"/>
                </a:solidFill>
                <a:latin typeface="Arial" charset="0"/>
                <a:ea typeface="ＭＳ Ｐゴシック" charset="0"/>
              </a:defRPr>
            </a:lvl4pPr>
            <a:lvl5pPr marL="2057400" indent="-228600" eaLnBrk="0" hangingPunct="0">
              <a:defRPr sz="4400">
                <a:solidFill>
                  <a:schemeClr val="bg1"/>
                </a:solidFill>
                <a:latin typeface="Arial" charset="0"/>
                <a:ea typeface="ＭＳ Ｐゴシック" charset="0"/>
              </a:defRPr>
            </a:lvl5pPr>
            <a:lvl6pPr marL="2514600" indent="-228600" eaLnBrk="0" fontAlgn="base" hangingPunct="0">
              <a:spcBef>
                <a:spcPct val="0"/>
              </a:spcBef>
              <a:spcAft>
                <a:spcPct val="0"/>
              </a:spcAft>
              <a:defRPr sz="4400">
                <a:solidFill>
                  <a:schemeClr val="bg1"/>
                </a:solidFill>
                <a:latin typeface="Arial" charset="0"/>
                <a:ea typeface="ＭＳ Ｐゴシック" charset="0"/>
              </a:defRPr>
            </a:lvl6pPr>
            <a:lvl7pPr marL="2971800" indent="-228600" eaLnBrk="0" fontAlgn="base" hangingPunct="0">
              <a:spcBef>
                <a:spcPct val="0"/>
              </a:spcBef>
              <a:spcAft>
                <a:spcPct val="0"/>
              </a:spcAft>
              <a:defRPr sz="4400">
                <a:solidFill>
                  <a:schemeClr val="bg1"/>
                </a:solidFill>
                <a:latin typeface="Arial" charset="0"/>
                <a:ea typeface="ＭＳ Ｐゴシック" charset="0"/>
              </a:defRPr>
            </a:lvl7pPr>
            <a:lvl8pPr marL="3429000" indent="-228600" eaLnBrk="0" fontAlgn="base" hangingPunct="0">
              <a:spcBef>
                <a:spcPct val="0"/>
              </a:spcBef>
              <a:spcAft>
                <a:spcPct val="0"/>
              </a:spcAft>
              <a:defRPr sz="4400">
                <a:solidFill>
                  <a:schemeClr val="bg1"/>
                </a:solidFill>
                <a:latin typeface="Arial" charset="0"/>
                <a:ea typeface="ＭＳ Ｐゴシック" charset="0"/>
              </a:defRPr>
            </a:lvl8pPr>
            <a:lvl9pPr marL="3886200" indent="-228600" eaLnBrk="0" fontAlgn="base" hangingPunct="0">
              <a:spcBef>
                <a:spcPct val="0"/>
              </a:spcBef>
              <a:spcAft>
                <a:spcPct val="0"/>
              </a:spcAft>
              <a:defRPr sz="4400">
                <a:solidFill>
                  <a:schemeClr val="bg1"/>
                </a:solidFill>
                <a:latin typeface="Arial" charset="0"/>
                <a:ea typeface="ＭＳ Ｐゴシック" charset="0"/>
              </a:defRPr>
            </a:lvl9pPr>
          </a:lstStyle>
          <a:p>
            <a:pPr algn="ctr" eaLnBrk="1" hangingPunct="1">
              <a:spcBef>
                <a:spcPct val="50000"/>
              </a:spcBef>
            </a:pPr>
            <a:r>
              <a:rPr lang="pt-BR" sz="1800">
                <a:solidFill>
                  <a:srgbClr val="800000"/>
                </a:solidFill>
              </a:rPr>
              <a:t>UDP-Glicose</a:t>
            </a:r>
          </a:p>
        </p:txBody>
      </p:sp>
      <p:sp>
        <p:nvSpPr>
          <p:cNvPr id="26636" name="Line 17"/>
          <p:cNvSpPr>
            <a:spLocks noChangeShapeType="1"/>
          </p:cNvSpPr>
          <p:nvPr/>
        </p:nvSpPr>
        <p:spPr bwMode="auto">
          <a:xfrm flipH="1">
            <a:off x="6864351" y="5084763"/>
            <a:ext cx="0"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800000"/>
              </a:solidFill>
            </a:endParaRPr>
          </a:p>
        </p:txBody>
      </p:sp>
      <p:sp>
        <p:nvSpPr>
          <p:cNvPr id="26637" name="Text Box 18"/>
          <p:cNvSpPr txBox="1">
            <a:spLocks noChangeArrowheads="1"/>
          </p:cNvSpPr>
          <p:nvPr/>
        </p:nvSpPr>
        <p:spPr bwMode="auto">
          <a:xfrm>
            <a:off x="5808134" y="5734051"/>
            <a:ext cx="211243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bg1"/>
                </a:solidFill>
                <a:latin typeface="Arial" charset="0"/>
                <a:ea typeface="ＭＳ Ｐゴシック" charset="0"/>
                <a:cs typeface="ＭＳ Ｐゴシック" charset="0"/>
              </a:defRPr>
            </a:lvl1pPr>
            <a:lvl2pPr marL="742950" indent="-285750" eaLnBrk="0" hangingPunct="0">
              <a:defRPr sz="4400">
                <a:solidFill>
                  <a:schemeClr val="bg1"/>
                </a:solidFill>
                <a:latin typeface="Arial" charset="0"/>
                <a:ea typeface="ＭＳ Ｐゴシック" charset="0"/>
              </a:defRPr>
            </a:lvl2pPr>
            <a:lvl3pPr marL="1143000" indent="-228600" eaLnBrk="0" hangingPunct="0">
              <a:defRPr sz="4400">
                <a:solidFill>
                  <a:schemeClr val="bg1"/>
                </a:solidFill>
                <a:latin typeface="Arial" charset="0"/>
                <a:ea typeface="ＭＳ Ｐゴシック" charset="0"/>
              </a:defRPr>
            </a:lvl3pPr>
            <a:lvl4pPr marL="1600200" indent="-228600" eaLnBrk="0" hangingPunct="0">
              <a:defRPr sz="4400">
                <a:solidFill>
                  <a:schemeClr val="bg1"/>
                </a:solidFill>
                <a:latin typeface="Arial" charset="0"/>
                <a:ea typeface="ＭＳ Ｐゴシック" charset="0"/>
              </a:defRPr>
            </a:lvl4pPr>
            <a:lvl5pPr marL="2057400" indent="-228600" eaLnBrk="0" hangingPunct="0">
              <a:defRPr sz="4400">
                <a:solidFill>
                  <a:schemeClr val="bg1"/>
                </a:solidFill>
                <a:latin typeface="Arial" charset="0"/>
                <a:ea typeface="ＭＳ Ｐゴシック" charset="0"/>
              </a:defRPr>
            </a:lvl5pPr>
            <a:lvl6pPr marL="2514600" indent="-228600" eaLnBrk="0" fontAlgn="base" hangingPunct="0">
              <a:spcBef>
                <a:spcPct val="0"/>
              </a:spcBef>
              <a:spcAft>
                <a:spcPct val="0"/>
              </a:spcAft>
              <a:defRPr sz="4400">
                <a:solidFill>
                  <a:schemeClr val="bg1"/>
                </a:solidFill>
                <a:latin typeface="Arial" charset="0"/>
                <a:ea typeface="ＭＳ Ｐゴシック" charset="0"/>
              </a:defRPr>
            </a:lvl6pPr>
            <a:lvl7pPr marL="2971800" indent="-228600" eaLnBrk="0" fontAlgn="base" hangingPunct="0">
              <a:spcBef>
                <a:spcPct val="0"/>
              </a:spcBef>
              <a:spcAft>
                <a:spcPct val="0"/>
              </a:spcAft>
              <a:defRPr sz="4400">
                <a:solidFill>
                  <a:schemeClr val="bg1"/>
                </a:solidFill>
                <a:latin typeface="Arial" charset="0"/>
                <a:ea typeface="ＭＳ Ｐゴシック" charset="0"/>
              </a:defRPr>
            </a:lvl7pPr>
            <a:lvl8pPr marL="3429000" indent="-228600" eaLnBrk="0" fontAlgn="base" hangingPunct="0">
              <a:spcBef>
                <a:spcPct val="0"/>
              </a:spcBef>
              <a:spcAft>
                <a:spcPct val="0"/>
              </a:spcAft>
              <a:defRPr sz="4400">
                <a:solidFill>
                  <a:schemeClr val="bg1"/>
                </a:solidFill>
                <a:latin typeface="Arial" charset="0"/>
                <a:ea typeface="ＭＳ Ｐゴシック" charset="0"/>
              </a:defRPr>
            </a:lvl8pPr>
            <a:lvl9pPr marL="3886200" indent="-228600" eaLnBrk="0" fontAlgn="base" hangingPunct="0">
              <a:spcBef>
                <a:spcPct val="0"/>
              </a:spcBef>
              <a:spcAft>
                <a:spcPct val="0"/>
              </a:spcAft>
              <a:defRPr sz="4400">
                <a:solidFill>
                  <a:schemeClr val="bg1"/>
                </a:solidFill>
                <a:latin typeface="Arial" charset="0"/>
                <a:ea typeface="ＭＳ Ｐゴシック" charset="0"/>
              </a:defRPr>
            </a:lvl9pPr>
          </a:lstStyle>
          <a:p>
            <a:pPr algn="ctr" eaLnBrk="1" hangingPunct="1">
              <a:spcBef>
                <a:spcPct val="50000"/>
              </a:spcBef>
            </a:pPr>
            <a:r>
              <a:rPr lang="pt-BR" sz="1800">
                <a:solidFill>
                  <a:srgbClr val="800000"/>
                </a:solidFill>
              </a:rPr>
              <a:t>Glicogênio</a:t>
            </a:r>
          </a:p>
        </p:txBody>
      </p:sp>
      <p:sp>
        <p:nvSpPr>
          <p:cNvPr id="225300" name="Text Box 20"/>
          <p:cNvSpPr txBox="1">
            <a:spLocks noChangeArrowheads="1"/>
          </p:cNvSpPr>
          <p:nvPr/>
        </p:nvSpPr>
        <p:spPr bwMode="auto">
          <a:xfrm>
            <a:off x="2369098" y="5084764"/>
            <a:ext cx="3343786"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400">
                <a:solidFill>
                  <a:schemeClr val="bg1"/>
                </a:solidFill>
                <a:latin typeface="Arial" charset="0"/>
                <a:ea typeface="ＭＳ Ｐゴシック" charset="0"/>
                <a:cs typeface="ＭＳ Ｐゴシック" charset="0"/>
              </a:defRPr>
            </a:lvl1pPr>
            <a:lvl2pPr marL="742950" indent="-285750" eaLnBrk="0" hangingPunct="0">
              <a:defRPr sz="4400">
                <a:solidFill>
                  <a:schemeClr val="bg1"/>
                </a:solidFill>
                <a:latin typeface="Arial" charset="0"/>
                <a:ea typeface="ＭＳ Ｐゴシック" charset="0"/>
              </a:defRPr>
            </a:lvl2pPr>
            <a:lvl3pPr marL="1143000" indent="-228600" eaLnBrk="0" hangingPunct="0">
              <a:defRPr sz="4400">
                <a:solidFill>
                  <a:schemeClr val="bg1"/>
                </a:solidFill>
                <a:latin typeface="Arial" charset="0"/>
                <a:ea typeface="ＭＳ Ｐゴシック" charset="0"/>
              </a:defRPr>
            </a:lvl3pPr>
            <a:lvl4pPr marL="1600200" indent="-228600" eaLnBrk="0" hangingPunct="0">
              <a:defRPr sz="4400">
                <a:solidFill>
                  <a:schemeClr val="bg1"/>
                </a:solidFill>
                <a:latin typeface="Arial" charset="0"/>
                <a:ea typeface="ＭＳ Ｐゴシック" charset="0"/>
              </a:defRPr>
            </a:lvl4pPr>
            <a:lvl5pPr marL="2057400" indent="-228600" eaLnBrk="0" hangingPunct="0">
              <a:defRPr sz="4400">
                <a:solidFill>
                  <a:schemeClr val="bg1"/>
                </a:solidFill>
                <a:latin typeface="Arial" charset="0"/>
                <a:ea typeface="ＭＳ Ｐゴシック" charset="0"/>
              </a:defRPr>
            </a:lvl5pPr>
            <a:lvl6pPr marL="2514600" indent="-228600" eaLnBrk="0" fontAlgn="base" hangingPunct="0">
              <a:spcBef>
                <a:spcPct val="0"/>
              </a:spcBef>
              <a:spcAft>
                <a:spcPct val="0"/>
              </a:spcAft>
              <a:defRPr sz="4400">
                <a:solidFill>
                  <a:schemeClr val="bg1"/>
                </a:solidFill>
                <a:latin typeface="Arial" charset="0"/>
                <a:ea typeface="ＭＳ Ｐゴシック" charset="0"/>
              </a:defRPr>
            </a:lvl6pPr>
            <a:lvl7pPr marL="2971800" indent="-228600" eaLnBrk="0" fontAlgn="base" hangingPunct="0">
              <a:spcBef>
                <a:spcPct val="0"/>
              </a:spcBef>
              <a:spcAft>
                <a:spcPct val="0"/>
              </a:spcAft>
              <a:defRPr sz="4400">
                <a:solidFill>
                  <a:schemeClr val="bg1"/>
                </a:solidFill>
                <a:latin typeface="Arial" charset="0"/>
                <a:ea typeface="ＭＳ Ｐゴシック" charset="0"/>
              </a:defRPr>
            </a:lvl7pPr>
            <a:lvl8pPr marL="3429000" indent="-228600" eaLnBrk="0" fontAlgn="base" hangingPunct="0">
              <a:spcBef>
                <a:spcPct val="0"/>
              </a:spcBef>
              <a:spcAft>
                <a:spcPct val="0"/>
              </a:spcAft>
              <a:defRPr sz="4400">
                <a:solidFill>
                  <a:schemeClr val="bg1"/>
                </a:solidFill>
                <a:latin typeface="Arial" charset="0"/>
                <a:ea typeface="ＭＳ Ｐゴシック" charset="0"/>
              </a:defRPr>
            </a:lvl8pPr>
            <a:lvl9pPr marL="3886200" indent="-228600" eaLnBrk="0" fontAlgn="base" hangingPunct="0">
              <a:spcBef>
                <a:spcPct val="0"/>
              </a:spcBef>
              <a:spcAft>
                <a:spcPct val="0"/>
              </a:spcAft>
              <a:defRPr sz="4400">
                <a:solidFill>
                  <a:schemeClr val="bg1"/>
                </a:solidFill>
                <a:latin typeface="Arial" charset="0"/>
                <a:ea typeface="ＭＳ Ｐゴシック" charset="0"/>
              </a:defRPr>
            </a:lvl9pPr>
          </a:lstStyle>
          <a:p>
            <a:pPr eaLnBrk="1" hangingPunct="1">
              <a:spcBef>
                <a:spcPct val="50000"/>
              </a:spcBef>
            </a:pPr>
            <a:r>
              <a:rPr lang="pt-BR" sz="1600" b="1" dirty="0" err="1">
                <a:solidFill>
                  <a:srgbClr val="000090"/>
                </a:solidFill>
              </a:rPr>
              <a:t>Fosforilase</a:t>
            </a:r>
            <a:r>
              <a:rPr lang="pt-BR" sz="1600" b="1" dirty="0">
                <a:solidFill>
                  <a:srgbClr val="000090"/>
                </a:solidFill>
              </a:rPr>
              <a:t>/</a:t>
            </a:r>
            <a:r>
              <a:rPr lang="pt-BR" sz="1600" b="1" dirty="0" err="1">
                <a:solidFill>
                  <a:srgbClr val="000090"/>
                </a:solidFill>
              </a:rPr>
              <a:t>Transferase</a:t>
            </a:r>
            <a:r>
              <a:rPr lang="pt-BR" sz="1600" b="1" dirty="0">
                <a:solidFill>
                  <a:srgbClr val="000090"/>
                </a:solidFill>
              </a:rPr>
              <a:t>/ Enzima </a:t>
            </a:r>
            <a:r>
              <a:rPr lang="pt-BR" sz="1600" b="1" dirty="0" err="1">
                <a:solidFill>
                  <a:srgbClr val="000090"/>
                </a:solidFill>
              </a:rPr>
              <a:t>Desramificadora</a:t>
            </a:r>
            <a:endParaRPr lang="pt-BR" sz="1600" b="1" dirty="0">
              <a:solidFill>
                <a:srgbClr val="000090"/>
              </a:solidFill>
            </a:endParaRPr>
          </a:p>
        </p:txBody>
      </p:sp>
      <p:sp>
        <p:nvSpPr>
          <p:cNvPr id="225301" name="Line 21"/>
          <p:cNvSpPr>
            <a:spLocks noChangeShapeType="1"/>
          </p:cNvSpPr>
          <p:nvPr/>
        </p:nvSpPr>
        <p:spPr bwMode="auto">
          <a:xfrm flipV="1">
            <a:off x="5903384" y="4149726"/>
            <a:ext cx="0" cy="16557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b="1">
              <a:solidFill>
                <a:srgbClr val="000090"/>
              </a:solidFill>
            </a:endParaRPr>
          </a:p>
        </p:txBody>
      </p:sp>
      <p:sp>
        <p:nvSpPr>
          <p:cNvPr id="26640" name="Line 22"/>
          <p:cNvSpPr>
            <a:spLocks noChangeShapeType="1"/>
          </p:cNvSpPr>
          <p:nvPr/>
        </p:nvSpPr>
        <p:spPr bwMode="auto">
          <a:xfrm>
            <a:off x="6000751" y="5876925"/>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b="1">
              <a:solidFill>
                <a:srgbClr val="000090"/>
              </a:solidFill>
            </a:endParaRPr>
          </a:p>
        </p:txBody>
      </p:sp>
      <p:sp>
        <p:nvSpPr>
          <p:cNvPr id="225303" name="Line 23"/>
          <p:cNvSpPr>
            <a:spLocks noChangeShapeType="1"/>
          </p:cNvSpPr>
          <p:nvPr/>
        </p:nvSpPr>
        <p:spPr bwMode="auto">
          <a:xfrm>
            <a:off x="5903384" y="5805488"/>
            <a:ext cx="192616" cy="1444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800000"/>
              </a:solidFill>
            </a:endParaRPr>
          </a:p>
        </p:txBody>
      </p:sp>
      <p:sp>
        <p:nvSpPr>
          <p:cNvPr id="225304" name="Line 24"/>
          <p:cNvSpPr>
            <a:spLocks noChangeShapeType="1"/>
          </p:cNvSpPr>
          <p:nvPr/>
        </p:nvSpPr>
        <p:spPr bwMode="auto">
          <a:xfrm flipH="1" flipV="1">
            <a:off x="5903384" y="3141663"/>
            <a:ext cx="0"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b="1">
              <a:solidFill>
                <a:srgbClr val="000090"/>
              </a:solidFill>
            </a:endParaRPr>
          </a:p>
        </p:txBody>
      </p:sp>
      <p:sp>
        <p:nvSpPr>
          <p:cNvPr id="225305" name="Text Box 25"/>
          <p:cNvSpPr txBox="1">
            <a:spLocks noChangeArrowheads="1"/>
          </p:cNvSpPr>
          <p:nvPr/>
        </p:nvSpPr>
        <p:spPr bwMode="auto">
          <a:xfrm>
            <a:off x="2613335" y="3284538"/>
            <a:ext cx="223383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400">
                <a:solidFill>
                  <a:schemeClr val="bg1"/>
                </a:solidFill>
                <a:latin typeface="Arial" charset="0"/>
                <a:ea typeface="ＭＳ Ｐゴシック" charset="0"/>
                <a:cs typeface="ＭＳ Ｐゴシック" charset="0"/>
              </a:defRPr>
            </a:lvl1pPr>
            <a:lvl2pPr marL="742950" indent="-285750" eaLnBrk="0" hangingPunct="0">
              <a:defRPr sz="4400">
                <a:solidFill>
                  <a:schemeClr val="bg1"/>
                </a:solidFill>
                <a:latin typeface="Arial" charset="0"/>
                <a:ea typeface="ＭＳ Ｐゴシック" charset="0"/>
              </a:defRPr>
            </a:lvl2pPr>
            <a:lvl3pPr marL="1143000" indent="-228600" eaLnBrk="0" hangingPunct="0">
              <a:defRPr sz="4400">
                <a:solidFill>
                  <a:schemeClr val="bg1"/>
                </a:solidFill>
                <a:latin typeface="Arial" charset="0"/>
                <a:ea typeface="ＭＳ Ｐゴシック" charset="0"/>
              </a:defRPr>
            </a:lvl3pPr>
            <a:lvl4pPr marL="1600200" indent="-228600" eaLnBrk="0" hangingPunct="0">
              <a:defRPr sz="4400">
                <a:solidFill>
                  <a:schemeClr val="bg1"/>
                </a:solidFill>
                <a:latin typeface="Arial" charset="0"/>
                <a:ea typeface="ＭＳ Ｐゴシック" charset="0"/>
              </a:defRPr>
            </a:lvl4pPr>
            <a:lvl5pPr marL="2057400" indent="-228600" eaLnBrk="0" hangingPunct="0">
              <a:defRPr sz="4400">
                <a:solidFill>
                  <a:schemeClr val="bg1"/>
                </a:solidFill>
                <a:latin typeface="Arial" charset="0"/>
                <a:ea typeface="ＭＳ Ｐゴシック" charset="0"/>
              </a:defRPr>
            </a:lvl5pPr>
            <a:lvl6pPr marL="2514600" indent="-228600" eaLnBrk="0" fontAlgn="base" hangingPunct="0">
              <a:spcBef>
                <a:spcPct val="0"/>
              </a:spcBef>
              <a:spcAft>
                <a:spcPct val="0"/>
              </a:spcAft>
              <a:defRPr sz="4400">
                <a:solidFill>
                  <a:schemeClr val="bg1"/>
                </a:solidFill>
                <a:latin typeface="Arial" charset="0"/>
                <a:ea typeface="ＭＳ Ｐゴシック" charset="0"/>
              </a:defRPr>
            </a:lvl6pPr>
            <a:lvl7pPr marL="2971800" indent="-228600" eaLnBrk="0" fontAlgn="base" hangingPunct="0">
              <a:spcBef>
                <a:spcPct val="0"/>
              </a:spcBef>
              <a:spcAft>
                <a:spcPct val="0"/>
              </a:spcAft>
              <a:defRPr sz="4400">
                <a:solidFill>
                  <a:schemeClr val="bg1"/>
                </a:solidFill>
                <a:latin typeface="Arial" charset="0"/>
                <a:ea typeface="ＭＳ Ｐゴシック" charset="0"/>
              </a:defRPr>
            </a:lvl7pPr>
            <a:lvl8pPr marL="3429000" indent="-228600" eaLnBrk="0" fontAlgn="base" hangingPunct="0">
              <a:spcBef>
                <a:spcPct val="0"/>
              </a:spcBef>
              <a:spcAft>
                <a:spcPct val="0"/>
              </a:spcAft>
              <a:defRPr sz="4400">
                <a:solidFill>
                  <a:schemeClr val="bg1"/>
                </a:solidFill>
                <a:latin typeface="Arial" charset="0"/>
                <a:ea typeface="ＭＳ Ｐゴシック" charset="0"/>
              </a:defRPr>
            </a:lvl8pPr>
            <a:lvl9pPr marL="3886200" indent="-228600" eaLnBrk="0" fontAlgn="base" hangingPunct="0">
              <a:spcBef>
                <a:spcPct val="0"/>
              </a:spcBef>
              <a:spcAft>
                <a:spcPct val="0"/>
              </a:spcAft>
              <a:defRPr sz="4400">
                <a:solidFill>
                  <a:schemeClr val="bg1"/>
                </a:solidFill>
                <a:latin typeface="Arial" charset="0"/>
                <a:ea typeface="ＭＳ Ｐゴシック" charset="0"/>
              </a:defRPr>
            </a:lvl9pPr>
          </a:lstStyle>
          <a:p>
            <a:pPr eaLnBrk="1" hangingPunct="1">
              <a:spcBef>
                <a:spcPct val="50000"/>
              </a:spcBef>
            </a:pPr>
            <a:r>
              <a:rPr lang="pt-BR" sz="1600" b="1" dirty="0" err="1">
                <a:solidFill>
                  <a:srgbClr val="000090"/>
                </a:solidFill>
              </a:rPr>
              <a:t>Fosfoglicomutase</a:t>
            </a:r>
            <a:endParaRPr lang="pt-BR" sz="1600" b="1" dirty="0">
              <a:solidFill>
                <a:srgbClr val="000090"/>
              </a:solidFill>
            </a:endParaRPr>
          </a:p>
        </p:txBody>
      </p:sp>
      <p:sp>
        <p:nvSpPr>
          <p:cNvPr id="225306" name="Text Box 26"/>
          <p:cNvSpPr txBox="1">
            <a:spLocks noChangeArrowheads="1"/>
          </p:cNvSpPr>
          <p:nvPr/>
        </p:nvSpPr>
        <p:spPr bwMode="auto">
          <a:xfrm>
            <a:off x="2723241" y="2349500"/>
            <a:ext cx="221917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400">
                <a:solidFill>
                  <a:schemeClr val="bg1"/>
                </a:solidFill>
                <a:latin typeface="Arial" charset="0"/>
                <a:ea typeface="ＭＳ Ｐゴシック" charset="0"/>
                <a:cs typeface="ＭＳ Ｐゴシック" charset="0"/>
              </a:defRPr>
            </a:lvl1pPr>
            <a:lvl2pPr marL="742950" indent="-285750" eaLnBrk="0" hangingPunct="0">
              <a:defRPr sz="4400">
                <a:solidFill>
                  <a:schemeClr val="bg1"/>
                </a:solidFill>
                <a:latin typeface="Arial" charset="0"/>
                <a:ea typeface="ＭＳ Ｐゴシック" charset="0"/>
              </a:defRPr>
            </a:lvl2pPr>
            <a:lvl3pPr marL="1143000" indent="-228600" eaLnBrk="0" hangingPunct="0">
              <a:defRPr sz="4400">
                <a:solidFill>
                  <a:schemeClr val="bg1"/>
                </a:solidFill>
                <a:latin typeface="Arial" charset="0"/>
                <a:ea typeface="ＭＳ Ｐゴシック" charset="0"/>
              </a:defRPr>
            </a:lvl3pPr>
            <a:lvl4pPr marL="1600200" indent="-228600" eaLnBrk="0" hangingPunct="0">
              <a:defRPr sz="4400">
                <a:solidFill>
                  <a:schemeClr val="bg1"/>
                </a:solidFill>
                <a:latin typeface="Arial" charset="0"/>
                <a:ea typeface="ＭＳ Ｐゴシック" charset="0"/>
              </a:defRPr>
            </a:lvl4pPr>
            <a:lvl5pPr marL="2057400" indent="-228600" eaLnBrk="0" hangingPunct="0">
              <a:defRPr sz="4400">
                <a:solidFill>
                  <a:schemeClr val="bg1"/>
                </a:solidFill>
                <a:latin typeface="Arial" charset="0"/>
                <a:ea typeface="ＭＳ Ｐゴシック" charset="0"/>
              </a:defRPr>
            </a:lvl5pPr>
            <a:lvl6pPr marL="2514600" indent="-228600" eaLnBrk="0" fontAlgn="base" hangingPunct="0">
              <a:spcBef>
                <a:spcPct val="0"/>
              </a:spcBef>
              <a:spcAft>
                <a:spcPct val="0"/>
              </a:spcAft>
              <a:defRPr sz="4400">
                <a:solidFill>
                  <a:schemeClr val="bg1"/>
                </a:solidFill>
                <a:latin typeface="Arial" charset="0"/>
                <a:ea typeface="ＭＳ Ｐゴシック" charset="0"/>
              </a:defRPr>
            </a:lvl6pPr>
            <a:lvl7pPr marL="2971800" indent="-228600" eaLnBrk="0" fontAlgn="base" hangingPunct="0">
              <a:spcBef>
                <a:spcPct val="0"/>
              </a:spcBef>
              <a:spcAft>
                <a:spcPct val="0"/>
              </a:spcAft>
              <a:defRPr sz="4400">
                <a:solidFill>
                  <a:schemeClr val="bg1"/>
                </a:solidFill>
                <a:latin typeface="Arial" charset="0"/>
                <a:ea typeface="ＭＳ Ｐゴシック" charset="0"/>
              </a:defRPr>
            </a:lvl7pPr>
            <a:lvl8pPr marL="3429000" indent="-228600" eaLnBrk="0" fontAlgn="base" hangingPunct="0">
              <a:spcBef>
                <a:spcPct val="0"/>
              </a:spcBef>
              <a:spcAft>
                <a:spcPct val="0"/>
              </a:spcAft>
              <a:defRPr sz="4400">
                <a:solidFill>
                  <a:schemeClr val="bg1"/>
                </a:solidFill>
                <a:latin typeface="Arial" charset="0"/>
                <a:ea typeface="ＭＳ Ｐゴシック" charset="0"/>
              </a:defRPr>
            </a:lvl8pPr>
            <a:lvl9pPr marL="3886200" indent="-228600" eaLnBrk="0" fontAlgn="base" hangingPunct="0">
              <a:spcBef>
                <a:spcPct val="0"/>
              </a:spcBef>
              <a:spcAft>
                <a:spcPct val="0"/>
              </a:spcAft>
              <a:defRPr sz="4400">
                <a:solidFill>
                  <a:schemeClr val="bg1"/>
                </a:solidFill>
                <a:latin typeface="Arial" charset="0"/>
                <a:ea typeface="ＭＳ Ｐゴシック" charset="0"/>
              </a:defRPr>
            </a:lvl9pPr>
          </a:lstStyle>
          <a:p>
            <a:pPr eaLnBrk="1" hangingPunct="1">
              <a:spcBef>
                <a:spcPct val="50000"/>
              </a:spcBef>
            </a:pPr>
            <a:r>
              <a:rPr lang="pt-BR" sz="1600" b="1" dirty="0">
                <a:solidFill>
                  <a:srgbClr val="000090"/>
                </a:solidFill>
              </a:rPr>
              <a:t>Glicose 6 </a:t>
            </a:r>
            <a:r>
              <a:rPr lang="pt-BR" sz="1600" b="1" dirty="0" err="1">
                <a:solidFill>
                  <a:srgbClr val="000090"/>
                </a:solidFill>
              </a:rPr>
              <a:t>Fosfatase</a:t>
            </a:r>
            <a:endParaRPr lang="pt-BR" sz="1600" b="1" dirty="0">
              <a:solidFill>
                <a:srgbClr val="000090"/>
              </a:solidFill>
            </a:endParaRPr>
          </a:p>
        </p:txBody>
      </p:sp>
      <p:sp>
        <p:nvSpPr>
          <p:cNvPr id="225307" name="Line 27"/>
          <p:cNvSpPr>
            <a:spLocks noChangeShapeType="1"/>
          </p:cNvSpPr>
          <p:nvPr/>
        </p:nvSpPr>
        <p:spPr bwMode="auto">
          <a:xfrm flipH="1" flipV="1">
            <a:off x="5903384" y="2205038"/>
            <a:ext cx="0"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b="1">
              <a:solidFill>
                <a:srgbClr val="000090"/>
              </a:solidFill>
            </a:endParaRPr>
          </a:p>
        </p:txBody>
      </p:sp>
      <p:sp>
        <p:nvSpPr>
          <p:cNvPr id="26646" name="Text Box 28"/>
          <p:cNvSpPr txBox="1">
            <a:spLocks noChangeArrowheads="1"/>
          </p:cNvSpPr>
          <p:nvPr/>
        </p:nvSpPr>
        <p:spPr bwMode="auto">
          <a:xfrm>
            <a:off x="218469" y="0"/>
            <a:ext cx="378124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400">
                <a:solidFill>
                  <a:schemeClr val="bg1"/>
                </a:solidFill>
                <a:latin typeface="Arial" charset="0"/>
                <a:ea typeface="ＭＳ Ｐゴシック" charset="0"/>
                <a:cs typeface="ＭＳ Ｐゴシック" charset="0"/>
              </a:defRPr>
            </a:lvl1pPr>
            <a:lvl2pPr marL="742950" indent="-285750" eaLnBrk="0" hangingPunct="0">
              <a:defRPr sz="4400">
                <a:solidFill>
                  <a:schemeClr val="bg1"/>
                </a:solidFill>
                <a:latin typeface="Arial" charset="0"/>
                <a:ea typeface="ＭＳ Ｐゴシック" charset="0"/>
              </a:defRPr>
            </a:lvl2pPr>
            <a:lvl3pPr marL="1143000" indent="-228600" eaLnBrk="0" hangingPunct="0">
              <a:defRPr sz="4400">
                <a:solidFill>
                  <a:schemeClr val="bg1"/>
                </a:solidFill>
                <a:latin typeface="Arial" charset="0"/>
                <a:ea typeface="ＭＳ Ｐゴシック" charset="0"/>
              </a:defRPr>
            </a:lvl3pPr>
            <a:lvl4pPr marL="1600200" indent="-228600" eaLnBrk="0" hangingPunct="0">
              <a:defRPr sz="4400">
                <a:solidFill>
                  <a:schemeClr val="bg1"/>
                </a:solidFill>
                <a:latin typeface="Arial" charset="0"/>
                <a:ea typeface="ＭＳ Ｐゴシック" charset="0"/>
              </a:defRPr>
            </a:lvl4pPr>
            <a:lvl5pPr marL="2057400" indent="-228600" eaLnBrk="0" hangingPunct="0">
              <a:defRPr sz="4400">
                <a:solidFill>
                  <a:schemeClr val="bg1"/>
                </a:solidFill>
                <a:latin typeface="Arial" charset="0"/>
                <a:ea typeface="ＭＳ Ｐゴシック" charset="0"/>
              </a:defRPr>
            </a:lvl5pPr>
            <a:lvl6pPr marL="2514600" indent="-228600" eaLnBrk="0" fontAlgn="base" hangingPunct="0">
              <a:spcBef>
                <a:spcPct val="0"/>
              </a:spcBef>
              <a:spcAft>
                <a:spcPct val="0"/>
              </a:spcAft>
              <a:defRPr sz="4400">
                <a:solidFill>
                  <a:schemeClr val="bg1"/>
                </a:solidFill>
                <a:latin typeface="Arial" charset="0"/>
                <a:ea typeface="ＭＳ Ｐゴシック" charset="0"/>
              </a:defRPr>
            </a:lvl6pPr>
            <a:lvl7pPr marL="2971800" indent="-228600" eaLnBrk="0" fontAlgn="base" hangingPunct="0">
              <a:spcBef>
                <a:spcPct val="0"/>
              </a:spcBef>
              <a:spcAft>
                <a:spcPct val="0"/>
              </a:spcAft>
              <a:defRPr sz="4400">
                <a:solidFill>
                  <a:schemeClr val="bg1"/>
                </a:solidFill>
                <a:latin typeface="Arial" charset="0"/>
                <a:ea typeface="ＭＳ Ｐゴシック" charset="0"/>
              </a:defRPr>
            </a:lvl7pPr>
            <a:lvl8pPr marL="3429000" indent="-228600" eaLnBrk="0" fontAlgn="base" hangingPunct="0">
              <a:spcBef>
                <a:spcPct val="0"/>
              </a:spcBef>
              <a:spcAft>
                <a:spcPct val="0"/>
              </a:spcAft>
              <a:defRPr sz="4400">
                <a:solidFill>
                  <a:schemeClr val="bg1"/>
                </a:solidFill>
                <a:latin typeface="Arial" charset="0"/>
                <a:ea typeface="ＭＳ Ｐゴシック" charset="0"/>
              </a:defRPr>
            </a:lvl8pPr>
            <a:lvl9pPr marL="3886200" indent="-228600" eaLnBrk="0" fontAlgn="base" hangingPunct="0">
              <a:spcBef>
                <a:spcPct val="0"/>
              </a:spcBef>
              <a:spcAft>
                <a:spcPct val="0"/>
              </a:spcAft>
              <a:defRPr sz="4400">
                <a:solidFill>
                  <a:schemeClr val="bg1"/>
                </a:solidFill>
                <a:latin typeface="Arial" charset="0"/>
                <a:ea typeface="ＭＳ Ｐゴシック" charset="0"/>
              </a:defRPr>
            </a:lvl9pPr>
          </a:lstStyle>
          <a:p>
            <a:pPr eaLnBrk="1" hangingPunct="1">
              <a:spcBef>
                <a:spcPct val="50000"/>
              </a:spcBef>
            </a:pPr>
            <a:r>
              <a:rPr lang="pt-BR" sz="2800" b="1" dirty="0">
                <a:solidFill>
                  <a:schemeClr val="tx1"/>
                </a:solidFill>
              </a:rPr>
              <a:t>Como eu uso o glicogênio que está armazenado? </a:t>
            </a:r>
          </a:p>
        </p:txBody>
      </p:sp>
      <p:sp>
        <p:nvSpPr>
          <p:cNvPr id="26647" name="Text Box 29"/>
          <p:cNvSpPr txBox="1">
            <a:spLocks noChangeArrowheads="1"/>
          </p:cNvSpPr>
          <p:nvPr/>
        </p:nvSpPr>
        <p:spPr bwMode="auto">
          <a:xfrm>
            <a:off x="2997200" y="5491164"/>
            <a:ext cx="18466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bg1"/>
                </a:solidFill>
                <a:latin typeface="Arial" charset="0"/>
                <a:ea typeface="ＭＳ Ｐゴシック" charset="0"/>
                <a:cs typeface="ＭＳ Ｐゴシック" charset="0"/>
              </a:defRPr>
            </a:lvl1pPr>
            <a:lvl2pPr marL="742950" indent="-285750" eaLnBrk="0" hangingPunct="0">
              <a:defRPr sz="4400">
                <a:solidFill>
                  <a:schemeClr val="bg1"/>
                </a:solidFill>
                <a:latin typeface="Arial" charset="0"/>
                <a:ea typeface="ＭＳ Ｐゴシック" charset="0"/>
              </a:defRPr>
            </a:lvl2pPr>
            <a:lvl3pPr marL="1143000" indent="-228600" eaLnBrk="0" hangingPunct="0">
              <a:defRPr sz="4400">
                <a:solidFill>
                  <a:schemeClr val="bg1"/>
                </a:solidFill>
                <a:latin typeface="Arial" charset="0"/>
                <a:ea typeface="ＭＳ Ｐゴシック" charset="0"/>
              </a:defRPr>
            </a:lvl3pPr>
            <a:lvl4pPr marL="1600200" indent="-228600" eaLnBrk="0" hangingPunct="0">
              <a:defRPr sz="4400">
                <a:solidFill>
                  <a:schemeClr val="bg1"/>
                </a:solidFill>
                <a:latin typeface="Arial" charset="0"/>
                <a:ea typeface="ＭＳ Ｐゴシック" charset="0"/>
              </a:defRPr>
            </a:lvl4pPr>
            <a:lvl5pPr marL="2057400" indent="-228600" eaLnBrk="0" hangingPunct="0">
              <a:defRPr sz="4400">
                <a:solidFill>
                  <a:schemeClr val="bg1"/>
                </a:solidFill>
                <a:latin typeface="Arial" charset="0"/>
                <a:ea typeface="ＭＳ Ｐゴシック" charset="0"/>
              </a:defRPr>
            </a:lvl5pPr>
            <a:lvl6pPr marL="2514600" indent="-228600" eaLnBrk="0" fontAlgn="base" hangingPunct="0">
              <a:spcBef>
                <a:spcPct val="0"/>
              </a:spcBef>
              <a:spcAft>
                <a:spcPct val="0"/>
              </a:spcAft>
              <a:defRPr sz="4400">
                <a:solidFill>
                  <a:schemeClr val="bg1"/>
                </a:solidFill>
                <a:latin typeface="Arial" charset="0"/>
                <a:ea typeface="ＭＳ Ｐゴシック" charset="0"/>
              </a:defRPr>
            </a:lvl6pPr>
            <a:lvl7pPr marL="2971800" indent="-228600" eaLnBrk="0" fontAlgn="base" hangingPunct="0">
              <a:spcBef>
                <a:spcPct val="0"/>
              </a:spcBef>
              <a:spcAft>
                <a:spcPct val="0"/>
              </a:spcAft>
              <a:defRPr sz="4400">
                <a:solidFill>
                  <a:schemeClr val="bg1"/>
                </a:solidFill>
                <a:latin typeface="Arial" charset="0"/>
                <a:ea typeface="ＭＳ Ｐゴシック" charset="0"/>
              </a:defRPr>
            </a:lvl7pPr>
            <a:lvl8pPr marL="3429000" indent="-228600" eaLnBrk="0" fontAlgn="base" hangingPunct="0">
              <a:spcBef>
                <a:spcPct val="0"/>
              </a:spcBef>
              <a:spcAft>
                <a:spcPct val="0"/>
              </a:spcAft>
              <a:defRPr sz="4400">
                <a:solidFill>
                  <a:schemeClr val="bg1"/>
                </a:solidFill>
                <a:latin typeface="Arial" charset="0"/>
                <a:ea typeface="ＭＳ Ｐゴシック" charset="0"/>
              </a:defRPr>
            </a:lvl8pPr>
            <a:lvl9pPr marL="3886200" indent="-228600" eaLnBrk="0" fontAlgn="base" hangingPunct="0">
              <a:spcBef>
                <a:spcPct val="0"/>
              </a:spcBef>
              <a:spcAft>
                <a:spcPct val="0"/>
              </a:spcAft>
              <a:defRPr sz="4400">
                <a:solidFill>
                  <a:schemeClr val="bg1"/>
                </a:solidFill>
                <a:latin typeface="Arial" charset="0"/>
                <a:ea typeface="ＭＳ Ｐゴシック" charset="0"/>
              </a:defRPr>
            </a:lvl9pPr>
          </a:lstStyle>
          <a:p>
            <a:pPr eaLnBrk="1" hangingPunct="1"/>
            <a:endParaRPr lang="en-US" sz="1000" b="1">
              <a:solidFill>
                <a:srgbClr val="000090"/>
              </a:solidFill>
            </a:endParaRPr>
          </a:p>
        </p:txBody>
      </p:sp>
      <p:sp>
        <p:nvSpPr>
          <p:cNvPr id="225310" name="Line 30"/>
          <p:cNvSpPr>
            <a:spLocks noChangeShapeType="1"/>
          </p:cNvSpPr>
          <p:nvPr/>
        </p:nvSpPr>
        <p:spPr bwMode="auto">
          <a:xfrm flipH="1" flipV="1">
            <a:off x="5903384" y="1341438"/>
            <a:ext cx="0"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800000"/>
              </a:solidFill>
            </a:endParaRPr>
          </a:p>
        </p:txBody>
      </p:sp>
      <p:sp>
        <p:nvSpPr>
          <p:cNvPr id="26649" name="AutoShape 31"/>
          <p:cNvSpPr>
            <a:spLocks noChangeArrowheads="1"/>
          </p:cNvSpPr>
          <p:nvPr/>
        </p:nvSpPr>
        <p:spPr bwMode="auto">
          <a:xfrm>
            <a:off x="6383867" y="620713"/>
            <a:ext cx="863600" cy="647700"/>
          </a:xfrm>
          <a:prstGeom prst="can">
            <a:avLst>
              <a:gd name="adj" fmla="val 25000"/>
            </a:avLst>
          </a:prstGeom>
          <a:solidFill>
            <a:schemeClr val="hlink">
              <a:alpha val="20000"/>
            </a:schemeClr>
          </a:solidFill>
          <a:ln w="9525">
            <a:solidFill>
              <a:schemeClr val="tx1"/>
            </a:solidFill>
            <a:round/>
            <a:headEnd/>
            <a:tailEnd/>
          </a:ln>
        </p:spPr>
        <p:txBody>
          <a:bodyPr wrap="none" anchor="ctr"/>
          <a:lstStyle/>
          <a:p>
            <a:endParaRPr lang="en-US">
              <a:solidFill>
                <a:srgbClr val="800000"/>
              </a:solidFill>
            </a:endParaRPr>
          </a:p>
        </p:txBody>
      </p:sp>
      <p:sp>
        <p:nvSpPr>
          <p:cNvPr id="26650" name="Text Box 32"/>
          <p:cNvSpPr txBox="1">
            <a:spLocks noChangeArrowheads="1"/>
          </p:cNvSpPr>
          <p:nvPr/>
        </p:nvSpPr>
        <p:spPr bwMode="auto">
          <a:xfrm>
            <a:off x="4656667" y="908051"/>
            <a:ext cx="172931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bg1"/>
                </a:solidFill>
                <a:latin typeface="Arial" charset="0"/>
                <a:ea typeface="ＭＳ Ｐゴシック" charset="0"/>
                <a:cs typeface="ＭＳ Ｐゴシック" charset="0"/>
              </a:defRPr>
            </a:lvl1pPr>
            <a:lvl2pPr marL="742950" indent="-285750" eaLnBrk="0" hangingPunct="0">
              <a:defRPr sz="4400">
                <a:solidFill>
                  <a:schemeClr val="bg1"/>
                </a:solidFill>
                <a:latin typeface="Arial" charset="0"/>
                <a:ea typeface="ＭＳ Ｐゴシック" charset="0"/>
              </a:defRPr>
            </a:lvl2pPr>
            <a:lvl3pPr marL="1143000" indent="-228600" eaLnBrk="0" hangingPunct="0">
              <a:defRPr sz="4400">
                <a:solidFill>
                  <a:schemeClr val="bg1"/>
                </a:solidFill>
                <a:latin typeface="Arial" charset="0"/>
                <a:ea typeface="ＭＳ Ｐゴシック" charset="0"/>
              </a:defRPr>
            </a:lvl3pPr>
            <a:lvl4pPr marL="1600200" indent="-228600" eaLnBrk="0" hangingPunct="0">
              <a:defRPr sz="4400">
                <a:solidFill>
                  <a:schemeClr val="bg1"/>
                </a:solidFill>
                <a:latin typeface="Arial" charset="0"/>
                <a:ea typeface="ＭＳ Ｐゴシック" charset="0"/>
              </a:defRPr>
            </a:lvl4pPr>
            <a:lvl5pPr marL="2057400" indent="-228600" eaLnBrk="0" hangingPunct="0">
              <a:defRPr sz="4400">
                <a:solidFill>
                  <a:schemeClr val="bg1"/>
                </a:solidFill>
                <a:latin typeface="Arial" charset="0"/>
                <a:ea typeface="ＭＳ Ｐゴシック" charset="0"/>
              </a:defRPr>
            </a:lvl5pPr>
            <a:lvl6pPr marL="2514600" indent="-228600" eaLnBrk="0" fontAlgn="base" hangingPunct="0">
              <a:spcBef>
                <a:spcPct val="0"/>
              </a:spcBef>
              <a:spcAft>
                <a:spcPct val="0"/>
              </a:spcAft>
              <a:defRPr sz="4400">
                <a:solidFill>
                  <a:schemeClr val="bg1"/>
                </a:solidFill>
                <a:latin typeface="Arial" charset="0"/>
                <a:ea typeface="ＭＳ Ｐゴシック" charset="0"/>
              </a:defRPr>
            </a:lvl6pPr>
            <a:lvl7pPr marL="2971800" indent="-228600" eaLnBrk="0" fontAlgn="base" hangingPunct="0">
              <a:spcBef>
                <a:spcPct val="0"/>
              </a:spcBef>
              <a:spcAft>
                <a:spcPct val="0"/>
              </a:spcAft>
              <a:defRPr sz="4400">
                <a:solidFill>
                  <a:schemeClr val="bg1"/>
                </a:solidFill>
                <a:latin typeface="Arial" charset="0"/>
                <a:ea typeface="ＭＳ Ｐゴシック" charset="0"/>
              </a:defRPr>
            </a:lvl7pPr>
            <a:lvl8pPr marL="3429000" indent="-228600" eaLnBrk="0" fontAlgn="base" hangingPunct="0">
              <a:spcBef>
                <a:spcPct val="0"/>
              </a:spcBef>
              <a:spcAft>
                <a:spcPct val="0"/>
              </a:spcAft>
              <a:defRPr sz="4400">
                <a:solidFill>
                  <a:schemeClr val="bg1"/>
                </a:solidFill>
                <a:latin typeface="Arial" charset="0"/>
                <a:ea typeface="ＭＳ Ｐゴシック" charset="0"/>
              </a:defRPr>
            </a:lvl8pPr>
            <a:lvl9pPr marL="3886200" indent="-228600" eaLnBrk="0" fontAlgn="base" hangingPunct="0">
              <a:spcBef>
                <a:spcPct val="0"/>
              </a:spcBef>
              <a:spcAft>
                <a:spcPct val="0"/>
              </a:spcAft>
              <a:defRPr sz="4400">
                <a:solidFill>
                  <a:schemeClr val="bg1"/>
                </a:solidFill>
                <a:latin typeface="Arial" charset="0"/>
                <a:ea typeface="ＭＳ Ｐゴシック" charset="0"/>
              </a:defRPr>
            </a:lvl9pPr>
          </a:lstStyle>
          <a:p>
            <a:pPr eaLnBrk="1" hangingPunct="1">
              <a:spcBef>
                <a:spcPct val="50000"/>
              </a:spcBef>
            </a:pPr>
            <a:r>
              <a:rPr lang="pt-BR" sz="2000" dirty="0">
                <a:solidFill>
                  <a:srgbClr val="800000"/>
                </a:solidFill>
              </a:rPr>
              <a:t>GLUT 2</a:t>
            </a:r>
          </a:p>
        </p:txBody>
      </p:sp>
      <p:sp>
        <p:nvSpPr>
          <p:cNvPr id="225313" name="Oval 33"/>
          <p:cNvSpPr>
            <a:spLocks noChangeArrowheads="1"/>
          </p:cNvSpPr>
          <p:nvPr/>
        </p:nvSpPr>
        <p:spPr bwMode="auto">
          <a:xfrm>
            <a:off x="5135034" y="6092826"/>
            <a:ext cx="480484" cy="358775"/>
          </a:xfrm>
          <a:prstGeom prst="ellipse">
            <a:avLst/>
          </a:prstGeom>
          <a:solidFill>
            <a:srgbClr val="0000FF"/>
          </a:solidFill>
          <a:ln w="9525">
            <a:solidFill>
              <a:schemeClr val="tx1"/>
            </a:solidFill>
            <a:round/>
            <a:headEnd/>
            <a:tailEnd/>
          </a:ln>
        </p:spPr>
        <p:txBody>
          <a:bodyPr wrap="none" anchor="ctr"/>
          <a:lstStyle/>
          <a:p>
            <a:pPr algn="ctr"/>
            <a:r>
              <a:rPr lang="pt-BR" sz="2000">
                <a:solidFill>
                  <a:srgbClr val="800000"/>
                </a:solidFill>
              </a:rPr>
              <a:t>P</a:t>
            </a:r>
          </a:p>
        </p:txBody>
      </p:sp>
      <p:sp>
        <p:nvSpPr>
          <p:cNvPr id="225317" name="Text Box 37"/>
          <p:cNvSpPr txBox="1">
            <a:spLocks noChangeArrowheads="1"/>
          </p:cNvSpPr>
          <p:nvPr/>
        </p:nvSpPr>
        <p:spPr bwMode="auto">
          <a:xfrm>
            <a:off x="8496300" y="115889"/>
            <a:ext cx="336126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bg1"/>
                </a:solidFill>
                <a:latin typeface="Arial" charset="0"/>
                <a:ea typeface="ＭＳ Ｐゴシック" charset="0"/>
                <a:cs typeface="ＭＳ Ｐゴシック" charset="0"/>
              </a:defRPr>
            </a:lvl1pPr>
            <a:lvl2pPr marL="742950" indent="-285750" eaLnBrk="0" hangingPunct="0">
              <a:defRPr sz="4400">
                <a:solidFill>
                  <a:schemeClr val="bg1"/>
                </a:solidFill>
                <a:latin typeface="Arial" charset="0"/>
                <a:ea typeface="ＭＳ Ｐゴシック" charset="0"/>
              </a:defRPr>
            </a:lvl2pPr>
            <a:lvl3pPr marL="1143000" indent="-228600" eaLnBrk="0" hangingPunct="0">
              <a:defRPr sz="4400">
                <a:solidFill>
                  <a:schemeClr val="bg1"/>
                </a:solidFill>
                <a:latin typeface="Arial" charset="0"/>
                <a:ea typeface="ＭＳ Ｐゴシック" charset="0"/>
              </a:defRPr>
            </a:lvl3pPr>
            <a:lvl4pPr marL="1600200" indent="-228600" eaLnBrk="0" hangingPunct="0">
              <a:defRPr sz="4400">
                <a:solidFill>
                  <a:schemeClr val="bg1"/>
                </a:solidFill>
                <a:latin typeface="Arial" charset="0"/>
                <a:ea typeface="ＭＳ Ｐゴシック" charset="0"/>
              </a:defRPr>
            </a:lvl4pPr>
            <a:lvl5pPr marL="2057400" indent="-228600" eaLnBrk="0" hangingPunct="0">
              <a:defRPr sz="4400">
                <a:solidFill>
                  <a:schemeClr val="bg1"/>
                </a:solidFill>
                <a:latin typeface="Arial" charset="0"/>
                <a:ea typeface="ＭＳ Ｐゴシック" charset="0"/>
              </a:defRPr>
            </a:lvl5pPr>
            <a:lvl6pPr marL="2514600" indent="-228600" eaLnBrk="0" fontAlgn="base" hangingPunct="0">
              <a:spcBef>
                <a:spcPct val="0"/>
              </a:spcBef>
              <a:spcAft>
                <a:spcPct val="0"/>
              </a:spcAft>
              <a:defRPr sz="4400">
                <a:solidFill>
                  <a:schemeClr val="bg1"/>
                </a:solidFill>
                <a:latin typeface="Arial" charset="0"/>
                <a:ea typeface="ＭＳ Ｐゴシック" charset="0"/>
              </a:defRPr>
            </a:lvl6pPr>
            <a:lvl7pPr marL="2971800" indent="-228600" eaLnBrk="0" fontAlgn="base" hangingPunct="0">
              <a:spcBef>
                <a:spcPct val="0"/>
              </a:spcBef>
              <a:spcAft>
                <a:spcPct val="0"/>
              </a:spcAft>
              <a:defRPr sz="4400">
                <a:solidFill>
                  <a:schemeClr val="bg1"/>
                </a:solidFill>
                <a:latin typeface="Arial" charset="0"/>
                <a:ea typeface="ＭＳ Ｐゴシック" charset="0"/>
              </a:defRPr>
            </a:lvl7pPr>
            <a:lvl8pPr marL="3429000" indent="-228600" eaLnBrk="0" fontAlgn="base" hangingPunct="0">
              <a:spcBef>
                <a:spcPct val="0"/>
              </a:spcBef>
              <a:spcAft>
                <a:spcPct val="0"/>
              </a:spcAft>
              <a:defRPr sz="4400">
                <a:solidFill>
                  <a:schemeClr val="bg1"/>
                </a:solidFill>
                <a:latin typeface="Arial" charset="0"/>
                <a:ea typeface="ＭＳ Ｐゴシック" charset="0"/>
              </a:defRPr>
            </a:lvl8pPr>
            <a:lvl9pPr marL="3886200" indent="-228600" eaLnBrk="0" fontAlgn="base" hangingPunct="0">
              <a:spcBef>
                <a:spcPct val="0"/>
              </a:spcBef>
              <a:spcAft>
                <a:spcPct val="0"/>
              </a:spcAft>
              <a:defRPr sz="4400">
                <a:solidFill>
                  <a:schemeClr val="bg1"/>
                </a:solidFill>
                <a:latin typeface="Arial" charset="0"/>
                <a:ea typeface="ＭＳ Ｐゴシック" charset="0"/>
              </a:defRPr>
            </a:lvl9pPr>
          </a:lstStyle>
          <a:p>
            <a:pPr algn="ctr" eaLnBrk="1" hangingPunct="1">
              <a:spcBef>
                <a:spcPct val="50000"/>
              </a:spcBef>
            </a:pPr>
            <a:r>
              <a:rPr lang="pt-BR" sz="2400"/>
              <a:t>Glicogenolise Hepática: NO JEJUM</a:t>
            </a:r>
          </a:p>
        </p:txBody>
      </p:sp>
    </p:spTree>
    <p:extLst>
      <p:ext uri="{BB962C8B-B14F-4D97-AF65-F5344CB8AC3E}">
        <p14:creationId xmlns:p14="http://schemas.microsoft.com/office/powerpoint/2010/main" val="41369897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25317"/>
                                        </p:tgtEl>
                                        <p:attrNameLst>
                                          <p:attrName>style.visibility</p:attrName>
                                        </p:attrNameLst>
                                      </p:cBhvr>
                                      <p:to>
                                        <p:strVal val="visible"/>
                                      </p:to>
                                    </p:set>
                                    <p:animEffect transition="in" filter="dissolve">
                                      <p:cBhvr>
                                        <p:cTn id="7" dur="500"/>
                                        <p:tgtEl>
                                          <p:spTgt spid="2253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25300"/>
                                        </p:tgtEl>
                                        <p:attrNameLst>
                                          <p:attrName>style.visibility</p:attrName>
                                        </p:attrNameLst>
                                      </p:cBhvr>
                                      <p:to>
                                        <p:strVal val="visible"/>
                                      </p:to>
                                    </p:set>
                                    <p:anim calcmode="lin" valueType="num">
                                      <p:cBhvr>
                                        <p:cTn id="12" dur="1000" fill="hold"/>
                                        <p:tgtEl>
                                          <p:spTgt spid="225300"/>
                                        </p:tgtEl>
                                        <p:attrNameLst>
                                          <p:attrName>ppt_w</p:attrName>
                                        </p:attrNameLst>
                                      </p:cBhvr>
                                      <p:tavLst>
                                        <p:tav tm="0">
                                          <p:val>
                                            <p:strVal val="#ppt_w*0.70"/>
                                          </p:val>
                                        </p:tav>
                                        <p:tav tm="100000">
                                          <p:val>
                                            <p:strVal val="#ppt_w"/>
                                          </p:val>
                                        </p:tav>
                                      </p:tavLst>
                                    </p:anim>
                                    <p:anim calcmode="lin" valueType="num">
                                      <p:cBhvr>
                                        <p:cTn id="13" dur="1000" fill="hold"/>
                                        <p:tgtEl>
                                          <p:spTgt spid="225300"/>
                                        </p:tgtEl>
                                        <p:attrNameLst>
                                          <p:attrName>ppt_h</p:attrName>
                                        </p:attrNameLst>
                                      </p:cBhvr>
                                      <p:tavLst>
                                        <p:tav tm="0">
                                          <p:val>
                                            <p:strVal val="#ppt_h"/>
                                          </p:val>
                                        </p:tav>
                                        <p:tav tm="100000">
                                          <p:val>
                                            <p:strVal val="#ppt_h"/>
                                          </p:val>
                                        </p:tav>
                                      </p:tavLst>
                                    </p:anim>
                                    <p:animEffect transition="in" filter="fade">
                                      <p:cBhvr>
                                        <p:cTn id="14" dur="1000"/>
                                        <p:tgtEl>
                                          <p:spTgt spid="225300"/>
                                        </p:tgtEl>
                                      </p:cBhvr>
                                    </p:animEffect>
                                  </p:childTnLst>
                                </p:cTn>
                              </p:par>
                            </p:childTnLst>
                          </p:cTn>
                        </p:par>
                        <p:par>
                          <p:cTn id="15" fill="hold" nodeType="afterGroup">
                            <p:stCondLst>
                              <p:cond delay="1000"/>
                            </p:stCondLst>
                            <p:childTnLst>
                              <p:par>
                                <p:cTn id="16" presetID="9" presetClass="entr" presetSubtype="0" fill="hold" grpId="0" nodeType="afterEffect">
                                  <p:stCondLst>
                                    <p:cond delay="0"/>
                                  </p:stCondLst>
                                  <p:childTnLst>
                                    <p:set>
                                      <p:cBhvr>
                                        <p:cTn id="17" dur="1" fill="hold">
                                          <p:stCondLst>
                                            <p:cond delay="0"/>
                                          </p:stCondLst>
                                        </p:cTn>
                                        <p:tgtEl>
                                          <p:spTgt spid="225303"/>
                                        </p:tgtEl>
                                        <p:attrNameLst>
                                          <p:attrName>style.visibility</p:attrName>
                                        </p:attrNameLst>
                                      </p:cBhvr>
                                      <p:to>
                                        <p:strVal val="visible"/>
                                      </p:to>
                                    </p:set>
                                    <p:animEffect transition="in" filter="dissolve">
                                      <p:cBhvr>
                                        <p:cTn id="18" dur="500"/>
                                        <p:tgtEl>
                                          <p:spTgt spid="225303"/>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225301"/>
                                        </p:tgtEl>
                                        <p:attrNameLst>
                                          <p:attrName>style.visibility</p:attrName>
                                        </p:attrNameLst>
                                      </p:cBhvr>
                                      <p:to>
                                        <p:strVal val="visible"/>
                                      </p:to>
                                    </p:set>
                                    <p:animEffect transition="in" filter="dissolve">
                                      <p:cBhvr>
                                        <p:cTn id="21" dur="500"/>
                                        <p:tgtEl>
                                          <p:spTgt spid="225301"/>
                                        </p:tgtEl>
                                      </p:cBhvr>
                                    </p:animEffect>
                                  </p:childTnLst>
                                </p:cTn>
                              </p:par>
                            </p:childTnLst>
                          </p:cTn>
                        </p:par>
                        <p:par>
                          <p:cTn id="22" fill="hold" nodeType="afterGroup">
                            <p:stCondLst>
                              <p:cond delay="1500"/>
                            </p:stCondLst>
                            <p:childTnLst>
                              <p:par>
                                <p:cTn id="23" presetID="0" presetClass="path" presetSubtype="0" accel="50000" decel="50000" fill="hold" grpId="0" nodeType="afterEffect">
                                  <p:stCondLst>
                                    <p:cond delay="0"/>
                                  </p:stCondLst>
                                  <p:childTnLst>
                                    <p:animMotion origin="layout" path="M -8.33333E-7 -1.34384E-6 L -0.00139 -0.35588 " pathEditMode="relative" ptsTypes="AA">
                                      <p:cBhvr>
                                        <p:cTn id="24" dur="2000" fill="hold"/>
                                        <p:tgtEl>
                                          <p:spTgt spid="225313"/>
                                        </p:tgtEl>
                                        <p:attrNameLst>
                                          <p:attrName>ppt_x</p:attrName>
                                          <p:attrName>ppt_y</p:attrName>
                                        </p:attrNameLst>
                                      </p:cBhvr>
                                    </p:animMotion>
                                  </p:childTnLst>
                                </p:cTn>
                              </p:par>
                            </p:childTnLst>
                          </p:cTn>
                        </p:par>
                      </p:childTnLst>
                    </p:cTn>
                  </p:par>
                  <p:par>
                    <p:cTn id="25" fill="hold" nodeType="clickPar">
                      <p:stCondLst>
                        <p:cond delay="indefinite"/>
                      </p:stCondLst>
                      <p:childTnLst>
                        <p:par>
                          <p:cTn id="26" fill="hold" nodeType="withGroup">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225305"/>
                                        </p:tgtEl>
                                        <p:attrNameLst>
                                          <p:attrName>style.visibility</p:attrName>
                                        </p:attrNameLst>
                                      </p:cBhvr>
                                      <p:to>
                                        <p:strVal val="visible"/>
                                      </p:to>
                                    </p:set>
                                    <p:anim calcmode="lin" valueType="num">
                                      <p:cBhvr>
                                        <p:cTn id="29" dur="1000" fill="hold"/>
                                        <p:tgtEl>
                                          <p:spTgt spid="225305"/>
                                        </p:tgtEl>
                                        <p:attrNameLst>
                                          <p:attrName>ppt_w</p:attrName>
                                        </p:attrNameLst>
                                      </p:cBhvr>
                                      <p:tavLst>
                                        <p:tav tm="0">
                                          <p:val>
                                            <p:strVal val="#ppt_w*0.70"/>
                                          </p:val>
                                        </p:tav>
                                        <p:tav tm="100000">
                                          <p:val>
                                            <p:strVal val="#ppt_w"/>
                                          </p:val>
                                        </p:tav>
                                      </p:tavLst>
                                    </p:anim>
                                    <p:anim calcmode="lin" valueType="num">
                                      <p:cBhvr>
                                        <p:cTn id="30" dur="1000" fill="hold"/>
                                        <p:tgtEl>
                                          <p:spTgt spid="225305"/>
                                        </p:tgtEl>
                                        <p:attrNameLst>
                                          <p:attrName>ppt_h</p:attrName>
                                        </p:attrNameLst>
                                      </p:cBhvr>
                                      <p:tavLst>
                                        <p:tav tm="0">
                                          <p:val>
                                            <p:strVal val="#ppt_h"/>
                                          </p:val>
                                        </p:tav>
                                        <p:tav tm="100000">
                                          <p:val>
                                            <p:strVal val="#ppt_h"/>
                                          </p:val>
                                        </p:tav>
                                      </p:tavLst>
                                    </p:anim>
                                    <p:animEffect transition="in" filter="fade">
                                      <p:cBhvr>
                                        <p:cTn id="31" dur="1000"/>
                                        <p:tgtEl>
                                          <p:spTgt spid="225305"/>
                                        </p:tgtEl>
                                      </p:cBhvr>
                                    </p:animEffect>
                                  </p:childTnLst>
                                </p:cTn>
                              </p:par>
                            </p:childTnLst>
                          </p:cTn>
                        </p:par>
                        <p:par>
                          <p:cTn id="32" fill="hold" nodeType="afterGroup">
                            <p:stCondLst>
                              <p:cond delay="1000"/>
                            </p:stCondLst>
                            <p:childTnLst>
                              <p:par>
                                <p:cTn id="33" presetID="9" presetClass="entr" presetSubtype="0" fill="hold" grpId="0" nodeType="afterEffect">
                                  <p:stCondLst>
                                    <p:cond delay="0"/>
                                  </p:stCondLst>
                                  <p:childTnLst>
                                    <p:set>
                                      <p:cBhvr>
                                        <p:cTn id="34" dur="1" fill="hold">
                                          <p:stCondLst>
                                            <p:cond delay="0"/>
                                          </p:stCondLst>
                                        </p:cTn>
                                        <p:tgtEl>
                                          <p:spTgt spid="225304"/>
                                        </p:tgtEl>
                                        <p:attrNameLst>
                                          <p:attrName>style.visibility</p:attrName>
                                        </p:attrNameLst>
                                      </p:cBhvr>
                                      <p:to>
                                        <p:strVal val="visible"/>
                                      </p:to>
                                    </p:set>
                                    <p:animEffect transition="in" filter="dissolve">
                                      <p:cBhvr>
                                        <p:cTn id="35" dur="500"/>
                                        <p:tgtEl>
                                          <p:spTgt spid="225304"/>
                                        </p:tgtEl>
                                      </p:cBhvr>
                                    </p:animEffect>
                                  </p:childTnLst>
                                </p:cTn>
                              </p:par>
                            </p:childTnLst>
                          </p:cTn>
                        </p:par>
                        <p:par>
                          <p:cTn id="36" fill="hold" nodeType="afterGroup">
                            <p:stCondLst>
                              <p:cond delay="1500"/>
                            </p:stCondLst>
                            <p:childTnLst>
                              <p:par>
                                <p:cTn id="37" presetID="64" presetClass="path" presetSubtype="0" accel="50000" decel="50000" fill="hold" grpId="1" nodeType="afterEffect">
                                  <p:stCondLst>
                                    <p:cond delay="0"/>
                                  </p:stCondLst>
                                  <p:childTnLst>
                                    <p:animMotion origin="layout" path="M -0.00139 -0.35588 L -1.66667E-6 -0.47799 " pathEditMode="relative" rAng="0" ptsTypes="AA">
                                      <p:cBhvr>
                                        <p:cTn id="38" dur="2000" fill="hold"/>
                                        <p:tgtEl>
                                          <p:spTgt spid="225313"/>
                                        </p:tgtEl>
                                        <p:attrNameLst>
                                          <p:attrName>ppt_x</p:attrName>
                                          <p:attrName>ppt_y</p:attrName>
                                        </p:attrNameLst>
                                      </p:cBhvr>
                                      <p:rCtr x="69" y="-6117"/>
                                    </p:animMotion>
                                  </p:childTnLst>
                                </p:cTn>
                              </p:par>
                            </p:childTnLst>
                          </p:cTn>
                        </p:par>
                      </p:childTnLst>
                    </p:cTn>
                  </p:par>
                  <p:par>
                    <p:cTn id="39" fill="hold" nodeType="clickPar">
                      <p:stCondLst>
                        <p:cond delay="indefinite"/>
                      </p:stCondLst>
                      <p:childTnLst>
                        <p:par>
                          <p:cTn id="40" fill="hold" nodeType="withGroup">
                            <p:stCondLst>
                              <p:cond delay="0"/>
                            </p:stCondLst>
                            <p:childTnLst>
                              <p:par>
                                <p:cTn id="41" presetID="55" presetClass="entr" presetSubtype="0" fill="hold" grpId="0" nodeType="clickEffect">
                                  <p:stCondLst>
                                    <p:cond delay="0"/>
                                  </p:stCondLst>
                                  <p:childTnLst>
                                    <p:set>
                                      <p:cBhvr>
                                        <p:cTn id="42" dur="1" fill="hold">
                                          <p:stCondLst>
                                            <p:cond delay="0"/>
                                          </p:stCondLst>
                                        </p:cTn>
                                        <p:tgtEl>
                                          <p:spTgt spid="225306"/>
                                        </p:tgtEl>
                                        <p:attrNameLst>
                                          <p:attrName>style.visibility</p:attrName>
                                        </p:attrNameLst>
                                      </p:cBhvr>
                                      <p:to>
                                        <p:strVal val="visible"/>
                                      </p:to>
                                    </p:set>
                                    <p:anim calcmode="lin" valueType="num">
                                      <p:cBhvr>
                                        <p:cTn id="43" dur="1000" fill="hold"/>
                                        <p:tgtEl>
                                          <p:spTgt spid="225306"/>
                                        </p:tgtEl>
                                        <p:attrNameLst>
                                          <p:attrName>ppt_w</p:attrName>
                                        </p:attrNameLst>
                                      </p:cBhvr>
                                      <p:tavLst>
                                        <p:tav tm="0">
                                          <p:val>
                                            <p:strVal val="#ppt_w*0.70"/>
                                          </p:val>
                                        </p:tav>
                                        <p:tav tm="100000">
                                          <p:val>
                                            <p:strVal val="#ppt_w"/>
                                          </p:val>
                                        </p:tav>
                                      </p:tavLst>
                                    </p:anim>
                                    <p:anim calcmode="lin" valueType="num">
                                      <p:cBhvr>
                                        <p:cTn id="44" dur="1000" fill="hold"/>
                                        <p:tgtEl>
                                          <p:spTgt spid="225306"/>
                                        </p:tgtEl>
                                        <p:attrNameLst>
                                          <p:attrName>ppt_h</p:attrName>
                                        </p:attrNameLst>
                                      </p:cBhvr>
                                      <p:tavLst>
                                        <p:tav tm="0">
                                          <p:val>
                                            <p:strVal val="#ppt_h"/>
                                          </p:val>
                                        </p:tav>
                                        <p:tav tm="100000">
                                          <p:val>
                                            <p:strVal val="#ppt_h"/>
                                          </p:val>
                                        </p:tav>
                                      </p:tavLst>
                                    </p:anim>
                                    <p:animEffect transition="in" filter="fade">
                                      <p:cBhvr>
                                        <p:cTn id="45" dur="1000"/>
                                        <p:tgtEl>
                                          <p:spTgt spid="225306"/>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225307"/>
                                        </p:tgtEl>
                                        <p:attrNameLst>
                                          <p:attrName>style.visibility</p:attrName>
                                        </p:attrNameLst>
                                      </p:cBhvr>
                                      <p:to>
                                        <p:strVal val="visible"/>
                                      </p:to>
                                    </p:set>
                                    <p:animEffect transition="in" filter="dissolve">
                                      <p:cBhvr>
                                        <p:cTn id="48" dur="500"/>
                                        <p:tgtEl>
                                          <p:spTgt spid="225307"/>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0" presetClass="path" presetSubtype="0" accel="50000" decel="50000" fill="hold" grpId="2" nodeType="clickEffect">
                                  <p:stCondLst>
                                    <p:cond delay="0"/>
                                  </p:stCondLst>
                                  <p:childTnLst>
                                    <p:animMotion origin="layout" path="M -8.33333E-7 -0.47799 L 0.00018 -0.6133 " pathEditMode="relative" ptsTypes="AA">
                                      <p:cBhvr>
                                        <p:cTn id="52" dur="2000" fill="hold"/>
                                        <p:tgtEl>
                                          <p:spTgt spid="225313"/>
                                        </p:tgtEl>
                                        <p:attrNameLst>
                                          <p:attrName>ppt_x</p:attrName>
                                          <p:attrName>ppt_y</p:attrName>
                                        </p:attrNameLst>
                                      </p:cBhvr>
                                    </p:animMotion>
                                  </p:childTnLst>
                                </p:cTn>
                              </p:par>
                            </p:childTnLst>
                          </p:cTn>
                        </p:par>
                        <p:par>
                          <p:cTn id="53" fill="hold" nodeType="afterGroup">
                            <p:stCondLst>
                              <p:cond delay="2000"/>
                            </p:stCondLst>
                            <p:childTnLst>
                              <p:par>
                                <p:cTn id="54" presetID="1" presetClass="emph" presetSubtype="2" fill="hold" nodeType="afterEffect">
                                  <p:stCondLst>
                                    <p:cond delay="0"/>
                                  </p:stCondLst>
                                  <p:childTnLst>
                                    <p:animClr clrSpc="rgb" dir="cw">
                                      <p:cBhvr>
                                        <p:cTn id="55" dur="2000" fill="hold"/>
                                        <p:tgtEl>
                                          <p:spTgt spid="225313"/>
                                        </p:tgtEl>
                                        <p:attrNameLst>
                                          <p:attrName>fillcolor</p:attrName>
                                        </p:attrNameLst>
                                      </p:cBhvr>
                                      <p:to>
                                        <a:srgbClr val="FFFF00"/>
                                      </p:to>
                                    </p:animClr>
                                    <p:set>
                                      <p:cBhvr>
                                        <p:cTn id="56" dur="2000" fill="hold"/>
                                        <p:tgtEl>
                                          <p:spTgt spid="225313"/>
                                        </p:tgtEl>
                                        <p:attrNameLst>
                                          <p:attrName>fill.type</p:attrName>
                                        </p:attrNameLst>
                                      </p:cBhvr>
                                      <p:to>
                                        <p:strVal val="solid"/>
                                      </p:to>
                                    </p:set>
                                    <p:set>
                                      <p:cBhvr>
                                        <p:cTn id="57" dur="2000" fill="hold"/>
                                        <p:tgtEl>
                                          <p:spTgt spid="225313"/>
                                        </p:tgtEl>
                                        <p:attrNameLst>
                                          <p:attrName>fill.on</p:attrName>
                                        </p:attrNameLst>
                                      </p:cBhvr>
                                      <p:to>
                                        <p:strVal val="true"/>
                                      </p:to>
                                    </p:set>
                                  </p:childTnLst>
                                </p:cTn>
                              </p:par>
                            </p:childTnLst>
                          </p:cTn>
                        </p:par>
                        <p:par>
                          <p:cTn id="58" fill="hold" nodeType="afterGroup">
                            <p:stCondLst>
                              <p:cond delay="4000"/>
                            </p:stCondLst>
                            <p:childTnLst>
                              <p:par>
                                <p:cTn id="59" presetID="9" presetClass="entr" presetSubtype="0" fill="hold" grpId="0" nodeType="afterEffect">
                                  <p:stCondLst>
                                    <p:cond delay="0"/>
                                  </p:stCondLst>
                                  <p:childTnLst>
                                    <p:set>
                                      <p:cBhvr>
                                        <p:cTn id="60" dur="1" fill="hold">
                                          <p:stCondLst>
                                            <p:cond delay="0"/>
                                          </p:stCondLst>
                                        </p:cTn>
                                        <p:tgtEl>
                                          <p:spTgt spid="225310"/>
                                        </p:tgtEl>
                                        <p:attrNameLst>
                                          <p:attrName>style.visibility</p:attrName>
                                        </p:attrNameLst>
                                      </p:cBhvr>
                                      <p:to>
                                        <p:strVal val="visible"/>
                                      </p:to>
                                    </p:set>
                                    <p:animEffect transition="in" filter="dissolve">
                                      <p:cBhvr>
                                        <p:cTn id="61" dur="500"/>
                                        <p:tgtEl>
                                          <p:spTgt spid="225310"/>
                                        </p:tgtEl>
                                      </p:cBhvr>
                                    </p:animEffect>
                                  </p:childTnLst>
                                </p:cTn>
                              </p:par>
                            </p:childTnLst>
                          </p:cTn>
                        </p:par>
                        <p:par>
                          <p:cTn id="62" fill="hold" nodeType="afterGroup">
                            <p:stCondLst>
                              <p:cond delay="4500"/>
                            </p:stCondLst>
                            <p:childTnLst>
                              <p:par>
                                <p:cTn id="63" presetID="0" presetClass="path" presetSubtype="0" accel="50000" decel="50000" fill="hold" nodeType="afterEffect">
                                  <p:stCondLst>
                                    <p:cond delay="1000"/>
                                  </p:stCondLst>
                                  <p:childTnLst>
                                    <p:animMotion origin="layout" path="M 0.00018 -0.61329 L 0.00139 -0.66682 L 0.11754 -0.72729 L 0.11875 -0.83758 L 0.02553 -0.8626 " pathEditMode="relative" ptsTypes="AAAAA">
                                      <p:cBhvr>
                                        <p:cTn id="64" dur="3000" fill="hold"/>
                                        <p:tgtEl>
                                          <p:spTgt spid="22531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0" grpId="0"/>
      <p:bldP spid="225301" grpId="0" animBg="1"/>
      <p:bldP spid="225303" grpId="0" animBg="1"/>
      <p:bldP spid="225304" grpId="0" animBg="1"/>
      <p:bldP spid="225305" grpId="0"/>
      <p:bldP spid="225306" grpId="0"/>
      <p:bldP spid="225307" grpId="0" animBg="1"/>
      <p:bldP spid="225310" grpId="0" animBg="1"/>
      <p:bldP spid="225313" grpId="0" animBg="1"/>
      <p:bldP spid="225313" grpId="1" animBg="1"/>
      <p:bldP spid="225313" grpId="2" animBg="1"/>
      <p:bldP spid="225317"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wouje02\LOCALS~1\Temp\articulate\presenter\imgtemp\TpxTn6aQ_files\slide0001_image001.png"/>
</p:tagLst>
</file>

<file path=ppt/tags/tag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wouje02\LOCALS~1\Temp\articulate\presenter\imgtemp\UkHH71FB_files\slide0001_image001.png"/>
</p:tagLst>
</file>

<file path=ppt/tags/tag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wouje02\LOCALS~1\Temp\articulate\presenter\imgtemp\tOlRh11X_files\slide0001_image001.png"/>
</p:tagLst>
</file>

<file path=ppt/tags/tag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wouje02\LOCALS~1\Temp\articulate\presenter\imgtemp\jLRrGwN7_files\slide0001_image001.png"/>
</p:tagLst>
</file>

<file path=ppt/tags/tag5.xml><?xml version="1.0" encoding="utf-8"?>
<p:tagLst xmlns:a="http://schemas.openxmlformats.org/drawingml/2006/main" xmlns:r="http://schemas.openxmlformats.org/officeDocument/2006/relationships" xmlns:p="http://schemas.openxmlformats.org/presentationml/2006/main">
  <p:tag name="ARTICULATE_SLIDE_GUID" val="97bc63d4-f60d-49d9-b115-b8e041b97908"/>
  <p:tag name="ARTICULATE_TITLE_TAG" val="Diagnostic delays remain common"/>
  <p:tag name="ARTICULATE_SLIDE_PAUSE" val="1"/>
  <p:tag name="ARTICULATE_NAV_LEVEL" val="2"/>
  <p:tag name="ARTICULATE_PLAYLIST_ID" val="-1"/>
  <p:tag name="ARTICULATE_LOCK_SLIDE" val="0"/>
  <p:tag name="ARTICULATE_SLIDE_NAV" val="35"/>
</p:tagLst>
</file>

<file path=ppt/tags/tag6.xml><?xml version="1.0" encoding="utf-8"?>
<p:tagLst xmlns:a="http://schemas.openxmlformats.org/drawingml/2006/main" xmlns:r="http://schemas.openxmlformats.org/officeDocument/2006/relationships" xmlns:p="http://schemas.openxmlformats.org/presentationml/2006/main">
  <p:tag name="ARTICULATE_TITLE_TAG" val="The mechanism of action of Myozyme"/>
  <p:tag name="ARTICULATE_SLIDE_GUID" val="3f87240d-633d-4a43-be79-52d7ed5b4f03"/>
  <p:tag name="ARTICULATE_SLIDE_PAUSE" val="1"/>
  <p:tag name="ARTICULATE_NAV_LEVEL" val="2"/>
  <p:tag name="ARTICULATE_PLAYLIST_ID" val="-1"/>
  <p:tag name="ARTICULATE_LOCK_SLIDE" val="0"/>
  <p:tag name="ARTICULATE_SLIDE_NAV" val="6"/>
</p:tagLst>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2432</TotalTime>
  <Words>4363</Words>
  <Application>Microsoft Macintosh PowerPoint</Application>
  <PresentationFormat>Widescreen</PresentationFormat>
  <Paragraphs>575</Paragraphs>
  <Slides>56</Slides>
  <Notes>12</Notes>
  <HiddenSlides>0</HiddenSlides>
  <MMClips>2</MMClips>
  <ScaleCrop>false</ScaleCrop>
  <HeadingPairs>
    <vt:vector size="6" baseType="variant">
      <vt:variant>
        <vt:lpstr>Fontes usadas</vt:lpstr>
      </vt:variant>
      <vt:variant>
        <vt:i4>8</vt:i4>
      </vt:variant>
      <vt:variant>
        <vt:lpstr>Tema</vt:lpstr>
      </vt:variant>
      <vt:variant>
        <vt:i4>1</vt:i4>
      </vt:variant>
      <vt:variant>
        <vt:lpstr>Títulos de slides</vt:lpstr>
      </vt:variant>
      <vt:variant>
        <vt:i4>56</vt:i4>
      </vt:variant>
    </vt:vector>
  </HeadingPairs>
  <TitlesOfParts>
    <vt:vector size="65" baseType="lpstr">
      <vt:lpstr>Arial</vt:lpstr>
      <vt:lpstr>Arial Narrow</vt:lpstr>
      <vt:lpstr>Calibri</vt:lpstr>
      <vt:lpstr>Calibri Light</vt:lpstr>
      <vt:lpstr>Tahoma</vt:lpstr>
      <vt:lpstr>Times New Roman</vt:lpstr>
      <vt:lpstr>Tw Cen MT</vt:lpstr>
      <vt:lpstr>Wingdings</vt:lpstr>
      <vt:lpstr>Tema do Office</vt:lpstr>
      <vt:lpstr>GLICOGENOSES:  Introdução geral sobre glicogenoses hepáticas e Musculares  Carolina Fischinger Moura de Souza cfsouza@hcpa.edu.br</vt:lpstr>
      <vt:lpstr>GLICOGENOSES – O QUE É?</vt:lpstr>
      <vt:lpstr>Há 14 doenças que afetam a síntese e a utilização do glicogênio</vt:lpstr>
      <vt:lpstr>Há 14 doenças que afetam a síntese e a utilização do glicogênio</vt:lpstr>
      <vt:lpstr>SAO 10 TIPOS DE GLICOGENOSES HEPATICAS </vt:lpstr>
      <vt:lpstr>Apresentação do PowerPoint</vt:lpstr>
      <vt:lpstr>COMO HERDAMOS A DOENÇA?</vt:lpstr>
      <vt:lpstr>Apresentação do PowerPoint</vt:lpstr>
      <vt:lpstr>Apresentação do PowerPoint</vt:lpstr>
      <vt:lpstr>Apresentação do PowerPoint</vt:lpstr>
      <vt:lpstr>Apresentação do PowerPoint</vt:lpstr>
      <vt:lpstr>Tipo Ia</vt:lpstr>
      <vt:lpstr>Apresentação do PowerPoint</vt:lpstr>
      <vt:lpstr>Glicogenose tipo III</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INFORMACIÓN NUTRICIONAL OBRIGATORIA</vt:lpstr>
      <vt:lpstr>Necessidade de reposição de vitaminas</vt:lpstr>
      <vt:lpstr>Possibilidade de melhora de qualidade de vida: Glicosade</vt:lpstr>
      <vt:lpstr>Objetivo do Tratamento das Glicogenoses</vt:lpstr>
      <vt:lpstr>Apresentação do PowerPoint</vt:lpstr>
      <vt:lpstr>Apresentação do PowerPoint</vt:lpstr>
      <vt:lpstr>Apresentação do PowerPoint</vt:lpstr>
      <vt:lpstr>Apresentação do PowerPoint</vt:lpstr>
      <vt:lpstr>Perspectivas futuras/ presentes</vt:lpstr>
      <vt:lpstr>A história da Terapia Gênica para Glicogenose 1a</vt:lpstr>
      <vt:lpstr>GSD Ia Phase 1/2 Gene Therapy Study: A Global  Multi-center Open-label Dose Escalation Trial</vt:lpstr>
      <vt:lpstr>O que é necessário no Brasil?</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 demora no diagnóstico de Pompe é comum</vt:lpstr>
      <vt:lpstr>Como o tratamento pode ajudar?</vt:lpstr>
      <vt:lpstr>Acompanhamento ideal exige abordagem multidisciplinar</vt:lpstr>
      <vt:lpstr>Apresentação do PowerPoint</vt:lpstr>
      <vt:lpstr>Apresentação do PowerPoint</vt:lpstr>
      <vt:lpstr>Apresentação do PowerPoint</vt:lpstr>
      <vt:lpstr>Mecanismo de ação de Myozyme (alfalglicosidase):</vt:lpstr>
      <vt:lpstr>A Alfaglicosidase comprovou benefícios clínicos em todos os estágios da doença</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Sistema imune  e Doença de Gaucher</dc:title>
  <dc:creator>Filippo Vairo</dc:creator>
  <cp:lastModifiedBy>Carolina Fischinger Moura de Souza</cp:lastModifiedBy>
  <cp:revision>126</cp:revision>
  <dcterms:created xsi:type="dcterms:W3CDTF">2014-12-17T17:20:08Z</dcterms:created>
  <dcterms:modified xsi:type="dcterms:W3CDTF">2019-11-05T14:29:17Z</dcterms:modified>
</cp:coreProperties>
</file>