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306" r:id="rId4"/>
    <p:sldId id="259" r:id="rId5"/>
    <p:sldId id="266" r:id="rId6"/>
    <p:sldId id="265" r:id="rId7"/>
    <p:sldId id="267" r:id="rId8"/>
    <p:sldId id="268" r:id="rId9"/>
    <p:sldId id="304" r:id="rId10"/>
    <p:sldId id="257" r:id="rId11"/>
    <p:sldId id="270" r:id="rId12"/>
    <p:sldId id="295" r:id="rId13"/>
    <p:sldId id="296" r:id="rId14"/>
    <p:sldId id="297" r:id="rId15"/>
    <p:sldId id="274" r:id="rId16"/>
    <p:sldId id="298" r:id="rId17"/>
    <p:sldId id="269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9" r:id="rId26"/>
    <p:sldId id="283" r:id="rId27"/>
    <p:sldId id="284" r:id="rId28"/>
    <p:sldId id="285" r:id="rId29"/>
    <p:sldId id="286" r:id="rId30"/>
    <p:sldId id="288" r:id="rId31"/>
    <p:sldId id="303" r:id="rId32"/>
    <p:sldId id="307" r:id="rId33"/>
    <p:sldId id="260" r:id="rId34"/>
    <p:sldId id="264" r:id="rId35"/>
    <p:sldId id="294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D9A"/>
    <a:srgbClr val="005D99"/>
    <a:srgbClr val="2184BD"/>
    <a:srgbClr val="005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488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778122287858131"/>
          <c:y val="0.24780105969835861"/>
          <c:w val="0.83335887996117863"/>
          <c:h val="0.50298335619698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Plan1!$B$18</c:f>
              <c:strCache>
                <c:ptCount val="1"/>
                <c:pt idx="0">
                  <c:v>População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invertIfNegative val="0"/>
          <c:cat>
            <c:numRef>
              <c:f>Plan1!$A$19:$A$26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1991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Plan1!$B$19:$B$26</c:f>
              <c:numCache>
                <c:formatCode>General</c:formatCode>
                <c:ptCount val="8"/>
                <c:pt idx="0">
                  <c:v>35522</c:v>
                </c:pt>
                <c:pt idx="1">
                  <c:v>101273</c:v>
                </c:pt>
                <c:pt idx="2">
                  <c:v>237900</c:v>
                </c:pt>
                <c:pt idx="3">
                  <c:v>532726</c:v>
                </c:pt>
                <c:pt idx="4">
                  <c:v>787866</c:v>
                </c:pt>
                <c:pt idx="5">
                  <c:v>1072717</c:v>
                </c:pt>
                <c:pt idx="6">
                  <c:v>1351790</c:v>
                </c:pt>
                <c:pt idx="7">
                  <c:v>1556284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225984"/>
        <c:axId val="83485824"/>
      </c:barChart>
      <c:lineChart>
        <c:grouping val="standard"/>
        <c:varyColors val="0"/>
        <c:ser>
          <c:idx val="1"/>
          <c:order val="1"/>
          <c:tx>
            <c:strRef>
              <c:f>Plan1!$E$18</c:f>
              <c:strCache>
                <c:ptCount val="1"/>
                <c:pt idx="0">
                  <c:v>Taxa de crescimento anual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Plan1!$A$19:$A$26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1991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Plan1!$E$19:$E$26</c:f>
              <c:numCache>
                <c:formatCode>General</c:formatCode>
                <c:ptCount val="8"/>
                <c:pt idx="0">
                  <c:v>10.207981</c:v>
                </c:pt>
                <c:pt idx="1">
                  <c:v>11.045158000000001</c:v>
                </c:pt>
                <c:pt idx="2">
                  <c:v>8.9155971000000047</c:v>
                </c:pt>
                <c:pt idx="3">
                  <c:v>8.3954232000000228</c:v>
                </c:pt>
                <c:pt idx="4">
                  <c:v>3.6214966</c:v>
                </c:pt>
                <c:pt idx="5">
                  <c:v>2.4902898999999987</c:v>
                </c:pt>
                <c:pt idx="6">
                  <c:v>2.3392915999999997</c:v>
                </c:pt>
                <c:pt idx="7">
                  <c:v>1.877947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93248"/>
        <c:axId val="83487360"/>
      </c:lineChart>
      <c:catAx>
        <c:axId val="8322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3485824"/>
        <c:crosses val="autoZero"/>
        <c:auto val="1"/>
        <c:lblAlgn val="ctr"/>
        <c:lblOffset val="100"/>
        <c:noMultiLvlLbl val="0"/>
      </c:catAx>
      <c:valAx>
        <c:axId val="83485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225984"/>
        <c:crosses val="autoZero"/>
        <c:crossBetween val="between"/>
      </c:valAx>
      <c:valAx>
        <c:axId val="834873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83493248"/>
        <c:crosses val="max"/>
        <c:crossBetween val="between"/>
      </c:valAx>
      <c:catAx>
        <c:axId val="83493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348736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27443120841382274"/>
          <c:y val="0.90452606922552858"/>
          <c:w val="0.51780378323394649"/>
          <c:h val="7.1770392974793998E-2"/>
        </c:manualLayout>
      </c:layout>
      <c:overlay val="0"/>
      <c:txPr>
        <a:bodyPr/>
        <a:lstStyle/>
        <a:p>
          <a:pPr>
            <a:defRPr sz="11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1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00CD9A"/>
            </a:solidFill>
          </c:spPr>
          <c:invertIfNegative val="0"/>
          <c:cat>
            <c:numRef>
              <c:f>Plan1!$A$2:$A$3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Plan1!$B$2:$B$3</c:f>
              <c:numCache>
                <c:formatCode>General</c:formatCode>
                <c:ptCount val="2"/>
                <c:pt idx="0">
                  <c:v>1812</c:v>
                </c:pt>
                <c:pt idx="1">
                  <c:v>2409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75552"/>
        <c:axId val="20046976"/>
        <c:axId val="0"/>
      </c:bar3DChart>
      <c:catAx>
        <c:axId val="1997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20046976"/>
        <c:crosses val="autoZero"/>
        <c:auto val="1"/>
        <c:lblAlgn val="ctr"/>
        <c:lblOffset val="100"/>
        <c:noMultiLvlLbl val="0"/>
      </c:catAx>
      <c:valAx>
        <c:axId val="20046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975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570D9-0457-4473-8FF7-F642740D20E9}" type="doc">
      <dgm:prSet loTypeId="urn:microsoft.com/office/officeart/2005/8/layout/default#1" loCatId="list" qsTypeId="urn:microsoft.com/office/officeart/2005/8/quickstyle/simple1#1" qsCatId="simple" csTypeId="urn:microsoft.com/office/officeart/2005/8/colors/accent6_3" csCatId="accent6" phldr="1"/>
      <dgm:spPr/>
      <dgm:t>
        <a:bodyPr/>
        <a:lstStyle/>
        <a:p>
          <a:endParaRPr lang="pt-BR"/>
        </a:p>
      </dgm:t>
    </dgm:pt>
    <dgm:pt modelId="{C262AE23-9EEB-423D-9EE3-41A487D342EA}">
      <dgm:prSet phldrT="[Texto]" custT="1"/>
      <dgm:spPr>
        <a:solidFill>
          <a:srgbClr val="2184BD"/>
        </a:solidFill>
      </dgm:spPr>
      <dgm:t>
        <a:bodyPr/>
        <a:lstStyle/>
        <a:p>
          <a:r>
            <a:rPr lang="pt-BR" sz="2400" dirty="0" smtClean="0"/>
            <a:t>Indústrias</a:t>
          </a:r>
          <a:r>
            <a:rPr lang="pt-BR" sz="1800" dirty="0" smtClean="0"/>
            <a:t/>
          </a:r>
          <a:br>
            <a:rPr lang="pt-BR" sz="1800" dirty="0" smtClean="0"/>
          </a:br>
          <a:r>
            <a:rPr lang="pt-BR" sz="3200" dirty="0" smtClean="0"/>
            <a:t>4.079</a:t>
          </a:r>
          <a:endParaRPr lang="pt-BR" sz="3200" dirty="0"/>
        </a:p>
      </dgm:t>
    </dgm:pt>
    <dgm:pt modelId="{12CAF064-B693-4173-9629-03039305C32F}" type="parTrans" cxnId="{74853E0A-0BF4-4B55-8917-CD24263EC503}">
      <dgm:prSet/>
      <dgm:spPr/>
      <dgm:t>
        <a:bodyPr/>
        <a:lstStyle/>
        <a:p>
          <a:endParaRPr lang="pt-BR"/>
        </a:p>
      </dgm:t>
    </dgm:pt>
    <dgm:pt modelId="{1604D3DE-A8A3-4BA9-BA8F-E0A180BB7A88}" type="sibTrans" cxnId="{74853E0A-0BF4-4B55-8917-CD24263EC503}">
      <dgm:prSet/>
      <dgm:spPr/>
      <dgm:t>
        <a:bodyPr/>
        <a:lstStyle/>
        <a:p>
          <a:endParaRPr lang="pt-BR"/>
        </a:p>
      </dgm:t>
    </dgm:pt>
    <dgm:pt modelId="{F419E6D3-C694-4726-A39C-546BD6BEE4D5}">
      <dgm:prSet phldrT="[Texto]" custT="1"/>
      <dgm:spPr>
        <a:solidFill>
          <a:srgbClr val="2184BD"/>
        </a:solidFill>
      </dgm:spPr>
      <dgm:t>
        <a:bodyPr/>
        <a:lstStyle/>
        <a:p>
          <a:r>
            <a:rPr lang="pt-BR" sz="2000" dirty="0" smtClean="0"/>
            <a:t>Construção civil</a:t>
          </a:r>
          <a:r>
            <a:rPr lang="pt-BR" sz="1800" dirty="0" smtClean="0"/>
            <a:t/>
          </a:r>
          <a:br>
            <a:rPr lang="pt-BR" sz="1800" dirty="0" smtClean="0"/>
          </a:br>
          <a:r>
            <a:rPr lang="pt-BR" sz="3200" dirty="0" smtClean="0"/>
            <a:t>961</a:t>
          </a:r>
          <a:endParaRPr lang="pt-BR" sz="3200" dirty="0"/>
        </a:p>
      </dgm:t>
    </dgm:pt>
    <dgm:pt modelId="{D62AF1DF-ABEF-47C2-9076-290B093D7EF0}" type="parTrans" cxnId="{A0E3E477-BD52-4603-869E-26BF6BE27691}">
      <dgm:prSet/>
      <dgm:spPr/>
      <dgm:t>
        <a:bodyPr/>
        <a:lstStyle/>
        <a:p>
          <a:endParaRPr lang="pt-BR"/>
        </a:p>
      </dgm:t>
    </dgm:pt>
    <dgm:pt modelId="{021CC256-4FF7-4F68-BAEE-DD52BA019523}" type="sibTrans" cxnId="{A0E3E477-BD52-4603-869E-26BF6BE27691}">
      <dgm:prSet/>
      <dgm:spPr/>
      <dgm:t>
        <a:bodyPr/>
        <a:lstStyle/>
        <a:p>
          <a:endParaRPr lang="pt-BR"/>
        </a:p>
      </dgm:t>
    </dgm:pt>
    <dgm:pt modelId="{F6A75BB0-DA7A-418F-8003-474C0DDA23DA}">
      <dgm:prSet phldrT="[Texto]" custT="1"/>
      <dgm:spPr>
        <a:solidFill>
          <a:srgbClr val="2184BD"/>
        </a:solidFill>
      </dgm:spPr>
      <dgm:t>
        <a:bodyPr/>
        <a:lstStyle/>
        <a:p>
          <a:r>
            <a:rPr lang="pt-BR" sz="2400" dirty="0" smtClean="0"/>
            <a:t>Comércio</a:t>
          </a:r>
          <a:r>
            <a:rPr lang="pt-BR" sz="1800" dirty="0" smtClean="0"/>
            <a:t/>
          </a:r>
          <a:br>
            <a:rPr lang="pt-BR" sz="1800" dirty="0" smtClean="0"/>
          </a:br>
          <a:r>
            <a:rPr lang="pt-BR" sz="3200" dirty="0" smtClean="0"/>
            <a:t>17.831</a:t>
          </a:r>
          <a:endParaRPr lang="pt-BR" sz="3200" dirty="0"/>
        </a:p>
      </dgm:t>
    </dgm:pt>
    <dgm:pt modelId="{CEBC8C1F-728F-4793-8E12-66585E553AA2}" type="parTrans" cxnId="{C7DEDEBA-7DA6-4A86-BD57-F4054E05A6EC}">
      <dgm:prSet/>
      <dgm:spPr/>
      <dgm:t>
        <a:bodyPr/>
        <a:lstStyle/>
        <a:p>
          <a:endParaRPr lang="pt-BR"/>
        </a:p>
      </dgm:t>
    </dgm:pt>
    <dgm:pt modelId="{94A06254-A60B-409C-991E-A42025CDBB24}" type="sibTrans" cxnId="{C7DEDEBA-7DA6-4A86-BD57-F4054E05A6EC}">
      <dgm:prSet/>
      <dgm:spPr/>
      <dgm:t>
        <a:bodyPr/>
        <a:lstStyle/>
        <a:p>
          <a:endParaRPr lang="pt-BR"/>
        </a:p>
      </dgm:t>
    </dgm:pt>
    <dgm:pt modelId="{F4B81729-413E-4502-BB82-CC30257FEBE2}">
      <dgm:prSet phldrT="[Texto]" custT="1"/>
      <dgm:spPr>
        <a:solidFill>
          <a:srgbClr val="2184BD"/>
        </a:solidFill>
      </dgm:spPr>
      <dgm:t>
        <a:bodyPr/>
        <a:lstStyle/>
        <a:p>
          <a:r>
            <a:rPr lang="pt-BR" sz="2400" dirty="0" smtClean="0"/>
            <a:t>Serviços</a:t>
          </a:r>
          <a:r>
            <a:rPr lang="pt-BR" sz="1800" dirty="0" smtClean="0"/>
            <a:t/>
          </a:r>
          <a:br>
            <a:rPr lang="pt-BR" sz="1800" dirty="0" smtClean="0"/>
          </a:br>
          <a:r>
            <a:rPr lang="pt-BR" sz="3200" dirty="0" smtClean="0"/>
            <a:t>14.752</a:t>
          </a:r>
          <a:endParaRPr lang="pt-BR" sz="3200" dirty="0"/>
        </a:p>
      </dgm:t>
    </dgm:pt>
    <dgm:pt modelId="{65EC89F4-7019-46DD-A96D-B8D1563896DA}" type="parTrans" cxnId="{EFB1A74B-731D-466D-BF43-9644418A75A4}">
      <dgm:prSet/>
      <dgm:spPr/>
      <dgm:t>
        <a:bodyPr/>
        <a:lstStyle/>
        <a:p>
          <a:endParaRPr lang="pt-BR"/>
        </a:p>
      </dgm:t>
    </dgm:pt>
    <dgm:pt modelId="{02C694CC-D3DE-4CB6-B470-2C29610974D4}" type="sibTrans" cxnId="{EFB1A74B-731D-466D-BF43-9644418A75A4}">
      <dgm:prSet/>
      <dgm:spPr/>
      <dgm:t>
        <a:bodyPr/>
        <a:lstStyle/>
        <a:p>
          <a:endParaRPr lang="pt-BR"/>
        </a:p>
      </dgm:t>
    </dgm:pt>
    <dgm:pt modelId="{DF0A93E3-F000-466A-9CFA-55C85FC5EFCF}" type="pres">
      <dgm:prSet presAssocID="{489570D9-0457-4473-8FF7-F642740D20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AF6AA8D-6192-4446-BCF8-4F205B57CDB7}" type="pres">
      <dgm:prSet presAssocID="{C262AE23-9EEB-423D-9EE3-41A487D342E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4FB17C-FBFE-45EA-BD6D-9B4A4351BF2D}" type="pres">
      <dgm:prSet presAssocID="{1604D3DE-A8A3-4BA9-BA8F-E0A180BB7A88}" presName="sibTrans" presStyleCnt="0"/>
      <dgm:spPr/>
      <dgm:t>
        <a:bodyPr/>
        <a:lstStyle/>
        <a:p>
          <a:endParaRPr lang="pt-BR"/>
        </a:p>
      </dgm:t>
    </dgm:pt>
    <dgm:pt modelId="{A7D0C83F-29F7-404C-B1ED-52F1D9F3DF43}" type="pres">
      <dgm:prSet presAssocID="{F419E6D3-C694-4726-A39C-546BD6BEE4D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006FD6-ACB3-4174-A711-91EF4789E1EB}" type="pres">
      <dgm:prSet presAssocID="{021CC256-4FF7-4F68-BAEE-DD52BA019523}" presName="sibTrans" presStyleCnt="0"/>
      <dgm:spPr/>
      <dgm:t>
        <a:bodyPr/>
        <a:lstStyle/>
        <a:p>
          <a:endParaRPr lang="pt-BR"/>
        </a:p>
      </dgm:t>
    </dgm:pt>
    <dgm:pt modelId="{CBA73255-89E8-42AF-A119-043A26146EFB}" type="pres">
      <dgm:prSet presAssocID="{F6A75BB0-DA7A-418F-8003-474C0DDA23D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211FC4-2EF3-4BCC-B446-7C373BBED41C}" type="pres">
      <dgm:prSet presAssocID="{94A06254-A60B-409C-991E-A42025CDBB24}" presName="sibTrans" presStyleCnt="0"/>
      <dgm:spPr/>
      <dgm:t>
        <a:bodyPr/>
        <a:lstStyle/>
        <a:p>
          <a:endParaRPr lang="pt-BR"/>
        </a:p>
      </dgm:t>
    </dgm:pt>
    <dgm:pt modelId="{74892AA3-CA44-40CD-B185-26818D6684F8}" type="pres">
      <dgm:prSet presAssocID="{F4B81729-413E-4502-BB82-CC30257FEBE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223CEE4-9035-421D-B2E0-F07674AC91B4}" type="presOf" srcId="{F6A75BB0-DA7A-418F-8003-474C0DDA23DA}" destId="{CBA73255-89E8-42AF-A119-043A26146EFB}" srcOrd="0" destOrd="0" presId="urn:microsoft.com/office/officeart/2005/8/layout/default#1"/>
    <dgm:cxn modelId="{40292D28-22FF-4F52-8B06-0B611D55ACAA}" type="presOf" srcId="{489570D9-0457-4473-8FF7-F642740D20E9}" destId="{DF0A93E3-F000-466A-9CFA-55C85FC5EFCF}" srcOrd="0" destOrd="0" presId="urn:microsoft.com/office/officeart/2005/8/layout/default#1"/>
    <dgm:cxn modelId="{EFB1A74B-731D-466D-BF43-9644418A75A4}" srcId="{489570D9-0457-4473-8FF7-F642740D20E9}" destId="{F4B81729-413E-4502-BB82-CC30257FEBE2}" srcOrd="3" destOrd="0" parTransId="{65EC89F4-7019-46DD-A96D-B8D1563896DA}" sibTransId="{02C694CC-D3DE-4CB6-B470-2C29610974D4}"/>
    <dgm:cxn modelId="{74853E0A-0BF4-4B55-8917-CD24263EC503}" srcId="{489570D9-0457-4473-8FF7-F642740D20E9}" destId="{C262AE23-9EEB-423D-9EE3-41A487D342EA}" srcOrd="0" destOrd="0" parTransId="{12CAF064-B693-4173-9629-03039305C32F}" sibTransId="{1604D3DE-A8A3-4BA9-BA8F-E0A180BB7A88}"/>
    <dgm:cxn modelId="{C7DEDEBA-7DA6-4A86-BD57-F4054E05A6EC}" srcId="{489570D9-0457-4473-8FF7-F642740D20E9}" destId="{F6A75BB0-DA7A-418F-8003-474C0DDA23DA}" srcOrd="2" destOrd="0" parTransId="{CEBC8C1F-728F-4793-8E12-66585E553AA2}" sibTransId="{94A06254-A60B-409C-991E-A42025CDBB24}"/>
    <dgm:cxn modelId="{73041203-6464-46AD-8185-3ABD2C803839}" type="presOf" srcId="{F419E6D3-C694-4726-A39C-546BD6BEE4D5}" destId="{A7D0C83F-29F7-404C-B1ED-52F1D9F3DF43}" srcOrd="0" destOrd="0" presId="urn:microsoft.com/office/officeart/2005/8/layout/default#1"/>
    <dgm:cxn modelId="{A0E3E477-BD52-4603-869E-26BF6BE27691}" srcId="{489570D9-0457-4473-8FF7-F642740D20E9}" destId="{F419E6D3-C694-4726-A39C-546BD6BEE4D5}" srcOrd="1" destOrd="0" parTransId="{D62AF1DF-ABEF-47C2-9076-290B093D7EF0}" sibTransId="{021CC256-4FF7-4F68-BAEE-DD52BA019523}"/>
    <dgm:cxn modelId="{DD7D06A5-3C3C-46C0-B42A-FB2BA3D43A0A}" type="presOf" srcId="{C262AE23-9EEB-423D-9EE3-41A487D342EA}" destId="{6AF6AA8D-6192-4446-BCF8-4F205B57CDB7}" srcOrd="0" destOrd="0" presId="urn:microsoft.com/office/officeart/2005/8/layout/default#1"/>
    <dgm:cxn modelId="{7C4AFA4F-5518-4894-B17C-32A23BCD3742}" type="presOf" srcId="{F4B81729-413E-4502-BB82-CC30257FEBE2}" destId="{74892AA3-CA44-40CD-B185-26818D6684F8}" srcOrd="0" destOrd="0" presId="urn:microsoft.com/office/officeart/2005/8/layout/default#1"/>
    <dgm:cxn modelId="{ED3D26BF-F0AD-4EAB-B3BA-98854603FCD3}" type="presParOf" srcId="{DF0A93E3-F000-466A-9CFA-55C85FC5EFCF}" destId="{6AF6AA8D-6192-4446-BCF8-4F205B57CDB7}" srcOrd="0" destOrd="0" presId="urn:microsoft.com/office/officeart/2005/8/layout/default#1"/>
    <dgm:cxn modelId="{E9552910-E529-4237-9815-66852FFE455E}" type="presParOf" srcId="{DF0A93E3-F000-466A-9CFA-55C85FC5EFCF}" destId="{464FB17C-FBFE-45EA-BD6D-9B4A4351BF2D}" srcOrd="1" destOrd="0" presId="urn:microsoft.com/office/officeart/2005/8/layout/default#1"/>
    <dgm:cxn modelId="{B1B8DADC-D001-4667-BE5E-797BDAE5E3BD}" type="presParOf" srcId="{DF0A93E3-F000-466A-9CFA-55C85FC5EFCF}" destId="{A7D0C83F-29F7-404C-B1ED-52F1D9F3DF43}" srcOrd="2" destOrd="0" presId="urn:microsoft.com/office/officeart/2005/8/layout/default#1"/>
    <dgm:cxn modelId="{8A1153EA-23CA-46DF-A0AD-D16ABA285A1C}" type="presParOf" srcId="{DF0A93E3-F000-466A-9CFA-55C85FC5EFCF}" destId="{C5006FD6-ACB3-4174-A711-91EF4789E1EB}" srcOrd="3" destOrd="0" presId="urn:microsoft.com/office/officeart/2005/8/layout/default#1"/>
    <dgm:cxn modelId="{E26AE856-DEA8-45E5-8F9B-0124363C93A0}" type="presParOf" srcId="{DF0A93E3-F000-466A-9CFA-55C85FC5EFCF}" destId="{CBA73255-89E8-42AF-A119-043A26146EFB}" srcOrd="4" destOrd="0" presId="urn:microsoft.com/office/officeart/2005/8/layout/default#1"/>
    <dgm:cxn modelId="{49B58577-2B3D-4EB0-BDC9-55362634E9E6}" type="presParOf" srcId="{DF0A93E3-F000-466A-9CFA-55C85FC5EFCF}" destId="{DD211FC4-2EF3-4BCC-B446-7C373BBED41C}" srcOrd="5" destOrd="0" presId="urn:microsoft.com/office/officeart/2005/8/layout/default#1"/>
    <dgm:cxn modelId="{618F4BF4-6373-438D-A3DC-85F509730FF5}" type="presParOf" srcId="{DF0A93E3-F000-466A-9CFA-55C85FC5EFCF}" destId="{74892AA3-CA44-40CD-B185-26818D6684F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A282B-02C4-43B8-856A-88E191A16D4D}" type="doc">
      <dgm:prSet loTypeId="urn:microsoft.com/office/officeart/2005/8/layout/hierarchy6" loCatId="hierarchy" qsTypeId="urn:microsoft.com/office/officeart/2005/8/quickstyle/simple1#3" qsCatId="simple" csTypeId="urn:microsoft.com/office/officeart/2005/8/colors/accent1_2#2" csCatId="accent1" phldr="1"/>
      <dgm:spPr/>
      <dgm:t>
        <a:bodyPr/>
        <a:lstStyle/>
        <a:p>
          <a:endParaRPr lang="pt-BR"/>
        </a:p>
      </dgm:t>
    </dgm:pt>
    <dgm:pt modelId="{71E3D484-223C-4FB3-8F20-3D62711E5D38}">
      <dgm:prSet phldrT="[Texto]" custT="1"/>
      <dgm:spPr>
        <a:solidFill>
          <a:srgbClr val="2184BD"/>
        </a:solidFill>
      </dgm:spPr>
      <dgm:t>
        <a:bodyPr/>
        <a:lstStyle/>
        <a:p>
          <a:pPr algn="ctr"/>
          <a:r>
            <a:rPr lang="en-GB" sz="3200" b="1" dirty="0" smtClean="0">
              <a:latin typeface="+mj-lt"/>
              <a:ea typeface="+mj-ea"/>
              <a:cs typeface="+mj-cs"/>
            </a:rPr>
            <a:t>Os </a:t>
          </a:r>
          <a:r>
            <a:rPr lang="en-GB" sz="3200" b="1" dirty="0" err="1" smtClean="0">
              <a:latin typeface="+mj-lt"/>
              <a:ea typeface="+mj-ea"/>
              <a:cs typeface="+mj-cs"/>
            </a:rPr>
            <a:t>três</a:t>
          </a:r>
          <a:r>
            <a:rPr lang="en-GB" sz="3200" b="1" dirty="0" smtClean="0">
              <a:latin typeface="+mj-lt"/>
              <a:ea typeface="+mj-ea"/>
              <a:cs typeface="+mj-cs"/>
            </a:rPr>
            <a:t> </a:t>
          </a:r>
          <a:r>
            <a:rPr lang="en-GB" sz="3200" b="1" dirty="0" err="1" smtClean="0">
              <a:latin typeface="+mj-lt"/>
              <a:ea typeface="+mj-ea"/>
              <a:cs typeface="+mj-cs"/>
            </a:rPr>
            <a:t>pilares</a:t>
          </a:r>
          <a:r>
            <a:rPr lang="en-GB" sz="3200" b="1" dirty="0" smtClean="0">
              <a:latin typeface="+mj-lt"/>
              <a:ea typeface="+mj-ea"/>
              <a:cs typeface="+mj-cs"/>
            </a:rPr>
            <a:t> do Plano </a:t>
          </a:r>
          <a:r>
            <a:rPr lang="en-GB" sz="3200" b="1" dirty="0" err="1" smtClean="0">
              <a:latin typeface="+mj-lt"/>
              <a:ea typeface="+mj-ea"/>
              <a:cs typeface="+mj-cs"/>
            </a:rPr>
            <a:t>Diretor</a:t>
          </a:r>
          <a:r>
            <a:rPr lang="en-GB" sz="3200" b="1" dirty="0" smtClean="0">
              <a:latin typeface="+mj-lt"/>
              <a:ea typeface="+mj-ea"/>
              <a:cs typeface="+mj-cs"/>
            </a:rPr>
            <a:t> de </a:t>
          </a:r>
          <a:r>
            <a:rPr lang="en-GB" sz="3200" b="1" dirty="0" err="1" smtClean="0">
              <a:latin typeface="+mj-lt"/>
              <a:ea typeface="+mj-ea"/>
              <a:cs typeface="+mj-cs"/>
            </a:rPr>
            <a:t>Resíduos</a:t>
          </a:r>
          <a:r>
            <a:rPr lang="en-GB" sz="3200" b="1" dirty="0" smtClean="0">
              <a:latin typeface="+mj-lt"/>
              <a:ea typeface="+mj-ea"/>
              <a:cs typeface="+mj-cs"/>
            </a:rPr>
            <a:t> </a:t>
          </a:r>
          <a:r>
            <a:rPr lang="en-GB" sz="3200" b="1" dirty="0" err="1" smtClean="0">
              <a:latin typeface="+mj-lt"/>
              <a:ea typeface="+mj-ea"/>
              <a:cs typeface="+mj-cs"/>
            </a:rPr>
            <a:t>Sólidos</a:t>
          </a:r>
          <a:r>
            <a:rPr lang="en-GB" sz="3200" b="1" dirty="0" smtClean="0">
              <a:latin typeface="+mj-lt"/>
              <a:ea typeface="+mj-ea"/>
              <a:cs typeface="+mj-cs"/>
            </a:rPr>
            <a:t> de Guarulhos</a:t>
          </a:r>
          <a:endParaRPr lang="pt-BR" sz="3200" dirty="0"/>
        </a:p>
      </dgm:t>
    </dgm:pt>
    <dgm:pt modelId="{C6E69904-C46A-4E6F-A7DC-7BBDB733FCCA}" type="parTrans" cxnId="{E1957B2D-E349-4C66-B3B7-BC6EED1EC885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9C25BC1-7421-48A4-88E4-8ABEBD777140}" type="sibTrans" cxnId="{E1957B2D-E349-4C66-B3B7-BC6EED1EC885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C72F236F-4F8E-4FFC-9506-467FFC9220FA}">
      <dgm:prSet phldrT="[Texto]"/>
      <dgm:spPr>
        <a:solidFill>
          <a:srgbClr val="2184BD"/>
        </a:solidFill>
      </dgm:spPr>
      <dgm:t>
        <a:bodyPr/>
        <a:lstStyle/>
        <a:p>
          <a:r>
            <a:rPr lang="en-GB" b="1" dirty="0" err="1" smtClean="0"/>
            <a:t>Formação</a:t>
          </a:r>
          <a:r>
            <a:rPr lang="en-GB" b="1" dirty="0" smtClean="0"/>
            <a:t> dos </a:t>
          </a:r>
          <a:r>
            <a:rPr lang="en-GB" b="1" dirty="0" err="1" smtClean="0"/>
            <a:t>técnicos</a:t>
          </a:r>
          <a:r>
            <a:rPr lang="en-GB" b="1" dirty="0" smtClean="0"/>
            <a:t> </a:t>
          </a:r>
          <a:r>
            <a:rPr lang="en-GB" b="1" dirty="0" err="1" smtClean="0"/>
            <a:t>envolvidos</a:t>
          </a:r>
          <a:r>
            <a:rPr lang="en-GB" b="1" dirty="0" smtClean="0"/>
            <a:t> </a:t>
          </a:r>
          <a:endParaRPr lang="pt-BR" b="1" dirty="0"/>
        </a:p>
      </dgm:t>
    </dgm:pt>
    <dgm:pt modelId="{61BDE50E-A729-4EFD-B7D2-494047584EC5}" type="parTrans" cxnId="{3327E20E-7491-4E28-A2B9-F0B1F0BA8003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91D161A-D4B5-42C6-B3F4-A0BF527DA779}" type="sibTrans" cxnId="{3327E20E-7491-4E28-A2B9-F0B1F0BA8003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945EDC6-80D1-403A-B5F0-9BFA2BC7AED6}">
      <dgm:prSet phldrT="[Texto]"/>
      <dgm:spPr>
        <a:solidFill>
          <a:srgbClr val="2184BD"/>
        </a:solidFill>
      </dgm:spPr>
      <dgm:t>
        <a:bodyPr/>
        <a:lstStyle/>
        <a:p>
          <a:r>
            <a:rPr lang="en-GB" b="1" dirty="0" err="1" smtClean="0"/>
            <a:t>Mobilização</a:t>
          </a:r>
          <a:r>
            <a:rPr lang="en-GB" b="1" dirty="0" smtClean="0"/>
            <a:t> e </a:t>
          </a:r>
          <a:r>
            <a:rPr lang="en-GB" b="1" dirty="0" err="1" smtClean="0"/>
            <a:t>educação</a:t>
          </a:r>
          <a:r>
            <a:rPr lang="en-GB" b="1" dirty="0" smtClean="0"/>
            <a:t> </a:t>
          </a:r>
          <a:r>
            <a:rPr lang="en-GB" b="1" dirty="0" err="1" smtClean="0"/>
            <a:t>ambiental</a:t>
          </a:r>
          <a:r>
            <a:rPr lang="en-GB" b="1" dirty="0" smtClean="0"/>
            <a:t> </a:t>
          </a:r>
          <a:r>
            <a:rPr lang="en-GB" b="1" dirty="0" err="1" smtClean="0"/>
            <a:t>da</a:t>
          </a:r>
          <a:r>
            <a:rPr lang="en-GB" b="1" dirty="0" smtClean="0"/>
            <a:t> </a:t>
          </a:r>
          <a:r>
            <a:rPr lang="en-GB" b="1" dirty="0" err="1" smtClean="0"/>
            <a:t>população</a:t>
          </a:r>
          <a:endParaRPr lang="pt-BR" b="1" dirty="0"/>
        </a:p>
      </dgm:t>
    </dgm:pt>
    <dgm:pt modelId="{8D98CEC7-336A-44F8-8702-DDDEF5D646BE}" type="parTrans" cxnId="{3F2154BF-FFE5-4D09-B77A-56B69A2E88DF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FAD830C4-C5A8-43CE-8D8B-FB18C5AC4738}" type="sibTrans" cxnId="{3F2154BF-FFE5-4D09-B77A-56B69A2E88DF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0327FAD2-B33B-4B0D-9674-199427FFA914}">
      <dgm:prSet phldrT="[Texto]"/>
      <dgm:spPr>
        <a:solidFill>
          <a:srgbClr val="2184BD"/>
        </a:solidFill>
      </dgm:spPr>
      <dgm:t>
        <a:bodyPr/>
        <a:lstStyle/>
        <a:p>
          <a:r>
            <a:rPr lang="en-GB" b="1" dirty="0" err="1" smtClean="0"/>
            <a:t>Modelo</a:t>
          </a:r>
          <a:r>
            <a:rPr lang="en-GB" b="1" dirty="0" smtClean="0"/>
            <a:t> </a:t>
          </a:r>
          <a:r>
            <a:rPr lang="en-GB" b="1" dirty="0" err="1" smtClean="0"/>
            <a:t>Tecnológico</a:t>
          </a:r>
          <a:r>
            <a:rPr lang="en-GB" b="1" dirty="0" smtClean="0"/>
            <a:t> </a:t>
          </a:r>
          <a:r>
            <a:rPr lang="en-GB" b="1" dirty="0" err="1" smtClean="0"/>
            <a:t>eficiente</a:t>
          </a:r>
          <a:r>
            <a:rPr lang="en-GB" b="1" dirty="0" smtClean="0"/>
            <a:t> e  </a:t>
          </a:r>
          <a:r>
            <a:rPr lang="en-GB" b="1" dirty="0" err="1" smtClean="0"/>
            <a:t>eficaz</a:t>
          </a:r>
          <a:endParaRPr lang="pt-BR" b="1" dirty="0"/>
        </a:p>
      </dgm:t>
    </dgm:pt>
    <dgm:pt modelId="{706C21B3-2DA1-476D-878A-6EAC0E80B18E}" type="parTrans" cxnId="{17B258D9-3B20-4CF3-AC44-BCF847D391B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1FFD6A1-2690-422F-8865-03EAA2697DF1}" type="sibTrans" cxnId="{17B258D9-3B20-4CF3-AC44-BCF847D391B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392AAFE1-0CBF-42C6-ACE0-19EA7EA5938A}" type="pres">
      <dgm:prSet presAssocID="{24CA282B-02C4-43B8-856A-88E191A16D4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6C1534E-239D-4D56-9858-1CC0C6301EB2}" type="pres">
      <dgm:prSet presAssocID="{24CA282B-02C4-43B8-856A-88E191A16D4D}" presName="hierFlow" presStyleCnt="0"/>
      <dgm:spPr/>
    </dgm:pt>
    <dgm:pt modelId="{3A646DA9-83A6-4F31-82E3-59EF2547FF3D}" type="pres">
      <dgm:prSet presAssocID="{24CA282B-02C4-43B8-856A-88E191A16D4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AE02E89-2B74-468B-ACC4-5D5AF06287F5}" type="pres">
      <dgm:prSet presAssocID="{71E3D484-223C-4FB3-8F20-3D62711E5D38}" presName="Name14" presStyleCnt="0"/>
      <dgm:spPr/>
    </dgm:pt>
    <dgm:pt modelId="{FFD76807-3A00-4D55-9791-83F0A06459B1}" type="pres">
      <dgm:prSet presAssocID="{71E3D484-223C-4FB3-8F20-3D62711E5D38}" presName="level1Shape" presStyleLbl="node0" presStyleIdx="0" presStyleCnt="1" custScaleX="262228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B3CB618C-17B4-47C2-85C4-AFBBDACB830A}" type="pres">
      <dgm:prSet presAssocID="{71E3D484-223C-4FB3-8F20-3D62711E5D38}" presName="hierChild2" presStyleCnt="0"/>
      <dgm:spPr/>
    </dgm:pt>
    <dgm:pt modelId="{2720F2D3-9F62-4A1D-B3B1-0F963B23F4D2}" type="pres">
      <dgm:prSet presAssocID="{61BDE50E-A729-4EFD-B7D2-494047584EC5}" presName="Name19" presStyleLbl="parChTrans1D2" presStyleIdx="0" presStyleCnt="3"/>
      <dgm:spPr/>
      <dgm:t>
        <a:bodyPr/>
        <a:lstStyle/>
        <a:p>
          <a:endParaRPr lang="pt-BR"/>
        </a:p>
      </dgm:t>
    </dgm:pt>
    <dgm:pt modelId="{9E0C38CD-9F92-4888-B4B0-6E0A889122F2}" type="pres">
      <dgm:prSet presAssocID="{C72F236F-4F8E-4FFC-9506-467FFC9220FA}" presName="Name21" presStyleCnt="0"/>
      <dgm:spPr/>
    </dgm:pt>
    <dgm:pt modelId="{D05A4E8F-22C4-45A5-9C25-A0FC82A75052}" type="pres">
      <dgm:prSet presAssocID="{C72F236F-4F8E-4FFC-9506-467FFC9220FA}" presName="level2Shape" presStyleLbl="node2" presStyleIdx="0" presStyleCnt="3"/>
      <dgm:spPr/>
      <dgm:t>
        <a:bodyPr/>
        <a:lstStyle/>
        <a:p>
          <a:endParaRPr lang="pt-BR"/>
        </a:p>
      </dgm:t>
    </dgm:pt>
    <dgm:pt modelId="{1D424DA4-6E44-4149-9C69-2BC00488F33F}" type="pres">
      <dgm:prSet presAssocID="{C72F236F-4F8E-4FFC-9506-467FFC9220FA}" presName="hierChild3" presStyleCnt="0"/>
      <dgm:spPr/>
    </dgm:pt>
    <dgm:pt modelId="{A2F3798C-046D-4EBA-A8F2-4630E727C2FA}" type="pres">
      <dgm:prSet presAssocID="{8D98CEC7-336A-44F8-8702-DDDEF5D646BE}" presName="Name19" presStyleLbl="parChTrans1D2" presStyleIdx="1" presStyleCnt="3"/>
      <dgm:spPr/>
      <dgm:t>
        <a:bodyPr/>
        <a:lstStyle/>
        <a:p>
          <a:endParaRPr lang="pt-BR"/>
        </a:p>
      </dgm:t>
    </dgm:pt>
    <dgm:pt modelId="{1C28F42C-BAED-40F4-BA28-3A7186033DF9}" type="pres">
      <dgm:prSet presAssocID="{A945EDC6-80D1-403A-B5F0-9BFA2BC7AED6}" presName="Name21" presStyleCnt="0"/>
      <dgm:spPr/>
    </dgm:pt>
    <dgm:pt modelId="{7894DE3E-EF7C-4071-824F-A5EDE16D1AC6}" type="pres">
      <dgm:prSet presAssocID="{A945EDC6-80D1-403A-B5F0-9BFA2BC7AED6}" presName="level2Shape" presStyleLbl="node2" presStyleIdx="1" presStyleCnt="3"/>
      <dgm:spPr/>
      <dgm:t>
        <a:bodyPr/>
        <a:lstStyle/>
        <a:p>
          <a:endParaRPr lang="pt-BR"/>
        </a:p>
      </dgm:t>
    </dgm:pt>
    <dgm:pt modelId="{BEAFCBDE-BA23-4538-8EBB-0513E296EE2D}" type="pres">
      <dgm:prSet presAssocID="{A945EDC6-80D1-403A-B5F0-9BFA2BC7AED6}" presName="hierChild3" presStyleCnt="0"/>
      <dgm:spPr/>
    </dgm:pt>
    <dgm:pt modelId="{0494E8DB-F136-46A5-9D6C-F34D9FF9B4DB}" type="pres">
      <dgm:prSet presAssocID="{706C21B3-2DA1-476D-878A-6EAC0E80B18E}" presName="Name19" presStyleLbl="parChTrans1D2" presStyleIdx="2" presStyleCnt="3"/>
      <dgm:spPr/>
      <dgm:t>
        <a:bodyPr/>
        <a:lstStyle/>
        <a:p>
          <a:endParaRPr lang="pt-BR"/>
        </a:p>
      </dgm:t>
    </dgm:pt>
    <dgm:pt modelId="{433AADC6-3004-4250-82B6-7A7928A57422}" type="pres">
      <dgm:prSet presAssocID="{0327FAD2-B33B-4B0D-9674-199427FFA914}" presName="Name21" presStyleCnt="0"/>
      <dgm:spPr/>
    </dgm:pt>
    <dgm:pt modelId="{B4AE1803-82DE-49F2-AB12-F8A6A6596F76}" type="pres">
      <dgm:prSet presAssocID="{0327FAD2-B33B-4B0D-9674-199427FFA914}" presName="level2Shape" presStyleLbl="node2" presStyleIdx="2" presStyleCnt="3"/>
      <dgm:spPr/>
      <dgm:t>
        <a:bodyPr/>
        <a:lstStyle/>
        <a:p>
          <a:endParaRPr lang="pt-BR"/>
        </a:p>
      </dgm:t>
    </dgm:pt>
    <dgm:pt modelId="{F8A00FC4-9F99-417F-85E4-67CA195FCF6F}" type="pres">
      <dgm:prSet presAssocID="{0327FAD2-B33B-4B0D-9674-199427FFA914}" presName="hierChild3" presStyleCnt="0"/>
      <dgm:spPr/>
    </dgm:pt>
    <dgm:pt modelId="{D88A147C-46CC-4E9B-8F25-3DABB6630484}" type="pres">
      <dgm:prSet presAssocID="{24CA282B-02C4-43B8-856A-88E191A16D4D}" presName="bgShapesFlow" presStyleCnt="0"/>
      <dgm:spPr/>
    </dgm:pt>
  </dgm:ptLst>
  <dgm:cxnLst>
    <dgm:cxn modelId="{96C68270-6DFD-45A2-9B22-A44BABD28E26}" type="presOf" srcId="{24CA282B-02C4-43B8-856A-88E191A16D4D}" destId="{392AAFE1-0CBF-42C6-ACE0-19EA7EA5938A}" srcOrd="0" destOrd="0" presId="urn:microsoft.com/office/officeart/2005/8/layout/hierarchy6"/>
    <dgm:cxn modelId="{901720E2-4D14-4B4F-9D63-551809816C04}" type="presOf" srcId="{0327FAD2-B33B-4B0D-9674-199427FFA914}" destId="{B4AE1803-82DE-49F2-AB12-F8A6A6596F76}" srcOrd="0" destOrd="0" presId="urn:microsoft.com/office/officeart/2005/8/layout/hierarchy6"/>
    <dgm:cxn modelId="{77F5FDE3-2EEE-4875-8E1D-C46110B55BF2}" type="presOf" srcId="{C72F236F-4F8E-4FFC-9506-467FFC9220FA}" destId="{D05A4E8F-22C4-45A5-9C25-A0FC82A75052}" srcOrd="0" destOrd="0" presId="urn:microsoft.com/office/officeart/2005/8/layout/hierarchy6"/>
    <dgm:cxn modelId="{9F34E4EE-A1F7-4DE2-92D7-7A3079994141}" type="presOf" srcId="{61BDE50E-A729-4EFD-B7D2-494047584EC5}" destId="{2720F2D3-9F62-4A1D-B3B1-0F963B23F4D2}" srcOrd="0" destOrd="0" presId="urn:microsoft.com/office/officeart/2005/8/layout/hierarchy6"/>
    <dgm:cxn modelId="{17B258D9-3B20-4CF3-AC44-BCF847D391B9}" srcId="{71E3D484-223C-4FB3-8F20-3D62711E5D38}" destId="{0327FAD2-B33B-4B0D-9674-199427FFA914}" srcOrd="2" destOrd="0" parTransId="{706C21B3-2DA1-476D-878A-6EAC0E80B18E}" sibTransId="{41FFD6A1-2690-422F-8865-03EAA2697DF1}"/>
    <dgm:cxn modelId="{B519F022-ACFB-402F-8609-E898694504F6}" type="presOf" srcId="{706C21B3-2DA1-476D-878A-6EAC0E80B18E}" destId="{0494E8DB-F136-46A5-9D6C-F34D9FF9B4DB}" srcOrd="0" destOrd="0" presId="urn:microsoft.com/office/officeart/2005/8/layout/hierarchy6"/>
    <dgm:cxn modelId="{B8D6844B-44DB-4752-A0F4-D2F1D7B678D8}" type="presOf" srcId="{A945EDC6-80D1-403A-B5F0-9BFA2BC7AED6}" destId="{7894DE3E-EF7C-4071-824F-A5EDE16D1AC6}" srcOrd="0" destOrd="0" presId="urn:microsoft.com/office/officeart/2005/8/layout/hierarchy6"/>
    <dgm:cxn modelId="{E1957B2D-E349-4C66-B3B7-BC6EED1EC885}" srcId="{24CA282B-02C4-43B8-856A-88E191A16D4D}" destId="{71E3D484-223C-4FB3-8F20-3D62711E5D38}" srcOrd="0" destOrd="0" parTransId="{C6E69904-C46A-4E6F-A7DC-7BBDB733FCCA}" sibTransId="{99C25BC1-7421-48A4-88E4-8ABEBD777140}"/>
    <dgm:cxn modelId="{6158BB5E-5659-4F56-AE0D-0EE221B39EB2}" type="presOf" srcId="{71E3D484-223C-4FB3-8F20-3D62711E5D38}" destId="{FFD76807-3A00-4D55-9791-83F0A06459B1}" srcOrd="0" destOrd="0" presId="urn:microsoft.com/office/officeart/2005/8/layout/hierarchy6"/>
    <dgm:cxn modelId="{C44CF84B-6654-4A5F-B8FB-20FAE3DECA14}" type="presOf" srcId="{8D98CEC7-336A-44F8-8702-DDDEF5D646BE}" destId="{A2F3798C-046D-4EBA-A8F2-4630E727C2FA}" srcOrd="0" destOrd="0" presId="urn:microsoft.com/office/officeart/2005/8/layout/hierarchy6"/>
    <dgm:cxn modelId="{3F2154BF-FFE5-4D09-B77A-56B69A2E88DF}" srcId="{71E3D484-223C-4FB3-8F20-3D62711E5D38}" destId="{A945EDC6-80D1-403A-B5F0-9BFA2BC7AED6}" srcOrd="1" destOrd="0" parTransId="{8D98CEC7-336A-44F8-8702-DDDEF5D646BE}" sibTransId="{FAD830C4-C5A8-43CE-8D8B-FB18C5AC4738}"/>
    <dgm:cxn modelId="{3327E20E-7491-4E28-A2B9-F0B1F0BA8003}" srcId="{71E3D484-223C-4FB3-8F20-3D62711E5D38}" destId="{C72F236F-4F8E-4FFC-9506-467FFC9220FA}" srcOrd="0" destOrd="0" parTransId="{61BDE50E-A729-4EFD-B7D2-494047584EC5}" sibTransId="{A91D161A-D4B5-42C6-B3F4-A0BF527DA779}"/>
    <dgm:cxn modelId="{AFB6205C-22C8-4C68-858C-6B25F3463973}" type="presParOf" srcId="{392AAFE1-0CBF-42C6-ACE0-19EA7EA5938A}" destId="{B6C1534E-239D-4D56-9858-1CC0C6301EB2}" srcOrd="0" destOrd="0" presId="urn:microsoft.com/office/officeart/2005/8/layout/hierarchy6"/>
    <dgm:cxn modelId="{6CA5DA73-E0A6-492C-82C2-C9DE0B30C01D}" type="presParOf" srcId="{B6C1534E-239D-4D56-9858-1CC0C6301EB2}" destId="{3A646DA9-83A6-4F31-82E3-59EF2547FF3D}" srcOrd="0" destOrd="0" presId="urn:microsoft.com/office/officeart/2005/8/layout/hierarchy6"/>
    <dgm:cxn modelId="{6E440164-1822-40F1-B553-DEE98CFBA240}" type="presParOf" srcId="{3A646DA9-83A6-4F31-82E3-59EF2547FF3D}" destId="{5AE02E89-2B74-468B-ACC4-5D5AF06287F5}" srcOrd="0" destOrd="0" presId="urn:microsoft.com/office/officeart/2005/8/layout/hierarchy6"/>
    <dgm:cxn modelId="{E6DC87EA-5624-4B0F-9B6C-F3D706489FC8}" type="presParOf" srcId="{5AE02E89-2B74-468B-ACC4-5D5AF06287F5}" destId="{FFD76807-3A00-4D55-9791-83F0A06459B1}" srcOrd="0" destOrd="0" presId="urn:microsoft.com/office/officeart/2005/8/layout/hierarchy6"/>
    <dgm:cxn modelId="{3C41F05E-7C38-47A0-A9FD-9D686B32B1F8}" type="presParOf" srcId="{5AE02E89-2B74-468B-ACC4-5D5AF06287F5}" destId="{B3CB618C-17B4-47C2-85C4-AFBBDACB830A}" srcOrd="1" destOrd="0" presId="urn:microsoft.com/office/officeart/2005/8/layout/hierarchy6"/>
    <dgm:cxn modelId="{C3588022-CA67-4F14-B9F4-C3AEB7AD2D50}" type="presParOf" srcId="{B3CB618C-17B4-47C2-85C4-AFBBDACB830A}" destId="{2720F2D3-9F62-4A1D-B3B1-0F963B23F4D2}" srcOrd="0" destOrd="0" presId="urn:microsoft.com/office/officeart/2005/8/layout/hierarchy6"/>
    <dgm:cxn modelId="{5DDFF034-F944-4033-8B3C-66EACFC5B0DE}" type="presParOf" srcId="{B3CB618C-17B4-47C2-85C4-AFBBDACB830A}" destId="{9E0C38CD-9F92-4888-B4B0-6E0A889122F2}" srcOrd="1" destOrd="0" presId="urn:microsoft.com/office/officeart/2005/8/layout/hierarchy6"/>
    <dgm:cxn modelId="{00F04031-8F48-4F1F-BB6D-C285924F02E9}" type="presParOf" srcId="{9E0C38CD-9F92-4888-B4B0-6E0A889122F2}" destId="{D05A4E8F-22C4-45A5-9C25-A0FC82A75052}" srcOrd="0" destOrd="0" presId="urn:microsoft.com/office/officeart/2005/8/layout/hierarchy6"/>
    <dgm:cxn modelId="{8A27BFCF-10D1-48BF-B0DA-129F68D23016}" type="presParOf" srcId="{9E0C38CD-9F92-4888-B4B0-6E0A889122F2}" destId="{1D424DA4-6E44-4149-9C69-2BC00488F33F}" srcOrd="1" destOrd="0" presId="urn:microsoft.com/office/officeart/2005/8/layout/hierarchy6"/>
    <dgm:cxn modelId="{340C7FA1-D483-4608-A64F-EE5D469BE3BA}" type="presParOf" srcId="{B3CB618C-17B4-47C2-85C4-AFBBDACB830A}" destId="{A2F3798C-046D-4EBA-A8F2-4630E727C2FA}" srcOrd="2" destOrd="0" presId="urn:microsoft.com/office/officeart/2005/8/layout/hierarchy6"/>
    <dgm:cxn modelId="{22646C42-7AB3-4593-93B7-2FE1C41A7552}" type="presParOf" srcId="{B3CB618C-17B4-47C2-85C4-AFBBDACB830A}" destId="{1C28F42C-BAED-40F4-BA28-3A7186033DF9}" srcOrd="3" destOrd="0" presId="urn:microsoft.com/office/officeart/2005/8/layout/hierarchy6"/>
    <dgm:cxn modelId="{5F9954D5-0CCD-4CBE-8207-B57A6F9F46C0}" type="presParOf" srcId="{1C28F42C-BAED-40F4-BA28-3A7186033DF9}" destId="{7894DE3E-EF7C-4071-824F-A5EDE16D1AC6}" srcOrd="0" destOrd="0" presId="urn:microsoft.com/office/officeart/2005/8/layout/hierarchy6"/>
    <dgm:cxn modelId="{2CAA7FAE-F82A-468A-94B7-12A99CFD0D76}" type="presParOf" srcId="{1C28F42C-BAED-40F4-BA28-3A7186033DF9}" destId="{BEAFCBDE-BA23-4538-8EBB-0513E296EE2D}" srcOrd="1" destOrd="0" presId="urn:microsoft.com/office/officeart/2005/8/layout/hierarchy6"/>
    <dgm:cxn modelId="{33C4F924-19E4-44A0-8E62-9F27E22EF208}" type="presParOf" srcId="{B3CB618C-17B4-47C2-85C4-AFBBDACB830A}" destId="{0494E8DB-F136-46A5-9D6C-F34D9FF9B4DB}" srcOrd="4" destOrd="0" presId="urn:microsoft.com/office/officeart/2005/8/layout/hierarchy6"/>
    <dgm:cxn modelId="{41D4335C-2BB0-4C33-BEAF-0EC53A25C51B}" type="presParOf" srcId="{B3CB618C-17B4-47C2-85C4-AFBBDACB830A}" destId="{433AADC6-3004-4250-82B6-7A7928A57422}" srcOrd="5" destOrd="0" presId="urn:microsoft.com/office/officeart/2005/8/layout/hierarchy6"/>
    <dgm:cxn modelId="{CC8BEE75-1771-42D3-90A4-39F0B4C09058}" type="presParOf" srcId="{433AADC6-3004-4250-82B6-7A7928A57422}" destId="{B4AE1803-82DE-49F2-AB12-F8A6A6596F76}" srcOrd="0" destOrd="0" presId="urn:microsoft.com/office/officeart/2005/8/layout/hierarchy6"/>
    <dgm:cxn modelId="{C3AB2919-CDB9-48E2-93C6-50DABFD1BEE2}" type="presParOf" srcId="{433AADC6-3004-4250-82B6-7A7928A57422}" destId="{F8A00FC4-9F99-417F-85E4-67CA195FCF6F}" srcOrd="1" destOrd="0" presId="urn:microsoft.com/office/officeart/2005/8/layout/hierarchy6"/>
    <dgm:cxn modelId="{CBF99670-CF2D-469C-9E52-29A12E70A84E}" type="presParOf" srcId="{392AAFE1-0CBF-42C6-ACE0-19EA7EA5938A}" destId="{D88A147C-46CC-4E9B-8F25-3DABB663048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386971-93B5-4E04-B98E-22D7C40D082D}" type="doc">
      <dgm:prSet loTypeId="urn:microsoft.com/office/officeart/2005/8/layout/process1" loCatId="process" qsTypeId="urn:microsoft.com/office/officeart/2005/8/quickstyle/simple1#10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A0DDF24-F8A1-440A-AE28-FBC77154607E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dirty="0" smtClean="0">
              <a:ln/>
              <a:latin typeface="Arial Black" pitchFamily="34" charset="0"/>
            </a:rPr>
            <a:t>1223 </a:t>
          </a:r>
          <a:r>
            <a:rPr lang="pt-BR" sz="1400" dirty="0" err="1" smtClean="0">
              <a:ln/>
              <a:latin typeface="Arial Black" pitchFamily="34" charset="0"/>
            </a:rPr>
            <a:t>ton</a:t>
          </a:r>
          <a:r>
            <a:rPr lang="pt-BR" sz="1400" dirty="0" smtClean="0">
              <a:ln/>
              <a:latin typeface="Arial Black" pitchFamily="34" charset="0"/>
            </a:rPr>
            <a:t>/dia</a:t>
          </a:r>
        </a:p>
      </dgm:t>
    </dgm:pt>
    <dgm:pt modelId="{7E16FBB7-82E4-46D8-8384-126C9747DB2D}" type="parTrans" cxnId="{742A24BB-48F6-449C-807D-566945932CC9}">
      <dgm:prSet/>
      <dgm:spPr/>
      <dgm:t>
        <a:bodyPr/>
        <a:lstStyle/>
        <a:p>
          <a:endParaRPr lang="pt-BR" sz="1100">
            <a:ln>
              <a:noFill/>
            </a:ln>
            <a:solidFill>
              <a:schemeClr val="accent3">
                <a:lumMod val="50000"/>
              </a:schemeClr>
            </a:solidFill>
          </a:endParaRPr>
        </a:p>
      </dgm:t>
    </dgm:pt>
    <dgm:pt modelId="{2D11EB2F-89C9-44DD-9396-2C60EEA02BDE}" type="sibTrans" cxnId="{742A24BB-48F6-449C-807D-566945932CC9}">
      <dgm:prSet/>
      <dgm:spPr/>
      <dgm:t>
        <a:bodyPr/>
        <a:lstStyle/>
        <a:p>
          <a:endParaRPr lang="pt-BR" sz="1100">
            <a:ln>
              <a:noFill/>
            </a:ln>
            <a:solidFill>
              <a:schemeClr val="accent3">
                <a:lumMod val="50000"/>
              </a:schemeClr>
            </a:solidFill>
          </a:endParaRPr>
        </a:p>
      </dgm:t>
    </dgm:pt>
    <dgm:pt modelId="{38929E05-A668-41C6-B958-94568D99B245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smtClean="0">
              <a:ln/>
              <a:latin typeface="Arial Black" pitchFamily="34" charset="0"/>
            </a:rPr>
            <a:t>Coleta convencional</a:t>
          </a:r>
          <a:endParaRPr lang="pt-BR" sz="1400" dirty="0">
            <a:ln/>
            <a:latin typeface="Arial Black" pitchFamily="34" charset="0"/>
          </a:endParaRPr>
        </a:p>
      </dgm:t>
    </dgm:pt>
    <dgm:pt modelId="{16F44630-3FD1-4843-87EE-B1812DBE0AFE}" type="parTrans" cxnId="{D50059F5-8ED7-4C8F-8D17-280DFB1A368C}">
      <dgm:prSet/>
      <dgm:spPr/>
      <dgm:t>
        <a:bodyPr/>
        <a:lstStyle/>
        <a:p>
          <a:endParaRPr lang="pt-BR" sz="1100">
            <a:ln>
              <a:noFill/>
            </a:ln>
            <a:solidFill>
              <a:schemeClr val="accent3">
                <a:lumMod val="50000"/>
              </a:schemeClr>
            </a:solidFill>
          </a:endParaRPr>
        </a:p>
      </dgm:t>
    </dgm:pt>
    <dgm:pt modelId="{540F2CA1-9C78-4949-A93A-B347D020486C}" type="sibTrans" cxnId="{D50059F5-8ED7-4C8F-8D17-280DFB1A368C}">
      <dgm:prSet custT="1"/>
      <dgm:spPr/>
      <dgm:t>
        <a:bodyPr/>
        <a:lstStyle/>
        <a:p>
          <a:endParaRPr lang="pt-BR" sz="1600">
            <a:ln>
              <a:noFill/>
            </a:ln>
            <a:solidFill>
              <a:schemeClr val="accent3">
                <a:lumMod val="50000"/>
              </a:schemeClr>
            </a:solidFill>
          </a:endParaRPr>
        </a:p>
      </dgm:t>
    </dgm:pt>
    <dgm:pt modelId="{F3307A7D-423B-44B0-A57E-FD14315FE9FD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dirty="0" smtClean="0">
              <a:ln/>
              <a:latin typeface="Arial Black" pitchFamily="34" charset="0"/>
            </a:rPr>
            <a:t>Total em 2013</a:t>
          </a:r>
          <a:br>
            <a:rPr lang="pt-BR" sz="1400" dirty="0" smtClean="0">
              <a:ln/>
              <a:latin typeface="Arial Black" pitchFamily="34" charset="0"/>
            </a:rPr>
          </a:br>
          <a:r>
            <a:rPr lang="pt-BR" sz="1400" dirty="0" smtClean="0">
              <a:ln/>
              <a:latin typeface="Arial Black" pitchFamily="34" charset="0"/>
            </a:rPr>
            <a:t>446.507t</a:t>
          </a:r>
          <a:endParaRPr lang="pt-BR" sz="1400" dirty="0">
            <a:ln/>
            <a:latin typeface="Arial Black" pitchFamily="34" charset="0"/>
          </a:endParaRPr>
        </a:p>
      </dgm:t>
    </dgm:pt>
    <dgm:pt modelId="{3F750B64-6171-4489-B8EC-EF70418365CE}" type="parTrans" cxnId="{F5236BEF-A64B-42B3-BBBA-44BFB7CF660F}">
      <dgm:prSet/>
      <dgm:spPr/>
      <dgm:t>
        <a:bodyPr/>
        <a:lstStyle/>
        <a:p>
          <a:endParaRPr lang="pt-BR">
            <a:ln>
              <a:noFill/>
            </a:ln>
          </a:endParaRPr>
        </a:p>
      </dgm:t>
    </dgm:pt>
    <dgm:pt modelId="{71B3CC00-C1BB-4F17-9D99-3FF0F7B9F989}" type="sibTrans" cxnId="{F5236BEF-A64B-42B3-BBBA-44BFB7CF660F}">
      <dgm:prSet/>
      <dgm:spPr/>
      <dgm:t>
        <a:bodyPr/>
        <a:lstStyle/>
        <a:p>
          <a:endParaRPr lang="pt-BR">
            <a:ln>
              <a:noFill/>
            </a:ln>
          </a:endParaRPr>
        </a:p>
      </dgm:t>
    </dgm:pt>
    <dgm:pt modelId="{8C111D33-E9EB-4263-B52F-1869521D9558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dirty="0" smtClean="0">
              <a:ln/>
              <a:latin typeface="Arial Black" pitchFamily="34" charset="0"/>
            </a:rPr>
            <a:t>390 mil domicílios</a:t>
          </a:r>
          <a:endParaRPr lang="pt-BR" sz="1400" dirty="0">
            <a:ln/>
            <a:latin typeface="Arial Black" pitchFamily="34" charset="0"/>
          </a:endParaRPr>
        </a:p>
      </dgm:t>
    </dgm:pt>
    <dgm:pt modelId="{A8FE10A5-8CD2-44CF-9B7F-39F3131667E3}" type="parTrans" cxnId="{F8998914-4F0B-4A05-9D62-B38277A1EAC0}">
      <dgm:prSet/>
      <dgm:spPr/>
      <dgm:t>
        <a:bodyPr/>
        <a:lstStyle/>
        <a:p>
          <a:endParaRPr lang="pt-BR">
            <a:ln>
              <a:noFill/>
            </a:ln>
          </a:endParaRPr>
        </a:p>
      </dgm:t>
    </dgm:pt>
    <dgm:pt modelId="{7AACDA46-8E74-4523-B753-B78AC913F9A4}" type="sibTrans" cxnId="{F8998914-4F0B-4A05-9D62-B38277A1EAC0}">
      <dgm:prSet/>
      <dgm:spPr/>
      <dgm:t>
        <a:bodyPr/>
        <a:lstStyle/>
        <a:p>
          <a:endParaRPr lang="pt-BR">
            <a:ln>
              <a:noFill/>
            </a:ln>
          </a:endParaRPr>
        </a:p>
      </dgm:t>
    </dgm:pt>
    <dgm:pt modelId="{7088D0CF-CF3D-42BF-9AEC-4D5281613A9E}" type="pres">
      <dgm:prSet presAssocID="{6A386971-93B5-4E04-B98E-22D7C40D08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891AB43-5035-42D7-888D-E5F39B3F3D8D}" type="pres">
      <dgm:prSet presAssocID="{38929E05-A668-41C6-B958-94568D99B24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0E7C71-F7CF-460C-979C-DE8AC0597F85}" type="pres">
      <dgm:prSet presAssocID="{540F2CA1-9C78-4949-A93A-B347D020486C}" presName="sibTrans" presStyleLbl="sibTrans2D1" presStyleIdx="0" presStyleCnt="3"/>
      <dgm:spPr/>
      <dgm:t>
        <a:bodyPr/>
        <a:lstStyle/>
        <a:p>
          <a:endParaRPr lang="pt-BR"/>
        </a:p>
      </dgm:t>
    </dgm:pt>
    <dgm:pt modelId="{E0196703-7EF7-4A05-8393-6FAF6C731EF2}" type="pres">
      <dgm:prSet presAssocID="{540F2CA1-9C78-4949-A93A-B347D020486C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AD96700E-E9C6-45A4-9083-68C3098074BE}" type="pres">
      <dgm:prSet presAssocID="{8C111D33-E9EB-4263-B52F-1869521D955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978429-C311-46A5-A443-A6B9C7262459}" type="pres">
      <dgm:prSet presAssocID="{7AACDA46-8E74-4523-B753-B78AC913F9A4}" presName="sibTrans" presStyleLbl="sibTrans2D1" presStyleIdx="1" presStyleCnt="3"/>
      <dgm:spPr/>
      <dgm:t>
        <a:bodyPr/>
        <a:lstStyle/>
        <a:p>
          <a:endParaRPr lang="pt-BR"/>
        </a:p>
      </dgm:t>
    </dgm:pt>
    <dgm:pt modelId="{2AB379A4-79A1-4AE3-BF4E-CA40D36FF90E}" type="pres">
      <dgm:prSet presAssocID="{7AACDA46-8E74-4523-B753-B78AC913F9A4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6369FEE6-4A35-4DB7-811D-B051D29ECF0B}" type="pres">
      <dgm:prSet presAssocID="{F3307A7D-423B-44B0-A57E-FD14315FE9F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1597DF-38D6-40FD-B407-684DA6B6FFE3}" type="pres">
      <dgm:prSet presAssocID="{71B3CC00-C1BB-4F17-9D99-3FF0F7B9F989}" presName="sibTrans" presStyleLbl="sibTrans2D1" presStyleIdx="2" presStyleCnt="3"/>
      <dgm:spPr/>
      <dgm:t>
        <a:bodyPr/>
        <a:lstStyle/>
        <a:p>
          <a:endParaRPr lang="pt-BR"/>
        </a:p>
      </dgm:t>
    </dgm:pt>
    <dgm:pt modelId="{AC3A128D-D466-4F4A-ABDF-859ADF11C260}" type="pres">
      <dgm:prSet presAssocID="{71B3CC00-C1BB-4F17-9D99-3FF0F7B9F989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7D8D2EF4-F296-4340-84E7-39C5FFBEDB78}" type="pres">
      <dgm:prSet presAssocID="{EA0DDF24-F8A1-440A-AE28-FBC77154607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42A24BB-48F6-449C-807D-566945932CC9}" srcId="{6A386971-93B5-4E04-B98E-22D7C40D082D}" destId="{EA0DDF24-F8A1-440A-AE28-FBC77154607E}" srcOrd="3" destOrd="0" parTransId="{7E16FBB7-82E4-46D8-8384-126C9747DB2D}" sibTransId="{2D11EB2F-89C9-44DD-9396-2C60EEA02BDE}"/>
    <dgm:cxn modelId="{4D0543AD-E08D-4571-B798-06F6D6C93292}" type="presOf" srcId="{7AACDA46-8E74-4523-B753-B78AC913F9A4}" destId="{2AB379A4-79A1-4AE3-BF4E-CA40D36FF90E}" srcOrd="1" destOrd="0" presId="urn:microsoft.com/office/officeart/2005/8/layout/process1"/>
    <dgm:cxn modelId="{F8998914-4F0B-4A05-9D62-B38277A1EAC0}" srcId="{6A386971-93B5-4E04-B98E-22D7C40D082D}" destId="{8C111D33-E9EB-4263-B52F-1869521D9558}" srcOrd="1" destOrd="0" parTransId="{A8FE10A5-8CD2-44CF-9B7F-39F3131667E3}" sibTransId="{7AACDA46-8E74-4523-B753-B78AC913F9A4}"/>
    <dgm:cxn modelId="{F5236BEF-A64B-42B3-BBBA-44BFB7CF660F}" srcId="{6A386971-93B5-4E04-B98E-22D7C40D082D}" destId="{F3307A7D-423B-44B0-A57E-FD14315FE9FD}" srcOrd="2" destOrd="0" parTransId="{3F750B64-6171-4489-B8EC-EF70418365CE}" sibTransId="{71B3CC00-C1BB-4F17-9D99-3FF0F7B9F989}"/>
    <dgm:cxn modelId="{5ECF0578-07D2-41E3-9884-BCF87A0D797D}" type="presOf" srcId="{8C111D33-E9EB-4263-B52F-1869521D9558}" destId="{AD96700E-E9C6-45A4-9083-68C3098074BE}" srcOrd="0" destOrd="0" presId="urn:microsoft.com/office/officeart/2005/8/layout/process1"/>
    <dgm:cxn modelId="{7CB5C097-A4AF-46AE-963A-07F6766796A9}" type="presOf" srcId="{6A386971-93B5-4E04-B98E-22D7C40D082D}" destId="{7088D0CF-CF3D-42BF-9AEC-4D5281613A9E}" srcOrd="0" destOrd="0" presId="urn:microsoft.com/office/officeart/2005/8/layout/process1"/>
    <dgm:cxn modelId="{BC56CE53-68D6-4CF6-BEED-1A9386533CF3}" type="presOf" srcId="{540F2CA1-9C78-4949-A93A-B347D020486C}" destId="{E0196703-7EF7-4A05-8393-6FAF6C731EF2}" srcOrd="1" destOrd="0" presId="urn:microsoft.com/office/officeart/2005/8/layout/process1"/>
    <dgm:cxn modelId="{377DF496-55FF-4FDB-94E4-E6781E1C9A3B}" type="presOf" srcId="{71B3CC00-C1BB-4F17-9D99-3FF0F7B9F989}" destId="{AC3A128D-D466-4F4A-ABDF-859ADF11C260}" srcOrd="1" destOrd="0" presId="urn:microsoft.com/office/officeart/2005/8/layout/process1"/>
    <dgm:cxn modelId="{76C5E0F6-20DF-43B7-B7C5-D20DD6B6938D}" type="presOf" srcId="{EA0DDF24-F8A1-440A-AE28-FBC77154607E}" destId="{7D8D2EF4-F296-4340-84E7-39C5FFBEDB78}" srcOrd="0" destOrd="0" presId="urn:microsoft.com/office/officeart/2005/8/layout/process1"/>
    <dgm:cxn modelId="{F086BEF5-120C-4315-A867-FAEAC580C3F3}" type="presOf" srcId="{71B3CC00-C1BB-4F17-9D99-3FF0F7B9F989}" destId="{BB1597DF-38D6-40FD-B407-684DA6B6FFE3}" srcOrd="0" destOrd="0" presId="urn:microsoft.com/office/officeart/2005/8/layout/process1"/>
    <dgm:cxn modelId="{99B41D21-2C2E-4D0E-A66A-CF7E8CB6F079}" type="presOf" srcId="{F3307A7D-423B-44B0-A57E-FD14315FE9FD}" destId="{6369FEE6-4A35-4DB7-811D-B051D29ECF0B}" srcOrd="0" destOrd="0" presId="urn:microsoft.com/office/officeart/2005/8/layout/process1"/>
    <dgm:cxn modelId="{C3E9E502-5342-4A54-9121-8774E05F207F}" type="presOf" srcId="{38929E05-A668-41C6-B958-94568D99B245}" destId="{B891AB43-5035-42D7-888D-E5F39B3F3D8D}" srcOrd="0" destOrd="0" presId="urn:microsoft.com/office/officeart/2005/8/layout/process1"/>
    <dgm:cxn modelId="{8DEC9E16-C384-4EBD-9B09-3FEC757609B5}" type="presOf" srcId="{540F2CA1-9C78-4949-A93A-B347D020486C}" destId="{0E0E7C71-F7CF-460C-979C-DE8AC0597F85}" srcOrd="0" destOrd="0" presId="urn:microsoft.com/office/officeart/2005/8/layout/process1"/>
    <dgm:cxn modelId="{D702F836-D10D-4A04-B2FF-DBE4155CFA08}" type="presOf" srcId="{7AACDA46-8E74-4523-B753-B78AC913F9A4}" destId="{1A978429-C311-46A5-A443-A6B9C7262459}" srcOrd="0" destOrd="0" presId="urn:microsoft.com/office/officeart/2005/8/layout/process1"/>
    <dgm:cxn modelId="{D50059F5-8ED7-4C8F-8D17-280DFB1A368C}" srcId="{6A386971-93B5-4E04-B98E-22D7C40D082D}" destId="{38929E05-A668-41C6-B958-94568D99B245}" srcOrd="0" destOrd="0" parTransId="{16F44630-3FD1-4843-87EE-B1812DBE0AFE}" sibTransId="{540F2CA1-9C78-4949-A93A-B347D020486C}"/>
    <dgm:cxn modelId="{5B126998-3CA0-40A1-B8DB-C9C271D07221}" type="presParOf" srcId="{7088D0CF-CF3D-42BF-9AEC-4D5281613A9E}" destId="{B891AB43-5035-42D7-888D-E5F39B3F3D8D}" srcOrd="0" destOrd="0" presId="urn:microsoft.com/office/officeart/2005/8/layout/process1"/>
    <dgm:cxn modelId="{B787559F-3B3B-4545-979E-B5338967C7C0}" type="presParOf" srcId="{7088D0CF-CF3D-42BF-9AEC-4D5281613A9E}" destId="{0E0E7C71-F7CF-460C-979C-DE8AC0597F85}" srcOrd="1" destOrd="0" presId="urn:microsoft.com/office/officeart/2005/8/layout/process1"/>
    <dgm:cxn modelId="{584045F9-B120-4BCD-91A5-9070C27461A1}" type="presParOf" srcId="{0E0E7C71-F7CF-460C-979C-DE8AC0597F85}" destId="{E0196703-7EF7-4A05-8393-6FAF6C731EF2}" srcOrd="0" destOrd="0" presId="urn:microsoft.com/office/officeart/2005/8/layout/process1"/>
    <dgm:cxn modelId="{E16E8B9A-F623-4BFC-B999-824ABFB30553}" type="presParOf" srcId="{7088D0CF-CF3D-42BF-9AEC-4D5281613A9E}" destId="{AD96700E-E9C6-45A4-9083-68C3098074BE}" srcOrd="2" destOrd="0" presId="urn:microsoft.com/office/officeart/2005/8/layout/process1"/>
    <dgm:cxn modelId="{3699913A-8111-429A-9C77-07EE0D10447B}" type="presParOf" srcId="{7088D0CF-CF3D-42BF-9AEC-4D5281613A9E}" destId="{1A978429-C311-46A5-A443-A6B9C7262459}" srcOrd="3" destOrd="0" presId="urn:microsoft.com/office/officeart/2005/8/layout/process1"/>
    <dgm:cxn modelId="{A1F59DDE-EDA8-4275-BEE4-2D69F6331C00}" type="presParOf" srcId="{1A978429-C311-46A5-A443-A6B9C7262459}" destId="{2AB379A4-79A1-4AE3-BF4E-CA40D36FF90E}" srcOrd="0" destOrd="0" presId="urn:microsoft.com/office/officeart/2005/8/layout/process1"/>
    <dgm:cxn modelId="{E17669EA-778E-47C2-BD38-77342CE504AC}" type="presParOf" srcId="{7088D0CF-CF3D-42BF-9AEC-4D5281613A9E}" destId="{6369FEE6-4A35-4DB7-811D-B051D29ECF0B}" srcOrd="4" destOrd="0" presId="urn:microsoft.com/office/officeart/2005/8/layout/process1"/>
    <dgm:cxn modelId="{4F4EE236-25D8-4A5A-9934-080BACE855AD}" type="presParOf" srcId="{7088D0CF-CF3D-42BF-9AEC-4D5281613A9E}" destId="{BB1597DF-38D6-40FD-B407-684DA6B6FFE3}" srcOrd="5" destOrd="0" presId="urn:microsoft.com/office/officeart/2005/8/layout/process1"/>
    <dgm:cxn modelId="{60950C72-D345-4A11-9FDF-C0029B6E7BAE}" type="presParOf" srcId="{BB1597DF-38D6-40FD-B407-684DA6B6FFE3}" destId="{AC3A128D-D466-4F4A-ABDF-859ADF11C260}" srcOrd="0" destOrd="0" presId="urn:microsoft.com/office/officeart/2005/8/layout/process1"/>
    <dgm:cxn modelId="{E15427C3-4BBF-4970-88F0-2D6B7A91615B}" type="presParOf" srcId="{7088D0CF-CF3D-42BF-9AEC-4D5281613A9E}" destId="{7D8D2EF4-F296-4340-84E7-39C5FFBEDB78}" srcOrd="6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386971-93B5-4E04-B98E-22D7C40D082D}" type="doc">
      <dgm:prSet loTypeId="urn:microsoft.com/office/officeart/2005/8/layout/process1" loCatId="process" qsTypeId="urn:microsoft.com/office/officeart/2005/8/quickstyle/simple1#1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EA0DDF24-F8A1-440A-AE28-FBC77154607E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dirty="0" smtClean="0">
              <a:latin typeface="Arial Black" pitchFamily="34" charset="0"/>
            </a:rPr>
            <a:t>11 </a:t>
          </a:r>
          <a:r>
            <a:rPr lang="pt-BR" sz="1400" dirty="0" err="1" smtClean="0">
              <a:latin typeface="Arial Black" pitchFamily="34" charset="0"/>
            </a:rPr>
            <a:t>ton</a:t>
          </a:r>
          <a:r>
            <a:rPr lang="pt-BR" sz="1400" dirty="0" smtClean="0">
              <a:latin typeface="Arial Black" pitchFamily="34" charset="0"/>
            </a:rPr>
            <a:t>/dia</a:t>
          </a:r>
        </a:p>
      </dgm:t>
    </dgm:pt>
    <dgm:pt modelId="{7E16FBB7-82E4-46D8-8384-126C9747DB2D}" type="parTrans" cxnId="{742A24BB-48F6-449C-807D-566945932CC9}">
      <dgm:prSet/>
      <dgm:spPr/>
      <dgm:t>
        <a:bodyPr/>
        <a:lstStyle/>
        <a:p>
          <a:endParaRPr lang="pt-BR" sz="1100">
            <a:solidFill>
              <a:schemeClr val="accent3">
                <a:lumMod val="50000"/>
              </a:schemeClr>
            </a:solidFill>
          </a:endParaRPr>
        </a:p>
      </dgm:t>
    </dgm:pt>
    <dgm:pt modelId="{2D11EB2F-89C9-44DD-9396-2C60EEA02BDE}" type="sibTrans" cxnId="{742A24BB-48F6-449C-807D-566945932CC9}">
      <dgm:prSet/>
      <dgm:spPr/>
      <dgm:t>
        <a:bodyPr/>
        <a:lstStyle/>
        <a:p>
          <a:endParaRPr lang="pt-BR" sz="1100">
            <a:solidFill>
              <a:schemeClr val="accent3">
                <a:lumMod val="50000"/>
              </a:schemeClr>
            </a:solidFill>
          </a:endParaRPr>
        </a:p>
      </dgm:t>
    </dgm:pt>
    <dgm:pt modelId="{38929E05-A668-41C6-B958-94568D99B245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dirty="0" smtClean="0">
              <a:latin typeface="Arial Black" pitchFamily="34" charset="0"/>
            </a:rPr>
            <a:t>Coleta seletiva de secos</a:t>
          </a:r>
          <a:endParaRPr lang="pt-BR" sz="1400" dirty="0">
            <a:latin typeface="Arial Black" pitchFamily="34" charset="0"/>
          </a:endParaRPr>
        </a:p>
      </dgm:t>
    </dgm:pt>
    <dgm:pt modelId="{16F44630-3FD1-4843-87EE-B1812DBE0AFE}" type="parTrans" cxnId="{D50059F5-8ED7-4C8F-8D17-280DFB1A368C}">
      <dgm:prSet/>
      <dgm:spPr/>
      <dgm:t>
        <a:bodyPr/>
        <a:lstStyle/>
        <a:p>
          <a:endParaRPr lang="pt-BR" sz="1100">
            <a:solidFill>
              <a:schemeClr val="accent3">
                <a:lumMod val="50000"/>
              </a:schemeClr>
            </a:solidFill>
          </a:endParaRPr>
        </a:p>
      </dgm:t>
    </dgm:pt>
    <dgm:pt modelId="{540F2CA1-9C78-4949-A93A-B347D020486C}" type="sibTrans" cxnId="{D50059F5-8ED7-4C8F-8D17-280DFB1A368C}">
      <dgm:prSet custT="1"/>
      <dgm:spPr/>
      <dgm:t>
        <a:bodyPr/>
        <a:lstStyle/>
        <a:p>
          <a:endParaRPr lang="pt-BR" sz="1600">
            <a:solidFill>
              <a:schemeClr val="accent3">
                <a:lumMod val="50000"/>
              </a:schemeClr>
            </a:solidFill>
          </a:endParaRPr>
        </a:p>
      </dgm:t>
    </dgm:pt>
    <dgm:pt modelId="{F3307A7D-423B-44B0-A57E-FD14315FE9FD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dirty="0" smtClean="0">
              <a:latin typeface="Arial Black" pitchFamily="34" charset="0"/>
            </a:rPr>
            <a:t>Total em 2013</a:t>
          </a:r>
        </a:p>
        <a:p>
          <a:r>
            <a:rPr lang="pt-BR" sz="1400" dirty="0" smtClean="0">
              <a:latin typeface="Arial Black" pitchFamily="34" charset="0"/>
            </a:rPr>
            <a:t>2409 t</a:t>
          </a:r>
          <a:endParaRPr lang="pt-BR" sz="1400" dirty="0">
            <a:latin typeface="Arial Black" pitchFamily="34" charset="0"/>
          </a:endParaRPr>
        </a:p>
      </dgm:t>
    </dgm:pt>
    <dgm:pt modelId="{3F750B64-6171-4489-B8EC-EF70418365CE}" type="parTrans" cxnId="{F5236BEF-A64B-42B3-BBBA-44BFB7CF660F}">
      <dgm:prSet/>
      <dgm:spPr/>
      <dgm:t>
        <a:bodyPr/>
        <a:lstStyle/>
        <a:p>
          <a:endParaRPr lang="pt-BR"/>
        </a:p>
      </dgm:t>
    </dgm:pt>
    <dgm:pt modelId="{71B3CC00-C1BB-4F17-9D99-3FF0F7B9F989}" type="sibTrans" cxnId="{F5236BEF-A64B-42B3-BBBA-44BFB7CF660F}">
      <dgm:prSet/>
      <dgm:spPr/>
      <dgm:t>
        <a:bodyPr/>
        <a:lstStyle/>
        <a:p>
          <a:endParaRPr lang="pt-BR"/>
        </a:p>
      </dgm:t>
    </dgm:pt>
    <dgm:pt modelId="{8C111D33-E9EB-4263-B52F-1869521D9558}">
      <dgm:prSet phldrT="[Texto]" custT="1"/>
      <dgm:spPr>
        <a:solidFill>
          <a:srgbClr val="2184BD"/>
        </a:solidFill>
      </dgm:spPr>
      <dgm:t>
        <a:bodyPr anchor="ctr"/>
        <a:lstStyle/>
        <a:p>
          <a:pPr algn="l"/>
          <a:r>
            <a:rPr lang="pt-BR" sz="1400" dirty="0" smtClean="0">
              <a:latin typeface="Arial Black" pitchFamily="34" charset="0"/>
            </a:rPr>
            <a:t>Coop Reciclável</a:t>
          </a:r>
        </a:p>
      </dgm:t>
    </dgm:pt>
    <dgm:pt modelId="{A8FE10A5-8CD2-44CF-9B7F-39F3131667E3}" type="parTrans" cxnId="{F8998914-4F0B-4A05-9D62-B38277A1EAC0}">
      <dgm:prSet/>
      <dgm:spPr/>
      <dgm:t>
        <a:bodyPr/>
        <a:lstStyle/>
        <a:p>
          <a:endParaRPr lang="pt-BR"/>
        </a:p>
      </dgm:t>
    </dgm:pt>
    <dgm:pt modelId="{7AACDA46-8E74-4523-B753-B78AC913F9A4}" type="sibTrans" cxnId="{F8998914-4F0B-4A05-9D62-B38277A1EAC0}">
      <dgm:prSet/>
      <dgm:spPr/>
      <dgm:t>
        <a:bodyPr/>
        <a:lstStyle/>
        <a:p>
          <a:endParaRPr lang="pt-BR"/>
        </a:p>
      </dgm:t>
    </dgm:pt>
    <dgm:pt modelId="{7088D0CF-CF3D-42BF-9AEC-4D5281613A9E}" type="pres">
      <dgm:prSet presAssocID="{6A386971-93B5-4E04-B98E-22D7C40D08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891AB43-5035-42D7-888D-E5F39B3F3D8D}" type="pres">
      <dgm:prSet presAssocID="{38929E05-A668-41C6-B958-94568D99B245}" presName="node" presStyleLbl="node1" presStyleIdx="0" presStyleCnt="4" custScaleX="832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0E7C71-F7CF-460C-979C-DE8AC0597F85}" type="pres">
      <dgm:prSet presAssocID="{540F2CA1-9C78-4949-A93A-B347D020486C}" presName="sibTrans" presStyleLbl="sibTrans2D1" presStyleIdx="0" presStyleCnt="3"/>
      <dgm:spPr/>
      <dgm:t>
        <a:bodyPr/>
        <a:lstStyle/>
        <a:p>
          <a:endParaRPr lang="pt-BR"/>
        </a:p>
      </dgm:t>
    </dgm:pt>
    <dgm:pt modelId="{E0196703-7EF7-4A05-8393-6FAF6C731EF2}" type="pres">
      <dgm:prSet presAssocID="{540F2CA1-9C78-4949-A93A-B347D020486C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AD96700E-E9C6-45A4-9083-68C3098074BE}" type="pres">
      <dgm:prSet presAssocID="{8C111D33-E9EB-4263-B52F-1869521D9558}" presName="node" presStyleLbl="node1" presStyleIdx="1" presStyleCnt="4" custScaleX="156260" custLinFactNeighborX="-6318" custLinFactNeighborY="-23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978429-C311-46A5-A443-A6B9C7262459}" type="pres">
      <dgm:prSet presAssocID="{7AACDA46-8E74-4523-B753-B78AC913F9A4}" presName="sibTrans" presStyleLbl="sibTrans2D1" presStyleIdx="1" presStyleCnt="3"/>
      <dgm:spPr/>
      <dgm:t>
        <a:bodyPr/>
        <a:lstStyle/>
        <a:p>
          <a:endParaRPr lang="pt-BR"/>
        </a:p>
      </dgm:t>
    </dgm:pt>
    <dgm:pt modelId="{2AB379A4-79A1-4AE3-BF4E-CA40D36FF90E}" type="pres">
      <dgm:prSet presAssocID="{7AACDA46-8E74-4523-B753-B78AC913F9A4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6369FEE6-4A35-4DB7-811D-B051D29ECF0B}" type="pres">
      <dgm:prSet presAssocID="{F3307A7D-423B-44B0-A57E-FD14315FE9F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1597DF-38D6-40FD-B407-684DA6B6FFE3}" type="pres">
      <dgm:prSet presAssocID="{71B3CC00-C1BB-4F17-9D99-3FF0F7B9F989}" presName="sibTrans" presStyleLbl="sibTrans2D1" presStyleIdx="2" presStyleCnt="3"/>
      <dgm:spPr/>
      <dgm:t>
        <a:bodyPr/>
        <a:lstStyle/>
        <a:p>
          <a:endParaRPr lang="pt-BR"/>
        </a:p>
      </dgm:t>
    </dgm:pt>
    <dgm:pt modelId="{AC3A128D-D466-4F4A-ABDF-859ADF11C260}" type="pres">
      <dgm:prSet presAssocID="{71B3CC00-C1BB-4F17-9D99-3FF0F7B9F989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7D8D2EF4-F296-4340-84E7-39C5FFBEDB78}" type="pres">
      <dgm:prSet presAssocID="{EA0DDF24-F8A1-440A-AE28-FBC77154607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42A24BB-48F6-449C-807D-566945932CC9}" srcId="{6A386971-93B5-4E04-B98E-22D7C40D082D}" destId="{EA0DDF24-F8A1-440A-AE28-FBC77154607E}" srcOrd="3" destOrd="0" parTransId="{7E16FBB7-82E4-46D8-8384-126C9747DB2D}" sibTransId="{2D11EB2F-89C9-44DD-9396-2C60EEA02BDE}"/>
    <dgm:cxn modelId="{6763DB5C-D1FA-4D8F-B0BE-6FB4EB52011C}" type="presOf" srcId="{F3307A7D-423B-44B0-A57E-FD14315FE9FD}" destId="{6369FEE6-4A35-4DB7-811D-B051D29ECF0B}" srcOrd="0" destOrd="0" presId="urn:microsoft.com/office/officeart/2005/8/layout/process1"/>
    <dgm:cxn modelId="{F223A744-6B77-43F5-BD47-66381E96B99E}" type="presOf" srcId="{7AACDA46-8E74-4523-B753-B78AC913F9A4}" destId="{1A978429-C311-46A5-A443-A6B9C7262459}" srcOrd="0" destOrd="0" presId="urn:microsoft.com/office/officeart/2005/8/layout/process1"/>
    <dgm:cxn modelId="{6738E7A4-FA61-46B7-8052-591E39B7CDBD}" type="presOf" srcId="{6A386971-93B5-4E04-B98E-22D7C40D082D}" destId="{7088D0CF-CF3D-42BF-9AEC-4D5281613A9E}" srcOrd="0" destOrd="0" presId="urn:microsoft.com/office/officeart/2005/8/layout/process1"/>
    <dgm:cxn modelId="{F8998914-4F0B-4A05-9D62-B38277A1EAC0}" srcId="{6A386971-93B5-4E04-B98E-22D7C40D082D}" destId="{8C111D33-E9EB-4263-B52F-1869521D9558}" srcOrd="1" destOrd="0" parTransId="{A8FE10A5-8CD2-44CF-9B7F-39F3131667E3}" sibTransId="{7AACDA46-8E74-4523-B753-B78AC913F9A4}"/>
    <dgm:cxn modelId="{F5236BEF-A64B-42B3-BBBA-44BFB7CF660F}" srcId="{6A386971-93B5-4E04-B98E-22D7C40D082D}" destId="{F3307A7D-423B-44B0-A57E-FD14315FE9FD}" srcOrd="2" destOrd="0" parTransId="{3F750B64-6171-4489-B8EC-EF70418365CE}" sibTransId="{71B3CC00-C1BB-4F17-9D99-3FF0F7B9F989}"/>
    <dgm:cxn modelId="{F99F54A1-F7BB-4FB8-9C87-471CFCDBF429}" type="presOf" srcId="{EA0DDF24-F8A1-440A-AE28-FBC77154607E}" destId="{7D8D2EF4-F296-4340-84E7-39C5FFBEDB78}" srcOrd="0" destOrd="0" presId="urn:microsoft.com/office/officeart/2005/8/layout/process1"/>
    <dgm:cxn modelId="{38EC9829-EAFC-4E2B-9407-027E24CBCB80}" type="presOf" srcId="{540F2CA1-9C78-4949-A93A-B347D020486C}" destId="{E0196703-7EF7-4A05-8393-6FAF6C731EF2}" srcOrd="1" destOrd="0" presId="urn:microsoft.com/office/officeart/2005/8/layout/process1"/>
    <dgm:cxn modelId="{6B19BF87-2088-431D-BB36-5102D4880A64}" type="presOf" srcId="{540F2CA1-9C78-4949-A93A-B347D020486C}" destId="{0E0E7C71-F7CF-460C-979C-DE8AC0597F85}" srcOrd="0" destOrd="0" presId="urn:microsoft.com/office/officeart/2005/8/layout/process1"/>
    <dgm:cxn modelId="{F5CAA5E1-4A2E-42CA-AEFF-18423A14EC35}" type="presOf" srcId="{71B3CC00-C1BB-4F17-9D99-3FF0F7B9F989}" destId="{AC3A128D-D466-4F4A-ABDF-859ADF11C260}" srcOrd="1" destOrd="0" presId="urn:microsoft.com/office/officeart/2005/8/layout/process1"/>
    <dgm:cxn modelId="{22EDD5AD-0382-4458-9C75-D232A30C6546}" type="presOf" srcId="{38929E05-A668-41C6-B958-94568D99B245}" destId="{B891AB43-5035-42D7-888D-E5F39B3F3D8D}" srcOrd="0" destOrd="0" presId="urn:microsoft.com/office/officeart/2005/8/layout/process1"/>
    <dgm:cxn modelId="{F1738D98-BA9B-4AC3-8EDB-482C34052D9C}" type="presOf" srcId="{8C111D33-E9EB-4263-B52F-1869521D9558}" destId="{AD96700E-E9C6-45A4-9083-68C3098074BE}" srcOrd="0" destOrd="0" presId="urn:microsoft.com/office/officeart/2005/8/layout/process1"/>
    <dgm:cxn modelId="{9900FCB0-8688-4181-9054-4814AE4F1EBA}" type="presOf" srcId="{71B3CC00-C1BB-4F17-9D99-3FF0F7B9F989}" destId="{BB1597DF-38D6-40FD-B407-684DA6B6FFE3}" srcOrd="0" destOrd="0" presId="urn:microsoft.com/office/officeart/2005/8/layout/process1"/>
    <dgm:cxn modelId="{D1FC7D32-B2F8-482F-AA95-B76C9E24E01C}" type="presOf" srcId="{7AACDA46-8E74-4523-B753-B78AC913F9A4}" destId="{2AB379A4-79A1-4AE3-BF4E-CA40D36FF90E}" srcOrd="1" destOrd="0" presId="urn:microsoft.com/office/officeart/2005/8/layout/process1"/>
    <dgm:cxn modelId="{D50059F5-8ED7-4C8F-8D17-280DFB1A368C}" srcId="{6A386971-93B5-4E04-B98E-22D7C40D082D}" destId="{38929E05-A668-41C6-B958-94568D99B245}" srcOrd="0" destOrd="0" parTransId="{16F44630-3FD1-4843-87EE-B1812DBE0AFE}" sibTransId="{540F2CA1-9C78-4949-A93A-B347D020486C}"/>
    <dgm:cxn modelId="{2017562A-7097-47D8-AD15-777C6F07AE89}" type="presParOf" srcId="{7088D0CF-CF3D-42BF-9AEC-4D5281613A9E}" destId="{B891AB43-5035-42D7-888D-E5F39B3F3D8D}" srcOrd="0" destOrd="0" presId="urn:microsoft.com/office/officeart/2005/8/layout/process1"/>
    <dgm:cxn modelId="{DF41F1C8-5256-4C2E-B3EC-E6AFF1C318C3}" type="presParOf" srcId="{7088D0CF-CF3D-42BF-9AEC-4D5281613A9E}" destId="{0E0E7C71-F7CF-460C-979C-DE8AC0597F85}" srcOrd="1" destOrd="0" presId="urn:microsoft.com/office/officeart/2005/8/layout/process1"/>
    <dgm:cxn modelId="{72C9CA1E-E74E-4E78-9E61-6912BC20A84E}" type="presParOf" srcId="{0E0E7C71-F7CF-460C-979C-DE8AC0597F85}" destId="{E0196703-7EF7-4A05-8393-6FAF6C731EF2}" srcOrd="0" destOrd="0" presId="urn:microsoft.com/office/officeart/2005/8/layout/process1"/>
    <dgm:cxn modelId="{266B2EEE-861B-45DF-8032-25CE1AF0E7B5}" type="presParOf" srcId="{7088D0CF-CF3D-42BF-9AEC-4D5281613A9E}" destId="{AD96700E-E9C6-45A4-9083-68C3098074BE}" srcOrd="2" destOrd="0" presId="urn:microsoft.com/office/officeart/2005/8/layout/process1"/>
    <dgm:cxn modelId="{12BD6888-F7B5-474D-8FFE-A239D7AF340C}" type="presParOf" srcId="{7088D0CF-CF3D-42BF-9AEC-4D5281613A9E}" destId="{1A978429-C311-46A5-A443-A6B9C7262459}" srcOrd="3" destOrd="0" presId="urn:microsoft.com/office/officeart/2005/8/layout/process1"/>
    <dgm:cxn modelId="{B1057E17-276B-4A4E-ADC7-8552FDE376DF}" type="presParOf" srcId="{1A978429-C311-46A5-A443-A6B9C7262459}" destId="{2AB379A4-79A1-4AE3-BF4E-CA40D36FF90E}" srcOrd="0" destOrd="0" presId="urn:microsoft.com/office/officeart/2005/8/layout/process1"/>
    <dgm:cxn modelId="{1F7E0C42-172B-46FD-AD85-A39CF33EE2EC}" type="presParOf" srcId="{7088D0CF-CF3D-42BF-9AEC-4D5281613A9E}" destId="{6369FEE6-4A35-4DB7-811D-B051D29ECF0B}" srcOrd="4" destOrd="0" presId="urn:microsoft.com/office/officeart/2005/8/layout/process1"/>
    <dgm:cxn modelId="{418B89D7-16E3-4672-906B-41A2E0693328}" type="presParOf" srcId="{7088D0CF-CF3D-42BF-9AEC-4D5281613A9E}" destId="{BB1597DF-38D6-40FD-B407-684DA6B6FFE3}" srcOrd="5" destOrd="0" presId="urn:microsoft.com/office/officeart/2005/8/layout/process1"/>
    <dgm:cxn modelId="{7D7CA1E1-2D36-4103-9EB9-E7C7761F5017}" type="presParOf" srcId="{BB1597DF-38D6-40FD-B407-684DA6B6FFE3}" destId="{AC3A128D-D466-4F4A-ABDF-859ADF11C260}" srcOrd="0" destOrd="0" presId="urn:microsoft.com/office/officeart/2005/8/layout/process1"/>
    <dgm:cxn modelId="{85308C2E-89DA-4C56-89AC-DE4F73EC06D7}" type="presParOf" srcId="{7088D0CF-CF3D-42BF-9AEC-4D5281613A9E}" destId="{7D8D2EF4-F296-4340-84E7-39C5FFBEDB7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386971-93B5-4E04-B98E-22D7C40D082D}" type="doc">
      <dgm:prSet loTypeId="urn:microsoft.com/office/officeart/2005/8/layout/process1" loCatId="process" qsTypeId="urn:microsoft.com/office/officeart/2005/8/quickstyle/simple1#1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A0DDF24-F8A1-440A-AE28-FBC77154607E}">
      <dgm:prSet phldrT="[Texto]" custT="1"/>
      <dgm:spPr>
        <a:solidFill>
          <a:srgbClr val="2184BD"/>
        </a:solidFill>
      </dgm:spPr>
      <dgm:t>
        <a:bodyPr anchor="ctr"/>
        <a:lstStyle/>
        <a:p>
          <a:pPr algn="ctr"/>
          <a:r>
            <a:rPr lang="pt-BR" sz="1400" dirty="0" smtClean="0">
              <a:latin typeface="Arial Black" pitchFamily="34" charset="0"/>
            </a:rPr>
            <a:t>147ton/dia</a:t>
          </a:r>
        </a:p>
      </dgm:t>
    </dgm:pt>
    <dgm:pt modelId="{7E16FBB7-82E4-46D8-8384-126C9747DB2D}" type="parTrans" cxnId="{742A24BB-48F6-449C-807D-566945932CC9}">
      <dgm:prSet/>
      <dgm:spPr/>
      <dgm:t>
        <a:bodyPr/>
        <a:lstStyle/>
        <a:p>
          <a:endParaRPr lang="pt-BR" sz="1100">
            <a:solidFill>
              <a:schemeClr val="accent3">
                <a:lumMod val="50000"/>
              </a:schemeClr>
            </a:solidFill>
          </a:endParaRPr>
        </a:p>
      </dgm:t>
    </dgm:pt>
    <dgm:pt modelId="{2D11EB2F-89C9-44DD-9396-2C60EEA02BDE}" type="sibTrans" cxnId="{742A24BB-48F6-449C-807D-566945932CC9}">
      <dgm:prSet/>
      <dgm:spPr/>
      <dgm:t>
        <a:bodyPr/>
        <a:lstStyle/>
        <a:p>
          <a:endParaRPr lang="pt-BR" sz="1100">
            <a:solidFill>
              <a:schemeClr val="accent3">
                <a:lumMod val="50000"/>
              </a:schemeClr>
            </a:solidFill>
          </a:endParaRPr>
        </a:p>
      </dgm:t>
    </dgm:pt>
    <dgm:pt modelId="{38929E05-A668-41C6-B958-94568D99B245}">
      <dgm:prSet phldrT="[Texto]" custT="1"/>
      <dgm:spPr>
        <a:solidFill>
          <a:srgbClr val="2184BD"/>
        </a:solidFill>
      </dgm:spPr>
      <dgm:t>
        <a:bodyPr anchor="ctr"/>
        <a:lstStyle/>
        <a:p>
          <a:r>
            <a:rPr lang="pt-BR" sz="1400" dirty="0" smtClean="0">
              <a:latin typeface="Arial Black" pitchFamily="34" charset="0"/>
            </a:rPr>
            <a:t>Coleta de RCD e Volumosos</a:t>
          </a:r>
          <a:br>
            <a:rPr lang="pt-BR" sz="1400" dirty="0" smtClean="0">
              <a:latin typeface="Arial Black" pitchFamily="34" charset="0"/>
            </a:rPr>
          </a:br>
          <a:r>
            <a:rPr lang="pt-BR" sz="1400" dirty="0" err="1" smtClean="0">
              <a:latin typeface="Arial Black" pitchFamily="34" charset="0"/>
            </a:rPr>
            <a:t>PEVs</a:t>
          </a:r>
          <a:endParaRPr lang="pt-BR" sz="1400" dirty="0">
            <a:latin typeface="Arial Black" pitchFamily="34" charset="0"/>
          </a:endParaRPr>
        </a:p>
      </dgm:t>
    </dgm:pt>
    <dgm:pt modelId="{16F44630-3FD1-4843-87EE-B1812DBE0AFE}" type="parTrans" cxnId="{D50059F5-8ED7-4C8F-8D17-280DFB1A368C}">
      <dgm:prSet/>
      <dgm:spPr/>
      <dgm:t>
        <a:bodyPr/>
        <a:lstStyle/>
        <a:p>
          <a:endParaRPr lang="pt-BR" sz="1100">
            <a:solidFill>
              <a:schemeClr val="accent3">
                <a:lumMod val="50000"/>
              </a:schemeClr>
            </a:solidFill>
          </a:endParaRPr>
        </a:p>
      </dgm:t>
    </dgm:pt>
    <dgm:pt modelId="{540F2CA1-9C78-4949-A93A-B347D020486C}" type="sibTrans" cxnId="{D50059F5-8ED7-4C8F-8D17-280DFB1A368C}">
      <dgm:prSet custT="1"/>
      <dgm:spPr/>
      <dgm:t>
        <a:bodyPr/>
        <a:lstStyle/>
        <a:p>
          <a:endParaRPr lang="pt-BR" sz="1600">
            <a:solidFill>
              <a:schemeClr val="accent3">
                <a:lumMod val="50000"/>
              </a:schemeClr>
            </a:solidFill>
          </a:endParaRPr>
        </a:p>
      </dgm:t>
    </dgm:pt>
    <dgm:pt modelId="{F3307A7D-423B-44B0-A57E-FD14315FE9FD}">
      <dgm:prSet phldrT="[Texto]" custT="1"/>
      <dgm:spPr>
        <a:solidFill>
          <a:srgbClr val="2184BD"/>
        </a:solidFill>
      </dgm:spPr>
      <dgm:t>
        <a:bodyPr anchor="ctr"/>
        <a:lstStyle/>
        <a:p>
          <a:pPr algn="l"/>
          <a:r>
            <a:rPr lang="pt-BR" sz="1400" dirty="0" smtClean="0">
              <a:latin typeface="Arial Black" pitchFamily="34" charset="0"/>
            </a:rPr>
            <a:t>Total em 2013</a:t>
          </a:r>
          <a:br>
            <a:rPr lang="pt-BR" sz="1400" dirty="0" smtClean="0">
              <a:latin typeface="Arial Black" pitchFamily="34" charset="0"/>
            </a:rPr>
          </a:br>
          <a:r>
            <a:rPr lang="pt-BR" sz="1400" dirty="0" smtClean="0">
              <a:latin typeface="Arial Black" pitchFamily="34" charset="0"/>
            </a:rPr>
            <a:t>42.442 t</a:t>
          </a:r>
          <a:endParaRPr lang="pt-BR" sz="1400" dirty="0">
            <a:latin typeface="Arial Black" pitchFamily="34" charset="0"/>
          </a:endParaRPr>
        </a:p>
      </dgm:t>
    </dgm:pt>
    <dgm:pt modelId="{3F750B64-6171-4489-B8EC-EF70418365CE}" type="parTrans" cxnId="{F5236BEF-A64B-42B3-BBBA-44BFB7CF660F}">
      <dgm:prSet/>
      <dgm:spPr/>
      <dgm:t>
        <a:bodyPr/>
        <a:lstStyle/>
        <a:p>
          <a:endParaRPr lang="pt-BR"/>
        </a:p>
      </dgm:t>
    </dgm:pt>
    <dgm:pt modelId="{71B3CC00-C1BB-4F17-9D99-3FF0F7B9F989}" type="sibTrans" cxnId="{F5236BEF-A64B-42B3-BBBA-44BFB7CF660F}">
      <dgm:prSet/>
      <dgm:spPr/>
      <dgm:t>
        <a:bodyPr/>
        <a:lstStyle/>
        <a:p>
          <a:endParaRPr lang="pt-BR"/>
        </a:p>
      </dgm:t>
    </dgm:pt>
    <dgm:pt modelId="{8C111D33-E9EB-4263-B52F-1869521D9558}">
      <dgm:prSet phldrT="[Texto]" custT="1"/>
      <dgm:spPr>
        <a:solidFill>
          <a:srgbClr val="2184BD"/>
        </a:solidFill>
      </dgm:spPr>
      <dgm:t>
        <a:bodyPr anchor="ctr"/>
        <a:lstStyle/>
        <a:p>
          <a:pPr algn="l"/>
          <a:r>
            <a:rPr lang="pt-BR" sz="1400" dirty="0" smtClean="0">
              <a:latin typeface="Arial Black" pitchFamily="34" charset="0"/>
            </a:rPr>
            <a:t>Rede de 17 </a:t>
          </a:r>
          <a:r>
            <a:rPr lang="pt-BR" sz="1400" dirty="0" err="1" smtClean="0">
              <a:latin typeface="Arial Black" pitchFamily="34" charset="0"/>
            </a:rPr>
            <a:t>PEVs</a:t>
          </a:r>
          <a:endParaRPr lang="pt-BR" sz="1400" dirty="0">
            <a:latin typeface="Arial Black" pitchFamily="34" charset="0"/>
          </a:endParaRPr>
        </a:p>
      </dgm:t>
    </dgm:pt>
    <dgm:pt modelId="{A8FE10A5-8CD2-44CF-9B7F-39F3131667E3}" type="parTrans" cxnId="{F8998914-4F0B-4A05-9D62-B38277A1EAC0}">
      <dgm:prSet/>
      <dgm:spPr/>
      <dgm:t>
        <a:bodyPr/>
        <a:lstStyle/>
        <a:p>
          <a:endParaRPr lang="pt-BR"/>
        </a:p>
      </dgm:t>
    </dgm:pt>
    <dgm:pt modelId="{7AACDA46-8E74-4523-B753-B78AC913F9A4}" type="sibTrans" cxnId="{F8998914-4F0B-4A05-9D62-B38277A1EAC0}">
      <dgm:prSet/>
      <dgm:spPr/>
      <dgm:t>
        <a:bodyPr/>
        <a:lstStyle/>
        <a:p>
          <a:endParaRPr lang="pt-BR"/>
        </a:p>
      </dgm:t>
    </dgm:pt>
    <dgm:pt modelId="{7088D0CF-CF3D-42BF-9AEC-4D5281613A9E}" type="pres">
      <dgm:prSet presAssocID="{6A386971-93B5-4E04-B98E-22D7C40D08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891AB43-5035-42D7-888D-E5F39B3F3D8D}" type="pres">
      <dgm:prSet presAssocID="{38929E05-A668-41C6-B958-94568D99B24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0E7C71-F7CF-460C-979C-DE8AC0597F85}" type="pres">
      <dgm:prSet presAssocID="{540F2CA1-9C78-4949-A93A-B347D020486C}" presName="sibTrans" presStyleLbl="sibTrans2D1" presStyleIdx="0" presStyleCnt="3"/>
      <dgm:spPr/>
      <dgm:t>
        <a:bodyPr/>
        <a:lstStyle/>
        <a:p>
          <a:endParaRPr lang="pt-BR"/>
        </a:p>
      </dgm:t>
    </dgm:pt>
    <dgm:pt modelId="{E0196703-7EF7-4A05-8393-6FAF6C731EF2}" type="pres">
      <dgm:prSet presAssocID="{540F2CA1-9C78-4949-A93A-B347D020486C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AD96700E-E9C6-45A4-9083-68C3098074BE}" type="pres">
      <dgm:prSet presAssocID="{8C111D33-E9EB-4263-B52F-1869521D9558}" presName="node" presStyleLbl="node1" presStyleIdx="1" presStyleCnt="4" custLinFactNeighborX="-6018" custLinFactNeighborY="8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978429-C311-46A5-A443-A6B9C7262459}" type="pres">
      <dgm:prSet presAssocID="{7AACDA46-8E74-4523-B753-B78AC913F9A4}" presName="sibTrans" presStyleLbl="sibTrans2D1" presStyleIdx="1" presStyleCnt="3"/>
      <dgm:spPr/>
      <dgm:t>
        <a:bodyPr/>
        <a:lstStyle/>
        <a:p>
          <a:endParaRPr lang="pt-BR"/>
        </a:p>
      </dgm:t>
    </dgm:pt>
    <dgm:pt modelId="{2AB379A4-79A1-4AE3-BF4E-CA40D36FF90E}" type="pres">
      <dgm:prSet presAssocID="{7AACDA46-8E74-4523-B753-B78AC913F9A4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6369FEE6-4A35-4DB7-811D-B051D29ECF0B}" type="pres">
      <dgm:prSet presAssocID="{F3307A7D-423B-44B0-A57E-FD14315FE9F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1597DF-38D6-40FD-B407-684DA6B6FFE3}" type="pres">
      <dgm:prSet presAssocID="{71B3CC00-C1BB-4F17-9D99-3FF0F7B9F989}" presName="sibTrans" presStyleLbl="sibTrans2D1" presStyleIdx="2" presStyleCnt="3"/>
      <dgm:spPr/>
      <dgm:t>
        <a:bodyPr/>
        <a:lstStyle/>
        <a:p>
          <a:endParaRPr lang="pt-BR"/>
        </a:p>
      </dgm:t>
    </dgm:pt>
    <dgm:pt modelId="{AC3A128D-D466-4F4A-ABDF-859ADF11C260}" type="pres">
      <dgm:prSet presAssocID="{71B3CC00-C1BB-4F17-9D99-3FF0F7B9F989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7D8D2EF4-F296-4340-84E7-39C5FFBEDB78}" type="pres">
      <dgm:prSet presAssocID="{EA0DDF24-F8A1-440A-AE28-FBC77154607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42A24BB-48F6-449C-807D-566945932CC9}" srcId="{6A386971-93B5-4E04-B98E-22D7C40D082D}" destId="{EA0DDF24-F8A1-440A-AE28-FBC77154607E}" srcOrd="3" destOrd="0" parTransId="{7E16FBB7-82E4-46D8-8384-126C9747DB2D}" sibTransId="{2D11EB2F-89C9-44DD-9396-2C60EEA02BDE}"/>
    <dgm:cxn modelId="{5005C1EA-DCAB-4BE6-AE97-3E01CA04ADCC}" type="presOf" srcId="{8C111D33-E9EB-4263-B52F-1869521D9558}" destId="{AD96700E-E9C6-45A4-9083-68C3098074BE}" srcOrd="0" destOrd="0" presId="urn:microsoft.com/office/officeart/2005/8/layout/process1"/>
    <dgm:cxn modelId="{C223BE4C-13BD-4F5F-A2F8-BC17956AC88E}" type="presOf" srcId="{38929E05-A668-41C6-B958-94568D99B245}" destId="{B891AB43-5035-42D7-888D-E5F39B3F3D8D}" srcOrd="0" destOrd="0" presId="urn:microsoft.com/office/officeart/2005/8/layout/process1"/>
    <dgm:cxn modelId="{26BE0F61-54C6-4D1E-958A-EF411E23B2A1}" type="presOf" srcId="{71B3CC00-C1BB-4F17-9D99-3FF0F7B9F989}" destId="{BB1597DF-38D6-40FD-B407-684DA6B6FFE3}" srcOrd="0" destOrd="0" presId="urn:microsoft.com/office/officeart/2005/8/layout/process1"/>
    <dgm:cxn modelId="{F8998914-4F0B-4A05-9D62-B38277A1EAC0}" srcId="{6A386971-93B5-4E04-B98E-22D7C40D082D}" destId="{8C111D33-E9EB-4263-B52F-1869521D9558}" srcOrd="1" destOrd="0" parTransId="{A8FE10A5-8CD2-44CF-9B7F-39F3131667E3}" sibTransId="{7AACDA46-8E74-4523-B753-B78AC913F9A4}"/>
    <dgm:cxn modelId="{F5236BEF-A64B-42B3-BBBA-44BFB7CF660F}" srcId="{6A386971-93B5-4E04-B98E-22D7C40D082D}" destId="{F3307A7D-423B-44B0-A57E-FD14315FE9FD}" srcOrd="2" destOrd="0" parTransId="{3F750B64-6171-4489-B8EC-EF70418365CE}" sibTransId="{71B3CC00-C1BB-4F17-9D99-3FF0F7B9F989}"/>
    <dgm:cxn modelId="{8C218394-B6D4-496E-9F6E-804C15192479}" type="presOf" srcId="{540F2CA1-9C78-4949-A93A-B347D020486C}" destId="{0E0E7C71-F7CF-460C-979C-DE8AC0597F85}" srcOrd="0" destOrd="0" presId="urn:microsoft.com/office/officeart/2005/8/layout/process1"/>
    <dgm:cxn modelId="{C881365D-CF24-4F81-9AEC-DAC031A4923B}" type="presOf" srcId="{EA0DDF24-F8A1-440A-AE28-FBC77154607E}" destId="{7D8D2EF4-F296-4340-84E7-39C5FFBEDB78}" srcOrd="0" destOrd="0" presId="urn:microsoft.com/office/officeart/2005/8/layout/process1"/>
    <dgm:cxn modelId="{2123B751-4BD6-42C8-A078-92DA490A599D}" type="presOf" srcId="{7AACDA46-8E74-4523-B753-B78AC913F9A4}" destId="{1A978429-C311-46A5-A443-A6B9C7262459}" srcOrd="0" destOrd="0" presId="urn:microsoft.com/office/officeart/2005/8/layout/process1"/>
    <dgm:cxn modelId="{B3D8CFF3-49C9-4C30-80EF-AD87D52EE2C4}" type="presOf" srcId="{540F2CA1-9C78-4949-A93A-B347D020486C}" destId="{E0196703-7EF7-4A05-8393-6FAF6C731EF2}" srcOrd="1" destOrd="0" presId="urn:microsoft.com/office/officeart/2005/8/layout/process1"/>
    <dgm:cxn modelId="{38636B83-7822-438B-870F-D264523F1BAE}" type="presOf" srcId="{6A386971-93B5-4E04-B98E-22D7C40D082D}" destId="{7088D0CF-CF3D-42BF-9AEC-4D5281613A9E}" srcOrd="0" destOrd="0" presId="urn:microsoft.com/office/officeart/2005/8/layout/process1"/>
    <dgm:cxn modelId="{4546E67C-AC1D-4998-A933-A272DF119447}" type="presOf" srcId="{7AACDA46-8E74-4523-B753-B78AC913F9A4}" destId="{2AB379A4-79A1-4AE3-BF4E-CA40D36FF90E}" srcOrd="1" destOrd="0" presId="urn:microsoft.com/office/officeart/2005/8/layout/process1"/>
    <dgm:cxn modelId="{D50059F5-8ED7-4C8F-8D17-280DFB1A368C}" srcId="{6A386971-93B5-4E04-B98E-22D7C40D082D}" destId="{38929E05-A668-41C6-B958-94568D99B245}" srcOrd="0" destOrd="0" parTransId="{16F44630-3FD1-4843-87EE-B1812DBE0AFE}" sibTransId="{540F2CA1-9C78-4949-A93A-B347D020486C}"/>
    <dgm:cxn modelId="{44677D4F-514E-43A1-B2E6-BA76E6E1AD8A}" type="presOf" srcId="{F3307A7D-423B-44B0-A57E-FD14315FE9FD}" destId="{6369FEE6-4A35-4DB7-811D-B051D29ECF0B}" srcOrd="0" destOrd="0" presId="urn:microsoft.com/office/officeart/2005/8/layout/process1"/>
    <dgm:cxn modelId="{52E904A1-D641-4309-9069-23486915FF12}" type="presOf" srcId="{71B3CC00-C1BB-4F17-9D99-3FF0F7B9F989}" destId="{AC3A128D-D466-4F4A-ABDF-859ADF11C260}" srcOrd="1" destOrd="0" presId="urn:microsoft.com/office/officeart/2005/8/layout/process1"/>
    <dgm:cxn modelId="{24A63D63-0225-4FC5-B132-6AE63A6E4D83}" type="presParOf" srcId="{7088D0CF-CF3D-42BF-9AEC-4D5281613A9E}" destId="{B891AB43-5035-42D7-888D-E5F39B3F3D8D}" srcOrd="0" destOrd="0" presId="urn:microsoft.com/office/officeart/2005/8/layout/process1"/>
    <dgm:cxn modelId="{9CBC5523-FDCB-44F2-B2EB-9A9A06A0A8D4}" type="presParOf" srcId="{7088D0CF-CF3D-42BF-9AEC-4D5281613A9E}" destId="{0E0E7C71-F7CF-460C-979C-DE8AC0597F85}" srcOrd="1" destOrd="0" presId="urn:microsoft.com/office/officeart/2005/8/layout/process1"/>
    <dgm:cxn modelId="{8BD99622-F5F7-4FEF-85CC-AA206369C9CF}" type="presParOf" srcId="{0E0E7C71-F7CF-460C-979C-DE8AC0597F85}" destId="{E0196703-7EF7-4A05-8393-6FAF6C731EF2}" srcOrd="0" destOrd="0" presId="urn:microsoft.com/office/officeart/2005/8/layout/process1"/>
    <dgm:cxn modelId="{02E28EC1-3E55-4156-8802-FFAF33D27E8A}" type="presParOf" srcId="{7088D0CF-CF3D-42BF-9AEC-4D5281613A9E}" destId="{AD96700E-E9C6-45A4-9083-68C3098074BE}" srcOrd="2" destOrd="0" presId="urn:microsoft.com/office/officeart/2005/8/layout/process1"/>
    <dgm:cxn modelId="{A0CB3783-ED40-48BD-8A0B-D2BB7705994E}" type="presParOf" srcId="{7088D0CF-CF3D-42BF-9AEC-4D5281613A9E}" destId="{1A978429-C311-46A5-A443-A6B9C7262459}" srcOrd="3" destOrd="0" presId="urn:microsoft.com/office/officeart/2005/8/layout/process1"/>
    <dgm:cxn modelId="{8F6051F0-4945-4D1E-8379-1501A21EB6BD}" type="presParOf" srcId="{1A978429-C311-46A5-A443-A6B9C7262459}" destId="{2AB379A4-79A1-4AE3-BF4E-CA40D36FF90E}" srcOrd="0" destOrd="0" presId="urn:microsoft.com/office/officeart/2005/8/layout/process1"/>
    <dgm:cxn modelId="{0DF772A9-86D4-4C5F-85BE-FE7889AF3920}" type="presParOf" srcId="{7088D0CF-CF3D-42BF-9AEC-4D5281613A9E}" destId="{6369FEE6-4A35-4DB7-811D-B051D29ECF0B}" srcOrd="4" destOrd="0" presId="urn:microsoft.com/office/officeart/2005/8/layout/process1"/>
    <dgm:cxn modelId="{778F501B-0FCE-4A9C-BA49-ECFC64F3CBD7}" type="presParOf" srcId="{7088D0CF-CF3D-42BF-9AEC-4D5281613A9E}" destId="{BB1597DF-38D6-40FD-B407-684DA6B6FFE3}" srcOrd="5" destOrd="0" presId="urn:microsoft.com/office/officeart/2005/8/layout/process1"/>
    <dgm:cxn modelId="{7160C995-B411-4E68-AD9F-421F92136B82}" type="presParOf" srcId="{BB1597DF-38D6-40FD-B407-684DA6B6FFE3}" destId="{AC3A128D-D466-4F4A-ABDF-859ADF11C260}" srcOrd="0" destOrd="0" presId="urn:microsoft.com/office/officeart/2005/8/layout/process1"/>
    <dgm:cxn modelId="{099D98E6-E8D5-4AAA-96C6-8E59356CC922}" type="presParOf" srcId="{7088D0CF-CF3D-42BF-9AEC-4D5281613A9E}" destId="{7D8D2EF4-F296-4340-84E7-39C5FFBEDB7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6AA8D-6192-4446-BCF8-4F205B57CDB7}">
      <dsp:nvSpPr>
        <dsp:cNvPr id="0" name=""/>
        <dsp:cNvSpPr/>
      </dsp:nvSpPr>
      <dsp:spPr>
        <a:xfrm>
          <a:off x="2427" y="243726"/>
          <a:ext cx="1926035" cy="1155621"/>
        </a:xfrm>
        <a:prstGeom prst="rect">
          <a:avLst/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Indústrias</a:t>
          </a:r>
          <a:r>
            <a:rPr lang="pt-BR" sz="1800" kern="1200" dirty="0" smtClean="0"/>
            <a:t/>
          </a:r>
          <a:br>
            <a:rPr lang="pt-BR" sz="1800" kern="1200" dirty="0" smtClean="0"/>
          </a:br>
          <a:r>
            <a:rPr lang="pt-BR" sz="3200" kern="1200" dirty="0" smtClean="0"/>
            <a:t>4.079</a:t>
          </a:r>
          <a:endParaRPr lang="pt-BR" sz="3200" kern="1200" dirty="0"/>
        </a:p>
      </dsp:txBody>
      <dsp:txXfrm>
        <a:off x="2427" y="243726"/>
        <a:ext cx="1926035" cy="1155621"/>
      </dsp:txXfrm>
    </dsp:sp>
    <dsp:sp modelId="{A7D0C83F-29F7-404C-B1ED-52F1D9F3DF43}">
      <dsp:nvSpPr>
        <dsp:cNvPr id="0" name=""/>
        <dsp:cNvSpPr/>
      </dsp:nvSpPr>
      <dsp:spPr>
        <a:xfrm>
          <a:off x="2121066" y="243726"/>
          <a:ext cx="1926035" cy="1155621"/>
        </a:xfrm>
        <a:prstGeom prst="rect">
          <a:avLst/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Construção civil</a:t>
          </a:r>
          <a:r>
            <a:rPr lang="pt-BR" sz="1800" kern="1200" dirty="0" smtClean="0"/>
            <a:t/>
          </a:r>
          <a:br>
            <a:rPr lang="pt-BR" sz="1800" kern="1200" dirty="0" smtClean="0"/>
          </a:br>
          <a:r>
            <a:rPr lang="pt-BR" sz="3200" kern="1200" dirty="0" smtClean="0"/>
            <a:t>961</a:t>
          </a:r>
          <a:endParaRPr lang="pt-BR" sz="3200" kern="1200" dirty="0"/>
        </a:p>
      </dsp:txBody>
      <dsp:txXfrm>
        <a:off x="2121066" y="243726"/>
        <a:ext cx="1926035" cy="1155621"/>
      </dsp:txXfrm>
    </dsp:sp>
    <dsp:sp modelId="{CBA73255-89E8-42AF-A119-043A26146EFB}">
      <dsp:nvSpPr>
        <dsp:cNvPr id="0" name=""/>
        <dsp:cNvSpPr/>
      </dsp:nvSpPr>
      <dsp:spPr>
        <a:xfrm>
          <a:off x="4239705" y="243726"/>
          <a:ext cx="1926035" cy="1155621"/>
        </a:xfrm>
        <a:prstGeom prst="rect">
          <a:avLst/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Comércio</a:t>
          </a:r>
          <a:r>
            <a:rPr lang="pt-BR" sz="1800" kern="1200" dirty="0" smtClean="0"/>
            <a:t/>
          </a:r>
          <a:br>
            <a:rPr lang="pt-BR" sz="1800" kern="1200" dirty="0" smtClean="0"/>
          </a:br>
          <a:r>
            <a:rPr lang="pt-BR" sz="3200" kern="1200" dirty="0" smtClean="0"/>
            <a:t>17.831</a:t>
          </a:r>
          <a:endParaRPr lang="pt-BR" sz="3200" kern="1200" dirty="0"/>
        </a:p>
      </dsp:txBody>
      <dsp:txXfrm>
        <a:off x="4239705" y="243726"/>
        <a:ext cx="1926035" cy="1155621"/>
      </dsp:txXfrm>
    </dsp:sp>
    <dsp:sp modelId="{74892AA3-CA44-40CD-B185-26818D6684F8}">
      <dsp:nvSpPr>
        <dsp:cNvPr id="0" name=""/>
        <dsp:cNvSpPr/>
      </dsp:nvSpPr>
      <dsp:spPr>
        <a:xfrm>
          <a:off x="6358344" y="243726"/>
          <a:ext cx="1926035" cy="1155621"/>
        </a:xfrm>
        <a:prstGeom prst="rect">
          <a:avLst/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Serviços</a:t>
          </a:r>
          <a:r>
            <a:rPr lang="pt-BR" sz="1800" kern="1200" dirty="0" smtClean="0"/>
            <a:t/>
          </a:r>
          <a:br>
            <a:rPr lang="pt-BR" sz="1800" kern="1200" dirty="0" smtClean="0"/>
          </a:br>
          <a:r>
            <a:rPr lang="pt-BR" sz="3200" kern="1200" dirty="0" smtClean="0"/>
            <a:t>14.752</a:t>
          </a:r>
          <a:endParaRPr lang="pt-BR" sz="3200" kern="1200" dirty="0"/>
        </a:p>
      </dsp:txBody>
      <dsp:txXfrm>
        <a:off x="6358344" y="243726"/>
        <a:ext cx="1926035" cy="1155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76807-3A00-4D55-9791-83F0A06459B1}">
      <dsp:nvSpPr>
        <dsp:cNvPr id="0" name=""/>
        <dsp:cNvSpPr/>
      </dsp:nvSpPr>
      <dsp:spPr>
        <a:xfrm>
          <a:off x="1188467" y="98262"/>
          <a:ext cx="6338501" cy="1611447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latin typeface="+mj-lt"/>
              <a:ea typeface="+mj-ea"/>
              <a:cs typeface="+mj-cs"/>
            </a:rPr>
            <a:t>Os </a:t>
          </a:r>
          <a:r>
            <a:rPr lang="en-GB" sz="3200" b="1" kern="1200" dirty="0" err="1" smtClean="0">
              <a:latin typeface="+mj-lt"/>
              <a:ea typeface="+mj-ea"/>
              <a:cs typeface="+mj-cs"/>
            </a:rPr>
            <a:t>três</a:t>
          </a:r>
          <a:r>
            <a:rPr lang="en-GB" sz="3200" b="1" kern="1200" dirty="0" smtClean="0">
              <a:latin typeface="+mj-lt"/>
              <a:ea typeface="+mj-ea"/>
              <a:cs typeface="+mj-cs"/>
            </a:rPr>
            <a:t> </a:t>
          </a:r>
          <a:r>
            <a:rPr lang="en-GB" sz="3200" b="1" kern="1200" dirty="0" err="1" smtClean="0">
              <a:latin typeface="+mj-lt"/>
              <a:ea typeface="+mj-ea"/>
              <a:cs typeface="+mj-cs"/>
            </a:rPr>
            <a:t>pilares</a:t>
          </a:r>
          <a:r>
            <a:rPr lang="en-GB" sz="3200" b="1" kern="1200" dirty="0" smtClean="0">
              <a:latin typeface="+mj-lt"/>
              <a:ea typeface="+mj-ea"/>
              <a:cs typeface="+mj-cs"/>
            </a:rPr>
            <a:t> do Plano </a:t>
          </a:r>
          <a:r>
            <a:rPr lang="en-GB" sz="3200" b="1" kern="1200" dirty="0" err="1" smtClean="0">
              <a:latin typeface="+mj-lt"/>
              <a:ea typeface="+mj-ea"/>
              <a:cs typeface="+mj-cs"/>
            </a:rPr>
            <a:t>Diretor</a:t>
          </a:r>
          <a:r>
            <a:rPr lang="en-GB" sz="3200" b="1" kern="1200" dirty="0" smtClean="0">
              <a:latin typeface="+mj-lt"/>
              <a:ea typeface="+mj-ea"/>
              <a:cs typeface="+mj-cs"/>
            </a:rPr>
            <a:t> de </a:t>
          </a:r>
          <a:r>
            <a:rPr lang="en-GB" sz="3200" b="1" kern="1200" dirty="0" err="1" smtClean="0">
              <a:latin typeface="+mj-lt"/>
              <a:ea typeface="+mj-ea"/>
              <a:cs typeface="+mj-cs"/>
            </a:rPr>
            <a:t>Resíduos</a:t>
          </a:r>
          <a:r>
            <a:rPr lang="en-GB" sz="3200" b="1" kern="1200" dirty="0" smtClean="0">
              <a:latin typeface="+mj-lt"/>
              <a:ea typeface="+mj-ea"/>
              <a:cs typeface="+mj-cs"/>
            </a:rPr>
            <a:t> </a:t>
          </a:r>
          <a:r>
            <a:rPr lang="en-GB" sz="3200" b="1" kern="1200" dirty="0" err="1" smtClean="0">
              <a:latin typeface="+mj-lt"/>
              <a:ea typeface="+mj-ea"/>
              <a:cs typeface="+mj-cs"/>
            </a:rPr>
            <a:t>Sólidos</a:t>
          </a:r>
          <a:r>
            <a:rPr lang="en-GB" sz="3200" b="1" kern="1200" dirty="0" smtClean="0">
              <a:latin typeface="+mj-lt"/>
              <a:ea typeface="+mj-ea"/>
              <a:cs typeface="+mj-cs"/>
            </a:rPr>
            <a:t> de Guarulhos</a:t>
          </a:r>
          <a:endParaRPr lang="pt-BR" sz="3200" kern="1200" dirty="0"/>
        </a:p>
      </dsp:txBody>
      <dsp:txXfrm>
        <a:off x="1235665" y="145460"/>
        <a:ext cx="6244105" cy="1517051"/>
      </dsp:txXfrm>
    </dsp:sp>
    <dsp:sp modelId="{2720F2D3-9F62-4A1D-B3B1-0F963B23F4D2}">
      <dsp:nvSpPr>
        <dsp:cNvPr id="0" name=""/>
        <dsp:cNvSpPr/>
      </dsp:nvSpPr>
      <dsp:spPr>
        <a:xfrm>
          <a:off x="1215394" y="1709710"/>
          <a:ext cx="3142323" cy="644579"/>
        </a:xfrm>
        <a:custGeom>
          <a:avLst/>
          <a:gdLst/>
          <a:ahLst/>
          <a:cxnLst/>
          <a:rect l="0" t="0" r="0" b="0"/>
          <a:pathLst>
            <a:path>
              <a:moveTo>
                <a:pt x="3142323" y="0"/>
              </a:moveTo>
              <a:lnTo>
                <a:pt x="3142323" y="322289"/>
              </a:lnTo>
              <a:lnTo>
                <a:pt x="0" y="322289"/>
              </a:lnTo>
              <a:lnTo>
                <a:pt x="0" y="644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A4E8F-22C4-45A5-9C25-A0FC82A75052}">
      <dsp:nvSpPr>
        <dsp:cNvPr id="0" name=""/>
        <dsp:cNvSpPr/>
      </dsp:nvSpPr>
      <dsp:spPr>
        <a:xfrm>
          <a:off x="6808" y="2354289"/>
          <a:ext cx="2417171" cy="1611447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err="1" smtClean="0"/>
            <a:t>Formação</a:t>
          </a:r>
          <a:r>
            <a:rPr lang="en-GB" sz="2300" b="1" kern="1200" dirty="0" smtClean="0"/>
            <a:t> dos </a:t>
          </a:r>
          <a:r>
            <a:rPr lang="en-GB" sz="2300" b="1" kern="1200" dirty="0" err="1" smtClean="0"/>
            <a:t>técnicos</a:t>
          </a:r>
          <a:r>
            <a:rPr lang="en-GB" sz="2300" b="1" kern="1200" dirty="0" smtClean="0"/>
            <a:t> </a:t>
          </a:r>
          <a:r>
            <a:rPr lang="en-GB" sz="2300" b="1" kern="1200" dirty="0" err="1" smtClean="0"/>
            <a:t>envolvidos</a:t>
          </a:r>
          <a:r>
            <a:rPr lang="en-GB" sz="2300" b="1" kern="1200" dirty="0" smtClean="0"/>
            <a:t> </a:t>
          </a:r>
          <a:endParaRPr lang="pt-BR" sz="2300" b="1" kern="1200" dirty="0"/>
        </a:p>
      </dsp:txBody>
      <dsp:txXfrm>
        <a:off x="54006" y="2401487"/>
        <a:ext cx="2322775" cy="1517051"/>
      </dsp:txXfrm>
    </dsp:sp>
    <dsp:sp modelId="{A2F3798C-046D-4EBA-A8F2-4630E727C2FA}">
      <dsp:nvSpPr>
        <dsp:cNvPr id="0" name=""/>
        <dsp:cNvSpPr/>
      </dsp:nvSpPr>
      <dsp:spPr>
        <a:xfrm>
          <a:off x="4311998" y="1709710"/>
          <a:ext cx="91440" cy="6445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4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4DE3E-EF7C-4071-824F-A5EDE16D1AC6}">
      <dsp:nvSpPr>
        <dsp:cNvPr id="0" name=""/>
        <dsp:cNvSpPr/>
      </dsp:nvSpPr>
      <dsp:spPr>
        <a:xfrm>
          <a:off x="3149132" y="2354289"/>
          <a:ext cx="2417171" cy="1611447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err="1" smtClean="0"/>
            <a:t>Mobilização</a:t>
          </a:r>
          <a:r>
            <a:rPr lang="en-GB" sz="2300" b="1" kern="1200" dirty="0" smtClean="0"/>
            <a:t> e </a:t>
          </a:r>
          <a:r>
            <a:rPr lang="en-GB" sz="2300" b="1" kern="1200" dirty="0" err="1" smtClean="0"/>
            <a:t>educação</a:t>
          </a:r>
          <a:r>
            <a:rPr lang="en-GB" sz="2300" b="1" kern="1200" dirty="0" smtClean="0"/>
            <a:t> </a:t>
          </a:r>
          <a:r>
            <a:rPr lang="en-GB" sz="2300" b="1" kern="1200" dirty="0" err="1" smtClean="0"/>
            <a:t>ambiental</a:t>
          </a:r>
          <a:r>
            <a:rPr lang="en-GB" sz="2300" b="1" kern="1200" dirty="0" smtClean="0"/>
            <a:t> </a:t>
          </a:r>
          <a:r>
            <a:rPr lang="en-GB" sz="2300" b="1" kern="1200" dirty="0" err="1" smtClean="0"/>
            <a:t>da</a:t>
          </a:r>
          <a:r>
            <a:rPr lang="en-GB" sz="2300" b="1" kern="1200" dirty="0" smtClean="0"/>
            <a:t> </a:t>
          </a:r>
          <a:r>
            <a:rPr lang="en-GB" sz="2300" b="1" kern="1200" dirty="0" err="1" smtClean="0"/>
            <a:t>população</a:t>
          </a:r>
          <a:endParaRPr lang="pt-BR" sz="2300" b="1" kern="1200" dirty="0"/>
        </a:p>
      </dsp:txBody>
      <dsp:txXfrm>
        <a:off x="3196330" y="2401487"/>
        <a:ext cx="2322775" cy="1517051"/>
      </dsp:txXfrm>
    </dsp:sp>
    <dsp:sp modelId="{0494E8DB-F136-46A5-9D6C-F34D9FF9B4DB}">
      <dsp:nvSpPr>
        <dsp:cNvPr id="0" name=""/>
        <dsp:cNvSpPr/>
      </dsp:nvSpPr>
      <dsp:spPr>
        <a:xfrm>
          <a:off x="4357717" y="1709710"/>
          <a:ext cx="3142323" cy="644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289"/>
              </a:lnTo>
              <a:lnTo>
                <a:pt x="3142323" y="322289"/>
              </a:lnTo>
              <a:lnTo>
                <a:pt x="3142323" y="644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E1803-82DE-49F2-AB12-F8A6A6596F76}">
      <dsp:nvSpPr>
        <dsp:cNvPr id="0" name=""/>
        <dsp:cNvSpPr/>
      </dsp:nvSpPr>
      <dsp:spPr>
        <a:xfrm>
          <a:off x="6291455" y="2354289"/>
          <a:ext cx="2417171" cy="1611447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err="1" smtClean="0"/>
            <a:t>Modelo</a:t>
          </a:r>
          <a:r>
            <a:rPr lang="en-GB" sz="2300" b="1" kern="1200" dirty="0" smtClean="0"/>
            <a:t> </a:t>
          </a:r>
          <a:r>
            <a:rPr lang="en-GB" sz="2300" b="1" kern="1200" dirty="0" err="1" smtClean="0"/>
            <a:t>Tecnológico</a:t>
          </a:r>
          <a:r>
            <a:rPr lang="en-GB" sz="2300" b="1" kern="1200" dirty="0" smtClean="0"/>
            <a:t> </a:t>
          </a:r>
          <a:r>
            <a:rPr lang="en-GB" sz="2300" b="1" kern="1200" dirty="0" err="1" smtClean="0"/>
            <a:t>eficiente</a:t>
          </a:r>
          <a:r>
            <a:rPr lang="en-GB" sz="2300" b="1" kern="1200" dirty="0" smtClean="0"/>
            <a:t> e  </a:t>
          </a:r>
          <a:r>
            <a:rPr lang="en-GB" sz="2300" b="1" kern="1200" dirty="0" err="1" smtClean="0"/>
            <a:t>eficaz</a:t>
          </a:r>
          <a:endParaRPr lang="pt-BR" sz="2300" b="1" kern="1200" dirty="0"/>
        </a:p>
      </dsp:txBody>
      <dsp:txXfrm>
        <a:off x="6338653" y="2401487"/>
        <a:ext cx="2322775" cy="1517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1AB43-5035-42D7-888D-E5F39B3F3D8D}">
      <dsp:nvSpPr>
        <dsp:cNvPr id="0" name=""/>
        <dsp:cNvSpPr/>
      </dsp:nvSpPr>
      <dsp:spPr>
        <a:xfrm>
          <a:off x="3704" y="153343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ln/>
              <a:latin typeface="Arial Black" pitchFamily="34" charset="0"/>
            </a:rPr>
            <a:t>Coleta convencional</a:t>
          </a:r>
          <a:endParaRPr lang="pt-BR" sz="1400" kern="1200" dirty="0">
            <a:ln/>
            <a:latin typeface="Arial Black" pitchFamily="34" charset="0"/>
          </a:endParaRPr>
        </a:p>
      </dsp:txBody>
      <dsp:txXfrm>
        <a:off x="32167" y="181806"/>
        <a:ext cx="1562742" cy="914874"/>
      </dsp:txXfrm>
    </dsp:sp>
    <dsp:sp modelId="{0E0E7C71-F7CF-460C-979C-DE8AC0597F85}">
      <dsp:nvSpPr>
        <dsp:cNvPr id="0" name=""/>
        <dsp:cNvSpPr/>
      </dsp:nvSpPr>
      <dsp:spPr>
        <a:xfrm>
          <a:off x="1785339" y="438405"/>
          <a:ext cx="343369" cy="4016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>
            <a:ln>
              <a:noFill/>
            </a:ln>
            <a:solidFill>
              <a:schemeClr val="accent3">
                <a:lumMod val="50000"/>
              </a:schemeClr>
            </a:solidFill>
          </a:endParaRPr>
        </a:p>
      </dsp:txBody>
      <dsp:txXfrm>
        <a:off x="1785339" y="518740"/>
        <a:ext cx="240358" cy="241007"/>
      </dsp:txXfrm>
    </dsp:sp>
    <dsp:sp modelId="{AD96700E-E9C6-45A4-9083-68C3098074BE}">
      <dsp:nvSpPr>
        <dsp:cNvPr id="0" name=""/>
        <dsp:cNvSpPr/>
      </dsp:nvSpPr>
      <dsp:spPr>
        <a:xfrm>
          <a:off x="2271240" y="153343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n/>
              <a:latin typeface="Arial Black" pitchFamily="34" charset="0"/>
            </a:rPr>
            <a:t>390 mil domicílios</a:t>
          </a:r>
          <a:endParaRPr lang="pt-BR" sz="1400" kern="1200" dirty="0">
            <a:ln/>
            <a:latin typeface="Arial Black" pitchFamily="34" charset="0"/>
          </a:endParaRPr>
        </a:p>
      </dsp:txBody>
      <dsp:txXfrm>
        <a:off x="2299703" y="181806"/>
        <a:ext cx="1562742" cy="914874"/>
      </dsp:txXfrm>
    </dsp:sp>
    <dsp:sp modelId="{1A978429-C311-46A5-A443-A6B9C7262459}">
      <dsp:nvSpPr>
        <dsp:cNvPr id="0" name=""/>
        <dsp:cNvSpPr/>
      </dsp:nvSpPr>
      <dsp:spPr>
        <a:xfrm>
          <a:off x="4052875" y="438405"/>
          <a:ext cx="343369" cy="4016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>
            <a:ln>
              <a:noFill/>
            </a:ln>
          </a:endParaRPr>
        </a:p>
      </dsp:txBody>
      <dsp:txXfrm>
        <a:off x="4052875" y="518740"/>
        <a:ext cx="240358" cy="241007"/>
      </dsp:txXfrm>
    </dsp:sp>
    <dsp:sp modelId="{6369FEE6-4A35-4DB7-811D-B051D29ECF0B}">
      <dsp:nvSpPr>
        <dsp:cNvPr id="0" name=""/>
        <dsp:cNvSpPr/>
      </dsp:nvSpPr>
      <dsp:spPr>
        <a:xfrm>
          <a:off x="4538775" y="153343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n/>
              <a:latin typeface="Arial Black" pitchFamily="34" charset="0"/>
            </a:rPr>
            <a:t>Total em 2013</a:t>
          </a:r>
          <a:br>
            <a:rPr lang="pt-BR" sz="1400" kern="1200" dirty="0" smtClean="0">
              <a:ln/>
              <a:latin typeface="Arial Black" pitchFamily="34" charset="0"/>
            </a:rPr>
          </a:br>
          <a:r>
            <a:rPr lang="pt-BR" sz="1400" kern="1200" dirty="0" smtClean="0">
              <a:ln/>
              <a:latin typeface="Arial Black" pitchFamily="34" charset="0"/>
            </a:rPr>
            <a:t>446.507t</a:t>
          </a:r>
          <a:endParaRPr lang="pt-BR" sz="1400" kern="1200" dirty="0">
            <a:ln/>
            <a:latin typeface="Arial Black" pitchFamily="34" charset="0"/>
          </a:endParaRPr>
        </a:p>
      </dsp:txBody>
      <dsp:txXfrm>
        <a:off x="4567238" y="181806"/>
        <a:ext cx="1562742" cy="914874"/>
      </dsp:txXfrm>
    </dsp:sp>
    <dsp:sp modelId="{BB1597DF-38D6-40FD-B407-684DA6B6FFE3}">
      <dsp:nvSpPr>
        <dsp:cNvPr id="0" name=""/>
        <dsp:cNvSpPr/>
      </dsp:nvSpPr>
      <dsp:spPr>
        <a:xfrm>
          <a:off x="6320410" y="438405"/>
          <a:ext cx="343369" cy="4016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>
            <a:ln>
              <a:noFill/>
            </a:ln>
          </a:endParaRPr>
        </a:p>
      </dsp:txBody>
      <dsp:txXfrm>
        <a:off x="6320410" y="518740"/>
        <a:ext cx="240358" cy="241007"/>
      </dsp:txXfrm>
    </dsp:sp>
    <dsp:sp modelId="{7D8D2EF4-F296-4340-84E7-39C5FFBEDB78}">
      <dsp:nvSpPr>
        <dsp:cNvPr id="0" name=""/>
        <dsp:cNvSpPr/>
      </dsp:nvSpPr>
      <dsp:spPr>
        <a:xfrm>
          <a:off x="6806311" y="153343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n/>
              <a:latin typeface="Arial Black" pitchFamily="34" charset="0"/>
            </a:rPr>
            <a:t>1223 </a:t>
          </a:r>
          <a:r>
            <a:rPr lang="pt-BR" sz="1400" kern="1200" dirty="0" err="1" smtClean="0">
              <a:ln/>
              <a:latin typeface="Arial Black" pitchFamily="34" charset="0"/>
            </a:rPr>
            <a:t>ton</a:t>
          </a:r>
          <a:r>
            <a:rPr lang="pt-BR" sz="1400" kern="1200" dirty="0" smtClean="0">
              <a:ln/>
              <a:latin typeface="Arial Black" pitchFamily="34" charset="0"/>
            </a:rPr>
            <a:t>/dia</a:t>
          </a:r>
        </a:p>
      </dsp:txBody>
      <dsp:txXfrm>
        <a:off x="6834774" y="181806"/>
        <a:ext cx="1562742" cy="914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1AB43-5035-42D7-888D-E5F39B3F3D8D}">
      <dsp:nvSpPr>
        <dsp:cNvPr id="0" name=""/>
        <dsp:cNvSpPr/>
      </dsp:nvSpPr>
      <dsp:spPr>
        <a:xfrm>
          <a:off x="352" y="462976"/>
          <a:ext cx="1254232" cy="946255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Coleta seletiva de secos</a:t>
          </a:r>
          <a:endParaRPr lang="pt-BR" sz="1400" kern="1200" dirty="0">
            <a:latin typeface="Arial Black" pitchFamily="34" charset="0"/>
          </a:endParaRPr>
        </a:p>
      </dsp:txBody>
      <dsp:txXfrm>
        <a:off x="28067" y="490691"/>
        <a:ext cx="1198802" cy="890825"/>
      </dsp:txXfrm>
    </dsp:sp>
    <dsp:sp modelId="{0E0E7C71-F7CF-460C-979C-DE8AC0597F85}">
      <dsp:nvSpPr>
        <dsp:cNvPr id="0" name=""/>
        <dsp:cNvSpPr/>
      </dsp:nvSpPr>
      <dsp:spPr>
        <a:xfrm rot="21567425">
          <a:off x="1395708" y="740603"/>
          <a:ext cx="299208" cy="373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>
            <a:solidFill>
              <a:schemeClr val="accent3">
                <a:lumMod val="50000"/>
              </a:schemeClr>
            </a:solidFill>
          </a:endParaRPr>
        </a:p>
      </dsp:txBody>
      <dsp:txXfrm>
        <a:off x="1395710" y="815749"/>
        <a:ext cx="209446" cy="224164"/>
      </dsp:txXfrm>
    </dsp:sp>
    <dsp:sp modelId="{AD96700E-E9C6-45A4-9083-68C3098074BE}">
      <dsp:nvSpPr>
        <dsp:cNvPr id="0" name=""/>
        <dsp:cNvSpPr/>
      </dsp:nvSpPr>
      <dsp:spPr>
        <a:xfrm>
          <a:off x="1819104" y="440530"/>
          <a:ext cx="2354020" cy="946255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Coop Reciclável</a:t>
          </a:r>
        </a:p>
      </dsp:txBody>
      <dsp:txXfrm>
        <a:off x="1846819" y="468245"/>
        <a:ext cx="2298590" cy="890825"/>
      </dsp:txXfrm>
    </dsp:sp>
    <dsp:sp modelId="{1A978429-C311-46A5-A443-A6B9C7262459}">
      <dsp:nvSpPr>
        <dsp:cNvPr id="0" name=""/>
        <dsp:cNvSpPr/>
      </dsp:nvSpPr>
      <dsp:spPr>
        <a:xfrm rot="30012">
          <a:off x="4333283" y="740012"/>
          <a:ext cx="339563" cy="373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4333285" y="814288"/>
        <a:ext cx="237694" cy="224164"/>
      </dsp:txXfrm>
    </dsp:sp>
    <dsp:sp modelId="{6369FEE6-4A35-4DB7-811D-B051D29ECF0B}">
      <dsp:nvSpPr>
        <dsp:cNvPr id="0" name=""/>
        <dsp:cNvSpPr/>
      </dsp:nvSpPr>
      <dsp:spPr>
        <a:xfrm>
          <a:off x="4813787" y="462976"/>
          <a:ext cx="1506476" cy="946255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Total em 2013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2409 t</a:t>
          </a:r>
          <a:endParaRPr lang="pt-BR" sz="1400" kern="1200" dirty="0">
            <a:latin typeface="Arial Black" pitchFamily="34" charset="0"/>
          </a:endParaRPr>
        </a:p>
      </dsp:txBody>
      <dsp:txXfrm>
        <a:off x="4841502" y="490691"/>
        <a:ext cx="1451046" cy="890825"/>
      </dsp:txXfrm>
    </dsp:sp>
    <dsp:sp modelId="{BB1597DF-38D6-40FD-B407-684DA6B6FFE3}">
      <dsp:nvSpPr>
        <dsp:cNvPr id="0" name=""/>
        <dsp:cNvSpPr/>
      </dsp:nvSpPr>
      <dsp:spPr>
        <a:xfrm>
          <a:off x="6470911" y="749300"/>
          <a:ext cx="319373" cy="373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6470911" y="824021"/>
        <a:ext cx="223561" cy="224164"/>
      </dsp:txXfrm>
    </dsp:sp>
    <dsp:sp modelId="{7D8D2EF4-F296-4340-84E7-39C5FFBEDB78}">
      <dsp:nvSpPr>
        <dsp:cNvPr id="0" name=""/>
        <dsp:cNvSpPr/>
      </dsp:nvSpPr>
      <dsp:spPr>
        <a:xfrm>
          <a:off x="6922854" y="462976"/>
          <a:ext cx="1506476" cy="946255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11 </a:t>
          </a:r>
          <a:r>
            <a:rPr lang="pt-BR" sz="1400" kern="1200" dirty="0" err="1" smtClean="0">
              <a:latin typeface="Arial Black" pitchFamily="34" charset="0"/>
            </a:rPr>
            <a:t>ton</a:t>
          </a:r>
          <a:r>
            <a:rPr lang="pt-BR" sz="1400" kern="1200" dirty="0" smtClean="0">
              <a:latin typeface="Arial Black" pitchFamily="34" charset="0"/>
            </a:rPr>
            <a:t>/dia</a:t>
          </a:r>
        </a:p>
      </dsp:txBody>
      <dsp:txXfrm>
        <a:off x="6950569" y="490691"/>
        <a:ext cx="1451046" cy="8908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1AB43-5035-42D7-888D-E5F39B3F3D8D}">
      <dsp:nvSpPr>
        <dsp:cNvPr id="0" name=""/>
        <dsp:cNvSpPr/>
      </dsp:nvSpPr>
      <dsp:spPr>
        <a:xfrm>
          <a:off x="3704" y="306187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Coleta de RCD e Volumosos</a:t>
          </a:r>
          <a:br>
            <a:rPr lang="pt-BR" sz="1400" kern="1200" dirty="0" smtClean="0">
              <a:latin typeface="Arial Black" pitchFamily="34" charset="0"/>
            </a:rPr>
          </a:br>
          <a:r>
            <a:rPr lang="pt-BR" sz="1400" kern="1200" dirty="0" err="1" smtClean="0">
              <a:latin typeface="Arial Black" pitchFamily="34" charset="0"/>
            </a:rPr>
            <a:t>PEVs</a:t>
          </a:r>
          <a:endParaRPr lang="pt-BR" sz="1400" kern="1200" dirty="0">
            <a:latin typeface="Arial Black" pitchFamily="34" charset="0"/>
          </a:endParaRPr>
        </a:p>
      </dsp:txBody>
      <dsp:txXfrm>
        <a:off x="32167" y="334650"/>
        <a:ext cx="1562742" cy="914874"/>
      </dsp:txXfrm>
    </dsp:sp>
    <dsp:sp modelId="{0E0E7C71-F7CF-460C-979C-DE8AC0597F85}">
      <dsp:nvSpPr>
        <dsp:cNvPr id="0" name=""/>
        <dsp:cNvSpPr/>
      </dsp:nvSpPr>
      <dsp:spPr>
        <a:xfrm rot="1229">
          <a:off x="1775592" y="591650"/>
          <a:ext cx="322705" cy="4016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>
            <a:solidFill>
              <a:schemeClr val="accent3">
                <a:lumMod val="50000"/>
              </a:schemeClr>
            </a:solidFill>
          </a:endParaRPr>
        </a:p>
      </dsp:txBody>
      <dsp:txXfrm>
        <a:off x="1775592" y="671968"/>
        <a:ext cx="225894" cy="241007"/>
      </dsp:txXfrm>
    </dsp:sp>
    <dsp:sp modelId="{AD96700E-E9C6-45A4-9083-68C3098074BE}">
      <dsp:nvSpPr>
        <dsp:cNvPr id="0" name=""/>
        <dsp:cNvSpPr/>
      </dsp:nvSpPr>
      <dsp:spPr>
        <a:xfrm>
          <a:off x="2232251" y="306984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Rede de 17 </a:t>
          </a:r>
          <a:r>
            <a:rPr lang="pt-BR" sz="1400" kern="1200" dirty="0" err="1" smtClean="0">
              <a:latin typeface="Arial Black" pitchFamily="34" charset="0"/>
            </a:rPr>
            <a:t>PEVs</a:t>
          </a:r>
          <a:endParaRPr lang="pt-BR" sz="1400" kern="1200" dirty="0">
            <a:latin typeface="Arial Black" pitchFamily="34" charset="0"/>
          </a:endParaRPr>
        </a:p>
      </dsp:txBody>
      <dsp:txXfrm>
        <a:off x="2260714" y="335447"/>
        <a:ext cx="1562742" cy="914874"/>
      </dsp:txXfrm>
    </dsp:sp>
    <dsp:sp modelId="{1A978429-C311-46A5-A443-A6B9C7262459}">
      <dsp:nvSpPr>
        <dsp:cNvPr id="0" name=""/>
        <dsp:cNvSpPr/>
      </dsp:nvSpPr>
      <dsp:spPr>
        <a:xfrm rot="21598812">
          <a:off x="4023633" y="591644"/>
          <a:ext cx="364033" cy="4016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>
        <a:off x="4023633" y="671998"/>
        <a:ext cx="254823" cy="241007"/>
      </dsp:txXfrm>
    </dsp:sp>
    <dsp:sp modelId="{6369FEE6-4A35-4DB7-811D-B051D29ECF0B}">
      <dsp:nvSpPr>
        <dsp:cNvPr id="0" name=""/>
        <dsp:cNvSpPr/>
      </dsp:nvSpPr>
      <dsp:spPr>
        <a:xfrm>
          <a:off x="4538775" y="306187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Total em 2013</a:t>
          </a:r>
          <a:br>
            <a:rPr lang="pt-BR" sz="1400" kern="1200" dirty="0" smtClean="0">
              <a:latin typeface="Arial Black" pitchFamily="34" charset="0"/>
            </a:rPr>
          </a:br>
          <a:r>
            <a:rPr lang="pt-BR" sz="1400" kern="1200" dirty="0" smtClean="0">
              <a:latin typeface="Arial Black" pitchFamily="34" charset="0"/>
            </a:rPr>
            <a:t>42.442 t</a:t>
          </a:r>
          <a:endParaRPr lang="pt-BR" sz="1400" kern="1200" dirty="0">
            <a:latin typeface="Arial Black" pitchFamily="34" charset="0"/>
          </a:endParaRPr>
        </a:p>
      </dsp:txBody>
      <dsp:txXfrm>
        <a:off x="4567238" y="334650"/>
        <a:ext cx="1562742" cy="914874"/>
      </dsp:txXfrm>
    </dsp:sp>
    <dsp:sp modelId="{BB1597DF-38D6-40FD-B407-684DA6B6FFE3}">
      <dsp:nvSpPr>
        <dsp:cNvPr id="0" name=""/>
        <dsp:cNvSpPr/>
      </dsp:nvSpPr>
      <dsp:spPr>
        <a:xfrm>
          <a:off x="6320410" y="591249"/>
          <a:ext cx="343369" cy="4016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>
        <a:off x="6320410" y="671584"/>
        <a:ext cx="240358" cy="241007"/>
      </dsp:txXfrm>
    </dsp:sp>
    <dsp:sp modelId="{7D8D2EF4-F296-4340-84E7-39C5FFBEDB78}">
      <dsp:nvSpPr>
        <dsp:cNvPr id="0" name=""/>
        <dsp:cNvSpPr/>
      </dsp:nvSpPr>
      <dsp:spPr>
        <a:xfrm>
          <a:off x="6806311" y="306187"/>
          <a:ext cx="1619668" cy="971800"/>
        </a:xfrm>
        <a:prstGeom prst="roundRect">
          <a:avLst>
            <a:gd name="adj" fmla="val 10000"/>
          </a:avLst>
        </a:prstGeom>
        <a:solidFill>
          <a:srgbClr val="2184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Arial Black" pitchFamily="34" charset="0"/>
            </a:rPr>
            <a:t>147ton/dia</a:t>
          </a:r>
        </a:p>
      </dsp:txBody>
      <dsp:txXfrm>
        <a:off x="6834774" y="334650"/>
        <a:ext cx="1562742" cy="914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C809E-CEC7-40FD-9BF5-0781EA73E11E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7B6CD-B467-45FF-82E2-703A0A9DA8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40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86379E-0D87-4540-95DC-31DE3D271496}" type="slidenum">
              <a:rPr lang="en-US" smtClean="0"/>
              <a:pPr>
                <a:spcBef>
                  <a:spcPct val="0"/>
                </a:spcBef>
              </a:pPr>
              <a:t>4</a:t>
            </a:fld>
            <a:endParaRPr lang="en-US" smtClean="0"/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43D614-4B7F-4ED4-BDB0-8242AB3F2CBA}" type="slidenum">
              <a:rPr lang="en-US"/>
              <a:pPr algn="r" eaLnBrk="1" hangingPunct="1">
                <a:spcBef>
                  <a:spcPct val="0"/>
                </a:spcBef>
              </a:pPr>
              <a:t>4</a:t>
            </a:fld>
            <a:endParaRPr lang="en-US"/>
          </a:p>
        </p:txBody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2052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55293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72CC543-B174-4CA8-8E43-9EDD4441FCFF}" type="slidenum">
              <a:rPr lang="pt-BR" smtClean="0">
                <a:ea typeface="MS PGothic" pitchFamily="34" charset="-128"/>
              </a:rPr>
              <a:pPr/>
              <a:t>26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44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9975" y="800100"/>
            <a:ext cx="5256213" cy="3943350"/>
          </a:xfrm>
          <a:solidFill>
            <a:srgbClr val="FFFFFF"/>
          </a:solidFill>
          <a:ln/>
        </p:spPr>
      </p:sp>
      <p:sp>
        <p:nvSpPr>
          <p:cNvPr id="1044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9391" y="4996013"/>
            <a:ext cx="5918228" cy="4733640"/>
          </a:xfrm>
          <a:noFill/>
          <a:ln/>
        </p:spPr>
        <p:txBody>
          <a:bodyPr wrap="none" anchor="ctr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B8952E-C0FD-4796-8D88-E91AA432E67B}" type="slidenum">
              <a:rPr lang="pt-BR" smtClean="0">
                <a:ea typeface="MS PGothic" pitchFamily="34" charset="-128"/>
              </a:rPr>
              <a:pPr/>
              <a:t>27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5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105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31A35A6-B88D-4DF6-BC38-9EC23F4AEF31}" type="slidenum">
              <a:rPr lang="pt-BR" smtClean="0">
                <a:ea typeface="MS PGothic" pitchFamily="34" charset="-128"/>
              </a:rPr>
              <a:pPr/>
              <a:t>28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64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</p:spPr>
      </p:sp>
      <p:sp>
        <p:nvSpPr>
          <p:cNvPr id="1065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7" y="4344767"/>
            <a:ext cx="5484847" cy="4113628"/>
          </a:xfrm>
          <a:noFill/>
          <a:ln/>
        </p:spPr>
        <p:txBody>
          <a:bodyPr wrap="none" anchor="ctr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19BF17-8B7F-466E-A66F-C23537BDE56B}" type="slidenum">
              <a:rPr lang="pt-BR" smtClean="0">
                <a:ea typeface="MS PGothic" pitchFamily="34" charset="-128"/>
              </a:rPr>
              <a:pPr/>
              <a:t>29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7237" cy="3427413"/>
          </a:xfrm>
          <a:solidFill>
            <a:srgbClr val="FFFFFF"/>
          </a:solidFill>
          <a:ln/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3205"/>
            <a:ext cx="5486400" cy="4115190"/>
          </a:xfrm>
          <a:noFill/>
          <a:ln/>
        </p:spPr>
        <p:txBody>
          <a:bodyPr wrap="none" anchor="ctr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DF49DAE-424D-4972-AB0C-328E5DB67A3F}" type="slidenum">
              <a:rPr lang="pt-BR" smtClean="0">
                <a:ea typeface="MS PGothic" pitchFamily="34" charset="-128"/>
              </a:rPr>
              <a:pPr/>
              <a:t>30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7237" cy="3427413"/>
          </a:xfrm>
          <a:solidFill>
            <a:srgbClr val="FFFFFF"/>
          </a:solidFill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3205"/>
            <a:ext cx="5486400" cy="4115190"/>
          </a:xfrm>
          <a:noFill/>
          <a:ln/>
        </p:spPr>
        <p:txBody>
          <a:bodyPr wrap="none" anchor="ctr"/>
          <a:lstStyle/>
          <a:p>
            <a:endParaRPr 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52E438-4A8A-4B79-92DB-89408C35FFF8}" type="slidenum">
              <a:rPr lang="pt-BR" smtClean="0">
                <a:ea typeface="MS PGothic" pitchFamily="34" charset="-128"/>
              </a:rPr>
              <a:pPr/>
              <a:t>18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D3A2D6-5901-4410-8361-AACCBBA72007}" type="slidenum">
              <a:rPr lang="pt-BR" smtClean="0">
                <a:ea typeface="MS PGothic" pitchFamily="34" charset="-128"/>
              </a:rPr>
              <a:pPr/>
              <a:t>19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98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68101A-9DCC-42FC-B8B1-2B8A2779F85A}" type="slidenum">
              <a:rPr lang="pt-BR" smtClean="0">
                <a:ea typeface="MS PGothic" pitchFamily="34" charset="-128"/>
              </a:rPr>
              <a:pPr/>
              <a:t>20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376FC0E-5C9B-4725-908F-AA2952BBC63F}" type="slidenum">
              <a:rPr lang="pt-BR" smtClean="0">
                <a:ea typeface="MS PGothic" pitchFamily="34" charset="-128"/>
              </a:rPr>
              <a:pPr/>
              <a:t>21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CB93C1-F426-4C24-B2E9-1748F91C6723}" type="slidenum">
              <a:rPr lang="pt-BR" smtClean="0">
                <a:ea typeface="MS PGothic" pitchFamily="34" charset="-128"/>
              </a:rPr>
              <a:pPr/>
              <a:t>22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773CA2B-9A03-4E09-85E2-68FB332DDC50}" type="slidenum">
              <a:rPr lang="pt-BR" smtClean="0">
                <a:ea typeface="MS PGothic" pitchFamily="34" charset="-128"/>
              </a:rPr>
              <a:pPr/>
              <a:t>23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F01E1D-A66C-4193-B79C-BFB9416F3168}" type="slidenum">
              <a:rPr lang="pt-BR" smtClean="0">
                <a:ea typeface="MS PGothic" pitchFamily="34" charset="-128"/>
              </a:rPr>
              <a:pPr/>
              <a:t>24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52E438-4A8A-4B79-92DB-89408C35FFF8}" type="slidenum">
              <a:rPr lang="pt-BR" smtClean="0">
                <a:ea typeface="MS PGothic" pitchFamily="34" charset="-128"/>
              </a:rPr>
              <a:pPr/>
              <a:t>25</a:t>
            </a:fld>
            <a:endParaRPr lang="pt-BR" smtClean="0">
              <a:ea typeface="MS PGothic" pitchFamily="34" charset="-128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576" y="4344767"/>
            <a:ext cx="5486400" cy="4115191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39348" algn="l"/>
                <a:tab pos="880255" algn="l"/>
                <a:tab pos="1321161" algn="l"/>
                <a:tab pos="1762067" algn="l"/>
                <a:tab pos="2202973" algn="l"/>
                <a:tab pos="2643880" algn="l"/>
                <a:tab pos="3084786" algn="l"/>
                <a:tab pos="3525692" algn="l"/>
                <a:tab pos="3966598" algn="l"/>
                <a:tab pos="4407505" algn="l"/>
                <a:tab pos="4848410" algn="l"/>
                <a:tab pos="5289317" algn="l"/>
                <a:tab pos="5730223" algn="l"/>
                <a:tab pos="6171130" algn="l"/>
                <a:tab pos="6612035" algn="l"/>
                <a:tab pos="7052942" algn="l"/>
                <a:tab pos="7493848" algn="l"/>
                <a:tab pos="7934754" algn="l"/>
                <a:tab pos="8375660" algn="l"/>
                <a:tab pos="8816567" algn="l"/>
              </a:tabLst>
            </a:pPr>
            <a:endParaRPr lang="pt-BR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04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03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18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74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26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64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89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37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20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54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27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C9DF-452E-4763-99FD-565304840B98}" type="datetimeFigureOut">
              <a:rPr lang="pt-BR" smtClean="0"/>
              <a:t>03/06/2014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A482A-EB7D-4616-A32E-4AB5A6B5B2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87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jardinagemepaisagismo.com/wp-content/uploads/2010/10/1274382616_94616103_1-Fotos-de-ADUBO-ORGANICOHUMOS-TERRA-PRETA-VEGETALESTERCO-DE-FRANGO-1274382616.jp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319513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78190"/>
            <a:ext cx="1796801" cy="97253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187624" y="3670734"/>
            <a:ext cx="726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2184BD"/>
                </a:solidFill>
              </a:rPr>
              <a:t>GRUPO DE TRABALHO SOBRE POLÍTICA  TRIBUTÁRIA E SUSTENTABILIDADE</a:t>
            </a:r>
            <a:endParaRPr lang="pt-BR" b="1" dirty="0">
              <a:solidFill>
                <a:srgbClr val="2184BD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01417" y="3060018"/>
            <a:ext cx="214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2184BD"/>
                </a:solidFill>
              </a:rPr>
              <a:t>AUDIÊNCIA PÚBLICA</a:t>
            </a:r>
            <a:endParaRPr lang="pt-BR" b="1" dirty="0">
              <a:solidFill>
                <a:srgbClr val="2184BD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104418" y="4149080"/>
            <a:ext cx="293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2184BD"/>
                </a:solidFill>
              </a:rPr>
              <a:t>Brasília, 04 de junho de 2014</a:t>
            </a:r>
            <a:endParaRPr lang="pt-BR" b="1" dirty="0">
              <a:solidFill>
                <a:srgbClr val="2184BD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31698" y="188640"/>
            <a:ext cx="49607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500" b="1" dirty="0" smtClean="0">
                <a:solidFill>
                  <a:schemeClr val="bg1">
                    <a:lumMod val="95000"/>
                  </a:schemeClr>
                </a:solidFill>
              </a:rPr>
              <a:t>GESTÃO DE </a:t>
            </a:r>
          </a:p>
          <a:p>
            <a:r>
              <a:rPr lang="pt-BR" sz="4500" b="1" dirty="0" smtClean="0">
                <a:solidFill>
                  <a:schemeClr val="bg1">
                    <a:lumMod val="95000"/>
                  </a:schemeClr>
                </a:solidFill>
              </a:rPr>
              <a:t>RESÍDUOS SÓLIDOS </a:t>
            </a:r>
            <a:endParaRPr lang="pt-BR" sz="4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8830" y="5941292"/>
            <a:ext cx="4454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2184BD"/>
                </a:solidFill>
              </a:rPr>
              <a:t>Expositor: Jonathas Durães Junior</a:t>
            </a:r>
          </a:p>
          <a:p>
            <a:r>
              <a:rPr lang="pt-BR" b="1" dirty="0" smtClean="0">
                <a:solidFill>
                  <a:srgbClr val="2184BD"/>
                </a:solidFill>
              </a:rPr>
              <a:t>Gestor do Departamento de Limpeza Urbana</a:t>
            </a:r>
          </a:p>
          <a:p>
            <a:r>
              <a:rPr lang="pt-BR" b="1" dirty="0" smtClean="0">
                <a:solidFill>
                  <a:srgbClr val="2184BD"/>
                </a:solidFill>
              </a:rPr>
              <a:t>Secretaria de Serviços Públicos </a:t>
            </a:r>
            <a:endParaRPr lang="pt-BR" b="1" dirty="0">
              <a:solidFill>
                <a:srgbClr val="2184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 descr="C:\Users\joseja\Desktop\Fotos PEV\DSC01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69477"/>
            <a:ext cx="3401963" cy="2272345"/>
          </a:xfrm>
          <a:prstGeom prst="rect">
            <a:avLst/>
          </a:prstGeom>
          <a:noFill/>
          <a:ln w="57150">
            <a:solidFill>
              <a:srgbClr val="2184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8"/>
          <p:cNvGrpSpPr>
            <a:grpSpLocks/>
          </p:cNvGrpSpPr>
          <p:nvPr/>
        </p:nvGrpSpPr>
        <p:grpSpPr bwMode="auto">
          <a:xfrm>
            <a:off x="1331640" y="3792290"/>
            <a:ext cx="4135506" cy="2328316"/>
            <a:chOff x="0" y="1340768"/>
            <a:chExt cx="4320480" cy="2408703"/>
          </a:xfrm>
        </p:grpSpPr>
        <p:sp>
          <p:nvSpPr>
            <p:cNvPr id="12" name="Forma livre 11"/>
            <p:cNvSpPr/>
            <p:nvPr/>
          </p:nvSpPr>
          <p:spPr>
            <a:xfrm>
              <a:off x="55413" y="1799895"/>
              <a:ext cx="4192338" cy="1913599"/>
            </a:xfrm>
            <a:custGeom>
              <a:avLst/>
              <a:gdLst>
                <a:gd name="connsiteX0" fmla="*/ 2307101 w 4192172"/>
                <a:gd name="connsiteY0" fmla="*/ 1913206 h 1913206"/>
                <a:gd name="connsiteX1" fmla="*/ 4164037 w 4192172"/>
                <a:gd name="connsiteY1" fmla="*/ 1041009 h 1913206"/>
                <a:gd name="connsiteX2" fmla="*/ 4192172 w 4192172"/>
                <a:gd name="connsiteY2" fmla="*/ 787790 h 1913206"/>
                <a:gd name="connsiteX3" fmla="*/ 1997612 w 4192172"/>
                <a:gd name="connsiteY3" fmla="*/ 0 h 1913206"/>
                <a:gd name="connsiteX4" fmla="*/ 0 w 4192172"/>
                <a:gd name="connsiteY4" fmla="*/ 548640 h 1913206"/>
                <a:gd name="connsiteX5" fmla="*/ 84406 w 4192172"/>
                <a:gd name="connsiteY5" fmla="*/ 858129 h 1913206"/>
                <a:gd name="connsiteX6" fmla="*/ 2307101 w 4192172"/>
                <a:gd name="connsiteY6" fmla="*/ 1913206 h 191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2172" h="1913206">
                  <a:moveTo>
                    <a:pt x="2307101" y="1913206"/>
                  </a:moveTo>
                  <a:lnTo>
                    <a:pt x="4164037" y="1041009"/>
                  </a:lnTo>
                  <a:lnTo>
                    <a:pt x="4192172" y="787790"/>
                  </a:lnTo>
                  <a:lnTo>
                    <a:pt x="1997612" y="0"/>
                  </a:lnTo>
                  <a:lnTo>
                    <a:pt x="0" y="548640"/>
                  </a:lnTo>
                  <a:lnTo>
                    <a:pt x="84406" y="858129"/>
                  </a:lnTo>
                  <a:lnTo>
                    <a:pt x="2307101" y="1913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13" name="Imagem 4" descr="Perspectiva GDF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0768"/>
              <a:ext cx="4320480" cy="240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upo 13"/>
          <p:cNvGrpSpPr/>
          <p:nvPr/>
        </p:nvGrpSpPr>
        <p:grpSpPr>
          <a:xfrm>
            <a:off x="4932040" y="116632"/>
            <a:ext cx="4680520" cy="2016224"/>
            <a:chOff x="5292080" y="652465"/>
            <a:chExt cx="4680520" cy="1203552"/>
          </a:xfrm>
        </p:grpSpPr>
        <p:sp>
          <p:nvSpPr>
            <p:cNvPr id="15" name="Retângulo 14"/>
            <p:cNvSpPr/>
            <p:nvPr/>
          </p:nvSpPr>
          <p:spPr>
            <a:xfrm>
              <a:off x="6298308" y="652465"/>
              <a:ext cx="2736304" cy="1203552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" name="Título 1"/>
            <p:cNvSpPr txBox="1">
              <a:spLocks/>
            </p:cNvSpPr>
            <p:nvPr/>
          </p:nvSpPr>
          <p:spPr bwMode="auto">
            <a:xfrm>
              <a:off x="5292080" y="913779"/>
              <a:ext cx="468052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RESÍDUOS DA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CONSTRUÇÃO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CIVIL</a:t>
              </a:r>
              <a:endParaRPr lang="pt-BR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282510" y="2340821"/>
            <a:ext cx="2025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5D99"/>
                </a:solidFill>
              </a:rPr>
              <a:t>Pequeno Gerador </a:t>
            </a:r>
          </a:p>
          <a:p>
            <a:pPr algn="ctr"/>
            <a:r>
              <a:rPr lang="pt-BR" b="1" dirty="0" smtClean="0">
                <a:solidFill>
                  <a:srgbClr val="005D99"/>
                </a:solidFill>
              </a:rPr>
              <a:t>Entrega no PEV</a:t>
            </a:r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5694819" y="2361654"/>
            <a:ext cx="2884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5D99"/>
                </a:solidFill>
              </a:rPr>
              <a:t>Transporte</a:t>
            </a:r>
          </a:p>
          <a:p>
            <a:pPr algn="ctr"/>
            <a:r>
              <a:rPr lang="pt-BR" b="1" dirty="0" smtClean="0">
                <a:solidFill>
                  <a:srgbClr val="005D99"/>
                </a:solidFill>
              </a:rPr>
              <a:t>para Usina de Reciclagem</a:t>
            </a:r>
          </a:p>
          <a:p>
            <a:endParaRPr lang="pt-BR" dirty="0"/>
          </a:p>
        </p:txBody>
      </p:sp>
      <p:pic>
        <p:nvPicPr>
          <p:cNvPr id="1026" name="Picture 2" descr="J:\secretaria de serviços públicos\APRESENTACAO PPT\brasilia 2014\p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4" y="3593483"/>
            <a:ext cx="2367768" cy="249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2483768" y="2823319"/>
            <a:ext cx="2592288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8532440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74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61568" y="1731766"/>
            <a:ext cx="202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5D99"/>
                </a:solidFill>
              </a:rPr>
              <a:t>Beneficiamento na</a:t>
            </a:r>
          </a:p>
          <a:p>
            <a:pPr algn="ctr"/>
            <a:r>
              <a:rPr lang="pt-BR" b="1" dirty="0" smtClean="0">
                <a:solidFill>
                  <a:srgbClr val="005D99"/>
                </a:solidFill>
              </a:rPr>
              <a:t>Central de Reciclagem</a:t>
            </a:r>
          </a:p>
          <a:p>
            <a:endParaRPr lang="pt-BR" dirty="0"/>
          </a:p>
        </p:txBody>
      </p:sp>
      <p:pic>
        <p:nvPicPr>
          <p:cNvPr id="11" name="Picture 2" descr="I:\secretaria de serviços públicos\Apresentação PPT\imagens em png para power point e afins\RECICLADORA_retoc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945" y="2768154"/>
            <a:ext cx="4480470" cy="2989202"/>
          </a:xfrm>
          <a:prstGeom prst="rect">
            <a:avLst/>
          </a:prstGeom>
          <a:noFill/>
          <a:ln w="76200">
            <a:solidFill>
              <a:srgbClr val="2184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796467" y="2001614"/>
            <a:ext cx="2884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5D99"/>
                </a:solidFill>
              </a:rPr>
              <a:t>Resíduo transformado em agregado reciclado</a:t>
            </a:r>
          </a:p>
          <a:p>
            <a:endParaRPr lang="pt-BR" dirty="0"/>
          </a:p>
        </p:txBody>
      </p:sp>
      <p:pic>
        <p:nvPicPr>
          <p:cNvPr id="2050" name="Picture 2" descr="J:\secretaria de serviços públicos\APRESENTACAO PPT\brasilia 2014\RECICLADORA Cabuçu 090412 Foto Mauricio Burim (9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09" y="2780928"/>
            <a:ext cx="4159487" cy="2981945"/>
          </a:xfrm>
          <a:prstGeom prst="rect">
            <a:avLst/>
          </a:prstGeom>
          <a:noFill/>
          <a:ln w="76200">
            <a:solidFill>
              <a:srgbClr val="2184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de seta reta 8"/>
          <p:cNvCxnSpPr/>
          <p:nvPr/>
        </p:nvCxnSpPr>
        <p:spPr>
          <a:xfrm>
            <a:off x="2843808" y="2306489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8460432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-2196752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5412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searaujo\Downloads\fwdreenviando12_06_12conservecascdeviacomaplicao\Cons e cascalham Est Velha Gru Arujá 12.06.12 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124456" cy="684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de seta reta 5"/>
          <p:cNvCxnSpPr/>
          <p:nvPr/>
        </p:nvCxnSpPr>
        <p:spPr>
          <a:xfrm>
            <a:off x="-2196752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/>
          <p:cNvGrpSpPr/>
          <p:nvPr/>
        </p:nvGrpSpPr>
        <p:grpSpPr>
          <a:xfrm>
            <a:off x="902586" y="1916832"/>
            <a:ext cx="2229254" cy="1152128"/>
            <a:chOff x="902586" y="1916832"/>
            <a:chExt cx="2229254" cy="1152128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tângulo de cantos arredondados 6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Manutenção de vias de terra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0" name="Conector de seta reta 9"/>
          <p:cNvCxnSpPr/>
          <p:nvPr/>
        </p:nvCxnSpPr>
        <p:spPr>
          <a:xfrm>
            <a:off x="3203848" y="2348880"/>
            <a:ext cx="66967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/>
          <p:cNvGrpSpPr/>
          <p:nvPr/>
        </p:nvGrpSpPr>
        <p:grpSpPr>
          <a:xfrm>
            <a:off x="-1188640" y="6099009"/>
            <a:ext cx="6141222" cy="1074407"/>
            <a:chOff x="-1188640" y="6099009"/>
            <a:chExt cx="6141222" cy="1074407"/>
          </a:xfrm>
        </p:grpSpPr>
        <p:sp>
          <p:nvSpPr>
            <p:cNvPr id="12" name="Retângulo 11"/>
            <p:cNvSpPr/>
            <p:nvPr/>
          </p:nvSpPr>
          <p:spPr>
            <a:xfrm>
              <a:off x="611560" y="6099009"/>
              <a:ext cx="2592288" cy="354328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Título 1"/>
            <p:cNvSpPr txBox="1">
              <a:spLocks/>
            </p:cNvSpPr>
            <p:nvPr/>
          </p:nvSpPr>
          <p:spPr bwMode="auto">
            <a:xfrm>
              <a:off x="-1188640" y="6099009"/>
              <a:ext cx="6141222" cy="107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sz="1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Utilização em obras Públicas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pic>
        <p:nvPicPr>
          <p:cNvPr id="1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980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C:\Users\josearaujo\Downloads\fwdencaminhamento4reaproveitamentorcdcinzanopreenchi\Reaproveitamento de resíduos rcd - gabião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694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>
            <a:off x="-2196752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/>
          <p:cNvGrpSpPr/>
          <p:nvPr/>
        </p:nvGrpSpPr>
        <p:grpSpPr>
          <a:xfrm>
            <a:off x="902586" y="1916832"/>
            <a:ext cx="2229254" cy="1503436"/>
            <a:chOff x="902586" y="1916832"/>
            <a:chExt cx="2229254" cy="1152128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tângulo de cantos arredondados 7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err="1" smtClean="0">
                  <a:solidFill>
                    <a:schemeClr val="bg1"/>
                  </a:solidFill>
                </a:rPr>
                <a:t>Gabião</a:t>
              </a:r>
              <a:r>
                <a:rPr lang="pt-BR" sz="2400" b="1" dirty="0" smtClean="0">
                  <a:solidFill>
                    <a:schemeClr val="bg1"/>
                  </a:solidFill>
                </a:rPr>
                <a:t> preenchido com entulho reutilizado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-1188640" y="6099009"/>
            <a:ext cx="6141222" cy="1074407"/>
            <a:chOff x="-1188640" y="6099009"/>
            <a:chExt cx="6141222" cy="1074407"/>
          </a:xfrm>
        </p:grpSpPr>
        <p:sp>
          <p:nvSpPr>
            <p:cNvPr id="11" name="Retângulo 10"/>
            <p:cNvSpPr/>
            <p:nvPr/>
          </p:nvSpPr>
          <p:spPr>
            <a:xfrm>
              <a:off x="611560" y="6099009"/>
              <a:ext cx="2592288" cy="354328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Título 1"/>
            <p:cNvSpPr txBox="1">
              <a:spLocks/>
            </p:cNvSpPr>
            <p:nvPr/>
          </p:nvSpPr>
          <p:spPr bwMode="auto">
            <a:xfrm>
              <a:off x="-1188640" y="6099009"/>
              <a:ext cx="6141222" cy="107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sz="1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Utilização em obras Públicas</a:t>
              </a:r>
            </a:p>
          </p:txBody>
        </p:sp>
      </p:grpSp>
      <p:cxnSp>
        <p:nvCxnSpPr>
          <p:cNvPr id="13" name="Conector de seta reta 12"/>
          <p:cNvCxnSpPr/>
          <p:nvPr/>
        </p:nvCxnSpPr>
        <p:spPr>
          <a:xfrm>
            <a:off x="3203848" y="2348880"/>
            <a:ext cx="66967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0626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63" y="0"/>
            <a:ext cx="5745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902586" y="1916832"/>
            <a:ext cx="2733310" cy="3024336"/>
            <a:chOff x="902586" y="1916832"/>
            <a:chExt cx="2229254" cy="1152128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Envelopamento de tubulação de drenagem com agregado reciclado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Conector de seta reta 7"/>
          <p:cNvCxnSpPr/>
          <p:nvPr/>
        </p:nvCxnSpPr>
        <p:spPr>
          <a:xfrm>
            <a:off x="-2196752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3203848" y="2348880"/>
            <a:ext cx="66967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-1188640" y="6099009"/>
            <a:ext cx="6141222" cy="1074407"/>
            <a:chOff x="-1188640" y="6099009"/>
            <a:chExt cx="6141222" cy="1074407"/>
          </a:xfrm>
        </p:grpSpPr>
        <p:sp>
          <p:nvSpPr>
            <p:cNvPr id="12" name="Retângulo 11"/>
            <p:cNvSpPr/>
            <p:nvPr/>
          </p:nvSpPr>
          <p:spPr>
            <a:xfrm>
              <a:off x="611560" y="6099009"/>
              <a:ext cx="2592288" cy="354328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Título 1"/>
            <p:cNvSpPr txBox="1">
              <a:spLocks/>
            </p:cNvSpPr>
            <p:nvPr/>
          </p:nvSpPr>
          <p:spPr bwMode="auto">
            <a:xfrm>
              <a:off x="-1188640" y="6099009"/>
              <a:ext cx="6141222" cy="107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sz="1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Utilização em obras Públicas</a:t>
              </a:r>
            </a:p>
          </p:txBody>
        </p:sp>
      </p:grpSp>
      <p:pic>
        <p:nvPicPr>
          <p:cNvPr id="14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8408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J:\secretaria de serviços públicos\IMAGENS\Visita a Fabrica de Pre-moldados\Visita a Fabrica de Pre-moldados 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35165" r="23945" b="-1"/>
          <a:stretch/>
        </p:blipFill>
        <p:spPr bwMode="auto">
          <a:xfrm>
            <a:off x="1" y="0"/>
            <a:ext cx="9200696" cy="6858000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902586" y="1916832"/>
            <a:ext cx="2229254" cy="2304256"/>
            <a:chOff x="902586" y="1916832"/>
            <a:chExt cx="2229254" cy="1152128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Retângulo de cantos arredondados 15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Fabricação de </a:t>
              </a:r>
              <a:r>
                <a:rPr lang="pt-BR" sz="2400" b="1" dirty="0" err="1" smtClean="0">
                  <a:solidFill>
                    <a:schemeClr val="bg1"/>
                  </a:solidFill>
                </a:rPr>
                <a:t>bloquetes</a:t>
              </a:r>
              <a:r>
                <a:rPr lang="pt-BR" sz="2400" b="1" dirty="0" smtClean="0">
                  <a:solidFill>
                    <a:schemeClr val="bg1"/>
                  </a:solidFill>
                </a:rPr>
                <a:t>  (Prefeitura de Guarulhos)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Conector de seta reta 16"/>
          <p:cNvCxnSpPr/>
          <p:nvPr/>
        </p:nvCxnSpPr>
        <p:spPr>
          <a:xfrm>
            <a:off x="-2196752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3203848" y="2348880"/>
            <a:ext cx="66967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-1188640" y="6099009"/>
            <a:ext cx="6141222" cy="1074407"/>
            <a:chOff x="-1188640" y="6099009"/>
            <a:chExt cx="6141222" cy="1074407"/>
          </a:xfrm>
        </p:grpSpPr>
        <p:sp>
          <p:nvSpPr>
            <p:cNvPr id="22" name="Retângulo 21"/>
            <p:cNvSpPr/>
            <p:nvPr/>
          </p:nvSpPr>
          <p:spPr>
            <a:xfrm>
              <a:off x="611560" y="6099009"/>
              <a:ext cx="2592288" cy="354328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Título 1"/>
            <p:cNvSpPr txBox="1">
              <a:spLocks/>
            </p:cNvSpPr>
            <p:nvPr/>
          </p:nvSpPr>
          <p:spPr bwMode="auto">
            <a:xfrm>
              <a:off x="-1188640" y="6099009"/>
              <a:ext cx="6141222" cy="107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sz="1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Utilização em obras Públicas</a:t>
              </a:r>
            </a:p>
          </p:txBody>
        </p:sp>
      </p:grpSp>
      <p:pic>
        <p:nvPicPr>
          <p:cNvPr id="24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0559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secretaria de serviços públicos\APRESENTACAO PPT\brasilia 2014\pavimentao rua tom jobim019 - jair malavaz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4664"/>
            <a:ext cx="935355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902586" y="1916832"/>
            <a:ext cx="2445278" cy="2304256"/>
            <a:chOff x="902586" y="1916832"/>
            <a:chExt cx="2229254" cy="1152128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tângulo de cantos arredondados 7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Utilização dos </a:t>
              </a:r>
            </a:p>
            <a:p>
              <a:pPr algn="ctr"/>
              <a:r>
                <a:rPr lang="pt-BR" sz="2400" b="1" dirty="0" err="1" smtClean="0">
                  <a:solidFill>
                    <a:schemeClr val="bg1"/>
                  </a:solidFill>
                </a:rPr>
                <a:t>bloquetes</a:t>
              </a:r>
              <a:r>
                <a:rPr lang="pt-BR" sz="2400" b="1" dirty="0" smtClean="0">
                  <a:solidFill>
                    <a:schemeClr val="bg1"/>
                  </a:solidFill>
                </a:rPr>
                <a:t> em</a:t>
              </a:r>
            </a:p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obra de pavimentação</a:t>
              </a:r>
            </a:p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(mutirão)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Conector de seta reta 8"/>
          <p:cNvCxnSpPr/>
          <p:nvPr/>
        </p:nvCxnSpPr>
        <p:spPr>
          <a:xfrm>
            <a:off x="-2196752" y="2348880"/>
            <a:ext cx="3096344" cy="0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o 9"/>
          <p:cNvGrpSpPr/>
          <p:nvPr/>
        </p:nvGrpSpPr>
        <p:grpSpPr>
          <a:xfrm>
            <a:off x="-1188640" y="6099009"/>
            <a:ext cx="6141222" cy="1074407"/>
            <a:chOff x="-1188640" y="6099009"/>
            <a:chExt cx="6141222" cy="1074407"/>
          </a:xfrm>
        </p:grpSpPr>
        <p:sp>
          <p:nvSpPr>
            <p:cNvPr id="11" name="Retângulo 10"/>
            <p:cNvSpPr/>
            <p:nvPr/>
          </p:nvSpPr>
          <p:spPr>
            <a:xfrm>
              <a:off x="611560" y="6099009"/>
              <a:ext cx="2592288" cy="354328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Título 1"/>
            <p:cNvSpPr txBox="1">
              <a:spLocks/>
            </p:cNvSpPr>
            <p:nvPr/>
          </p:nvSpPr>
          <p:spPr bwMode="auto">
            <a:xfrm>
              <a:off x="-1188640" y="6099009"/>
              <a:ext cx="6141222" cy="107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sz="1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Utilização em obras Públicas</a:t>
              </a:r>
            </a:p>
          </p:txBody>
        </p:sp>
      </p:grpSp>
      <p:pic>
        <p:nvPicPr>
          <p:cNvPr id="13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7043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3677" y="1244713"/>
            <a:ext cx="7142743" cy="5357057"/>
            <a:chOff x="163677" y="1244713"/>
            <a:chExt cx="7142743" cy="5357057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77" y="1244713"/>
              <a:ext cx="7142743" cy="535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Elipse 1"/>
            <p:cNvSpPr/>
            <p:nvPr/>
          </p:nvSpPr>
          <p:spPr>
            <a:xfrm>
              <a:off x="6084168" y="2739944"/>
              <a:ext cx="504056" cy="5040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Retângulo de cantos arredondados 13"/>
          <p:cNvSpPr/>
          <p:nvPr/>
        </p:nvSpPr>
        <p:spPr>
          <a:xfrm>
            <a:off x="7380312" y="5589240"/>
            <a:ext cx="1588985" cy="1241376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4932040" y="17199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 DA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CONSTRUÇÃO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CIVIL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932040" y="332656"/>
            <a:ext cx="4680520" cy="1656184"/>
            <a:chOff x="5292080" y="809448"/>
            <a:chExt cx="4680520" cy="1203552"/>
          </a:xfrm>
        </p:grpSpPr>
        <p:sp>
          <p:nvSpPr>
            <p:cNvPr id="12" name="Retângulo 11"/>
            <p:cNvSpPr/>
            <p:nvPr/>
          </p:nvSpPr>
          <p:spPr>
            <a:xfrm>
              <a:off x="6298308" y="809448"/>
              <a:ext cx="2736304" cy="1203552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Título 1"/>
            <p:cNvSpPr txBox="1">
              <a:spLocks/>
            </p:cNvSpPr>
            <p:nvPr/>
          </p:nvSpPr>
          <p:spPr bwMode="auto">
            <a:xfrm>
              <a:off x="5292080" y="849680"/>
              <a:ext cx="468052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RESÍDUOS DA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CONSTRUÇÃO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CIVIL</a:t>
              </a:r>
              <a:endParaRPr lang="pt-BR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Elipse 13"/>
          <p:cNvSpPr/>
          <p:nvPr/>
        </p:nvSpPr>
        <p:spPr bwMode="auto">
          <a:xfrm>
            <a:off x="3491880" y="2204587"/>
            <a:ext cx="2232248" cy="2376264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Programa Coleta Seletiva Solidária</a:t>
            </a:r>
          </a:p>
        </p:txBody>
      </p:sp>
      <p:sp>
        <p:nvSpPr>
          <p:cNvPr id="20" name="Elipse 19"/>
          <p:cNvSpPr/>
          <p:nvPr/>
        </p:nvSpPr>
        <p:spPr bwMode="auto">
          <a:xfrm>
            <a:off x="6372200" y="3860771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sz="16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Arial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Nossa Escola Recicla</a:t>
            </a:r>
          </a:p>
        </p:txBody>
      </p:sp>
      <p:sp>
        <p:nvSpPr>
          <p:cNvPr id="21" name="Elipse 20"/>
          <p:cNvSpPr/>
          <p:nvPr/>
        </p:nvSpPr>
        <p:spPr bwMode="auto">
          <a:xfrm>
            <a:off x="755576" y="3788763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  <a:cs typeface="Arial" pitchFamily="34" charset="0"/>
              </a:rPr>
              <a:t>Nossa </a:t>
            </a: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Secretaria Recicla</a:t>
            </a:r>
          </a:p>
        </p:txBody>
      </p:sp>
      <p:sp>
        <p:nvSpPr>
          <p:cNvPr id="22" name="Elipse 21"/>
          <p:cNvSpPr/>
          <p:nvPr/>
        </p:nvSpPr>
        <p:spPr bwMode="auto">
          <a:xfrm>
            <a:off x="755576" y="1556515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  <a:cs typeface="Arial" pitchFamily="34" charset="0"/>
              </a:rPr>
              <a:t>Circuito </a:t>
            </a: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Porta a Porta</a:t>
            </a:r>
          </a:p>
        </p:txBody>
      </p:sp>
      <p:sp>
        <p:nvSpPr>
          <p:cNvPr id="23" name="Elipse 22"/>
          <p:cNvSpPr/>
          <p:nvPr/>
        </p:nvSpPr>
        <p:spPr bwMode="auto">
          <a:xfrm>
            <a:off x="6372200" y="1594987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000" b="1" dirty="0" smtClean="0">
                <a:solidFill>
                  <a:schemeClr val="bg1"/>
                </a:solidFill>
                <a:cs typeface="Arial" pitchFamily="34" charset="0"/>
              </a:rPr>
              <a:t>Ponto </a:t>
            </a:r>
            <a:r>
              <a:rPr lang="pt-BR" sz="2000" b="1" dirty="0">
                <a:solidFill>
                  <a:schemeClr val="bg1"/>
                </a:solidFill>
                <a:cs typeface="Arial" pitchFamily="34" charset="0"/>
              </a:rPr>
              <a:t>de Entrega Voluntária (PEV</a:t>
            </a:r>
            <a:r>
              <a:rPr lang="pt-BR" sz="2000" dirty="0">
                <a:solidFill>
                  <a:schemeClr val="bg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4" name="Elipse 23"/>
          <p:cNvSpPr/>
          <p:nvPr/>
        </p:nvSpPr>
        <p:spPr bwMode="auto">
          <a:xfrm>
            <a:off x="2699792" y="5733256"/>
            <a:ext cx="3744416" cy="1008112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200" spc="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itchFamily="34" charset="0"/>
              </a:rPr>
              <a:t>Cooperativa de catadores</a:t>
            </a:r>
          </a:p>
        </p:txBody>
      </p:sp>
      <p:sp>
        <p:nvSpPr>
          <p:cNvPr id="26" name="Seta para baixo 25"/>
          <p:cNvSpPr>
            <a:spLocks noChangeArrowheads="1"/>
          </p:cNvSpPr>
          <p:nvPr/>
        </p:nvSpPr>
        <p:spPr bwMode="auto">
          <a:xfrm rot="3600000">
            <a:off x="5982494" y="2730049"/>
            <a:ext cx="203200" cy="7127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28" name="Seta para baixo 27"/>
          <p:cNvSpPr>
            <a:spLocks noChangeArrowheads="1"/>
          </p:cNvSpPr>
          <p:nvPr/>
        </p:nvSpPr>
        <p:spPr bwMode="auto">
          <a:xfrm rot="7200000">
            <a:off x="5898356" y="3955600"/>
            <a:ext cx="192087" cy="8191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29" name="Seta para baixo 28"/>
          <p:cNvSpPr>
            <a:spLocks noChangeArrowheads="1"/>
          </p:cNvSpPr>
          <p:nvPr/>
        </p:nvSpPr>
        <p:spPr bwMode="auto">
          <a:xfrm rot="14400000">
            <a:off x="3215482" y="4007987"/>
            <a:ext cx="215900" cy="649287"/>
          </a:xfrm>
          <a:prstGeom prst="downArrow">
            <a:avLst>
              <a:gd name="adj1" fmla="val 50000"/>
              <a:gd name="adj2" fmla="val 50123"/>
            </a:avLst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30" name="Seta para baixo 29"/>
          <p:cNvSpPr>
            <a:spLocks noChangeArrowheads="1"/>
          </p:cNvSpPr>
          <p:nvPr/>
        </p:nvSpPr>
        <p:spPr bwMode="auto">
          <a:xfrm rot="18000000">
            <a:off x="3070225" y="2856256"/>
            <a:ext cx="215900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27" name="Seta para baixo 27"/>
          <p:cNvSpPr>
            <a:spLocks noChangeArrowheads="1"/>
          </p:cNvSpPr>
          <p:nvPr/>
        </p:nvSpPr>
        <p:spPr bwMode="auto">
          <a:xfrm rot="10860000" flipH="1" flipV="1">
            <a:off x="4435475" y="4727918"/>
            <a:ext cx="323850" cy="89376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32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3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829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5508104" y="3068960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971600" y="3068960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98425" y="6357938"/>
            <a:ext cx="24876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Prefeitura de Guarulhos</a:t>
            </a:r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5868988" y="6357938"/>
            <a:ext cx="32527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Secretaria de Serviços Públicos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3494" name="Rectangle 5"/>
          <p:cNvSpPr>
            <a:spLocks noChangeArrowheads="1"/>
          </p:cNvSpPr>
          <p:nvPr/>
        </p:nvSpPr>
        <p:spPr bwMode="auto">
          <a:xfrm>
            <a:off x="250825" y="4868863"/>
            <a:ext cx="1927225" cy="11557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pic>
        <p:nvPicPr>
          <p:cNvPr id="6349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38571"/>
            <a:ext cx="4136122" cy="3072954"/>
          </a:xfrm>
          <a:prstGeom prst="rect">
            <a:avLst/>
          </a:prstGeom>
          <a:noFill/>
          <a:ln w="57150">
            <a:solidFill>
              <a:srgbClr val="2184BD"/>
            </a:solidFill>
          </a:ln>
        </p:spPr>
      </p:pic>
      <p:sp>
        <p:nvSpPr>
          <p:cNvPr id="63498" name="Rectangle 13"/>
          <p:cNvSpPr>
            <a:spLocks noChangeArrowheads="1"/>
          </p:cNvSpPr>
          <p:nvPr/>
        </p:nvSpPr>
        <p:spPr bwMode="auto">
          <a:xfrm>
            <a:off x="1258888" y="2852936"/>
            <a:ext cx="2160587" cy="677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6320" tIns="76320" rIns="76320" bIns="76320" anchor="ctr"/>
          <a:lstStyle/>
          <a:p>
            <a:pPr algn="ctr">
              <a:lnSpc>
                <a:spcPct val="90000"/>
              </a:lnSpc>
              <a:spcAft>
                <a:spcPts val="875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 dirty="0">
                <a:solidFill>
                  <a:schemeClr val="bg1"/>
                </a:solidFill>
                <a:latin typeface="Arial" charset="0"/>
              </a:rPr>
              <a:t>Mobilização Social</a:t>
            </a:r>
          </a:p>
        </p:txBody>
      </p:sp>
      <p:sp>
        <p:nvSpPr>
          <p:cNvPr id="63499" name="Rectangle 14"/>
          <p:cNvSpPr>
            <a:spLocks noChangeArrowheads="1"/>
          </p:cNvSpPr>
          <p:nvPr/>
        </p:nvSpPr>
        <p:spPr bwMode="auto">
          <a:xfrm>
            <a:off x="5508104" y="2924944"/>
            <a:ext cx="2735263" cy="677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6320" tIns="76320" rIns="76320" bIns="76320" anchor="ctr"/>
          <a:lstStyle/>
          <a:p>
            <a:pPr algn="ctr">
              <a:lnSpc>
                <a:spcPct val="90000"/>
              </a:lnSpc>
              <a:spcAft>
                <a:spcPts val="875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Educação Ambiental</a:t>
            </a:r>
          </a:p>
        </p:txBody>
      </p:sp>
      <p:pic>
        <p:nvPicPr>
          <p:cNvPr id="63500" name="Picture 1" descr="100_09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91415" y="3332386"/>
            <a:ext cx="4095532" cy="3072954"/>
          </a:xfrm>
          <a:prstGeom prst="rect">
            <a:avLst/>
          </a:prstGeom>
          <a:noFill/>
          <a:ln w="57150">
            <a:solidFill>
              <a:srgbClr val="2184BD"/>
            </a:solidFill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 bwMode="auto">
          <a:xfrm>
            <a:off x="3491880" y="2204587"/>
            <a:ext cx="2232248" cy="2376264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Programa Coleta Seletiva Solidária</a:t>
            </a:r>
          </a:p>
        </p:txBody>
      </p:sp>
      <p:sp>
        <p:nvSpPr>
          <p:cNvPr id="32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3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3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58388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taka\Documents\naila\SAO PAUL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localizaca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17448" r="12686" b="15350"/>
          <a:stretch>
            <a:fillRect/>
          </a:stretch>
        </p:blipFill>
        <p:spPr bwMode="auto">
          <a:xfrm>
            <a:off x="3381375" y="2565400"/>
            <a:ext cx="71675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bairros2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t="3267" r="32104" b="3267"/>
          <a:stretch>
            <a:fillRect/>
          </a:stretch>
        </p:blipFill>
        <p:spPr bwMode="auto">
          <a:xfrm>
            <a:off x="611188" y="-2116138"/>
            <a:ext cx="51847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284663" y="4122738"/>
            <a:ext cx="47910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sz="1800" b="1" dirty="0">
                <a:solidFill>
                  <a:srgbClr val="005D99"/>
                </a:solidFill>
                <a:latin typeface="+mj-lt"/>
              </a:rPr>
              <a:t>2ª economia do estado de São Paulo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sz="1800" b="1" dirty="0">
                <a:solidFill>
                  <a:srgbClr val="005D99"/>
                </a:solidFill>
                <a:latin typeface="+mj-lt"/>
              </a:rPr>
              <a:t>8</a:t>
            </a:r>
            <a:r>
              <a:rPr lang="pt-BR" sz="1800" b="1" dirty="0" smtClean="0">
                <a:solidFill>
                  <a:srgbClr val="005D99"/>
                </a:solidFill>
                <a:latin typeface="+mj-lt"/>
              </a:rPr>
              <a:t>ª </a:t>
            </a:r>
            <a:r>
              <a:rPr lang="pt-BR" sz="1800" b="1" dirty="0">
                <a:solidFill>
                  <a:srgbClr val="005D99"/>
                </a:solidFill>
                <a:latin typeface="+mj-lt"/>
              </a:rPr>
              <a:t>economia do Brasil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sz="1800" b="1" dirty="0">
                <a:solidFill>
                  <a:srgbClr val="005D99"/>
                </a:solidFill>
                <a:latin typeface="+mj-lt"/>
              </a:rPr>
              <a:t>320 km²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sz="1800" b="1" dirty="0">
                <a:solidFill>
                  <a:srgbClr val="005D99"/>
                </a:solidFill>
                <a:latin typeface="+mj-lt"/>
              </a:rPr>
              <a:t>1.300.000 habitantes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428625" y="785813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b="1" dirty="0">
                <a:solidFill>
                  <a:srgbClr val="005D99"/>
                </a:solidFill>
                <a:latin typeface="+mj-lt"/>
              </a:rPr>
              <a:t>Guarulhos</a:t>
            </a:r>
            <a:r>
              <a:rPr lang="pt-BR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195513" y="549275"/>
            <a:ext cx="5256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sz="1800" b="1" dirty="0">
                <a:solidFill>
                  <a:srgbClr val="005D99"/>
                </a:solidFill>
                <a:latin typeface="+mj-lt"/>
              </a:rPr>
              <a:t>Região Metropolitana de São Paulo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778190"/>
            <a:ext cx="1796801" cy="9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4 0.15772 L -0.01511 -0.0740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5 0.03145 L -0.25191 -0.2412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-13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6823 L -0.029 0.3411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136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8680" grpId="0"/>
      <p:bldP spid="2868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6"/>
          <p:cNvPicPr>
            <a:picLocks noChangeAspect="1" noChangeArrowheads="1"/>
          </p:cNvPicPr>
          <p:nvPr/>
        </p:nvPicPr>
        <p:blipFill>
          <a:blip r:embed="rId3" cstate="print"/>
          <a:srcRect l="4817" t="21078" r="28642"/>
          <a:stretch>
            <a:fillRect/>
          </a:stretch>
        </p:blipFill>
        <p:spPr bwMode="auto">
          <a:xfrm>
            <a:off x="2915791" y="962218"/>
            <a:ext cx="6408737" cy="5691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" name="Retângulo 20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5868988" y="6357938"/>
            <a:ext cx="32527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Secretaria de Serviços Públicos</a:t>
            </a: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" name="Elipse 19"/>
          <p:cNvSpPr/>
          <p:nvPr/>
        </p:nvSpPr>
        <p:spPr bwMode="auto">
          <a:xfrm>
            <a:off x="755576" y="3788763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  <a:cs typeface="Arial" pitchFamily="34" charset="0"/>
              </a:rPr>
              <a:t>Nossa Escola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  <a:cs typeface="Arial" pitchFamily="34" charset="0"/>
              </a:rPr>
              <a:t>Recicla</a:t>
            </a:r>
            <a:endParaRPr lang="pt-B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3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87624" y="594928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135 escolas </a:t>
            </a:r>
          </a:p>
          <a:p>
            <a:r>
              <a:rPr lang="pt-BR" b="1" dirty="0" smtClean="0"/>
              <a:t>municipais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546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 cstate="print"/>
          <a:srcRect l="3264" t="16539" r="33607" b="2751"/>
          <a:stretch>
            <a:fillRect/>
          </a:stretch>
        </p:blipFill>
        <p:spPr bwMode="auto">
          <a:xfrm>
            <a:off x="6025" y="795889"/>
            <a:ext cx="6719888" cy="605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5544" name="Rectangle 10"/>
          <p:cNvSpPr>
            <a:spLocks noChangeArrowheads="1"/>
          </p:cNvSpPr>
          <p:nvPr/>
        </p:nvSpPr>
        <p:spPr bwMode="auto">
          <a:xfrm>
            <a:off x="6588224" y="3058067"/>
            <a:ext cx="1827401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 dirty="0" smtClean="0">
                <a:solidFill>
                  <a:srgbClr val="000000"/>
                </a:solidFill>
              </a:rPr>
              <a:t>129 Próprios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 dirty="0" smtClean="0">
                <a:solidFill>
                  <a:srgbClr val="000000"/>
                </a:solidFill>
              </a:rPr>
              <a:t> </a:t>
            </a:r>
            <a:r>
              <a:rPr lang="pt-BR" sz="1600" b="1" dirty="0">
                <a:solidFill>
                  <a:srgbClr val="000000"/>
                </a:solidFill>
              </a:rPr>
              <a:t>públicos </a:t>
            </a:r>
            <a:r>
              <a:rPr lang="pt-BR" sz="1600" b="1" dirty="0" smtClean="0">
                <a:solidFill>
                  <a:srgbClr val="000000"/>
                </a:solidFill>
              </a:rPr>
              <a:t>atendidos</a:t>
            </a:r>
            <a:endParaRPr lang="pt-BR" sz="1600" b="1" dirty="0">
              <a:solidFill>
                <a:srgbClr val="00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 bwMode="auto">
          <a:xfrm>
            <a:off x="6372200" y="3860771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sz="16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Arial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Nossa </a:t>
            </a:r>
            <a:r>
              <a:rPr lang="pt-BR" sz="2400" b="1" dirty="0" err="1" smtClean="0">
                <a:solidFill>
                  <a:schemeClr val="bg1"/>
                </a:solidFill>
                <a:cs typeface="Arial" pitchFamily="34" charset="0"/>
              </a:rPr>
              <a:t>SecretariaRecicla</a:t>
            </a:r>
            <a:endParaRPr lang="pt-B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3" cstate="print"/>
          <a:srcRect l="1514" t="7092" r="31738" b="3981"/>
          <a:stretch>
            <a:fillRect/>
          </a:stretch>
        </p:blipFill>
        <p:spPr bwMode="auto">
          <a:xfrm>
            <a:off x="1176934" y="460025"/>
            <a:ext cx="6084888" cy="619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6660232" y="4350543"/>
            <a:ext cx="3203575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dirty="0" smtClean="0">
                <a:solidFill>
                  <a:srgbClr val="000000"/>
                </a:solidFill>
                <a:latin typeface="Arial" charset="0"/>
              </a:rPr>
              <a:t>09 </a:t>
            </a:r>
            <a:r>
              <a:rPr lang="pt-BR" sz="1600" dirty="0">
                <a:solidFill>
                  <a:srgbClr val="000000"/>
                </a:solidFill>
                <a:latin typeface="Arial" charset="0"/>
              </a:rPr>
              <a:t>BAIRROS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dirty="0">
                <a:solidFill>
                  <a:srgbClr val="000000"/>
                </a:solidFill>
                <a:latin typeface="Arial" charset="0"/>
              </a:rPr>
              <a:t>15.705 DOMICÍLIOS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6227763" y="5805488"/>
            <a:ext cx="2736850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b="1" i="1">
              <a:solidFill>
                <a:srgbClr val="000000"/>
              </a:solidFill>
            </a:endParaRPr>
          </a:p>
        </p:txBody>
      </p:sp>
      <p:sp>
        <p:nvSpPr>
          <p:cNvPr id="66569" name="Text Box 11"/>
          <p:cNvSpPr txBox="1">
            <a:spLocks noChangeArrowheads="1"/>
          </p:cNvSpPr>
          <p:nvPr/>
        </p:nvSpPr>
        <p:spPr bwMode="auto">
          <a:xfrm>
            <a:off x="5292725" y="2133600"/>
            <a:ext cx="3851275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 bwMode="auto">
          <a:xfrm>
            <a:off x="755576" y="1556515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  <a:cs typeface="Arial" pitchFamily="34" charset="0"/>
              </a:rPr>
              <a:t>Circuito </a:t>
            </a: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Porta a Porta</a:t>
            </a:r>
          </a:p>
        </p:txBody>
      </p:sp>
      <p:pic>
        <p:nvPicPr>
          <p:cNvPr id="17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4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1" name="Picture 8"/>
          <p:cNvPicPr>
            <a:picLocks noChangeAspect="1" noChangeArrowheads="1"/>
          </p:cNvPicPr>
          <p:nvPr/>
        </p:nvPicPr>
        <p:blipFill>
          <a:blip r:embed="rId3" cstate="print"/>
          <a:srcRect l="3595" t="9468" r="29472"/>
          <a:stretch>
            <a:fillRect/>
          </a:stretch>
        </p:blipFill>
        <p:spPr bwMode="auto">
          <a:xfrm>
            <a:off x="0" y="0"/>
            <a:ext cx="6372225" cy="6183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98425" y="6357938"/>
            <a:ext cx="24876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Prefeitura de Guarulhos</a:t>
            </a:r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5868988" y="6357938"/>
            <a:ext cx="32527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Secretaria de Serviços Públicos</a:t>
            </a: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7594" name="Text Box 6"/>
          <p:cNvSpPr txBox="1">
            <a:spLocks noChangeArrowheads="1"/>
          </p:cNvSpPr>
          <p:nvPr/>
        </p:nvSpPr>
        <p:spPr bwMode="auto">
          <a:xfrm>
            <a:off x="6838107" y="3880862"/>
            <a:ext cx="936625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 i="1" dirty="0" smtClean="0">
                <a:solidFill>
                  <a:srgbClr val="000000"/>
                </a:solidFill>
              </a:rPr>
              <a:t>17 </a:t>
            </a:r>
            <a:r>
              <a:rPr lang="pt-BR" sz="1600" b="1" i="1" dirty="0" err="1" smtClean="0">
                <a:solidFill>
                  <a:srgbClr val="000000"/>
                </a:solidFill>
              </a:rPr>
              <a:t>PEVs</a:t>
            </a:r>
            <a:endParaRPr lang="pt-BR" sz="1600" b="1" i="1" dirty="0">
              <a:solidFill>
                <a:srgbClr val="000000"/>
              </a:solidFill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600" b="1" i="1" dirty="0">
              <a:solidFill>
                <a:srgbClr val="00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 bwMode="auto">
          <a:xfrm>
            <a:off x="6372200" y="1594987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000" b="1" dirty="0" smtClean="0">
                <a:solidFill>
                  <a:schemeClr val="bg1"/>
                </a:solidFill>
                <a:cs typeface="Arial" pitchFamily="34" charset="0"/>
              </a:rPr>
              <a:t>Ponto </a:t>
            </a:r>
            <a:r>
              <a:rPr lang="pt-BR" sz="2000" b="1" dirty="0">
                <a:solidFill>
                  <a:schemeClr val="bg1"/>
                </a:solidFill>
                <a:cs typeface="Arial" pitchFamily="34" charset="0"/>
              </a:rPr>
              <a:t>de Entrega Voluntária (PEV</a:t>
            </a:r>
            <a:r>
              <a:rPr lang="pt-BR" sz="2000" dirty="0">
                <a:solidFill>
                  <a:schemeClr val="bg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" name="Elipse 1"/>
          <p:cNvSpPr/>
          <p:nvPr/>
        </p:nvSpPr>
        <p:spPr>
          <a:xfrm>
            <a:off x="4287338" y="4004618"/>
            <a:ext cx="144016" cy="144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355976" y="4005064"/>
            <a:ext cx="58541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" b="1" dirty="0" smtClean="0">
                <a:solidFill>
                  <a:srgbClr val="FF0000"/>
                </a:solidFill>
              </a:rPr>
              <a:t>PEV PIMENTAS</a:t>
            </a:r>
            <a:endParaRPr lang="pt-BR" sz="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98425" y="6357938"/>
            <a:ext cx="2487613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Prefeitura de Guarulhos</a:t>
            </a: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5868988" y="6357938"/>
            <a:ext cx="32527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Secretaria de Serviços Públicos</a:t>
            </a:r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8616" name="Picture 7"/>
          <p:cNvPicPr>
            <a:picLocks noChangeAspect="1" noChangeArrowheads="1"/>
          </p:cNvPicPr>
          <p:nvPr/>
        </p:nvPicPr>
        <p:blipFill>
          <a:blip r:embed="rId4" cstate="print"/>
          <a:srcRect r="8775" b="19583"/>
          <a:stretch>
            <a:fillRect/>
          </a:stretch>
        </p:blipFill>
        <p:spPr bwMode="auto">
          <a:xfrm>
            <a:off x="539552" y="1268760"/>
            <a:ext cx="3257901" cy="22771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8619" name="Text Box 10"/>
          <p:cNvSpPr txBox="1">
            <a:spLocks noChangeArrowheads="1"/>
          </p:cNvSpPr>
          <p:nvPr/>
        </p:nvSpPr>
        <p:spPr bwMode="auto">
          <a:xfrm>
            <a:off x="4283968" y="1787998"/>
            <a:ext cx="4628778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 dirty="0">
                <a:solidFill>
                  <a:srgbClr val="000000"/>
                </a:solidFill>
              </a:rPr>
              <a:t>EVOLUÇÃO DO PROGRAMA – </a:t>
            </a:r>
            <a:r>
              <a:rPr lang="pt-BR" sz="1600" b="1" dirty="0" smtClean="0">
                <a:solidFill>
                  <a:srgbClr val="000000"/>
                </a:solidFill>
              </a:rPr>
              <a:t>2005 - 2013</a:t>
            </a:r>
            <a:endParaRPr lang="pt-BR" sz="1600" b="1" dirty="0">
              <a:solidFill>
                <a:srgbClr val="000000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pic>
        <p:nvPicPr>
          <p:cNvPr id="17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ipse 17"/>
          <p:cNvSpPr/>
          <p:nvPr/>
        </p:nvSpPr>
        <p:spPr bwMode="auto">
          <a:xfrm>
            <a:off x="3491880" y="2204587"/>
            <a:ext cx="2232248" cy="2376264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Programa Coleta Seletiva Solidária</a:t>
            </a:r>
          </a:p>
        </p:txBody>
      </p:sp>
      <p:pic>
        <p:nvPicPr>
          <p:cNvPr id="68618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3760936"/>
            <a:ext cx="4464050" cy="293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97849073"/>
              </p:ext>
            </p:extLst>
          </p:nvPr>
        </p:nvGraphicFramePr>
        <p:xfrm>
          <a:off x="5724128" y="2611556"/>
          <a:ext cx="1440160" cy="4082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294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>
            <a:off x="5938268" y="116632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Elipse 13"/>
          <p:cNvSpPr/>
          <p:nvPr/>
        </p:nvSpPr>
        <p:spPr bwMode="auto">
          <a:xfrm>
            <a:off x="3491880" y="2204587"/>
            <a:ext cx="2232248" cy="2376264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Programa Coleta Seletiva Solidária</a:t>
            </a:r>
          </a:p>
        </p:txBody>
      </p:sp>
      <p:sp>
        <p:nvSpPr>
          <p:cNvPr id="20" name="Elipse 19"/>
          <p:cNvSpPr/>
          <p:nvPr/>
        </p:nvSpPr>
        <p:spPr bwMode="auto">
          <a:xfrm>
            <a:off x="6372200" y="3860771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sz="16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Arial" pitchFamily="34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Nossa Escola Recicla</a:t>
            </a:r>
          </a:p>
        </p:txBody>
      </p:sp>
      <p:sp>
        <p:nvSpPr>
          <p:cNvPr id="21" name="Elipse 20"/>
          <p:cNvSpPr/>
          <p:nvPr/>
        </p:nvSpPr>
        <p:spPr bwMode="auto">
          <a:xfrm>
            <a:off x="755576" y="3788763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  <a:cs typeface="Arial" pitchFamily="34" charset="0"/>
              </a:rPr>
              <a:t>Nossa </a:t>
            </a: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Secretaria Recicla</a:t>
            </a:r>
          </a:p>
        </p:txBody>
      </p:sp>
      <p:sp>
        <p:nvSpPr>
          <p:cNvPr id="22" name="Elipse 21"/>
          <p:cNvSpPr/>
          <p:nvPr/>
        </p:nvSpPr>
        <p:spPr bwMode="auto">
          <a:xfrm>
            <a:off x="755576" y="1556515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  <a:cs typeface="Arial" pitchFamily="34" charset="0"/>
              </a:rPr>
              <a:t>Circuito </a:t>
            </a:r>
            <a:r>
              <a:rPr lang="pt-BR" sz="2400" b="1" dirty="0">
                <a:solidFill>
                  <a:schemeClr val="bg1"/>
                </a:solidFill>
                <a:cs typeface="Arial" pitchFamily="34" charset="0"/>
              </a:rPr>
              <a:t>Porta a Porta</a:t>
            </a:r>
          </a:p>
        </p:txBody>
      </p:sp>
      <p:sp>
        <p:nvSpPr>
          <p:cNvPr id="23" name="Elipse 22"/>
          <p:cNvSpPr/>
          <p:nvPr/>
        </p:nvSpPr>
        <p:spPr bwMode="auto">
          <a:xfrm>
            <a:off x="6372200" y="1594987"/>
            <a:ext cx="2160240" cy="1977752"/>
          </a:xfrm>
          <a:prstGeom prst="ellipse">
            <a:avLst/>
          </a:prstGeom>
          <a:solidFill>
            <a:srgbClr val="2184B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000" b="1" dirty="0" smtClean="0">
                <a:solidFill>
                  <a:schemeClr val="bg1"/>
                </a:solidFill>
                <a:cs typeface="Arial" pitchFamily="34" charset="0"/>
              </a:rPr>
              <a:t>Ponto </a:t>
            </a:r>
            <a:r>
              <a:rPr lang="pt-BR" sz="2000" b="1" dirty="0">
                <a:solidFill>
                  <a:schemeClr val="bg1"/>
                </a:solidFill>
                <a:cs typeface="Arial" pitchFamily="34" charset="0"/>
              </a:rPr>
              <a:t>de Entrega Voluntária (PEV</a:t>
            </a:r>
            <a:r>
              <a:rPr lang="pt-BR" sz="2000" dirty="0">
                <a:solidFill>
                  <a:schemeClr val="bg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4" name="Elipse 23"/>
          <p:cNvSpPr/>
          <p:nvPr/>
        </p:nvSpPr>
        <p:spPr bwMode="auto">
          <a:xfrm>
            <a:off x="2699792" y="5733256"/>
            <a:ext cx="3744416" cy="1008112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pt-BR" sz="2200" spc="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itchFamily="34" charset="0"/>
              </a:rPr>
              <a:t>Cooperativa de catadores</a:t>
            </a:r>
          </a:p>
        </p:txBody>
      </p:sp>
      <p:sp>
        <p:nvSpPr>
          <p:cNvPr id="26" name="Seta para baixo 25"/>
          <p:cNvSpPr>
            <a:spLocks noChangeArrowheads="1"/>
          </p:cNvSpPr>
          <p:nvPr/>
        </p:nvSpPr>
        <p:spPr bwMode="auto">
          <a:xfrm rot="3600000">
            <a:off x="5982494" y="2730049"/>
            <a:ext cx="203200" cy="71278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28" name="Seta para baixo 27"/>
          <p:cNvSpPr>
            <a:spLocks noChangeArrowheads="1"/>
          </p:cNvSpPr>
          <p:nvPr/>
        </p:nvSpPr>
        <p:spPr bwMode="auto">
          <a:xfrm rot="7200000">
            <a:off x="5898356" y="3955600"/>
            <a:ext cx="192087" cy="8191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29" name="Seta para baixo 28"/>
          <p:cNvSpPr>
            <a:spLocks noChangeArrowheads="1"/>
          </p:cNvSpPr>
          <p:nvPr/>
        </p:nvSpPr>
        <p:spPr bwMode="auto">
          <a:xfrm rot="14400000">
            <a:off x="3215482" y="4007987"/>
            <a:ext cx="215900" cy="649287"/>
          </a:xfrm>
          <a:prstGeom prst="downArrow">
            <a:avLst>
              <a:gd name="adj1" fmla="val 50000"/>
              <a:gd name="adj2" fmla="val 50123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30" name="Seta para baixo 29"/>
          <p:cNvSpPr>
            <a:spLocks noChangeArrowheads="1"/>
          </p:cNvSpPr>
          <p:nvPr/>
        </p:nvSpPr>
        <p:spPr bwMode="auto">
          <a:xfrm rot="18000000">
            <a:off x="3070225" y="2856256"/>
            <a:ext cx="215900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sp>
        <p:nvSpPr>
          <p:cNvPr id="27" name="Seta para baixo 27"/>
          <p:cNvSpPr>
            <a:spLocks noChangeArrowheads="1"/>
          </p:cNvSpPr>
          <p:nvPr/>
        </p:nvSpPr>
        <p:spPr bwMode="auto">
          <a:xfrm rot="10860000" flipH="1" flipV="1">
            <a:off x="4435475" y="4727918"/>
            <a:ext cx="323850" cy="89376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32" name="Título 1"/>
          <p:cNvSpPr txBox="1">
            <a:spLocks/>
          </p:cNvSpPr>
          <p:nvPr/>
        </p:nvSpPr>
        <p:spPr bwMode="auto">
          <a:xfrm>
            <a:off x="4932040" y="314203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SECOS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Seta para baixo 27"/>
          <p:cNvSpPr>
            <a:spLocks noChangeArrowheads="1"/>
          </p:cNvSpPr>
          <p:nvPr/>
        </p:nvSpPr>
        <p:spPr bwMode="auto">
          <a:xfrm rot="10860000" flipH="1" flipV="1">
            <a:off x="4435759" y="6600110"/>
            <a:ext cx="323850" cy="89376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pic>
        <p:nvPicPr>
          <p:cNvPr id="18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8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1520"/>
            <a:ext cx="9144000" cy="7169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39969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189561"/>
              </p:ext>
            </p:extLst>
          </p:nvPr>
        </p:nvGraphicFramePr>
        <p:xfrm>
          <a:off x="1576742" y="5445224"/>
          <a:ext cx="5256534" cy="114141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42452"/>
                <a:gridCol w="1774259"/>
                <a:gridCol w="1639823"/>
              </a:tblGrid>
              <a:tr h="28050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Média mensal </a:t>
                      </a: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>
                    <a:solidFill>
                      <a:srgbClr val="3333CC"/>
                    </a:solidFill>
                  </a:tcPr>
                </a:tc>
              </a:tr>
              <a:tr h="29989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Número de Cooperados 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73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</a:tr>
              <a:tr h="28050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Retirada Mensal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R$ </a:t>
                      </a: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590,00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R$ </a:t>
                      </a: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1063,51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</a:tr>
              <a:tr h="28050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Salário Mínimo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R$ </a:t>
                      </a: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622,00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t-BR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R$ </a:t>
                      </a:r>
                      <a:r>
                        <a:rPr kumimoji="0" lang="pt-BR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678,00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T="0" marB="0" anchor="ctr" horzOverflow="overflow"/>
                </a:tc>
              </a:tr>
            </a:tbl>
          </a:graphicData>
        </a:graphic>
      </p:graphicFrame>
      <p:sp>
        <p:nvSpPr>
          <p:cNvPr id="12" name="Seta para baixo 27"/>
          <p:cNvSpPr>
            <a:spLocks noChangeArrowheads="1"/>
          </p:cNvSpPr>
          <p:nvPr/>
        </p:nvSpPr>
        <p:spPr bwMode="auto">
          <a:xfrm rot="10860000" flipH="1" flipV="1">
            <a:off x="4435759" y="-24626"/>
            <a:ext cx="323850" cy="89376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pt-BR">
              <a:latin typeface="Calibri" charset="0"/>
              <a:ea typeface="Microsoft YaHei" charset="0"/>
              <a:cs typeface="Microsoft YaHei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0" y="1306285"/>
            <a:ext cx="2733310" cy="3024336"/>
            <a:chOff x="902586" y="1916832"/>
            <a:chExt cx="2229254" cy="1152128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tângulo de cantos arredondados 14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Central de Triagem de Resíduos Recicláveis</a:t>
              </a:r>
            </a:p>
          </p:txBody>
        </p:sp>
      </p:grpSp>
      <p:pic>
        <p:nvPicPr>
          <p:cNvPr id="16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5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411025" y="-37411025"/>
            <a:ext cx="12700" cy="1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250825" y="4868863"/>
            <a:ext cx="1927225" cy="11557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70661" name="Rectangle 6"/>
          <p:cNvSpPr>
            <a:spLocks noChangeArrowheads="1"/>
          </p:cNvSpPr>
          <p:nvPr/>
        </p:nvSpPr>
        <p:spPr bwMode="auto">
          <a:xfrm>
            <a:off x="179388" y="5013325"/>
            <a:ext cx="1925637" cy="115570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pic>
        <p:nvPicPr>
          <p:cNvPr id="7066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99"/>
            <a:ext cx="9299289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0" y="1306285"/>
            <a:ext cx="2733310" cy="3024336"/>
            <a:chOff x="902586" y="1916832"/>
            <a:chExt cx="2229254" cy="1152128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tângulo de cantos arredondados 13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Central de Triagem de Resíduos Recicláveis</a:t>
              </a:r>
            </a:p>
          </p:txBody>
        </p:sp>
      </p:grpSp>
      <p:pic>
        <p:nvPicPr>
          <p:cNvPr id="1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secretaria de serviços públicos\APRESENTACAO PPT\brasilia 2014\capacitao cooperados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2" y="-437481"/>
            <a:ext cx="9763623" cy="73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ço Reservado para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13/07/12</a:t>
            </a: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179388" y="936671"/>
            <a:ext cx="3759375" cy="1124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688" name="Text Box 11"/>
          <p:cNvSpPr txBox="1">
            <a:spLocks noChangeArrowheads="1"/>
          </p:cNvSpPr>
          <p:nvPr/>
        </p:nvSpPr>
        <p:spPr bwMode="auto">
          <a:xfrm>
            <a:off x="5349875" y="1993900"/>
            <a:ext cx="3217863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5349875" y="2282825"/>
            <a:ext cx="1347788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dirty="0">
              <a:solidFill>
                <a:srgbClr val="000000"/>
              </a:solidFill>
              <a:latin typeface="+mn-lt"/>
              <a:ea typeface="Microsoft YaHei" charset="-122"/>
            </a:endParaRPr>
          </a:p>
        </p:txBody>
      </p:sp>
      <p:sp>
        <p:nvSpPr>
          <p:cNvPr id="71690" name="Text Box 14"/>
          <p:cNvSpPr txBox="1">
            <a:spLocks noChangeArrowheads="1"/>
          </p:cNvSpPr>
          <p:nvPr/>
        </p:nvSpPr>
        <p:spPr bwMode="auto">
          <a:xfrm>
            <a:off x="5349875" y="2679700"/>
            <a:ext cx="2941638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1691" name="Text Box 15"/>
          <p:cNvSpPr txBox="1">
            <a:spLocks noChangeArrowheads="1"/>
          </p:cNvSpPr>
          <p:nvPr/>
        </p:nvSpPr>
        <p:spPr bwMode="auto">
          <a:xfrm>
            <a:off x="5349875" y="2970213"/>
            <a:ext cx="2162175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692" name="Text Box 18"/>
          <p:cNvSpPr txBox="1">
            <a:spLocks noChangeArrowheads="1"/>
          </p:cNvSpPr>
          <p:nvPr/>
        </p:nvSpPr>
        <p:spPr bwMode="auto">
          <a:xfrm>
            <a:off x="5300663" y="3643313"/>
            <a:ext cx="3268662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5349875" y="3944938"/>
            <a:ext cx="982663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dirty="0">
              <a:solidFill>
                <a:srgbClr val="000000"/>
              </a:solidFill>
              <a:latin typeface="+mn-lt"/>
              <a:ea typeface="Microsoft YaHei" charset="-122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-78646" y="4149080"/>
            <a:ext cx="8179038" cy="3024336"/>
            <a:chOff x="932825" y="1916832"/>
            <a:chExt cx="2199015" cy="1152128"/>
          </a:xfrm>
        </p:grpSpPr>
        <p:sp>
          <p:nvSpPr>
            <p:cNvPr id="25" name="Retângulo de cantos arredondados 24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Retângulo de cantos arredondados 25"/>
            <p:cNvSpPr/>
            <p:nvPr/>
          </p:nvSpPr>
          <p:spPr>
            <a:xfrm>
              <a:off x="932825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Microsoft YaHei" pitchFamily="34" charset="-122"/>
                </a:rPr>
                <a:t>Geração de trabalho e renda para </a:t>
              </a:r>
              <a:r>
                <a:rPr lang="pt-BR" sz="2400" b="1" dirty="0" smtClean="0">
                  <a:solidFill>
                    <a:schemeClr val="bg1"/>
                  </a:solidFill>
                  <a:latin typeface="+mj-lt"/>
                  <a:ea typeface="Microsoft YaHei" pitchFamily="34" charset="-122"/>
                </a:rPr>
                <a:t>catadores</a:t>
              </a:r>
            </a:p>
            <a:p>
              <a:pPr marL="171450" indent="-171450">
                <a:buClr>
                  <a:srgbClr val="000000"/>
                </a:buClr>
                <a:buSzPct val="100000"/>
                <a:buFont typeface="Arial" charset="0"/>
                <a:buChar char="•"/>
              </a:pPr>
              <a:endParaRPr lang="pt-BR" sz="2400" b="1" dirty="0">
                <a:solidFill>
                  <a:schemeClr val="bg1"/>
                </a:solidFill>
                <a:latin typeface="+mj-lt"/>
                <a:ea typeface="Microsoft YaHei" pitchFamily="34" charset="-122"/>
              </a:endParaRPr>
            </a:p>
            <a:p>
              <a:pPr marL="171450" indent="-171450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Microsoft YaHei" pitchFamily="34" charset="-122"/>
                </a:rPr>
                <a:t>Preparação para o trabalho na Cooperativa/formação</a:t>
              </a:r>
            </a:p>
            <a:p>
              <a:pPr marL="171450" indent="-171450">
                <a:buClr>
                  <a:srgbClr val="000000"/>
                </a:buClr>
                <a:buSzPct val="100000"/>
              </a:pPr>
              <a:endParaRPr lang="pt-BR" sz="2400" b="1" dirty="0">
                <a:solidFill>
                  <a:schemeClr val="bg1"/>
                </a:solidFill>
                <a:latin typeface="+mj-lt"/>
                <a:ea typeface="Microsoft YaHei" pitchFamily="34" charset="-122"/>
              </a:endParaRPr>
            </a:p>
            <a:p>
              <a:pPr marL="171450" indent="-171450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  <a:ea typeface="Microsoft YaHei" pitchFamily="34" charset="-122"/>
                </a:rPr>
                <a:t>Acompanhamento e orientação social por equipe da Prefeitura de Guarulhos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654799" y="653142"/>
            <a:ext cx="6984932" cy="1057229"/>
            <a:chOff x="902586" y="1916832"/>
            <a:chExt cx="2229254" cy="1152128"/>
          </a:xfrm>
        </p:grpSpPr>
        <p:sp>
          <p:nvSpPr>
            <p:cNvPr id="28" name="Retângulo de cantos arredondados 27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Formação com </a:t>
              </a:r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os 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cooperados da </a:t>
              </a:r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Coop 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</a:rPr>
                <a:t>Reciclável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93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66565" y="9263"/>
            <a:ext cx="9977164" cy="790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3614738" y="1071563"/>
            <a:ext cx="198596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38490" y="1306285"/>
            <a:ext cx="2733310" cy="2260075"/>
            <a:chOff x="902586" y="1916832"/>
            <a:chExt cx="2229254" cy="1152128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Projeto de Mobilização e Inclusão Social de Catadores</a:t>
              </a:r>
            </a:p>
          </p:txBody>
        </p:sp>
      </p:grpSp>
      <p:pic>
        <p:nvPicPr>
          <p:cNvPr id="13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107504" y="4344571"/>
            <a:ext cx="2733310" cy="2180773"/>
            <a:chOff x="902586" y="1916832"/>
            <a:chExt cx="2229254" cy="1152128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Retângulo de cantos arredondados 15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 smtClean="0">
                  <a:solidFill>
                    <a:schemeClr val="bg1"/>
                  </a:solidFill>
                </a:rPr>
                <a:t>CATADOR AUTONOMO:</a:t>
              </a:r>
            </a:p>
            <a:p>
              <a:pPr algn="ctr"/>
              <a:endParaRPr lang="pt-BR" sz="1600" b="1" dirty="0" smtClean="0">
                <a:solidFill>
                  <a:schemeClr val="bg1"/>
                </a:solidFill>
              </a:endParaRP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pt-BR" sz="1600" b="1" dirty="0" smtClean="0">
                  <a:solidFill>
                    <a:schemeClr val="bg1"/>
                  </a:solidFill>
                </a:rPr>
                <a:t>Carrinho/Carroça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pt-BR" sz="1600" b="1" dirty="0" smtClean="0">
                  <a:solidFill>
                    <a:schemeClr val="bg1"/>
                  </a:solidFill>
                </a:rPr>
                <a:t>Sacos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pt-BR" sz="1600" b="1" dirty="0" smtClean="0">
                  <a:solidFill>
                    <a:schemeClr val="bg1"/>
                  </a:solidFill>
                </a:rPr>
                <a:t>Carrinho de pedreiro</a:t>
              </a:r>
            </a:p>
            <a:p>
              <a:pPr marL="285750" indent="-285750" algn="ctr">
                <a:buFont typeface="Arial" pitchFamily="34" charset="0"/>
                <a:buChar char="•"/>
              </a:pPr>
              <a:r>
                <a:rPr lang="pt-BR" sz="1600" b="1" dirty="0" smtClean="0">
                  <a:solidFill>
                    <a:schemeClr val="bg1"/>
                  </a:solidFill>
                </a:rPr>
                <a:t>Outros Improvisados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02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ckson\Pictures\guarulh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155304"/>
            <a:ext cx="91440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:\secretaria de serviços públicos\APRESENTACAO PPT\brasilia 2014\phoca_thumb_l_0_3363_gsta_francisca_panoramica__centro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45" y="1095605"/>
            <a:ext cx="4607545" cy="30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secretaria de serviços públicos\APRESENTACAO PPT\brasilia 2014\phoca_thumb_l_502bosque_ma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1517"/>
            <a:ext cx="3923615" cy="26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pic>
        <p:nvPicPr>
          <p:cNvPr id="8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58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5" y="-134403"/>
            <a:ext cx="9059381" cy="745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62" name="TextBox 1"/>
          <p:cNvSpPr txBox="1">
            <a:spLocks noChangeArrowheads="1"/>
          </p:cNvSpPr>
          <p:nvPr/>
        </p:nvSpPr>
        <p:spPr bwMode="auto">
          <a:xfrm>
            <a:off x="733712" y="4653136"/>
            <a:ext cx="83534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pt-BR" dirty="0">
              <a:solidFill>
                <a:srgbClr val="000000"/>
              </a:solidFill>
              <a:latin typeface="Arial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/>
            <a:endParaRPr lang="en-US" dirty="0"/>
          </a:p>
        </p:txBody>
      </p:sp>
      <p:grpSp>
        <p:nvGrpSpPr>
          <p:cNvPr id="14" name="Grupo 13"/>
          <p:cNvGrpSpPr/>
          <p:nvPr/>
        </p:nvGrpSpPr>
        <p:grpSpPr>
          <a:xfrm>
            <a:off x="0" y="1306285"/>
            <a:ext cx="2733310" cy="2260075"/>
            <a:chOff x="902586" y="1916832"/>
            <a:chExt cx="2229254" cy="1152128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Retângulo de cantos arredondados 15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 smtClean="0">
                  <a:solidFill>
                    <a:schemeClr val="bg1"/>
                  </a:solidFill>
                </a:rPr>
                <a:t>Projeto de Mobilização e Inclusão Social de Catadores</a:t>
              </a:r>
            </a:p>
          </p:txBody>
        </p:sp>
      </p:grp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3032909" y="548680"/>
            <a:ext cx="4032448" cy="3346851"/>
            <a:chOff x="902586" y="1916832"/>
            <a:chExt cx="2229254" cy="1152128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902586" y="1916832"/>
              <a:ext cx="2160240" cy="1080120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pt-BR" sz="2000" b="1" dirty="0" smtClean="0">
                  <a:solidFill>
                    <a:schemeClr val="bg1"/>
                  </a:solidFill>
                  <a:latin typeface="+mj-lt"/>
                </a:rPr>
                <a:t>OBJETIVO:</a:t>
              </a:r>
            </a:p>
            <a:p>
              <a:pPr algn="ctr">
                <a:lnSpc>
                  <a:spcPct val="150000"/>
                </a:lnSpc>
              </a:pPr>
              <a:r>
                <a:rPr lang="pt-BR" sz="2000" b="1" dirty="0" smtClean="0">
                  <a:solidFill>
                    <a:schemeClr val="bg1"/>
                  </a:solidFill>
                  <a:latin typeface="Calibri (Corpo)"/>
                </a:rPr>
                <a:t>Organização </a:t>
              </a:r>
              <a:r>
                <a:rPr lang="pt-BR" sz="2000" b="1" dirty="0">
                  <a:solidFill>
                    <a:schemeClr val="bg1"/>
                  </a:solidFill>
                  <a:latin typeface="Calibri (Corpo)"/>
                </a:rPr>
                <a:t>e formação de catadores de materiais recicláveis de Guarulhos para possibilitar a inclusão no Programa Coleta Seletiva Solidária.</a:t>
              </a:r>
              <a:endParaRPr lang="pt-BR" sz="2000" b="1" dirty="0" smtClean="0">
                <a:solidFill>
                  <a:schemeClr val="bg1"/>
                </a:solidFill>
                <a:latin typeface="Calibri (Corpo)"/>
              </a:endParaRPr>
            </a:p>
          </p:txBody>
        </p:sp>
      </p:grpSp>
      <p:pic>
        <p:nvPicPr>
          <p:cNvPr id="24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jardinagemepaisagismo.com/wp-content/uploads/2010/10/1274382616_94616103_1-Fotos-de-ADUBO-ORGANICOHUMOS-TERRA-PRETA-VEGETALESTERCO-DE-FRANGO-1274382616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58581" y="4605447"/>
            <a:ext cx="4869838" cy="1386415"/>
            <a:chOff x="902586" y="1916834"/>
            <a:chExt cx="2229254" cy="1152126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tângulo de cantos arredondados 10"/>
            <p:cNvSpPr/>
            <p:nvPr/>
          </p:nvSpPr>
          <p:spPr>
            <a:xfrm>
              <a:off x="902586" y="1916834"/>
              <a:ext cx="2160240" cy="1080121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  <a:defRPr/>
              </a:pPr>
              <a:r>
                <a:rPr lang="pt-BR" sz="2000" dirty="0" smtClean="0">
                  <a:ln w="3175">
                    <a:noFill/>
                  </a:ln>
                  <a:solidFill>
                    <a:schemeClr val="bg1"/>
                  </a:solidFill>
                  <a:latin typeface="Arial Black" pitchFamily="34" charset="0"/>
                </a:rPr>
                <a:t>Projeto piloto de compostagem acelerada em leiras</a:t>
              </a:r>
              <a:endParaRPr lang="pt-BR" sz="2000" dirty="0">
                <a:ln w="3175">
                  <a:noFill/>
                </a:ln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12" name="Retângulo 11"/>
          <p:cNvSpPr/>
          <p:nvPr/>
        </p:nvSpPr>
        <p:spPr>
          <a:xfrm>
            <a:off x="5938268" y="404664"/>
            <a:ext cx="2736304" cy="1152128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4932040" y="460025"/>
            <a:ext cx="4680520" cy="8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RESÍDUOS</a:t>
            </a:r>
          </a:p>
          <a:p>
            <a:pPr algn="ctr" eaLnBrk="1" hangingPunct="1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Ú</a:t>
            </a:r>
            <a:r>
              <a: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midos</a:t>
            </a:r>
            <a:endParaRPr lang="pt-BR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938268" y="332656"/>
            <a:ext cx="2736304" cy="1656184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51520" y="1988840"/>
            <a:ext cx="6750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Acessibilidade – quem adaptar sua calçada para trânsito livre e seguro de pedestres e cadeirantes, mantendo de 1 a 1,5 metro para circulação terá desconto de até 5% no valor do IPTU;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Arborização - os imóveis com uma ou mais árvores terão desconto de até 2% no valor anual do IPTU.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Áreas permeáveis – Os imóveis horizontais com jardins ou gramados que permitam a absorção das águas das chuvas terão desconto de 2%, e os condomínios terão desconto de até 1%;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Sistema de captação de água de chuva – 3% de desconto;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Sistema de reuso de água – 3% de desconto;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Sistema de aquecimento hidráulico solar – 3% de desconto e sistema de aquecimento elétrico solar 3% de desconto;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b="1" dirty="0">
                <a:solidFill>
                  <a:srgbClr val="2184BD"/>
                </a:solidFill>
              </a:rPr>
              <a:t>Construções com materiais sustentáveis – 3% de desconto;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Utilização de energia passiva (quando o projeto arquitetônico propicia o melhor aproveitamento da luz solar, dispensando o uso de ar condicionado e iluminação artificial) –3% de desconto;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Utilização de energia eólica – 5% de desconto;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dirty="0"/>
              <a:t>Telhado verde (vegetação em cima de todos os telhados da casa) – 3% de desconto;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400" b="1" dirty="0">
                <a:solidFill>
                  <a:srgbClr val="2184BD"/>
                </a:solidFill>
              </a:rPr>
              <a:t>Separação de resíduos sólidos (exclusivo para condomínios horizontais ou verticais que comprovadamente destinem sua coleta para reciclagem) – 5% de desconto;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9552" y="1306285"/>
            <a:ext cx="1428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5D99"/>
                </a:solidFill>
              </a:rPr>
              <a:t>- Critérios</a:t>
            </a:r>
            <a:endParaRPr lang="pt-BR" sz="2400" b="1" dirty="0">
              <a:solidFill>
                <a:srgbClr val="005D99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297660" y="936953"/>
            <a:ext cx="2162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IPTU Verde 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7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1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311422" y="188640"/>
            <a:ext cx="3450122" cy="2088232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4" y="1358841"/>
            <a:ext cx="8868914" cy="549915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436096" y="260648"/>
            <a:ext cx="321652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Coordenação dos 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estudos sobre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Resíduos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- CONDEMAT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04864"/>
            <a:ext cx="6048672" cy="4055745"/>
          </a:xfrm>
          <a:prstGeom prst="rect">
            <a:avLst/>
          </a:prstGeom>
        </p:spPr>
      </p:pic>
      <p:pic>
        <p:nvPicPr>
          <p:cNvPr id="7" name="Picture 2" descr="C:\Users\jackson\Desktop\apresentação condemat\521294_4767404983125_665486008_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07057"/>
            <a:ext cx="7010127" cy="23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2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-0.27569 -0.127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63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jackson\Desktop\caderno da conferencia municpal do meio ambiente\ATERRO GUARULHO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744"/>
            <a:ext cx="10398786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75416" y="5085184"/>
            <a:ext cx="4869838" cy="1386415"/>
            <a:chOff x="902586" y="1916834"/>
            <a:chExt cx="2229254" cy="1152126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971600" y="1988840"/>
              <a:ext cx="2160240" cy="1080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tângulo de cantos arredondados 7"/>
            <p:cNvSpPr/>
            <p:nvPr/>
          </p:nvSpPr>
          <p:spPr>
            <a:xfrm>
              <a:off x="902586" y="1916834"/>
              <a:ext cx="2160240" cy="1080121"/>
            </a:xfrm>
            <a:prstGeom prst="round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  <a:defRPr/>
              </a:pPr>
              <a:r>
                <a:rPr lang="pt-BR" sz="2000" dirty="0" smtClean="0">
                  <a:ln w="3175">
                    <a:noFill/>
                  </a:ln>
                  <a:solidFill>
                    <a:schemeClr val="bg1"/>
                  </a:solidFill>
                  <a:latin typeface="Arial Black" pitchFamily="34" charset="0"/>
                </a:rPr>
                <a:t>Aumentar a vida útil do aterro sanitário</a:t>
              </a:r>
              <a:endParaRPr lang="pt-BR" sz="2000" dirty="0">
                <a:ln w="3175">
                  <a:noFill/>
                </a:ln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11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9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3195132"/>
          </a:xfrm>
          <a:prstGeom prst="rect">
            <a:avLst/>
          </a:prstGeom>
        </p:spPr>
      </p:pic>
      <p:sp>
        <p:nvSpPr>
          <p:cNvPr id="5" name="Espaço Reservado para Conteúdo 7"/>
          <p:cNvSpPr txBox="1">
            <a:spLocks/>
          </p:cNvSpPr>
          <p:nvPr/>
        </p:nvSpPr>
        <p:spPr bwMode="auto">
          <a:xfrm>
            <a:off x="2961252" y="2434033"/>
            <a:ext cx="8501063" cy="95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defTabSz="914400">
              <a:spcBef>
                <a:spcPct val="20000"/>
              </a:spcBef>
              <a:buClr>
                <a:srgbClr val="000000"/>
              </a:buClr>
              <a:buSzPct val="85000"/>
              <a:buFont typeface="Wingdings 2" pitchFamily="18" charset="2"/>
              <a:buNone/>
            </a:pPr>
            <a:endParaRPr lang="pt-BR" dirty="0">
              <a:solidFill>
                <a:schemeClr val="tx1"/>
              </a:solidFill>
              <a:latin typeface="Arial" charset="0"/>
            </a:endParaRPr>
          </a:p>
          <a:p>
            <a:pPr marL="273050" indent="-273050" algn="ctr" defTabSz="914400">
              <a:spcBef>
                <a:spcPct val="20000"/>
              </a:spcBef>
              <a:buClr>
                <a:srgbClr val="000000"/>
              </a:buClr>
              <a:buSzPct val="85000"/>
              <a:buFont typeface="Wingdings 2" pitchFamily="18" charset="2"/>
              <a:buNone/>
            </a:pPr>
            <a:endParaRPr lang="pt-BR" sz="1400" b="1" dirty="0">
              <a:solidFill>
                <a:schemeClr val="tx1"/>
              </a:solidFill>
              <a:latin typeface="Arial" charset="0"/>
            </a:endParaRPr>
          </a:p>
          <a:p>
            <a:pPr marL="273050" indent="-273050" algn="ctr" defTabSz="914400">
              <a:spcBef>
                <a:spcPct val="20000"/>
              </a:spcBef>
              <a:buClr>
                <a:srgbClr val="000000"/>
              </a:buClr>
              <a:buSzPct val="85000"/>
              <a:buFont typeface="Times New Roman" pitchFamily="18" charset="0"/>
              <a:buNone/>
            </a:pPr>
            <a:endParaRPr lang="pt-BR" sz="1400" b="1" dirty="0">
              <a:solidFill>
                <a:schemeClr val="tx1"/>
              </a:solidFill>
              <a:latin typeface="Arial" charset="0"/>
            </a:endParaRPr>
          </a:p>
          <a:p>
            <a:pPr marL="273050" indent="-273050" algn="ctr" defTabSz="914400">
              <a:spcBef>
                <a:spcPct val="20000"/>
              </a:spcBef>
              <a:buClr>
                <a:srgbClr val="000000"/>
              </a:buClr>
              <a:buSzPct val="85000"/>
              <a:buFont typeface="Wingdings 2" pitchFamily="18" charset="2"/>
              <a:buNone/>
            </a:pPr>
            <a:endParaRPr lang="pt-BR" b="1" dirty="0">
              <a:solidFill>
                <a:schemeClr val="tx1"/>
              </a:solidFill>
              <a:latin typeface="Arial" charset="0"/>
            </a:endParaRPr>
          </a:p>
          <a:p>
            <a:pPr marL="273050" indent="-273050" algn="ctr" defTabSz="914400">
              <a:spcBef>
                <a:spcPct val="20000"/>
              </a:spcBef>
              <a:buClr>
                <a:srgbClr val="000000"/>
              </a:buClr>
              <a:buSzPct val="85000"/>
              <a:buFont typeface="Wingdings 2" pitchFamily="18" charset="2"/>
              <a:buNone/>
            </a:pPr>
            <a:endParaRPr lang="pt-BR" b="1" dirty="0">
              <a:solidFill>
                <a:schemeClr val="tx1"/>
              </a:solidFill>
              <a:latin typeface="Arial" charset="0"/>
            </a:endParaRPr>
          </a:p>
          <a:p>
            <a:pPr marL="273050" indent="-273050" algn="ctr" defTabSz="914400">
              <a:spcBef>
                <a:spcPct val="20000"/>
              </a:spcBef>
              <a:buClr>
                <a:srgbClr val="000000"/>
              </a:buClr>
              <a:buSzPct val="85000"/>
              <a:buFont typeface="Wingdings 2" pitchFamily="18" charset="2"/>
              <a:buNone/>
            </a:pPr>
            <a:endParaRPr lang="pt-BR" sz="1400" dirty="0">
              <a:solidFill>
                <a:schemeClr val="tx1"/>
              </a:solidFill>
            </a:endParaRPr>
          </a:p>
          <a:p>
            <a:pPr marL="273050" indent="-273050" algn="ctr" defTabSz="91440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pt-BR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23928" y="44624"/>
            <a:ext cx="36334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0" b="1" dirty="0" smtClean="0">
                <a:solidFill>
                  <a:schemeClr val="bg1">
                    <a:lumMod val="95000"/>
                  </a:schemeClr>
                </a:solidFill>
              </a:rPr>
              <a:t>Obrigado</a:t>
            </a:r>
            <a:endParaRPr lang="pt-BR" sz="7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63688" y="2276872"/>
            <a:ext cx="9150424" cy="444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0000"/>
              </a:buClr>
              <a:buSzPct val="85000"/>
            </a:pPr>
            <a:endParaRPr lang="pt-BR" b="1" dirty="0" smtClean="0">
              <a:latin typeface="Arial" charset="0"/>
            </a:endParaRPr>
          </a:p>
          <a:p>
            <a:pPr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sz="1600" dirty="0">
                <a:solidFill>
                  <a:srgbClr val="005D99"/>
                </a:solidFill>
                <a:latin typeface="Arial" charset="0"/>
              </a:rPr>
              <a:t>Sebastião Almeida</a:t>
            </a:r>
          </a:p>
          <a:p>
            <a:pPr marL="273050" indent="-273050"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sz="1600" dirty="0">
                <a:solidFill>
                  <a:srgbClr val="005D99"/>
                </a:solidFill>
                <a:latin typeface="Arial" charset="0"/>
              </a:rPr>
              <a:t> </a:t>
            </a:r>
            <a:r>
              <a:rPr lang="pt-BR" sz="1600" b="1" dirty="0">
                <a:solidFill>
                  <a:srgbClr val="005D99"/>
                </a:solidFill>
                <a:latin typeface="Arial" charset="0"/>
              </a:rPr>
              <a:t>Prefeito Municipal</a:t>
            </a:r>
            <a:r>
              <a:rPr lang="pt-BR" sz="1600" dirty="0">
                <a:solidFill>
                  <a:srgbClr val="005D99"/>
                </a:solidFill>
                <a:latin typeface="Arial" charset="0"/>
              </a:rPr>
              <a:t> </a:t>
            </a:r>
            <a:endParaRPr lang="pt-BR" sz="1600" dirty="0" smtClean="0">
              <a:solidFill>
                <a:srgbClr val="005D99"/>
              </a:solidFill>
              <a:latin typeface="Arial" charset="0"/>
            </a:endParaRPr>
          </a:p>
          <a:p>
            <a:pPr marL="273050" indent="-273050" algn="ctr">
              <a:spcBef>
                <a:spcPct val="20000"/>
              </a:spcBef>
              <a:buClr>
                <a:srgbClr val="000000"/>
              </a:buClr>
              <a:buSzPct val="85000"/>
            </a:pPr>
            <a:endParaRPr lang="pt-BR" sz="1600" dirty="0">
              <a:solidFill>
                <a:srgbClr val="005D99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sz="1600" dirty="0" smtClean="0">
                <a:solidFill>
                  <a:srgbClr val="005D99"/>
                </a:solidFill>
                <a:latin typeface="Arial" charset="0"/>
              </a:rPr>
              <a:t>Carlos </a:t>
            </a:r>
            <a:r>
              <a:rPr lang="pt-BR" sz="1600" dirty="0" err="1">
                <a:solidFill>
                  <a:srgbClr val="005D99"/>
                </a:solidFill>
                <a:latin typeface="Arial" charset="0"/>
              </a:rPr>
              <a:t>C</a:t>
            </a:r>
            <a:r>
              <a:rPr lang="pt-BR" sz="1600" dirty="0" err="1" smtClean="0">
                <a:solidFill>
                  <a:srgbClr val="005D99"/>
                </a:solidFill>
                <a:latin typeface="Arial" charset="0"/>
              </a:rPr>
              <a:t>hnaiderman</a:t>
            </a:r>
            <a:endParaRPr lang="pt-BR" sz="1600" dirty="0">
              <a:solidFill>
                <a:srgbClr val="005D99"/>
              </a:solidFill>
              <a:latin typeface="Arial" charset="0"/>
            </a:endParaRPr>
          </a:p>
          <a:p>
            <a:pPr marL="273050" indent="-273050"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sz="1600" dirty="0">
                <a:solidFill>
                  <a:srgbClr val="005D99"/>
                </a:solidFill>
                <a:latin typeface="Arial" charset="0"/>
              </a:rPr>
              <a:t> </a:t>
            </a:r>
            <a:r>
              <a:rPr lang="pt-BR" sz="1600" b="1" dirty="0" smtClean="0">
                <a:solidFill>
                  <a:srgbClr val="005D99"/>
                </a:solidFill>
                <a:latin typeface="Arial" charset="0"/>
              </a:rPr>
              <a:t>Vice-prefeito </a:t>
            </a:r>
            <a:r>
              <a:rPr lang="pt-BR" sz="1600" b="1" dirty="0">
                <a:solidFill>
                  <a:srgbClr val="005D99"/>
                </a:solidFill>
                <a:latin typeface="Arial" charset="0"/>
              </a:rPr>
              <a:t>Municipal</a:t>
            </a:r>
            <a:r>
              <a:rPr lang="pt-BR" sz="1600" dirty="0">
                <a:solidFill>
                  <a:srgbClr val="005D99"/>
                </a:solidFill>
                <a:latin typeface="Arial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000000"/>
              </a:buClr>
              <a:buSzPct val="85000"/>
            </a:pPr>
            <a:endParaRPr lang="pt-BR" sz="1600" dirty="0" smtClean="0">
              <a:solidFill>
                <a:srgbClr val="005D99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sz="1600" dirty="0" smtClean="0">
                <a:solidFill>
                  <a:srgbClr val="005D99"/>
                </a:solidFill>
                <a:latin typeface="Arial" charset="0"/>
              </a:rPr>
              <a:t>Maria </a:t>
            </a:r>
            <a:r>
              <a:rPr lang="pt-BR" sz="1600" dirty="0">
                <a:solidFill>
                  <a:srgbClr val="005D99"/>
                </a:solidFill>
                <a:latin typeface="Arial" charset="0"/>
              </a:rPr>
              <a:t>Helena Ribeiro</a:t>
            </a:r>
          </a:p>
          <a:p>
            <a:pPr marL="273050" indent="-273050"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sz="1600" b="1" dirty="0" smtClean="0">
                <a:solidFill>
                  <a:srgbClr val="005D99"/>
                </a:solidFill>
                <a:latin typeface="Arial" charset="0"/>
              </a:rPr>
              <a:t>Secretária – Serviços Públicos </a:t>
            </a:r>
            <a:endParaRPr lang="pt-BR" sz="1600" b="1" dirty="0">
              <a:solidFill>
                <a:srgbClr val="005D99"/>
              </a:solidFill>
              <a:latin typeface="Arial" charset="0"/>
            </a:endParaRPr>
          </a:p>
          <a:p>
            <a:pPr marL="273050" indent="-273050" algn="ctr">
              <a:spcBef>
                <a:spcPct val="20000"/>
              </a:spcBef>
              <a:buClr>
                <a:srgbClr val="000000"/>
              </a:buClr>
              <a:buSzPct val="85000"/>
            </a:pPr>
            <a:endParaRPr lang="pt-BR" sz="1600" b="1" dirty="0">
              <a:solidFill>
                <a:srgbClr val="005D99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sz="1600" dirty="0" err="1">
                <a:solidFill>
                  <a:srgbClr val="005D99"/>
                </a:solidFill>
                <a:latin typeface="Arial" charset="0"/>
              </a:rPr>
              <a:t>Unaldo</a:t>
            </a:r>
            <a:r>
              <a:rPr lang="pt-BR" sz="1600" dirty="0">
                <a:solidFill>
                  <a:srgbClr val="005D99"/>
                </a:solidFill>
                <a:latin typeface="Arial" charset="0"/>
              </a:rPr>
              <a:t> Flores Santos</a:t>
            </a:r>
            <a:br>
              <a:rPr lang="pt-BR" sz="1600" dirty="0">
                <a:solidFill>
                  <a:srgbClr val="005D99"/>
                </a:solidFill>
                <a:latin typeface="Arial" charset="0"/>
              </a:rPr>
            </a:br>
            <a:r>
              <a:rPr lang="pt-BR" sz="1600" b="1" dirty="0">
                <a:solidFill>
                  <a:srgbClr val="005D99"/>
                </a:solidFill>
                <a:latin typeface="Arial" charset="0"/>
              </a:rPr>
              <a:t>Secretário </a:t>
            </a:r>
            <a:r>
              <a:rPr lang="pt-BR" sz="1600" b="1" dirty="0" smtClean="0">
                <a:solidFill>
                  <a:srgbClr val="005D99"/>
                </a:solidFill>
                <a:latin typeface="Arial" charset="0"/>
              </a:rPr>
              <a:t>Adjunto – Serviços Públicos </a:t>
            </a:r>
            <a:endParaRPr lang="pt-BR" sz="1600" b="1" dirty="0">
              <a:solidFill>
                <a:srgbClr val="005D99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  <a:buClr>
                <a:srgbClr val="000000"/>
              </a:buClr>
              <a:buSzPct val="85000"/>
            </a:pPr>
            <a:endParaRPr lang="pt-BR" sz="1600" b="1" dirty="0">
              <a:solidFill>
                <a:srgbClr val="005D99"/>
              </a:solidFill>
              <a:latin typeface="Arial" charset="0"/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pt-BR" sz="1600" dirty="0" smtClean="0">
                <a:solidFill>
                  <a:srgbClr val="005D99"/>
                </a:solidFill>
                <a:latin typeface="Arial" charset="0"/>
              </a:rPr>
              <a:t>Jonathas Durães Junior</a:t>
            </a:r>
            <a:endParaRPr lang="pt-BR" sz="1600" dirty="0">
              <a:solidFill>
                <a:srgbClr val="005D99"/>
              </a:solidFill>
              <a:latin typeface="Arial" charset="0"/>
            </a:endParaRPr>
          </a:p>
          <a:p>
            <a:pPr marL="273050" indent="-273050" algn="ctr">
              <a:spcBef>
                <a:spcPct val="20000"/>
              </a:spcBef>
              <a:buClr>
                <a:srgbClr val="000000"/>
              </a:buClr>
              <a:buSzPct val="85000"/>
            </a:pPr>
            <a:r>
              <a:rPr lang="pt-BR" b="1" dirty="0">
                <a:solidFill>
                  <a:srgbClr val="005D99"/>
                </a:solidFill>
                <a:latin typeface="Arial" charset="0"/>
              </a:rPr>
              <a:t>     </a:t>
            </a:r>
            <a:r>
              <a:rPr lang="pt-BR" sz="1600" b="1" dirty="0">
                <a:solidFill>
                  <a:srgbClr val="005D99"/>
                </a:solidFill>
                <a:latin typeface="Arial" charset="0"/>
              </a:rPr>
              <a:t>Gestor do Departamento de Limpeza Urbana</a:t>
            </a:r>
          </a:p>
        </p:txBody>
      </p:sp>
      <p:pic>
        <p:nvPicPr>
          <p:cNvPr id="8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7879"/>
            <a:ext cx="3894415" cy="210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761923" y="1367770"/>
            <a:ext cx="56346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500" b="1" dirty="0" smtClean="0">
                <a:solidFill>
                  <a:schemeClr val="bg1">
                    <a:lumMod val="95000"/>
                  </a:schemeClr>
                </a:solidFill>
              </a:rPr>
              <a:t>limpezaurbana@guarulhos.sp.gov.br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3572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176890771"/>
              </p:ext>
            </p:extLst>
          </p:nvPr>
        </p:nvGraphicFramePr>
        <p:xfrm>
          <a:off x="323850" y="4383875"/>
          <a:ext cx="8286808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0363" y="2803525"/>
            <a:ext cx="8280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60363" y="3600450"/>
            <a:ext cx="85550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/>
          </a:p>
        </p:txBody>
      </p:sp>
      <p:sp>
        <p:nvSpPr>
          <p:cNvPr id="11272" name="CaixaDeTexto 10"/>
          <p:cNvSpPr txBox="1">
            <a:spLocks noChangeArrowheads="1"/>
          </p:cNvSpPr>
          <p:nvPr/>
        </p:nvSpPr>
        <p:spPr bwMode="auto">
          <a:xfrm>
            <a:off x="1271588" y="6213475"/>
            <a:ext cx="25003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1100" dirty="0">
                <a:solidFill>
                  <a:schemeClr val="tx1"/>
                </a:solidFill>
                <a:latin typeface="Arial Black" panose="020B0A04020102020204" pitchFamily="34" charset="0"/>
              </a:rPr>
              <a:t>Fonte: RAIS 2008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770389449"/>
              </p:ext>
            </p:extLst>
          </p:nvPr>
        </p:nvGraphicFramePr>
        <p:xfrm>
          <a:off x="0" y="1237042"/>
          <a:ext cx="857256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227" name="Imagem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1485900" y="105929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>
                <a:solidFill>
                  <a:srgbClr val="005D99"/>
                </a:solidFill>
                <a:latin typeface="+mj-lt"/>
                <a:ea typeface="+mn-ea"/>
              </a:rPr>
              <a:t>Evolução populacional </a:t>
            </a:r>
            <a:r>
              <a:rPr lang="pt-BR" sz="1600" b="1" dirty="0" smtClean="0">
                <a:solidFill>
                  <a:srgbClr val="005D99"/>
                </a:solidFill>
                <a:latin typeface="+mj-lt"/>
                <a:ea typeface="+mn-ea"/>
              </a:rPr>
              <a:t>(</a:t>
            </a:r>
            <a:r>
              <a:rPr lang="pt-BR" sz="1600" b="1" dirty="0">
                <a:solidFill>
                  <a:srgbClr val="005D99"/>
                </a:solidFill>
                <a:latin typeface="+mj-lt"/>
                <a:ea typeface="+mn-ea"/>
              </a:rPr>
              <a:t>1950 - 2020</a:t>
            </a:r>
            <a:r>
              <a:rPr lang="pt-BR" sz="1600" b="1" dirty="0">
                <a:solidFill>
                  <a:srgbClr val="005D99"/>
                </a:solidFill>
                <a:latin typeface="+mn-lt"/>
                <a:ea typeface="+mn-ea"/>
              </a:rPr>
              <a:t>)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305555" y="260649"/>
            <a:ext cx="4680520" cy="1512168"/>
            <a:chOff x="5305555" y="652465"/>
            <a:chExt cx="4680520" cy="1203552"/>
          </a:xfrm>
        </p:grpSpPr>
        <p:sp>
          <p:nvSpPr>
            <p:cNvPr id="15" name="Retângulo 14"/>
            <p:cNvSpPr/>
            <p:nvPr/>
          </p:nvSpPr>
          <p:spPr>
            <a:xfrm>
              <a:off x="6298308" y="652465"/>
              <a:ext cx="2736304" cy="1203552"/>
            </a:xfrm>
            <a:prstGeom prst="rect">
              <a:avLst/>
            </a:prstGeom>
            <a:solidFill>
              <a:srgbClr val="2184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" name="Título 1"/>
            <p:cNvSpPr txBox="1">
              <a:spLocks/>
            </p:cNvSpPr>
            <p:nvPr/>
          </p:nvSpPr>
          <p:spPr bwMode="auto">
            <a:xfrm>
              <a:off x="5305555" y="926909"/>
              <a:ext cx="468052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4D5040"/>
                  </a:solidFill>
                  <a:latin typeface="Arial" panose="020B0604020202020204" pitchFamily="34" charset="0"/>
                  <a:ea typeface="MS Gothic" panose="020B0609070205080204" pitchFamily="49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pt-BR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DADOS GERAIS </a:t>
              </a:r>
              <a:endParaRPr lang="pt-BR" b="1" dirty="0" smtClean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  <a:p>
              <a:pPr algn="ctr" eaLnBrk="1" hangingPunct="1">
                <a:spcBef>
                  <a:spcPct val="0"/>
                </a:spcBef>
              </a:pPr>
              <a:r>
                <a:rPr lang="pt-BR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MUNICÍPIO</a:t>
              </a:r>
              <a:endParaRPr lang="pt-BR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7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272" grpId="0"/>
      <p:bldGraphic spid="11" grpId="0" uiExpand="1">
        <p:bldSub>
          <a:bldChart bld="category"/>
        </p:bldSub>
      </p:bldGraphic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ile\Server\SSP$\SSP\fotos\FOTOS E VIDEOS\Fotos\PLANO DIRETOR DE RESIDUOS\FOTOS Entrega PDRS\COMUNICAÇÃO\Entrega do Plano de Resíduos de Guarulhos 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0123"/>
            <a:ext cx="4477842" cy="299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IMG_10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771" y="4275782"/>
            <a:ext cx="247021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10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919" y="2810731"/>
            <a:ext cx="3580237" cy="12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-4764" y="1093909"/>
            <a:ext cx="6786563" cy="329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 b="1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OFICINAS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 b="1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1ª Oficina </a:t>
            </a:r>
            <a:r>
              <a:rPr lang="pt-BR" sz="1600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– Diagnóstico- Abril 2010 – 750 participantes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 b="1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2ª Oficina </a:t>
            </a:r>
            <a:r>
              <a:rPr lang="pt-BR" sz="1600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– Prognóstico- Dez 2010 – </a:t>
            </a:r>
            <a:r>
              <a:rPr lang="pt-BR" sz="1600" dirty="0" smtClean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300 </a:t>
            </a:r>
            <a:r>
              <a:rPr lang="pt-BR" sz="1600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participantes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 b="1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3ª Oficina </a:t>
            </a:r>
            <a:r>
              <a:rPr lang="pt-BR" sz="1600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– Resíduos da Construção Civil - Abril 2011 - 240 participantes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 b="1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4ª Oficina </a:t>
            </a:r>
            <a:r>
              <a:rPr lang="pt-BR" sz="1600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– Resíduos Secos –Maio 2011 - 250 participantes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sz="1600" b="1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5ª Oficina </a:t>
            </a:r>
            <a:r>
              <a:rPr lang="pt-BR" sz="1600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- Resíduos Úmidos – Junho 2011 – 170 participantes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1600" b="1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“</a:t>
            </a:r>
            <a:r>
              <a:rPr lang="pt-BR" sz="1600" b="1" dirty="0">
                <a:solidFill>
                  <a:srgbClr val="005D99"/>
                </a:solidFill>
                <a:latin typeface="+mj-lt"/>
                <a:ea typeface="MS PGothic" panose="020B0600070205080204" pitchFamily="34" charset="-128"/>
              </a:rPr>
              <a:t>Entrega Solene – Agosto / 2011  - 700 participantes</a:t>
            </a:r>
            <a:r>
              <a:rPr lang="pt-BR" altLang="en-US" sz="1600" b="1" dirty="0">
                <a:solidFill>
                  <a:srgbClr val="2184BD"/>
                </a:solidFill>
                <a:latin typeface="+mj-lt"/>
                <a:ea typeface="MS PGothic" panose="020B0600070205080204" pitchFamily="34" charset="-128"/>
              </a:rPr>
              <a:t>”</a:t>
            </a:r>
            <a:endParaRPr lang="pt-BR" sz="1600" b="1" dirty="0">
              <a:solidFill>
                <a:srgbClr val="2184BD"/>
              </a:solidFill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t-BR" sz="1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sz="1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3317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6370316" y="332656"/>
            <a:ext cx="2736304" cy="1656184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132856" y="327656"/>
            <a:ext cx="9144000" cy="15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PLANO DIRETOR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 DE RESÍDUOS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SÓLIDOS DE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GUARULHOS</a:t>
            </a:r>
          </a:p>
        </p:txBody>
      </p:sp>
    </p:spTree>
    <p:extLst>
      <p:ext uri="{BB962C8B-B14F-4D97-AF65-F5344CB8AC3E}">
        <p14:creationId xmlns:p14="http://schemas.microsoft.com/office/powerpoint/2010/main" val="12605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sp>
        <p:nvSpPr>
          <p:cNvPr id="23556" name="Retângulo 3"/>
          <p:cNvSpPr>
            <a:spLocks noChangeArrowheads="1"/>
          </p:cNvSpPr>
          <p:nvPr/>
        </p:nvSpPr>
        <p:spPr bwMode="auto">
          <a:xfrm>
            <a:off x="0" y="357188"/>
            <a:ext cx="8572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6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756254201"/>
              </p:ext>
            </p:extLst>
          </p:nvPr>
        </p:nvGraphicFramePr>
        <p:xfrm>
          <a:off x="214282" y="1142984"/>
          <a:ext cx="87154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12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FD76807-3A00-4D55-9791-83F0A0645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FFD76807-3A00-4D55-9791-83F0A0645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720F2D3-9F62-4A1D-B3B1-0F963B23F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2720F2D3-9F62-4A1D-B3B1-0F963B23F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05A4E8F-22C4-45A5-9C25-A0FC82A75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D05A4E8F-22C4-45A5-9C25-A0FC82A75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2F3798C-046D-4EBA-A8F2-4630E727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A2F3798C-046D-4EBA-A8F2-4630E727C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894DE3E-EF7C-4071-824F-A5EDE16D1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7894DE3E-EF7C-4071-824F-A5EDE16D1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494E8DB-F136-46A5-9D6C-F34D9FF9B4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0494E8DB-F136-46A5-9D6C-F34D9FF9B4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4AE1803-82DE-49F2-AB12-F8A6A6596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B4AE1803-82DE-49F2-AB12-F8A6A6596F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3" y="944655"/>
            <a:ext cx="10929938" cy="5514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7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370316" y="260648"/>
            <a:ext cx="2736304" cy="1368152"/>
          </a:xfrm>
          <a:prstGeom prst="rect">
            <a:avLst/>
          </a:prstGeom>
          <a:solidFill>
            <a:srgbClr val="218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32856" y="404664"/>
            <a:ext cx="9144000" cy="15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Hierarquia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Dos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Resíduos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sz="2800" b="1" dirty="0" smtClean="0">
              <a:solidFill>
                <a:schemeClr val="bg1"/>
              </a:solidFill>
              <a:latin typeface="+mj-lt"/>
              <a:ea typeface="MS PGothic" panose="020B0600070205080204" pitchFamily="34" charset="-128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59" y="456605"/>
            <a:ext cx="6115681" cy="566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9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6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5" b="-3073"/>
          <a:stretch/>
        </p:blipFill>
        <p:spPr>
          <a:xfrm>
            <a:off x="0" y="0"/>
            <a:ext cx="9144000" cy="1306285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94989377"/>
              </p:ext>
            </p:extLst>
          </p:nvPr>
        </p:nvGraphicFramePr>
        <p:xfrm>
          <a:off x="253865" y="1484784"/>
          <a:ext cx="8429684" cy="1278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112506932"/>
              </p:ext>
            </p:extLst>
          </p:nvPr>
        </p:nvGraphicFramePr>
        <p:xfrm>
          <a:off x="257116" y="2708920"/>
          <a:ext cx="8429684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364" name="Título 7"/>
          <p:cNvSpPr txBox="1">
            <a:spLocks/>
          </p:cNvSpPr>
          <p:nvPr/>
        </p:nvSpPr>
        <p:spPr bwMode="auto">
          <a:xfrm>
            <a:off x="2391072" y="653822"/>
            <a:ext cx="8229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4D504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dirty="0">
                <a:solidFill>
                  <a:srgbClr val="005D99"/>
                </a:solidFill>
                <a:latin typeface="+mj-lt"/>
              </a:rPr>
              <a:t>Sistemas de coleta </a:t>
            </a:r>
            <a:r>
              <a:rPr lang="pt-BR" dirty="0" smtClean="0">
                <a:solidFill>
                  <a:srgbClr val="005D99"/>
                </a:solidFill>
                <a:latin typeface="+mj-lt"/>
              </a:rPr>
              <a:t>municipal</a:t>
            </a:r>
            <a:endParaRPr lang="pt-BR" dirty="0">
              <a:solidFill>
                <a:srgbClr val="005D99"/>
              </a:solidFill>
              <a:latin typeface="+mj-lt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2506053"/>
              </p:ext>
            </p:extLst>
          </p:nvPr>
        </p:nvGraphicFramePr>
        <p:xfrm>
          <a:off x="257116" y="4509120"/>
          <a:ext cx="8429684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5366" name="Imagem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661025"/>
            <a:ext cx="1697037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6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P spid="15364" grpId="0"/>
      <p:bldGraphic spid="5" grpId="0">
        <p:bldAsOne/>
      </p:bldGraphic>
    </p:bld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ívico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Escritório Clássico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ívico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859</Words>
  <Application>Microsoft Office PowerPoint</Application>
  <PresentationFormat>Apresentação na tela (4:3)</PresentationFormat>
  <Paragraphs>230</Paragraphs>
  <Slides>35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jackson</dc:creator>
  <cp:lastModifiedBy>jackson</cp:lastModifiedBy>
  <cp:revision>62</cp:revision>
  <dcterms:created xsi:type="dcterms:W3CDTF">2014-06-02T16:09:59Z</dcterms:created>
  <dcterms:modified xsi:type="dcterms:W3CDTF">2014-06-03T18:47:19Z</dcterms:modified>
</cp:coreProperties>
</file>