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19"/>
  </p:handoutMasterIdLst>
  <p:sldIdLst>
    <p:sldId id="681" r:id="rId2"/>
    <p:sldId id="759" r:id="rId3"/>
    <p:sldId id="760" r:id="rId4"/>
    <p:sldId id="766" r:id="rId5"/>
    <p:sldId id="765" r:id="rId6"/>
    <p:sldId id="767" r:id="rId7"/>
    <p:sldId id="768" r:id="rId8"/>
    <p:sldId id="769" r:id="rId9"/>
    <p:sldId id="788" r:id="rId10"/>
    <p:sldId id="782" r:id="rId11"/>
    <p:sldId id="776" r:id="rId12"/>
    <p:sldId id="779" r:id="rId13"/>
    <p:sldId id="790" r:id="rId14"/>
    <p:sldId id="786" r:id="rId15"/>
    <p:sldId id="787" r:id="rId16"/>
    <p:sldId id="780" r:id="rId17"/>
    <p:sldId id="259" r:id="rId18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6600"/>
    <a:srgbClr val="FF3300"/>
    <a:srgbClr val="0066CC"/>
    <a:srgbClr val="000000"/>
    <a:srgbClr val="3333FF"/>
    <a:srgbClr val="99FFCC"/>
    <a:srgbClr val="66FFCC"/>
    <a:srgbClr val="D60093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15" autoAdjust="0"/>
  </p:normalViewPr>
  <p:slideViewPr>
    <p:cSldViewPr>
      <p:cViewPr varScale="1">
        <p:scale>
          <a:sx n="73" d="100"/>
          <a:sy n="73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09B63-EBE2-41E2-BF93-7DC78DBE36BB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CE316-E1C4-4F5F-B361-9BD3780012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8320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9" t="1004" r="10110" b="82397"/>
          <a:stretch/>
        </p:blipFill>
        <p:spPr>
          <a:xfrm>
            <a:off x="0" y="69010"/>
            <a:ext cx="9144000" cy="1155941"/>
          </a:xfrm>
          <a:prstGeom prst="rect">
            <a:avLst/>
          </a:prstGeom>
        </p:spPr>
      </p:pic>
      <p:pic>
        <p:nvPicPr>
          <p:cNvPr id="1026" name="Picture 2" descr="\\agencia\ana\ASCOM\Imprensa\PUBLICIDADE\Marcas e Logos\Logomarca ANA\Assinatura Completa ANA-MMA-BRASIL\ana_mma_governo_dilma_cor_horizont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17"/>
          <a:stretch/>
        </p:blipFill>
        <p:spPr bwMode="auto">
          <a:xfrm>
            <a:off x="6084168" y="6165304"/>
            <a:ext cx="2728929" cy="4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92" b="19620"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96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614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0902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9" t="1004" r="10110" b="82273"/>
          <a:stretch/>
        </p:blipFill>
        <p:spPr>
          <a:xfrm>
            <a:off x="0" y="69011"/>
            <a:ext cx="9144000" cy="1164566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492896"/>
            <a:ext cx="792088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3568" y="1700808"/>
            <a:ext cx="3456384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 smtClean="0"/>
              <a:t>Título Mestre</a:t>
            </a:r>
            <a:endParaRPr lang="pt-BR" dirty="0"/>
          </a:p>
        </p:txBody>
      </p:sp>
      <p:pic>
        <p:nvPicPr>
          <p:cNvPr id="5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92" b="19620"/>
          <a:stretch/>
        </p:blipFill>
        <p:spPr bwMode="auto">
          <a:xfrm>
            <a:off x="899592" y="172915"/>
            <a:ext cx="1656184" cy="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8042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3015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0874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2684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345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7188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505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EFEA-71C4-45B2-BEAB-7789317609CD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7FA0F-1DCC-4CB8-8089-F129DB6149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0610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EFEA-71C4-45B2-BEAB-7789317609CD}" type="datetimeFigureOut">
              <a:rPr lang="pt-BR" smtClean="0"/>
              <a:pPr/>
              <a:t>09/12/2014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7FA0F-1DCC-4CB8-8089-F129DB6149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1472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rcgis.com/home/webmap/viewer.html?webmap=1ba9a9c9a38f435888df6f43fda4c8f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evap.org.br/downloads/Relatorio%20Geral%20versao%20para%20site%2029dez11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www.google.com.br/url?sa=i&amp;rct=j&amp;q=FACEBOOK+LOGO&amp;source=images&amp;cd=&amp;cad=rja&amp;docid=FcFCngOm4qG3WM&amp;tbnid=WnsmOCuSOUlvmM:&amp;ved=&amp;url=http://teenspeak.org/2011/11/23/the-latest-facebook-virus/&amp;ei=7GBsUf-CBIywqwGN14CgCA&amp;bvm=bv.45175338,d.aWM&amp;psig=AFQjCNGkuJjF8uBfLR21i7Avrexg2R3-PA&amp;ust=1366143596471423" TargetMode="Externa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google.com.br/url?sa=i&amp;source=images&amp;cd=&amp;cad=rja&amp;docid=erRby0xcBVZpdM&amp;tbnid=bt8_9pP7ZnWlpM:&amp;ved=0CAgQjRwwAA&amp;url=http://www.colegiosaocamilo.com.br/blogmedio/2010/08/12/escassez-de-agua-no-horizonte/&amp;ei=4kdAUuWrNoWY9gSZm4GYCA&amp;psig=AFQjCNESW9J9kK86Kb0-wdhSGInO5LfhMA&amp;ust=138003081896167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ram.org.br/sites/1300/1382/00002708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6237312"/>
            <a:ext cx="150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Eldis Camargo</a:t>
            </a:r>
          </a:p>
        </p:txBody>
      </p:sp>
      <p:sp>
        <p:nvSpPr>
          <p:cNvPr id="4" name="Retângulo 3"/>
          <p:cNvSpPr/>
          <p:nvPr/>
        </p:nvSpPr>
        <p:spPr>
          <a:xfrm>
            <a:off x="13658" y="1510186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3A589B"/>
                </a:solidFill>
                <a:latin typeface="Lucida Sans Unicode" panose="020B0602030504020204" pitchFamily="34" charset="0"/>
              </a:rPr>
              <a:t>Comissão de Direitos Humanos e </a:t>
            </a:r>
            <a:r>
              <a:rPr lang="pt-BR" dirty="0">
                <a:solidFill>
                  <a:srgbClr val="3A589B"/>
                </a:solidFill>
              </a:rPr>
              <a:t>Legislação</a:t>
            </a:r>
            <a:r>
              <a:rPr lang="pt-BR" dirty="0">
                <a:solidFill>
                  <a:srgbClr val="3A589B"/>
                </a:solidFill>
                <a:latin typeface="Lucida Sans Unicode" panose="020B0602030504020204" pitchFamily="34" charset="0"/>
              </a:rPr>
              <a:t> Participativa</a:t>
            </a:r>
            <a:endParaRPr lang="pt-BR" b="0" i="0" dirty="0">
              <a:solidFill>
                <a:srgbClr val="3A589B"/>
              </a:solidFill>
              <a:effectLst/>
              <a:latin typeface="Lucida Sans Unicode" panose="020B0602030504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85658" y="2241275"/>
            <a:ext cx="428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“ESCASSEZ GERADA PELO IMPACTO DO USO DA ÁGUA NA MINERAÇÃO”</a:t>
            </a:r>
            <a:endParaRPr lang="pt-BR" dirty="0"/>
          </a:p>
        </p:txBody>
      </p:sp>
      <p:sp>
        <p:nvSpPr>
          <p:cNvPr id="134146" name="AutoShape 2" descr="Resultado de imagem para imagem água e mineração"/>
          <p:cNvSpPr>
            <a:spLocks noChangeAspect="1" noChangeArrowheads="1"/>
          </p:cNvSpPr>
          <p:nvPr/>
        </p:nvSpPr>
        <p:spPr bwMode="auto">
          <a:xfrm>
            <a:off x="155575" y="-609600"/>
            <a:ext cx="1428750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4148" name="AutoShape 4" descr="Resultado de imagem para imagem água e mineração"/>
          <p:cNvSpPr>
            <a:spLocks noChangeAspect="1" noChangeArrowheads="1"/>
          </p:cNvSpPr>
          <p:nvPr/>
        </p:nvSpPr>
        <p:spPr bwMode="auto">
          <a:xfrm>
            <a:off x="155575" y="-609600"/>
            <a:ext cx="1428750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151" y="2344675"/>
            <a:ext cx="3843999" cy="234911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55576" y="5085184"/>
            <a:ext cx="3177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Brasília, 9 de dezembro de 2014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8086" y="2996952"/>
            <a:ext cx="4200128" cy="272352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228184" y="5430022"/>
            <a:ext cx="9557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/>
              <a:t>www.ibram.org.br</a:t>
            </a:r>
          </a:p>
        </p:txBody>
      </p:sp>
    </p:spTree>
    <p:extLst>
      <p:ext uri="{BB962C8B-B14F-4D97-AF65-F5344CB8AC3E}">
        <p14:creationId xmlns:p14="http://schemas.microsoft.com/office/powerpoint/2010/main" xmlns="" val="21624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220072" y="864070"/>
            <a:ext cx="381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Lei nº 9.984, de 17 de julho de 2000: Agência Nacional de Águas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207499" y="1628800"/>
            <a:ext cx="85954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AUTARQUIA com autonomia administrativa e financeira, vinculada ao MMA</a:t>
            </a:r>
          </a:p>
          <a:p>
            <a:endParaRPr lang="pt-BR" sz="1600" dirty="0"/>
          </a:p>
          <a:p>
            <a:pPr algn="just"/>
            <a:r>
              <a:rPr lang="pt-BR" b="1" dirty="0"/>
              <a:t>FINALIDADE:</a:t>
            </a:r>
            <a:r>
              <a:rPr lang="pt-BR" dirty="0"/>
              <a:t> </a:t>
            </a:r>
            <a:r>
              <a:rPr lang="pt-BR" dirty="0" smtClean="0"/>
              <a:t>implementar  a PNRH  em sua  esfera de atribuição e integra o SINGREH.</a:t>
            </a:r>
            <a:endParaRPr lang="pt-BR" dirty="0"/>
          </a:p>
          <a:p>
            <a:pPr algn="just"/>
            <a:r>
              <a:rPr lang="pt-BR" b="1" dirty="0" smtClean="0"/>
              <a:t>ATUAÇÃO: </a:t>
            </a:r>
            <a:r>
              <a:rPr lang="pt-BR" dirty="0" smtClean="0"/>
              <a:t> obedecer os fundamentos, objetivos, diretrizes  e instrumentos da PNRH.</a:t>
            </a:r>
            <a:endParaRPr lang="pt-BR" dirty="0"/>
          </a:p>
        </p:txBody>
      </p:sp>
      <p:pic>
        <p:nvPicPr>
          <p:cNvPr id="7" name="Picture 2" descr="PMSJ - Ag Fotos audiencia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3102" y="3212976"/>
            <a:ext cx="1464220" cy="935894"/>
          </a:xfrm>
          <a:prstGeom prst="rect">
            <a:avLst/>
          </a:prstGeom>
          <a:noFill/>
        </p:spPr>
      </p:pic>
      <p:pic>
        <p:nvPicPr>
          <p:cNvPr id="8" name="Picture 4" descr="treinamento e capacitação_960x363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6888" y="4563495"/>
            <a:ext cx="1998281" cy="970291"/>
          </a:xfrm>
          <a:prstGeom prst="rect">
            <a:avLst/>
          </a:prstGeom>
          <a:noFill/>
        </p:spPr>
      </p:pic>
      <p:pic>
        <p:nvPicPr>
          <p:cNvPr id="10" name="Picture 2" descr="http://www.femipa.org.br/blog/wp-content/uploads/Fiscaliza%C3%A7%C3%A3o-300x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267165"/>
            <a:ext cx="1224590" cy="881705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207499" y="2975317"/>
            <a:ext cx="448591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Atribuições (...)</a:t>
            </a:r>
          </a:p>
          <a:p>
            <a:pPr algn="just"/>
            <a:endParaRPr lang="pt-BR" dirty="0" smtClean="0"/>
          </a:p>
          <a:p>
            <a:pPr algn="just"/>
            <a:r>
              <a:rPr lang="pt-BR" sz="1600" dirty="0" smtClean="0"/>
              <a:t>Estimular e apoiar a criação de Comitês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Gerir Sistema de Informação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Prestar apoio aos Estados</a:t>
            </a:r>
          </a:p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Participar da elaboração do Plano Nacional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 smtClean="0"/>
              <a:t>Promover a articulação entre os </a:t>
            </a:r>
          </a:p>
          <a:p>
            <a:pPr algn="just"/>
            <a:r>
              <a:rPr lang="pt-BR" sz="1600" dirty="0" smtClean="0"/>
              <a:t>órgãos fiscalizadores de barragens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 smtClean="0"/>
              <a:t>Elaboração do Relatório de Segurança</a:t>
            </a:r>
          </a:p>
          <a:p>
            <a:pPr algn="just"/>
            <a:r>
              <a:rPr lang="pt-BR" sz="1600" dirty="0" smtClean="0"/>
              <a:t>de Barragens</a:t>
            </a:r>
            <a:endParaRPr lang="pt-BR" sz="1600" dirty="0"/>
          </a:p>
        </p:txBody>
      </p:sp>
      <p:pic>
        <p:nvPicPr>
          <p:cNvPr id="1026" name="Picture 2" descr="http://www.unijales.edu.br/unijales/fotos/g/2013/2013080508471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10606"/>
            <a:ext cx="1576816" cy="11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5220072" y="5339330"/>
            <a:ext cx="906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rgbClr val="0000CC"/>
                </a:solidFill>
              </a:rPr>
              <a:t>Mediação</a:t>
            </a:r>
            <a:endParaRPr lang="pt-BR" sz="1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9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rquivos.ana.gov.br/institucional/spr/conjuntura/webSite_relatorioConjuntura/projeto/img/destaqu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2736304" cy="76008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28800"/>
            <a:ext cx="472788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6632"/>
            <a:ext cx="396891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465" y="696692"/>
            <a:ext cx="4414543" cy="175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Conector de seta reta 3"/>
          <p:cNvCxnSpPr/>
          <p:nvPr/>
        </p:nvCxnSpPr>
        <p:spPr>
          <a:xfrm rot="5400000" flipH="1" flipV="1">
            <a:off x="2449983" y="2326765"/>
            <a:ext cx="356396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323528" y="26064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/>
              <a:t>Lei nº 12.334, de 2010: Política Nacional de Segurança de Barragem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796400" y="825525"/>
            <a:ext cx="3947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/>
              <a:t>Resolução </a:t>
            </a:r>
            <a:r>
              <a:rPr lang="pt-BR" sz="1600" dirty="0"/>
              <a:t>ANA nº 91, de 2 de abril de 2012: Estabelece  periodicidade de atualização, a qualificação do responsável técnico, o conteúdo mínimo e o nível de Detalhamento do Plano de Segurança de Barragem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2659416"/>
            <a:ext cx="3668229" cy="38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79777"/>
            <a:ext cx="4320480" cy="373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980412" cy="294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2" descr="image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264" y="3645024"/>
            <a:ext cx="846555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3465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" y="423862"/>
            <a:ext cx="8305800" cy="60102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56595"/>
            <a:ext cx="3695700" cy="258127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03966" y="646682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hlinkClick r:id="rId4"/>
              </a:rPr>
              <a:t>http://</a:t>
            </a:r>
            <a:r>
              <a:rPr lang="pt-BR" sz="800" dirty="0" smtClean="0">
                <a:hlinkClick r:id="rId4"/>
              </a:rPr>
              <a:t>www.arcgis.com/home/webmap/viewer.html?webmap=1ba9a9c9a38f435888df6f43fda4c8fa</a:t>
            </a:r>
            <a:r>
              <a:rPr lang="pt-BR" sz="800" dirty="0" smtClean="0"/>
              <a:t> (acesso em 5 de dezembro de 2014)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xmlns="" val="36747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72428" cy="547260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23528" y="616530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hlinkClick r:id="rId3"/>
              </a:rPr>
              <a:t>http://</a:t>
            </a:r>
            <a:r>
              <a:rPr lang="pt-BR" sz="800" dirty="0" smtClean="0">
                <a:hlinkClick r:id="rId3"/>
              </a:rPr>
              <a:t>www.agevap.org.br/downloads/Relatorio%20Geral%20versao%20para%20site%2029dez11.pdf</a:t>
            </a:r>
            <a:r>
              <a:rPr lang="pt-BR" sz="800" dirty="0" smtClean="0"/>
              <a:t> (acesso em 5 de dezembro de 2014)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xmlns="" val="34667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5786" y="1571612"/>
            <a:ext cx="772910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Conclusões</a:t>
            </a:r>
          </a:p>
          <a:p>
            <a:endParaRPr lang="pt-BR" dirty="0" smtClean="0"/>
          </a:p>
          <a:p>
            <a:pPr marL="342900" indent="-342900">
              <a:buAutoNum type="arabicPeriod"/>
            </a:pPr>
            <a:r>
              <a:rPr lang="pt-BR" dirty="0" smtClean="0"/>
              <a:t>Pacto Federativo (Sociedade justa e solidária – dignidade da pessoa humana)</a:t>
            </a:r>
          </a:p>
          <a:p>
            <a:pPr marL="342900" indent="-342900">
              <a:buAutoNum type="arabicPeriod"/>
            </a:pPr>
            <a:endParaRPr lang="pt-BR" dirty="0" smtClean="0"/>
          </a:p>
          <a:p>
            <a:pPr marL="342900" indent="-342900">
              <a:buAutoNum type="arabicPeriod"/>
            </a:pPr>
            <a:r>
              <a:rPr lang="pt-BR" dirty="0" smtClean="0"/>
              <a:t>Transversalidade (integração dos sistemas de gestão)</a:t>
            </a:r>
          </a:p>
          <a:p>
            <a:pPr marL="342900" indent="-342900">
              <a:buAutoNum type="arabicPeriod"/>
            </a:pPr>
            <a:endParaRPr lang="pt-BR" dirty="0" smtClean="0"/>
          </a:p>
          <a:p>
            <a:pPr marL="342900" indent="-342900">
              <a:buAutoNum type="arabicPeriod"/>
            </a:pPr>
            <a:r>
              <a:rPr lang="pt-BR" dirty="0" smtClean="0"/>
              <a:t>Participação social</a:t>
            </a:r>
          </a:p>
          <a:p>
            <a:pPr marL="342900" indent="-342900"/>
            <a:r>
              <a:rPr lang="pt-BR" dirty="0" smtClean="0"/>
              <a:t>3.1. Implementação dos mecanismos de gestão</a:t>
            </a:r>
          </a:p>
          <a:p>
            <a:pPr marL="342900" indent="-342900"/>
            <a:r>
              <a:rPr lang="pt-BR" dirty="0" smtClean="0"/>
              <a:t>3.2. Representação em colegiados</a:t>
            </a:r>
          </a:p>
          <a:p>
            <a:pPr marL="342900" indent="-342900"/>
            <a:endParaRPr lang="pt-BR" dirty="0" smtClean="0"/>
          </a:p>
          <a:p>
            <a:pPr marL="342900" indent="-342900"/>
            <a:r>
              <a:rPr lang="pt-BR" dirty="0" smtClean="0"/>
              <a:t>4. Estudos: capacitação</a:t>
            </a:r>
          </a:p>
          <a:p>
            <a:pPr marL="342900" indent="-342900"/>
            <a:endParaRPr lang="pt-BR" dirty="0" smtClean="0"/>
          </a:p>
          <a:p>
            <a:pPr marL="342900" indent="-342900"/>
            <a:r>
              <a:rPr lang="pt-BR" dirty="0" smtClean="0"/>
              <a:t>5. Informação</a:t>
            </a:r>
          </a:p>
          <a:p>
            <a:pPr marL="342900" indent="-342900"/>
            <a:endParaRPr lang="pt-BR" dirty="0" smtClean="0"/>
          </a:p>
          <a:p>
            <a:pPr marL="342900" indent="-342900"/>
            <a:r>
              <a:rPr lang="pt-BR" dirty="0" smtClean="0"/>
              <a:t>6. Regulamentações normativas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168" y="1340768"/>
            <a:ext cx="804208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8" descr="twit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274" y="5221114"/>
            <a:ext cx="1234470" cy="83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0" descr="youtub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3132" y="5393371"/>
            <a:ext cx="1838900" cy="62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056701" y="5970766"/>
            <a:ext cx="2691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www.youtube.com/anagovbr</a:t>
            </a:r>
            <a:endParaRPr lang="pt-BR" sz="1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536" y="5970766"/>
            <a:ext cx="2549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www.twitter.com/anagovbr</a:t>
            </a:r>
            <a:endParaRPr lang="pt-BR" sz="1600" b="1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83568" y="1481048"/>
            <a:ext cx="8229600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14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Obrigada!</a:t>
            </a:r>
            <a:endParaRPr lang="pt-BR" sz="140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pt-BR" sz="88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pt-BR" sz="88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pt-BR" sz="10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Eldis Camargo</a:t>
            </a:r>
          </a:p>
          <a:p>
            <a:pPr>
              <a:defRPr/>
            </a:pPr>
            <a:r>
              <a:rPr lang="pt-BR" sz="10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Assessora do Procurador-Geral</a:t>
            </a:r>
            <a:endParaRPr lang="pt-BR" sz="100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pt-BR" sz="88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pt-BR" sz="88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8800" b="1" dirty="0" smtClean="0">
                <a:solidFill>
                  <a:srgbClr val="0000CC"/>
                </a:solidFill>
                <a:latin typeface="Calibri" pitchFamily="34" charset="0"/>
              </a:rPr>
              <a:t>eldis.camargo@ana.gov.br (+</a:t>
            </a:r>
            <a:r>
              <a:rPr lang="pt-BR" sz="8800" b="1" dirty="0">
                <a:solidFill>
                  <a:srgbClr val="0000CC"/>
                </a:solidFill>
                <a:latin typeface="Calibri" pitchFamily="34" charset="0"/>
              </a:rPr>
              <a:t>55) (61) 2109 </a:t>
            </a:r>
            <a:r>
              <a:rPr lang="pt-BR" sz="8800" b="1" dirty="0" smtClean="0">
                <a:solidFill>
                  <a:srgbClr val="0000CC"/>
                </a:solidFill>
                <a:latin typeface="Calibri" pitchFamily="34" charset="0"/>
              </a:rPr>
              <a:t>–5461</a:t>
            </a:r>
            <a:endParaRPr lang="pt-BR" sz="8800" b="1" dirty="0">
              <a:solidFill>
                <a:srgbClr val="0000CC"/>
              </a:solidFill>
              <a:latin typeface="Calibri" pitchFamily="34" charset="0"/>
            </a:endParaRPr>
          </a:p>
          <a:p>
            <a:endParaRPr lang="pt-BR" sz="88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10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www.ana.gov.br</a:t>
            </a:r>
            <a:endParaRPr lang="pt-BR" sz="100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://teenspeak.org/wp-content/uploads/2009/01/facebook_log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0051" y="5393371"/>
            <a:ext cx="1666747" cy="62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160578" y="5970766"/>
            <a:ext cx="2765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www.facebook.com/anagovbr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xmlns="" val="6915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rot="10800000" flipV="1">
            <a:off x="214282" y="1638673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“Segundo a Agência Nacional de Água – ANA, o volume consumido pela irrigação agrícola, indústria e mineração é cinco vezes maior que o demandado para o abastecimento público.”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Além de reconhecer que estamos em uma fase difícil do ponto de vista climático, é </a:t>
            </a:r>
            <a:r>
              <a:rPr lang="pt-BR" b="1" dirty="0" smtClean="0"/>
              <a:t>necessário iniciar uma profunda reflexão sobre os usos e os abusos dos recursos hídricos, populações atingidas pela escassez</a:t>
            </a:r>
            <a:r>
              <a:rPr lang="pt-BR" dirty="0" smtClean="0"/>
              <a:t> e </a:t>
            </a:r>
            <a:r>
              <a:rPr lang="pt-BR" b="1" dirty="0" smtClean="0"/>
              <a:t>sua relação com o modelo de desenvolvimento </a:t>
            </a:r>
            <a:r>
              <a:rPr lang="pt-BR" dirty="0" smtClean="0"/>
              <a:t>do País.”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“Mineração (atividade mineraria)</a:t>
            </a:r>
          </a:p>
          <a:p>
            <a:pPr algn="just"/>
            <a:endParaRPr lang="pt-BR" dirty="0" smtClean="0"/>
          </a:p>
          <a:p>
            <a:pPr marL="342900" indent="-342900" algn="just">
              <a:buAutoNum type="arabicPeriod"/>
            </a:pPr>
            <a:r>
              <a:rPr lang="pt-BR" dirty="0" smtClean="0"/>
              <a:t>Vem utilizando as águas de forma temerária (em tempos de escassez hídrica);</a:t>
            </a:r>
          </a:p>
          <a:p>
            <a:pPr marL="342900" indent="-342900" algn="just">
              <a:buAutoNum type="arabicPeriod"/>
            </a:pPr>
            <a:r>
              <a:rPr lang="pt-BR" dirty="0" smtClean="0"/>
              <a:t>Rejeitos da mineração são despejados em barragens</a:t>
            </a:r>
          </a:p>
          <a:p>
            <a:pPr marL="342900" indent="-342900" algn="just">
              <a:buAutoNum type="arabicPeriod"/>
            </a:pPr>
            <a:r>
              <a:rPr lang="pt-BR" dirty="0" smtClean="0"/>
              <a:t>O transporte de minérios são bombeados usando enormes quantidades de água (</a:t>
            </a:r>
            <a:r>
              <a:rPr lang="pt-BR" dirty="0" err="1" smtClean="0"/>
              <a:t>minerodutos</a:t>
            </a:r>
            <a:r>
              <a:rPr lang="pt-BR" dirty="0" smtClean="0"/>
              <a:t>);</a:t>
            </a:r>
          </a:p>
          <a:p>
            <a:pPr marL="342900" indent="-342900" algn="just">
              <a:buAutoNum type="arabicPeriod"/>
            </a:pPr>
            <a:r>
              <a:rPr lang="pt-BR" dirty="0" smtClean="0"/>
              <a:t>Audiência Pública (participação)”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57818" y="71435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REQUERIMENTO EXMO. SENHOR SENADOR JOÃO CAPIBERIBE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5720" y="1857364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Participação soci</a:t>
            </a:r>
            <a:r>
              <a:rPr lang="pt-BR" dirty="0" smtClean="0"/>
              <a:t>al: Dos Princípios Fundamentais (art. 1º CF)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Art. 1º A República Federativa do Brasil, formada pela união indissolúvel dos Estados e Municípios e do Distrito Federal, constitui-se em Estado Democrático de Direito e tem como fundamentos: I - a soberania; II - a cidadania III - a dignidade da pessoa humana;</a:t>
            </a:r>
          </a:p>
          <a:p>
            <a:pPr algn="just"/>
            <a:r>
              <a:rPr lang="pt-BR" dirty="0" smtClean="0"/>
              <a:t>IV - os valores sociais do trabalho e da livre iniciativa; V - o pluralismo político.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Parágrafo único. Todo o poder emana do povo, que o exerce por meio de representantes eleitos ou diretamente, nos termos desta Constituição.</a:t>
            </a:r>
          </a:p>
          <a:p>
            <a:pPr algn="just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7158" y="4929198"/>
            <a:ext cx="58396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dirty="0" smtClean="0"/>
              <a:t>Legislativo: audiências públicas, leis de iniciativa popular (...)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Executivo: colegiados - CONAMA – </a:t>
            </a:r>
            <a:r>
              <a:rPr lang="pt-BR" b="1" dirty="0" smtClean="0"/>
              <a:t>CNRH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Judiciário: ações coletivas</a:t>
            </a:r>
            <a:endParaRPr lang="pt-BR" dirty="0"/>
          </a:p>
        </p:txBody>
      </p:sp>
      <p:sp>
        <p:nvSpPr>
          <p:cNvPr id="6" name="Seta para baixo 5"/>
          <p:cNvSpPr/>
          <p:nvPr/>
        </p:nvSpPr>
        <p:spPr>
          <a:xfrm>
            <a:off x="3071802" y="4500570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6898" name="Picture 2" descr="http://www.paho.org/bra/images/stories/BRA04B/seminario_juvent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714356"/>
            <a:ext cx="1857388" cy="164307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4286248" y="1000108"/>
            <a:ext cx="226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QUESTÕES DE FUNDO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http://s2.glbimg.com/5OJyr2AeJP_zNwN__ZJyQYNqHt4=/s.glbimg.com/jo/g1/f/original/2013/07/23/greenpe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96161"/>
            <a:ext cx="2401456" cy="1350240"/>
          </a:xfrm>
          <a:prstGeom prst="rect">
            <a:avLst/>
          </a:prstGeom>
          <a:noFill/>
        </p:spPr>
      </p:pic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000100" y="1357298"/>
            <a:ext cx="607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ÁGUA</a:t>
            </a:r>
            <a:r>
              <a:rPr lang="pt-BR" dirty="0"/>
              <a:t>: </a:t>
            </a:r>
            <a:r>
              <a:rPr lang="pt-BR" sz="1600" dirty="0"/>
              <a:t>ELEMENTO NATURAL DE PROPRIEDADES E FUNÇÕES</a:t>
            </a:r>
          </a:p>
        </p:txBody>
      </p:sp>
      <p:pic>
        <p:nvPicPr>
          <p:cNvPr id="4" name="Picture 3" descr="C:\Users\Eldis.camargo\Pictures\água 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726926" cy="10953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14282" y="5072074"/>
            <a:ext cx="557216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Concepção da Gestão de Recursos Hídricos</a:t>
            </a:r>
            <a:r>
              <a:rPr lang="pt-BR" dirty="0" smtClean="0"/>
              <a:t>: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A Abordagem física, química e/ou biológica (técnica) - não esgota o conceito de água que se compõe da parte social, cultural, política, econômica, ecológica, geográfica (...)</a:t>
            </a:r>
            <a:endParaRPr lang="pt-BR" dirty="0"/>
          </a:p>
        </p:txBody>
      </p:sp>
      <p:sp>
        <p:nvSpPr>
          <p:cNvPr id="9" name="Retângulo 11"/>
          <p:cNvSpPr>
            <a:spLocks noChangeArrowheads="1"/>
          </p:cNvSpPr>
          <p:nvPr/>
        </p:nvSpPr>
        <p:spPr bwMode="auto">
          <a:xfrm>
            <a:off x="6357950" y="4786322"/>
            <a:ext cx="25003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/>
              <a:t>Normativos jurídicos </a:t>
            </a:r>
          </a:p>
          <a:p>
            <a:pPr algn="ctr"/>
            <a:r>
              <a:rPr lang="pt-BR" sz="1600" dirty="0" smtClean="0"/>
              <a:t>(nacionais e internacionais)</a:t>
            </a:r>
            <a:endParaRPr lang="pt-BR" sz="1600" dirty="0"/>
          </a:p>
        </p:txBody>
      </p:sp>
      <p:pic>
        <p:nvPicPr>
          <p:cNvPr id="12" name="Picture 2" descr="http://www.colegiosaocamilo.com.br/blogmedio/wp-content/uploads/2010/08/escassez_agu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000372"/>
            <a:ext cx="2359539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3357554" y="4071942"/>
            <a:ext cx="1104598" cy="369332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ESCASSEZ</a:t>
            </a:r>
            <a:endParaRPr lang="pt-B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214414" y="3214686"/>
            <a:ext cx="118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POLUIÇÃO</a:t>
            </a:r>
            <a:endParaRPr lang="pt-BR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786190"/>
            <a:ext cx="1857388" cy="83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1500166" y="2071678"/>
            <a:ext cx="1070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RECURSO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714612" y="1857364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Ambiental (art. 3º Lei 6938, de 1981)</a:t>
            </a:r>
          </a:p>
          <a:p>
            <a:endParaRPr lang="pt-BR" dirty="0" smtClean="0"/>
          </a:p>
          <a:p>
            <a:r>
              <a:rPr lang="pt-BR" dirty="0" smtClean="0"/>
              <a:t>Hídrico: sem conceito jurídico (uso antrópico)</a:t>
            </a:r>
            <a:endParaRPr lang="pt-BR" dirty="0"/>
          </a:p>
        </p:txBody>
      </p:sp>
      <p:sp>
        <p:nvSpPr>
          <p:cNvPr id="19" name="Chave esquerda 18"/>
          <p:cNvSpPr/>
          <p:nvPr/>
        </p:nvSpPr>
        <p:spPr>
          <a:xfrm>
            <a:off x="2571736" y="1928802"/>
            <a:ext cx="71438" cy="7858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5429256" y="5143512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6000760" y="714356"/>
            <a:ext cx="226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QUESTÕES DE FUNDO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encrypted-tbn1.gstatic.com/images?q=tbn:ANd9GcSbp1w9eVaQ8PLHDk0agWoFoShQioBVHbWgix3ce9jD55S0bKGPttq-N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642918"/>
            <a:ext cx="3007541" cy="812848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5572132" y="642918"/>
            <a:ext cx="226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QUESTÕES DE FUNDO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85720" y="1357298"/>
            <a:ext cx="330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 que diz a Constituição Federal?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57224" y="185736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1. </a:t>
            </a:r>
            <a:r>
              <a:rPr lang="pt-BR" b="1" dirty="0" smtClean="0"/>
              <a:t>DOMINIO DA ÁGUA</a:t>
            </a:r>
            <a:endParaRPr lang="pt-BR" b="1" dirty="0"/>
          </a:p>
        </p:txBody>
      </p:sp>
      <p:sp>
        <p:nvSpPr>
          <p:cNvPr id="16" name="Chave esquerda 15"/>
          <p:cNvSpPr/>
          <p:nvPr/>
        </p:nvSpPr>
        <p:spPr>
          <a:xfrm>
            <a:off x="3786182" y="1857364"/>
            <a:ext cx="214314" cy="20717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5286380" y="1785926"/>
            <a:ext cx="2226315" cy="369332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Águas: União/Estados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5072066" y="3214686"/>
            <a:ext cx="3357586" cy="64633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União: os recursos minerais, inclusive os do subsolo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214810" y="2428868"/>
            <a:ext cx="4461414" cy="36933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Meio Ambiente: Bem de Uso comum do povo</a:t>
            </a:r>
            <a:endParaRPr lang="pt-BR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5000636"/>
            <a:ext cx="2000264" cy="118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4504134" y="5068685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ANA: PACTO DE GESTÃO DAS ÁGUAS</a:t>
            </a:r>
          </a:p>
          <a:p>
            <a:pPr algn="ctr"/>
            <a:r>
              <a:rPr lang="pt-BR" dirty="0" smtClean="0"/>
              <a:t>PROGESTÃO</a:t>
            </a:r>
          </a:p>
          <a:p>
            <a:pPr algn="ctr"/>
            <a:r>
              <a:rPr lang="pt-BR" dirty="0" smtClean="0"/>
              <a:t>(Resolução ANA nº 379, de 2013)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1214414" y="2357430"/>
            <a:ext cx="1877630" cy="369332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Domínio Iminente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286124"/>
            <a:ext cx="2366162" cy="238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CaixaDeTexto 35"/>
          <p:cNvSpPr txBox="1"/>
          <p:nvPr/>
        </p:nvSpPr>
        <p:spPr>
          <a:xfrm flipH="1">
            <a:off x="2786050" y="4357694"/>
            <a:ext cx="5857916" cy="369332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3300"/>
                </a:solidFill>
              </a:rPr>
              <a:t>Bacias Hidrográficas: Unidade Territorial X Unidade Espacial</a:t>
            </a:r>
            <a:endParaRPr lang="pt-BR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1.gstatic.com/images?q=tbn:ANd9GcSbp1w9eVaQ8PLHDk0agWoFoShQioBVHbWgix3ce9jD55S0bKGPttq-N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642919"/>
            <a:ext cx="2857520" cy="772302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5715008" y="571480"/>
            <a:ext cx="226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QUESTÕES DE FUNDO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71538" y="1285860"/>
            <a:ext cx="330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 que diz a Constituição Federal?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000760" y="1571612"/>
            <a:ext cx="178595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3300"/>
                </a:solidFill>
              </a:rPr>
              <a:t>Transversalidade</a:t>
            </a:r>
            <a:endParaRPr lang="pt-BR" b="1" dirty="0">
              <a:solidFill>
                <a:srgbClr val="FF33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84484" y="1835902"/>
            <a:ext cx="4573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2. </a:t>
            </a:r>
            <a:r>
              <a:rPr lang="pt-BR" b="1" dirty="0" smtClean="0"/>
              <a:t>COMPETÊNCIAS (Água – Recursos Hídricos)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14282" y="2654475"/>
            <a:ext cx="3286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MATERIAL</a:t>
            </a:r>
            <a:r>
              <a:rPr lang="pt-BR" dirty="0" smtClean="0"/>
              <a:t> : Exclusiva da União</a:t>
            </a:r>
          </a:p>
          <a:p>
            <a:r>
              <a:rPr lang="pt-BR" dirty="0" smtClean="0"/>
              <a:t>(SINGREH e Outorgas)</a:t>
            </a:r>
          </a:p>
          <a:p>
            <a:endParaRPr lang="pt-BR" dirty="0" smtClean="0"/>
          </a:p>
          <a:p>
            <a:r>
              <a:rPr lang="pt-BR" b="1" dirty="0" smtClean="0"/>
              <a:t>FORMAL</a:t>
            </a:r>
            <a:r>
              <a:rPr lang="pt-BR" dirty="0" smtClean="0"/>
              <a:t>: Privativa da União</a:t>
            </a:r>
          </a:p>
          <a:p>
            <a:r>
              <a:rPr lang="pt-BR" dirty="0" smtClean="0"/>
              <a:t>(legislar sobre água)</a:t>
            </a:r>
          </a:p>
          <a:p>
            <a:r>
              <a:rPr lang="pt-BR" dirty="0" smtClean="0"/>
              <a:t>Estados: </a:t>
            </a:r>
            <a:r>
              <a:rPr lang="pt-BR" dirty="0" smtClean="0">
                <a:solidFill>
                  <a:srgbClr val="FF0000"/>
                </a:solidFill>
              </a:rPr>
              <a:t>regulamentação 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Lei Complementar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84484" y="5211561"/>
            <a:ext cx="1641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Competências</a:t>
            </a:r>
          </a:p>
          <a:p>
            <a:pPr algn="ctr"/>
            <a:r>
              <a:rPr lang="pt-BR" dirty="0" smtClean="0"/>
              <a:t>Meio Ambiente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flipH="1">
            <a:off x="2143108" y="5214950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Material: Comum </a:t>
            </a:r>
            <a:r>
              <a:rPr lang="pt-BR" dirty="0" smtClean="0">
                <a:solidFill>
                  <a:srgbClr val="FF0000"/>
                </a:solidFill>
              </a:rPr>
              <a:t>(+mineração</a:t>
            </a:r>
            <a:r>
              <a:rPr lang="pt-BR" dirty="0" smtClean="0"/>
              <a:t>)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Lei Complementar nº 140, de 2011</a:t>
            </a:r>
          </a:p>
          <a:p>
            <a:endParaRPr lang="pt-BR" dirty="0" smtClean="0"/>
          </a:p>
          <a:p>
            <a:r>
              <a:rPr lang="pt-BR" dirty="0" smtClean="0"/>
              <a:t>Formal: Concorrente (local: Municípios)</a:t>
            </a:r>
            <a:endParaRPr lang="pt-BR" dirty="0"/>
          </a:p>
        </p:txBody>
      </p:sp>
      <p:sp>
        <p:nvSpPr>
          <p:cNvPr id="19" name="Chave esquerda 18"/>
          <p:cNvSpPr/>
          <p:nvPr/>
        </p:nvSpPr>
        <p:spPr>
          <a:xfrm>
            <a:off x="1785918" y="5143512"/>
            <a:ext cx="428628" cy="14287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6897" name="Rectangle 1"/>
          <p:cNvSpPr>
            <a:spLocks noChangeArrowheads="1"/>
          </p:cNvSpPr>
          <p:nvPr/>
        </p:nvSpPr>
        <p:spPr bwMode="auto">
          <a:xfrm>
            <a:off x="5000628" y="2143116"/>
            <a:ext cx="392909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 União articular-se-á com os Estados tendo em vista o gerenciamento dos recursos hídricos de interesse comum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(art. 4º da</a:t>
            </a:r>
            <a:r>
              <a:rPr kumimoji="0" lang="pt-B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Política</a:t>
            </a:r>
            <a:r>
              <a:rPr kumimoji="0" lang="pt-B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Nacional de Recursos Hídricos)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929808" y="3714752"/>
            <a:ext cx="394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Instrumentos e Sistema de Gestão</a:t>
            </a:r>
          </a:p>
          <a:p>
            <a:pPr algn="ctr"/>
            <a:r>
              <a:rPr lang="pt-BR" sz="1600" dirty="0" smtClean="0"/>
              <a:t>(</a:t>
            </a:r>
            <a:r>
              <a:rPr lang="pt-BR" sz="1400" dirty="0" smtClean="0"/>
              <a:t>Exemplo Ana: (pacto das Águas/Produtor </a:t>
            </a:r>
            <a:r>
              <a:rPr lang="pt-BR" sz="1400" smtClean="0"/>
              <a:t>de Água</a:t>
            </a:r>
            <a:r>
              <a:rPr lang="pt-BR" sz="1600" smtClean="0"/>
              <a:t>)</a:t>
            </a:r>
            <a:endParaRPr lang="pt-BR" sz="1600" dirty="0"/>
          </a:p>
        </p:txBody>
      </p:sp>
      <p:sp>
        <p:nvSpPr>
          <p:cNvPr id="22" name="Seta para baixo 21"/>
          <p:cNvSpPr/>
          <p:nvPr/>
        </p:nvSpPr>
        <p:spPr>
          <a:xfrm>
            <a:off x="6786578" y="3286124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6429388" y="4714884"/>
            <a:ext cx="223708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MINERAÇÃO </a:t>
            </a:r>
            <a:r>
              <a:rPr lang="pt-BR" b="1" dirty="0" smtClean="0"/>
              <a:t>+ ÁGUA?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989107" y="671364"/>
            <a:ext cx="2152705" cy="646331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000000"/>
                </a:solidFill>
              </a:rPr>
              <a:t>MINERAÇÃO </a:t>
            </a:r>
            <a:r>
              <a:rPr lang="pt-BR" b="1" dirty="0" smtClean="0"/>
              <a:t>+ ÁGUA</a:t>
            </a:r>
          </a:p>
          <a:p>
            <a:pPr algn="ctr"/>
            <a:r>
              <a:rPr lang="pt-BR" b="1" dirty="0" smtClean="0"/>
              <a:t>Estado da Arte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5687" y="2038641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pt-BR" b="1" dirty="0" smtClean="0"/>
              <a:t>INSTRUMENTOS</a:t>
            </a:r>
          </a:p>
          <a:p>
            <a:pPr marL="342900" indent="-342900" algn="ctr"/>
            <a:r>
              <a:rPr lang="pt-BR" b="1" dirty="0" smtClean="0"/>
              <a:t> GESTÃO DE  </a:t>
            </a:r>
          </a:p>
          <a:p>
            <a:pPr marL="342900" indent="-342900" algn="ctr"/>
            <a:r>
              <a:rPr lang="pt-BR" b="1" dirty="0" smtClean="0"/>
              <a:t>RECURSOS HÍDRICOS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767468" y="1996552"/>
            <a:ext cx="59143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Planos </a:t>
            </a:r>
            <a:r>
              <a:rPr lang="pt-BR" sz="1600" smtClean="0"/>
              <a:t>(Nacional/Estado/Bacia</a:t>
            </a:r>
            <a:r>
              <a:rPr lang="pt-BR" sz="1600" dirty="0" smtClean="0"/>
              <a:t>) - </a:t>
            </a:r>
            <a:r>
              <a:rPr lang="pt-BR" sz="1600" dirty="0" smtClean="0">
                <a:solidFill>
                  <a:srgbClr val="006600"/>
                </a:solidFill>
              </a:rPr>
              <a:t>Zoneamento Ambiental</a:t>
            </a:r>
            <a:endParaRPr lang="pt-BR" sz="1600" dirty="0" smtClean="0"/>
          </a:p>
          <a:p>
            <a:r>
              <a:rPr lang="pt-BR" sz="1600" dirty="0" smtClean="0"/>
              <a:t>Enquadramento (Classes de Uso) – </a:t>
            </a:r>
            <a:r>
              <a:rPr lang="pt-BR" sz="1600" dirty="0" smtClean="0">
                <a:solidFill>
                  <a:srgbClr val="006600"/>
                </a:solidFill>
              </a:rPr>
              <a:t>Padrões de Qualidade Ambientais</a:t>
            </a:r>
            <a:endParaRPr lang="pt-BR" sz="1600" dirty="0" smtClean="0"/>
          </a:p>
          <a:p>
            <a:r>
              <a:rPr lang="pt-BR" sz="1600" dirty="0" smtClean="0"/>
              <a:t>Outorgas de Direito de Uso de Recursos Hídricos – </a:t>
            </a:r>
            <a:r>
              <a:rPr lang="pt-BR" sz="1600" dirty="0" smtClean="0">
                <a:solidFill>
                  <a:srgbClr val="006600"/>
                </a:solidFill>
              </a:rPr>
              <a:t>Licença Ambiental</a:t>
            </a:r>
          </a:p>
          <a:p>
            <a:r>
              <a:rPr lang="pt-BR" sz="1600" dirty="0" smtClean="0"/>
              <a:t>Cobrança pelo Uso da Água  - </a:t>
            </a:r>
            <a:r>
              <a:rPr lang="pt-BR" sz="1600" dirty="0" smtClean="0">
                <a:solidFill>
                  <a:srgbClr val="006600"/>
                </a:solidFill>
              </a:rPr>
              <a:t>Compensaç</a:t>
            </a:r>
            <a:r>
              <a:rPr lang="pt-BR" dirty="0" smtClean="0">
                <a:solidFill>
                  <a:srgbClr val="006600"/>
                </a:solidFill>
              </a:rPr>
              <a:t>ão</a:t>
            </a:r>
            <a:endParaRPr lang="pt-BR" dirty="0" smtClean="0"/>
          </a:p>
        </p:txBody>
      </p:sp>
      <p:sp>
        <p:nvSpPr>
          <p:cNvPr id="5" name="Chave esquerda 4"/>
          <p:cNvSpPr/>
          <p:nvPr/>
        </p:nvSpPr>
        <p:spPr>
          <a:xfrm>
            <a:off x="2464578" y="2033277"/>
            <a:ext cx="307221" cy="10356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4283458"/>
            <a:ext cx="3567910" cy="228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306287" y="428345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pt-BR" b="1" dirty="0" smtClean="0"/>
              <a:t>SISTEMA NACIONAL DE GERENCIAMENTO</a:t>
            </a:r>
          </a:p>
          <a:p>
            <a:pPr marL="342900" indent="-342900" algn="just"/>
            <a:r>
              <a:rPr lang="pt-BR" b="1" dirty="0" smtClean="0"/>
              <a:t>DE RECURSOS HÍDRICOS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4323668" y="5013176"/>
            <a:ext cx="3709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Participação Social:</a:t>
            </a:r>
          </a:p>
          <a:p>
            <a:r>
              <a:rPr lang="pt-BR" dirty="0" smtClean="0"/>
              <a:t>CNRH/CERH E COMITÊS DE BACIA</a:t>
            </a:r>
          </a:p>
          <a:p>
            <a:r>
              <a:rPr lang="pt-BR" dirty="0" smtClean="0"/>
              <a:t>ANA (audiências e consultas públicas)</a:t>
            </a:r>
          </a:p>
          <a:p>
            <a:r>
              <a:rPr lang="pt-BR" dirty="0" smtClean="0"/>
              <a:t>Resolução nº 052, de 2011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3528" y="1493502"/>
            <a:ext cx="671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Lei nº 9.433, de 1997: </a:t>
            </a:r>
            <a:r>
              <a:rPr lang="pt-BR" b="1" dirty="0" smtClean="0"/>
              <a:t>Política Nacional de Recursos Hídricos (PNRH)</a:t>
            </a:r>
            <a:endParaRPr lang="pt-BR" b="1" dirty="0"/>
          </a:p>
        </p:txBody>
      </p:sp>
      <p:sp>
        <p:nvSpPr>
          <p:cNvPr id="12" name="Retângulo 11"/>
          <p:cNvSpPr/>
          <p:nvPr/>
        </p:nvSpPr>
        <p:spPr>
          <a:xfrm>
            <a:off x="375620" y="3303129"/>
            <a:ext cx="831675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600" b="1" dirty="0" smtClean="0"/>
              <a:t>Fundamentos</a:t>
            </a:r>
            <a:r>
              <a:rPr lang="pt-BR" sz="1600" dirty="0" smtClean="0"/>
              <a:t> </a:t>
            </a:r>
            <a:r>
              <a:rPr lang="pt-BR" sz="1600" dirty="0"/>
              <a:t>PNRH: </a:t>
            </a:r>
            <a:r>
              <a:rPr lang="pt-BR" sz="1600" dirty="0" smtClean="0"/>
              <a:t>Situação </a:t>
            </a:r>
            <a:r>
              <a:rPr lang="pt-BR" sz="1600" dirty="0"/>
              <a:t>de escassez uso </a:t>
            </a:r>
            <a:r>
              <a:rPr lang="pt-BR" sz="1600" dirty="0" smtClean="0"/>
              <a:t>prioritários: consumo </a:t>
            </a:r>
            <a:r>
              <a:rPr lang="pt-BR" sz="1600" dirty="0"/>
              <a:t>humano e </a:t>
            </a:r>
            <a:r>
              <a:rPr lang="pt-BR" sz="1600" dirty="0" err="1"/>
              <a:t>dessedentação</a:t>
            </a:r>
            <a:r>
              <a:rPr lang="pt-BR" sz="1600" dirty="0"/>
              <a:t> </a:t>
            </a:r>
            <a:r>
              <a:rPr lang="pt-BR" sz="1600" dirty="0" smtClean="0"/>
              <a:t>animal; a Gestão </a:t>
            </a:r>
            <a:r>
              <a:rPr lang="pt-BR" sz="1600" dirty="0"/>
              <a:t>deve proporcionar usos </a:t>
            </a:r>
            <a:r>
              <a:rPr lang="pt-BR" sz="1600" dirty="0" smtClean="0"/>
              <a:t>múltiplos (...)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906839" y="714356"/>
            <a:ext cx="2152705" cy="646331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rgbClr val="000000"/>
                </a:solidFill>
              </a:rPr>
              <a:t>MINERAÇÃO </a:t>
            </a:r>
            <a:r>
              <a:rPr lang="pt-BR" b="1" dirty="0" smtClean="0"/>
              <a:t>+ ÁGUA</a:t>
            </a:r>
          </a:p>
          <a:p>
            <a:pPr algn="ctr"/>
            <a:r>
              <a:rPr lang="pt-BR" b="1" dirty="0" smtClean="0"/>
              <a:t>Estado da Arte</a:t>
            </a:r>
          </a:p>
        </p:txBody>
      </p:sp>
      <p:sp>
        <p:nvSpPr>
          <p:cNvPr id="380929" name="Rectangle 1"/>
          <p:cNvSpPr>
            <a:spLocks noChangeArrowheads="1"/>
          </p:cNvSpPr>
          <p:nvPr/>
        </p:nvSpPr>
        <p:spPr bwMode="auto">
          <a:xfrm>
            <a:off x="251520" y="1499186"/>
            <a:ext cx="864399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b="1" dirty="0" smtClean="0"/>
              <a:t>CONSELHO NACIONAL DE RECURSOS HÍDRICOS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dirty="0" smtClean="0"/>
              <a:t>Resolução nº 76, de 16 de outubro de 2007: estabelece </a:t>
            </a:r>
            <a:r>
              <a:rPr lang="pt-BR" b="1" dirty="0" smtClean="0"/>
              <a:t>diretrizes gerais para a integração entre a gestão de recursos hídricos e a gestão de águas minerais</a:t>
            </a:r>
            <a:r>
              <a:rPr lang="pt-BR" dirty="0" smtClean="0"/>
              <a:t>, termais, gasosas, potáveis de mesa ou destinadas a fins balneários (Integração dos órgão gestores de recursos hídricos e minerais)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Resolução no 55, de 28 de novembro de 2005: estabelece </a:t>
            </a:r>
            <a:r>
              <a:rPr lang="pt-BR" b="1" dirty="0" smtClean="0"/>
              <a:t>diretrizes para elaboração do </a:t>
            </a:r>
            <a:r>
              <a:rPr lang="pt-BR" b="1" smtClean="0"/>
              <a:t>Plano de Utilização </a:t>
            </a:r>
            <a:r>
              <a:rPr lang="pt-BR" b="1" dirty="0" smtClean="0"/>
              <a:t>da Água na mineração-PUA</a:t>
            </a:r>
            <a:r>
              <a:rPr lang="pt-BR" dirty="0" smtClean="0"/>
              <a:t>, conforme previsto na resolução CNRH no 29, de 11 de dezembro de 2002 (documento com regramentos para captação / lançamento /barramentos)</a:t>
            </a:r>
          </a:p>
          <a:p>
            <a:pPr algn="just"/>
            <a:endParaRPr lang="pt-BR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/>
              <a:t>Resolução nº 29, de 11 de dezembro de 2002: </a:t>
            </a:r>
            <a:r>
              <a:rPr lang="pt-BR" b="1" dirty="0" smtClean="0"/>
              <a:t>integração + regras para a outorga de Direito de Uso de Recursos Hídricos para atividade </a:t>
            </a:r>
            <a:r>
              <a:rPr lang="pt-BR" b="1" dirty="0" err="1" smtClean="0"/>
              <a:t>minerária</a:t>
            </a:r>
            <a:endParaRPr lang="pt-BR" b="1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16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 smtClean="0"/>
              <a:t>Câmara Técnica de Águas Subterrâneas  (Outras Resoluções:  águas  subterrâneas: planos, outorga, enquadramento / outorga e licença/ (...)</a:t>
            </a:r>
            <a:endParaRPr lang="pt-B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5184576" cy="404823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37673" y="652534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hlinkClick r:id="rId3"/>
              </a:rPr>
              <a:t>http://</a:t>
            </a:r>
            <a:r>
              <a:rPr lang="pt-BR" sz="800" dirty="0" smtClean="0">
                <a:hlinkClick r:id="rId3"/>
              </a:rPr>
              <a:t>www.ibram.org.br/sites/1300/1382/00002708.pdf</a:t>
            </a:r>
            <a:r>
              <a:rPr lang="pt-BR" sz="800" dirty="0" smtClean="0"/>
              <a:t>. P.34 (acesso em 5 de dezembro de 2014</a:t>
            </a:r>
            <a:endParaRPr lang="pt-BR" sz="800" dirty="0"/>
          </a:p>
        </p:txBody>
      </p:sp>
      <p:sp>
        <p:nvSpPr>
          <p:cNvPr id="6" name="Retângulo 5"/>
          <p:cNvSpPr/>
          <p:nvPr/>
        </p:nvSpPr>
        <p:spPr>
          <a:xfrm>
            <a:off x="179512" y="4367035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 smtClean="0"/>
              <a:t>Atuação </a:t>
            </a:r>
            <a:r>
              <a:rPr lang="pt-BR" sz="1600" dirty="0"/>
              <a:t>nos principais Comitês </a:t>
            </a:r>
            <a:r>
              <a:rPr lang="pt-BR" sz="1600" dirty="0" smtClean="0"/>
              <a:t>de Bacia</a:t>
            </a:r>
            <a:r>
              <a:rPr lang="pt-BR" sz="1600" dirty="0"/>
              <a:t>, que têm </a:t>
            </a:r>
            <a:r>
              <a:rPr lang="pt-BR" sz="1600" dirty="0" smtClean="0"/>
              <a:t> delimitação </a:t>
            </a:r>
            <a:r>
              <a:rPr lang="pt-BR" sz="1600" dirty="0"/>
              <a:t>estadual, no caso, em Minas Gerais, e em âmbito federal. </a:t>
            </a:r>
          </a:p>
          <a:p>
            <a:pPr algn="just"/>
            <a:r>
              <a:rPr lang="pt-BR" sz="1600" dirty="0" smtClean="0"/>
              <a:t>Comitê </a:t>
            </a:r>
            <a:r>
              <a:rPr lang="pt-BR" sz="1600" dirty="0"/>
              <a:t>de </a:t>
            </a:r>
            <a:r>
              <a:rPr lang="pt-BR" sz="1600" dirty="0" smtClean="0"/>
              <a:t> bacia </a:t>
            </a:r>
            <a:r>
              <a:rPr lang="pt-BR" sz="1600" dirty="0"/>
              <a:t>do Rio das Velhas</a:t>
            </a:r>
            <a:r>
              <a:rPr lang="pt-BR" sz="1600" dirty="0" smtClean="0"/>
              <a:t>; </a:t>
            </a:r>
            <a:endParaRPr lang="pt-BR" sz="1600" dirty="0"/>
          </a:p>
          <a:p>
            <a:pPr algn="just"/>
            <a:r>
              <a:rPr lang="pt-BR" sz="1600" dirty="0"/>
              <a:t>Comitê de </a:t>
            </a:r>
            <a:r>
              <a:rPr lang="pt-BR" sz="1600" dirty="0" smtClean="0"/>
              <a:t>bacia </a:t>
            </a:r>
            <a:r>
              <a:rPr lang="pt-BR" sz="1600" dirty="0"/>
              <a:t>do Rio Paraopeba</a:t>
            </a:r>
            <a:r>
              <a:rPr lang="pt-BR" sz="1600" dirty="0" smtClean="0"/>
              <a:t>; </a:t>
            </a:r>
            <a:endParaRPr lang="pt-BR" sz="1600" dirty="0"/>
          </a:p>
          <a:p>
            <a:pPr algn="just"/>
            <a:r>
              <a:rPr lang="pt-BR" sz="1600" dirty="0"/>
              <a:t>Comitê de </a:t>
            </a:r>
            <a:r>
              <a:rPr lang="pt-BR" sz="1600" dirty="0" smtClean="0"/>
              <a:t>bacia </a:t>
            </a:r>
            <a:r>
              <a:rPr lang="pt-BR" sz="1600" dirty="0"/>
              <a:t>do Rio Doce</a:t>
            </a:r>
            <a:r>
              <a:rPr lang="pt-BR" sz="1600" dirty="0" smtClean="0"/>
              <a:t>; </a:t>
            </a:r>
            <a:endParaRPr lang="pt-BR" sz="1600" dirty="0"/>
          </a:p>
          <a:p>
            <a:pPr algn="just"/>
            <a:r>
              <a:rPr lang="pt-BR" sz="1600" dirty="0"/>
              <a:t>Comitê </a:t>
            </a:r>
            <a:r>
              <a:rPr lang="pt-BR" sz="1600" dirty="0" smtClean="0"/>
              <a:t>de bacia </a:t>
            </a:r>
            <a:r>
              <a:rPr lang="pt-BR" sz="1600" dirty="0"/>
              <a:t>do Rio </a:t>
            </a:r>
            <a:r>
              <a:rPr lang="pt-BR" sz="1600" dirty="0" smtClean="0"/>
              <a:t>são </a:t>
            </a:r>
            <a:r>
              <a:rPr lang="pt-BR" sz="1600" dirty="0"/>
              <a:t>Francisco</a:t>
            </a:r>
            <a:r>
              <a:rPr lang="pt-BR" sz="1600" dirty="0" smtClean="0"/>
              <a:t>; </a:t>
            </a:r>
            <a:endParaRPr lang="pt-BR" sz="1600" dirty="0"/>
          </a:p>
          <a:p>
            <a:pPr algn="just"/>
            <a:r>
              <a:rPr lang="pt-BR" sz="1600" dirty="0"/>
              <a:t>Comitê de </a:t>
            </a:r>
            <a:r>
              <a:rPr lang="pt-BR" sz="1600" dirty="0" smtClean="0"/>
              <a:t>bacia </a:t>
            </a:r>
            <a:r>
              <a:rPr lang="pt-BR" sz="1600" dirty="0"/>
              <a:t>do Rio Araguari; </a:t>
            </a:r>
            <a:r>
              <a:rPr lang="pt-BR" sz="1600" dirty="0" smtClean="0"/>
              <a:t>e </a:t>
            </a:r>
            <a:endParaRPr lang="pt-BR" sz="1600" dirty="0"/>
          </a:p>
          <a:p>
            <a:pPr algn="just"/>
            <a:r>
              <a:rPr lang="pt-BR" sz="1600" dirty="0"/>
              <a:t>Comitê de </a:t>
            </a:r>
            <a:r>
              <a:rPr lang="pt-BR" sz="1600" dirty="0" smtClean="0"/>
              <a:t>bacia </a:t>
            </a:r>
            <a:r>
              <a:rPr lang="pt-BR" sz="1600" dirty="0"/>
              <a:t>dos Afluentes Mineiros do Alto Paranaíba</a:t>
            </a:r>
            <a:endParaRPr lang="pt-BR" sz="1600" dirty="0">
              <a:effectLst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580112" y="692696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Participação do Instituto Brasileiro de Mineração (IBRAM)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Conselho Nacional de Recursos Hídricos e Comitês de Bacia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796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4298</TotalTime>
  <Words>1169</Words>
  <Application>Microsoft Office PowerPoint</Application>
  <PresentationFormat>Apresentação na tela (4:3)</PresentationFormat>
  <Paragraphs>166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Agência Nacional de Águas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colive</cp:lastModifiedBy>
  <cp:revision>492</cp:revision>
  <cp:lastPrinted>2014-12-09T11:07:19Z</cp:lastPrinted>
  <dcterms:created xsi:type="dcterms:W3CDTF">2012-02-10T17:38:07Z</dcterms:created>
  <dcterms:modified xsi:type="dcterms:W3CDTF">2014-12-09T15:56:52Z</dcterms:modified>
</cp:coreProperties>
</file>