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74" r:id="rId3"/>
    <p:sldId id="1816" r:id="rId4"/>
    <p:sldId id="316" r:id="rId5"/>
    <p:sldId id="261" r:id="rId6"/>
    <p:sldId id="1790" r:id="rId7"/>
    <p:sldId id="1764" r:id="rId8"/>
    <p:sldId id="1815" r:id="rId9"/>
    <p:sldId id="1817" r:id="rId10"/>
    <p:sldId id="1818" r:id="rId11"/>
    <p:sldId id="1820" r:id="rId12"/>
    <p:sldId id="1822" r:id="rId13"/>
    <p:sldId id="1823" r:id="rId14"/>
    <p:sldId id="1821" r:id="rId15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1E5E"/>
    <a:srgbClr val="C7C6C4"/>
    <a:srgbClr val="30235B"/>
    <a:srgbClr val="000000"/>
    <a:srgbClr val="00B000"/>
    <a:srgbClr val="FFC000"/>
    <a:srgbClr val="008000"/>
    <a:srgbClr val="035D3C"/>
    <a:srgbClr val="776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>
        <p:scale>
          <a:sx n="50" d="100"/>
          <a:sy n="50" d="100"/>
        </p:scale>
        <p:origin x="396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59.png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EAD-4024-8DDB-D19AA694F05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EAD-4024-8DDB-D19AA694F05B}"/>
              </c:ext>
            </c:extLst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EAD-4024-8DDB-D19AA694F05B}"/>
              </c:ext>
            </c:extLst>
          </c:dPt>
          <c:dLbls>
            <c:dLbl>
              <c:idx val="0"/>
              <c:layout>
                <c:manualLayout>
                  <c:x val="0.10029403274614476"/>
                  <c:y val="2.79954325562002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400" b="1" i="0" u="none" strike="noStrike" kern="1200" spc="0" baseline="0">
                      <a:solidFill>
                        <a:schemeClr val="bg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AD-4024-8DDB-D19AA694F05B}"/>
                </c:ext>
              </c:extLst>
            </c:dLbl>
            <c:dLbl>
              <c:idx val="1"/>
              <c:layout>
                <c:manualLayout>
                  <c:x val="-3.6614446633543088E-2"/>
                  <c:y val="3.5994127572257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400" b="1" i="0" u="none" strike="noStrike" kern="1200" spc="0" baseline="0">
                      <a:solidFill>
                        <a:schemeClr val="bg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EAD-4024-8DDB-D19AA694F05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400" b="1" i="0" u="none" strike="noStrike" kern="1200" spc="0" baseline="0">
                      <a:solidFill>
                        <a:schemeClr val="bg1"/>
                      </a:solidFill>
                      <a:latin typeface="Yu Gothic UI Semibold" panose="020B0700000000000000" pitchFamily="34" charset="-128"/>
                      <a:ea typeface="Yu Gothic UI Semibold" panose="020B0700000000000000" pitchFamily="34" charset="-128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360895554768328"/>
                      <c:h val="0.24713983671325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EAD-4024-8DDB-D19AA694F0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400" b="1" i="0" u="none" strike="noStrike" kern="1200" spc="0" baseline="0">
                    <a:solidFill>
                      <a:schemeClr val="bg1"/>
                    </a:solidFill>
                    <a:latin typeface="Yu Gothic UI Semibold" panose="020B0700000000000000" pitchFamily="34" charset="-128"/>
                    <a:ea typeface="Yu Gothic UI Semibold" panose="020B0700000000000000" pitchFamily="34" charset="-128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Plan1!$B$17:$B$19</c:f>
              <c:numCache>
                <c:formatCode>0%</c:formatCode>
                <c:ptCount val="3"/>
                <c:pt idx="0">
                  <c:v>0.18</c:v>
                </c:pt>
                <c:pt idx="1">
                  <c:v>0.31</c:v>
                </c:pt>
                <c:pt idx="2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AD-4024-8DDB-D19AA694F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A2-4B72-888E-7B638C9EC6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Planilha1!$A$2:$A$21</c:f>
              <c:strCache>
                <c:ptCount val="20"/>
                <c:pt idx="0">
                  <c:v>Colômbia</c:v>
                </c:pt>
                <c:pt idx="1">
                  <c:v>Peru</c:v>
                </c:pt>
                <c:pt idx="2">
                  <c:v>Austrália</c:v>
                </c:pt>
                <c:pt idx="3">
                  <c:v>Coreia do Sul</c:v>
                </c:pt>
                <c:pt idx="4">
                  <c:v>Chile</c:v>
                </c:pt>
                <c:pt idx="5">
                  <c:v>Estados Unidos</c:v>
                </c:pt>
                <c:pt idx="6">
                  <c:v>Japão</c:v>
                </c:pt>
                <c:pt idx="7">
                  <c:v>Espanha</c:v>
                </c:pt>
                <c:pt idx="8">
                  <c:v>Reino Unido</c:v>
                </c:pt>
                <c:pt idx="9">
                  <c:v>Alemanha</c:v>
                </c:pt>
                <c:pt idx="10">
                  <c:v>Turquia</c:v>
                </c:pt>
                <c:pt idx="11">
                  <c:v>França</c:v>
                </c:pt>
                <c:pt idx="12">
                  <c:v>Itália</c:v>
                </c:pt>
                <c:pt idx="13">
                  <c:v>Portugal</c:v>
                </c:pt>
                <c:pt idx="14">
                  <c:v>Rússia</c:v>
                </c:pt>
                <c:pt idx="15">
                  <c:v>Brasil</c:v>
                </c:pt>
                <c:pt idx="16">
                  <c:v>Argentina</c:v>
                </c:pt>
                <c:pt idx="17">
                  <c:v>China</c:v>
                </c:pt>
                <c:pt idx="18">
                  <c:v>Indonésia</c:v>
                </c:pt>
                <c:pt idx="19">
                  <c:v>Índia</c:v>
                </c:pt>
              </c:strCache>
            </c:strRef>
          </c:cat>
          <c:val>
            <c:numRef>
              <c:f>Planilha1!$B$2:$B$21</c:f>
              <c:numCache>
                <c:formatCode>0%</c:formatCode>
                <c:ptCount val="20"/>
                <c:pt idx="0">
                  <c:v>3.0862531760089938E-2</c:v>
                </c:pt>
                <c:pt idx="1">
                  <c:v>9.9578623745365774E-2</c:v>
                </c:pt>
                <c:pt idx="2">
                  <c:v>0.10088389433647185</c:v>
                </c:pt>
                <c:pt idx="3">
                  <c:v>0.10471333766593757</c:v>
                </c:pt>
                <c:pt idx="4">
                  <c:v>0.12518543745012922</c:v>
                </c:pt>
                <c:pt idx="5">
                  <c:v>0.13146681484724712</c:v>
                </c:pt>
                <c:pt idx="6">
                  <c:v>0.13408144770911307</c:v>
                </c:pt>
                <c:pt idx="7">
                  <c:v>0.15323595476355675</c:v>
                </c:pt>
                <c:pt idx="8">
                  <c:v>0.15550722685643903</c:v>
                </c:pt>
                <c:pt idx="9">
                  <c:v>0.17942798070296348</c:v>
                </c:pt>
                <c:pt idx="10">
                  <c:v>0.18816596210396969</c:v>
                </c:pt>
                <c:pt idx="11">
                  <c:v>0.20122583335206912</c:v>
                </c:pt>
                <c:pt idx="12">
                  <c:v>0.20799999999999999</c:v>
                </c:pt>
                <c:pt idx="13">
                  <c:v>0.21711676371559857</c:v>
                </c:pt>
                <c:pt idx="14">
                  <c:v>0.21740726636321689</c:v>
                </c:pt>
                <c:pt idx="15">
                  <c:v>0.22205646831006853</c:v>
                </c:pt>
                <c:pt idx="16">
                  <c:v>0.22267940885867155</c:v>
                </c:pt>
                <c:pt idx="17">
                  <c:v>0.2359601476015406</c:v>
                </c:pt>
                <c:pt idx="18">
                  <c:v>0.34651970237633267</c:v>
                </c:pt>
                <c:pt idx="19">
                  <c:v>0.35581827184946768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A2-4B72-888E-7B638C9EC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axId val="310527264"/>
        <c:axId val="310532360"/>
      </c:barChart>
      <c:catAx>
        <c:axId val="310527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0532360"/>
        <c:crosses val="autoZero"/>
        <c:auto val="1"/>
        <c:lblAlgn val="ctr"/>
        <c:lblOffset val="100"/>
        <c:noMultiLvlLbl val="0"/>
      </c:catAx>
      <c:valAx>
        <c:axId val="31053236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10527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t-BR" sz="1600" b="1" dirty="0"/>
              <a:t>Receita bruta e Investimentos</a:t>
            </a:r>
          </a:p>
          <a:p>
            <a:pPr>
              <a:defRPr/>
            </a:pPr>
            <a:r>
              <a:rPr lang="pt-BR" sz="1200" dirty="0"/>
              <a:t>R$ bilhões, valores reais IPCA 2018</a:t>
            </a:r>
          </a:p>
        </c:rich>
      </c:tx>
      <c:layout>
        <c:manualLayout>
          <c:xMode val="edge"/>
          <c:yMode val="edge"/>
          <c:x val="0.23261957070487929"/>
          <c:y val="8.490539471245213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3.2774677960049618E-2"/>
          <c:y val="0.29762172601288706"/>
          <c:w val="0.93445064407990075"/>
          <c:h val="0.47876301524728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Investimentos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35.6</c:v>
                </c:pt>
                <c:pt idx="1">
                  <c:v>30.7</c:v>
                </c:pt>
                <c:pt idx="2">
                  <c:v>28.8</c:v>
                </c:pt>
                <c:pt idx="3">
                  <c:v>30.9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8B-480C-B20F-A7D32328B50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Receita bruta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236.43</c:v>
                </c:pt>
                <c:pt idx="1">
                  <c:v>216.28</c:v>
                </c:pt>
                <c:pt idx="2">
                  <c:v>210.28</c:v>
                </c:pt>
                <c:pt idx="3">
                  <c:v>204.3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8B-480C-B20F-A7D32328B5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0528048"/>
        <c:axId val="310528440"/>
      </c:barChart>
      <c:catAx>
        <c:axId val="31052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t-BR"/>
          </a:p>
        </c:txPr>
        <c:crossAx val="310528440"/>
        <c:crosses val="autoZero"/>
        <c:auto val="1"/>
        <c:lblAlgn val="ctr"/>
        <c:lblOffset val="0"/>
        <c:noMultiLvlLbl val="0"/>
      </c:catAx>
      <c:valAx>
        <c:axId val="310528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052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756277688092513"/>
          <c:y val="0.87002045827085683"/>
          <c:w val="0.52699734916903174"/>
          <c:h val="8.56113655197085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34748615786984E-2"/>
          <c:y val="0.15266995325388089"/>
          <c:w val="0.91498474351483472"/>
          <c:h val="0.60669786519802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Conexões 5G (bilhões)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effectLst>
              <a:innerShdw blurRad="114300" dist="25400" dir="13500000">
                <a:schemeClr val="bg1">
                  <a:lumMod val="50000"/>
                  <a:alpha val="50000"/>
                </a:schemeClr>
              </a:inn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DA7-40B9-B945-70EFE21D4BD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DA7-40B9-B945-70EFE21D4BD5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Plan1!$A$2:$A$7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Plan1!$B$2:$B$7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0.3</c:v>
                </c:pt>
                <c:pt idx="3">
                  <c:v>0.5</c:v>
                </c:pt>
                <c:pt idx="4">
                  <c:v>0.8</c:v>
                </c:pt>
                <c:pt idx="5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A7-40B9-B945-70EFE21D4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31761624"/>
        <c:axId val="331762408"/>
      </c:barChart>
      <c:lineChart>
        <c:grouping val="standard"/>
        <c:varyColors val="0"/>
        <c:ser>
          <c:idx val="1"/>
          <c:order val="1"/>
          <c:tx>
            <c:strRef>
              <c:f>Plan1!$C$1</c:f>
              <c:strCache>
                <c:ptCount val="1"/>
                <c:pt idx="0">
                  <c:v>População coberta com 5G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circle"/>
            <c:size val="19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Plan1!$A$2:$A$7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Plan1!$C$2:$C$7</c:f>
              <c:numCache>
                <c:formatCode>0%</c:formatCode>
                <c:ptCount val="6"/>
                <c:pt idx="0">
                  <c:v>0.08</c:v>
                </c:pt>
                <c:pt idx="1">
                  <c:v>0.17</c:v>
                </c:pt>
                <c:pt idx="2">
                  <c:v>0.22</c:v>
                </c:pt>
                <c:pt idx="3">
                  <c:v>0.25</c:v>
                </c:pt>
                <c:pt idx="4">
                  <c:v>0.28999999999999998</c:v>
                </c:pt>
                <c:pt idx="5">
                  <c:v>0.34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DA7-40B9-B945-70EFE21D4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5864672"/>
        <c:axId val="285865456"/>
      </c:lineChart>
      <c:catAx>
        <c:axId val="3317616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800" b="1"/>
            </a:pPr>
            <a:endParaRPr lang="pt-BR"/>
          </a:p>
        </c:txPr>
        <c:crossAx val="331762408"/>
        <c:crosses val="autoZero"/>
        <c:auto val="1"/>
        <c:lblAlgn val="ctr"/>
        <c:lblOffset val="0"/>
        <c:noMultiLvlLbl val="0"/>
      </c:catAx>
      <c:valAx>
        <c:axId val="331762408"/>
        <c:scaling>
          <c:orientation val="minMax"/>
          <c:max val="2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331761624"/>
        <c:crosses val="autoZero"/>
        <c:crossBetween val="between"/>
      </c:valAx>
      <c:valAx>
        <c:axId val="285865456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285864672"/>
        <c:crosses val="max"/>
        <c:crossBetween val="between"/>
      </c:valAx>
      <c:catAx>
        <c:axId val="2858646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5865456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5.1113398811014291E-3"/>
          <c:y val="0.9022174712248795"/>
          <c:w val="0.9760429592943991"/>
          <c:h val="7.9753345631980832E-2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Calibri" pitchFamily="34" charset="0"/>
        </a:defRPr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>
                <a:solidFill>
                  <a:schemeClr val="tx1"/>
                </a:solidFill>
              </a:rPr>
              <a:t>Objetos</a:t>
            </a:r>
            <a:r>
              <a:rPr lang="pt-BR" sz="1600" b="1" baseline="0" dirty="0">
                <a:solidFill>
                  <a:schemeClr val="tx1"/>
                </a:solidFill>
              </a:rPr>
              <a:t> conectados – cenário atual 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pt-BR" sz="1600" i="1" baseline="0" dirty="0">
                <a:solidFill>
                  <a:schemeClr val="tx1"/>
                </a:solidFill>
              </a:rPr>
              <a:t>milhões</a:t>
            </a:r>
            <a:endParaRPr lang="pt-BR" sz="1600" i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7916634688479208E-2"/>
          <c:y val="0.23823863839560186"/>
          <c:w val="0.57191660269753108"/>
          <c:h val="0.588837710821711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Carro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8.4</c:v>
                </c:pt>
                <c:pt idx="1">
                  <c:v>13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4F-4699-AD96-3D0673F25EC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Casa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Planilha1!$C$2:$C$4</c:f>
              <c:numCache>
                <c:formatCode>General</c:formatCode>
                <c:ptCount val="3"/>
                <c:pt idx="0">
                  <c:v>3.4</c:v>
                </c:pt>
                <c:pt idx="1">
                  <c:v>7.5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4F-4699-AD96-3D0673F25EC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Saúde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Planilha1!$D$2:$D$4</c:f>
              <c:numCache>
                <c:formatCode>General</c:formatCode>
                <c:ptCount val="3"/>
                <c:pt idx="0">
                  <c:v>0.4</c:v>
                </c:pt>
                <c:pt idx="1">
                  <c:v>1.8</c:v>
                </c:pt>
                <c:pt idx="2">
                  <c:v>17.8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4F-4699-AD96-3D0673F25EC3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Energia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Planilha1!$E$2:$E$4</c:f>
              <c:numCache>
                <c:formatCode>General</c:formatCode>
                <c:ptCount val="3"/>
                <c:pt idx="0">
                  <c:v>3</c:v>
                </c:pt>
                <c:pt idx="1">
                  <c:v>15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4F-4699-AD96-3D0673F25EC3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Indústria (automação)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Planilha1!$F$2:$F$4</c:f>
              <c:numCache>
                <c:formatCode>General</c:formatCode>
                <c:ptCount val="3"/>
                <c:pt idx="0">
                  <c:v>0.2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4F-4699-AD96-3D0673F25EC3}"/>
            </c:ext>
          </c:extLst>
        </c:ser>
        <c:ser>
          <c:idx val="5"/>
          <c:order val="5"/>
          <c:tx>
            <c:strRef>
              <c:f>Planilha1!$G$1</c:f>
              <c:strCache>
                <c:ptCount val="1"/>
                <c:pt idx="0">
                  <c:v>Varejo (pagamentos)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Planilha1!$G$2:$G$4</c:f>
              <c:numCache>
                <c:formatCode>General</c:formatCode>
                <c:ptCount val="3"/>
                <c:pt idx="0">
                  <c:v>4.5</c:v>
                </c:pt>
                <c:pt idx="1">
                  <c:v>6.5</c:v>
                </c:pt>
                <c:pt idx="2">
                  <c:v>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4F-4699-AD96-3D0673F25EC3}"/>
            </c:ext>
          </c:extLst>
        </c:ser>
        <c:ser>
          <c:idx val="6"/>
          <c:order val="6"/>
          <c:tx>
            <c:strRef>
              <c:f>Planilha1!$H$1</c:f>
              <c:strCache>
                <c:ptCount val="1"/>
                <c:pt idx="0">
                  <c:v>Cidade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Planilha1!$H$2:$H$4</c:f>
              <c:numCache>
                <c:formatCode>General</c:formatCode>
                <c:ptCount val="3"/>
                <c:pt idx="0">
                  <c:v>0.25</c:v>
                </c:pt>
                <c:pt idx="1">
                  <c:v>0.3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34F-4699-AD96-3D0673F25E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748344952"/>
        <c:axId val="748342656"/>
      </c:barChart>
      <c:catAx>
        <c:axId val="74834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8342656"/>
        <c:crosses val="autoZero"/>
        <c:auto val="1"/>
        <c:lblAlgn val="ctr"/>
        <c:lblOffset val="0"/>
        <c:noMultiLvlLbl val="0"/>
      </c:catAx>
      <c:valAx>
        <c:axId val="748342656"/>
        <c:scaling>
          <c:orientation val="minMax"/>
          <c:max val="2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83449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859520865105493"/>
          <c:y val="0.20787913615211154"/>
          <c:w val="0.30751488850272735"/>
          <c:h val="0.66714211319693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>
                <a:solidFill>
                  <a:schemeClr val="tx1"/>
                </a:solidFill>
              </a:rPr>
              <a:t>Objetos</a:t>
            </a:r>
            <a:r>
              <a:rPr lang="pt-BR" sz="1600" b="1" baseline="0" dirty="0">
                <a:solidFill>
                  <a:schemeClr val="tx1"/>
                </a:solidFill>
              </a:rPr>
              <a:t> conectados – cenário com redução de barreiras</a:t>
            </a:r>
          </a:p>
          <a:p>
            <a:pPr>
              <a:defRPr sz="1600">
                <a:solidFill>
                  <a:schemeClr val="tx1"/>
                </a:solidFill>
              </a:defRPr>
            </a:pPr>
            <a:r>
              <a:rPr lang="pt-BR" sz="1600" i="1" baseline="0" dirty="0">
                <a:solidFill>
                  <a:schemeClr val="tx1"/>
                </a:solidFill>
              </a:rPr>
              <a:t>milhões</a:t>
            </a:r>
            <a:endParaRPr lang="pt-BR" sz="1600" i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7916634688479208E-2"/>
          <c:y val="0.23823863839560186"/>
          <c:w val="0.57191660269753108"/>
          <c:h val="0.588837710821711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Carro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8.4</c:v>
                </c:pt>
                <c:pt idx="1">
                  <c:v>26</c:v>
                </c:pt>
                <c:pt idx="2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3-4590-B6D2-38C6EAA4183E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Casa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Planilha1!$C$2:$C$4</c:f>
              <c:numCache>
                <c:formatCode>General</c:formatCode>
                <c:ptCount val="3"/>
                <c:pt idx="0">
                  <c:v>3.4</c:v>
                </c:pt>
                <c:pt idx="1">
                  <c:v>15</c:v>
                </c:pt>
                <c:pt idx="2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3-4590-B6D2-38C6EAA4183E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Saúde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Planilha1!$D$2:$D$4</c:f>
              <c:numCache>
                <c:formatCode>General</c:formatCode>
                <c:ptCount val="3"/>
                <c:pt idx="0">
                  <c:v>0.4</c:v>
                </c:pt>
                <c:pt idx="1">
                  <c:v>3.6</c:v>
                </c:pt>
                <c:pt idx="2">
                  <c:v>35.700000000000003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3-4590-B6D2-38C6EAA4183E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Energia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Planilha1!$E$2:$E$4</c:f>
              <c:numCache>
                <c:formatCode>General</c:formatCode>
                <c:ptCount val="3"/>
                <c:pt idx="0">
                  <c:v>3</c:v>
                </c:pt>
                <c:pt idx="1">
                  <c:v>19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E3-4590-B6D2-38C6EAA4183E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Indústria (automação)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Planilha1!$F$2:$F$4</c:f>
              <c:numCache>
                <c:formatCode>General</c:formatCode>
                <c:ptCount val="3"/>
                <c:pt idx="0">
                  <c:v>0.2</c:v>
                </c:pt>
                <c:pt idx="1">
                  <c:v>2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E3-4590-B6D2-38C6EAA4183E}"/>
            </c:ext>
          </c:extLst>
        </c:ser>
        <c:ser>
          <c:idx val="5"/>
          <c:order val="5"/>
          <c:tx>
            <c:strRef>
              <c:f>Planilha1!$G$1</c:f>
              <c:strCache>
                <c:ptCount val="1"/>
                <c:pt idx="0">
                  <c:v>Varejo (pagamentos)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Planilha1!$G$2:$G$4</c:f>
              <c:numCache>
                <c:formatCode>General</c:formatCode>
                <c:ptCount val="3"/>
                <c:pt idx="0">
                  <c:v>4.5</c:v>
                </c:pt>
                <c:pt idx="1">
                  <c:v>8.3000000000000007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8E3-4590-B6D2-38C6EAA4183E}"/>
            </c:ext>
          </c:extLst>
        </c:ser>
        <c:ser>
          <c:idx val="6"/>
          <c:order val="6"/>
          <c:tx>
            <c:strRef>
              <c:f>Planilha1!$H$1</c:f>
              <c:strCache>
                <c:ptCount val="1"/>
                <c:pt idx="0">
                  <c:v>Cidade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Planilha1!$A$2:$A$4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2020</c:v>
                </c:pt>
                <c:pt idx="2">
                  <c:v>2025</c:v>
                </c:pt>
              </c:numCache>
            </c:numRef>
          </c:cat>
          <c:val>
            <c:numRef>
              <c:f>Planilha1!$H$2:$H$4</c:f>
              <c:numCache>
                <c:formatCode>General</c:formatCode>
                <c:ptCount val="3"/>
                <c:pt idx="0">
                  <c:v>0.25</c:v>
                </c:pt>
                <c:pt idx="1">
                  <c:v>1.5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E3-4590-B6D2-38C6EAA418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overlap val="100"/>
        <c:axId val="748344952"/>
        <c:axId val="748342656"/>
      </c:barChart>
      <c:catAx>
        <c:axId val="748344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8342656"/>
        <c:crosses val="autoZero"/>
        <c:auto val="1"/>
        <c:lblAlgn val="ctr"/>
        <c:lblOffset val="0"/>
        <c:noMultiLvlLbl val="0"/>
      </c:catAx>
      <c:valAx>
        <c:axId val="748342656"/>
        <c:scaling>
          <c:orientation val="minMax"/>
          <c:max val="2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483449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859520865105493"/>
          <c:y val="0.20787913615211154"/>
          <c:w val="0.30751488850272735"/>
          <c:h val="0.66714211319693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5A0CF-A83A-4CD9-8FD7-92546C1399E2}" type="datetimeFigureOut">
              <a:rPr lang="pt-BR" smtClean="0"/>
              <a:t>02/12/2019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9397C-5EB1-4A63-84E9-284B26F9D1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83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-134938" y="803275"/>
            <a:ext cx="7138988" cy="401637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lIns="90817" tIns="45409" rIns="90817" bIns="45409"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 lIns="90817" tIns="45409" rIns="90817" bIns="45409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B9D78-CA37-41ED-AF05-D5DDD1C715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3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4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4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6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62693" y="1508787"/>
            <a:ext cx="10871200" cy="5088565"/>
          </a:xfrm>
        </p:spPr>
        <p:txBody>
          <a:bodyPr>
            <a:normAutofit/>
          </a:bodyPr>
          <a:lstStyle>
            <a:lvl1pPr marL="424844" indent="-424844">
              <a:spcBef>
                <a:spcPts val="800"/>
              </a:spcBef>
              <a:buClr>
                <a:srgbClr val="FF6600"/>
              </a:buClr>
              <a:buSzPct val="60000"/>
              <a:buFont typeface="Wingdings" pitchFamily="2" charset="2"/>
              <a:buChar char=""/>
              <a:defRPr sz="3200"/>
            </a:lvl1pPr>
            <a:lvl2pPr>
              <a:spcBef>
                <a:spcPts val="800"/>
              </a:spcBef>
              <a:buClr>
                <a:srgbClr val="006699"/>
              </a:buClr>
              <a:buSzPct val="60000"/>
              <a:defRPr sz="2667"/>
            </a:lvl2pPr>
            <a:lvl3pPr>
              <a:spcBef>
                <a:spcPts val="800"/>
              </a:spcBef>
              <a:defRPr sz="2400"/>
            </a:lvl3pPr>
            <a:lvl4pPr>
              <a:spcBef>
                <a:spcPts val="800"/>
              </a:spcBef>
              <a:defRPr sz="2133"/>
            </a:lvl4pPr>
            <a:lvl5pPr>
              <a:spcBef>
                <a:spcPts val="800"/>
              </a:spcBef>
              <a:defRPr sz="2133"/>
            </a:lvl5pPr>
            <a:extLst/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dirty="0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812800" y="218228"/>
            <a:ext cx="10871200" cy="85390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1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8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1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1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4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03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6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6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C0DE0-FD2C-47C8-B990-A959A1A6A07E}" type="datetimeFigureOut">
              <a:rPr lang="pt-BR" smtClean="0"/>
              <a:t>29/11/2019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05791-9A22-462B-BB91-A522FAC34A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27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genciatelebrasil.org.br/fiqueantenado/index.html?UserActiveTemplate=sit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microsoft.com/office/2007/relationships/hdphoto" Target="../media/hdphoto1.wdp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5F8676D-FBF2-4315-8D4F-B2A2109F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-1"/>
            <a:ext cx="12202000" cy="6858000"/>
          </a:xfrm>
          <a:prstGeom prst="rect">
            <a:avLst/>
          </a:prstGeom>
          <a:gradFill flip="none" rotWithShape="1">
            <a:gsLst>
              <a:gs pos="75000">
                <a:srgbClr val="677179">
                  <a:alpha val="14000"/>
                </a:srgbClr>
              </a:gs>
              <a:gs pos="50000">
                <a:schemeClr val="tx1">
                  <a:alpha val="29000"/>
                </a:schemeClr>
              </a:gs>
              <a:gs pos="25000">
                <a:srgbClr val="000000">
                  <a:alpha val="66000"/>
                </a:srgbClr>
              </a:gs>
              <a:gs pos="1000">
                <a:schemeClr val="tx1">
                  <a:alpha val="7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5924" y="302811"/>
            <a:ext cx="7972620" cy="2340555"/>
          </a:xfrm>
        </p:spPr>
        <p:txBody>
          <a:bodyPr anchor="t">
            <a:noAutofit/>
          </a:bodyPr>
          <a:lstStyle/>
          <a:p>
            <a:pPr algn="l">
              <a:lnSpc>
                <a:spcPct val="80000"/>
              </a:lnSpc>
            </a:pPr>
            <a:r>
              <a:rPr lang="pt-BR" sz="100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Yu Gothic UI Light" panose="020B0300000000000000" pitchFamily="34" charset="-128"/>
              </a:rPr>
              <a:t>Cidades</a:t>
            </a:r>
            <a:br>
              <a:rPr lang="pt-BR" sz="100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Yu Gothic UI Light" panose="020B0300000000000000" pitchFamily="34" charset="-128"/>
              </a:rPr>
            </a:br>
            <a:r>
              <a:rPr lang="pt-BR" sz="10000" b="1" cap="small" dirty="0">
                <a:solidFill>
                  <a:srgbClr val="75D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Yu Gothic UI Light" panose="020B0300000000000000" pitchFamily="34" charset="-128"/>
              </a:rPr>
              <a:t>Inteligentes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4" y="5539941"/>
            <a:ext cx="3813583" cy="1015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/>
          <p:cNvSpPr txBox="1"/>
          <p:nvPr/>
        </p:nvSpPr>
        <p:spPr>
          <a:xfrm>
            <a:off x="659035" y="2929722"/>
            <a:ext cx="9736822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| Audiência Pública no Senado Federal</a:t>
            </a:r>
          </a:p>
          <a:p>
            <a:pPr>
              <a:spcBef>
                <a:spcPts val="600"/>
              </a:spcBef>
            </a:pPr>
            <a:r>
              <a:rPr lang="pt-BR" sz="24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| Comissão de Ciência, Tecnologia, Inovação, Comunicação e Informática </a:t>
            </a:r>
          </a:p>
          <a:p>
            <a:pPr>
              <a:spcBef>
                <a:spcPts val="600"/>
              </a:spcBef>
            </a:pPr>
            <a:r>
              <a:rPr lang="pt-BR" sz="24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| Brasília, 04</a:t>
            </a:r>
            <a:r>
              <a:rPr lang="pt-BR" sz="24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 de Dezembro de 2019</a:t>
            </a:r>
          </a:p>
          <a:p>
            <a:pPr>
              <a:spcBef>
                <a:spcPts val="600"/>
              </a:spcBef>
            </a:pPr>
            <a:endParaRPr lang="pt-BR" sz="2400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Gothic UI Light" panose="020B0300000000000000" pitchFamily="34" charset="-128"/>
            </a:endParaRPr>
          </a:p>
          <a:p>
            <a:pPr>
              <a:spcBef>
                <a:spcPts val="600"/>
              </a:spcBef>
            </a:pPr>
            <a:r>
              <a:rPr lang="pt-BR" sz="24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| Marcos Ferrari</a:t>
            </a:r>
          </a:p>
        </p:txBody>
      </p:sp>
    </p:spTree>
    <p:extLst>
      <p:ext uri="{BB962C8B-B14F-4D97-AF65-F5344CB8AC3E}">
        <p14:creationId xmlns:p14="http://schemas.microsoft.com/office/powerpoint/2010/main" val="294360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84B919-A680-4132-B2A6-45AF1D54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4"/>
          <a:stretch/>
        </p:blipFill>
        <p:spPr>
          <a:xfrm>
            <a:off x="0" y="0"/>
            <a:ext cx="12430727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6AB16E2-C835-46A7-9F23-905983975160}"/>
              </a:ext>
            </a:extLst>
          </p:cNvPr>
          <p:cNvSpPr/>
          <p:nvPr/>
        </p:nvSpPr>
        <p:spPr>
          <a:xfrm>
            <a:off x="1263702" y="2066821"/>
            <a:ext cx="9737622" cy="3885404"/>
          </a:xfrm>
          <a:prstGeom prst="rect">
            <a:avLst/>
          </a:prstGeom>
          <a:solidFill>
            <a:srgbClr val="FFFFFF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3EF5D703-D785-46F0-B70F-5C80C02005FC}"/>
              </a:ext>
            </a:extLst>
          </p:cNvPr>
          <p:cNvSpPr txBox="1">
            <a:spLocks/>
          </p:cNvSpPr>
          <p:nvPr/>
        </p:nvSpPr>
        <p:spPr>
          <a:xfrm>
            <a:off x="1263702" y="470944"/>
            <a:ext cx="9737622" cy="112493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3200" b="1" dirty="0">
                <a:ea typeface="Yu Gothic UI Semibold" panose="020B0700000000000000" pitchFamily="34" charset="-128"/>
              </a:rPr>
              <a:t>A Internet das Coisas pode possibilizar uma infinidade de aplicações para as Cidades Inteligentes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40EF3B5-AC27-4616-B6D1-3FD8AC788C6D}"/>
              </a:ext>
            </a:extLst>
          </p:cNvPr>
          <p:cNvSpPr/>
          <p:nvPr/>
        </p:nvSpPr>
        <p:spPr>
          <a:xfrm>
            <a:off x="1263702" y="2329313"/>
            <a:ext cx="2984448" cy="3180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tx1"/>
                </a:solidFill>
                <a:ea typeface="Yu Gothic UI Semibold" panose="020B0700000000000000" pitchFamily="34" charset="-128"/>
              </a:rPr>
              <a:t>Mantidas das </a:t>
            </a:r>
            <a:r>
              <a:rPr lang="pt-BR" sz="2800" b="1" dirty="0">
                <a:solidFill>
                  <a:schemeClr val="tx1"/>
                </a:solidFill>
                <a:ea typeface="Yu Gothic UI Semibold" panose="020B0700000000000000" pitchFamily="34" charset="-128"/>
              </a:rPr>
              <a:t>condições atuais</a:t>
            </a:r>
            <a:r>
              <a:rPr lang="pt-BR" sz="2800" dirty="0">
                <a:solidFill>
                  <a:schemeClr val="tx1"/>
                </a:solidFill>
                <a:ea typeface="Yu Gothic UI Semibold" panose="020B0700000000000000" pitchFamily="34" charset="-128"/>
              </a:rPr>
              <a:t>, estima-se </a:t>
            </a:r>
            <a:r>
              <a:rPr lang="pt-BR" sz="2800" b="1" dirty="0">
                <a:solidFill>
                  <a:schemeClr val="tx1"/>
                </a:solidFill>
                <a:ea typeface="Yu Gothic UI Semibold" panose="020B0700000000000000" pitchFamily="34" charset="-128"/>
              </a:rPr>
              <a:t>100 milhões</a:t>
            </a:r>
            <a:r>
              <a:rPr lang="pt-BR" sz="2800" dirty="0">
                <a:solidFill>
                  <a:schemeClr val="tx1"/>
                </a:solidFill>
                <a:ea typeface="Yu Gothic UI Semibold" panose="020B0700000000000000" pitchFamily="34" charset="-128"/>
              </a:rPr>
              <a:t> </a:t>
            </a:r>
            <a:r>
              <a:rPr lang="pt-BR" sz="2800" dirty="0">
                <a:solidFill>
                  <a:schemeClr val="tx1"/>
                </a:solidFill>
                <a:ea typeface="Yu Gothic UI Light" panose="020B0300000000000000" pitchFamily="34" charset="-128"/>
              </a:rPr>
              <a:t>de objetos </a:t>
            </a:r>
            <a:r>
              <a:rPr lang="pt-BR" sz="2800" b="1" dirty="0">
                <a:solidFill>
                  <a:schemeClr val="tx1"/>
                </a:solidFill>
                <a:ea typeface="Yu Gothic UI Light" panose="020B0300000000000000" pitchFamily="34" charset="-128"/>
              </a:rPr>
              <a:t>conectados</a:t>
            </a:r>
            <a:r>
              <a:rPr lang="pt-BR" sz="2800" dirty="0">
                <a:solidFill>
                  <a:schemeClr val="tx1"/>
                </a:solidFill>
                <a:ea typeface="Yu Gothic UI Light" panose="020B0300000000000000" pitchFamily="34" charset="-128"/>
              </a:rPr>
              <a:t> em </a:t>
            </a:r>
            <a:r>
              <a:rPr lang="pt-BR" sz="2800" b="1" dirty="0">
                <a:solidFill>
                  <a:schemeClr val="tx1"/>
                </a:solidFill>
                <a:ea typeface="Yu Gothic UI Semibold" panose="020B0700000000000000" pitchFamily="34" charset="-128"/>
              </a:rPr>
              <a:t>2025</a:t>
            </a:r>
            <a:r>
              <a:rPr lang="pt-BR" sz="2800" dirty="0">
                <a:solidFill>
                  <a:schemeClr val="tx1"/>
                </a:solidFill>
                <a:ea typeface="Yu Gothic UI Semibold" panose="020B0700000000000000" pitchFamily="34" charset="-128"/>
              </a:rPr>
              <a:t> no </a:t>
            </a:r>
            <a:r>
              <a:rPr lang="pt-BR" sz="2800" b="1" dirty="0">
                <a:solidFill>
                  <a:schemeClr val="tx1"/>
                </a:solidFill>
                <a:ea typeface="Yu Gothic UI Semibold" panose="020B0700000000000000" pitchFamily="34" charset="-128"/>
              </a:rPr>
              <a:t>Brasil</a:t>
            </a:r>
            <a:endParaRPr lang="en-GB" sz="2800" b="1" dirty="0">
              <a:solidFill>
                <a:schemeClr val="tx1"/>
              </a:solidFill>
              <a:ea typeface="Yu Gothic UI Semibold" panose="020B0700000000000000" pitchFamily="34" charset="-128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997FDE-79D6-488E-8D97-18F795775B56}"/>
              </a:ext>
            </a:extLst>
          </p:cNvPr>
          <p:cNvSpPr txBox="1"/>
          <p:nvPr/>
        </p:nvSpPr>
        <p:spPr>
          <a:xfrm>
            <a:off x="1266876" y="5612927"/>
            <a:ext cx="27318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Fonte: “Relatório do Projeto IoT Brasil”, Teleco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9F9B0CF-DF18-4FCE-B356-74EA67C947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361197"/>
              </p:ext>
            </p:extLst>
          </p:nvPr>
        </p:nvGraphicFramePr>
        <p:xfrm>
          <a:off x="4746363" y="2066821"/>
          <a:ext cx="6178761" cy="408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590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84B919-A680-4132-B2A6-45AF1D54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4"/>
          <a:stretch/>
        </p:blipFill>
        <p:spPr>
          <a:xfrm>
            <a:off x="0" y="1"/>
            <a:ext cx="12430727" cy="6858000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6F5E6E9-F1BC-4CF8-8F21-682AB2FCC479}"/>
              </a:ext>
            </a:extLst>
          </p:cNvPr>
          <p:cNvSpPr/>
          <p:nvPr/>
        </p:nvSpPr>
        <p:spPr>
          <a:xfrm>
            <a:off x="495300" y="1778934"/>
            <a:ext cx="11201400" cy="3885404"/>
          </a:xfrm>
          <a:prstGeom prst="rect">
            <a:avLst/>
          </a:prstGeom>
          <a:solidFill>
            <a:srgbClr val="FFFFFF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3EF5D703-D785-46F0-B70F-5C80C02005FC}"/>
              </a:ext>
            </a:extLst>
          </p:cNvPr>
          <p:cNvSpPr txBox="1">
            <a:spLocks/>
          </p:cNvSpPr>
          <p:nvPr/>
        </p:nvSpPr>
        <p:spPr>
          <a:xfrm>
            <a:off x="476250" y="470944"/>
            <a:ext cx="11239500" cy="1124934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200" b="1" dirty="0">
                <a:ea typeface="Yu Gothic UI Semibold" panose="020B0700000000000000" pitchFamily="34" charset="-128"/>
              </a:rPr>
              <a:t>Reduzindo algumas barreiras, </a:t>
            </a:r>
          </a:p>
          <a:p>
            <a:pPr marL="17145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200" b="1" dirty="0">
                <a:ea typeface="Yu Gothic UI Semibold" panose="020B0700000000000000" pitchFamily="34" charset="-128"/>
              </a:rPr>
              <a:t>o número de objetos conectados pode dobrar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40EF3B5-AC27-4616-B6D1-3FD8AC788C6D}"/>
              </a:ext>
            </a:extLst>
          </p:cNvPr>
          <p:cNvSpPr/>
          <p:nvPr/>
        </p:nvSpPr>
        <p:spPr>
          <a:xfrm>
            <a:off x="495300" y="1781071"/>
            <a:ext cx="5200650" cy="383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33400" indent="-361950">
              <a:spcBef>
                <a:spcPts val="600"/>
              </a:spcBef>
            </a:pPr>
            <a:r>
              <a:rPr lang="pt-BR" sz="2000" b="1" dirty="0">
                <a:solidFill>
                  <a:schemeClr val="tx1"/>
                </a:solidFill>
                <a:ea typeface="Yu Gothic UI Semibold" panose="020B0700000000000000" pitchFamily="34" charset="-128"/>
              </a:rPr>
              <a:t>Barreiras para o crescimento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Carga tributária reduzida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Regulamentação favorável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Mais cobertura das redes de banda larga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Maior disponibilidade de espectro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Política pública adequadas para cidades inteligentes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Definição de regras de privacidade e segurança</a:t>
            </a:r>
          </a:p>
          <a:p>
            <a:pPr marL="533400" indent="-3619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a typeface="Yu Gothic UI Semilight" panose="020B0400000000000000" pitchFamily="34" charset="-128"/>
              </a:rPr>
              <a:t>Cenário macroeconômico favorável</a:t>
            </a:r>
            <a:endParaRPr lang="en-GB" sz="2000" b="1" dirty="0">
              <a:solidFill>
                <a:schemeClr val="tx1"/>
              </a:solidFill>
              <a:ea typeface="Yu Gothic UI Semibold" panose="020B0700000000000000" pitchFamily="34" charset="-128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D997FDE-79D6-488E-8D97-18F795775B56}"/>
              </a:ext>
            </a:extLst>
          </p:cNvPr>
          <p:cNvSpPr txBox="1"/>
          <p:nvPr/>
        </p:nvSpPr>
        <p:spPr>
          <a:xfrm>
            <a:off x="0" y="6604083"/>
            <a:ext cx="27318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/>
              <a:t>Fonte: “Relatório do Projeto IoT Brasil”, Teleco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A58F48A-99A6-4538-873B-777337C93C11}"/>
              </a:ext>
            </a:extLst>
          </p:cNvPr>
          <p:cNvSpPr/>
          <p:nvPr/>
        </p:nvSpPr>
        <p:spPr>
          <a:xfrm>
            <a:off x="495300" y="5847394"/>
            <a:ext cx="11239500" cy="5290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63538" indent="-363538"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tx1"/>
                </a:solidFill>
                <a:ea typeface="Yu Gothic UI Semibold" panose="020B0700000000000000" pitchFamily="34" charset="-128"/>
              </a:rPr>
              <a:t>200 milhões </a:t>
            </a:r>
            <a:r>
              <a:rPr lang="pt-BR" sz="2400" dirty="0">
                <a:solidFill>
                  <a:schemeClr val="tx1"/>
                </a:solidFill>
                <a:ea typeface="Yu Gothic UI Light" panose="020B0300000000000000" pitchFamily="34" charset="-128"/>
              </a:rPr>
              <a:t>de </a:t>
            </a:r>
            <a:r>
              <a:rPr lang="pt-BR" sz="2400" b="1" dirty="0">
                <a:solidFill>
                  <a:schemeClr val="tx1"/>
                </a:solidFill>
                <a:ea typeface="Yu Gothic UI Light" panose="020B0300000000000000" pitchFamily="34" charset="-128"/>
              </a:rPr>
              <a:t>objetos conectados </a:t>
            </a:r>
            <a:r>
              <a:rPr lang="pt-BR" sz="2400" dirty="0">
                <a:solidFill>
                  <a:schemeClr val="tx1"/>
                </a:solidFill>
                <a:ea typeface="Yu Gothic UI Light" panose="020B0300000000000000" pitchFamily="34" charset="-128"/>
              </a:rPr>
              <a:t>em </a:t>
            </a:r>
            <a:r>
              <a:rPr lang="pt-BR" sz="2400" dirty="0">
                <a:solidFill>
                  <a:schemeClr val="tx1"/>
                </a:solidFill>
                <a:ea typeface="Yu Gothic UI Semibold" panose="020B0700000000000000" pitchFamily="34" charset="-128"/>
              </a:rPr>
              <a:t>2025</a:t>
            </a:r>
            <a:endParaRPr lang="en-GB" sz="2400" dirty="0">
              <a:solidFill>
                <a:schemeClr val="tx1"/>
              </a:solidFill>
              <a:ea typeface="Yu Gothic UI Semibold" panose="020B0700000000000000" pitchFamily="34" charset="-128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1C909518-7C5D-4BD0-AAF0-3E4FED474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612256"/>
              </p:ext>
            </p:extLst>
          </p:nvPr>
        </p:nvGraphicFramePr>
        <p:xfrm>
          <a:off x="5428934" y="1778934"/>
          <a:ext cx="6178761" cy="408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04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5000" y="-2812"/>
            <a:ext cx="12202000" cy="68636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0DFE2CD-385C-4B8B-8AE4-53FB5D65A27B}"/>
              </a:ext>
            </a:extLst>
          </p:cNvPr>
          <p:cNvSpPr/>
          <p:nvPr/>
        </p:nvSpPr>
        <p:spPr>
          <a:xfrm>
            <a:off x="544453" y="1474896"/>
            <a:ext cx="8104247" cy="4887804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square" anchor="ctr" anchorCtr="0">
            <a:noAutofit/>
          </a:bodyPr>
          <a:lstStyle/>
          <a:p>
            <a:pPr marL="359824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 conectividade para sustentar as Cidades Inteligentes depende da instalação de mais infraestrutura de Telecom:</a:t>
            </a:r>
          </a:p>
          <a:p>
            <a:pPr marL="817024" lvl="1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Processos de licenciamento ágeis</a:t>
            </a:r>
          </a:p>
          <a:p>
            <a:pPr marL="817024" lvl="1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Altos investimentos</a:t>
            </a:r>
          </a:p>
          <a:p>
            <a:pPr marL="817024" lvl="1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Políticas públicas e legislações municipais que foquem na expansão dos serviços</a:t>
            </a:r>
          </a:p>
          <a:p>
            <a:pPr marL="359824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 disseminação dos dispositivos de IoT depende da eliminação de barreiras importantes como a alta carga tributária, expansão da cobertura, mais espectro e questões de privacidade e segurança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4B2E139-B8D8-4BA2-B193-1AFD146A1F44}"/>
              </a:ext>
            </a:extLst>
          </p:cNvPr>
          <p:cNvSpPr/>
          <p:nvPr/>
        </p:nvSpPr>
        <p:spPr>
          <a:xfrm>
            <a:off x="544453" y="694727"/>
            <a:ext cx="9793089" cy="630396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defTabSz="1219110">
              <a:spcBef>
                <a:spcPts val="8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Conclusão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03E49A3-FFE6-43AF-B36A-A07D5075C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8349"/>
          <a:stretch/>
        </p:blipFill>
        <p:spPr>
          <a:xfrm>
            <a:off x="7562785" y="1677387"/>
            <a:ext cx="4629215" cy="47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881235-5F67-4AAB-9E93-8B9769999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9" b="2527"/>
          <a:stretch/>
        </p:blipFill>
        <p:spPr>
          <a:xfrm>
            <a:off x="-5290" y="0"/>
            <a:ext cx="1219729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4B2E139-B8D8-4BA2-B193-1AFD146A1F44}"/>
              </a:ext>
            </a:extLst>
          </p:cNvPr>
          <p:cNvSpPr/>
          <p:nvPr/>
        </p:nvSpPr>
        <p:spPr>
          <a:xfrm>
            <a:off x="480954" y="529626"/>
            <a:ext cx="5792846" cy="5617174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defTabSz="1219110">
              <a:spcBef>
                <a:spcPts val="800"/>
              </a:spcBef>
              <a:defRPr/>
            </a:pP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ter acesso a todos os temas sobre </a:t>
            </a:r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Cidades Inteligentes e a Conectividade, lançamos ontem a página Fique antenado! </a:t>
            </a: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reúne conteúdos e dicas para esclarecer a população, prefeituras e vereadores sobre a instalação de antenas de celular e internet móvel e contribuir com o processo de atualização das leis municipais.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CB309E-D9D6-4C58-84F2-1E6681305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62" y="5345157"/>
            <a:ext cx="1301141" cy="13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5541316-D664-45FB-A714-885E4C2D4F4A}"/>
              </a:ext>
            </a:extLst>
          </p:cNvPr>
          <p:cNvSpPr txBox="1"/>
          <p:nvPr/>
        </p:nvSpPr>
        <p:spPr>
          <a:xfrm>
            <a:off x="6620998" y="2768600"/>
            <a:ext cx="4890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i="1" dirty="0">
                <a:solidFill>
                  <a:schemeClr val="bg1"/>
                </a:solidFill>
              </a:rPr>
              <a:t>Fique antenado!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BE3AD07-6EBC-4D24-8AD0-6CFBA3FB00D1}"/>
              </a:ext>
            </a:extLst>
          </p:cNvPr>
          <p:cNvSpPr txBox="1"/>
          <p:nvPr/>
        </p:nvSpPr>
        <p:spPr>
          <a:xfrm>
            <a:off x="517885" y="6235700"/>
            <a:ext cx="854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http://www.agenciatelebrasil.org.br/fiqueantenado/index.html?UserActiveTemplate=site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2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75F8676D-FBF2-4315-8D4F-B2A2109F2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-1"/>
            <a:ext cx="12202000" cy="6858000"/>
          </a:xfrm>
          <a:prstGeom prst="rect">
            <a:avLst/>
          </a:prstGeom>
          <a:gradFill flip="none" rotWithShape="1">
            <a:gsLst>
              <a:gs pos="75000">
                <a:srgbClr val="677179">
                  <a:alpha val="14000"/>
                </a:srgbClr>
              </a:gs>
              <a:gs pos="50000">
                <a:schemeClr val="tx1">
                  <a:alpha val="29000"/>
                </a:schemeClr>
              </a:gs>
              <a:gs pos="25000">
                <a:srgbClr val="000000">
                  <a:alpha val="66000"/>
                </a:srgbClr>
              </a:gs>
              <a:gs pos="1000">
                <a:schemeClr val="tx1">
                  <a:alpha val="7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3" y="4114618"/>
            <a:ext cx="5075879" cy="1351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/>
          <p:cNvSpPr txBox="1"/>
          <p:nvPr/>
        </p:nvSpPr>
        <p:spPr>
          <a:xfrm>
            <a:off x="523923" y="2115202"/>
            <a:ext cx="9736822" cy="14619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pt-BR" sz="60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Marcos Ferrari</a:t>
            </a:r>
          </a:p>
          <a:p>
            <a:pPr>
              <a:spcBef>
                <a:spcPts val="600"/>
              </a:spcBef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Light" panose="020B0300000000000000" pitchFamily="34" charset="-128"/>
              </a:rPr>
              <a:t>marcos.Ferrari@sinditelebrasil.org.br</a:t>
            </a:r>
          </a:p>
        </p:txBody>
      </p:sp>
    </p:spTree>
    <p:extLst>
      <p:ext uri="{BB962C8B-B14F-4D97-AF65-F5344CB8AC3E}">
        <p14:creationId xmlns:p14="http://schemas.microsoft.com/office/powerpoint/2010/main" val="37830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CaixaDeTexto 53"/>
          <p:cNvSpPr txBox="1"/>
          <p:nvPr/>
        </p:nvSpPr>
        <p:spPr>
          <a:xfrm>
            <a:off x="0" y="6576596"/>
            <a:ext cx="2347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  <a:ea typeface="Yu Gothic UI Light" panose="020B0300000000000000" pitchFamily="34" charset="-128"/>
              </a:rPr>
              <a:t>Fonte: Banco Mundial, 2013. IBGE.</a:t>
            </a:r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1483364" y="251356"/>
            <a:ext cx="922527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Em </a:t>
            </a:r>
            <a:r>
              <a:rPr lang="pt-BR" sz="40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2050</a:t>
            </a:r>
            <a:r>
              <a:rPr lang="pt-BR" sz="4000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, 51% da população mundial estará concentrada em grandes cidades</a:t>
            </a: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4809762"/>
              </p:ext>
            </p:extLst>
          </p:nvPr>
        </p:nvGraphicFramePr>
        <p:xfrm>
          <a:off x="4667158" y="2117758"/>
          <a:ext cx="5549722" cy="3175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525374" y="4010112"/>
            <a:ext cx="1999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ea typeface="Yu Gothic UI Light" panose="020B0300000000000000" pitchFamily="34" charset="-128"/>
              </a:rPr>
              <a:t>Em cidades com mais de 5 mi de habitantes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822975" y="2338232"/>
            <a:ext cx="1583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a typeface="Yu Gothic UI Light" panose="020B0300000000000000" pitchFamily="34" charset="-128"/>
              </a:rPr>
              <a:t>Em cidades com menos de 500 mil habitantes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036991" y="4179009"/>
            <a:ext cx="1898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a typeface="Yu Gothic UI Light" panose="020B0300000000000000" pitchFamily="34" charset="-128"/>
              </a:rPr>
              <a:t>Em cidades entre 500 mil e 5 mi de habitantes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335889" y="3054748"/>
            <a:ext cx="809268" cy="809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b="49533"/>
          <a:stretch/>
        </p:blipFill>
        <p:spPr>
          <a:xfrm>
            <a:off x="8047052" y="3334354"/>
            <a:ext cx="809268" cy="408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r="39322" b="49533"/>
          <a:stretch/>
        </p:blipFill>
        <p:spPr>
          <a:xfrm>
            <a:off x="7692484" y="2589308"/>
            <a:ext cx="491047" cy="408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030D94B-F2AC-42D4-A393-94DFCED88226}"/>
              </a:ext>
            </a:extLst>
          </p:cNvPr>
          <p:cNvSpPr txBox="1">
            <a:spLocks/>
          </p:cNvSpPr>
          <p:nvPr/>
        </p:nvSpPr>
        <p:spPr>
          <a:xfrm>
            <a:off x="1057917" y="5437432"/>
            <a:ext cx="10106510" cy="950877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>
                <a:solidFill>
                  <a:srgbClr val="001E5E"/>
                </a:solidFill>
                <a:latin typeface="+mn-lt"/>
                <a:ea typeface="Yu Gothic UI Light" panose="020B0300000000000000" pitchFamily="34" charset="-128"/>
              </a:rPr>
              <a:t>O desafio é fazer com que essas cidades tenham um crescimento sustentável e ofereça qualidade de vida para os cidadãos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A5EE56DE-65DF-4100-B0F0-C923BE04BD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8349"/>
          <a:stretch/>
        </p:blipFill>
        <p:spPr>
          <a:xfrm>
            <a:off x="-298800" y="1087382"/>
            <a:ext cx="5010388" cy="5113779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FBCFAC04-914E-4E9D-B945-4AE2C9F4FC4F}"/>
              </a:ext>
            </a:extLst>
          </p:cNvPr>
          <p:cNvSpPr txBox="1">
            <a:spLocks/>
          </p:cNvSpPr>
          <p:nvPr/>
        </p:nvSpPr>
        <p:spPr>
          <a:xfrm>
            <a:off x="979507" y="2472399"/>
            <a:ext cx="2830186" cy="19739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No Brasil, 84% da população vive em áreas urbanas</a:t>
            </a:r>
          </a:p>
        </p:txBody>
      </p:sp>
    </p:spTree>
    <p:extLst>
      <p:ext uri="{BB962C8B-B14F-4D97-AF65-F5344CB8AC3E}">
        <p14:creationId xmlns:p14="http://schemas.microsoft.com/office/powerpoint/2010/main" val="36944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87C61BEC-ACFC-4C97-93F1-7BE9CFA5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030D94B-F2AC-42D4-A393-94DFCED88226}"/>
              </a:ext>
            </a:extLst>
          </p:cNvPr>
          <p:cNvSpPr txBox="1">
            <a:spLocks/>
          </p:cNvSpPr>
          <p:nvPr/>
        </p:nvSpPr>
        <p:spPr>
          <a:xfrm>
            <a:off x="450795" y="1199593"/>
            <a:ext cx="8119999" cy="49238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pt-BR" sz="3200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Tornar as </a:t>
            </a:r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Cidades Inteligentes </a:t>
            </a:r>
            <a:r>
              <a:rPr lang="pt-BR" sz="3200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é usufruir dos </a:t>
            </a:r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benefícios que a tecnologia oferece</a:t>
            </a:r>
          </a:p>
          <a:p>
            <a:pPr marL="812800">
              <a:lnSpc>
                <a:spcPct val="100000"/>
              </a:lnSpc>
              <a:spcBef>
                <a:spcPts val="3000"/>
              </a:spcBef>
            </a:pPr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Cidades mais eficientes</a:t>
            </a:r>
          </a:p>
          <a:p>
            <a:pPr marL="812800">
              <a:lnSpc>
                <a:spcPct val="100000"/>
              </a:lnSpc>
              <a:spcBef>
                <a:spcPts val="2400"/>
              </a:spcBef>
            </a:pPr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Mais produtivas</a:t>
            </a:r>
          </a:p>
          <a:p>
            <a:pPr marL="812800">
              <a:lnSpc>
                <a:spcPct val="100000"/>
              </a:lnSpc>
              <a:spcBef>
                <a:spcPts val="2400"/>
              </a:spcBef>
            </a:pPr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Com um crescimento sustentável e </a:t>
            </a:r>
          </a:p>
          <a:p>
            <a:pPr marL="812800">
              <a:lnSpc>
                <a:spcPct val="100000"/>
              </a:lnSpc>
              <a:spcBef>
                <a:spcPts val="2400"/>
              </a:spcBef>
            </a:pPr>
            <a:r>
              <a:rPr lang="pt-BR" sz="3200" b="1" dirty="0">
                <a:solidFill>
                  <a:schemeClr val="bg1"/>
                </a:solidFill>
                <a:latin typeface="+mn-lt"/>
                <a:ea typeface="Yu Gothic UI Light" panose="020B0300000000000000" pitchFamily="34" charset="-128"/>
              </a:rPr>
              <a:t>Com qualidade de vida para os cidadãos   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A6F1FC0-640B-439A-A3FD-E403014ABC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" r="-1614" b="12581"/>
          <a:stretch/>
        </p:blipFill>
        <p:spPr>
          <a:xfrm>
            <a:off x="648771" y="4006954"/>
            <a:ext cx="580727" cy="62828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1D13CFA-84AA-4952-9C95-DA9E957A1E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2300"/>
          <a:stretch/>
        </p:blipFill>
        <p:spPr>
          <a:xfrm>
            <a:off x="693990" y="2456069"/>
            <a:ext cx="537661" cy="589412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ADB8AF4A-ADF5-4348-BF65-014FD69F4C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5411" b="28030"/>
          <a:stretch/>
        </p:blipFill>
        <p:spPr>
          <a:xfrm>
            <a:off x="667107" y="3235909"/>
            <a:ext cx="615369" cy="58527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73EC13DE-10AB-4380-9044-024387C992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981" b="22288"/>
          <a:stretch/>
        </p:blipFill>
        <p:spPr>
          <a:xfrm>
            <a:off x="672941" y="4895488"/>
            <a:ext cx="532386" cy="522281"/>
          </a:xfrm>
          <a:prstGeom prst="rect">
            <a:avLst/>
          </a:prstGeom>
        </p:spPr>
      </p:pic>
      <p:sp>
        <p:nvSpPr>
          <p:cNvPr id="27" name="Título 1">
            <a:extLst>
              <a:ext uri="{FF2B5EF4-FFF2-40B4-BE49-F238E27FC236}">
                <a16:creationId xmlns:a16="http://schemas.microsoft.com/office/drawing/2014/main" id="{98790D77-EBC2-4E4A-A32D-B96A1788E4BC}"/>
              </a:ext>
            </a:extLst>
          </p:cNvPr>
          <p:cNvSpPr txBox="1">
            <a:spLocks/>
          </p:cNvSpPr>
          <p:nvPr/>
        </p:nvSpPr>
        <p:spPr>
          <a:xfrm>
            <a:off x="8753849" y="1199592"/>
            <a:ext cx="3438151" cy="4923805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800"/>
              </a:spcBef>
            </a:pPr>
            <a:endParaRPr lang="pt-BR" sz="3600" b="1" dirty="0">
              <a:solidFill>
                <a:schemeClr val="bg1"/>
              </a:solidFill>
              <a:latin typeface="+mn-lt"/>
              <a:ea typeface="Yu Gothic UI Light" panose="020B0300000000000000" pitchFamily="34" charset="-128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26D63F7-DC65-44E6-B3B1-16AE7E5C08CF}"/>
              </a:ext>
            </a:extLst>
          </p:cNvPr>
          <p:cNvSpPr txBox="1"/>
          <p:nvPr/>
        </p:nvSpPr>
        <p:spPr>
          <a:xfrm>
            <a:off x="8787106" y="2112779"/>
            <a:ext cx="35285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+1% de Governo Digital</a:t>
            </a:r>
          </a:p>
          <a:p>
            <a:pPr marL="723900" lvl="1">
              <a:spcBef>
                <a:spcPts val="1200"/>
              </a:spcBef>
            </a:pPr>
            <a:r>
              <a:rPr lang="pt-BR" sz="2000" b="1" dirty="0">
                <a:solidFill>
                  <a:schemeClr val="bg1"/>
                </a:solidFill>
              </a:rPr>
              <a:t>+ 0,5% no PIB</a:t>
            </a:r>
          </a:p>
          <a:p>
            <a:pPr marL="723900" lvl="1">
              <a:spcBef>
                <a:spcPts val="1200"/>
              </a:spcBef>
            </a:pPr>
            <a:r>
              <a:rPr lang="pt-BR" sz="2000" b="1" dirty="0">
                <a:solidFill>
                  <a:schemeClr val="bg1"/>
                </a:solidFill>
              </a:rPr>
              <a:t>+ 0,13 pontos no IDH</a:t>
            </a:r>
          </a:p>
          <a:p>
            <a:pPr marL="723900" lvl="1">
              <a:spcBef>
                <a:spcPts val="1200"/>
              </a:spcBef>
            </a:pPr>
            <a:r>
              <a:rPr lang="pt-BR" sz="2000" b="1" dirty="0">
                <a:solidFill>
                  <a:schemeClr val="bg1"/>
                </a:solidFill>
              </a:rPr>
              <a:t>+ 1,9% no comércio internacional</a:t>
            </a:r>
          </a:p>
          <a:p>
            <a:pPr marL="355600" indent="-355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</a:rPr>
              <a:t>Cada R$ 1 investido em Governo Digital, o país economiza R$ 420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87E6CA4-4077-42AF-85F1-D21C2A02345A}"/>
              </a:ext>
            </a:extLst>
          </p:cNvPr>
          <p:cNvSpPr txBox="1"/>
          <p:nvPr/>
        </p:nvSpPr>
        <p:spPr>
          <a:xfrm>
            <a:off x="8804792" y="5389773"/>
            <a:ext cx="302294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900" dirty="0">
                <a:solidFill>
                  <a:schemeClr val="bg1"/>
                </a:solidFill>
              </a:rPr>
              <a:t>Fontes: Transformação Digital no Setor Público, Luis Felipe Monteiro, Sec. de Governo Digital </a:t>
            </a:r>
          </a:p>
          <a:p>
            <a:pPr>
              <a:spcBef>
                <a:spcPts val="600"/>
              </a:spcBef>
            </a:pPr>
            <a:r>
              <a:rPr lang="pt-BR" sz="900" dirty="0">
                <a:solidFill>
                  <a:schemeClr val="bg1"/>
                </a:solidFill>
              </a:rPr>
              <a:t>http://blogs.correiobraziliense.com.br/vicente/80-dos-servicos-do-ministerio-da-economia-passam-a-ser-digitais/</a:t>
            </a: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6163C80B-7459-4E88-B56A-C1CB41A35C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4888" r="3995" b="17353"/>
          <a:stretch/>
        </p:blipFill>
        <p:spPr>
          <a:xfrm>
            <a:off x="9365381" y="78436"/>
            <a:ext cx="1992430" cy="2259026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D5CF4442-BFDE-4F40-94C3-F1A02C44CFF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-1999" b="14526"/>
          <a:stretch/>
        </p:blipFill>
        <p:spPr>
          <a:xfrm>
            <a:off x="9759609" y="440685"/>
            <a:ext cx="1243575" cy="1302634"/>
          </a:xfrm>
          <a:prstGeom prst="rect">
            <a:avLst/>
          </a:prstGeom>
        </p:spPr>
      </p:pic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EBA1DD4C-F460-4D26-9266-BDF4E4F49EB1}"/>
              </a:ext>
            </a:extLst>
          </p:cNvPr>
          <p:cNvCxnSpPr>
            <a:stCxn id="30" idx="1"/>
            <a:endCxn id="30" idx="3"/>
          </p:cNvCxnSpPr>
          <p:nvPr/>
        </p:nvCxnSpPr>
        <p:spPr>
          <a:xfrm rot="10800000" flipH="1">
            <a:off x="9365381" y="1207949"/>
            <a:ext cx="1992430" cy="12700"/>
          </a:xfrm>
          <a:prstGeom prst="bentConnector5">
            <a:avLst>
              <a:gd name="adj1" fmla="val -29321"/>
              <a:gd name="adj2" fmla="val -38706197"/>
              <a:gd name="adj3" fmla="val 138882"/>
            </a:avLst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7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-119364" y="-67142"/>
            <a:ext cx="12430727" cy="69922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2DD6D13-B7BF-410F-9C9A-9365AA9CCDDA}"/>
              </a:ext>
            </a:extLst>
          </p:cNvPr>
          <p:cNvSpPr/>
          <p:nvPr/>
        </p:nvSpPr>
        <p:spPr>
          <a:xfrm>
            <a:off x="435076" y="504226"/>
            <a:ext cx="11321846" cy="58495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trela: 12 Pontas 3">
            <a:extLst>
              <a:ext uri="{FF2B5EF4-FFF2-40B4-BE49-F238E27FC236}">
                <a16:creationId xmlns:a16="http://schemas.microsoft.com/office/drawing/2014/main" id="{4B15C0A8-14CE-49C8-8C38-9BF22DAAB27B}"/>
              </a:ext>
            </a:extLst>
          </p:cNvPr>
          <p:cNvSpPr/>
          <p:nvPr/>
        </p:nvSpPr>
        <p:spPr>
          <a:xfrm>
            <a:off x="6571629" y="2142441"/>
            <a:ext cx="2988000" cy="2988000"/>
          </a:xfrm>
          <a:prstGeom prst="star12">
            <a:avLst>
              <a:gd name="adj" fmla="val 0"/>
            </a:avLst>
          </a:prstGeom>
          <a:ln w="38100">
            <a:solidFill>
              <a:srgbClr val="30235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DB41ACC-75B8-4115-91D2-7CB21AA02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05746" y="3070152"/>
            <a:ext cx="1096096" cy="101834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61BA847-89ED-4577-AD86-D67051639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3531" y="803082"/>
            <a:ext cx="1096096" cy="101834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D652F74-E96A-49B0-AFC5-C947F5BEFD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1440" y="5121787"/>
            <a:ext cx="1096096" cy="101834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6738BB2A-13C2-4981-A779-D69929E3E3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0827" y="5756619"/>
            <a:ext cx="1096096" cy="10183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DDAF82A5-6D2F-4FB6-8E5A-6B72293E23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75530" y="4402709"/>
            <a:ext cx="1096096" cy="101834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2B3FB29-3228-4DD4-B9B0-00C301E023E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76981" y="3587188"/>
            <a:ext cx="1096096" cy="1018342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8E52251D-8768-4858-9B32-57F30406655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636148" y="628259"/>
            <a:ext cx="1096096" cy="1018342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AC8C0316-2DF3-4F1F-AD51-7D875FB33ED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61436" y="3441550"/>
            <a:ext cx="1096096" cy="1018342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0E73F736-7408-43BB-904B-033057D7645C}"/>
              </a:ext>
            </a:extLst>
          </p:cNvPr>
          <p:cNvSpPr/>
          <p:nvPr/>
        </p:nvSpPr>
        <p:spPr>
          <a:xfrm>
            <a:off x="7057502" y="2628314"/>
            <a:ext cx="2016255" cy="201625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73025">
            <a:solidFill>
              <a:srgbClr val="302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A536EDB5-DE12-49A5-A6D6-A99FAEF7B51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17881"/>
          <a:stretch/>
        </p:blipFill>
        <p:spPr>
          <a:xfrm>
            <a:off x="7281000" y="3446607"/>
            <a:ext cx="1536695" cy="887802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EAA1F3E1-495A-467D-8746-C28B84A62324}"/>
              </a:ext>
            </a:extLst>
          </p:cNvPr>
          <p:cNvGrpSpPr/>
          <p:nvPr/>
        </p:nvGrpSpPr>
        <p:grpSpPr>
          <a:xfrm>
            <a:off x="7066156" y="2548708"/>
            <a:ext cx="2148278" cy="2092380"/>
            <a:chOff x="6996277" y="2056769"/>
            <a:chExt cx="2148278" cy="209238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927F9365-96B0-4793-88E5-18D448B4B251}"/>
                </a:ext>
              </a:extLst>
            </p:cNvPr>
            <p:cNvSpPr/>
            <p:nvPr/>
          </p:nvSpPr>
          <p:spPr>
            <a:xfrm>
              <a:off x="6996277" y="2056769"/>
              <a:ext cx="2148278" cy="209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5A8E015-5994-4706-BD6B-DBFDEE9B5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r="-666" b="28666"/>
            <a:stretch/>
          </p:blipFill>
          <p:spPr>
            <a:xfrm>
              <a:off x="7452975" y="2115261"/>
              <a:ext cx="1176475" cy="1042077"/>
            </a:xfrm>
            <a:prstGeom prst="rect">
              <a:avLst/>
            </a:prstGeom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3F06F8B-D2B7-45DD-A7D1-C60F83D9AD71}"/>
              </a:ext>
            </a:extLst>
          </p:cNvPr>
          <p:cNvSpPr txBox="1"/>
          <p:nvPr/>
        </p:nvSpPr>
        <p:spPr>
          <a:xfrm>
            <a:off x="6429579" y="1824124"/>
            <a:ext cx="129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Telemedicina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18CC8A-7A39-4852-AE2A-614E86668405}"/>
              </a:ext>
            </a:extLst>
          </p:cNvPr>
          <p:cNvSpPr txBox="1"/>
          <p:nvPr/>
        </p:nvSpPr>
        <p:spPr>
          <a:xfrm>
            <a:off x="7299656" y="1365689"/>
            <a:ext cx="1516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Educação à distância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868C644-8D9A-4E9B-8D98-855D51C1CECE}"/>
              </a:ext>
            </a:extLst>
          </p:cNvPr>
          <p:cNvSpPr txBox="1"/>
          <p:nvPr/>
        </p:nvSpPr>
        <p:spPr>
          <a:xfrm>
            <a:off x="6204628" y="4995041"/>
            <a:ext cx="1456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Prontuários eletrônicos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5DED70D-8DE2-4105-94D6-994A59CCEF2A}"/>
              </a:ext>
            </a:extLst>
          </p:cNvPr>
          <p:cNvSpPr txBox="1"/>
          <p:nvPr/>
        </p:nvSpPr>
        <p:spPr>
          <a:xfrm>
            <a:off x="5204313" y="3351152"/>
            <a:ext cx="137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Segurança conectada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B1792F9-1D06-4E73-AB50-022290DDA37A}"/>
              </a:ext>
            </a:extLst>
          </p:cNvPr>
          <p:cNvSpPr txBox="1"/>
          <p:nvPr/>
        </p:nvSpPr>
        <p:spPr>
          <a:xfrm>
            <a:off x="9360620" y="2376957"/>
            <a:ext cx="1483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Mobilidade urbana inteligente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80C5AD7-3D0C-41FA-8E2B-37B70AC227AA}"/>
              </a:ext>
            </a:extLst>
          </p:cNvPr>
          <p:cNvSpPr txBox="1"/>
          <p:nvPr/>
        </p:nvSpPr>
        <p:spPr>
          <a:xfrm>
            <a:off x="9587577" y="3226027"/>
            <a:ext cx="152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Serviços públicos conectados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42F8BD9-192B-4C46-BDB8-5CDBE891EBD5}"/>
              </a:ext>
            </a:extLst>
          </p:cNvPr>
          <p:cNvSpPr txBox="1"/>
          <p:nvPr/>
        </p:nvSpPr>
        <p:spPr>
          <a:xfrm>
            <a:off x="7374672" y="5258893"/>
            <a:ext cx="141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Carros conectados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221A1D7-B1E6-4C82-ABD9-C43DF1FD1588}"/>
              </a:ext>
            </a:extLst>
          </p:cNvPr>
          <p:cNvSpPr txBox="1"/>
          <p:nvPr/>
        </p:nvSpPr>
        <p:spPr>
          <a:xfrm>
            <a:off x="5458233" y="2482153"/>
            <a:ext cx="141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Indústria 4.0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449178F-F459-42E0-89AD-14F150115500}"/>
              </a:ext>
            </a:extLst>
          </p:cNvPr>
          <p:cNvSpPr txBox="1"/>
          <p:nvPr/>
        </p:nvSpPr>
        <p:spPr>
          <a:xfrm>
            <a:off x="5417772" y="4355275"/>
            <a:ext cx="141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Agricultura inteligente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9D1D262-54B2-493F-A788-D796360D0860}"/>
              </a:ext>
            </a:extLst>
          </p:cNvPr>
          <p:cNvSpPr txBox="1"/>
          <p:nvPr/>
        </p:nvSpPr>
        <p:spPr>
          <a:xfrm>
            <a:off x="8854345" y="1665860"/>
            <a:ext cx="141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Saúde monitorada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1916F06-9D61-4E11-9F49-850F2BEBBD09}"/>
              </a:ext>
            </a:extLst>
          </p:cNvPr>
          <p:cNvSpPr txBox="1"/>
          <p:nvPr/>
        </p:nvSpPr>
        <p:spPr>
          <a:xfrm>
            <a:off x="8391629" y="4995041"/>
            <a:ext cx="141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Iluminação inteligente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D600D5C-AB7D-4897-95CF-95B93134EEE9}"/>
              </a:ext>
            </a:extLst>
          </p:cNvPr>
          <p:cNvSpPr txBox="1"/>
          <p:nvPr/>
        </p:nvSpPr>
        <p:spPr>
          <a:xfrm>
            <a:off x="9412281" y="4355275"/>
            <a:ext cx="1953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i="1" dirty="0">
                <a:solidFill>
                  <a:srgbClr val="30235B"/>
                </a:solidFill>
              </a:rPr>
              <a:t>Monitoramento de desastres naturais</a:t>
            </a:r>
          </a:p>
        </p:txBody>
      </p:sp>
      <p:sp>
        <p:nvSpPr>
          <p:cNvPr id="31" name="Espaço Reservado para Conteúdo 2">
            <a:extLst>
              <a:ext uri="{FF2B5EF4-FFF2-40B4-BE49-F238E27FC236}">
                <a16:creationId xmlns:a16="http://schemas.microsoft.com/office/drawing/2014/main" id="{F64F3933-A8D5-48E1-9C3D-80E8AE937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504227"/>
            <a:ext cx="4742807" cy="5849547"/>
          </a:xfrm>
          <a:noFill/>
        </p:spPr>
        <p:txBody>
          <a:bodyPr anchor="ctr">
            <a:noAutofit/>
          </a:bodyPr>
          <a:lstStyle/>
          <a:p>
            <a:pPr marL="17145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4400" b="1" dirty="0">
                <a:solidFill>
                  <a:srgbClr val="30235B"/>
                </a:solidFill>
                <a:ea typeface="Yu Gothic UI Semibold" panose="020B0700000000000000" pitchFamily="34" charset="-128"/>
              </a:rPr>
              <a:t>Conectividade</a:t>
            </a:r>
            <a:r>
              <a:rPr lang="pt-BR" sz="4400" dirty="0">
                <a:solidFill>
                  <a:srgbClr val="30235B"/>
                </a:solidFill>
                <a:ea typeface="Yu Gothic UI Semibold" panose="020B0700000000000000" pitchFamily="34" charset="-128"/>
              </a:rPr>
              <a:t> é a base de uma </a:t>
            </a:r>
            <a:r>
              <a:rPr lang="pt-BR" sz="4400" b="1" dirty="0">
                <a:solidFill>
                  <a:srgbClr val="30235B"/>
                </a:solidFill>
                <a:ea typeface="Yu Gothic UI Semibold" panose="020B0700000000000000" pitchFamily="34" charset="-128"/>
              </a:rPr>
              <a:t>cidade inteligente</a:t>
            </a:r>
          </a:p>
        </p:txBody>
      </p:sp>
    </p:spTree>
    <p:extLst>
      <p:ext uri="{BB962C8B-B14F-4D97-AF65-F5344CB8AC3E}">
        <p14:creationId xmlns:p14="http://schemas.microsoft.com/office/powerpoint/2010/main" val="26864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2DA6516-CC65-49C3-9642-9E4B52AF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7B7BA49-8BFE-4438-B5BC-4F5F142AB6BF}"/>
              </a:ext>
            </a:extLst>
          </p:cNvPr>
          <p:cNvSpPr/>
          <p:nvPr/>
        </p:nvSpPr>
        <p:spPr>
          <a:xfrm>
            <a:off x="435076" y="504226"/>
            <a:ext cx="11321846" cy="58495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7452357-7202-4540-8D91-D2024B553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504227"/>
            <a:ext cx="3799535" cy="5849547"/>
          </a:xfrm>
          <a:noFill/>
        </p:spPr>
        <p:txBody>
          <a:bodyPr anchor="ctr">
            <a:noAutofit/>
          </a:bodyPr>
          <a:lstStyle/>
          <a:p>
            <a:pPr marL="17145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4400" b="1" dirty="0">
                <a:ea typeface="Yu Gothic UI Semibold" panose="020B0700000000000000" pitchFamily="34" charset="-128"/>
              </a:rPr>
              <a:t>E para ter Conectividade</a:t>
            </a:r>
            <a:r>
              <a:rPr lang="pt-BR" sz="4400" dirty="0">
                <a:ea typeface="Yu Gothic UI Semibold" panose="020B0700000000000000" pitchFamily="34" charset="-128"/>
              </a:rPr>
              <a:t> é preciso ter </a:t>
            </a:r>
            <a:r>
              <a:rPr lang="pt-BR" sz="4400" b="1" dirty="0">
                <a:ea typeface="Yu Gothic UI Semibold" panose="020B0700000000000000" pitchFamily="34" charset="-128"/>
              </a:rPr>
              <a:t>Infraestrutura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1163C7B-6B4A-41D9-81B1-37C7B6041341}"/>
              </a:ext>
            </a:extLst>
          </p:cNvPr>
          <p:cNvSpPr/>
          <p:nvPr/>
        </p:nvSpPr>
        <p:spPr>
          <a:xfrm>
            <a:off x="9280841" y="1851499"/>
            <a:ext cx="3960000" cy="3960000"/>
          </a:xfrm>
          <a:prstGeom prst="ellipse">
            <a:avLst/>
          </a:prstGeom>
          <a:solidFill>
            <a:schemeClr val="accent1">
              <a:lumMod val="50000"/>
              <a:alpha val="42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9A2A6BA9-34E4-47C4-92ED-D5698EF6639C}"/>
              </a:ext>
            </a:extLst>
          </p:cNvPr>
          <p:cNvSpPr/>
          <p:nvPr/>
        </p:nvSpPr>
        <p:spPr>
          <a:xfrm>
            <a:off x="5853697" y="1538607"/>
            <a:ext cx="4607489" cy="1867416"/>
          </a:xfrm>
          <a:prstGeom prst="rightArrow">
            <a:avLst>
              <a:gd name="adj1" fmla="val 50000"/>
              <a:gd name="adj2" fmla="val 37765"/>
            </a:avLst>
          </a:prstGeom>
          <a:gradFill>
            <a:gsLst>
              <a:gs pos="0">
                <a:schemeClr val="bg1">
                  <a:lumMod val="95000"/>
                  <a:alpha val="20000"/>
                </a:schemeClr>
              </a:gs>
              <a:gs pos="36000">
                <a:schemeClr val="bg1">
                  <a:lumMod val="85000"/>
                  <a:alpha val="65000"/>
                </a:schemeClr>
              </a:gs>
              <a:gs pos="69000">
                <a:schemeClr val="bg1">
                  <a:lumMod val="75000"/>
                  <a:alpha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21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0F4445D5-FD4B-469F-8F8E-0C9772E47DDD}"/>
              </a:ext>
            </a:extLst>
          </p:cNvPr>
          <p:cNvSpPr/>
          <p:nvPr/>
        </p:nvSpPr>
        <p:spPr>
          <a:xfrm>
            <a:off x="5853697" y="2911276"/>
            <a:ext cx="4607489" cy="1867416"/>
          </a:xfrm>
          <a:prstGeom prst="rightArrow">
            <a:avLst>
              <a:gd name="adj1" fmla="val 50000"/>
              <a:gd name="adj2" fmla="val 37765"/>
            </a:avLst>
          </a:prstGeom>
          <a:gradFill>
            <a:gsLst>
              <a:gs pos="0">
                <a:schemeClr val="bg1">
                  <a:lumMod val="95000"/>
                  <a:alpha val="20000"/>
                </a:schemeClr>
              </a:gs>
              <a:gs pos="36000">
                <a:schemeClr val="bg1">
                  <a:lumMod val="85000"/>
                  <a:alpha val="65000"/>
                </a:schemeClr>
              </a:gs>
              <a:gs pos="69000">
                <a:schemeClr val="bg1">
                  <a:lumMod val="75000"/>
                  <a:alpha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21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AE8EFDF6-9687-4C2D-ABE0-2F1DB79B55B5}"/>
              </a:ext>
            </a:extLst>
          </p:cNvPr>
          <p:cNvSpPr/>
          <p:nvPr/>
        </p:nvSpPr>
        <p:spPr>
          <a:xfrm>
            <a:off x="5853697" y="4222889"/>
            <a:ext cx="4607489" cy="1867416"/>
          </a:xfrm>
          <a:prstGeom prst="rightArrow">
            <a:avLst>
              <a:gd name="adj1" fmla="val 50000"/>
              <a:gd name="adj2" fmla="val 37765"/>
            </a:avLst>
          </a:prstGeom>
          <a:gradFill>
            <a:gsLst>
              <a:gs pos="0">
                <a:schemeClr val="bg1">
                  <a:lumMod val="95000"/>
                  <a:alpha val="20000"/>
                </a:schemeClr>
              </a:gs>
              <a:gs pos="36000">
                <a:schemeClr val="bg1">
                  <a:lumMod val="85000"/>
                  <a:alpha val="65000"/>
                </a:schemeClr>
              </a:gs>
              <a:gs pos="69000">
                <a:schemeClr val="bg1">
                  <a:lumMod val="75000"/>
                  <a:alpha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215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53910A0-C70C-4107-9A91-D3610F70F12A}"/>
              </a:ext>
            </a:extLst>
          </p:cNvPr>
          <p:cNvSpPr/>
          <p:nvPr/>
        </p:nvSpPr>
        <p:spPr>
          <a:xfrm>
            <a:off x="4333129" y="846034"/>
            <a:ext cx="7524215" cy="663657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defTabSz="914355">
              <a:lnSpc>
                <a:spcPct val="80000"/>
              </a:lnSpc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fazer para instalar mais infraestrutura de telecom ?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2F10C26-AACC-417D-BB54-C4FE4501119E}"/>
              </a:ext>
            </a:extLst>
          </p:cNvPr>
          <p:cNvSpPr txBox="1"/>
          <p:nvPr/>
        </p:nvSpPr>
        <p:spPr>
          <a:xfrm>
            <a:off x="6091557" y="4796200"/>
            <a:ext cx="432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pt-BR" b="1" dirty="0">
                <a:latin typeface="Calibri"/>
              </a:rPr>
              <a:t>Políticas públicas e Legislações que possibilitem e incentivem os investimentos</a:t>
            </a:r>
            <a:endParaRPr lang="en-US" b="1" dirty="0">
              <a:latin typeface="Calibr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D8AB8D4-FF1D-41B9-ACD9-7A67988C9193}"/>
              </a:ext>
            </a:extLst>
          </p:cNvPr>
          <p:cNvSpPr txBox="1"/>
          <p:nvPr/>
        </p:nvSpPr>
        <p:spPr>
          <a:xfrm>
            <a:off x="6091557" y="2052416"/>
            <a:ext cx="3765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pt-BR" b="1" dirty="0">
                <a:latin typeface="Calibri"/>
              </a:rPr>
              <a:t>Processos de licenciamento ágil </a:t>
            </a:r>
          </a:p>
          <a:p>
            <a:pPr defTabSz="914355"/>
            <a:r>
              <a:rPr lang="pt-BR" b="1" dirty="0">
                <a:latin typeface="Calibri"/>
              </a:rPr>
              <a:t>com silêncio positivo e legislações modernas</a:t>
            </a:r>
            <a:endParaRPr lang="en-US" b="1" dirty="0">
              <a:latin typeface="Calibri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ECAEB43-FDBB-4F77-80C0-B42A51BE2A2F}"/>
              </a:ext>
            </a:extLst>
          </p:cNvPr>
          <p:cNvSpPr txBox="1"/>
          <p:nvPr/>
        </p:nvSpPr>
        <p:spPr>
          <a:xfrm>
            <a:off x="6091557" y="3657629"/>
            <a:ext cx="22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/>
            <a:r>
              <a:rPr lang="pt-BR" b="1" dirty="0">
                <a:latin typeface="Calibri"/>
              </a:rPr>
              <a:t>Investimentos</a:t>
            </a:r>
            <a:endParaRPr lang="en-US" b="1" dirty="0">
              <a:latin typeface="Calibri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DE3A1713-873F-4830-BB05-8B2A091C48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-8818" b="46380"/>
          <a:stretch/>
        </p:blipFill>
        <p:spPr>
          <a:xfrm>
            <a:off x="4658396" y="4583988"/>
            <a:ext cx="1731870" cy="106671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8D170E39-F541-481C-832C-6F8FEED02A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868" b="14363"/>
          <a:stretch/>
        </p:blipFill>
        <p:spPr>
          <a:xfrm>
            <a:off x="5013771" y="3334957"/>
            <a:ext cx="934705" cy="1019605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C91B28D8-C924-4F24-9E29-44E848E9C4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868" b="20969"/>
          <a:stretch/>
        </p:blipFill>
        <p:spPr>
          <a:xfrm>
            <a:off x="5013770" y="1905069"/>
            <a:ext cx="934705" cy="940965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2DCA9D05-4820-4D91-9FD0-31821F04393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22451"/>
          <a:stretch/>
        </p:blipFill>
        <p:spPr>
          <a:xfrm>
            <a:off x="10243204" y="2597109"/>
            <a:ext cx="1197877" cy="1161183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7CC09773-95EE-434B-9122-3EB7F7848D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3533" t="18625" r="11338" b="45069"/>
          <a:stretch/>
        </p:blipFill>
        <p:spPr>
          <a:xfrm>
            <a:off x="9916159" y="4208185"/>
            <a:ext cx="1812954" cy="8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999F5CC-E329-4FBF-9EA2-6C9F58289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8" b="2245"/>
          <a:stretch/>
        </p:blipFill>
        <p:spPr>
          <a:xfrm>
            <a:off x="0" y="0"/>
            <a:ext cx="12189542" cy="685800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18585" y="429455"/>
            <a:ext cx="10906716" cy="907733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defTabSz="1219110">
              <a:spcBef>
                <a:spcPts val="800"/>
              </a:spcBef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Processos de licenciamento ágil com silencio positivo e legislações modernas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9C97D07-018F-4650-9BDB-6B67E675E24D}"/>
              </a:ext>
            </a:extLst>
          </p:cNvPr>
          <p:cNvSpPr/>
          <p:nvPr/>
        </p:nvSpPr>
        <p:spPr>
          <a:xfrm>
            <a:off x="518585" y="1621354"/>
            <a:ext cx="7272865" cy="386714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marL="359824" indent="-359824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sz="2133" dirty="0"/>
              <a:t>No Brasil há mais de </a:t>
            </a:r>
            <a:r>
              <a:rPr lang="pt-BR" sz="2133" b="1" dirty="0"/>
              <a:t>300 legislações </a:t>
            </a:r>
            <a:r>
              <a:rPr lang="pt-BR" sz="2133" dirty="0"/>
              <a:t>municipais e estaduais que </a:t>
            </a:r>
            <a:r>
              <a:rPr lang="pt-BR" sz="2133" b="1" dirty="0"/>
              <a:t>dificultam a instalação </a:t>
            </a:r>
            <a:r>
              <a:rPr lang="pt-BR" sz="2133" dirty="0"/>
              <a:t>de </a:t>
            </a:r>
            <a:r>
              <a:rPr lang="pt-BR" sz="2133" b="1" dirty="0"/>
              <a:t>infraestrutura</a:t>
            </a:r>
            <a:r>
              <a:rPr lang="pt-BR" sz="2133" dirty="0"/>
              <a:t> de telecom</a:t>
            </a:r>
          </a:p>
          <a:p>
            <a:pPr marL="359824" indent="-359824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sz="2133" b="1" dirty="0"/>
              <a:t>4 mil pedidos </a:t>
            </a:r>
            <a:r>
              <a:rPr lang="pt-BR" sz="2133" dirty="0"/>
              <a:t>de instalação de novas antenas </a:t>
            </a:r>
            <a:r>
              <a:rPr lang="pt-BR" sz="2133" b="1" dirty="0"/>
              <a:t>aguardam licenciamento </a:t>
            </a:r>
            <a:r>
              <a:rPr lang="pt-BR" sz="2133" dirty="0"/>
              <a:t>no País </a:t>
            </a:r>
          </a:p>
          <a:p>
            <a:pPr marL="359824" indent="-359824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sz="2133" dirty="0"/>
              <a:t>Esses </a:t>
            </a:r>
            <a:r>
              <a:rPr lang="pt-BR" sz="2133" b="1" dirty="0"/>
              <a:t>4 mil pedidos </a:t>
            </a:r>
            <a:r>
              <a:rPr lang="pt-BR" sz="2133" dirty="0"/>
              <a:t>podem gerar </a:t>
            </a:r>
            <a:r>
              <a:rPr lang="pt-BR" sz="2133" b="1" dirty="0"/>
              <a:t>investimento</a:t>
            </a:r>
            <a:r>
              <a:rPr lang="pt-BR" sz="2133" dirty="0"/>
              <a:t> imediato de </a:t>
            </a:r>
            <a:r>
              <a:rPr lang="pt-BR" sz="2133" b="1" dirty="0"/>
              <a:t>R$ 2 bilhões </a:t>
            </a:r>
            <a:r>
              <a:rPr lang="pt-BR" sz="2133" dirty="0"/>
              <a:t>e geração de mais de </a:t>
            </a:r>
            <a:r>
              <a:rPr lang="pt-BR" sz="2133" b="1" dirty="0"/>
              <a:t>45 mil empregos</a:t>
            </a:r>
          </a:p>
          <a:p>
            <a:pPr marL="359824" indent="-359824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sz="2133" dirty="0"/>
              <a:t>O processo de licenciamento de antenas tem levado mais de um ano em média no País, alguns chegam a </a:t>
            </a:r>
            <a:r>
              <a:rPr lang="pt-BR" sz="2133" b="1" dirty="0"/>
              <a:t>demorar 5 anos</a:t>
            </a:r>
          </a:p>
          <a:p>
            <a:pPr marL="359824" indent="-359824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pt-BR" sz="2133" dirty="0"/>
              <a:t>O </a:t>
            </a:r>
            <a:r>
              <a:rPr lang="pt-BR" sz="2133" b="1" dirty="0"/>
              <a:t>5G</a:t>
            </a:r>
            <a:r>
              <a:rPr lang="pt-BR" sz="2133" dirty="0"/>
              <a:t> vai exigir um número </a:t>
            </a:r>
            <a:r>
              <a:rPr lang="pt-BR" sz="2133" b="1" dirty="0"/>
              <a:t>5 a 10 vezes maior </a:t>
            </a:r>
            <a:r>
              <a:rPr lang="pt-BR" sz="2133" dirty="0"/>
              <a:t>de antenas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25A21BB8-58C7-46B1-A3F2-F2F5D756EB3F}"/>
              </a:ext>
            </a:extLst>
          </p:cNvPr>
          <p:cNvSpPr/>
          <p:nvPr/>
        </p:nvSpPr>
        <p:spPr>
          <a:xfrm>
            <a:off x="518585" y="5831418"/>
            <a:ext cx="7272865" cy="614959"/>
          </a:xfrm>
          <a:prstGeom prst="rect">
            <a:avLst/>
          </a:prstGeom>
          <a:solidFill>
            <a:schemeClr val="bg1">
              <a:alpha val="71000"/>
            </a:schemeClr>
          </a:solidFill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 defTabSz="1219110">
              <a:spcBef>
                <a:spcPts val="800"/>
              </a:spcBef>
              <a:defRPr/>
            </a:pPr>
            <a:r>
              <a:rPr lang="pt-BR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Agilidade no processo de licenciamento é fundamental</a:t>
            </a:r>
          </a:p>
        </p:txBody>
      </p:sp>
    </p:spTree>
    <p:extLst>
      <p:ext uri="{BB962C8B-B14F-4D97-AF65-F5344CB8AC3E}">
        <p14:creationId xmlns:p14="http://schemas.microsoft.com/office/powerpoint/2010/main" val="21420622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31A6CA0F-D790-45C7-8BAE-719B9A2D77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" t="14653" r="987" b="1140"/>
          <a:stretch/>
        </p:blipFill>
        <p:spPr>
          <a:xfrm>
            <a:off x="0" y="0"/>
            <a:ext cx="12192000" cy="694064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B8198DB-B438-4E5B-84C9-00BAB2118914}"/>
              </a:ext>
            </a:extLst>
          </p:cNvPr>
          <p:cNvSpPr/>
          <p:nvPr/>
        </p:nvSpPr>
        <p:spPr>
          <a:xfrm>
            <a:off x="398217" y="925476"/>
            <a:ext cx="11395565" cy="47987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9193D782-2D6A-4D1F-B511-1A9A04714FCA}"/>
              </a:ext>
            </a:extLst>
          </p:cNvPr>
          <p:cNvSpPr txBox="1">
            <a:spLocks/>
          </p:cNvSpPr>
          <p:nvPr/>
        </p:nvSpPr>
        <p:spPr>
          <a:xfrm>
            <a:off x="543861" y="1045235"/>
            <a:ext cx="5385007" cy="1433939"/>
          </a:xfrm>
          <a:prstGeom prst="rect">
            <a:avLst/>
          </a:prstGeom>
        </p:spPr>
        <p:txBody>
          <a:bodyPr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591" indent="-355591" defTabSz="1219018">
              <a:lnSpc>
                <a:spcPct val="100000"/>
              </a:lnSpc>
              <a:spcBef>
                <a:spcPts val="800"/>
              </a:spcBef>
              <a:defRPr/>
            </a:pPr>
            <a:r>
              <a:rPr lang="pt-BR" sz="1867" dirty="0">
                <a:solidFill>
                  <a:prstClr val="black"/>
                </a:solidFill>
                <a:latin typeface="Calibri"/>
              </a:rPr>
              <a:t>O setor continua </a:t>
            </a:r>
            <a:r>
              <a:rPr lang="pt-BR" sz="1867" b="1" dirty="0">
                <a:solidFill>
                  <a:prstClr val="black"/>
                </a:solidFill>
                <a:latin typeface="Calibri"/>
              </a:rPr>
              <a:t>investindo </a:t>
            </a:r>
            <a:r>
              <a:rPr lang="pt-BR" sz="1867" dirty="0">
                <a:solidFill>
                  <a:prstClr val="black"/>
                </a:solidFill>
                <a:latin typeface="Calibri"/>
              </a:rPr>
              <a:t>mesmo num cenário de </a:t>
            </a:r>
            <a:r>
              <a:rPr lang="pt-BR" sz="1867" b="1" dirty="0">
                <a:solidFill>
                  <a:prstClr val="black"/>
                </a:solidFill>
                <a:latin typeface="Calibri"/>
              </a:rPr>
              <a:t>redução de receitas</a:t>
            </a:r>
          </a:p>
          <a:p>
            <a:pPr marL="355591" indent="-355591" defTabSz="1219018">
              <a:lnSpc>
                <a:spcPct val="100000"/>
              </a:lnSpc>
              <a:spcBef>
                <a:spcPts val="800"/>
              </a:spcBef>
              <a:defRPr/>
            </a:pPr>
            <a:r>
              <a:rPr lang="pt-BR" sz="1867" dirty="0">
                <a:solidFill>
                  <a:prstClr val="black"/>
                </a:solidFill>
                <a:latin typeface="Calibri"/>
              </a:rPr>
              <a:t>O </a:t>
            </a:r>
            <a:r>
              <a:rPr lang="pt-BR" sz="1867" b="1" dirty="0">
                <a:solidFill>
                  <a:prstClr val="black"/>
                </a:solidFill>
                <a:latin typeface="Calibri"/>
              </a:rPr>
              <a:t>Brasil está entre os países que mais investem em telecom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AE7BF1F7-18B4-493E-8236-8F2AA45A16E0}"/>
              </a:ext>
            </a:extLst>
          </p:cNvPr>
          <p:cNvSpPr txBox="1">
            <a:spLocks/>
          </p:cNvSpPr>
          <p:nvPr/>
        </p:nvSpPr>
        <p:spPr>
          <a:xfrm>
            <a:off x="6481787" y="1027727"/>
            <a:ext cx="4638177" cy="377683"/>
          </a:xfrm>
          <a:prstGeom prst="rect">
            <a:avLst/>
          </a:prstGeom>
        </p:spPr>
        <p:txBody>
          <a:bodyPr/>
          <a:lstStyle>
            <a:lvl1pPr marL="228573" indent="-228573" algn="l" defTabSz="9142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5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0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4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286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0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73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18" indent="-228573" algn="l" defTabSz="9142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018">
              <a:lnSpc>
                <a:spcPct val="100000"/>
              </a:lnSpc>
              <a:spcBef>
                <a:spcPts val="1800"/>
              </a:spcBef>
              <a:buNone/>
              <a:defRPr/>
            </a:pPr>
            <a:r>
              <a:rPr lang="pt-BR" sz="1800" b="1" dirty="0">
                <a:solidFill>
                  <a:prstClr val="black"/>
                </a:solidFill>
                <a:latin typeface="Calibri"/>
              </a:rPr>
              <a:t>Investimento em Telecom / Receita líquida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4C19857-8D7B-4D0C-B8F0-86D6005F4C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439506"/>
              </p:ext>
            </p:extLst>
          </p:nvPr>
        </p:nvGraphicFramePr>
        <p:xfrm>
          <a:off x="6095999" y="1406698"/>
          <a:ext cx="5673039" cy="4303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B9BA16E-AADC-4FD7-BB6B-0ED50517EF66}"/>
              </a:ext>
            </a:extLst>
          </p:cNvPr>
          <p:cNvSpPr txBox="1"/>
          <p:nvPr/>
        </p:nvSpPr>
        <p:spPr>
          <a:xfrm>
            <a:off x="398217" y="5430184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64">
              <a:defRPr/>
            </a:pPr>
            <a:r>
              <a:rPr lang="pt-BR" sz="1100" dirty="0">
                <a:solidFill>
                  <a:prstClr val="black"/>
                </a:solidFill>
                <a:latin typeface="Calibri"/>
                <a:cs typeface="Arial" charset="0"/>
              </a:rPr>
              <a:t>Fonte: Teleco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A8BE2C8E-A35A-4A53-AC79-91BAF573B8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4880801"/>
              </p:ext>
            </p:extLst>
          </p:nvPr>
        </p:nvGraphicFramePr>
        <p:xfrm>
          <a:off x="518585" y="2479174"/>
          <a:ext cx="5243153" cy="3231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Gráfico 11">
            <a:extLst>
              <a:ext uri="{FF2B5EF4-FFF2-40B4-BE49-F238E27FC236}">
                <a16:creationId xmlns:a16="http://schemas.microsoft.com/office/drawing/2014/main" id="{A5404E77-0D4C-4EA6-8C8A-A66192B9C8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-1137" b="26595"/>
          <a:stretch/>
        </p:blipFill>
        <p:spPr>
          <a:xfrm rot="20518432">
            <a:off x="4047343" y="2984424"/>
            <a:ext cx="890293" cy="80771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F89BDB-C15B-4A37-970A-D9BCDB14185D}"/>
              </a:ext>
            </a:extLst>
          </p:cNvPr>
          <p:cNvSpPr txBox="1"/>
          <p:nvPr/>
        </p:nvSpPr>
        <p:spPr>
          <a:xfrm>
            <a:off x="4139937" y="3388281"/>
            <a:ext cx="8408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ts val="16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pt-BR" sz="1867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-3%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1614AE24-285A-4A4A-A0E4-C3FA364FB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-1137" b="26595"/>
          <a:stretch/>
        </p:blipFill>
        <p:spPr>
          <a:xfrm rot="20518432">
            <a:off x="3597773" y="3842574"/>
            <a:ext cx="1091903" cy="99062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642F54B-8C81-43D9-96EA-6B6C014CA15F}"/>
              </a:ext>
            </a:extLst>
          </p:cNvPr>
          <p:cNvSpPr txBox="1"/>
          <p:nvPr/>
        </p:nvSpPr>
        <p:spPr>
          <a:xfrm>
            <a:off x="3887755" y="4401519"/>
            <a:ext cx="8408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ts val="1600"/>
              </a:spcBef>
              <a:spcAft>
                <a:spcPct val="0"/>
              </a:spcAft>
              <a:buClr>
                <a:prstClr val="black"/>
              </a:buClr>
              <a:defRPr/>
            </a:pPr>
            <a:r>
              <a:rPr lang="pt-BR" sz="1867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+7%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55BC0DC-6536-4EC2-BE26-AE065A45E5E6}"/>
              </a:ext>
            </a:extLst>
          </p:cNvPr>
          <p:cNvSpPr/>
          <p:nvPr/>
        </p:nvSpPr>
        <p:spPr>
          <a:xfrm>
            <a:off x="382034" y="246303"/>
            <a:ext cx="10906716" cy="614959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defTabSz="1219110">
              <a:spcBef>
                <a:spcPts val="800"/>
              </a:spcBef>
              <a:defRPr/>
            </a:pPr>
            <a:r>
              <a:rPr lang="pt-BR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Investimentos</a:t>
            </a:r>
          </a:p>
        </p:txBody>
      </p:sp>
      <p:sp>
        <p:nvSpPr>
          <p:cNvPr id="20" name="Título 3">
            <a:extLst>
              <a:ext uri="{FF2B5EF4-FFF2-40B4-BE49-F238E27FC236}">
                <a16:creationId xmlns:a16="http://schemas.microsoft.com/office/drawing/2014/main" id="{F96258EC-1BE3-4726-8089-D50642B516D5}"/>
              </a:ext>
            </a:extLst>
          </p:cNvPr>
          <p:cNvSpPr txBox="1">
            <a:spLocks/>
          </p:cNvSpPr>
          <p:nvPr/>
        </p:nvSpPr>
        <p:spPr bwMode="auto">
          <a:xfrm>
            <a:off x="382034" y="5948150"/>
            <a:ext cx="11395565" cy="5861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lIns="121893" tIns="60945" rIns="121893" bIns="60945" anchor="ctr" anchorCtr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defTabSz="914264" eaLnBrk="1" hangingPunct="1">
              <a:defRPr/>
            </a:pPr>
            <a:r>
              <a:rPr lang="pt-BR" sz="2400" b="1" dirty="0">
                <a:solidFill>
                  <a:prstClr val="black"/>
                </a:solidFill>
                <a:cs typeface="Calibri" pitchFamily="34" charset="0"/>
              </a:rPr>
              <a:t>Num cenário de redução de receitas, os investimentos precisam ser incentivados</a:t>
            </a:r>
          </a:p>
        </p:txBody>
      </p:sp>
    </p:spTree>
    <p:extLst>
      <p:ext uri="{BB962C8B-B14F-4D97-AF65-F5344CB8AC3E}">
        <p14:creationId xmlns:p14="http://schemas.microsoft.com/office/powerpoint/2010/main" val="2755863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BAFD185-C0F9-4A6B-931D-81D55388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0" r="1448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359734" y="402900"/>
            <a:ext cx="10605361" cy="1059925"/>
          </a:xfrm>
          <a:prstGeom prst="rect">
            <a:avLst/>
          </a:prstGeom>
          <a:noFill/>
          <a:ln w="571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defTabSz="1219110">
              <a:spcBef>
                <a:spcPts val="800"/>
              </a:spcBef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Políticas públicas e Legislações que possibilitem e incentivem os investimentos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9C97D07-018F-4650-9BDB-6B67E675E24D}"/>
              </a:ext>
            </a:extLst>
          </p:cNvPr>
          <p:cNvSpPr/>
          <p:nvPr/>
        </p:nvSpPr>
        <p:spPr>
          <a:xfrm>
            <a:off x="493019" y="1741714"/>
            <a:ext cx="7066128" cy="429985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anchor="ctr" anchorCtr="0">
            <a:noAutofit/>
          </a:bodyPr>
          <a:lstStyle/>
          <a:p>
            <a:pPr marL="359824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/>
              <a:t>A definição das políticas públicas precisa considerar as necessidades da sociedade: leilões não arrecadatórios</a:t>
            </a:r>
          </a:p>
          <a:p>
            <a:pPr marL="966756" lvl="1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/>
              <a:t>Quanto maior o preço pago pela frequência, menor será o valor destinado aos investimentos em redes</a:t>
            </a:r>
          </a:p>
          <a:p>
            <a:pPr marL="966756" lvl="1" indent="-359824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pt-BR" sz="2400" b="1" dirty="0"/>
              <a:t>Definição de políticas públicas para expansão da cobertura em áreas remotas e de baixa atratividade comercial</a:t>
            </a:r>
          </a:p>
        </p:txBody>
      </p:sp>
    </p:spTree>
    <p:extLst>
      <p:ext uri="{BB962C8B-B14F-4D97-AF65-F5344CB8AC3E}">
        <p14:creationId xmlns:p14="http://schemas.microsoft.com/office/powerpoint/2010/main" val="303440843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8" b="7868"/>
          <a:stretch/>
        </p:blipFill>
        <p:spPr>
          <a:xfrm>
            <a:off x="-119364" y="-67142"/>
            <a:ext cx="12430727" cy="699228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F822ED8-F131-4C4B-A880-150C435DC9F9}"/>
              </a:ext>
            </a:extLst>
          </p:cNvPr>
          <p:cNvSpPr/>
          <p:nvPr/>
        </p:nvSpPr>
        <p:spPr>
          <a:xfrm>
            <a:off x="435076" y="504226"/>
            <a:ext cx="11321846" cy="584954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3EF5D703-D785-46F0-B70F-5C80C02005FC}"/>
              </a:ext>
            </a:extLst>
          </p:cNvPr>
          <p:cNvSpPr txBox="1">
            <a:spLocks/>
          </p:cNvSpPr>
          <p:nvPr/>
        </p:nvSpPr>
        <p:spPr>
          <a:xfrm>
            <a:off x="533050" y="1603011"/>
            <a:ext cx="5383704" cy="373854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t-BR" sz="4400" b="1" dirty="0">
                <a:ea typeface="Yu Gothic UI Semibold" panose="020B0700000000000000" pitchFamily="34" charset="-128"/>
              </a:rPr>
              <a:t>Com a chegada do 5G, a demanda por novos investimentos e mais infraestrutura será ainda maior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D87544-0129-4F9E-BBB8-D2733DCE8CE0}"/>
              </a:ext>
            </a:extLst>
          </p:cNvPr>
          <p:cNvSpPr txBox="1"/>
          <p:nvPr/>
        </p:nvSpPr>
        <p:spPr>
          <a:xfrm>
            <a:off x="5756726" y="5963113"/>
            <a:ext cx="5079099" cy="33855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1219170" fontAlgn="base">
              <a:spcBef>
                <a:spcPts val="800"/>
              </a:spcBef>
              <a:spcAft>
                <a:spcPct val="0"/>
              </a:spcAft>
            </a:pPr>
            <a:r>
              <a:rPr lang="pt-BR" sz="1400" dirty="0">
                <a:solidFill>
                  <a:prstClr val="black"/>
                </a:solidFill>
                <a:cs typeface="Arial" charset="0"/>
              </a:rPr>
              <a:t>Fonte: The mobile </a:t>
            </a:r>
            <a:r>
              <a:rPr lang="pt-BR" sz="1400" dirty="0" err="1">
                <a:solidFill>
                  <a:prstClr val="black"/>
                </a:solidFill>
                <a:cs typeface="Arial" charset="0"/>
              </a:rPr>
              <a:t>Economy</a:t>
            </a:r>
            <a:r>
              <a:rPr lang="pt-BR" sz="1400" dirty="0">
                <a:solidFill>
                  <a:prstClr val="black"/>
                </a:solidFill>
                <a:cs typeface="Arial" charset="0"/>
              </a:rPr>
              <a:t> 2017, GSMA</a:t>
            </a:r>
            <a:endParaRPr lang="pt-BR" sz="2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1267FB6-9987-4132-9EDA-4EB64366868F}"/>
              </a:ext>
            </a:extLst>
          </p:cNvPr>
          <p:cNvSpPr/>
          <p:nvPr/>
        </p:nvSpPr>
        <p:spPr>
          <a:xfrm>
            <a:off x="6359423" y="1225879"/>
            <a:ext cx="21678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fontAlgn="base">
              <a:spcBef>
                <a:spcPts val="800"/>
              </a:spcBef>
              <a:spcAft>
                <a:spcPct val="0"/>
              </a:spcAft>
            </a:pPr>
            <a:r>
              <a:rPr lang="pt-BR" sz="1600" b="1" dirty="0">
                <a:solidFill>
                  <a:prstClr val="black"/>
                </a:solidFill>
                <a:cs typeface="Arial" charset="0"/>
              </a:rPr>
              <a:t>Estimativa de conexões 5G no mundo</a:t>
            </a:r>
            <a:endParaRPr lang="pt-BR" sz="3200" b="1" dirty="0">
              <a:solidFill>
                <a:prstClr val="black"/>
              </a:solidFill>
              <a:cs typeface="Arial" charset="0"/>
            </a:endParaRP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E2E4FC6D-9197-4941-9C2A-69394E37F6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244933"/>
              </p:ext>
            </p:extLst>
          </p:nvPr>
        </p:nvGraphicFramePr>
        <p:xfrm>
          <a:off x="6096000" y="1518267"/>
          <a:ext cx="5391150" cy="4226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A1579FD-72FA-4233-B2C6-3E9C755EE108}"/>
              </a:ext>
            </a:extLst>
          </p:cNvPr>
          <p:cNvCxnSpPr>
            <a:cxnSpLocks/>
          </p:cNvCxnSpPr>
          <p:nvPr/>
        </p:nvCxnSpPr>
        <p:spPr>
          <a:xfrm flipV="1">
            <a:off x="6128433" y="4725629"/>
            <a:ext cx="5724061" cy="14311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829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etrô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Median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edian">
    <a:fillStyleLst>
      <a:solidFill>
        <a:schemeClr val="phClr"/>
      </a:solidFill>
      <a:solidFill>
        <a:schemeClr val="phClr">
          <a:tint val="50000"/>
        </a:schemeClr>
      </a:solidFill>
      <a:solidFill>
        <a:schemeClr val="phClr"/>
      </a:soli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30000" dir="5400000" rotWithShape="0">
            <a:srgbClr val="000000">
              <a:alpha val="45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5000"/>
              <a:satMod val="150000"/>
            </a:schemeClr>
          </a:gs>
          <a:gs pos="35000">
            <a:schemeClr val="phClr">
              <a:shade val="60000"/>
              <a:satMod val="150000"/>
            </a:schemeClr>
          </a:gs>
          <a:gs pos="100000">
            <a:schemeClr val="phClr">
              <a:tint val="97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8427</TotalTime>
  <Words>812</Words>
  <Application>Microsoft Office PowerPoint</Application>
  <PresentationFormat>Widescreen</PresentationFormat>
  <Paragraphs>102</Paragraphs>
  <Slides>14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0" baseType="lpstr">
      <vt:lpstr>Yu Gothic UI Semibold</vt:lpstr>
      <vt:lpstr>Arial</vt:lpstr>
      <vt:lpstr>Calibri</vt:lpstr>
      <vt:lpstr>Calibri Light</vt:lpstr>
      <vt:lpstr>Wingdings</vt:lpstr>
      <vt:lpstr>Tema do Office</vt:lpstr>
      <vt:lpstr>Cidades Inteligentes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mateusrafael90@live.com</dc:creator>
  <cp:lastModifiedBy>Mariana Abreu</cp:lastModifiedBy>
  <cp:revision>264</cp:revision>
  <cp:lastPrinted>2019-12-03T20:25:39Z</cp:lastPrinted>
  <dcterms:created xsi:type="dcterms:W3CDTF">2016-09-09T18:58:31Z</dcterms:created>
  <dcterms:modified xsi:type="dcterms:W3CDTF">2019-12-03T20:27:55Z</dcterms:modified>
</cp:coreProperties>
</file>