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362" r:id="rId3"/>
    <p:sldId id="363" r:id="rId4"/>
    <p:sldId id="365" r:id="rId5"/>
    <p:sldId id="366" r:id="rId6"/>
    <p:sldId id="278" r:id="rId7"/>
    <p:sldId id="328" r:id="rId8"/>
    <p:sldId id="280" r:id="rId9"/>
    <p:sldId id="320" r:id="rId10"/>
    <p:sldId id="319" r:id="rId11"/>
    <p:sldId id="322" r:id="rId12"/>
    <p:sldId id="338" r:id="rId13"/>
    <p:sldId id="349" r:id="rId14"/>
    <p:sldId id="347" r:id="rId15"/>
    <p:sldId id="301" r:id="rId16"/>
    <p:sldId id="353" r:id="rId17"/>
    <p:sldId id="283" r:id="rId18"/>
    <p:sldId id="284" r:id="rId19"/>
    <p:sldId id="330" r:id="rId20"/>
    <p:sldId id="354" r:id="rId21"/>
    <p:sldId id="335" r:id="rId22"/>
    <p:sldId id="346" r:id="rId23"/>
    <p:sldId id="355" r:id="rId24"/>
    <p:sldId id="345" r:id="rId25"/>
    <p:sldId id="281" r:id="rId26"/>
    <p:sldId id="361" r:id="rId27"/>
    <p:sldId id="323" r:id="rId28"/>
    <p:sldId id="326" r:id="rId29"/>
    <p:sldId id="351" r:id="rId30"/>
    <p:sldId id="295" r:id="rId31"/>
    <p:sldId id="296" r:id="rId32"/>
    <p:sldId id="302" r:id="rId33"/>
    <p:sldId id="304" r:id="rId34"/>
    <p:sldId id="352" r:id="rId35"/>
    <p:sldId id="360" r:id="rId36"/>
    <p:sldId id="359" r:id="rId37"/>
    <p:sldId id="358" r:id="rId38"/>
    <p:sldId id="350" r:id="rId39"/>
    <p:sldId id="367" r:id="rId40"/>
    <p:sldId id="286" r:id="rId41"/>
    <p:sldId id="340" r:id="rId42"/>
    <p:sldId id="342" r:id="rId43"/>
    <p:sldId id="341" r:id="rId44"/>
    <p:sldId id="337" r:id="rId45"/>
    <p:sldId id="344" r:id="rId4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8271-B1ED-4B61-B5E5-A5E0CE3E2C7D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816C-056B-4930-A721-14FFDF6777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32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5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08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3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54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71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1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56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8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8482C-62D1-4B94-A995-3CAF4B26F4F7}" type="datetimeFigureOut">
              <a:rPr lang="pt-BR" smtClean="0"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377D-EEB7-42B2-AA95-20FE09BBC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Wiv93Om9tSA/Uh2QsZqOGZI/AAAAAAAAAGI/3NtiXFx6muQ/s1600/World+Online+TV+Channel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"/>
            <a:ext cx="9144000" cy="68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27984" y="270485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MUNICIPALIZAÇÃO DA</a:t>
            </a:r>
            <a:br>
              <a:rPr lang="pt-BR" sz="3600" b="1" dirty="0"/>
            </a:br>
            <a:r>
              <a:rPr lang="pt-BR" sz="3600" b="1" dirty="0"/>
              <a:t>COMUNICAÇÃO </a:t>
            </a:r>
            <a:endParaRPr lang="pt-BR" sz="3600" b="1" dirty="0" smtClean="0"/>
          </a:p>
          <a:p>
            <a:pPr algn="ctr"/>
            <a:r>
              <a:rPr lang="pt-BR" sz="3600" b="1" dirty="0" smtClean="0"/>
              <a:t>NO </a:t>
            </a:r>
            <a:r>
              <a:rPr lang="pt-BR" sz="3600" b="1" dirty="0"/>
              <a:t>BRASIL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5760640" cy="16302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393" y="5445224"/>
            <a:ext cx="4269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Prof. Dr. Fernando José Garcia Moreira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Presidente ABTU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Diretor TV </a:t>
            </a:r>
            <a:r>
              <a:rPr lang="pt-BR" sz="2000" b="1" dirty="0" err="1" smtClean="0">
                <a:solidFill>
                  <a:schemeClr val="bg1"/>
                </a:solidFill>
              </a:rPr>
              <a:t>Univap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19405" y="908720"/>
            <a:ext cx="7380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A TELEVISÃO UNIVERSITÁRIA deve refletir em sua programação o apoio à educação, ao incremento cultural nacional e regional, à democratização da informação e do conhecimento, a extensão comunitária e a pesquisa experimental e acadêmica. 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Servir, assim como os demais núcleos acadêmicos à experimentação sem amadorismo, a proposta de linguagens e/ou o uso dos formatos tradicionais e novos formatos, em prol do desenvolvimento da sociedade, da cidadania, da melhoria da qualidade de vida, colocando a experiência, os personagens acadêmicos e a visão da universidade como uma alternativa de programação televisiva para o telespectador brasileiro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499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98646" y="0"/>
            <a:ext cx="7236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ENSINO</a:t>
            </a:r>
            <a:r>
              <a:rPr lang="pt-BR" sz="3200" b="1" dirty="0"/>
              <a:t>, PESQUISA </a:t>
            </a:r>
            <a:r>
              <a:rPr lang="pt-BR" sz="3200" b="1" dirty="0" smtClean="0"/>
              <a:t> E EXTENSÃO</a:t>
            </a:r>
          </a:p>
          <a:p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400" b="1" dirty="0" smtClean="0"/>
              <a:t>- SER ESPAÇO DA FORMAÇÃO PRÁTICA DO FUTURO PROFISSIONAL DE COMUNICAÇÃO /TELEVISÃO COM UMA VISÃO ÉTICA, EDUCATIVA E CIDADÃ</a:t>
            </a:r>
          </a:p>
          <a:p>
            <a:endParaRPr lang="pt-BR" sz="2400" b="1" dirty="0"/>
          </a:p>
          <a:p>
            <a:r>
              <a:rPr lang="pt-BR" sz="2400" b="1" dirty="0" smtClean="0"/>
              <a:t>- PRODUZIR,  APOIAR E EXIBIR A PRODUÇÃO DE CONTEÚDOS COM A PARTICIPAÇÃO DE ALUNOS DENTRO DE UM CONTEXTO SÓCIO EDUCATIVO</a:t>
            </a:r>
          </a:p>
          <a:p>
            <a:endParaRPr lang="pt-BR" sz="2400" b="1" dirty="0"/>
          </a:p>
          <a:p>
            <a:r>
              <a:rPr lang="pt-BR" sz="2400" b="1" dirty="0" smtClean="0"/>
              <a:t>- PESQUISAR E EXPERIMENTAR NOVAS TECNOLOGIAS NA PRODUÇÃO E TRANSMISSÃO DA TELEVISÃO</a:t>
            </a:r>
          </a:p>
          <a:p>
            <a:endParaRPr lang="pt-BR" sz="2000" b="1" dirty="0"/>
          </a:p>
          <a:p>
            <a:r>
              <a:rPr lang="pt-BR" sz="2400" b="1" dirty="0" smtClean="0"/>
              <a:t>- </a:t>
            </a:r>
            <a:r>
              <a:rPr lang="pt-BR" sz="2400" b="1" dirty="0"/>
              <a:t>LEVAR O CONHECIMENTO DA UNIVERSIDADE PARA A COMUNIDADE</a:t>
            </a:r>
            <a:br>
              <a:rPr lang="pt-BR" sz="2400" b="1" dirty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- DISCUTIR O UNIVERSO </a:t>
            </a:r>
            <a:r>
              <a:rPr lang="pt-BR" sz="2400" b="1" dirty="0" smtClean="0"/>
              <a:t>CIENTÍFICO </a:t>
            </a:r>
            <a:r>
              <a:rPr lang="pt-BR" sz="2400" b="1" dirty="0"/>
              <a:t>E EDUCATIVO A PARTIR DO AMBIENTE </a:t>
            </a:r>
            <a:r>
              <a:rPr lang="pt-BR" sz="2400" b="1" dirty="0" smtClean="0"/>
              <a:t>UNIVERSITÁRIO</a:t>
            </a:r>
          </a:p>
        </p:txBody>
      </p:sp>
    </p:spTree>
    <p:extLst>
      <p:ext uri="{BB962C8B-B14F-4D97-AF65-F5344CB8AC3E}">
        <p14:creationId xmlns:p14="http://schemas.microsoft.com/office/powerpoint/2010/main" val="12406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98646" y="0"/>
            <a:ext cx="7236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ENSINO</a:t>
            </a:r>
            <a:r>
              <a:rPr lang="pt-BR" sz="3200" b="1" dirty="0"/>
              <a:t>, PESQUISA </a:t>
            </a:r>
            <a:r>
              <a:rPr lang="pt-BR" sz="3200" b="1" dirty="0" smtClean="0"/>
              <a:t> E EXTENSÃO</a:t>
            </a:r>
          </a:p>
          <a:p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400" b="1" dirty="0"/>
              <a:t>- DISCUTIR QUESTÕES DA COMUNIDADE LOCAL COM UMA VISÃO CIENTÍFICA E </a:t>
            </a:r>
            <a:r>
              <a:rPr lang="pt-BR" sz="2400" b="1" dirty="0" smtClean="0"/>
              <a:t>EDUCATIVA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- ATRAVÉS </a:t>
            </a:r>
            <a:r>
              <a:rPr lang="pt-BR" sz="2400" b="1" dirty="0"/>
              <a:t>DO JORNALISMO CIENTÍFICO APRESENTAR A COMUNIDADE EM GERAL  FORMAS DE ENTENDER AS GRANDES QUESTÕES CIENTÍFICAS ATUAIS E COMO ESTAS PODEM OU AFETAM A COMUNIDADE</a:t>
            </a:r>
          </a:p>
        </p:txBody>
      </p:sp>
    </p:spTree>
    <p:extLst>
      <p:ext uri="{BB962C8B-B14F-4D97-AF65-F5344CB8AC3E}">
        <p14:creationId xmlns:p14="http://schemas.microsoft.com/office/powerpoint/2010/main" val="39095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38726" y="1196752"/>
            <a:ext cx="4255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/>
              <a:t>SISTEMA </a:t>
            </a:r>
            <a:r>
              <a:rPr lang="pt-BR" sz="3600" b="1" i="1" dirty="0" smtClean="0"/>
              <a:t>BRASILEIRO DE </a:t>
            </a:r>
            <a:r>
              <a:rPr lang="pt-BR" sz="3600" b="1" i="1" dirty="0"/>
              <a:t>TELEVISÃO </a:t>
            </a:r>
            <a:r>
              <a:rPr lang="pt-BR" sz="3600" b="1" i="1" dirty="0" smtClean="0"/>
              <a:t>DIGITAL TERRESTRE</a:t>
            </a:r>
          </a:p>
          <a:p>
            <a:pPr algn="ctr"/>
            <a:endParaRPr lang="pt-BR" sz="3600" b="1" i="1" dirty="0"/>
          </a:p>
          <a:p>
            <a:pPr algn="ctr"/>
            <a:r>
              <a:rPr lang="pt-BR" sz="3600" b="1" i="1" dirty="0"/>
              <a:t>-TV ABERTA – </a:t>
            </a:r>
            <a:endParaRPr lang="pt-BR" sz="3600" b="1" i="1" dirty="0" smtClean="0"/>
          </a:p>
          <a:p>
            <a:pPr algn="ctr"/>
            <a:endParaRPr lang="pt-BR" sz="3600" b="1" i="1" dirty="0"/>
          </a:p>
          <a:p>
            <a:pPr algn="ctr"/>
            <a:r>
              <a:rPr lang="pt-BR" sz="3600" b="1" i="1" dirty="0"/>
              <a:t>E O ESPAÇO PARA AS TV’S UNIVERSITÁRIAS</a:t>
            </a:r>
          </a:p>
        </p:txBody>
      </p:sp>
    </p:spTree>
    <p:extLst>
      <p:ext uri="{BB962C8B-B14F-4D97-AF65-F5344CB8AC3E}">
        <p14:creationId xmlns:p14="http://schemas.microsoft.com/office/powerpoint/2010/main" val="11181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3648" y="0"/>
            <a:ext cx="71642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CANAIS OBRIGATÓRIOS NO SISTEMA DE</a:t>
            </a:r>
          </a:p>
          <a:p>
            <a:r>
              <a:rPr lang="pt-BR" sz="2400" b="1" dirty="0" smtClean="0"/>
              <a:t>ACESSO CONDICIONADO ( TV FECHADA)</a:t>
            </a:r>
          </a:p>
          <a:p>
            <a:r>
              <a:rPr lang="pt-BR" sz="2400" b="1" dirty="0" smtClean="0"/>
              <a:t>LEI 12.485</a:t>
            </a:r>
          </a:p>
          <a:p>
            <a:endParaRPr lang="pt-BR" sz="2400" b="1" dirty="0"/>
          </a:p>
          <a:p>
            <a:r>
              <a:rPr lang="pt-BR" sz="2400" b="1" dirty="0"/>
              <a:t>• a Câmara dos Deputados (TV Câmara);</a:t>
            </a:r>
          </a:p>
          <a:p>
            <a:r>
              <a:rPr lang="pt-BR" sz="2400" b="1" dirty="0"/>
              <a:t>• o Senado Federal (TV Senado);</a:t>
            </a:r>
          </a:p>
          <a:p>
            <a:r>
              <a:rPr lang="pt-BR" sz="2400" b="1" dirty="0"/>
              <a:t>• o Supremo Tribunal Federal (TV Justiça);</a:t>
            </a:r>
          </a:p>
          <a:p>
            <a:r>
              <a:rPr lang="pt-BR" sz="2400" b="1" dirty="0"/>
              <a:t>• a prestação de serviços de radiodifusão pública pelo Poder Executivo (TV Brasil/EBC);</a:t>
            </a:r>
          </a:p>
          <a:p>
            <a:r>
              <a:rPr lang="pt-BR" sz="2400" b="1" dirty="0"/>
              <a:t>• a emissora oficial do Poder Executivo (NBR);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• um canal educativo e cultural, organizado pelo Governo Federal (TV Escola);</a:t>
            </a:r>
          </a:p>
          <a:p>
            <a:r>
              <a:rPr lang="pt-BR" sz="2400" b="1" dirty="0"/>
              <a:t>• um </a:t>
            </a:r>
            <a:r>
              <a:rPr lang="pt-BR" sz="2400" b="1" dirty="0">
                <a:solidFill>
                  <a:srgbClr val="00B050"/>
                </a:solidFill>
              </a:rPr>
              <a:t>canal comunitário </a:t>
            </a:r>
            <a:r>
              <a:rPr lang="pt-BR" sz="2400" b="1" dirty="0"/>
              <a:t>para utilização livre e compartilhada por entidades não governamentais e sem fins lucrativos;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• um canal de cidadania, 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• um canal legislativo municipal/estadual, 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• um canal universitário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764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91459" y="908720"/>
            <a:ext cx="73060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4.2 </a:t>
            </a:r>
            <a:r>
              <a:rPr lang="pt-BR" sz="2000" dirty="0"/>
              <a:t>Por meio da multiprogramação, o </a:t>
            </a:r>
            <a:r>
              <a:rPr lang="pt-BR" sz="2000" b="1" dirty="0"/>
              <a:t>Canal da Cidadania </a:t>
            </a:r>
            <a:r>
              <a:rPr lang="pt-BR" sz="2000" dirty="0"/>
              <a:t>será dividido nas seguintes faixas de programação:</a:t>
            </a:r>
          </a:p>
          <a:p>
            <a:r>
              <a:rPr lang="pt-BR" sz="2000" b="1" dirty="0" smtClean="0"/>
              <a:t>III </a:t>
            </a:r>
            <a:r>
              <a:rPr lang="pt-BR" sz="2000" b="1" dirty="0"/>
              <a:t>- duas faixas de programação para a veiculação de programas produzidos pela comunidade do Município ou que tratem de questões relativas à realidade local</a:t>
            </a:r>
            <a:r>
              <a:rPr lang="pt-BR" sz="2000" b="1" dirty="0" smtClean="0"/>
              <a:t>.</a:t>
            </a:r>
          </a:p>
          <a:p>
            <a:endParaRPr lang="pt-BR" sz="2000" dirty="0"/>
          </a:p>
          <a:p>
            <a:r>
              <a:rPr lang="pt-BR" sz="2000" dirty="0"/>
              <a:t>4.2.1 No Distrito Federal, não será disponibilizada a faixa citada no inciso I do item 4.2, que será substituída por outra faixa com o mesmo perfil da citada no inciso III do item 4.2</a:t>
            </a:r>
            <a:r>
              <a:rPr lang="pt-BR" sz="2000" dirty="0" smtClean="0"/>
              <a:t>.  </a:t>
            </a:r>
            <a:r>
              <a:rPr lang="pt-BR" sz="2000" b="1" dirty="0" smtClean="0"/>
              <a:t>TV COMUNITARIA 3</a:t>
            </a:r>
          </a:p>
          <a:p>
            <a:endParaRPr lang="pt-BR" sz="2000" b="1" dirty="0" smtClean="0"/>
          </a:p>
          <a:p>
            <a:r>
              <a:rPr lang="pt-BR" sz="2000" dirty="0"/>
              <a:t>4.2.3 A Secretaria de Serviços de Comunicação Eletrônica poderá, a qualquer tempo, </a:t>
            </a:r>
            <a:r>
              <a:rPr lang="pt-BR" sz="2000" b="1" dirty="0"/>
              <a:t>determinar a inclusão de uma quinta faixa destinada à programação de órgãos e entidades vinculados a União, bem como à prestação de serviços de governo eletrônico</a:t>
            </a:r>
            <a:r>
              <a:rPr lang="pt-BR" sz="2000" dirty="0"/>
              <a:t>.</a:t>
            </a:r>
            <a:endParaRPr lang="pt-BR" sz="2000" b="1" dirty="0" smtClean="0"/>
          </a:p>
          <a:p>
            <a:r>
              <a:rPr lang="pt-BR" sz="2000" b="1" dirty="0" smtClean="0"/>
              <a:t> </a:t>
            </a:r>
          </a:p>
          <a:p>
            <a:r>
              <a:rPr lang="pt-BR" sz="2000" dirty="0" smtClean="0"/>
              <a:t>4.5 </a:t>
            </a:r>
            <a:r>
              <a:rPr lang="pt-BR" sz="2000" dirty="0"/>
              <a:t>Cabe aos responsáveis pela programação das faixas de que trata os itens </a:t>
            </a:r>
            <a:r>
              <a:rPr lang="pt-BR" sz="2000" b="1" dirty="0"/>
              <a:t>4.2 e 4.2.1</a:t>
            </a:r>
            <a:r>
              <a:rPr lang="pt-BR" sz="2000" dirty="0" smtClean="0"/>
              <a:t>:</a:t>
            </a:r>
            <a:endParaRPr lang="pt-BR" sz="2000" b="1" dirty="0"/>
          </a:p>
          <a:p>
            <a:pPr algn="just"/>
            <a:r>
              <a:rPr lang="pt-BR" sz="2000" dirty="0"/>
              <a:t>II – produzir e difundir programação informativa, </a:t>
            </a:r>
            <a:r>
              <a:rPr lang="pt-BR" sz="2000" b="1" dirty="0"/>
              <a:t>educativa</a:t>
            </a:r>
            <a:r>
              <a:rPr lang="pt-BR" sz="2000" dirty="0"/>
              <a:t>, artística, cultural, </a:t>
            </a:r>
            <a:r>
              <a:rPr lang="pt-BR" sz="2000" b="1" dirty="0"/>
              <a:t>científica</a:t>
            </a:r>
            <a:r>
              <a:rPr lang="pt-BR" sz="2000" dirty="0"/>
              <a:t> e de estímulo ao exercício da cidadania;</a:t>
            </a:r>
            <a:endParaRPr lang="pt-BR" sz="2000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547664" y="4462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PORTARIA </a:t>
            </a:r>
            <a:r>
              <a:rPr lang="pt-BR" sz="2400" b="1" dirty="0" smtClean="0"/>
              <a:t>MC Nº </a:t>
            </a:r>
            <a:r>
              <a:rPr lang="pt-BR" sz="2400" b="1" dirty="0"/>
              <a:t>489, DE 18 DE DEZEMBRO DE 2012</a:t>
            </a:r>
          </a:p>
        </p:txBody>
      </p:sp>
    </p:spTree>
    <p:extLst>
      <p:ext uri="{BB962C8B-B14F-4D97-AF65-F5344CB8AC3E}">
        <p14:creationId xmlns:p14="http://schemas.microsoft.com/office/powerpoint/2010/main" val="19230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91459" y="908720"/>
            <a:ext cx="73060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4.2 </a:t>
            </a:r>
            <a:r>
              <a:rPr lang="pt-BR" sz="2000" dirty="0"/>
              <a:t>Por meio da multiprogramação, o </a:t>
            </a:r>
            <a:r>
              <a:rPr lang="pt-BR" sz="2000" b="1" dirty="0"/>
              <a:t>Canal da Cidadania </a:t>
            </a:r>
            <a:r>
              <a:rPr lang="pt-BR" sz="2000" dirty="0"/>
              <a:t>será dividido nas seguintes faixas de programação:</a:t>
            </a:r>
          </a:p>
          <a:p>
            <a:r>
              <a:rPr lang="pt-BR" sz="2000" b="1" dirty="0" smtClean="0"/>
              <a:t>III </a:t>
            </a:r>
            <a:r>
              <a:rPr lang="pt-BR" sz="2000" b="1" dirty="0"/>
              <a:t>- duas faixas de programação para a veiculação de programas produzidos pela comunidade do Município ou que tratem de questões relativas à realidade local</a:t>
            </a:r>
            <a:r>
              <a:rPr lang="pt-BR" sz="2000" b="1" dirty="0" smtClean="0"/>
              <a:t>.</a:t>
            </a:r>
          </a:p>
          <a:p>
            <a:endParaRPr lang="pt-BR" sz="2000" dirty="0"/>
          </a:p>
          <a:p>
            <a:r>
              <a:rPr lang="pt-BR" sz="2000" dirty="0"/>
              <a:t>4.2.1 No Distrito Federal, não será disponibilizada a faixa citada no inciso I do item 4.2, que será substituída por outra faixa com o mesmo perfil da citada no inciso III do item 4.2</a:t>
            </a:r>
            <a:r>
              <a:rPr lang="pt-BR" sz="2000" dirty="0" smtClean="0"/>
              <a:t>.  </a:t>
            </a:r>
            <a:r>
              <a:rPr lang="pt-BR" sz="2000" b="1" dirty="0" smtClean="0"/>
              <a:t>TV COMUNITARIA 3</a:t>
            </a:r>
          </a:p>
          <a:p>
            <a:endParaRPr lang="pt-BR" sz="2000" b="1" dirty="0" smtClean="0"/>
          </a:p>
          <a:p>
            <a:r>
              <a:rPr lang="pt-BR" sz="2000" dirty="0"/>
              <a:t>4.2.3 A Secretaria de Serviços de Comunicação Eletrônica poderá, a qualquer tempo, </a:t>
            </a:r>
            <a:r>
              <a:rPr lang="pt-BR" sz="2000" b="1" dirty="0"/>
              <a:t>determinar a inclusão de uma quinta faixa destinada à programação de órgãos e entidades vinculados a União, bem como à prestação de serviços de governo eletrônico</a:t>
            </a:r>
            <a:r>
              <a:rPr lang="pt-BR" sz="2000" dirty="0"/>
              <a:t>.</a:t>
            </a:r>
            <a:endParaRPr lang="pt-BR" sz="2000" b="1" dirty="0" smtClean="0"/>
          </a:p>
          <a:p>
            <a:r>
              <a:rPr lang="pt-BR" sz="2000" b="1" dirty="0" smtClean="0"/>
              <a:t> </a:t>
            </a:r>
          </a:p>
          <a:p>
            <a:r>
              <a:rPr lang="pt-BR" sz="2000" dirty="0" smtClean="0"/>
              <a:t>4.5 </a:t>
            </a:r>
            <a:r>
              <a:rPr lang="pt-BR" sz="2000" dirty="0"/>
              <a:t>Cabe aos responsáveis pela programação das faixas de que trata os itens </a:t>
            </a:r>
            <a:r>
              <a:rPr lang="pt-BR" sz="2000" b="1" dirty="0"/>
              <a:t>4.2 e 4.2.1</a:t>
            </a:r>
            <a:r>
              <a:rPr lang="pt-BR" sz="2000" dirty="0" smtClean="0"/>
              <a:t>:</a:t>
            </a:r>
            <a:endParaRPr lang="pt-BR" sz="2000" b="1" dirty="0"/>
          </a:p>
          <a:p>
            <a:pPr algn="just"/>
            <a:r>
              <a:rPr lang="pt-BR" sz="2000" dirty="0"/>
              <a:t>II – produzir e difundir programação informativa, </a:t>
            </a:r>
            <a:r>
              <a:rPr lang="pt-BR" sz="2000" b="1" dirty="0"/>
              <a:t>educativa</a:t>
            </a:r>
            <a:r>
              <a:rPr lang="pt-BR" sz="2000" dirty="0"/>
              <a:t>, artística, cultural, </a:t>
            </a:r>
            <a:r>
              <a:rPr lang="pt-BR" sz="2000" b="1" dirty="0"/>
              <a:t>científica</a:t>
            </a:r>
            <a:r>
              <a:rPr lang="pt-BR" sz="2000" dirty="0"/>
              <a:t> e de estímulo ao exercício da cidadania;</a:t>
            </a:r>
            <a:endParaRPr lang="pt-BR" sz="2000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547664" y="4462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PORTARIA </a:t>
            </a:r>
            <a:r>
              <a:rPr lang="pt-BR" sz="2400" b="1" dirty="0" smtClean="0"/>
              <a:t>MC Nº </a:t>
            </a:r>
            <a:r>
              <a:rPr lang="pt-BR" sz="2400" b="1" dirty="0"/>
              <a:t>489, DE 18 DE DEZEMBRO DE 2012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1835696" y="1124744"/>
            <a:ext cx="792088" cy="48245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1691680" y="2924944"/>
            <a:ext cx="1512168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882285" y="1111052"/>
            <a:ext cx="4812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CANAL DA CIDADANIA</a:t>
            </a:r>
          </a:p>
          <a:p>
            <a:pPr algn="ctr"/>
            <a:r>
              <a:rPr lang="pt-BR" sz="3600" b="1" dirty="0" smtClean="0"/>
              <a:t>CANAIS COMUNITÁRIOS</a:t>
            </a:r>
            <a:endParaRPr lang="pt-BR" sz="3600" b="1" dirty="0"/>
          </a:p>
        </p:txBody>
      </p:sp>
      <p:pic>
        <p:nvPicPr>
          <p:cNvPr id="16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82" y="3570161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626408" y="4614227"/>
            <a:ext cx="31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168 </a:t>
            </a:r>
            <a:r>
              <a:rPr lang="pt-BR" sz="2400" b="1" dirty="0"/>
              <a:t>HORAS </a:t>
            </a:r>
            <a:r>
              <a:rPr lang="pt-BR" sz="2400" b="1" dirty="0">
                <a:solidFill>
                  <a:srgbClr val="FF0000"/>
                </a:solidFill>
              </a:rPr>
              <a:t>SEMANAIS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DE PROGRAMAÇÃO</a:t>
            </a:r>
            <a:endParaRPr lang="pt-BR" sz="2400" b="1" dirty="0"/>
          </a:p>
        </p:txBody>
      </p:sp>
      <p:pic>
        <p:nvPicPr>
          <p:cNvPr id="18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66" y="3660195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051720" y="3094270"/>
            <a:ext cx="2309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CANAL </a:t>
            </a:r>
          </a:p>
          <a:p>
            <a:pPr algn="ctr"/>
            <a:r>
              <a:rPr lang="pt-BR" sz="2400" b="1" dirty="0" smtClean="0"/>
              <a:t>COMUNITÁRIO 1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38513" y="3068960"/>
            <a:ext cx="2309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CANAL </a:t>
            </a:r>
          </a:p>
          <a:p>
            <a:pPr algn="ctr"/>
            <a:r>
              <a:rPr lang="pt-BR" sz="2400" b="1" dirty="0" smtClean="0"/>
              <a:t>COMUNITÁRIO </a:t>
            </a:r>
            <a:r>
              <a:rPr lang="pt-BR" sz="2400" b="1" dirty="0"/>
              <a:t>2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586438" y="4614227"/>
            <a:ext cx="31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168 </a:t>
            </a:r>
            <a:r>
              <a:rPr lang="pt-BR" sz="2400" b="1" dirty="0"/>
              <a:t>HORAS </a:t>
            </a:r>
            <a:r>
              <a:rPr lang="pt-BR" sz="2400" b="1" dirty="0">
                <a:solidFill>
                  <a:srgbClr val="FF0000"/>
                </a:solidFill>
              </a:rPr>
              <a:t>SEMANAIS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DE PROGRAMAÇÃO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02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-9525" y="9087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TEMPO DE TRANSMISSÃO</a:t>
            </a:r>
            <a:endParaRPr lang="pt-BR" sz="4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384598" y="1916832"/>
            <a:ext cx="7740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168 HORAS </a:t>
            </a:r>
            <a:r>
              <a:rPr lang="pt-BR" sz="3600" b="1" dirty="0" smtClean="0">
                <a:solidFill>
                  <a:srgbClr val="FF0000"/>
                </a:solidFill>
              </a:rPr>
              <a:t>SEMANAIS</a:t>
            </a:r>
            <a:r>
              <a:rPr lang="pt-BR" sz="3600" b="1" dirty="0" smtClean="0"/>
              <a:t> DE PROGRAMAÇÃO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 smtClean="0"/>
              <a:t>672 HORAS </a:t>
            </a:r>
            <a:r>
              <a:rPr lang="pt-BR" sz="3600" b="1" dirty="0" smtClean="0">
                <a:solidFill>
                  <a:srgbClr val="FF0000"/>
                </a:solidFill>
              </a:rPr>
              <a:t>MENSAIS</a:t>
            </a:r>
            <a:r>
              <a:rPr lang="pt-BR" sz="3600" b="1" dirty="0" smtClean="0"/>
              <a:t> DE PROGRAMAÇÃO</a:t>
            </a:r>
          </a:p>
          <a:p>
            <a:pPr algn="ctr"/>
            <a:endParaRPr lang="pt-BR" sz="3600" b="1" dirty="0" smtClean="0"/>
          </a:p>
          <a:p>
            <a:pPr algn="ctr"/>
            <a:r>
              <a:rPr lang="pt-BR" sz="3600" b="1" dirty="0" smtClean="0"/>
              <a:t>8760 HORAS </a:t>
            </a:r>
            <a:r>
              <a:rPr lang="pt-BR" sz="3600" b="1" dirty="0" smtClean="0">
                <a:solidFill>
                  <a:srgbClr val="FF0000"/>
                </a:solidFill>
              </a:rPr>
              <a:t>ANUAIS</a:t>
            </a:r>
            <a:r>
              <a:rPr lang="pt-BR" sz="3600" b="1" dirty="0" smtClean="0"/>
              <a:t> DE PROGRAMAÇÃO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496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75656" y="1052736"/>
            <a:ext cx="73592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HOJE AS OPÇÕES EXISTENTES PARA AS TV’S UNIVERSITÁRIAS QUE OPERAM NA TV FECHADA E SUA TRANSIÇÃO PARA A TV </a:t>
            </a:r>
            <a:r>
              <a:rPr lang="pt-BR" sz="2800" b="1" i="1" dirty="0" smtClean="0">
                <a:solidFill>
                  <a:srgbClr val="FF0000"/>
                </a:solidFill>
              </a:rPr>
              <a:t>ABERTA</a:t>
            </a:r>
            <a:r>
              <a:rPr lang="pt-BR" sz="2800" b="1" i="1" dirty="0" smtClean="0"/>
              <a:t> SÃO :</a:t>
            </a:r>
          </a:p>
          <a:p>
            <a:pPr algn="ctr"/>
            <a:endParaRPr lang="pt-BR" sz="2800" b="1" i="1" dirty="0" smtClean="0"/>
          </a:p>
          <a:p>
            <a:r>
              <a:rPr lang="pt-BR" sz="2800" b="1" i="1" dirty="0"/>
              <a:t>1)SOLICITAR UMA OUTORGA DE TV EDUCATIVA</a:t>
            </a:r>
          </a:p>
          <a:p>
            <a:endParaRPr lang="pt-BR" sz="2800" b="1" i="1" dirty="0" smtClean="0"/>
          </a:p>
          <a:p>
            <a:r>
              <a:rPr lang="pt-BR" sz="2800" b="1" i="1" dirty="0" smtClean="0"/>
              <a:t>2) AGUARDAR O PROJETO TÉCNICO DO CANAL DA EDUCAÇÃO PARA A POSSÍVEL CRIAÇÃO DE UMA FAIXA DE PROGRAMAÇÃO LOCAL DESTINADA ÀS TV’S UNIVERSITÁRIAS</a:t>
            </a:r>
          </a:p>
        </p:txBody>
      </p:sp>
    </p:spTree>
    <p:extLst>
      <p:ext uri="{BB962C8B-B14F-4D97-AF65-F5344CB8AC3E}">
        <p14:creationId xmlns:p14="http://schemas.microsoft.com/office/powerpoint/2010/main" val="2161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72000" y="2420888"/>
            <a:ext cx="4255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POR QUE É IMPORTANTE UMA COMUNICAÇÃO</a:t>
            </a:r>
          </a:p>
          <a:p>
            <a:pPr algn="ctr"/>
            <a:r>
              <a:rPr lang="pt-BR" sz="3600" b="1" i="1" dirty="0" smtClean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5784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55976" y="2558995"/>
            <a:ext cx="4255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SOLICITAR </a:t>
            </a:r>
            <a:r>
              <a:rPr lang="pt-BR" sz="3600" b="1" i="1" dirty="0"/>
              <a:t>UMA OUTORGA DE TV EDUCATIVA</a:t>
            </a:r>
          </a:p>
        </p:txBody>
      </p:sp>
    </p:spTree>
    <p:extLst>
      <p:ext uri="{BB962C8B-B14F-4D97-AF65-F5344CB8AC3E}">
        <p14:creationId xmlns:p14="http://schemas.microsoft.com/office/powerpoint/2010/main" val="38948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07382" y="1052736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Portaria </a:t>
            </a:r>
            <a:r>
              <a:rPr lang="pt-BR" sz="2800" b="1" dirty="0"/>
              <a:t>nº 355, de 12 de julho de </a:t>
            </a:r>
            <a:r>
              <a:rPr lang="pt-BR" sz="2800" b="1" dirty="0" smtClean="0"/>
              <a:t>2012</a:t>
            </a:r>
          </a:p>
          <a:p>
            <a:endParaRPr lang="pt-BR" sz="2000" b="1" dirty="0" smtClean="0"/>
          </a:p>
          <a:p>
            <a:r>
              <a:rPr lang="pt-BR" sz="2000" dirty="0"/>
              <a:t>Art. 2º Poderão participar do procedimento seletivo de que trata esta Portaria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r>
              <a:rPr lang="pt-BR" sz="2000" dirty="0"/>
              <a:t>I - as pessoas jurídicas de direito público interno, nos termos do art. 41 da Lei nº 10.406, de 10 de janeiro de 2002</a:t>
            </a:r>
            <a:r>
              <a:rPr lang="pt-BR" sz="2000" dirty="0" smtClean="0"/>
              <a:t>;</a:t>
            </a:r>
          </a:p>
          <a:p>
            <a:endParaRPr lang="pt-BR" sz="2000" dirty="0"/>
          </a:p>
          <a:p>
            <a:r>
              <a:rPr lang="pt-BR" sz="2000" dirty="0"/>
              <a:t>II - as instituições de educação superior criadas e mantidas pela iniciativa privada, com sede no Brasil e credenciadas pelo Ministério da Educação, na forma do art. 12 do Decreto nº 5.773, de 9 de maio de 2006; </a:t>
            </a:r>
            <a:r>
              <a:rPr lang="pt-BR" sz="2000" dirty="0" smtClean="0"/>
              <a:t>e</a:t>
            </a:r>
          </a:p>
          <a:p>
            <a:endParaRPr lang="pt-BR" sz="2000" dirty="0"/>
          </a:p>
          <a:p>
            <a:r>
              <a:rPr lang="pt-BR" sz="2000" dirty="0"/>
              <a:t>III - as fundações de direito privado a que se refere o inciso III do art. 44 da Lei nº 10.406, de 2002, cujos estatutos não contrariem o Código Brasileiro de Telecomunicações e legislação correlata.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63688" y="1959798"/>
            <a:ext cx="3240360" cy="4154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TV </a:t>
            </a:r>
            <a:r>
              <a:rPr lang="pt-BR" sz="2400" b="1" dirty="0" smtClean="0">
                <a:solidFill>
                  <a:schemeClr val="tx1"/>
                </a:solidFill>
              </a:rPr>
              <a:t>EDUCATIVA/ UNIVERSITÁRIA </a:t>
            </a:r>
            <a:r>
              <a:rPr lang="pt-BR" sz="2400" b="1" dirty="0">
                <a:solidFill>
                  <a:schemeClr val="tx1"/>
                </a:solidFill>
              </a:rPr>
              <a:t>ABERTA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COMPRA DE TODOS OS EQUIPAMENTOS (ENCODER/TRANSMISSOR/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ANTENA/ LINK)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SUPORTE TÉCNICO PRÓPRIO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CUSTOS OPERACIONAIS MAIORES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PROFISSIONAIS EXCLUSIVOS</a:t>
            </a:r>
            <a:r>
              <a:rPr lang="pt-BR" b="1" dirty="0" smtClean="0">
                <a:solidFill>
                  <a:schemeClr val="bg1"/>
                </a:solidFill>
              </a:rPr>
              <a:t>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3722" y="1959798"/>
            <a:ext cx="3456384" cy="4462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TV UNIVERSITÁRIA ABERTA 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(COM OPERADOR DE REDE)</a:t>
            </a:r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COMPRA DE ALGUNS EQUIPAMENTOS (ENCODER, LINK)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INFRAESTRUTURA COMPARTILHADA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SUPORTE TÉCNICO COMPARTTILHADO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UMA CENTRAL TÉCNICA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PARA VÁRIAS TV’S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4324" y="692696"/>
            <a:ext cx="751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CUSTOS ELEVADOS PARA IMPLANTAÇÃO E MANUTENÇÃO</a:t>
            </a:r>
          </a:p>
          <a:p>
            <a:pPr algn="ctr"/>
            <a:r>
              <a:rPr lang="pt-BR" sz="2400" b="1" dirty="0" smtClean="0"/>
              <a:t>NO CASO DE OUTORGA DE TV EDUCATIVA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83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55897" y="980728"/>
            <a:ext cx="4255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/>
              <a:t>PROJETO TÉCNICO DO CANAL DA EDUCAÇÃO PARA A POSSÍVEL CRIAÇÃO DE UMA FAIXA DE PROGRAMAÇÃO LOCAL DESTINADA ÀS TV’S UNIVERSITÁRIAS</a:t>
            </a:r>
          </a:p>
        </p:txBody>
      </p:sp>
    </p:spTree>
    <p:extLst>
      <p:ext uri="{BB962C8B-B14F-4D97-AF65-F5344CB8AC3E}">
        <p14:creationId xmlns:p14="http://schemas.microsoft.com/office/powerpoint/2010/main" val="10948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63688" y="692696"/>
            <a:ext cx="3168352" cy="6001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CANAL DA CIDADANIA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/>
              <a:t>São responsáveis pela </a:t>
            </a:r>
            <a:r>
              <a:rPr lang="pt-BR" sz="2400" b="1" dirty="0" smtClean="0"/>
              <a:t>programação</a:t>
            </a:r>
          </a:p>
          <a:p>
            <a:pPr algn="ctr"/>
            <a:endParaRPr lang="pt-BR" sz="2400" b="1" dirty="0"/>
          </a:p>
          <a:p>
            <a:r>
              <a:rPr lang="pt-BR" sz="2400" dirty="0"/>
              <a:t>I – os Municípios ou autarquias e fundações a eles vinculadas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II </a:t>
            </a:r>
            <a:r>
              <a:rPr lang="pt-BR" sz="2400" dirty="0"/>
              <a:t>– os Estados e o Distrito Federal, ou autarquias e fundações a eles </a:t>
            </a:r>
            <a:r>
              <a:rPr lang="pt-BR" sz="2400" dirty="0" smtClean="0"/>
              <a:t>vinculadas</a:t>
            </a:r>
          </a:p>
          <a:p>
            <a:endParaRPr lang="pt-BR" sz="2400" dirty="0"/>
          </a:p>
          <a:p>
            <a:r>
              <a:rPr lang="pt-BR" sz="2400" dirty="0"/>
              <a:t>III – as associações </a:t>
            </a:r>
            <a:r>
              <a:rPr lang="pt-BR" sz="2400" dirty="0" smtClean="0"/>
              <a:t>comunitárias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78558" y="697290"/>
            <a:ext cx="3456384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CANAL DA EDUCAÇÃO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 Ministério da Educação regulamentará a produção e o licenciamento de conteúdos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700808" cy="17008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773" y="2490886"/>
            <a:ext cx="1388500" cy="14726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2601" y="2490886"/>
            <a:ext cx="1388500" cy="14726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101" y="2490886"/>
            <a:ext cx="1388500" cy="14726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2921" y="2490886"/>
            <a:ext cx="1388500" cy="14726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97" y="2490886"/>
            <a:ext cx="1388500" cy="147265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059832" y="1111052"/>
            <a:ext cx="4426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CANAL DA EDUCAÇÃO</a:t>
            </a:r>
          </a:p>
          <a:p>
            <a:pPr algn="ctr"/>
            <a:r>
              <a:rPr lang="pt-BR" sz="3600" b="1" dirty="0" smtClean="0"/>
              <a:t>NACIONAL </a:t>
            </a:r>
            <a:endParaRPr lang="pt-BR" sz="3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84390" y="4227173"/>
            <a:ext cx="397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PROGRAMAÇÃO NACIONAL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18950"/>
              </p:ext>
            </p:extLst>
          </p:nvPr>
        </p:nvGraphicFramePr>
        <p:xfrm>
          <a:off x="2042395" y="48691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TV ESCOLA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EDUCAÇÃO SUPERIOR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CANAL UNIVERSITÁRIO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700808" cy="170080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8967" y="2604420"/>
            <a:ext cx="1388500" cy="147265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636" y="2604420"/>
            <a:ext cx="1388500" cy="147265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7916" y="2604420"/>
            <a:ext cx="1388500" cy="1472652"/>
          </a:xfrm>
          <a:prstGeom prst="rect">
            <a:avLst/>
          </a:prstGeom>
        </p:spPr>
      </p:pic>
      <p:pic>
        <p:nvPicPr>
          <p:cNvPr id="19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31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421316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LOCAL</a:t>
            </a:r>
            <a:endParaRPr lang="pt-BR" sz="2400" b="1" dirty="0"/>
          </a:p>
        </p:txBody>
      </p:sp>
      <p:pic>
        <p:nvPicPr>
          <p:cNvPr id="21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60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725572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 LOCAL</a:t>
            </a:r>
            <a:endParaRPr lang="pt-BR" sz="2400" b="1" dirty="0"/>
          </a:p>
        </p:txBody>
      </p:sp>
      <p:pic>
        <p:nvPicPr>
          <p:cNvPr id="23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99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6605892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 LOCAL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668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pic>
        <p:nvPicPr>
          <p:cNvPr id="16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91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19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mlb-s2-p.mlstatic.com/exibidor-de-video-m-air-plus-sd-playout-emissoras-de-tv-8239-MLB20002056617_11201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99" y="4293096"/>
            <a:ext cx="147403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r="62796" b="6271"/>
          <a:stretch/>
        </p:blipFill>
        <p:spPr bwMode="auto">
          <a:xfrm>
            <a:off x="4317122" y="1481375"/>
            <a:ext cx="1496753" cy="1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 flipH="1">
            <a:off x="2987824" y="3429000"/>
            <a:ext cx="1080120" cy="864096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966364" y="3429000"/>
            <a:ext cx="1143744" cy="711696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050558" y="3581400"/>
            <a:ext cx="0" cy="927720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1272198" cy="36004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444919" y="604556"/>
            <a:ext cx="745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DISTRIBUIÇÃO NACIONAL DE CONTEÚDO</a:t>
            </a:r>
            <a:endParaRPr lang="pt-BR" sz="36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421316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LOCAL</a:t>
            </a:r>
            <a:endParaRPr lang="pt-BR" sz="2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725572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 LOCAL</a:t>
            </a:r>
            <a:endParaRPr lang="pt-BR" sz="2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605892" y="5187580"/>
            <a:ext cx="228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PROGRAMAÇÃO</a:t>
            </a:r>
          </a:p>
          <a:p>
            <a:pPr algn="ctr"/>
            <a:r>
              <a:rPr lang="pt-BR" sz="2400" b="1" dirty="0" smtClean="0"/>
              <a:t> LOCAL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803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483768" y="874529"/>
            <a:ext cx="53165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Reportagem: 116 arquivos </a:t>
            </a:r>
            <a:endParaRPr lang="pt-BR" sz="3200" b="1" dirty="0" smtClean="0"/>
          </a:p>
          <a:p>
            <a:r>
              <a:rPr lang="pt-BR" sz="3200" b="1" dirty="0" smtClean="0"/>
              <a:t>Documentários</a:t>
            </a:r>
            <a:r>
              <a:rPr lang="pt-BR" sz="3200" b="1" dirty="0"/>
              <a:t>: 67 arquivos</a:t>
            </a:r>
          </a:p>
          <a:p>
            <a:r>
              <a:rPr lang="pt-BR" sz="3200" b="1" dirty="0"/>
              <a:t>M</a:t>
            </a:r>
            <a:r>
              <a:rPr lang="pt-BR" sz="3200" b="1" dirty="0" smtClean="0"/>
              <a:t>usical</a:t>
            </a:r>
            <a:r>
              <a:rPr lang="pt-BR" sz="3200" b="1" dirty="0"/>
              <a:t>: 127 arquivos</a:t>
            </a:r>
          </a:p>
          <a:p>
            <a:r>
              <a:rPr lang="pt-BR" sz="3200" b="1" dirty="0" err="1"/>
              <a:t>I</a:t>
            </a:r>
            <a:r>
              <a:rPr lang="pt-BR" sz="3200" b="1" dirty="0" err="1" smtClean="0"/>
              <a:t>nterprograma</a:t>
            </a:r>
            <a:r>
              <a:rPr lang="pt-BR" sz="3200" b="1" dirty="0"/>
              <a:t>: 128 arquivos</a:t>
            </a:r>
          </a:p>
          <a:p>
            <a:r>
              <a:rPr lang="pt-BR" sz="3200" b="1" dirty="0"/>
              <a:t>C</a:t>
            </a:r>
            <a:r>
              <a:rPr lang="pt-BR" sz="3200" b="1" dirty="0" smtClean="0"/>
              <a:t>ultural</a:t>
            </a:r>
            <a:r>
              <a:rPr lang="pt-BR" sz="3200" b="1" dirty="0"/>
              <a:t>: 45 arquivos</a:t>
            </a:r>
          </a:p>
          <a:p>
            <a:r>
              <a:rPr lang="pt-BR" sz="3200" b="1" dirty="0"/>
              <a:t>E</a:t>
            </a:r>
            <a:r>
              <a:rPr lang="pt-BR" sz="3200" b="1" dirty="0" smtClean="0"/>
              <a:t>ntrevista</a:t>
            </a:r>
            <a:r>
              <a:rPr lang="pt-BR" sz="3200" b="1" dirty="0"/>
              <a:t>: 471 arquivos</a:t>
            </a:r>
          </a:p>
          <a:p>
            <a:r>
              <a:rPr lang="pt-BR" sz="3200" b="1" dirty="0"/>
              <a:t>E</a:t>
            </a:r>
            <a:r>
              <a:rPr lang="pt-BR" sz="3200" b="1" dirty="0" smtClean="0"/>
              <a:t>ducativo</a:t>
            </a:r>
            <a:r>
              <a:rPr lang="pt-BR" sz="3200" b="1" dirty="0"/>
              <a:t>: 22 arquivos</a:t>
            </a:r>
          </a:p>
          <a:p>
            <a:r>
              <a:rPr lang="pt-BR" sz="3200" b="1" dirty="0"/>
              <a:t>E</a:t>
            </a:r>
            <a:r>
              <a:rPr lang="pt-BR" sz="3200" b="1" dirty="0" smtClean="0"/>
              <a:t>special</a:t>
            </a:r>
            <a:r>
              <a:rPr lang="pt-BR" sz="3200" b="1" dirty="0"/>
              <a:t>: 34 arquivos</a:t>
            </a:r>
            <a:br>
              <a:rPr lang="pt-BR" sz="3200" b="1" dirty="0"/>
            </a:br>
            <a:r>
              <a:rPr lang="pt-BR" sz="3200" b="1" dirty="0" smtClean="0"/>
              <a:t>Culinário</a:t>
            </a:r>
            <a:r>
              <a:rPr lang="pt-BR" sz="3200" b="1" dirty="0"/>
              <a:t>: 17 arquivos</a:t>
            </a:r>
            <a:br>
              <a:rPr lang="pt-BR" sz="3200" b="1" dirty="0"/>
            </a:br>
            <a:r>
              <a:rPr lang="pt-BR" sz="3200" b="1" dirty="0"/>
              <a:t>Notícias: 42 </a:t>
            </a:r>
            <a:r>
              <a:rPr lang="pt-BR" sz="3200" b="1" dirty="0" smtClean="0"/>
              <a:t>arquivos</a:t>
            </a:r>
          </a:p>
          <a:p>
            <a:endParaRPr lang="pt-BR" sz="3200" b="1" dirty="0"/>
          </a:p>
          <a:p>
            <a:r>
              <a:rPr lang="pt-BR" sz="3200" b="1" dirty="0" smtClean="0"/>
              <a:t>1027 programas</a:t>
            </a:r>
            <a:endParaRPr lang="pt-BR" sz="3200" b="1" dirty="0"/>
          </a:p>
          <a:p>
            <a:r>
              <a:rPr lang="pt-BR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34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38726" y="1790814"/>
            <a:ext cx="4255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FINANCIAMENTO</a:t>
            </a:r>
          </a:p>
          <a:p>
            <a:pPr algn="ctr"/>
            <a:r>
              <a:rPr lang="pt-BR" sz="3600" b="1" i="1" dirty="0" smtClean="0"/>
              <a:t>DO</a:t>
            </a:r>
          </a:p>
          <a:p>
            <a:pPr algn="ctr"/>
            <a:r>
              <a:rPr lang="pt-BR" sz="3600" b="1" i="1" dirty="0" smtClean="0"/>
              <a:t>SISTEMA PÚBLICO</a:t>
            </a:r>
          </a:p>
          <a:p>
            <a:pPr algn="ctr"/>
            <a:r>
              <a:rPr lang="pt-BR" sz="3600" b="1" i="1" dirty="0" smtClean="0"/>
              <a:t>DE </a:t>
            </a:r>
          </a:p>
          <a:p>
            <a:pPr algn="ctr"/>
            <a:r>
              <a:rPr lang="pt-BR" sz="3600" b="1" i="1" dirty="0" smtClean="0"/>
              <a:t>COMUNICAÇÃO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793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47042" y="764704"/>
            <a:ext cx="74174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1- APESAR DA INFORMAÇÃO ON-LINE O USUÁRIO NÃO TEM CERTEZA SE É PARA AQUELA REGIÃO</a:t>
            </a:r>
            <a:endParaRPr lang="en-US" sz="2400" b="1" dirty="0"/>
          </a:p>
          <a:p>
            <a:pPr algn="just"/>
            <a:r>
              <a:rPr lang="en-US" sz="2400" b="1" dirty="0" smtClean="0"/>
              <a:t>NOS ESTADOS UNIDOS AS EMISSORAS LOCAIS CONQUISTARAM O RESPEITO E A CONFIANÇA DOS NOVOS USUÁRIO COM O PASSAR DO TEMPO, 58% CONFIAM NAS EMISSORAS LOCAIS.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2- ASSISTIR INFORMAÇÕES NA TV LOCAL É MAIS FÁCIL DO QUE PROCURAR ON-LINE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3- TELESPECTADORES QUEREM SABER O QUE ESTÁ ACONTECENDO NA SUA REGIÃO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17/3/2015 – SORENSON MEDIA – NOTÍCIAS LOCAIS</a:t>
            </a:r>
          </a:p>
        </p:txBody>
      </p:sp>
    </p:spTree>
    <p:extLst>
      <p:ext uri="{BB962C8B-B14F-4D97-AF65-F5344CB8AC3E}">
        <p14:creationId xmlns:p14="http://schemas.microsoft.com/office/powerpoint/2010/main" val="42322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03648" y="1196752"/>
            <a:ext cx="7577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QUANTO AS EMISSORAS </a:t>
            </a:r>
          </a:p>
          <a:p>
            <a:pPr algn="ctr"/>
            <a:r>
              <a:rPr lang="pt-BR" sz="2800" b="1" dirty="0" smtClean="0"/>
              <a:t>COMUNITÁRIAS E UNIVERSITÁRIAS</a:t>
            </a:r>
          </a:p>
          <a:p>
            <a:endParaRPr lang="pt-BR" sz="2400" b="1" dirty="0"/>
          </a:p>
          <a:p>
            <a:r>
              <a:rPr lang="pt-BR" sz="2400" b="1" dirty="0"/>
              <a:t>NOTA SAJ no. 311/2014 - 10 DE MARÇO DE 2014</a:t>
            </a:r>
            <a:endParaRPr lang="pt-BR" sz="2400" dirty="0"/>
          </a:p>
          <a:p>
            <a:r>
              <a:rPr lang="pt-BR" sz="2400" b="1" dirty="0"/>
              <a:t>Referente ao despacho 04/2013-SGCN</a:t>
            </a:r>
            <a:endParaRPr lang="pt-BR" sz="2400" dirty="0"/>
          </a:p>
          <a:p>
            <a:r>
              <a:rPr lang="pt-BR" sz="2400" b="1" dirty="0"/>
              <a:t>PROCESSO 00170.000331/2008-34</a:t>
            </a:r>
            <a:endParaRPr lang="pt-BR" sz="4000" b="1" i="1" dirty="0">
              <a:solidFill>
                <a:srgbClr val="FF0000"/>
              </a:solidFill>
            </a:endParaRPr>
          </a:p>
          <a:p>
            <a:endParaRPr lang="pt-BR" sz="2400" b="1" dirty="0" smtClean="0"/>
          </a:p>
          <a:p>
            <a:r>
              <a:rPr lang="pt-BR" sz="2400" b="1" dirty="0" smtClean="0"/>
              <a:t>Nota técnica emitida pela subchefia para assuntos jurídicos da Casa Civil da Presidência da República 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33</a:t>
            </a:r>
            <a:r>
              <a:rPr lang="pt-BR" sz="2400" b="1" dirty="0"/>
              <a:t>. </a:t>
            </a:r>
            <a:r>
              <a:rPr lang="pt-BR" sz="2400" b="1" i="1" u="sng" dirty="0"/>
              <a:t>Ambas são emissoras públicas</a:t>
            </a:r>
            <a:r>
              <a:rPr lang="pt-BR" sz="2400" b="1" i="1" dirty="0"/>
              <a:t>, o que não se confunde com </a:t>
            </a:r>
            <a:r>
              <a:rPr lang="pt-BR" sz="2400" b="1" i="1" u="sng" dirty="0"/>
              <a:t>emissoras estatais, que seriam diretamente financiadas e geridas por organismos de estado</a:t>
            </a:r>
            <a:r>
              <a:rPr lang="pt-B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7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03648" y="0"/>
            <a:ext cx="7577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QUANTO AS EMISSORAS COMUNITÁRIAS E UNIVERSITÁRIAS</a:t>
            </a:r>
          </a:p>
          <a:p>
            <a:endParaRPr lang="pt-BR" sz="2400" b="1" dirty="0"/>
          </a:p>
          <a:p>
            <a:r>
              <a:rPr lang="pt-BR" sz="2400" b="1" dirty="0" smtClean="0"/>
              <a:t> </a:t>
            </a:r>
            <a:r>
              <a:rPr lang="pt-BR" sz="2400" b="1" i="1" dirty="0"/>
              <a:t>A TV Pública possui </a:t>
            </a:r>
            <a:r>
              <a:rPr lang="pt-BR" sz="2400" b="1" i="1" dirty="0" smtClean="0"/>
              <a:t>financiamento </a:t>
            </a:r>
            <a:r>
              <a:rPr lang="pt-BR" sz="2400" b="1" i="1" dirty="0"/>
              <a:t>tanto do estado como do mercado e estaria submetida a um conselho de representantes da sociedade, que teriam total autonomia para orientar a linha editorial e destituir, caso não a cumprissem. Entretanto, tendo em vista a proibição de busca de recursos financeiros oriundos de publicidade </a:t>
            </a:r>
            <a:r>
              <a:rPr lang="pt-BR" sz="2400" b="1" i="1" dirty="0" smtClean="0"/>
              <a:t>mercadológica</a:t>
            </a:r>
            <a:r>
              <a:rPr lang="pt-BR" sz="2400" b="1" i="1" dirty="0"/>
              <a:t>, essas </a:t>
            </a:r>
            <a:r>
              <a:rPr lang="pt-BR" sz="2400" b="1" i="1" dirty="0" smtClean="0"/>
              <a:t>peculiaridades </a:t>
            </a:r>
            <a:r>
              <a:rPr lang="pt-BR" sz="2400" b="1" i="1" dirty="0"/>
              <a:t>em sua formação faz com que a busca por recursos públicos seja cada vez maior e necessária à manutenção de suas atividades</a:t>
            </a:r>
            <a:r>
              <a:rPr lang="pt-BR" sz="2400" b="1" i="1" dirty="0" smtClean="0"/>
              <a:t>.</a:t>
            </a:r>
          </a:p>
          <a:p>
            <a:endParaRPr lang="pt-BR" sz="2400" b="1" i="1" dirty="0"/>
          </a:p>
          <a:p>
            <a:r>
              <a:rPr lang="pt-BR" sz="1600" b="1" dirty="0" smtClean="0"/>
              <a:t>NOTA </a:t>
            </a:r>
            <a:r>
              <a:rPr lang="pt-BR" sz="1600" b="1" dirty="0"/>
              <a:t>SAJ no. 311/2014 - 10 DE MARÇO DE 2014</a:t>
            </a:r>
            <a:endParaRPr lang="pt-BR" sz="1600" dirty="0"/>
          </a:p>
          <a:p>
            <a:r>
              <a:rPr lang="pt-BR" sz="1600" b="1" dirty="0"/>
              <a:t>Referente ao despacho 04/2013-SGCN</a:t>
            </a:r>
            <a:endParaRPr lang="pt-BR" sz="1600" dirty="0"/>
          </a:p>
          <a:p>
            <a:r>
              <a:rPr lang="pt-BR" sz="1600" b="1" dirty="0"/>
              <a:t>PROCESSO </a:t>
            </a:r>
            <a:r>
              <a:rPr lang="pt-BR" sz="1600" b="1" dirty="0" smtClean="0"/>
              <a:t>00170.000331/2008-34</a:t>
            </a:r>
            <a:endParaRPr lang="pt-BR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19673" y="608023"/>
            <a:ext cx="72152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Na lei que deu origem à EBC, Lei nº 11.652/08, foi aprovada a Contribuição para o Fomento da Radiocomunicação Pública, com recursos oriundos do Fundo  de Fiscalização das Telecomunicações (</a:t>
            </a:r>
            <a:r>
              <a:rPr lang="pt-BR" sz="2800" b="1" dirty="0" err="1"/>
              <a:t>Fistel</a:t>
            </a:r>
            <a:r>
              <a:rPr lang="pt-BR" sz="2800" b="1" dirty="0"/>
              <a:t>). </a:t>
            </a:r>
            <a:endParaRPr lang="pt-BR" sz="2800" b="1" dirty="0" smtClean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De acordo com a norma, 75% desses recursos vão para a EBC, 2,5% para Anatel, que recolhe a taxa, e 22,5% para as outras emissoras do campo </a:t>
            </a:r>
            <a:r>
              <a:rPr lang="pt-BR" sz="2800" b="1" dirty="0" smtClean="0"/>
              <a:t>público</a:t>
            </a:r>
            <a:r>
              <a:rPr lang="pt-BR" sz="2800" b="1" dirty="0"/>
              <a:t>.</a:t>
            </a:r>
          </a:p>
          <a:p>
            <a:pPr algn="just"/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725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19673" y="608023"/>
            <a:ext cx="7215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O repasse de 22,5% para as demais emissoras do âmbito público ainda depende de regulamentação.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Em 2013 o valor total do Fundo era estimado em mais de 2 bilhões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75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19673" y="608023"/>
            <a:ext cx="721527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Devido a um embate jurídico com as operadoras de telefonia, a EBC conseguiu, somente </a:t>
            </a:r>
            <a:r>
              <a:rPr lang="pt-BR" sz="2800" b="1" dirty="0" smtClean="0"/>
              <a:t>conseguiu em </a:t>
            </a:r>
            <a:r>
              <a:rPr lang="pt-BR" sz="2800" b="1" dirty="0"/>
              <a:t>2014, a liberação de mais de R$ 400 milhões referentes à contribuição. </a:t>
            </a:r>
            <a:endParaRPr lang="pt-BR" sz="2800" b="1" dirty="0" smtClean="0"/>
          </a:p>
          <a:p>
            <a:pPr algn="just"/>
            <a:endParaRPr lang="pt-BR" sz="2800" dirty="0"/>
          </a:p>
          <a:p>
            <a:pPr algn="ctr"/>
            <a:r>
              <a:rPr lang="pt-BR" sz="2400" dirty="0"/>
              <a:t>http://</a:t>
            </a:r>
            <a:r>
              <a:rPr lang="pt-BR" sz="2400" dirty="0" smtClean="0"/>
              <a:t>www2.camara.leg.br/comunicacao/rede-legislativa-radio-tv/noticias-1/astral-defende-modelo-de-tv-publica-para-orientar-financiamento</a:t>
            </a:r>
          </a:p>
          <a:p>
            <a:pPr algn="ctr"/>
            <a:endParaRPr lang="pt-BR" sz="3600" dirty="0"/>
          </a:p>
          <a:p>
            <a:pPr algn="ctr"/>
            <a:r>
              <a:rPr lang="pt-BR" sz="2800" b="1" dirty="0"/>
              <a:t>22,5% = R$90.000.000, depositado em aplicação gerando </a:t>
            </a:r>
            <a:r>
              <a:rPr lang="pt-BR" sz="2800" b="1" dirty="0" smtClean="0"/>
              <a:t>juros desde 2014</a:t>
            </a:r>
            <a:endParaRPr lang="pt-BR" sz="2800" b="1" dirty="0"/>
          </a:p>
          <a:p>
            <a:pPr algn="just"/>
            <a:endParaRPr lang="pt-BR" sz="3600" b="1" dirty="0"/>
          </a:p>
          <a:p>
            <a:pPr algn="just"/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0753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68301" y="199570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BNDES aprova programa de financiamento à TV </a:t>
            </a:r>
            <a:r>
              <a:rPr lang="pt-BR" sz="2400" b="1" dirty="0" smtClean="0"/>
              <a:t>Digital</a:t>
            </a:r>
          </a:p>
          <a:p>
            <a:r>
              <a:rPr lang="pt-BR" sz="2400" dirty="0"/>
              <a:t>15/02/2007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Programa de Apoio à Implementação do Sistema Brasileiro de TV Digital Terrestre (</a:t>
            </a:r>
            <a:r>
              <a:rPr lang="pt-BR" sz="2400" b="1" dirty="0" err="1" smtClean="0"/>
              <a:t>Protvd</a:t>
            </a:r>
            <a:r>
              <a:rPr lang="pt-BR" sz="2400" b="1" dirty="0" smtClean="0"/>
              <a:t>).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600724" y="321297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Diferentemente da </a:t>
            </a:r>
            <a:r>
              <a:rPr lang="pt-BR" sz="2400" dirty="0" err="1"/>
              <a:t>infra-estrutura</a:t>
            </a:r>
            <a:r>
              <a:rPr lang="pt-BR" sz="2400" dirty="0"/>
              <a:t> de transmissão, suprida, na sua maior parte, por fornecedores nacionais, os equipamentos de estúdio não são fabricados no país. Por essa razão, o </a:t>
            </a:r>
            <a:r>
              <a:rPr lang="pt-BR" sz="2400" dirty="0" err="1"/>
              <a:t>Protvd</a:t>
            </a:r>
            <a:r>
              <a:rPr lang="pt-BR" sz="2400" dirty="0"/>
              <a:t> Radiodifusão poderá financiar, além de máquinas e equipamentos produzidos no país com índice de nacionalização superior a 60%, também máquinas e equipamentos importados novos, para utilização em estúdios, desde que não haja similar nacional. </a:t>
            </a:r>
          </a:p>
        </p:txBody>
      </p:sp>
    </p:spTree>
    <p:extLst>
      <p:ext uri="{BB962C8B-B14F-4D97-AF65-F5344CB8AC3E}">
        <p14:creationId xmlns:p14="http://schemas.microsoft.com/office/powerpoint/2010/main" val="12001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0" t="33558" r="29214" b="25036"/>
          <a:stretch/>
        </p:blipFill>
        <p:spPr bwMode="auto">
          <a:xfrm>
            <a:off x="1547663" y="1124744"/>
            <a:ext cx="7294941" cy="42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8770" y="4060229"/>
            <a:ext cx="9155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Renovação </a:t>
            </a:r>
            <a:r>
              <a:rPr lang="pt-BR" sz="2800" b="1" dirty="0"/>
              <a:t>da redução tarifária de 16% para zero para sete equipamentos relacionados a investimentos em tecnologia de TV digital.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9804" y="3284984"/>
            <a:ext cx="918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Fonte: Câmara de Comércio Exterior (Camex) – 01/11/2012</a:t>
            </a:r>
          </a:p>
        </p:txBody>
      </p:sp>
      <p:pic>
        <p:nvPicPr>
          <p:cNvPr id="4098" name="Picture 2" descr="http://divulgapiaui.com.br/portal/wp-content/uploads/2014/05/cam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" y="-2282"/>
            <a:ext cx="914311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83968" y="3068960"/>
            <a:ext cx="4510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FERNANDO MOREIRA</a:t>
            </a:r>
          </a:p>
          <a:p>
            <a:pPr algn="ctr"/>
            <a:r>
              <a:rPr lang="pt-BR" sz="3600" b="1" i="1" dirty="0" smtClean="0"/>
              <a:t>fmoreira@univap.br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8694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38726" y="3068960"/>
            <a:ext cx="425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LEGISLAÇÃO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148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47042" y="1473746"/>
            <a:ext cx="7417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/>
              <a:t>As estações locais não são apenas sobre o clima e as condições da estrada. Essas são coisas importantes para saber, mas eles não são o verdadeiro coração do que as estações locais fornecem. Eles fornecem a cor das áreas à sua volta; coisas que você pode não perceber de outra forma , mas que pode ser importante para a sua vida diária</a:t>
            </a:r>
            <a:r>
              <a:rPr lang="pt-PT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6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21790" y="764704"/>
            <a:ext cx="73060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DECRETO Nº 5.820, DE 29 DE JUNHO DE </a:t>
            </a:r>
            <a:r>
              <a:rPr lang="pt-BR" sz="2800" b="1" dirty="0" smtClean="0"/>
              <a:t>2006</a:t>
            </a:r>
          </a:p>
          <a:p>
            <a:pPr algn="just"/>
            <a:r>
              <a:rPr lang="pt-BR" sz="2800" dirty="0"/>
              <a:t>Dispõe sobre a implantação do SBTVD-T, estabelece diretrizes para a transição do sistema de transmissão analógica para o sistema de transmissão digital do serviço de radiodifusão de sons e imagens e do serviço de retransmissão de televisão, e dá outras providências</a:t>
            </a:r>
            <a:endParaRPr lang="pt-BR" sz="2800" b="1" u="sng" dirty="0" smtClean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Art. 13</a:t>
            </a:r>
            <a:endParaRPr lang="pt-BR" sz="2800" b="1" dirty="0" smtClean="0"/>
          </a:p>
          <a:p>
            <a:pPr algn="just"/>
            <a:r>
              <a:rPr lang="pt-BR" sz="2800" b="1" dirty="0" smtClean="0"/>
              <a:t>II</a:t>
            </a:r>
            <a:r>
              <a:rPr lang="pt-BR" sz="2800" b="1" dirty="0"/>
              <a:t> - Canal de Educação: para transmissão destinada ao desenvolvimento e aprimoramento, entre outros, do ensino à distância de alunos e capacitação de professores;</a:t>
            </a: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0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5824" y="189183"/>
            <a:ext cx="7164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PORTARIA INTERMINISTERIAL </a:t>
            </a:r>
            <a:r>
              <a:rPr lang="pt-BR" sz="2400" b="1" dirty="0" smtClean="0"/>
              <a:t>No-2.098,</a:t>
            </a:r>
          </a:p>
          <a:p>
            <a:r>
              <a:rPr lang="pt-BR" sz="2400" b="1" dirty="0" smtClean="0"/>
              <a:t>DE </a:t>
            </a:r>
            <a:r>
              <a:rPr lang="pt-BR" sz="2400" b="1" dirty="0"/>
              <a:t>14 DE MAIO DE </a:t>
            </a:r>
            <a:r>
              <a:rPr lang="pt-BR" sz="2400" b="1" dirty="0" smtClean="0"/>
              <a:t>2015</a:t>
            </a:r>
          </a:p>
          <a:p>
            <a:endParaRPr lang="pt-BR" sz="2400" dirty="0"/>
          </a:p>
          <a:p>
            <a:r>
              <a:rPr lang="pt-BR" sz="2400" dirty="0"/>
              <a:t>Estabelece as diretrizes para </a:t>
            </a:r>
            <a:r>
              <a:rPr lang="pt-BR" sz="2400" dirty="0" smtClean="0"/>
              <a:t>operacionalização </a:t>
            </a:r>
            <a:r>
              <a:rPr lang="pt-BR" sz="2400" dirty="0"/>
              <a:t>do </a:t>
            </a:r>
            <a:r>
              <a:rPr lang="pt-BR" sz="2400" b="1" dirty="0"/>
              <a:t>Canal da Educação </a:t>
            </a:r>
            <a:r>
              <a:rPr lang="pt-BR" sz="2400" dirty="0"/>
              <a:t>no âmbito </a:t>
            </a:r>
            <a:r>
              <a:rPr lang="pt-BR" sz="2400" dirty="0" smtClean="0"/>
              <a:t>do Sistema </a:t>
            </a:r>
            <a:r>
              <a:rPr lang="pt-BR" sz="2400" dirty="0"/>
              <a:t>Brasileiro de Televisão Digital </a:t>
            </a:r>
            <a:r>
              <a:rPr lang="pt-BR" sz="2400" dirty="0" smtClean="0"/>
              <a:t>Terrestre </a:t>
            </a:r>
            <a:r>
              <a:rPr lang="pt-BR" sz="2400" dirty="0"/>
              <a:t>- </a:t>
            </a:r>
            <a:r>
              <a:rPr lang="pt-BR" sz="2400" dirty="0" smtClean="0"/>
              <a:t>SBTVD-T</a:t>
            </a:r>
          </a:p>
          <a:p>
            <a:endParaRPr lang="pt-BR" sz="2400" dirty="0"/>
          </a:p>
          <a:p>
            <a:pPr algn="just"/>
            <a:r>
              <a:rPr lang="pt-BR" sz="2400" dirty="0"/>
              <a:t>Art. 2º O Canal da Educação tem como objetivo principal </a:t>
            </a:r>
            <a:r>
              <a:rPr lang="pt-BR" sz="2400" dirty="0" smtClean="0"/>
              <a:t>a melhoria </a:t>
            </a:r>
            <a:r>
              <a:rPr lang="pt-BR" sz="2400" dirty="0"/>
              <a:t>da qualidade da educação por meio da transmissão de </a:t>
            </a:r>
            <a:r>
              <a:rPr lang="pt-BR" sz="2400" dirty="0" smtClean="0"/>
              <a:t>conteúdos </a:t>
            </a:r>
            <a:r>
              <a:rPr lang="pt-BR" sz="2400" dirty="0"/>
              <a:t>educacionais midiáticos, destinados ao desenvolvimento </a:t>
            </a:r>
            <a:r>
              <a:rPr lang="pt-BR" sz="2400" dirty="0" smtClean="0"/>
              <a:t>e aprimoramento</a:t>
            </a:r>
            <a:r>
              <a:rPr lang="pt-BR" sz="2400" dirty="0"/>
              <a:t>, </a:t>
            </a:r>
            <a:r>
              <a:rPr lang="pt-BR" sz="2400" b="1" dirty="0"/>
              <a:t>dentre outros, do ensino a distância, da capacitação</a:t>
            </a:r>
          </a:p>
          <a:p>
            <a:pPr algn="just"/>
            <a:r>
              <a:rPr lang="pt-BR" sz="2400" b="1" dirty="0"/>
              <a:t>de professores e disseminação de conhecimentos à população </a:t>
            </a:r>
            <a:r>
              <a:rPr lang="pt-BR" sz="2400" b="1" dirty="0" smtClean="0"/>
              <a:t>em geral</a:t>
            </a:r>
            <a:r>
              <a:rPr lang="pt-BR" sz="2400" b="1" dirty="0"/>
              <a:t>, nos termos da legislação que rege a educação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41864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5824" y="189183"/>
            <a:ext cx="71642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PORTARIA INTERMINISTERIAL </a:t>
            </a:r>
            <a:r>
              <a:rPr lang="pt-BR" sz="2400" b="1" dirty="0" smtClean="0"/>
              <a:t>No-2.098,</a:t>
            </a:r>
          </a:p>
          <a:p>
            <a:r>
              <a:rPr lang="pt-BR" sz="2400" b="1" dirty="0" smtClean="0"/>
              <a:t>DE </a:t>
            </a:r>
            <a:r>
              <a:rPr lang="pt-BR" sz="2400" b="1" dirty="0"/>
              <a:t>14 DE MAIO DE </a:t>
            </a:r>
            <a:r>
              <a:rPr lang="pt-BR" sz="2400" b="1" dirty="0" smtClean="0"/>
              <a:t>2015</a:t>
            </a:r>
          </a:p>
          <a:p>
            <a:endParaRPr lang="pt-BR" sz="2400" dirty="0"/>
          </a:p>
          <a:p>
            <a:r>
              <a:rPr lang="pt-BR" sz="2400" dirty="0"/>
              <a:t>Estabelece as diretrizes para </a:t>
            </a:r>
            <a:r>
              <a:rPr lang="pt-BR" sz="2400" dirty="0" smtClean="0"/>
              <a:t>operacionalização </a:t>
            </a:r>
            <a:r>
              <a:rPr lang="pt-BR" sz="2400" dirty="0"/>
              <a:t>do </a:t>
            </a:r>
            <a:r>
              <a:rPr lang="pt-BR" sz="2400" b="1" dirty="0"/>
              <a:t>Canal da Educação </a:t>
            </a:r>
            <a:r>
              <a:rPr lang="pt-BR" sz="2400" dirty="0"/>
              <a:t>no âmbito </a:t>
            </a:r>
            <a:r>
              <a:rPr lang="pt-BR" sz="2400" dirty="0" smtClean="0"/>
              <a:t>do Sistema </a:t>
            </a:r>
            <a:r>
              <a:rPr lang="pt-BR" sz="2400" dirty="0"/>
              <a:t>Brasileiro de Televisão Digital </a:t>
            </a:r>
            <a:r>
              <a:rPr lang="pt-BR" sz="2400" dirty="0" smtClean="0"/>
              <a:t>Terrestre </a:t>
            </a:r>
            <a:r>
              <a:rPr lang="pt-BR" sz="2400" dirty="0"/>
              <a:t>- </a:t>
            </a:r>
            <a:r>
              <a:rPr lang="pt-BR" sz="2400" dirty="0" smtClean="0"/>
              <a:t>SBTVD-T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7º Observado o disposto em regulamentação </a:t>
            </a:r>
            <a:r>
              <a:rPr lang="pt-BR" sz="2400" dirty="0" smtClean="0"/>
              <a:t>específica do </a:t>
            </a:r>
            <a:r>
              <a:rPr lang="pt-BR" sz="2400" dirty="0"/>
              <a:t>MC, o MEC poderá utilizar o recurso de multiprogramação </a:t>
            </a:r>
            <a:r>
              <a:rPr lang="pt-BR" sz="2400" dirty="0" smtClean="0"/>
              <a:t>para transmitir </a:t>
            </a:r>
            <a:r>
              <a:rPr lang="pt-BR" sz="2400" dirty="0"/>
              <a:t>programações simultâneas, das quais, pelo menos:</a:t>
            </a:r>
          </a:p>
          <a:p>
            <a:pPr algn="just"/>
            <a:r>
              <a:rPr lang="pt-BR" sz="2400" dirty="0"/>
              <a:t>I - uma faixa de programação será destinada, </a:t>
            </a:r>
            <a:r>
              <a:rPr lang="pt-BR" sz="2400" dirty="0" err="1"/>
              <a:t>prioritaria</a:t>
            </a:r>
            <a:r>
              <a:rPr lang="pt-BR" sz="2400" dirty="0"/>
              <a:t>-</a:t>
            </a:r>
          </a:p>
          <a:p>
            <a:pPr algn="just"/>
            <a:r>
              <a:rPr lang="pt-BR" sz="2400" dirty="0"/>
              <a:t>mente, à educação básica por meio da TV Escola; e</a:t>
            </a:r>
          </a:p>
          <a:p>
            <a:pPr algn="just"/>
            <a:r>
              <a:rPr lang="pt-BR" sz="2400" dirty="0"/>
              <a:t>II - uma faixa de programação será </a:t>
            </a:r>
            <a:r>
              <a:rPr lang="pt-BR" sz="2400" dirty="0" smtClean="0"/>
              <a:t>destinada, prioritariamente</a:t>
            </a:r>
            <a:r>
              <a:rPr lang="pt-BR" sz="2400" dirty="0"/>
              <a:t>, à educação superior.</a:t>
            </a:r>
          </a:p>
          <a:p>
            <a:pPr algn="just"/>
            <a:r>
              <a:rPr lang="pt-BR" sz="2400" b="1" dirty="0"/>
              <a:t>§ l º As demais faixas de programação do Canal da </a:t>
            </a:r>
            <a:r>
              <a:rPr lang="pt-BR" sz="2400" b="1" dirty="0" smtClean="0"/>
              <a:t>Educação deverão </a:t>
            </a:r>
            <a:r>
              <a:rPr lang="pt-BR" sz="2400" b="1" dirty="0"/>
              <a:t>ser utilizadas para o atendimento dos princípios de que </a:t>
            </a:r>
            <a:r>
              <a:rPr lang="pt-BR" sz="2400" b="1" dirty="0" smtClean="0"/>
              <a:t>trata o </a:t>
            </a:r>
            <a:r>
              <a:rPr lang="pt-BR" sz="2400" b="1" dirty="0"/>
              <a:t>art. 3º</a:t>
            </a:r>
          </a:p>
        </p:txBody>
      </p:sp>
    </p:spTree>
    <p:extLst>
      <p:ext uri="{BB962C8B-B14F-4D97-AF65-F5344CB8AC3E}">
        <p14:creationId xmlns:p14="http://schemas.microsoft.com/office/powerpoint/2010/main" val="40311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47664" y="188640"/>
            <a:ext cx="74888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PORTARIA INTERMINISTERIAL </a:t>
            </a:r>
            <a:r>
              <a:rPr lang="pt-BR" sz="2400" dirty="0" smtClean="0"/>
              <a:t>No-2.098,</a:t>
            </a:r>
          </a:p>
          <a:p>
            <a:r>
              <a:rPr lang="pt-BR" sz="2400" dirty="0" smtClean="0"/>
              <a:t>DE </a:t>
            </a:r>
            <a:r>
              <a:rPr lang="pt-BR" sz="2400" dirty="0"/>
              <a:t>14 DE MAIO DE </a:t>
            </a:r>
            <a:r>
              <a:rPr lang="pt-BR" sz="2400" dirty="0" smtClean="0"/>
              <a:t>2015</a:t>
            </a:r>
          </a:p>
          <a:p>
            <a:endParaRPr lang="pt-BR" sz="2400" dirty="0"/>
          </a:p>
          <a:p>
            <a:pPr algn="just"/>
            <a:r>
              <a:rPr lang="pt-BR" sz="2400" b="1" dirty="0"/>
              <a:t>Art. 3º </a:t>
            </a:r>
            <a:r>
              <a:rPr lang="pt-BR" sz="2400" dirty="0"/>
              <a:t>O Canal da Educação atenderá, prioritariamente, </a:t>
            </a:r>
            <a:r>
              <a:rPr lang="pt-BR" sz="2400" dirty="0" smtClean="0"/>
              <a:t>em sua </a:t>
            </a:r>
            <a:r>
              <a:rPr lang="pt-BR" sz="2400" dirty="0"/>
              <a:t>programação, aos seguintes princípios:</a:t>
            </a:r>
          </a:p>
          <a:p>
            <a:pPr algn="just"/>
            <a:r>
              <a:rPr lang="pt-BR" sz="2400" dirty="0"/>
              <a:t>I - a ampliação do conhecimento e enriquecimento do </a:t>
            </a:r>
            <a:r>
              <a:rPr lang="pt-BR" sz="2400" dirty="0" smtClean="0"/>
              <a:t>repertório </a:t>
            </a:r>
            <a:r>
              <a:rPr lang="pt-BR" sz="2400" dirty="0"/>
              <a:t>cultural, científico e tecnológico </a:t>
            </a:r>
            <a:r>
              <a:rPr lang="pt-BR" sz="2400" dirty="0" smtClean="0"/>
              <a:t>da população </a:t>
            </a:r>
            <a:r>
              <a:rPr lang="pt-BR" sz="2400" dirty="0"/>
              <a:t>de </a:t>
            </a:r>
            <a:r>
              <a:rPr lang="pt-BR" sz="2400" dirty="0" smtClean="0"/>
              <a:t>maneira geral</a:t>
            </a:r>
            <a:r>
              <a:rPr lang="pt-BR" sz="2400" dirty="0"/>
              <a:t>, especificamente crianças, adolescentes, jovens e adultos </a:t>
            </a:r>
            <a:r>
              <a:rPr lang="pt-BR" sz="2400" dirty="0" smtClean="0"/>
              <a:t>envolvidos </a:t>
            </a:r>
            <a:r>
              <a:rPr lang="pt-BR" sz="2400" dirty="0"/>
              <a:t>em atividades educacionais;</a:t>
            </a:r>
          </a:p>
          <a:p>
            <a:pPr algn="just"/>
            <a:r>
              <a:rPr lang="pt-BR" sz="2400" dirty="0"/>
              <a:t>II - a formação crítica do indivíduo para o exercício da</a:t>
            </a:r>
          </a:p>
          <a:p>
            <a:pPr algn="just"/>
            <a:r>
              <a:rPr lang="pt-BR" sz="2400" dirty="0"/>
              <a:t>cidadania, da democracia e sua qualificação para o trabalho;</a:t>
            </a:r>
          </a:p>
          <a:p>
            <a:pPr algn="just"/>
            <a:r>
              <a:rPr lang="pt-BR" sz="2400" dirty="0"/>
              <a:t>III - a promoção da cultura nacional e regional;</a:t>
            </a:r>
          </a:p>
          <a:p>
            <a:pPr algn="just"/>
            <a:r>
              <a:rPr lang="pt-BR" sz="2400" dirty="0"/>
              <a:t>IV - a universalização dos direitos à educação, à </a:t>
            </a:r>
            <a:r>
              <a:rPr lang="pt-BR" sz="2400" dirty="0" smtClean="0"/>
              <a:t>informação, à </a:t>
            </a:r>
            <a:r>
              <a:rPr lang="pt-BR" sz="2400" dirty="0"/>
              <a:t>comunicação e à cultura, como outros direitos humanos e sociais.</a:t>
            </a:r>
          </a:p>
        </p:txBody>
      </p:sp>
    </p:spTree>
    <p:extLst>
      <p:ext uri="{BB962C8B-B14F-4D97-AF65-F5344CB8AC3E}">
        <p14:creationId xmlns:p14="http://schemas.microsoft.com/office/powerpoint/2010/main" val="8868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64110" y="0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PLANO NACIONAL DE OUTORGAS</a:t>
            </a:r>
          </a:p>
          <a:p>
            <a:r>
              <a:rPr lang="pt-BR" sz="2400" b="1" dirty="0"/>
              <a:t>2015/2016</a:t>
            </a:r>
          </a:p>
          <a:p>
            <a:r>
              <a:rPr lang="pt-BR" sz="2400" b="1" dirty="0"/>
              <a:t>RADIODIFUSÃO </a:t>
            </a:r>
            <a:r>
              <a:rPr lang="pt-BR" sz="2400" b="1" dirty="0" smtClean="0"/>
              <a:t>EDUCATIVA</a:t>
            </a:r>
          </a:p>
          <a:p>
            <a:endParaRPr lang="pt-BR" b="1" dirty="0" smtClean="0"/>
          </a:p>
          <a:p>
            <a:r>
              <a:rPr lang="pt-BR" sz="2000" b="1" dirty="0" smtClean="0"/>
              <a:t>II. DO  SERVIÇO</a:t>
            </a:r>
            <a:r>
              <a:rPr lang="pt-BR" sz="2000" b="1" dirty="0"/>
              <a:t> </a:t>
            </a:r>
            <a:r>
              <a:rPr lang="pt-BR" sz="2000" b="1" dirty="0" smtClean="0"/>
              <a:t>DE </a:t>
            </a:r>
            <a:r>
              <a:rPr lang="pt-BR" sz="2000" b="1" dirty="0"/>
              <a:t>RADIODIFUSÃO </a:t>
            </a:r>
            <a:r>
              <a:rPr lang="pt-BR" sz="2000" b="1" dirty="0" smtClean="0"/>
              <a:t>COM </a:t>
            </a:r>
            <a:r>
              <a:rPr lang="pt-BR" sz="2000" b="1" dirty="0"/>
              <a:t>FINS EXCLUSIVAMENTE </a:t>
            </a:r>
            <a:r>
              <a:rPr lang="pt-BR" sz="2000" b="1" dirty="0" smtClean="0"/>
              <a:t>EDUCATIVOS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O serviço de radiodifusão com fins </a:t>
            </a:r>
            <a:r>
              <a:rPr lang="pt-BR" sz="2000" dirty="0" smtClean="0"/>
              <a:t>exclusivamente educativos, tanto em </a:t>
            </a:r>
            <a:r>
              <a:rPr lang="pt-BR" sz="2000" dirty="0"/>
              <a:t>frequência </a:t>
            </a:r>
            <a:r>
              <a:rPr lang="pt-BR" sz="2000" dirty="0" smtClean="0"/>
              <a:t>modulada </a:t>
            </a:r>
            <a:r>
              <a:rPr lang="pt-BR" sz="2000" dirty="0"/>
              <a:t>(FM) </a:t>
            </a:r>
            <a:r>
              <a:rPr lang="pt-BR" sz="2000" dirty="0" smtClean="0"/>
              <a:t>quanto de </a:t>
            </a:r>
            <a:r>
              <a:rPr lang="pt-BR" sz="2000" dirty="0"/>
              <a:t>sons e imagens (TV</a:t>
            </a:r>
            <a:r>
              <a:rPr lang="pt-BR" sz="2000" dirty="0" smtClean="0"/>
              <a:t>), </a:t>
            </a:r>
            <a:r>
              <a:rPr lang="pt-BR" sz="2000" b="1" dirty="0" smtClean="0"/>
              <a:t>destina-se </a:t>
            </a:r>
            <a:r>
              <a:rPr lang="pt-BR" sz="2000" b="1" dirty="0"/>
              <a:t>à transmissão de programas </a:t>
            </a:r>
            <a:r>
              <a:rPr lang="pt-BR" sz="2000" b="1" dirty="0" smtClean="0"/>
              <a:t>educativos-culturais, que atuam em </a:t>
            </a:r>
            <a:r>
              <a:rPr lang="pt-BR" sz="2000" b="1" dirty="0"/>
              <a:t>conjunto com os sistemas de ensino, </a:t>
            </a:r>
            <a:r>
              <a:rPr lang="pt-BR" sz="2000" b="1" dirty="0" smtClean="0"/>
              <a:t>visando a promoção e </a:t>
            </a:r>
            <a:r>
              <a:rPr lang="pt-BR" sz="2000" b="1" dirty="0"/>
              <a:t>o fortalecimento </a:t>
            </a:r>
            <a:r>
              <a:rPr lang="pt-BR" sz="2000" b="1" dirty="0" smtClean="0"/>
              <a:t>da educação </a:t>
            </a:r>
            <a:r>
              <a:rPr lang="pt-BR" sz="2000" b="1" dirty="0"/>
              <a:t>básica e </a:t>
            </a:r>
            <a:r>
              <a:rPr lang="pt-BR" sz="2000" b="1" dirty="0" smtClean="0"/>
              <a:t>superior</a:t>
            </a:r>
            <a:r>
              <a:rPr lang="pt-BR" sz="2000" b="1" dirty="0"/>
              <a:t>, </a:t>
            </a:r>
            <a:r>
              <a:rPr lang="pt-BR" sz="2000" b="1" dirty="0" smtClean="0"/>
              <a:t>da educação </a:t>
            </a:r>
            <a:r>
              <a:rPr lang="pt-BR" sz="2000" b="1" dirty="0"/>
              <a:t>permanente e </a:t>
            </a:r>
            <a:r>
              <a:rPr lang="pt-BR" sz="2000" b="1" dirty="0" smtClean="0"/>
              <a:t>da divulgação educacional</a:t>
            </a:r>
            <a:r>
              <a:rPr lang="pt-BR" sz="2000" b="1" dirty="0"/>
              <a:t>, cultural, pedagógica e </a:t>
            </a:r>
            <a:r>
              <a:rPr lang="pt-BR" sz="2000" b="1" dirty="0" smtClean="0"/>
              <a:t>de orientação profissional.</a:t>
            </a:r>
            <a:r>
              <a:rPr lang="pt-BR" sz="2000" dirty="0" smtClean="0"/>
              <a:t> Visando o atendimento à finalidade exclusivamente educativa do </a:t>
            </a:r>
            <a:r>
              <a:rPr lang="pt-BR" sz="2000" dirty="0"/>
              <a:t>serviço, </a:t>
            </a:r>
            <a:r>
              <a:rPr lang="pt-BR" sz="2000" dirty="0" smtClean="0"/>
              <a:t>as outorgas educativas não </a:t>
            </a:r>
            <a:r>
              <a:rPr lang="pt-BR" sz="2000" dirty="0"/>
              <a:t>podem possuir </a:t>
            </a:r>
            <a:r>
              <a:rPr lang="pt-BR" sz="2000" dirty="0" smtClean="0"/>
              <a:t>caráter </a:t>
            </a:r>
            <a:r>
              <a:rPr lang="pt-BR" sz="2000" dirty="0"/>
              <a:t>comercial ou fins </a:t>
            </a:r>
            <a:r>
              <a:rPr lang="pt-BR" sz="2000" dirty="0" smtClean="0"/>
              <a:t>lucrativos, e sua execução é </a:t>
            </a:r>
            <a:r>
              <a:rPr lang="pt-BR" sz="2000" dirty="0"/>
              <a:t>reservada </a:t>
            </a:r>
            <a:r>
              <a:rPr lang="pt-BR" sz="2000" dirty="0" smtClean="0"/>
              <a:t>à União</a:t>
            </a:r>
            <a:r>
              <a:rPr lang="pt-BR" sz="2000" dirty="0"/>
              <a:t>, Estados e Municípios, </a:t>
            </a:r>
            <a:r>
              <a:rPr lang="pt-BR" sz="2000" dirty="0" smtClean="0"/>
              <a:t>às </a:t>
            </a:r>
            <a:r>
              <a:rPr lang="pt-BR" sz="2000" dirty="0"/>
              <a:t>pessoas jurídicas de direito público interno, </a:t>
            </a:r>
            <a:r>
              <a:rPr lang="pt-BR" sz="2000" dirty="0" smtClean="0"/>
              <a:t>às </a:t>
            </a:r>
            <a:r>
              <a:rPr lang="pt-BR" sz="2000" dirty="0"/>
              <a:t>instituições de </a:t>
            </a:r>
            <a:r>
              <a:rPr lang="pt-BR" sz="2000" dirty="0" smtClean="0"/>
              <a:t>educação superior, criadas </a:t>
            </a:r>
            <a:r>
              <a:rPr lang="pt-BR" sz="2000" dirty="0"/>
              <a:t>e mantidas pela iniciativa </a:t>
            </a:r>
            <a:r>
              <a:rPr lang="pt-BR" sz="2000" dirty="0" smtClean="0"/>
              <a:t>privada, e às </a:t>
            </a:r>
            <a:r>
              <a:rPr lang="pt-BR" sz="2000" dirty="0"/>
              <a:t>fundações de direito </a:t>
            </a:r>
            <a:r>
              <a:rPr lang="pt-BR" sz="2000" dirty="0" smtClean="0"/>
              <a:t>privado</a:t>
            </a:r>
            <a:endParaRPr lang="pt-BR" sz="2000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70654" y="1166842"/>
            <a:ext cx="7164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PORTARIA Nº 489, DE 18 DE DEZEMBRO DE </a:t>
            </a:r>
            <a:r>
              <a:rPr lang="pt-BR" sz="2400" b="1" dirty="0" smtClean="0"/>
              <a:t>2012</a:t>
            </a:r>
          </a:p>
          <a:p>
            <a:r>
              <a:rPr lang="pt-BR" sz="2400" b="1" dirty="0"/>
              <a:t>Norma regulamentar do Canal da Cidadania</a:t>
            </a:r>
          </a:p>
          <a:p>
            <a:endParaRPr lang="pt-BR" sz="2400" dirty="0" smtClean="0"/>
          </a:p>
          <a:p>
            <a:r>
              <a:rPr lang="pt-BR" sz="2400" dirty="0" smtClean="0"/>
              <a:t>4.3 </a:t>
            </a:r>
            <a:r>
              <a:rPr lang="pt-BR" sz="2400" b="1" dirty="0"/>
              <a:t>São responsáveis pela programação:</a:t>
            </a:r>
          </a:p>
          <a:p>
            <a:r>
              <a:rPr lang="pt-BR" sz="2400" dirty="0"/>
              <a:t>I – os Municípios ou autarquias e fundações a eles vinculadas na faixa de que trata o inciso I do item 4.2;</a:t>
            </a:r>
          </a:p>
          <a:p>
            <a:r>
              <a:rPr lang="pt-BR" sz="2400" dirty="0"/>
              <a:t>II – os Estados e o Distrito Federal, ou autarquias e fundações a eles vinculadas, na faixa de que trata o inciso II do item 4.2; e</a:t>
            </a:r>
          </a:p>
          <a:p>
            <a:r>
              <a:rPr lang="pt-BR" sz="2400" dirty="0"/>
              <a:t>III – as associações comunitárias na faixa prevista no inciso III do item 4.2, bem como, no Distrito Federal, na faixa referida no item 4.2.1.</a:t>
            </a:r>
          </a:p>
        </p:txBody>
      </p:sp>
    </p:spTree>
    <p:extLst>
      <p:ext uri="{BB962C8B-B14F-4D97-AF65-F5344CB8AC3E}">
        <p14:creationId xmlns:p14="http://schemas.microsoft.com/office/powerpoint/2010/main" val="2827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47042" y="764704"/>
            <a:ext cx="74174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Correspondentes </a:t>
            </a:r>
            <a:r>
              <a:rPr lang="pt-BR" sz="2800" b="1" dirty="0"/>
              <a:t>nacionais </a:t>
            </a:r>
            <a:r>
              <a:rPr lang="pt-BR" sz="2800" b="1" dirty="0" smtClean="0"/>
              <a:t>fornecem dois </a:t>
            </a:r>
            <a:r>
              <a:rPr lang="pt-BR" sz="2800" b="1" dirty="0"/>
              <a:t>minutos de uma história , enquanto que repórteres locais pode revisitar a história várias vezes para se certificar de que nós, os ouvintes , </a:t>
            </a:r>
            <a:r>
              <a:rPr lang="pt-BR" sz="2800" b="1" dirty="0" smtClean="0"/>
              <a:t>compreendemos  completamente o </a:t>
            </a:r>
            <a:r>
              <a:rPr lang="pt-BR" sz="2800" b="1" dirty="0"/>
              <a:t>seu impacto </a:t>
            </a:r>
            <a:r>
              <a:rPr lang="pt-BR" sz="2800" b="1" dirty="0" smtClean="0"/>
              <a:t>sobre a nossa vida, </a:t>
            </a:r>
            <a:r>
              <a:rPr lang="pt-BR" sz="2800" b="1" dirty="0"/>
              <a:t>se houver</a:t>
            </a:r>
            <a:r>
              <a:rPr lang="pt-BR" sz="2800" b="1" dirty="0" smtClean="0"/>
              <a:t>.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000" b="1" dirty="0" smtClean="0"/>
              <a:t>Poynter.org </a:t>
            </a:r>
          </a:p>
          <a:p>
            <a:r>
              <a:rPr lang="en-US" sz="2000" b="1" dirty="0" smtClean="0"/>
              <a:t>Why </a:t>
            </a:r>
            <a:r>
              <a:rPr lang="en-US" sz="2000" b="1" dirty="0"/>
              <a:t>does local matter? Let’s ask our audience.</a:t>
            </a:r>
          </a:p>
          <a:p>
            <a:r>
              <a:rPr lang="en-US" sz="2000" b="1" dirty="0"/>
              <a:t>by Melody Kramer </a:t>
            </a:r>
            <a:r>
              <a:rPr lang="en-US" sz="2000" b="1" dirty="0" smtClean="0"/>
              <a:t>– 23 de </a:t>
            </a:r>
            <a:r>
              <a:rPr lang="en-US" sz="2000" b="1" dirty="0" err="1" smtClean="0"/>
              <a:t>Junho</a:t>
            </a:r>
            <a:r>
              <a:rPr lang="en-US" sz="2000" b="1" dirty="0" smtClean="0"/>
              <a:t> de 2015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6807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79712" y="240804"/>
            <a:ext cx="56334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/>
              <a:t>CANAL </a:t>
            </a:r>
            <a:r>
              <a:rPr lang="pt-BR" sz="4400" b="1" dirty="0" smtClean="0"/>
              <a:t>NACIONAL</a:t>
            </a:r>
          </a:p>
          <a:p>
            <a:pPr algn="ctr"/>
            <a:r>
              <a:rPr lang="pt-BR" sz="3600" b="1" dirty="0" smtClean="0"/>
              <a:t>Disseminação massiva</a:t>
            </a:r>
          </a:p>
          <a:p>
            <a:pPr algn="ctr"/>
            <a:r>
              <a:rPr lang="pt-BR" sz="3600" b="1" dirty="0" smtClean="0"/>
              <a:t>Sem proximidade com</a:t>
            </a:r>
          </a:p>
          <a:p>
            <a:pPr algn="ctr"/>
            <a:r>
              <a:rPr lang="pt-BR" sz="3600" b="1" dirty="0" smtClean="0"/>
              <a:t>realidade local</a:t>
            </a:r>
          </a:p>
          <a:p>
            <a:pPr algn="ctr"/>
            <a:r>
              <a:rPr lang="pt-BR" sz="3600" b="1" dirty="0" smtClean="0"/>
              <a:t>Temática de interesse geral</a:t>
            </a:r>
            <a:endParaRPr lang="pt-BR" sz="3600" b="1" dirty="0"/>
          </a:p>
          <a:p>
            <a:pPr algn="ctr"/>
            <a:endParaRPr lang="pt-BR" sz="4000" b="1" dirty="0" smtClean="0"/>
          </a:p>
          <a:p>
            <a:pPr algn="ctr"/>
            <a:r>
              <a:rPr lang="pt-BR" sz="4400" b="1" dirty="0" smtClean="0"/>
              <a:t>CANAL LOCAL</a:t>
            </a:r>
          </a:p>
          <a:p>
            <a:pPr algn="ctr"/>
            <a:r>
              <a:rPr lang="pt-BR" sz="3600" b="1" dirty="0" smtClean="0"/>
              <a:t>Abrangência restrita</a:t>
            </a:r>
          </a:p>
          <a:p>
            <a:pPr algn="ctr"/>
            <a:r>
              <a:rPr lang="pt-BR" sz="3600" b="1" dirty="0" smtClean="0"/>
              <a:t>Realidade local</a:t>
            </a:r>
          </a:p>
          <a:p>
            <a:pPr algn="ctr"/>
            <a:r>
              <a:rPr lang="pt-BR" sz="3600" b="1" dirty="0" smtClean="0"/>
              <a:t>Temáticas de interesse</a:t>
            </a:r>
          </a:p>
          <a:p>
            <a:pPr algn="ctr"/>
            <a:r>
              <a:rPr lang="pt-BR" sz="3600" b="1" dirty="0"/>
              <a:t>d</a:t>
            </a:r>
            <a:r>
              <a:rPr lang="pt-BR" sz="3600" b="1" dirty="0" smtClean="0"/>
              <a:t>a comunidade local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7493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72000" y="3167390"/>
            <a:ext cx="425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/>
              <a:t>OBJETIVOS DAS TV’S UNIVERSITÁRIAS</a:t>
            </a:r>
          </a:p>
        </p:txBody>
      </p:sp>
    </p:spTree>
    <p:extLst>
      <p:ext uri="{BB962C8B-B14F-4D97-AF65-F5344CB8AC3E}">
        <p14:creationId xmlns:p14="http://schemas.microsoft.com/office/powerpoint/2010/main" val="17928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47042" y="764704"/>
            <a:ext cx="74174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i="1" dirty="0"/>
              <a:t>As </a:t>
            </a:r>
            <a:r>
              <a:rPr lang="pt-BR" sz="2200" b="1" i="1" dirty="0" err="1"/>
              <a:t>TV’s</a:t>
            </a:r>
            <a:r>
              <a:rPr lang="pt-BR" sz="2200" b="1" i="1" dirty="0"/>
              <a:t> Universitárias têm importância estratégica nesse processo, pois ao </a:t>
            </a:r>
            <a:r>
              <a:rPr lang="pt-BR" sz="2200" b="1" i="1" dirty="0">
                <a:solidFill>
                  <a:srgbClr val="FF0000"/>
                </a:solidFill>
              </a:rPr>
              <a:t>divulgarem as pesquisas e os conhecimentos produzidos no meio acadêmico</a:t>
            </a:r>
            <a:r>
              <a:rPr lang="pt-BR" sz="2200" b="1" i="1" dirty="0"/>
              <a:t>, propiciam a formação crítica do indivíduo para o exercício da Cidadania, </a:t>
            </a:r>
            <a:r>
              <a:rPr lang="pt-BR" sz="2200" b="1" i="1" dirty="0">
                <a:solidFill>
                  <a:srgbClr val="FF0000"/>
                </a:solidFill>
              </a:rPr>
              <a:t>permitindo inclusive enriquecer a grade de programação de emissoras locais</a:t>
            </a:r>
            <a:r>
              <a:rPr lang="pt-BR" sz="2200" b="1" i="1" dirty="0"/>
              <a:t>, viabilizando e qualificando esse democrático modelo de radiodifusão, baseado na municipalização da comunicação</a:t>
            </a:r>
            <a:r>
              <a:rPr lang="pt-BR" sz="2200" b="1" i="1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i="1" dirty="0"/>
              <a:t>Todavia, </a:t>
            </a:r>
            <a:r>
              <a:rPr lang="pt-BR" sz="2200" b="1" i="1" dirty="0">
                <a:solidFill>
                  <a:srgbClr val="FF0000"/>
                </a:solidFill>
              </a:rPr>
              <a:t>as </a:t>
            </a:r>
            <a:r>
              <a:rPr lang="pt-BR" sz="2200" b="1" i="1" dirty="0" err="1">
                <a:solidFill>
                  <a:srgbClr val="FF0000"/>
                </a:solidFill>
              </a:rPr>
              <a:t>TV’s</a:t>
            </a:r>
            <a:r>
              <a:rPr lang="pt-BR" sz="2200" b="1" i="1" dirty="0">
                <a:solidFill>
                  <a:srgbClr val="FF0000"/>
                </a:solidFill>
              </a:rPr>
              <a:t> Universitárias ainda não asseguraram espaço no sistema de televisão digital do País e aguardam que a Agência Nacional de </a:t>
            </a:r>
            <a:r>
              <a:rPr lang="pt-BR" sz="2200" b="1" i="1" dirty="0" err="1">
                <a:solidFill>
                  <a:srgbClr val="FF0000"/>
                </a:solidFill>
              </a:rPr>
              <a:t>Telecomunicacões</a:t>
            </a:r>
            <a:r>
              <a:rPr lang="pt-BR" sz="2200" b="1" i="1" dirty="0">
                <a:solidFill>
                  <a:srgbClr val="FF0000"/>
                </a:solidFill>
              </a:rPr>
              <a:t> (ANATEL) adote as providências necessárias para a alocação de canais de transmissão dos sinais dessas emissoras.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7042" y="5517232"/>
            <a:ext cx="741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Trecho do requerimento no. 55 do </a:t>
            </a:r>
            <a:r>
              <a:rPr lang="pt-BR" b="1" dirty="0"/>
              <a:t>Senador Hélio José da Silva </a:t>
            </a:r>
            <a:r>
              <a:rPr lang="pt-BR" b="1" dirty="0" smtClean="0"/>
              <a:t>Lima, solicitando a audiência pública da Comissão de Ciência, Tecnologia, Inovação, Comunicação e Informática (CCT) para debater a Municipalização da Comunicação no Brasil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95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29813" r="23932" b="30337"/>
          <a:stretch/>
        </p:blipFill>
        <p:spPr>
          <a:xfrm>
            <a:off x="1361456" y="1340768"/>
            <a:ext cx="7782544" cy="44032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6638" cy="4320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63688" y="1492334"/>
            <a:ext cx="34916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</a:t>
            </a:r>
            <a:endParaRPr lang="pt-B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124293" y="4493404"/>
            <a:ext cx="47106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EXTENSÃO</a:t>
            </a:r>
            <a:endParaRPr lang="pt-B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030252" y="3004502"/>
            <a:ext cx="44501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</a:t>
            </a:r>
            <a:endParaRPr lang="pt-B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3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2541</Words>
  <Application>Microsoft Office PowerPoint</Application>
  <PresentationFormat>Apresentação na tela (4:3)</PresentationFormat>
  <Paragraphs>282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moreira</dc:creator>
  <cp:lastModifiedBy>fernando moreira</cp:lastModifiedBy>
  <cp:revision>80</cp:revision>
  <cp:lastPrinted>2015-10-05T18:26:37Z</cp:lastPrinted>
  <dcterms:created xsi:type="dcterms:W3CDTF">2015-09-28T22:58:59Z</dcterms:created>
  <dcterms:modified xsi:type="dcterms:W3CDTF">2015-10-05T19:49:37Z</dcterms:modified>
</cp:coreProperties>
</file>