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1"/>
    <p:sldMasterId id="2147483649" r:id="rId2"/>
    <p:sldMasterId id="2147483650" r:id="rId3"/>
  </p:sldMasterIdLst>
  <p:notesMasterIdLst>
    <p:notesMasterId r:id="rId32"/>
  </p:notesMasterIdLst>
  <p:sldIdLst>
    <p:sldId id="256" r:id="rId4"/>
    <p:sldId id="285" r:id="rId5"/>
    <p:sldId id="275" r:id="rId6"/>
    <p:sldId id="279" r:id="rId7"/>
    <p:sldId id="276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57" r:id="rId18"/>
    <p:sldId id="258" r:id="rId19"/>
    <p:sldId id="259" r:id="rId20"/>
    <p:sldId id="260" r:id="rId21"/>
    <p:sldId id="261" r:id="rId22"/>
    <p:sldId id="262" r:id="rId23"/>
    <p:sldId id="263" r:id="rId24"/>
    <p:sldId id="266" r:id="rId25"/>
    <p:sldId id="268" r:id="rId26"/>
    <p:sldId id="269" r:id="rId27"/>
    <p:sldId id="270" r:id="rId28"/>
    <p:sldId id="271" r:id="rId29"/>
    <p:sldId id="272" r:id="rId30"/>
    <p:sldId id="284" r:id="rId31"/>
  </p:sldIdLst>
  <p:sldSz cx="9144000" cy="6858000" type="screen4x3"/>
  <p:notesSz cx="6858000" cy="9144000"/>
  <p:defaultTextStyle>
    <a:defPPr>
      <a:defRPr lang="pt-BR"/>
    </a:defPPr>
    <a:lvl1pPr algn="l" rtl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1pPr>
    <a:lvl2pPr marL="457200" algn="l" rtl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2pPr>
    <a:lvl3pPr marL="914400" algn="l" rtl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3pPr>
    <a:lvl4pPr marL="1371600" algn="l" rtl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4pPr>
    <a:lvl5pPr marL="1828800" algn="l" rtl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Trebuchet MS" charset="0"/>
        <a:ea typeface="ＭＳ Ｐゴシック" charset="-128"/>
        <a:cs typeface="+mn-cs"/>
        <a:sym typeface="Trebuchet M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slideViewPr>
    <p:cSldViewPr>
      <p:cViewPr varScale="1">
        <p:scale>
          <a:sx n="85" d="100"/>
          <a:sy n="85" d="100"/>
        </p:scale>
        <p:origin x="-196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098" name="Rectangle 2"/>
          <p:cNvSpPr>
            <a:spLocks noGrp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>
                <a:sym typeface="Avenir Roman" charset="0"/>
              </a:rPr>
              <a:t>Click to edit Master text styles</a:t>
            </a:r>
          </a:p>
          <a:p>
            <a:pPr lvl="1"/>
            <a:r>
              <a:rPr lang="pt-BR" noProof="0" smtClean="0">
                <a:sym typeface="Avenir Roman" charset="0"/>
              </a:rPr>
              <a:t>Second level</a:t>
            </a:r>
          </a:p>
          <a:p>
            <a:pPr lvl="2"/>
            <a:r>
              <a:rPr lang="pt-BR" noProof="0" smtClean="0">
                <a:sym typeface="Avenir Roman" charset="0"/>
              </a:rPr>
              <a:t>Third level</a:t>
            </a:r>
          </a:p>
          <a:p>
            <a:pPr lvl="3"/>
            <a:r>
              <a:rPr lang="pt-BR" noProof="0" smtClean="0">
                <a:sym typeface="Avenir Roman" charset="0"/>
              </a:rPr>
              <a:t>Fourth level</a:t>
            </a:r>
          </a:p>
          <a:p>
            <a:pPr lvl="4"/>
            <a:r>
              <a:rPr lang="pt-BR" noProof="0" smtClean="0">
                <a:sym typeface="Avenir Roman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ＭＳ Ｐゴシック" charset="0"/>
        <a:cs typeface="Avenir Roman" charset="0"/>
        <a:sym typeface="Avenir Roman" charset="0"/>
      </a:defRPr>
    </a:lvl1pPr>
    <a:lvl2pPr marL="2286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2pPr>
    <a:lvl3pPr marL="4572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3pPr>
    <a:lvl4pPr marL="6858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4pPr>
    <a:lvl5pPr marL="9144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"/>
          <p:cNvSpPr txBox="1">
            <a:spLocks noChangeArrowheads="1"/>
          </p:cNvSpPr>
          <p:nvPr/>
        </p:nvSpPr>
        <p:spPr bwMode="auto">
          <a:xfrm>
            <a:off x="1074738" y="803275"/>
            <a:ext cx="4708525" cy="31956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5234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979488" y="4343400"/>
            <a:ext cx="5384800" cy="4113213"/>
          </a:xfrm>
          <a:ln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1"/>
          <p:cNvSpPr txBox="1">
            <a:spLocks noChangeArrowheads="1"/>
          </p:cNvSpPr>
          <p:nvPr/>
        </p:nvSpPr>
        <p:spPr bwMode="auto">
          <a:xfrm>
            <a:off x="1074738" y="803275"/>
            <a:ext cx="4708525" cy="31956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6258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979488" y="4343400"/>
            <a:ext cx="5384800" cy="4113213"/>
          </a:xfrm>
          <a:ln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1"/>
          <p:cNvSpPr txBox="1">
            <a:spLocks noChangeArrowheads="1"/>
          </p:cNvSpPr>
          <p:nvPr/>
        </p:nvSpPr>
        <p:spPr bwMode="auto">
          <a:xfrm>
            <a:off x="1074738" y="803275"/>
            <a:ext cx="4708525" cy="31956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7282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979488" y="4343400"/>
            <a:ext cx="5384800" cy="4113213"/>
          </a:xfrm>
          <a:ln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1"/>
          <p:cNvSpPr txBox="1">
            <a:spLocks noChangeArrowheads="1"/>
          </p:cNvSpPr>
          <p:nvPr/>
        </p:nvSpPr>
        <p:spPr bwMode="auto">
          <a:xfrm>
            <a:off x="1074738" y="803275"/>
            <a:ext cx="4708525" cy="31956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8306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979488" y="4343400"/>
            <a:ext cx="5384800" cy="4113213"/>
          </a:xfrm>
          <a:ln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89709E-1946-4E7E-AFBF-2FA28AE4894C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D50698-B7A1-4B50-94F0-A90792603928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BD9F23-D734-4617-BF79-A3B73DF05B03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6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256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90276E-AAB4-4CAF-9057-F37F2FB76F73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7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DB518A-3985-4033-A45C-817806E89852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5A98B4-224C-4CB7-B2DB-FF10604B2B28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7ABEDA-B1E4-4B1E-AD17-1D394F6ABA18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C6C17C-BDD4-4692-B2F3-CD93F89B2251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Helvetic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0177FF-0A86-4EE6-9C93-AAD197132F5D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E3B28D-8923-4DA9-8860-E7C43F1B15E6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2075"/>
            <a:ext cx="2057400" cy="67643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2075"/>
            <a:ext cx="6019800" cy="67643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E3CB1C-26D4-4AAC-9330-663E8F093D44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9C08CF-1DCB-48CE-9F25-77298966E946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A35AB-B39C-42BF-8F7F-A5CCA3F9CEAB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381714-DAD2-4B17-8AB2-6A8A83F476BA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E93AE6-1379-4D33-A0DE-1A558CE5FBC3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7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08F487-264B-45E7-85C2-4FC4BF1FA6EB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3B55A9-A6CD-471A-8C34-A14B10CA62E4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E8F7DF-2F1A-4F6E-BF7E-11D1A8E3B1A5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A16EA3-AE12-49AF-9CF4-6F327CDE7F57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Helvetic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74B8AE-3B43-46AF-8F88-A26D5FC7DA53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7A7542-5CA2-4DCD-9D77-2A0685820D27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AB5CBC-9E6D-4567-8C14-12E6D35225AA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810CD3-4F35-4495-AD3F-D5DAB7474E85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C122D2-002E-4E48-9888-E4447BB0CDA2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395F2A-E951-49E0-A12F-E90AAC50F01A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3886200"/>
            <a:ext cx="3124200" cy="2970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3886200"/>
            <a:ext cx="3124200" cy="2970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77EDEE-6A77-4BEB-84B7-BC3135822EE6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7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C53F60-D14A-4B57-A70D-57B4C3A95DCD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6E3719-0E8D-42C7-9568-57EBF64997CB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816BB5-3978-46F3-A7D0-397E12DB689D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D8394-59D5-401A-8932-83EC36DF828B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Helvetic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45B21C-F718-44DB-AFD0-8C4B5D96677F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B3B72D-0A49-48BA-8F3B-87744A7A9791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844675"/>
            <a:ext cx="1943100" cy="50117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844675"/>
            <a:ext cx="5676900" cy="50117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87396A-7DB9-48F5-A2CC-51DA7EE2D0CD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/>
          </p:cNvSpPr>
          <p:nvPr>
            <p:ph type="title"/>
          </p:nvPr>
        </p:nvSpPr>
        <p:spPr bwMode="auto">
          <a:xfrm>
            <a:off x="457200" y="92075"/>
            <a:ext cx="8229600" cy="150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5719" tIns="45719" rIns="45719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>
                <a:sym typeface="Helvetica" charset="0"/>
              </a:rPr>
              <a:t>Click to edit Master title style</a:t>
            </a:r>
          </a:p>
        </p:txBody>
      </p:sp>
      <p:sp>
        <p:nvSpPr>
          <p:cNvPr id="1026" name="Rectangl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525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5719" tIns="45719" rIns="45719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>
                <a:sym typeface="Helvetica" charset="0"/>
              </a:rPr>
              <a:t>Click to edit Master text styles</a:t>
            </a:r>
          </a:p>
          <a:p>
            <a:pPr lvl="1"/>
            <a:r>
              <a:rPr lang="pt-BR">
                <a:sym typeface="Helvetica" charset="0"/>
              </a:rPr>
              <a:t>Second level</a:t>
            </a:r>
          </a:p>
          <a:p>
            <a:pPr lvl="2"/>
            <a:r>
              <a:rPr lang="pt-BR">
                <a:sym typeface="Helvetica" charset="0"/>
              </a:rPr>
              <a:t>Third level</a:t>
            </a:r>
          </a:p>
          <a:p>
            <a:pPr lvl="3"/>
            <a:r>
              <a:rPr lang="pt-BR">
                <a:sym typeface="Helvetica" charset="0"/>
              </a:rPr>
              <a:t>Fourth level</a:t>
            </a:r>
          </a:p>
          <a:p>
            <a:pPr lvl="4"/>
            <a:r>
              <a:rPr lang="pt-BR">
                <a:sym typeface="Helvetica" charset="0"/>
              </a:rPr>
              <a:t>Fifth level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sldNum" sz="quarter" idx="2"/>
          </p:nvPr>
        </p:nvSpPr>
        <p:spPr bwMode="auto">
          <a:xfrm>
            <a:off x="6553200" y="6403975"/>
            <a:ext cx="2133600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5719" tIns="45719" rIns="45719" bIns="45719" numCol="1" anchor="ctr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A066CA24-5CF3-4576-8E6C-1CB7AA71F820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j-lt"/>
          <a:ea typeface="+mj-ea"/>
          <a:cs typeface="+mj-cs"/>
          <a:sym typeface="Helvetica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5pPr>
      <a:lvl6pPr marL="457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6pPr>
      <a:lvl7pPr marL="9144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7pPr>
      <a:lvl8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8pPr>
      <a:lvl9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9pPr>
    </p:titleStyle>
    <p:bodyStyle>
      <a:lvl1pPr marL="342900" indent="-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1pPr>
      <a:lvl2pPr marL="228600" indent="2286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2pPr>
      <a:lvl3pPr marL="457200" indent="4572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3pPr>
      <a:lvl4pPr marL="685800" indent="6858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4pPr>
      <a:lvl5pPr marL="914400" indent="9144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5pPr>
      <a:lvl6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6pPr>
      <a:lvl7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7pPr>
      <a:lvl8pPr marL="22860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8pPr>
      <a:lvl9pPr marL="2743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/>
          </p:cNvSpPr>
          <p:nvPr>
            <p:ph type="sldNum" sz="quarter" idx="2"/>
          </p:nvPr>
        </p:nvSpPr>
        <p:spPr bwMode="auto">
          <a:xfrm>
            <a:off x="6553200" y="6403975"/>
            <a:ext cx="2133600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5719" tIns="45719" rIns="45719" bIns="45719" numCol="1" anchor="ctr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02D39D38-37D2-48F9-829B-6CCECFA5BEED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j-lt"/>
          <a:ea typeface="+mj-ea"/>
          <a:cs typeface="+mj-cs"/>
          <a:sym typeface="Helvetica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5pPr>
      <a:lvl6pPr marL="457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6pPr>
      <a:lvl7pPr marL="9144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7pPr>
      <a:lvl8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8pPr>
      <a:lvl9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9pPr>
    </p:titleStyle>
    <p:bodyStyle>
      <a:lvl1pPr marL="342900" indent="-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1pPr>
      <a:lvl2pPr marL="228600" indent="2286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2pPr>
      <a:lvl3pPr marL="457200" indent="4572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3pPr>
      <a:lvl4pPr marL="685800" indent="6858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4pPr>
      <a:lvl5pPr marL="914400" indent="9144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5pPr>
      <a:lvl6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6pPr>
      <a:lvl7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7pPr>
      <a:lvl8pPr marL="22860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8pPr>
      <a:lvl9pPr marL="2743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/>
          </p:cNvSpPr>
          <p:nvPr>
            <p:ph type="title"/>
          </p:nvPr>
        </p:nvSpPr>
        <p:spPr bwMode="auto">
          <a:xfrm>
            <a:off x="685800" y="1844675"/>
            <a:ext cx="77724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5719" tIns="45719" rIns="45719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>
                <a:sym typeface="Helvetica" charset="0"/>
              </a:rPr>
              <a:t>Click to edit Master title style</a:t>
            </a:r>
          </a:p>
        </p:txBody>
      </p:sp>
      <p:sp>
        <p:nvSpPr>
          <p:cNvPr id="3074" name="Rectangle 2"/>
          <p:cNvSpPr>
            <a:spLocks noGrp="1"/>
          </p:cNvSpPr>
          <p:nvPr>
            <p:ph type="body" idx="1"/>
          </p:nvPr>
        </p:nvSpPr>
        <p:spPr bwMode="auto">
          <a:xfrm>
            <a:off x="1371600" y="3886200"/>
            <a:ext cx="6400800" cy="297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5719" tIns="45719" rIns="45719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>
                <a:sym typeface="Helvetica" charset="0"/>
              </a:rPr>
              <a:t>Click to edit Master text styles</a:t>
            </a:r>
          </a:p>
          <a:p>
            <a:pPr lvl="1"/>
            <a:r>
              <a:rPr lang="pt-BR">
                <a:sym typeface="Helvetica" charset="0"/>
              </a:rPr>
              <a:t>Second level</a:t>
            </a:r>
          </a:p>
          <a:p>
            <a:pPr lvl="2"/>
            <a:r>
              <a:rPr lang="pt-BR">
                <a:sym typeface="Helvetica" charset="0"/>
              </a:rPr>
              <a:t>Third level</a:t>
            </a:r>
          </a:p>
          <a:p>
            <a:pPr lvl="3"/>
            <a:r>
              <a:rPr lang="pt-BR">
                <a:sym typeface="Helvetica" charset="0"/>
              </a:rPr>
              <a:t>Fourth level</a:t>
            </a:r>
          </a:p>
          <a:p>
            <a:pPr lvl="4"/>
            <a:r>
              <a:rPr lang="pt-BR">
                <a:sym typeface="Helvetica" charset="0"/>
              </a:rPr>
              <a:t>Fifth level</a:t>
            </a:r>
          </a:p>
        </p:txBody>
      </p:sp>
      <p:sp>
        <p:nvSpPr>
          <p:cNvPr id="3075" name="Rectangle 3"/>
          <p:cNvSpPr>
            <a:spLocks noGrp="1"/>
          </p:cNvSpPr>
          <p:nvPr>
            <p:ph type="sldNum" sz="quarter" idx="2"/>
          </p:nvPr>
        </p:nvSpPr>
        <p:spPr bwMode="auto">
          <a:xfrm>
            <a:off x="6553200" y="6403975"/>
            <a:ext cx="2133600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5719" tIns="45719" rIns="45719" bIns="45719" numCol="1" anchor="ctr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8E034B16-A608-43CA-99F3-685E81B45D16}" type="slidenum">
              <a:rPr lang="pt-BR"/>
              <a:pPr/>
              <a:t>‹nº›</a:t>
            </a:fld>
            <a:endParaRPr lang="pt-BR" sz="1200">
              <a:solidFill>
                <a:srgbClr val="888888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j-lt"/>
          <a:ea typeface="+mj-ea"/>
          <a:cs typeface="+mj-cs"/>
          <a:sym typeface="Helvetica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5pPr>
      <a:lvl6pPr marL="457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6pPr>
      <a:lvl7pPr marL="9144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7pPr>
      <a:lvl8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8pPr>
      <a:lvl9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ＭＳ Ｐゴシック" charset="0"/>
          <a:cs typeface="Helvetica" charset="0"/>
          <a:sym typeface="Helvetica" charset="0"/>
        </a:defRPr>
      </a:lvl9pPr>
    </p:titleStyle>
    <p:bodyStyle>
      <a:lvl1pPr marL="342900" indent="-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1pPr>
      <a:lvl2pPr marL="228600" indent="2286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2pPr>
      <a:lvl3pPr marL="457200" indent="4572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3pPr>
      <a:lvl4pPr marL="685800" indent="6858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4pPr>
      <a:lvl5pPr marL="914400" indent="9144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5pPr>
      <a:lvl6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6pPr>
      <a:lvl7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7pPr>
      <a:lvl8pPr marL="22860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8pPr>
      <a:lvl9pPr marL="2743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Helvetica" charset="0"/>
          <a:cs typeface="+mn-cs"/>
          <a:sym typeface="Helvetic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Office_Word1.docx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Dropbox\icones\SSD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25" y="320675"/>
            <a:ext cx="5611813" cy="59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5122" name="Picture 2" descr="P:\Assessoria de Comunicacao Social\1-Projetos\assessoria de comunicação\Plano de comunicação\apresentação\imagens\barra_inferio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237288"/>
            <a:ext cx="586740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5123" name="Picture 3" descr="P:\Assessoria de Comunicacao Social\1-Projetos\assessoria de comunicação\Plano de comunicação\apresentação\imagens\logoSA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7763" y="6262688"/>
            <a:ext cx="2759075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5124" name="AutoShape 4"/>
          <p:cNvSpPr>
            <a:spLocks/>
          </p:cNvSpPr>
          <p:nvPr/>
        </p:nvSpPr>
        <p:spPr bwMode="auto">
          <a:xfrm>
            <a:off x="0" y="1600200"/>
            <a:ext cx="9144000" cy="10302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algn="ctr"/>
            <a:r>
              <a:rPr lang="pt-BR" sz="32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BRASIL 2040: CENÁRIOS E ALTERNATIVAS PARA ADAPTAÇÃO À MUDANÇA DO CLIMA</a:t>
            </a:r>
            <a:endParaRPr lang="pt-BR"/>
          </a:p>
        </p:txBody>
      </p:sp>
      <p:sp>
        <p:nvSpPr>
          <p:cNvPr id="5125" name="AutoShape 5"/>
          <p:cNvSpPr>
            <a:spLocks/>
          </p:cNvSpPr>
          <p:nvPr/>
        </p:nvSpPr>
        <p:spPr bwMode="auto">
          <a:xfrm>
            <a:off x="228600" y="2819400"/>
            <a:ext cx="7253288" cy="358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algn="r" defTabSz="1169988"/>
            <a:r>
              <a:rPr lang="pt-BR" i="1">
                <a:solidFill>
                  <a:srgbClr val="A6A6A6"/>
                </a:solidFill>
                <a:latin typeface="Georgia" charset="0"/>
                <a:sym typeface="Georgia" charset="0"/>
              </a:rPr>
              <a:t>Estudo estratégico</a:t>
            </a:r>
            <a:endParaRPr lang="pt-BR"/>
          </a:p>
        </p:txBody>
      </p:sp>
      <p:sp>
        <p:nvSpPr>
          <p:cNvPr id="38918" name="TextBox 1"/>
          <p:cNvSpPr txBox="1">
            <a:spLocks noChangeArrowheads="1"/>
          </p:cNvSpPr>
          <p:nvPr/>
        </p:nvSpPr>
        <p:spPr bwMode="auto">
          <a:xfrm>
            <a:off x="152400" y="3581400"/>
            <a:ext cx="876300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600"/>
              <a:t>Audiência Pública, Comissão de Mudanças Climáticas </a:t>
            </a:r>
          </a:p>
          <a:p>
            <a:pPr algn="ctr"/>
            <a:r>
              <a:rPr lang="pt-BR" sz="2600"/>
              <a:t>13 de maio de 2014</a:t>
            </a:r>
          </a:p>
          <a:p>
            <a:pPr algn="ctr"/>
            <a:endParaRPr lang="pt-BR" sz="2600"/>
          </a:p>
          <a:p>
            <a:pPr algn="ctr"/>
            <a:r>
              <a:rPr lang="pt-BR" sz="2600"/>
              <a:t>Sergio Margulis</a:t>
            </a:r>
          </a:p>
          <a:p>
            <a:pPr algn="ctr"/>
            <a:r>
              <a:rPr lang="pt-BR" sz="2600"/>
              <a:t>Secretário de Desenvolvimento Sustentável da SAE/PR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utoUpdateAnimBg="0"/>
      <p:bldP spid="5125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685800"/>
            <a:ext cx="7935913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CaixaDeTexto 3"/>
          <p:cNvSpPr txBox="1">
            <a:spLocks noChangeArrowheads="1"/>
          </p:cNvSpPr>
          <p:nvPr/>
        </p:nvSpPr>
        <p:spPr bwMode="auto">
          <a:xfrm>
            <a:off x="0" y="-6350"/>
            <a:ext cx="9144000" cy="677863"/>
          </a:xfrm>
          <a:prstGeom prst="rect">
            <a:avLst/>
          </a:prstGeom>
          <a:solidFill>
            <a:srgbClr val="00009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800" b="1"/>
              <a:t> </a:t>
            </a:r>
            <a:r>
              <a:rPr lang="en-US" sz="3800" b="1">
                <a:solidFill>
                  <a:srgbClr val="FFFF00"/>
                </a:solidFill>
              </a:rPr>
              <a:t>PROJEÇÕES DO IPCC AR5</a:t>
            </a:r>
            <a:endParaRPr lang="pt-BR" sz="3800" b="1">
              <a:solidFill>
                <a:srgbClr val="FFFF00"/>
              </a:solidFill>
            </a:endParaRPr>
          </a:p>
        </p:txBody>
      </p:sp>
      <p:sp>
        <p:nvSpPr>
          <p:cNvPr id="39939" name="CaixaDeTexto 4"/>
          <p:cNvSpPr txBox="1">
            <a:spLocks noChangeArrowheads="1"/>
          </p:cNvSpPr>
          <p:nvPr/>
        </p:nvSpPr>
        <p:spPr bwMode="auto">
          <a:xfrm>
            <a:off x="228600" y="2220913"/>
            <a:ext cx="725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TEMP</a:t>
            </a:r>
            <a:endParaRPr lang="pt-BR"/>
          </a:p>
        </p:txBody>
      </p:sp>
      <p:sp>
        <p:nvSpPr>
          <p:cNvPr id="39940" name="CaixaDeTexto 5"/>
          <p:cNvSpPr txBox="1">
            <a:spLocks noChangeArrowheads="1"/>
          </p:cNvSpPr>
          <p:nvPr/>
        </p:nvSpPr>
        <p:spPr bwMode="auto">
          <a:xfrm>
            <a:off x="152400" y="5040313"/>
            <a:ext cx="854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CHUVA</a:t>
            </a: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4"/>
          <p:cNvPicPr>
            <a:picLocks noChangeAspect="1"/>
          </p:cNvPicPr>
          <p:nvPr/>
        </p:nvPicPr>
        <p:blipFill>
          <a:blip r:embed="rId2"/>
          <a:srcRect l="4102" t="9869"/>
          <a:stretch>
            <a:fillRect/>
          </a:stretch>
        </p:blipFill>
        <p:spPr bwMode="auto">
          <a:xfrm>
            <a:off x="654050" y="1287463"/>
            <a:ext cx="7889875" cy="55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02238"/>
            <a:ext cx="1296988" cy="166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3"/>
            <a:ext cx="9144000" cy="1143000"/>
          </a:xfrm>
          <a:solidFill>
            <a:srgbClr val="000090"/>
          </a:solidFill>
        </p:spPr>
        <p:txBody>
          <a:bodyPr>
            <a:noAutofit/>
          </a:bodyPr>
          <a:lstStyle/>
          <a:p>
            <a:pPr algn="ctr"/>
            <a:r>
              <a:rPr lang="pt-BR" sz="3800" b="1" smtClean="0">
                <a:solidFill>
                  <a:srgbClr val="FFFF00"/>
                </a:solidFill>
              </a:rPr>
              <a:t>Mudança na temperatura média da superfície 1901 – 2012 </a:t>
            </a:r>
          </a:p>
        </p:txBody>
      </p:sp>
      <p:pic>
        <p:nvPicPr>
          <p:cNvPr id="40964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78763" y="5192713"/>
            <a:ext cx="1295400" cy="166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5" name="Object 6"/>
          <p:cNvGraphicFramePr>
            <a:graphicFrameLocks noChangeAspect="1"/>
          </p:cNvGraphicFramePr>
          <p:nvPr/>
        </p:nvGraphicFramePr>
        <p:xfrm>
          <a:off x="12700" y="990600"/>
          <a:ext cx="9139238" cy="3582988"/>
        </p:xfrm>
        <a:graphic>
          <a:graphicData uri="http://schemas.openxmlformats.org/presentationml/2006/ole">
            <p:oleObj spid="_x0000_s41985" name="Document" r:id="rId3" imgW="6565900" imgH="4864100" progId="Word.Document.12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0" y="-25400"/>
            <a:ext cx="9144000" cy="1016000"/>
          </a:xfrm>
          <a:prstGeom prst="rect">
            <a:avLst/>
          </a:prstGeom>
          <a:solidFill>
            <a:srgbClr val="000090"/>
          </a:solidFill>
        </p:spPr>
        <p:txBody>
          <a:bodyPr>
            <a:spAutoFit/>
          </a:bodyPr>
          <a:lstStyle/>
          <a:p>
            <a:pPr algn="ctr"/>
            <a:r>
              <a:rPr lang="en-US" sz="5000" b="1">
                <a:solidFill>
                  <a:srgbClr val="FFFF00"/>
                </a:solidFill>
                <a:latin typeface="Helvetica" charset="0"/>
              </a:rPr>
              <a:t> </a:t>
            </a:r>
            <a:r>
              <a:rPr lang="en-US" sz="3000" b="1">
                <a:solidFill>
                  <a:srgbClr val="FFFF00"/>
                </a:solidFill>
                <a:latin typeface="Helvetica" charset="0"/>
              </a:rPr>
              <a:t>CENÁRIOS: Mudança na Média Anual 2000-2050</a:t>
            </a:r>
          </a:p>
          <a:p>
            <a:pPr algn="ctr"/>
            <a:endParaRPr lang="en-US" sz="1000" b="1">
              <a:solidFill>
                <a:srgbClr val="FFFF00"/>
              </a:solidFill>
              <a:latin typeface="Helvetica" charset="0"/>
            </a:endParaRPr>
          </a:p>
        </p:txBody>
      </p:sp>
      <p:pic>
        <p:nvPicPr>
          <p:cNvPr id="41987" name="Picture 3" descr="delta_annual_prec_ncar_ccsm3_0_sresa2_run4.png"/>
          <p:cNvPicPr>
            <a:picLocks noChangeAspect="1" noChangeArrowheads="1"/>
          </p:cNvPicPr>
          <p:nvPr/>
        </p:nvPicPr>
        <p:blipFill>
          <a:blip r:embed="rId4"/>
          <a:srcRect t="31651" b="2"/>
          <a:stretch>
            <a:fillRect/>
          </a:stretch>
        </p:blipFill>
        <p:spPr bwMode="auto">
          <a:xfrm>
            <a:off x="4572000" y="1447800"/>
            <a:ext cx="4419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 descr="delta_annual_prec_csiro_mk3_0_sresa2_run1.png"/>
          <p:cNvPicPr>
            <a:picLocks noChangeAspect="1" noChangeArrowheads="1"/>
          </p:cNvPicPr>
          <p:nvPr/>
        </p:nvPicPr>
        <p:blipFill>
          <a:blip r:embed="rId5"/>
          <a:srcRect t="32278" b="2"/>
          <a:stretch>
            <a:fillRect/>
          </a:stretch>
        </p:blipFill>
        <p:spPr bwMode="auto">
          <a:xfrm>
            <a:off x="76200" y="1447800"/>
            <a:ext cx="4419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 descr="delta_annual_tmax_csiro_mk3_0_sresa2_run1.png"/>
          <p:cNvPicPr>
            <a:picLocks noChangeAspect="1" noChangeArrowheads="1"/>
          </p:cNvPicPr>
          <p:nvPr/>
        </p:nvPicPr>
        <p:blipFill>
          <a:blip r:embed="rId6"/>
          <a:srcRect t="34370"/>
          <a:stretch>
            <a:fillRect/>
          </a:stretch>
        </p:blipFill>
        <p:spPr bwMode="auto">
          <a:xfrm>
            <a:off x="76200" y="4114800"/>
            <a:ext cx="4419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6" descr="delta_annual_tmax_ncar_ccsm3_0_sresa2_run4.png"/>
          <p:cNvPicPr>
            <a:picLocks noChangeAspect="1" noChangeArrowheads="1"/>
          </p:cNvPicPr>
          <p:nvPr/>
        </p:nvPicPr>
        <p:blipFill>
          <a:blip r:embed="rId7"/>
          <a:srcRect t="32767" b="2"/>
          <a:stretch>
            <a:fillRect/>
          </a:stretch>
        </p:blipFill>
        <p:spPr bwMode="auto">
          <a:xfrm>
            <a:off x="4572000" y="4114800"/>
            <a:ext cx="44958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1" name="TextBox 1"/>
          <p:cNvSpPr txBox="1">
            <a:spLocks noChangeArrowheads="1"/>
          </p:cNvSpPr>
          <p:nvPr/>
        </p:nvSpPr>
        <p:spPr bwMode="auto">
          <a:xfrm>
            <a:off x="3810000" y="2601913"/>
            <a:ext cx="1828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Cambria" charset="0"/>
              </a:rPr>
              <a:t>PRECIPITAÇÃO</a:t>
            </a:r>
          </a:p>
        </p:txBody>
      </p:sp>
      <p:sp>
        <p:nvSpPr>
          <p:cNvPr id="41992" name="TextBox 9"/>
          <p:cNvSpPr txBox="1">
            <a:spLocks noChangeArrowheads="1"/>
          </p:cNvSpPr>
          <p:nvPr/>
        </p:nvSpPr>
        <p:spPr bwMode="auto">
          <a:xfrm>
            <a:off x="3581400" y="5029200"/>
            <a:ext cx="2133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latin typeface="Cambria" charset="0"/>
              </a:rPr>
              <a:t>TEMPERATURA MÁXIMA</a:t>
            </a:r>
            <a:endParaRPr lang="pt-BR" b="1">
              <a:solidFill>
                <a:schemeClr val="bg1"/>
              </a:solidFill>
              <a:latin typeface="Cambria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3"/>
          <p:cNvSpPr>
            <a:spLocks noChangeArrowheads="1"/>
          </p:cNvSpPr>
          <p:nvPr/>
        </p:nvSpPr>
        <p:spPr bwMode="auto">
          <a:xfrm>
            <a:off x="3048000" y="836613"/>
            <a:ext cx="3048000" cy="431800"/>
          </a:xfrm>
          <a:prstGeom prst="hexagon">
            <a:avLst>
              <a:gd name="adj" fmla="val 208791"/>
              <a:gd name="vf" fmla="val 115470"/>
            </a:avLst>
          </a:prstGeom>
          <a:solidFill>
            <a:srgbClr val="FF66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lIns="0" tIns="36576" rIns="0" bIns="36576"/>
          <a:lstStyle/>
          <a:p>
            <a:pPr algn="ctr"/>
            <a:r>
              <a:rPr lang="pt-BR" sz="1400" b="1">
                <a:latin typeface="Times New Roman" charset="0"/>
              </a:rPr>
              <a:t>Aquecimento </a:t>
            </a:r>
            <a:r>
              <a:rPr lang="en-US" sz="1400" b="1">
                <a:latin typeface="Times New Roman" charset="0"/>
              </a:rPr>
              <a:t>Global</a:t>
            </a:r>
          </a:p>
        </p:txBody>
      </p:sp>
      <p:sp>
        <p:nvSpPr>
          <p:cNvPr id="46" name="Rectangle 4"/>
          <p:cNvSpPr>
            <a:spLocks noChangeArrowheads="1"/>
          </p:cNvSpPr>
          <p:nvPr/>
        </p:nvSpPr>
        <p:spPr bwMode="auto">
          <a:xfrm>
            <a:off x="3505200" y="1524000"/>
            <a:ext cx="2133600" cy="304800"/>
          </a:xfrm>
          <a:prstGeom prst="rect">
            <a:avLst/>
          </a:prstGeom>
          <a:solidFill>
            <a:srgbClr val="FF66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lIns="73152" tIns="36576" rIns="73152" bIns="36576"/>
          <a:lstStyle/>
          <a:p>
            <a:pPr algn="ctr"/>
            <a:r>
              <a:rPr lang="pt-BR" sz="1400" b="1">
                <a:latin typeface="Times New Roman" charset="0"/>
              </a:rPr>
              <a:t>Mudanças do Clima</a:t>
            </a:r>
          </a:p>
        </p:txBody>
      </p:sp>
      <p:cxnSp>
        <p:nvCxnSpPr>
          <p:cNvPr id="47" name="AutoShape 5"/>
          <p:cNvCxnSpPr>
            <a:cxnSpLocks noChangeShapeType="1"/>
            <a:endCxn id="46" idx="0"/>
          </p:cNvCxnSpPr>
          <p:nvPr/>
        </p:nvCxnSpPr>
        <p:spPr bwMode="auto">
          <a:xfrm>
            <a:off x="4572000" y="1268413"/>
            <a:ext cx="0" cy="255587"/>
          </a:xfrm>
          <a:prstGeom prst="straightConnector1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lg" len="med"/>
          </a:ln>
        </p:spPr>
      </p:cxnSp>
      <p:sp>
        <p:nvSpPr>
          <p:cNvPr id="48" name="Oval 6"/>
          <p:cNvSpPr>
            <a:spLocks noChangeArrowheads="1"/>
          </p:cNvSpPr>
          <p:nvPr/>
        </p:nvSpPr>
        <p:spPr bwMode="auto">
          <a:xfrm>
            <a:off x="3924300" y="2276475"/>
            <a:ext cx="1295400" cy="622300"/>
          </a:xfrm>
          <a:prstGeom prst="ellipse">
            <a:avLst/>
          </a:prstGeom>
          <a:solidFill>
            <a:srgbClr val="3366FF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0" tIns="36576" rIns="0" bIns="36576"/>
          <a:lstStyle/>
          <a:p>
            <a:pPr algn="ctr"/>
            <a:r>
              <a:rPr lang="pt-BR" sz="1400" b="1">
                <a:latin typeface="Times New Roman" charset="0"/>
              </a:rPr>
              <a:t>Recursos</a:t>
            </a:r>
          </a:p>
          <a:p>
            <a:pPr algn="ctr"/>
            <a:r>
              <a:rPr lang="pt-BR" sz="1400" b="1">
                <a:latin typeface="Times New Roman" charset="0"/>
              </a:rPr>
              <a:t>Hídricos</a:t>
            </a:r>
          </a:p>
        </p:txBody>
      </p:sp>
      <p:sp>
        <p:nvSpPr>
          <p:cNvPr id="50" name="Oval 8"/>
          <p:cNvSpPr>
            <a:spLocks noChangeArrowheads="1"/>
          </p:cNvSpPr>
          <p:nvPr/>
        </p:nvSpPr>
        <p:spPr bwMode="auto">
          <a:xfrm>
            <a:off x="1511300" y="3276600"/>
            <a:ext cx="1981200" cy="609600"/>
          </a:xfrm>
          <a:prstGeom prst="ellipse">
            <a:avLst/>
          </a:prstGeom>
          <a:solidFill>
            <a:srgbClr val="00FF00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0" tIns="36576" rIns="0" bIns="36576"/>
          <a:lstStyle/>
          <a:p>
            <a:pPr algn="ctr"/>
            <a:r>
              <a:rPr lang="pt-BR" sz="1400" b="1">
                <a:latin typeface="Times New Roman" charset="0"/>
              </a:rPr>
              <a:t>Agricultura &amp; Florestas</a:t>
            </a:r>
          </a:p>
        </p:txBody>
      </p:sp>
      <p:cxnSp>
        <p:nvCxnSpPr>
          <p:cNvPr id="51" name="AutoShape 9"/>
          <p:cNvCxnSpPr>
            <a:cxnSpLocks noChangeShapeType="1"/>
            <a:stCxn id="48" idx="5"/>
            <a:endCxn id="57" idx="1"/>
          </p:cNvCxnSpPr>
          <p:nvPr/>
        </p:nvCxnSpPr>
        <p:spPr bwMode="auto">
          <a:xfrm>
            <a:off x="5030788" y="2806700"/>
            <a:ext cx="854075" cy="558800"/>
          </a:xfrm>
          <a:prstGeom prst="straightConnector1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lg" len="med"/>
          </a:ln>
        </p:spPr>
      </p:cxnSp>
      <p:cxnSp>
        <p:nvCxnSpPr>
          <p:cNvPr id="53" name="AutoShape 11"/>
          <p:cNvCxnSpPr>
            <a:cxnSpLocks noChangeShapeType="1"/>
            <a:stCxn id="48" idx="3"/>
            <a:endCxn id="50" idx="7"/>
          </p:cNvCxnSpPr>
          <p:nvPr/>
        </p:nvCxnSpPr>
        <p:spPr bwMode="auto">
          <a:xfrm flipH="1">
            <a:off x="3201988" y="2806700"/>
            <a:ext cx="911225" cy="558800"/>
          </a:xfrm>
          <a:prstGeom prst="straightConnector1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lg" len="med"/>
          </a:ln>
        </p:spPr>
      </p:cxnSp>
      <p:cxnSp>
        <p:nvCxnSpPr>
          <p:cNvPr id="54" name="AutoShape 12"/>
          <p:cNvCxnSpPr>
            <a:cxnSpLocks noChangeShapeType="1"/>
            <a:endCxn id="50" idx="0"/>
          </p:cNvCxnSpPr>
          <p:nvPr/>
        </p:nvCxnSpPr>
        <p:spPr bwMode="auto">
          <a:xfrm flipH="1">
            <a:off x="2501900" y="1844675"/>
            <a:ext cx="1422400" cy="1431925"/>
          </a:xfrm>
          <a:prstGeom prst="straightConnector1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lg" len="med"/>
          </a:ln>
        </p:spPr>
      </p:cxnSp>
      <p:sp>
        <p:nvSpPr>
          <p:cNvPr id="57" name="Oval 15"/>
          <p:cNvSpPr>
            <a:spLocks noChangeArrowheads="1"/>
          </p:cNvSpPr>
          <p:nvPr/>
        </p:nvSpPr>
        <p:spPr bwMode="auto">
          <a:xfrm>
            <a:off x="5651500" y="3276600"/>
            <a:ext cx="1584325" cy="609600"/>
          </a:xfrm>
          <a:prstGeom prst="ellipse">
            <a:avLst/>
          </a:prstGeom>
          <a:solidFill>
            <a:srgbClr val="00FF00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0" tIns="36576" rIns="0" bIns="36576"/>
          <a:lstStyle/>
          <a:p>
            <a:pPr algn="ctr"/>
            <a:endParaRPr lang="en-US" sz="100" b="1">
              <a:latin typeface="Times New Roman" charset="0"/>
            </a:endParaRPr>
          </a:p>
          <a:p>
            <a:pPr algn="ctr"/>
            <a:endParaRPr lang="en-US" sz="100" b="1">
              <a:latin typeface="Times New Roman" charset="0"/>
            </a:endParaRPr>
          </a:p>
          <a:p>
            <a:pPr algn="ctr"/>
            <a:endParaRPr lang="en-US" sz="100" b="1">
              <a:latin typeface="Times New Roman" charset="0"/>
            </a:endParaRPr>
          </a:p>
          <a:p>
            <a:pPr algn="ctr"/>
            <a:endParaRPr lang="en-US" sz="100" b="1">
              <a:latin typeface="Times New Roman" charset="0"/>
            </a:endParaRPr>
          </a:p>
          <a:p>
            <a:pPr algn="ctr"/>
            <a:endParaRPr lang="en-US" sz="100" b="1">
              <a:latin typeface="Times New Roman" charset="0"/>
            </a:endParaRPr>
          </a:p>
          <a:p>
            <a:pPr algn="ctr"/>
            <a:r>
              <a:rPr lang="pt-BR" sz="1400" b="1">
                <a:latin typeface="Times New Roman" charset="0"/>
              </a:rPr>
              <a:t>Infraestrutura</a:t>
            </a:r>
          </a:p>
        </p:txBody>
      </p:sp>
      <p:sp>
        <p:nvSpPr>
          <p:cNvPr id="58" name="Rectangle 16"/>
          <p:cNvSpPr>
            <a:spLocks noChangeArrowheads="1"/>
          </p:cNvSpPr>
          <p:nvPr/>
        </p:nvSpPr>
        <p:spPr bwMode="auto">
          <a:xfrm>
            <a:off x="3494088" y="4495800"/>
            <a:ext cx="2209800" cy="457200"/>
          </a:xfrm>
          <a:prstGeom prst="rect">
            <a:avLst/>
          </a:prstGeom>
          <a:solidFill>
            <a:srgbClr val="FFFF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lIns="0" tIns="36576" rIns="0" bIns="0"/>
          <a:lstStyle/>
          <a:p>
            <a:pPr algn="ctr"/>
            <a:endParaRPr lang="en-US" sz="100" b="1">
              <a:solidFill>
                <a:schemeClr val="bg2"/>
              </a:solidFill>
              <a:latin typeface="Times New Roman" charset="0"/>
            </a:endParaRPr>
          </a:p>
          <a:p>
            <a:pPr algn="ctr"/>
            <a:endParaRPr lang="en-US" sz="100" b="1">
              <a:solidFill>
                <a:schemeClr val="bg2"/>
              </a:solidFill>
              <a:latin typeface="Times New Roman" charset="0"/>
            </a:endParaRPr>
          </a:p>
          <a:p>
            <a:pPr algn="ctr"/>
            <a:endParaRPr lang="en-US" sz="100" b="1">
              <a:solidFill>
                <a:schemeClr val="bg2"/>
              </a:solidFill>
              <a:latin typeface="Times New Roman" charset="0"/>
            </a:endParaRPr>
          </a:p>
          <a:p>
            <a:pPr algn="ctr"/>
            <a:endParaRPr lang="en-US" sz="100" b="1">
              <a:solidFill>
                <a:schemeClr val="bg2"/>
              </a:solidFill>
              <a:latin typeface="Times New Roman" charset="0"/>
            </a:endParaRPr>
          </a:p>
          <a:p>
            <a:pPr algn="ctr"/>
            <a:endParaRPr lang="en-US" sz="100" b="1">
              <a:solidFill>
                <a:schemeClr val="bg2"/>
              </a:solidFill>
              <a:latin typeface="Times New Roman" charset="0"/>
            </a:endParaRPr>
          </a:p>
          <a:p>
            <a:pPr algn="ctr"/>
            <a:r>
              <a:rPr lang="en-US" sz="1400" b="1">
                <a:latin typeface="Times New Roman" charset="0"/>
              </a:rPr>
              <a:t>MACROECONOMIA</a:t>
            </a:r>
          </a:p>
        </p:txBody>
      </p:sp>
      <p:sp>
        <p:nvSpPr>
          <p:cNvPr id="59" name="AutoShape 17"/>
          <p:cNvSpPr>
            <a:spLocks noChangeArrowheads="1"/>
          </p:cNvSpPr>
          <p:nvPr/>
        </p:nvSpPr>
        <p:spPr bwMode="auto">
          <a:xfrm>
            <a:off x="2133600" y="5791200"/>
            <a:ext cx="4953000" cy="990600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60" name="AutoShape 18"/>
          <p:cNvSpPr>
            <a:spLocks noChangeArrowheads="1"/>
          </p:cNvSpPr>
          <p:nvPr/>
        </p:nvSpPr>
        <p:spPr bwMode="auto">
          <a:xfrm>
            <a:off x="2339975" y="5943600"/>
            <a:ext cx="1355725" cy="685800"/>
          </a:xfrm>
          <a:prstGeom prst="can">
            <a:avLst>
              <a:gd name="adj" fmla="val 25000"/>
            </a:avLst>
          </a:prstGeom>
          <a:solidFill>
            <a:srgbClr val="FF99CC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73152" tIns="36576" rIns="73152" bIns="36576"/>
          <a:lstStyle/>
          <a:p>
            <a:pPr algn="ctr"/>
            <a:r>
              <a:rPr lang="pt-BR" sz="1400" b="1">
                <a:latin typeface="Times New Roman" charset="0"/>
              </a:rPr>
              <a:t>Qualidade Ambiental</a:t>
            </a: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3851275" y="5943600"/>
            <a:ext cx="1355725" cy="685800"/>
          </a:xfrm>
          <a:prstGeom prst="can">
            <a:avLst>
              <a:gd name="adj" fmla="val 25000"/>
            </a:avLst>
          </a:prstGeom>
          <a:solidFill>
            <a:srgbClr val="FF99CC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73152" tIns="36576" rIns="73152" bIns="36576"/>
          <a:lstStyle/>
          <a:p>
            <a:pPr algn="ctr"/>
            <a:r>
              <a:rPr lang="pt-BR" sz="1400" b="1">
                <a:latin typeface="Times New Roman" charset="0"/>
              </a:rPr>
              <a:t>Crescimento</a:t>
            </a:r>
          </a:p>
          <a:p>
            <a:pPr algn="ctr"/>
            <a:r>
              <a:rPr lang="pt-BR" sz="1400" b="1">
                <a:latin typeface="Times New Roman" charset="0"/>
              </a:rPr>
              <a:t>Econômico</a:t>
            </a:r>
          </a:p>
        </p:txBody>
      </p:sp>
      <p:sp>
        <p:nvSpPr>
          <p:cNvPr id="62" name="AutoShape 20"/>
          <p:cNvSpPr>
            <a:spLocks noChangeArrowheads="1"/>
          </p:cNvSpPr>
          <p:nvPr/>
        </p:nvSpPr>
        <p:spPr bwMode="auto">
          <a:xfrm>
            <a:off x="5364163" y="5943600"/>
            <a:ext cx="1511300" cy="685800"/>
          </a:xfrm>
          <a:prstGeom prst="can">
            <a:avLst>
              <a:gd name="adj" fmla="val 25000"/>
            </a:avLst>
          </a:prstGeom>
          <a:solidFill>
            <a:srgbClr val="FF99CC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73152" tIns="36576" rIns="73152" bIns="36576"/>
          <a:lstStyle/>
          <a:p>
            <a:pPr algn="ctr"/>
            <a:r>
              <a:rPr lang="pt-BR" sz="1400" b="1">
                <a:latin typeface="Times New Roman" charset="0"/>
              </a:rPr>
              <a:t>Desenvolvimento Social</a:t>
            </a:r>
          </a:p>
        </p:txBody>
      </p:sp>
      <p:sp>
        <p:nvSpPr>
          <p:cNvPr id="63" name="Rectangle 21"/>
          <p:cNvSpPr>
            <a:spLocks noChangeArrowheads="1"/>
          </p:cNvSpPr>
          <p:nvPr/>
        </p:nvSpPr>
        <p:spPr bwMode="auto">
          <a:xfrm>
            <a:off x="228600" y="4191000"/>
            <a:ext cx="1371600" cy="288925"/>
          </a:xfrm>
          <a:prstGeom prst="rect">
            <a:avLst/>
          </a:prstGeom>
          <a:solidFill>
            <a:srgbClr val="00FF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lIns="0" tIns="36576" rIns="0" bIns="36576">
            <a:spAutoFit/>
          </a:bodyPr>
          <a:lstStyle/>
          <a:p>
            <a:pPr algn="ctr"/>
            <a:r>
              <a:rPr lang="pt-BR" sz="1400" b="1">
                <a:latin typeface="Times New Roman" charset="0"/>
              </a:rPr>
              <a:t>Biodiversidade</a:t>
            </a:r>
            <a:endParaRPr lang="pt-BR" sz="1400">
              <a:latin typeface="Times New Roman" charset="0"/>
            </a:endParaRPr>
          </a:p>
        </p:txBody>
      </p:sp>
      <p:sp>
        <p:nvSpPr>
          <p:cNvPr id="64" name="Rectangle 22"/>
          <p:cNvSpPr>
            <a:spLocks noChangeArrowheads="1"/>
          </p:cNvSpPr>
          <p:nvPr/>
        </p:nvSpPr>
        <p:spPr bwMode="auto">
          <a:xfrm>
            <a:off x="7502525" y="3733800"/>
            <a:ext cx="1600200" cy="504825"/>
          </a:xfrm>
          <a:prstGeom prst="rect">
            <a:avLst/>
          </a:prstGeom>
          <a:solidFill>
            <a:srgbClr val="00FF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lIns="0" tIns="36576" rIns="0" bIns="36576">
            <a:spAutoFit/>
          </a:bodyPr>
          <a:lstStyle/>
          <a:p>
            <a:r>
              <a:rPr lang="en-US" sz="1400" b="1">
                <a:latin typeface="Times New Roman" charset="0"/>
              </a:rPr>
              <a:t> </a:t>
            </a:r>
            <a:r>
              <a:rPr lang="pt-BR" sz="1400" b="1">
                <a:latin typeface="Times New Roman" charset="0"/>
              </a:rPr>
              <a:t>Elevação níveis mar</a:t>
            </a:r>
          </a:p>
          <a:p>
            <a:r>
              <a:rPr lang="pt-BR" sz="1400" b="1">
                <a:latin typeface="Times New Roman" charset="0"/>
              </a:rPr>
              <a:t>  Desastres Naturais</a:t>
            </a:r>
          </a:p>
        </p:txBody>
      </p:sp>
      <p:sp>
        <p:nvSpPr>
          <p:cNvPr id="65" name="Rectangle 23"/>
          <p:cNvSpPr>
            <a:spLocks noChangeArrowheads="1"/>
          </p:cNvSpPr>
          <p:nvPr/>
        </p:nvSpPr>
        <p:spPr bwMode="auto">
          <a:xfrm>
            <a:off x="7162800" y="4572000"/>
            <a:ext cx="914400" cy="381000"/>
          </a:xfrm>
          <a:prstGeom prst="rect">
            <a:avLst/>
          </a:prstGeom>
          <a:solidFill>
            <a:srgbClr val="00FF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lIns="0" tIns="36576" rIns="0" bIns="36576"/>
          <a:lstStyle/>
          <a:p>
            <a:pPr algn="ctr"/>
            <a:endParaRPr lang="en-US" sz="100" b="1">
              <a:latin typeface="Times New Roman" charset="0"/>
            </a:endParaRPr>
          </a:p>
          <a:p>
            <a:pPr algn="ctr"/>
            <a:endParaRPr lang="en-US" sz="100" b="1">
              <a:latin typeface="Times New Roman" charset="0"/>
            </a:endParaRPr>
          </a:p>
          <a:p>
            <a:pPr algn="ctr"/>
            <a:r>
              <a:rPr lang="pt-BR" sz="1400" b="1">
                <a:latin typeface="Times New Roman" charset="0"/>
              </a:rPr>
              <a:t>Saúde</a:t>
            </a: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5905500" y="5029200"/>
            <a:ext cx="1143000" cy="533400"/>
          </a:xfrm>
          <a:prstGeom prst="rect">
            <a:avLst/>
          </a:prstGeom>
          <a:solidFill>
            <a:srgbClr val="FF99CC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lIns="0" tIns="36576" rIns="0" bIns="36576"/>
          <a:lstStyle/>
          <a:p>
            <a:pPr algn="ctr"/>
            <a:r>
              <a:rPr lang="pt-BR" sz="1400" b="1">
                <a:latin typeface="Times New Roman" charset="0"/>
              </a:rPr>
              <a:t>População &amp; Migração</a:t>
            </a:r>
          </a:p>
        </p:txBody>
      </p:sp>
      <p:cxnSp>
        <p:nvCxnSpPr>
          <p:cNvPr id="68" name="AutoShape 26"/>
          <p:cNvCxnSpPr>
            <a:cxnSpLocks noChangeShapeType="1"/>
          </p:cNvCxnSpPr>
          <p:nvPr/>
        </p:nvCxnSpPr>
        <p:spPr bwMode="auto">
          <a:xfrm rot="-5400000">
            <a:off x="1615281" y="1856582"/>
            <a:ext cx="2166937" cy="673100"/>
          </a:xfrm>
          <a:prstGeom prst="curvedConnector2">
            <a:avLst/>
          </a:pr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</p:spPr>
      </p:cxnSp>
      <p:cxnSp>
        <p:nvCxnSpPr>
          <p:cNvPr id="69" name="AutoShape 27"/>
          <p:cNvCxnSpPr>
            <a:cxnSpLocks noChangeShapeType="1"/>
          </p:cNvCxnSpPr>
          <p:nvPr/>
        </p:nvCxnSpPr>
        <p:spPr bwMode="auto">
          <a:xfrm rot="5400000" flipH="1">
            <a:off x="5301456" y="1977232"/>
            <a:ext cx="2166937" cy="406400"/>
          </a:xfrm>
          <a:prstGeom prst="curvedConnector2">
            <a:avLst/>
          </a:pr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</p:spPr>
      </p:cxnSp>
      <p:cxnSp>
        <p:nvCxnSpPr>
          <p:cNvPr id="70" name="AutoShape 29"/>
          <p:cNvCxnSpPr>
            <a:cxnSpLocks noChangeShapeType="1"/>
            <a:stCxn id="57" idx="3"/>
          </p:cNvCxnSpPr>
          <p:nvPr/>
        </p:nvCxnSpPr>
        <p:spPr bwMode="auto">
          <a:xfrm flipH="1">
            <a:off x="4702175" y="3797300"/>
            <a:ext cx="1182688" cy="698500"/>
          </a:xfrm>
          <a:prstGeom prst="straightConnector1">
            <a:avLst/>
          </a:prstGeom>
          <a:noFill/>
          <a:ln w="25400">
            <a:solidFill>
              <a:srgbClr val="0000FF"/>
            </a:solidFill>
            <a:round/>
            <a:headEnd type="triangle" w="med" len="med"/>
            <a:tailEnd type="triangle" w="lg" len="med"/>
          </a:ln>
        </p:spPr>
      </p:cxnSp>
      <p:cxnSp>
        <p:nvCxnSpPr>
          <p:cNvPr id="71" name="AutoShape 30"/>
          <p:cNvCxnSpPr>
            <a:cxnSpLocks noChangeShapeType="1"/>
            <a:stCxn id="50" idx="5"/>
          </p:cNvCxnSpPr>
          <p:nvPr/>
        </p:nvCxnSpPr>
        <p:spPr bwMode="auto">
          <a:xfrm>
            <a:off x="3201988" y="3797300"/>
            <a:ext cx="1116012" cy="698500"/>
          </a:xfrm>
          <a:prstGeom prst="straightConnector1">
            <a:avLst/>
          </a:prstGeom>
          <a:noFill/>
          <a:ln w="25400">
            <a:solidFill>
              <a:srgbClr val="0000FF"/>
            </a:solidFill>
            <a:round/>
            <a:headEnd type="triangle" w="med" len="med"/>
            <a:tailEnd type="triangle" w="lg" len="med"/>
          </a:ln>
        </p:spPr>
      </p:cxnSp>
      <p:cxnSp>
        <p:nvCxnSpPr>
          <p:cNvPr id="72" name="AutoShape 31"/>
          <p:cNvCxnSpPr>
            <a:cxnSpLocks noChangeShapeType="1"/>
            <a:stCxn id="46" idx="1"/>
            <a:endCxn id="63" idx="0"/>
          </p:cNvCxnSpPr>
          <p:nvPr/>
        </p:nvCxnSpPr>
        <p:spPr bwMode="auto">
          <a:xfrm rot="10800000" flipV="1">
            <a:off x="914400" y="1676400"/>
            <a:ext cx="2590800" cy="2514600"/>
          </a:xfrm>
          <a:prstGeom prst="curvedConnector2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lg" len="med"/>
          </a:ln>
        </p:spPr>
      </p:cxnSp>
      <p:cxnSp>
        <p:nvCxnSpPr>
          <p:cNvPr id="73" name="AutoShape 32"/>
          <p:cNvCxnSpPr>
            <a:cxnSpLocks noChangeShapeType="1"/>
            <a:stCxn id="46" idx="3"/>
            <a:endCxn id="64" idx="0"/>
          </p:cNvCxnSpPr>
          <p:nvPr/>
        </p:nvCxnSpPr>
        <p:spPr bwMode="auto">
          <a:xfrm>
            <a:off x="5638800" y="1676400"/>
            <a:ext cx="2663825" cy="2057400"/>
          </a:xfrm>
          <a:prstGeom prst="curvedConnector2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lg" len="med"/>
          </a:ln>
        </p:spPr>
      </p:cxnSp>
      <p:cxnSp>
        <p:nvCxnSpPr>
          <p:cNvPr id="74" name="AutoShape 33"/>
          <p:cNvCxnSpPr>
            <a:cxnSpLocks noChangeShapeType="1"/>
            <a:stCxn id="46" idx="3"/>
          </p:cNvCxnSpPr>
          <p:nvPr/>
        </p:nvCxnSpPr>
        <p:spPr bwMode="auto">
          <a:xfrm>
            <a:off x="5638800" y="1676400"/>
            <a:ext cx="1828800" cy="2895600"/>
          </a:xfrm>
          <a:prstGeom prst="curvedConnector2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lg" len="med"/>
          </a:ln>
        </p:spPr>
      </p:cxnSp>
      <p:cxnSp>
        <p:nvCxnSpPr>
          <p:cNvPr id="75" name="AutoShape 34"/>
          <p:cNvCxnSpPr>
            <a:cxnSpLocks noChangeShapeType="1"/>
            <a:stCxn id="58" idx="3"/>
          </p:cNvCxnSpPr>
          <p:nvPr/>
        </p:nvCxnSpPr>
        <p:spPr bwMode="auto">
          <a:xfrm>
            <a:off x="5703888" y="4724400"/>
            <a:ext cx="525462" cy="228600"/>
          </a:xfrm>
          <a:prstGeom prst="straightConnector1">
            <a:avLst/>
          </a:prstGeom>
          <a:noFill/>
          <a:ln w="25400">
            <a:solidFill>
              <a:srgbClr val="0000FF"/>
            </a:solidFill>
            <a:round/>
            <a:headEnd type="triangle" w="lg" len="med"/>
            <a:tailEnd type="triangle" w="lg" len="med"/>
          </a:ln>
        </p:spPr>
      </p:cxnSp>
      <p:cxnSp>
        <p:nvCxnSpPr>
          <p:cNvPr id="76" name="AutoShape 35"/>
          <p:cNvCxnSpPr>
            <a:cxnSpLocks noChangeShapeType="1"/>
          </p:cNvCxnSpPr>
          <p:nvPr/>
        </p:nvCxnSpPr>
        <p:spPr bwMode="auto">
          <a:xfrm flipH="1">
            <a:off x="4610100" y="4953000"/>
            <a:ext cx="1588" cy="839788"/>
          </a:xfrm>
          <a:prstGeom prst="straightConnector1">
            <a:avLst/>
          </a:prstGeom>
          <a:noFill/>
          <a:ln w="50800">
            <a:solidFill>
              <a:srgbClr val="0000FF"/>
            </a:solidFill>
            <a:round/>
            <a:headEnd/>
            <a:tailEnd type="triangle" w="lg" len="med"/>
          </a:ln>
        </p:spPr>
      </p:cxnSp>
      <p:cxnSp>
        <p:nvCxnSpPr>
          <p:cNvPr id="77" name="AutoShape 36"/>
          <p:cNvCxnSpPr>
            <a:cxnSpLocks noChangeShapeType="1"/>
            <a:stCxn id="63" idx="2"/>
            <a:endCxn id="59" idx="1"/>
          </p:cNvCxnSpPr>
          <p:nvPr/>
        </p:nvCxnSpPr>
        <p:spPr bwMode="auto">
          <a:xfrm rot="16200000" flipH="1">
            <a:off x="620712" y="4773613"/>
            <a:ext cx="1806575" cy="1219200"/>
          </a:xfrm>
          <a:prstGeom prst="curvedConnector2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med"/>
          </a:ln>
        </p:spPr>
      </p:cxnSp>
      <p:cxnSp>
        <p:nvCxnSpPr>
          <p:cNvPr id="78" name="AutoShape 37"/>
          <p:cNvCxnSpPr>
            <a:cxnSpLocks noChangeShapeType="1"/>
            <a:stCxn id="64" idx="2"/>
            <a:endCxn id="59" idx="3"/>
          </p:cNvCxnSpPr>
          <p:nvPr/>
        </p:nvCxnSpPr>
        <p:spPr bwMode="auto">
          <a:xfrm rot="5400000">
            <a:off x="6670675" y="4654550"/>
            <a:ext cx="2047875" cy="1216025"/>
          </a:xfrm>
          <a:prstGeom prst="curvedConnector2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med"/>
          </a:ln>
        </p:spPr>
      </p:cxnSp>
      <p:sp>
        <p:nvSpPr>
          <p:cNvPr id="79" name="Text Box 38"/>
          <p:cNvSpPr txBox="1">
            <a:spLocks noChangeArrowheads="1"/>
          </p:cNvSpPr>
          <p:nvPr/>
        </p:nvSpPr>
        <p:spPr bwMode="auto">
          <a:xfrm>
            <a:off x="7723188" y="5486400"/>
            <a:ext cx="990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1">
              <a:spcBef>
                <a:spcPct val="50000"/>
              </a:spcBef>
            </a:pPr>
            <a:r>
              <a:rPr lang="pt-BR" sz="1200" b="1">
                <a:solidFill>
                  <a:srgbClr val="0000FF"/>
                </a:solidFill>
                <a:latin typeface="Times New Roman" charset="0"/>
              </a:rPr>
              <a:t>Adaptação</a:t>
            </a:r>
          </a:p>
        </p:txBody>
      </p:sp>
      <p:sp>
        <p:nvSpPr>
          <p:cNvPr id="80" name="Text Box 39"/>
          <p:cNvSpPr txBox="1">
            <a:spLocks noChangeArrowheads="1"/>
          </p:cNvSpPr>
          <p:nvPr/>
        </p:nvSpPr>
        <p:spPr bwMode="auto">
          <a:xfrm>
            <a:off x="414338" y="525780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1">
              <a:spcBef>
                <a:spcPct val="50000"/>
              </a:spcBef>
            </a:pPr>
            <a:r>
              <a:rPr lang="pt-BR" sz="1200" b="1">
                <a:solidFill>
                  <a:srgbClr val="0000FF"/>
                </a:solidFill>
                <a:latin typeface="Times New Roman" charset="0"/>
              </a:rPr>
              <a:t>Adaptação  Natural</a:t>
            </a:r>
          </a:p>
        </p:txBody>
      </p:sp>
      <p:sp>
        <p:nvSpPr>
          <p:cNvPr id="81" name="Text Box 40"/>
          <p:cNvSpPr txBox="1">
            <a:spLocks noChangeArrowheads="1"/>
          </p:cNvSpPr>
          <p:nvPr/>
        </p:nvSpPr>
        <p:spPr bwMode="auto">
          <a:xfrm>
            <a:off x="1865313" y="1220788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1">
              <a:spcBef>
                <a:spcPct val="50000"/>
              </a:spcBef>
            </a:pPr>
            <a:r>
              <a:rPr lang="pt-BR" sz="1200" b="1">
                <a:solidFill>
                  <a:srgbClr val="FF0000"/>
                </a:solidFill>
                <a:latin typeface="Times New Roman" charset="0"/>
              </a:rPr>
              <a:t>Mitigação Setorial</a:t>
            </a:r>
          </a:p>
        </p:txBody>
      </p:sp>
      <p:sp>
        <p:nvSpPr>
          <p:cNvPr id="82" name="Text Box 41"/>
          <p:cNvSpPr txBox="1">
            <a:spLocks noChangeArrowheads="1"/>
          </p:cNvSpPr>
          <p:nvPr/>
        </p:nvSpPr>
        <p:spPr bwMode="auto">
          <a:xfrm>
            <a:off x="6324600" y="121920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1">
              <a:spcBef>
                <a:spcPct val="50000"/>
              </a:spcBef>
            </a:pPr>
            <a:r>
              <a:rPr lang="en-US" sz="1200" b="1">
                <a:solidFill>
                  <a:srgbClr val="FF0000"/>
                </a:solidFill>
                <a:latin typeface="Times New Roman" charset="0"/>
              </a:rPr>
              <a:t>Mitigação Setorial</a:t>
            </a:r>
          </a:p>
        </p:txBody>
      </p:sp>
      <p:sp>
        <p:nvSpPr>
          <p:cNvPr id="83" name="Text Box 42"/>
          <p:cNvSpPr txBox="1">
            <a:spLocks noChangeArrowheads="1"/>
          </p:cNvSpPr>
          <p:nvPr/>
        </p:nvSpPr>
        <p:spPr bwMode="auto">
          <a:xfrm>
            <a:off x="1905000" y="5486400"/>
            <a:ext cx="2514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1">
              <a:spcBef>
                <a:spcPct val="50000"/>
              </a:spcBef>
            </a:pPr>
            <a:r>
              <a:rPr lang="en-US" sz="1400" b="1">
                <a:solidFill>
                  <a:srgbClr val="FF0000"/>
                </a:solidFill>
                <a:latin typeface="Times New Roman" charset="0"/>
              </a:rPr>
              <a:t>  Desenvolvimento Sustentável</a:t>
            </a:r>
            <a:r>
              <a:rPr lang="en-US" sz="1200" b="1">
                <a:solidFill>
                  <a:srgbClr val="FF0000"/>
                </a:solidFill>
                <a:latin typeface="Times New Roman" charset="0"/>
              </a:rPr>
              <a:t> </a:t>
            </a:r>
          </a:p>
        </p:txBody>
      </p:sp>
      <p:sp>
        <p:nvSpPr>
          <p:cNvPr id="84" name="Line 45"/>
          <p:cNvSpPr>
            <a:spLocks noChangeShapeType="1"/>
          </p:cNvSpPr>
          <p:nvPr/>
        </p:nvSpPr>
        <p:spPr bwMode="auto">
          <a:xfrm flipH="1">
            <a:off x="6934200" y="4953000"/>
            <a:ext cx="609600" cy="8382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cxnSp>
        <p:nvCxnSpPr>
          <p:cNvPr id="85" name="AutoShape 46"/>
          <p:cNvCxnSpPr>
            <a:cxnSpLocks noChangeShapeType="1"/>
          </p:cNvCxnSpPr>
          <p:nvPr/>
        </p:nvCxnSpPr>
        <p:spPr bwMode="auto">
          <a:xfrm flipH="1">
            <a:off x="1119188" y="3733800"/>
            <a:ext cx="500062" cy="404813"/>
          </a:xfrm>
          <a:prstGeom prst="straightConnector1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lg" len="med"/>
          </a:ln>
        </p:spPr>
      </p:cxnSp>
      <p:sp>
        <p:nvSpPr>
          <p:cNvPr id="86" name="Line 45"/>
          <p:cNvSpPr>
            <a:spLocks noChangeShapeType="1"/>
          </p:cNvSpPr>
          <p:nvPr/>
        </p:nvSpPr>
        <p:spPr bwMode="auto">
          <a:xfrm flipH="1">
            <a:off x="6515100" y="4724400"/>
            <a:ext cx="647700" cy="2286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87" name="TextBox 86"/>
          <p:cNvSpPr txBox="1"/>
          <p:nvPr/>
        </p:nvSpPr>
        <p:spPr>
          <a:xfrm>
            <a:off x="0" y="-7938"/>
            <a:ext cx="9144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pt-BR" sz="3600" b="1">
                <a:latin typeface="Helvetica" charset="0"/>
              </a:rPr>
              <a:t>Mudanças do clima - sequenciamento</a:t>
            </a:r>
          </a:p>
        </p:txBody>
      </p:sp>
      <p:cxnSp>
        <p:nvCxnSpPr>
          <p:cNvPr id="8" name="Straight Arrow Connector 7"/>
          <p:cNvCxnSpPr>
            <a:cxnSpLocks noChangeShapeType="1"/>
            <a:endCxn id="57" idx="0"/>
          </p:cNvCxnSpPr>
          <p:nvPr/>
        </p:nvCxnSpPr>
        <p:spPr bwMode="auto">
          <a:xfrm>
            <a:off x="5148263" y="1844675"/>
            <a:ext cx="1295400" cy="143192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38" name="Straight Arrow Connector 37"/>
          <p:cNvCxnSpPr>
            <a:cxnSpLocks noChangeShapeType="1"/>
            <a:stCxn id="57" idx="5"/>
            <a:endCxn id="64" idx="1"/>
          </p:cNvCxnSpPr>
          <p:nvPr/>
        </p:nvCxnSpPr>
        <p:spPr bwMode="auto">
          <a:xfrm>
            <a:off x="7004050" y="3797300"/>
            <a:ext cx="498475" cy="188913"/>
          </a:xfrm>
          <a:prstGeom prst="straightConnector1">
            <a:avLst/>
          </a:prstGeom>
          <a:noFill/>
          <a:ln w="25400">
            <a:solidFill>
              <a:srgbClr val="0000FF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4" name="Straight Arrow Connector 3"/>
          <p:cNvCxnSpPr>
            <a:cxnSpLocks noChangeShapeType="1"/>
            <a:stCxn id="46" idx="2"/>
            <a:endCxn id="48" idx="0"/>
          </p:cNvCxnSpPr>
          <p:nvPr/>
        </p:nvCxnSpPr>
        <p:spPr bwMode="auto">
          <a:xfrm>
            <a:off x="4572000" y="1828800"/>
            <a:ext cx="0" cy="447675"/>
          </a:xfrm>
          <a:prstGeom prst="straightConnector1">
            <a:avLst/>
          </a:prstGeom>
          <a:noFill/>
          <a:ln w="25400">
            <a:solidFill>
              <a:srgbClr val="000000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8" grpId="0" animBg="1"/>
      <p:bldP spid="50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79" grpId="0"/>
      <p:bldP spid="80" grpId="0"/>
      <p:bldP spid="81" grpId="0"/>
      <p:bldP spid="82" grpId="0"/>
      <p:bldP spid="82" grpId="1"/>
      <p:bldP spid="83" grpId="0"/>
      <p:bldP spid="83" grpId="1"/>
      <p:bldP spid="84" grpId="0" animBg="1"/>
      <p:bldP spid="8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572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5722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571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5722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0"/>
            <a:ext cx="65230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8130" name="AutoShape 2"/>
          <p:cNvSpPr>
            <a:spLocks noChangeArrowheads="1"/>
          </p:cNvSpPr>
          <p:nvPr/>
        </p:nvSpPr>
        <p:spPr bwMode="auto">
          <a:xfrm>
            <a:off x="1800225" y="179388"/>
            <a:ext cx="1619250" cy="720725"/>
          </a:xfrm>
          <a:prstGeom prst="roundRect">
            <a:avLst>
              <a:gd name="adj" fmla="val 21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1619250" y="0"/>
            <a:ext cx="65230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auto">
          <a:xfrm>
            <a:off x="1619250" y="6750050"/>
            <a:ext cx="65230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auto">
          <a:xfrm rot="-5400000">
            <a:off x="-1747044" y="3405982"/>
            <a:ext cx="6840537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auto">
          <a:xfrm rot="-5400000">
            <a:off x="4661694" y="3388519"/>
            <a:ext cx="68405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6443663" y="4859338"/>
            <a:ext cx="1619250" cy="1800225"/>
          </a:xfrm>
          <a:prstGeom prst="roundRect">
            <a:avLst>
              <a:gd name="adj" fmla="val 97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6372225" y="4899025"/>
            <a:ext cx="1776413" cy="163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Irrigação Necessária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Baixo Risco Climático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Irrigação Recomendada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Risco de Geadas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Risco de Temp. Elevadas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Alto Risco Climático</a:t>
            </a: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1892300" y="277813"/>
            <a:ext cx="1997075" cy="730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Cultura: Café Arábica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b="1">
              <a:latin typeface="Arial" charset="0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Zoneamento Atual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0"/>
            <a:ext cx="65246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0178" name="AutoShape 2"/>
          <p:cNvSpPr>
            <a:spLocks noChangeArrowheads="1"/>
          </p:cNvSpPr>
          <p:nvPr/>
        </p:nvSpPr>
        <p:spPr bwMode="auto">
          <a:xfrm>
            <a:off x="1619250" y="179388"/>
            <a:ext cx="2160588" cy="1439862"/>
          </a:xfrm>
          <a:prstGeom prst="roundRect">
            <a:avLst>
              <a:gd name="adj" fmla="val 106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79" name="AutoShape 3"/>
          <p:cNvSpPr>
            <a:spLocks noChangeArrowheads="1"/>
          </p:cNvSpPr>
          <p:nvPr/>
        </p:nvSpPr>
        <p:spPr bwMode="auto">
          <a:xfrm>
            <a:off x="1619250" y="0"/>
            <a:ext cx="65230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0" name="AutoShape 4"/>
          <p:cNvSpPr>
            <a:spLocks noChangeArrowheads="1"/>
          </p:cNvSpPr>
          <p:nvPr/>
        </p:nvSpPr>
        <p:spPr bwMode="auto">
          <a:xfrm>
            <a:off x="1619250" y="6750050"/>
            <a:ext cx="65230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1" name="AutoShape 5"/>
          <p:cNvSpPr>
            <a:spLocks noChangeArrowheads="1"/>
          </p:cNvSpPr>
          <p:nvPr/>
        </p:nvSpPr>
        <p:spPr bwMode="auto">
          <a:xfrm rot="-5400000">
            <a:off x="-1747044" y="3405982"/>
            <a:ext cx="6840537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2" name="AutoShape 6"/>
          <p:cNvSpPr>
            <a:spLocks noChangeArrowheads="1"/>
          </p:cNvSpPr>
          <p:nvPr/>
        </p:nvSpPr>
        <p:spPr bwMode="auto">
          <a:xfrm rot="-5400000">
            <a:off x="4661694" y="3388519"/>
            <a:ext cx="68405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3" name="AutoShape 7"/>
          <p:cNvSpPr>
            <a:spLocks noChangeArrowheads="1"/>
          </p:cNvSpPr>
          <p:nvPr/>
        </p:nvSpPr>
        <p:spPr bwMode="auto">
          <a:xfrm>
            <a:off x="6480175" y="4859338"/>
            <a:ext cx="1619250" cy="1800225"/>
          </a:xfrm>
          <a:prstGeom prst="roundRect">
            <a:avLst>
              <a:gd name="adj" fmla="val 97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6408738" y="5041900"/>
            <a:ext cx="1776412" cy="163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Irrigação Necessária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Baixo Risco Climático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Irrigação Recomendada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Risco de Geadas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Risco de Temp. Elevadas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Alto Risco Climático</a:t>
            </a: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1892300" y="277813"/>
            <a:ext cx="1997075" cy="1582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Cultura: Café Arábica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b="1">
              <a:latin typeface="Arial" charset="0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Cenário: A2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b="1">
              <a:latin typeface="Arial" charset="0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Ano: 2020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0"/>
            <a:ext cx="65230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2226" name="AutoShape 2"/>
          <p:cNvSpPr>
            <a:spLocks noChangeArrowheads="1"/>
          </p:cNvSpPr>
          <p:nvPr/>
        </p:nvSpPr>
        <p:spPr bwMode="auto">
          <a:xfrm>
            <a:off x="1619250" y="179388"/>
            <a:ext cx="2160588" cy="1439862"/>
          </a:xfrm>
          <a:prstGeom prst="roundRect">
            <a:avLst>
              <a:gd name="adj" fmla="val 106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227" name="AutoShape 3"/>
          <p:cNvSpPr>
            <a:spLocks noChangeArrowheads="1"/>
          </p:cNvSpPr>
          <p:nvPr/>
        </p:nvSpPr>
        <p:spPr bwMode="auto">
          <a:xfrm>
            <a:off x="1619250" y="0"/>
            <a:ext cx="65230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1619250" y="6750050"/>
            <a:ext cx="65230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 rot="-5400000">
            <a:off x="-1747044" y="3405982"/>
            <a:ext cx="6840537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230" name="AutoShape 6"/>
          <p:cNvSpPr>
            <a:spLocks noChangeArrowheads="1"/>
          </p:cNvSpPr>
          <p:nvPr/>
        </p:nvSpPr>
        <p:spPr bwMode="auto">
          <a:xfrm rot="-5400000">
            <a:off x="4661694" y="3388519"/>
            <a:ext cx="68405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231" name="AutoShape 7"/>
          <p:cNvSpPr>
            <a:spLocks noChangeArrowheads="1"/>
          </p:cNvSpPr>
          <p:nvPr/>
        </p:nvSpPr>
        <p:spPr bwMode="auto">
          <a:xfrm>
            <a:off x="6480175" y="4859338"/>
            <a:ext cx="1619250" cy="1800225"/>
          </a:xfrm>
          <a:prstGeom prst="roundRect">
            <a:avLst>
              <a:gd name="adj" fmla="val 97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6408738" y="5041900"/>
            <a:ext cx="1776412" cy="163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Irrigação Necessária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Baixo Risco Climático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Irrigação Recomendada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Risco de Geadas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Risco de Temp. Elevadas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Alto Risco Climático</a:t>
            </a: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1892300" y="277813"/>
            <a:ext cx="1997075" cy="1582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Cultura: Café Arábica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b="1">
              <a:latin typeface="Arial" charset="0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Cenário: A2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b="1">
              <a:latin typeface="Arial" charset="0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Ano: 2050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0"/>
            <a:ext cx="65230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4274" name="AutoShape 2"/>
          <p:cNvSpPr>
            <a:spLocks noChangeArrowheads="1"/>
          </p:cNvSpPr>
          <p:nvPr/>
        </p:nvSpPr>
        <p:spPr bwMode="auto">
          <a:xfrm>
            <a:off x="1619250" y="179388"/>
            <a:ext cx="2160588" cy="1439862"/>
          </a:xfrm>
          <a:prstGeom prst="roundRect">
            <a:avLst>
              <a:gd name="adj" fmla="val 106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5" name="AutoShape 3"/>
          <p:cNvSpPr>
            <a:spLocks noChangeArrowheads="1"/>
          </p:cNvSpPr>
          <p:nvPr/>
        </p:nvSpPr>
        <p:spPr bwMode="auto">
          <a:xfrm>
            <a:off x="1619250" y="0"/>
            <a:ext cx="65230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auto">
          <a:xfrm>
            <a:off x="1619250" y="6750050"/>
            <a:ext cx="65230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7" name="AutoShape 5"/>
          <p:cNvSpPr>
            <a:spLocks noChangeArrowheads="1"/>
          </p:cNvSpPr>
          <p:nvPr/>
        </p:nvSpPr>
        <p:spPr bwMode="auto">
          <a:xfrm rot="-5400000">
            <a:off x="-1747044" y="3405982"/>
            <a:ext cx="6840537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AutoShape 6"/>
          <p:cNvSpPr>
            <a:spLocks noChangeArrowheads="1"/>
          </p:cNvSpPr>
          <p:nvPr/>
        </p:nvSpPr>
        <p:spPr bwMode="auto">
          <a:xfrm rot="-5400000">
            <a:off x="4661694" y="3388519"/>
            <a:ext cx="6840538" cy="107950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9" name="AutoShape 7"/>
          <p:cNvSpPr>
            <a:spLocks noChangeArrowheads="1"/>
          </p:cNvSpPr>
          <p:nvPr/>
        </p:nvSpPr>
        <p:spPr bwMode="auto">
          <a:xfrm>
            <a:off x="6480175" y="4859338"/>
            <a:ext cx="1619250" cy="1800225"/>
          </a:xfrm>
          <a:prstGeom prst="roundRect">
            <a:avLst>
              <a:gd name="adj" fmla="val 97"/>
            </a:avLst>
          </a:prstGeom>
          <a:solidFill>
            <a:srgbClr val="FFFFFF"/>
          </a:solidFill>
          <a:ln w="936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6408738" y="5041900"/>
            <a:ext cx="1776412" cy="163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Irrigação Necessária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Baixo Risco Climático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Irrigação Recomendada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Risco de Geadas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Risco de Temp. Elevadas</a:t>
            </a:r>
          </a:p>
          <a:p>
            <a:pPr>
              <a:spcBef>
                <a:spcPts val="8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100">
                <a:latin typeface="Arial" charset="0"/>
              </a:rPr>
              <a:t>Alto Risco Climático</a:t>
            </a: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1892300" y="277813"/>
            <a:ext cx="1997075" cy="1582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Cultura: Café Arábica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b="1">
              <a:latin typeface="Arial" charset="0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Cenário: A2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b="1">
              <a:latin typeface="Arial" charset="0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latin typeface="Arial" charset="0"/>
              </a:rPr>
              <a:t>Ano: 2070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35100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US" sz="2800" b="1" smtClean="0">
                <a:solidFill>
                  <a:srgbClr val="FFFF00"/>
                </a:solidFill>
              </a:rPr>
              <a:t>Custos anuais de adaptação dos países em desenvolvimento por setor, 2010-2050, US$ bilhões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096000"/>
            <a:ext cx="91440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dirty="0">
                <a:solidFill>
                  <a:schemeClr val="tx1"/>
                </a:solidFill>
                <a:latin typeface="Garamond" pitchFamily="18" charset="0"/>
              </a:rPr>
              <a:t>FONTE: </a:t>
            </a:r>
            <a:r>
              <a:rPr lang="en-US" sz="2200" dirty="0" err="1">
                <a:solidFill>
                  <a:schemeClr val="tx1"/>
                </a:solidFill>
                <a:latin typeface="Garamond" pitchFamily="18" charset="0"/>
              </a:rPr>
              <a:t>Banco</a:t>
            </a:r>
            <a:r>
              <a:rPr lang="en-US" sz="2200" dirty="0">
                <a:solidFill>
                  <a:schemeClr val="tx1"/>
                </a:solidFill>
                <a:latin typeface="Garamond" pitchFamily="18" charset="0"/>
              </a:rPr>
              <a:t> Mundial: Economics of Adaptation to Climate Change, 2009</a:t>
            </a:r>
            <a:endParaRPr lang="en-US" sz="2200" dirty="0">
              <a:solidFill>
                <a:schemeClr val="tx1"/>
              </a:solidFill>
              <a:latin typeface="Garamond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81000" y="1600200"/>
          <a:ext cx="8458200" cy="4419600"/>
        </p:xfrm>
        <a:graphic>
          <a:graphicData uri="http://schemas.openxmlformats.org/drawingml/2006/table">
            <a:tbl>
              <a:tblPr/>
              <a:tblGrid>
                <a:gridCol w="4591050"/>
                <a:gridCol w="2005013"/>
                <a:gridCol w="1862137"/>
              </a:tblGrid>
              <a:tr h="5508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ＭＳ Ｐゴシック" charset="-128"/>
                          <a:sym typeface="Trebuchet MS" charset="0"/>
                        </a:rPr>
                        <a:t>SETOR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charset="0"/>
                        <a:ea typeface="Calibri" charset="0"/>
                        <a:sym typeface="Trebuchet MS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ＭＳ Ｐゴシック" charset="-128"/>
                          <a:sym typeface="Trebuchet MS" charset="0"/>
                        </a:rPr>
                        <a:t> Cenário climático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charset="0"/>
                        <a:ea typeface="Calibri" charset="0"/>
                        <a:sym typeface="Trebuchet MS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ＭＳ Ｐゴシック" charset="-128"/>
                          <a:sym typeface="Trebuchet MS" charset="0"/>
                        </a:rPr>
                        <a:t> 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charset="0"/>
                        <a:ea typeface="Calibri" charset="0"/>
                        <a:sym typeface="Trebuchet MS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SECO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charset="0"/>
                        <a:ea typeface="Calibri" charset="0"/>
                        <a:sym typeface="Trebuchet MS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CHUVOSO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ＭＳ Ｐゴシック" charset="-128"/>
                          <a:sym typeface="Trebuchet MS" charset="0"/>
                        </a:rPr>
                        <a:t>Agricultura, florestas, pesca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charset="0"/>
                        <a:ea typeface="Calibri" charset="0"/>
                        <a:sym typeface="Trebuchet MS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 2.5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        2.6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Abastecimento de água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E9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19.7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E9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      14.4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E9F4"/>
                    </a:solidFill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Saúde humana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  1.5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        2.0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Zonas costeiras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E9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27.6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E9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      28.5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E9F4"/>
                    </a:solidFill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ＭＳ Ｐゴシック" charset="-128"/>
                          <a:sym typeface="Trebuchet MS" charset="0"/>
                        </a:rPr>
                        <a:t>Infraestrutura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charset="0"/>
                        <a:ea typeface="Calibri" charset="0"/>
                        <a:sym typeface="Trebuchet MS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13.0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      27.5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Somando custos diferentemente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70.0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  <a:ea typeface="Calibri" charset="0"/>
                          <a:sym typeface="Trebuchet MS" charset="0"/>
                        </a:rPr>
                        <a:t>    100.0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6146" name="AutoShape 2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8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Estudo de Adaptação da SAE</a:t>
            </a:r>
            <a:endParaRPr lang="pt-BR" sz="2800"/>
          </a:p>
        </p:txBody>
      </p:sp>
      <p:sp>
        <p:nvSpPr>
          <p:cNvPr id="6147" name="Line 3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148" name="AutoShape 4"/>
          <p:cNvSpPr>
            <a:spLocks/>
          </p:cNvSpPr>
          <p:nvPr/>
        </p:nvSpPr>
        <p:spPr bwMode="auto">
          <a:xfrm>
            <a:off x="228600" y="1700213"/>
            <a:ext cx="8382000" cy="50053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marL="342900" indent="-342900" defTabSz="1169988">
              <a:lnSpc>
                <a:spcPct val="110000"/>
              </a:lnSpc>
              <a:buFont typeface="Arial" charset="0"/>
              <a:buChar char="•"/>
            </a:pPr>
            <a:r>
              <a:rPr lang="pt-BR" sz="2600"/>
              <a:t>À Secretaria de Assuntos Estratégicos (SAE) compete assessorar, direta e imediatamente, a Presidenta da República </a:t>
            </a:r>
            <a:r>
              <a:rPr lang="pt-BR" sz="2600">
                <a:latin typeface="Trebuchet MS Bold" charset="0"/>
                <a:sym typeface="Trebuchet MS Bold" charset="0"/>
              </a:rPr>
              <a:t>no planejamento nacional e na formulação de políticas públicas de longo prazo voltadas ao desenvolvimento do País</a:t>
            </a:r>
            <a:r>
              <a:rPr lang="pt-BR" sz="2600"/>
              <a:t>. </a:t>
            </a:r>
          </a:p>
          <a:p>
            <a:pPr marL="342900" indent="-342900" defTabSz="1169988">
              <a:lnSpc>
                <a:spcPct val="110000"/>
              </a:lnSpc>
            </a:pPr>
            <a:endParaRPr lang="pt-BR" sz="1600"/>
          </a:p>
          <a:p>
            <a:pPr marL="342900" indent="-342900" defTabSz="1169988">
              <a:lnSpc>
                <a:spcPct val="110000"/>
              </a:lnSpc>
              <a:buFont typeface="Arial" charset="0"/>
              <a:buChar char="•"/>
            </a:pPr>
            <a:r>
              <a:rPr lang="pt-BR" sz="2600"/>
              <a:t>No caso da temática da mudança do clima (MC), e na da adaptação em particular, a missão é contribuir para uma estratégia de desenvolvimento de longo prazo que considere os impactos da MC e as oportunidades também associadas a esse desafio. </a:t>
            </a:r>
          </a:p>
        </p:txBody>
      </p:sp>
      <p:sp>
        <p:nvSpPr>
          <p:cNvPr id="6149" name="AutoShape 5"/>
          <p:cNvSpPr>
            <a:spLocks/>
          </p:cNvSpPr>
          <p:nvPr/>
        </p:nvSpPr>
        <p:spPr bwMode="auto">
          <a:xfrm>
            <a:off x="574675" y="360363"/>
            <a:ext cx="7956550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28887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7170" name="AutoShape 2"/>
          <p:cNvSpPr>
            <a:spLocks/>
          </p:cNvSpPr>
          <p:nvPr/>
        </p:nvSpPr>
        <p:spPr bwMode="auto">
          <a:xfrm>
            <a:off x="574675" y="360363"/>
            <a:ext cx="7669213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  <p:sp>
        <p:nvSpPr>
          <p:cNvPr id="7171" name="AutoShape 3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>
              <a:defRPr/>
            </a:pPr>
            <a:r>
              <a:rPr lang="pt-BR" sz="2800" dirty="0">
                <a:solidFill>
                  <a:srgbClr val="567B5E"/>
                </a:solidFill>
                <a:latin typeface="Trebuchet MS Bold" charset="0"/>
                <a:ea typeface="ＭＳ Ｐゴシック" charset="0"/>
                <a:cs typeface="Trebuchet MS Bold" charset="0"/>
                <a:sym typeface="Trebuchet MS Bold" charset="0"/>
              </a:rPr>
              <a:t>Visão</a:t>
            </a:r>
            <a:endParaRPr lang="pt-BR" sz="2800" dirty="0">
              <a:ea typeface="ＭＳ Ｐゴシック" charset="0"/>
              <a:cs typeface="Trebuchet MS" charset="0"/>
            </a:endParaRP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7173" name="AutoShape 5"/>
          <p:cNvSpPr>
            <a:spLocks/>
          </p:cNvSpPr>
          <p:nvPr/>
        </p:nvSpPr>
        <p:spPr bwMode="auto">
          <a:xfrm>
            <a:off x="457200" y="1700213"/>
            <a:ext cx="8229600" cy="38496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endParaRPr lang="pt-BR" sz="2600" i="1"/>
          </a:p>
          <a:p>
            <a:pPr defTabSz="1169988">
              <a:spcBef>
                <a:spcPts val="600"/>
              </a:spcBef>
              <a:buFont typeface="Arial" charset="0"/>
              <a:buChar char="•"/>
            </a:pPr>
            <a:r>
              <a:rPr lang="pt-BR" sz="2600"/>
              <a:t>É impossível pensar estrategicamente o Brasil do futuro – que é a obrigação precípua da SAE – sem o bom entendimento do problema da mudança do clima (MC)</a:t>
            </a:r>
          </a:p>
          <a:p>
            <a:pPr defTabSz="1169988">
              <a:spcBef>
                <a:spcPts val="600"/>
              </a:spcBef>
            </a:pPr>
            <a:endParaRPr lang="pt-BR"/>
          </a:p>
          <a:p>
            <a:pPr defTabSz="1169988">
              <a:spcBef>
                <a:spcPts val="600"/>
              </a:spcBef>
              <a:buFont typeface="Arial" charset="0"/>
              <a:buChar char="•"/>
            </a:pPr>
            <a:r>
              <a:rPr lang="pt-BR" sz="2600"/>
              <a:t>A MC é eminentemente um problema sobre oportunidades e dificuldades do desenvolvimento econômico e social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31744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8194" name="AutoShape 2"/>
          <p:cNvSpPr>
            <a:spLocks/>
          </p:cNvSpPr>
          <p:nvPr/>
        </p:nvSpPr>
        <p:spPr bwMode="auto">
          <a:xfrm>
            <a:off x="574675" y="360363"/>
            <a:ext cx="7669213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  <p:sp>
        <p:nvSpPr>
          <p:cNvPr id="8195" name="AutoShape 3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8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Lógica</a:t>
            </a:r>
            <a:endParaRPr lang="pt-BR" sz="2800"/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8197" name="AutoShape 5"/>
          <p:cNvSpPr>
            <a:spLocks/>
          </p:cNvSpPr>
          <p:nvPr/>
        </p:nvSpPr>
        <p:spPr bwMode="auto">
          <a:xfrm>
            <a:off x="304800" y="1555750"/>
            <a:ext cx="8686800" cy="5730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marL="190500" indent="-190500">
              <a:lnSpc>
                <a:spcPct val="110000"/>
              </a:lnSpc>
              <a:spcAft>
                <a:spcPts val="900"/>
              </a:spcAft>
            </a:pPr>
            <a:r>
              <a:rPr lang="pt-BR" sz="2600" b="1" i="1">
                <a:solidFill>
                  <a:srgbClr val="567B5E"/>
                </a:solidFill>
              </a:rPr>
              <a:t>• </a:t>
            </a:r>
            <a:r>
              <a:rPr lang="pt-BR" sz="2600"/>
              <a:t>A adaptação vai se dar num Brasil diferente do de hoje.</a:t>
            </a:r>
          </a:p>
          <a:p>
            <a:pPr marL="190500" indent="-190500">
              <a:lnSpc>
                <a:spcPct val="110000"/>
              </a:lnSpc>
              <a:spcAft>
                <a:spcPts val="900"/>
              </a:spcAft>
              <a:buSzPct val="100000"/>
              <a:buFont typeface="Arial" charset="0"/>
              <a:buChar char="•"/>
            </a:pPr>
            <a:r>
              <a:rPr lang="pt-BR" sz="2600"/>
              <a:t>Em 2050, a renda per capita do Brasil será igual a do Japão de hoje! Lá vai ser muito mais fácil se adaptar.</a:t>
            </a:r>
          </a:p>
          <a:p>
            <a:pPr marL="190500" indent="-190500">
              <a:lnSpc>
                <a:spcPct val="110000"/>
              </a:lnSpc>
              <a:spcAft>
                <a:spcPts val="900"/>
              </a:spcAft>
            </a:pPr>
            <a:r>
              <a:rPr lang="pt-BR" sz="2600">
                <a:latin typeface="Trebuchet MS Bold" charset="0"/>
                <a:sym typeface="Trebuchet MS Bold" charset="0"/>
              </a:rPr>
              <a:t>	E POR QUE NÃO? </a:t>
            </a:r>
          </a:p>
          <a:p>
            <a:pPr marL="190500" indent="-190500">
              <a:lnSpc>
                <a:spcPct val="110000"/>
              </a:lnSpc>
              <a:spcAft>
                <a:spcPts val="900"/>
              </a:spcAft>
              <a:buSzPct val="100000"/>
              <a:buFont typeface="Arial" charset="0"/>
              <a:buChar char="•"/>
            </a:pPr>
            <a:r>
              <a:rPr lang="pt-BR" sz="2600"/>
              <a:t>Qualquer coisa que façamos hoje pode se mostrar bastante errada no futuro. Para que gastar recursos escassos de hoje em coisas incertas do futuro e não em problemas sociais mais prementes (e certos) do presente?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34511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9218" name="AutoShape 2"/>
          <p:cNvSpPr>
            <a:spLocks/>
          </p:cNvSpPr>
          <p:nvPr/>
        </p:nvSpPr>
        <p:spPr bwMode="auto">
          <a:xfrm>
            <a:off x="574675" y="360363"/>
            <a:ext cx="8029575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  <p:sp>
        <p:nvSpPr>
          <p:cNvPr id="9219" name="AutoShape 3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8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Lógica</a:t>
            </a:r>
            <a:endParaRPr lang="pt-BR" sz="2800"/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9221" name="AutoShape 5"/>
          <p:cNvSpPr>
            <a:spLocks/>
          </p:cNvSpPr>
          <p:nvPr/>
        </p:nvSpPr>
        <p:spPr bwMode="auto">
          <a:xfrm>
            <a:off x="304800" y="1555750"/>
            <a:ext cx="8534400" cy="471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marL="171450" indent="-171450"/>
            <a:r>
              <a:rPr lang="pt-BR" sz="2600" b="1" i="1">
                <a:solidFill>
                  <a:srgbClr val="567B5E"/>
                </a:solidFill>
              </a:rPr>
              <a:t>• </a:t>
            </a:r>
            <a:r>
              <a:rPr lang="pt-BR" sz="2600"/>
              <a:t>O que podemos fazer é:</a:t>
            </a:r>
          </a:p>
          <a:p>
            <a:pPr marL="171450" indent="-171450">
              <a:buSzPct val="100000"/>
              <a:buFont typeface="Arial" charset="0"/>
              <a:buChar char="•"/>
            </a:pPr>
            <a:endParaRPr lang="pt-BR" sz="1300"/>
          </a:p>
          <a:p>
            <a:pPr marL="914400" lvl="1" indent="-457200">
              <a:lnSpc>
                <a:spcPct val="110000"/>
              </a:lnSpc>
              <a:buSzPct val="100000"/>
              <a:buFont typeface="Arial" charset="0"/>
              <a:buChar char="•"/>
            </a:pPr>
            <a:r>
              <a:rPr lang="pt-BR" sz="2600"/>
              <a:t>projetar os </a:t>
            </a:r>
            <a:r>
              <a:rPr lang="pt-BR" sz="2600" u="sng"/>
              <a:t>impactos</a:t>
            </a:r>
            <a:endParaRPr lang="pt-BR" sz="2600"/>
          </a:p>
          <a:p>
            <a:pPr marL="914400" lvl="1" indent="-457200">
              <a:lnSpc>
                <a:spcPct val="110000"/>
              </a:lnSpc>
              <a:buSzPct val="100000"/>
              <a:buFont typeface="Arial" charset="0"/>
              <a:buChar char="•"/>
            </a:pPr>
            <a:r>
              <a:rPr lang="pt-BR" sz="2600"/>
              <a:t>antever </a:t>
            </a:r>
            <a:r>
              <a:rPr lang="pt-BR" sz="2600" u="sng"/>
              <a:t>quando</a:t>
            </a:r>
            <a:r>
              <a:rPr lang="pt-BR" sz="2600"/>
              <a:t> deverão acontecer</a:t>
            </a:r>
          </a:p>
          <a:p>
            <a:pPr marL="914400" lvl="1" indent="-457200">
              <a:lnSpc>
                <a:spcPct val="110000"/>
              </a:lnSpc>
              <a:buSzPct val="100000"/>
              <a:buFont typeface="Arial" charset="0"/>
              <a:buChar char="•"/>
            </a:pPr>
            <a:r>
              <a:rPr lang="pt-BR" sz="2600"/>
              <a:t>identificar medidas de </a:t>
            </a:r>
            <a:r>
              <a:rPr lang="pt-BR" sz="2600" u="sng"/>
              <a:t>prevenção</a:t>
            </a:r>
            <a:r>
              <a:rPr lang="pt-BR" sz="2600"/>
              <a:t> e </a:t>
            </a:r>
            <a:r>
              <a:rPr lang="pt-BR" sz="2600" u="sng"/>
              <a:t>remediação</a:t>
            </a:r>
          </a:p>
          <a:p>
            <a:pPr marL="914400" lvl="1" indent="-457200">
              <a:lnSpc>
                <a:spcPct val="110000"/>
              </a:lnSpc>
              <a:buSzPct val="100000"/>
              <a:buFont typeface="Arial" charset="0"/>
              <a:buChar char="•"/>
            </a:pPr>
            <a:r>
              <a:rPr lang="pt-BR" sz="2600"/>
              <a:t>e ainda identificar um </a:t>
            </a:r>
            <a:r>
              <a:rPr lang="pt-BR" sz="2600" u="sng"/>
              <a:t>critério de decisão </a:t>
            </a:r>
            <a:r>
              <a:rPr lang="pt-BR" sz="2600"/>
              <a:t>que nos diga se vale ou não a pena executar estas medidas</a:t>
            </a:r>
          </a:p>
          <a:p>
            <a:pPr marL="171450" indent="-171450">
              <a:lnSpc>
                <a:spcPct val="110000"/>
              </a:lnSpc>
              <a:buSzPct val="100000"/>
              <a:buFont typeface="Arial" charset="0"/>
              <a:buChar char="•"/>
            </a:pPr>
            <a:endParaRPr lang="pt-BR" sz="2000"/>
          </a:p>
          <a:p>
            <a:pPr marL="171450" indent="-171450">
              <a:lnSpc>
                <a:spcPct val="110000"/>
              </a:lnSpc>
              <a:buFont typeface="Arial" charset="0"/>
              <a:buChar char="•"/>
            </a:pPr>
            <a:r>
              <a:rPr lang="pt-BR" sz="2600"/>
              <a:t>Observe que isto envolve balancear entre necessidades certas  presentes com necessidades possíveis no futuro. Este problema é comum nas decisões de investimento público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3727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0242" name="AutoShape 2"/>
          <p:cNvSpPr>
            <a:spLocks/>
          </p:cNvSpPr>
          <p:nvPr/>
        </p:nvSpPr>
        <p:spPr bwMode="auto">
          <a:xfrm>
            <a:off x="611188" y="979488"/>
            <a:ext cx="6696075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8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Impacto econômico da mudança do clima</a:t>
            </a:r>
            <a:endParaRPr lang="pt-BR" sz="2800"/>
          </a:p>
        </p:txBody>
      </p:sp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 flipV="1">
            <a:off x="1211263" y="1844675"/>
            <a:ext cx="0" cy="368141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>
            <a:outerShdw dist="23000" dir="5400000" algn="ctr" rotWithShape="0">
              <a:srgbClr val="808080">
                <a:alpha val="34998"/>
              </a:srgbClr>
            </a:outerShdw>
          </a:effectLst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1198563" y="5486400"/>
            <a:ext cx="5522912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>
            <a:outerShdw dist="23000" dir="5400000" algn="ctr" rotWithShape="0">
              <a:srgbClr val="808080">
                <a:alpha val="34998"/>
              </a:srgbClr>
            </a:outerShdw>
          </a:effectLst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0246" name="AutoShape 6"/>
          <p:cNvSpPr>
            <a:spLocks/>
          </p:cNvSpPr>
          <p:nvPr/>
        </p:nvSpPr>
        <p:spPr bwMode="auto">
          <a:xfrm>
            <a:off x="1211263" y="2049463"/>
            <a:ext cx="2427287" cy="3463925"/>
          </a:xfrm>
          <a:custGeom>
            <a:avLst/>
            <a:gdLst>
              <a:gd name="T0" fmla="*/ 1213644 w 21538"/>
              <a:gd name="T1" fmla="*/ 1731963 h 21600"/>
              <a:gd name="T2" fmla="*/ 1213644 w 21538"/>
              <a:gd name="T3" fmla="*/ 1731963 h 21600"/>
              <a:gd name="T4" fmla="*/ 1213644 w 21538"/>
              <a:gd name="T5" fmla="*/ 1731963 h 21600"/>
              <a:gd name="T6" fmla="*/ 1213644 w 21538"/>
              <a:gd name="T7" fmla="*/ 17319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38" h="21600">
                <a:moveTo>
                  <a:pt x="0" y="21600"/>
                </a:moveTo>
                <a:lnTo>
                  <a:pt x="6318" y="20100"/>
                </a:lnTo>
                <a:cubicBezTo>
                  <a:pt x="7591" y="19766"/>
                  <a:pt x="7053" y="19833"/>
                  <a:pt x="7640" y="19600"/>
                </a:cubicBezTo>
                <a:cubicBezTo>
                  <a:pt x="8228" y="19366"/>
                  <a:pt x="9159" y="19066"/>
                  <a:pt x="9844" y="18700"/>
                </a:cubicBezTo>
                <a:cubicBezTo>
                  <a:pt x="10530" y="18333"/>
                  <a:pt x="11069" y="17933"/>
                  <a:pt x="11755" y="17400"/>
                </a:cubicBezTo>
                <a:cubicBezTo>
                  <a:pt x="12440" y="16866"/>
                  <a:pt x="12857" y="16883"/>
                  <a:pt x="13959" y="15500"/>
                </a:cubicBezTo>
                <a:cubicBezTo>
                  <a:pt x="15061" y="14116"/>
                  <a:pt x="17265" y="11050"/>
                  <a:pt x="18367" y="9099"/>
                </a:cubicBezTo>
                <a:cubicBezTo>
                  <a:pt x="19469" y="7149"/>
                  <a:pt x="20057" y="5199"/>
                  <a:pt x="20571" y="3799"/>
                </a:cubicBezTo>
                <a:cubicBezTo>
                  <a:pt x="21085" y="2399"/>
                  <a:pt x="21306" y="1333"/>
                  <a:pt x="21453" y="699"/>
                </a:cubicBezTo>
                <a:cubicBezTo>
                  <a:pt x="21599" y="66"/>
                  <a:pt x="21526" y="33"/>
                  <a:pt x="21453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/>
            <a:tailEnd/>
          </a:ln>
          <a:effectLst>
            <a:outerShdw dist="20000" dir="5400000" algn="ctr" rotWithShape="0">
              <a:srgbClr val="000000">
                <a:alpha val="37999"/>
              </a:srgbClr>
            </a:outerShdw>
          </a:effectLst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0247" name="AutoShape 7"/>
          <p:cNvSpPr>
            <a:spLocks/>
          </p:cNvSpPr>
          <p:nvPr/>
        </p:nvSpPr>
        <p:spPr bwMode="auto">
          <a:xfrm>
            <a:off x="3644900" y="2174875"/>
            <a:ext cx="4737100" cy="3730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r>
              <a:rPr lang="pt-BR" sz="2200" b="1">
                <a:latin typeface="Times New Roman Bold" charset="0"/>
                <a:sym typeface="Times New Roman Bold" charset="0"/>
              </a:rPr>
              <a:t>Crescimento sem mudança do clima</a:t>
            </a:r>
            <a:endParaRPr lang="pt-BR" sz="2200" b="1"/>
          </a:p>
        </p:txBody>
      </p:sp>
      <p:sp>
        <p:nvSpPr>
          <p:cNvPr id="10248" name="AutoShape 8"/>
          <p:cNvSpPr>
            <a:spLocks/>
          </p:cNvSpPr>
          <p:nvPr/>
        </p:nvSpPr>
        <p:spPr bwMode="auto">
          <a:xfrm>
            <a:off x="2128838" y="3214688"/>
            <a:ext cx="2052637" cy="1955800"/>
          </a:xfrm>
          <a:custGeom>
            <a:avLst/>
            <a:gdLst>
              <a:gd name="T0" fmla="*/ 1026319 w 21600"/>
              <a:gd name="T1" fmla="*/ 977900 h 21600"/>
              <a:gd name="T2" fmla="*/ 1026319 w 21600"/>
              <a:gd name="T3" fmla="*/ 977900 h 21600"/>
              <a:gd name="T4" fmla="*/ 1026319 w 21600"/>
              <a:gd name="T5" fmla="*/ 977900 h 21600"/>
              <a:gd name="T6" fmla="*/ 1026319 w 21600"/>
              <a:gd name="T7" fmla="*/ 9779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cubicBezTo>
                  <a:pt x="1130" y="21506"/>
                  <a:pt x="2261" y="21412"/>
                  <a:pt x="3213" y="21179"/>
                </a:cubicBezTo>
                <a:cubicBezTo>
                  <a:pt x="4165" y="20945"/>
                  <a:pt x="4730" y="20781"/>
                  <a:pt x="5712" y="20197"/>
                </a:cubicBezTo>
                <a:cubicBezTo>
                  <a:pt x="6694" y="19612"/>
                  <a:pt x="8033" y="18654"/>
                  <a:pt x="9104" y="17672"/>
                </a:cubicBezTo>
                <a:cubicBezTo>
                  <a:pt x="10175" y="16690"/>
                  <a:pt x="10740" y="15989"/>
                  <a:pt x="12138" y="14306"/>
                </a:cubicBezTo>
                <a:cubicBezTo>
                  <a:pt x="13537" y="12623"/>
                  <a:pt x="16066" y="9514"/>
                  <a:pt x="17494" y="7574"/>
                </a:cubicBezTo>
                <a:cubicBezTo>
                  <a:pt x="18922" y="5633"/>
                  <a:pt x="20023" y="3927"/>
                  <a:pt x="20707" y="2664"/>
                </a:cubicBezTo>
                <a:cubicBezTo>
                  <a:pt x="21391" y="1402"/>
                  <a:pt x="21495" y="701"/>
                  <a:pt x="21599" y="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20000" dir="5400000" algn="ctr" rotWithShape="0">
              <a:srgbClr val="000000">
                <a:alpha val="37999"/>
              </a:srgbClr>
            </a:outerShdw>
          </a:effectLst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0249" name="AutoShape 9"/>
          <p:cNvSpPr>
            <a:spLocks/>
          </p:cNvSpPr>
          <p:nvPr/>
        </p:nvSpPr>
        <p:spPr bwMode="auto">
          <a:xfrm>
            <a:off x="4411663" y="3214688"/>
            <a:ext cx="4427537" cy="3714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r>
              <a:rPr lang="pt-BR" sz="2200" b="1">
                <a:solidFill>
                  <a:srgbClr val="C0504D"/>
                </a:solidFill>
                <a:latin typeface="Times New Roman Bold" charset="0"/>
                <a:sym typeface="Times New Roman Bold" charset="0"/>
              </a:rPr>
              <a:t>Crescimento com mudança do clima</a:t>
            </a:r>
            <a:endParaRPr lang="pt-BR" sz="2200" b="1"/>
          </a:p>
        </p:txBody>
      </p:sp>
      <p:sp>
        <p:nvSpPr>
          <p:cNvPr id="10250" name="AutoShape 10"/>
          <p:cNvSpPr>
            <a:spLocks/>
          </p:cNvSpPr>
          <p:nvPr/>
        </p:nvSpPr>
        <p:spPr bwMode="auto">
          <a:xfrm>
            <a:off x="4283075" y="4356100"/>
            <a:ext cx="2438400" cy="3730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>
              <a:defRPr/>
            </a:pPr>
            <a:r>
              <a:rPr lang="pt-BR" sz="2200" b="1" dirty="0">
                <a:solidFill>
                  <a:srgbClr val="0070C0"/>
                </a:solidFill>
                <a:latin typeface="Times New Roman Bold" charset="0"/>
                <a:ea typeface="ＭＳ Ｐゴシック" charset="0"/>
                <a:cs typeface="Times New Roman Bold" charset="0"/>
                <a:sym typeface="Times New Roman Bold" charset="0"/>
              </a:rPr>
              <a:t>Perdas econômicas</a:t>
            </a:r>
            <a:endParaRPr lang="pt-BR" sz="2200" b="1" dirty="0">
              <a:ea typeface="ＭＳ Ｐゴシック" charset="0"/>
              <a:cs typeface="Trebuchet MS" charset="0"/>
            </a:endParaRPr>
          </a:p>
        </p:txBody>
      </p:sp>
      <p:sp>
        <p:nvSpPr>
          <p:cNvPr id="10251" name="AutoShape 11"/>
          <p:cNvSpPr>
            <a:spLocks/>
          </p:cNvSpPr>
          <p:nvPr/>
        </p:nvSpPr>
        <p:spPr bwMode="auto">
          <a:xfrm>
            <a:off x="6053138" y="5578475"/>
            <a:ext cx="1296987" cy="422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>
              <a:defRPr/>
            </a:pPr>
            <a:r>
              <a:rPr lang="pt-BR" sz="2400" b="1" dirty="0">
                <a:latin typeface="Times New Roman Bold" charset="0"/>
                <a:ea typeface="ＭＳ Ｐゴシック" charset="0"/>
                <a:cs typeface="Times New Roman Bold" charset="0"/>
                <a:sym typeface="Times New Roman Bold" charset="0"/>
              </a:rPr>
              <a:t>Tempo</a:t>
            </a:r>
            <a:endParaRPr lang="pt-BR" b="1" dirty="0">
              <a:ea typeface="ＭＳ Ｐゴシック" charset="0"/>
              <a:cs typeface="Trebuchet MS" charset="0"/>
            </a:endParaRPr>
          </a:p>
        </p:txBody>
      </p:sp>
      <p:sp>
        <p:nvSpPr>
          <p:cNvPr id="10252" name="AutoShape 12"/>
          <p:cNvSpPr>
            <a:spLocks/>
          </p:cNvSpPr>
          <p:nvPr/>
        </p:nvSpPr>
        <p:spPr bwMode="auto">
          <a:xfrm>
            <a:off x="682625" y="1854200"/>
            <a:ext cx="381000" cy="4206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>
              <a:defRPr/>
            </a:pPr>
            <a:r>
              <a:rPr lang="pt-BR" sz="2400" dirty="0">
                <a:latin typeface="Times New Roman Bold" charset="0"/>
                <a:ea typeface="ＭＳ Ｐゴシック" charset="0"/>
                <a:cs typeface="Times New Roman Bold" charset="0"/>
                <a:sym typeface="Times New Roman Bold" charset="0"/>
              </a:rPr>
              <a:t> $ </a:t>
            </a:r>
            <a:endParaRPr lang="pt-BR" dirty="0">
              <a:ea typeface="ＭＳ Ｐゴシック" charset="0"/>
              <a:cs typeface="Trebuchet MS" charset="0"/>
            </a:endParaRPr>
          </a:p>
        </p:txBody>
      </p:sp>
      <p:sp>
        <p:nvSpPr>
          <p:cNvPr id="10253" name="Line 13"/>
          <p:cNvSpPr>
            <a:spLocks noChangeShapeType="1"/>
          </p:cNvSpPr>
          <p:nvPr/>
        </p:nvSpPr>
        <p:spPr bwMode="auto">
          <a:xfrm>
            <a:off x="2128838" y="5122863"/>
            <a:ext cx="0" cy="374650"/>
          </a:xfrm>
          <a:prstGeom prst="line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0254" name="AutoShape 14"/>
          <p:cNvSpPr>
            <a:spLocks/>
          </p:cNvSpPr>
          <p:nvPr/>
        </p:nvSpPr>
        <p:spPr bwMode="auto">
          <a:xfrm>
            <a:off x="2128838" y="2427288"/>
            <a:ext cx="1538287" cy="2722562"/>
          </a:xfrm>
          <a:custGeom>
            <a:avLst/>
            <a:gdLst>
              <a:gd name="T0" fmla="*/ 769107 w 21017"/>
              <a:gd name="T1" fmla="*/ 1499140 h 20529"/>
              <a:gd name="T2" fmla="*/ 769107 w 21017"/>
              <a:gd name="T3" fmla="*/ 1499140 h 20529"/>
              <a:gd name="T4" fmla="*/ 769107 w 21017"/>
              <a:gd name="T5" fmla="*/ 1499140 h 20529"/>
              <a:gd name="T6" fmla="*/ 769107 w 21017"/>
              <a:gd name="T7" fmla="*/ 1499140 h 2052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017" h="20529">
                <a:moveTo>
                  <a:pt x="0" y="20331"/>
                </a:moveTo>
                <a:cubicBezTo>
                  <a:pt x="629" y="19873"/>
                  <a:pt x="3984" y="18958"/>
                  <a:pt x="5871" y="17782"/>
                </a:cubicBezTo>
                <a:cubicBezTo>
                  <a:pt x="7759" y="16605"/>
                  <a:pt x="9646" y="14906"/>
                  <a:pt x="11324" y="13272"/>
                </a:cubicBezTo>
                <a:cubicBezTo>
                  <a:pt x="13001" y="11638"/>
                  <a:pt x="14749" y="9612"/>
                  <a:pt x="15937" y="7979"/>
                </a:cubicBezTo>
                <a:cubicBezTo>
                  <a:pt x="17126" y="6345"/>
                  <a:pt x="17685" y="4743"/>
                  <a:pt x="18454" y="3469"/>
                </a:cubicBezTo>
                <a:cubicBezTo>
                  <a:pt x="19223" y="2195"/>
                  <a:pt x="20201" y="-1040"/>
                  <a:pt x="20551" y="332"/>
                </a:cubicBezTo>
                <a:cubicBezTo>
                  <a:pt x="20900" y="1704"/>
                  <a:pt x="20551" y="9776"/>
                  <a:pt x="20551" y="11704"/>
                </a:cubicBezTo>
                <a:cubicBezTo>
                  <a:pt x="20551" y="13632"/>
                  <a:pt x="21599" y="11116"/>
                  <a:pt x="20551" y="11900"/>
                </a:cubicBezTo>
                <a:cubicBezTo>
                  <a:pt x="19502" y="12684"/>
                  <a:pt x="15308" y="15592"/>
                  <a:pt x="14260" y="16409"/>
                </a:cubicBezTo>
                <a:cubicBezTo>
                  <a:pt x="13211" y="17226"/>
                  <a:pt x="15099" y="16377"/>
                  <a:pt x="14260" y="16802"/>
                </a:cubicBezTo>
                <a:cubicBezTo>
                  <a:pt x="13421" y="17226"/>
                  <a:pt x="10135" y="18566"/>
                  <a:pt x="9227" y="18958"/>
                </a:cubicBezTo>
                <a:cubicBezTo>
                  <a:pt x="8318" y="19350"/>
                  <a:pt x="9366" y="18926"/>
                  <a:pt x="8807" y="19154"/>
                </a:cubicBezTo>
                <a:cubicBezTo>
                  <a:pt x="8248" y="19383"/>
                  <a:pt x="6990" y="20102"/>
                  <a:pt x="5871" y="20331"/>
                </a:cubicBezTo>
                <a:cubicBezTo>
                  <a:pt x="4753" y="20560"/>
                  <a:pt x="3075" y="20527"/>
                  <a:pt x="2097" y="20527"/>
                </a:cubicBezTo>
                <a:cubicBezTo>
                  <a:pt x="1118" y="20527"/>
                  <a:pt x="2201" y="20445"/>
                  <a:pt x="0" y="20331"/>
                </a:cubicBezTo>
                <a:close/>
              </a:path>
            </a:pathLst>
          </a:custGeom>
          <a:solidFill>
            <a:srgbClr val="FFFF00"/>
          </a:solidFill>
          <a:ln w="25400" cap="flat" cmpd="sng">
            <a:solidFill>
              <a:srgbClr val="3A5E8A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0255" name="AutoShape 15"/>
          <p:cNvSpPr>
            <a:spLocks/>
          </p:cNvSpPr>
          <p:nvPr/>
        </p:nvSpPr>
        <p:spPr bwMode="auto">
          <a:xfrm>
            <a:off x="1601788" y="5559425"/>
            <a:ext cx="3470275" cy="422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>
              <a:defRPr/>
            </a:pPr>
            <a:r>
              <a:rPr lang="pt-BR" b="1" dirty="0">
                <a:latin typeface="Times New Roman Bold" charset="0"/>
                <a:ea typeface="ＭＳ Ｐゴシック" charset="0"/>
                <a:cs typeface="Times New Roman Bold" charset="0"/>
                <a:sym typeface="Times New Roman Bold" charset="0"/>
              </a:rPr>
              <a:t> </a:t>
            </a:r>
            <a:r>
              <a:rPr lang="pt-BR" sz="2400" b="1" dirty="0">
                <a:latin typeface="Times New Roman Bold" charset="0"/>
                <a:ea typeface="ＭＳ Ｐゴシック" charset="0"/>
                <a:cs typeface="Times New Roman Bold" charset="0"/>
                <a:sym typeface="Times New Roman Bold" charset="0"/>
              </a:rPr>
              <a:t> 2013           2040</a:t>
            </a:r>
            <a:endParaRPr lang="pt-BR" b="1" dirty="0">
              <a:ea typeface="ＭＳ Ｐゴシック" charset="0"/>
              <a:cs typeface="Trebuchet MS" charset="0"/>
            </a:endParaRPr>
          </a:p>
        </p:txBody>
      </p:sp>
      <p:sp>
        <p:nvSpPr>
          <p:cNvPr id="10256" name="AutoShape 16"/>
          <p:cNvSpPr>
            <a:spLocks/>
          </p:cNvSpPr>
          <p:nvPr/>
        </p:nvSpPr>
        <p:spPr bwMode="auto">
          <a:xfrm>
            <a:off x="3421063" y="4029075"/>
            <a:ext cx="773112" cy="620713"/>
          </a:xfrm>
          <a:custGeom>
            <a:avLst/>
            <a:gdLst>
              <a:gd name="T0" fmla="*/ 386537 w 20601"/>
              <a:gd name="T1" fmla="*/ 310342 h 21159"/>
              <a:gd name="T2" fmla="*/ 386537 w 20601"/>
              <a:gd name="T3" fmla="*/ 310342 h 21159"/>
              <a:gd name="T4" fmla="*/ 386537 w 20601"/>
              <a:gd name="T5" fmla="*/ 310342 h 21159"/>
              <a:gd name="T6" fmla="*/ 386537 w 20601"/>
              <a:gd name="T7" fmla="*/ 310342 h 2115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01" h="21159">
                <a:moveTo>
                  <a:pt x="0" y="0"/>
                </a:moveTo>
                <a:cubicBezTo>
                  <a:pt x="2425" y="6284"/>
                  <a:pt x="4850" y="12569"/>
                  <a:pt x="8121" y="16037"/>
                </a:cubicBezTo>
                <a:cubicBezTo>
                  <a:pt x="11392" y="19505"/>
                  <a:pt x="17652" y="20010"/>
                  <a:pt x="19626" y="20805"/>
                </a:cubicBezTo>
                <a:cubicBezTo>
                  <a:pt x="21599" y="21599"/>
                  <a:pt x="19964" y="20805"/>
                  <a:pt x="19964" y="20805"/>
                </a:cubicBezTo>
              </a:path>
            </a:pathLst>
          </a:custGeom>
          <a:noFill/>
          <a:ln w="9525" cap="flat" cmpd="sng">
            <a:solidFill>
              <a:srgbClr val="0070C0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0257" name="Line 17"/>
          <p:cNvSpPr>
            <a:spLocks noChangeShapeType="1"/>
          </p:cNvSpPr>
          <p:nvPr/>
        </p:nvSpPr>
        <p:spPr bwMode="auto">
          <a:xfrm>
            <a:off x="3632200" y="4005263"/>
            <a:ext cx="12700" cy="1465262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>
            <a:outerShdw dist="20000" dir="5400000" algn="ctr" rotWithShape="0">
              <a:srgbClr val="808080">
                <a:alpha val="37999"/>
              </a:srgbClr>
            </a:outerShdw>
          </a:effectLst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0258" name="AutoShape 18"/>
          <p:cNvSpPr>
            <a:spLocks/>
          </p:cNvSpPr>
          <p:nvPr/>
        </p:nvSpPr>
        <p:spPr bwMode="auto">
          <a:xfrm>
            <a:off x="574675" y="360363"/>
            <a:ext cx="7813675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7" grpId="0" autoUpdateAnimBg="0"/>
      <p:bldP spid="10248" grpId="0" animBg="1"/>
      <p:bldP spid="10249" grpId="0" autoUpdateAnimBg="0"/>
      <p:bldP spid="10250" grpId="0" autoUpdateAnimBg="0"/>
      <p:bldP spid="10254" grpId="0" animBg="1"/>
      <p:bldP spid="10256" grpId="0" animBg="1"/>
      <p:bldP spid="1025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1266" name="AutoShape 2"/>
          <p:cNvSpPr>
            <a:spLocks/>
          </p:cNvSpPr>
          <p:nvPr/>
        </p:nvSpPr>
        <p:spPr bwMode="auto">
          <a:xfrm>
            <a:off x="611188" y="979488"/>
            <a:ext cx="6696075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4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Adaptar-se até que ponto? </a:t>
            </a:r>
            <a:endParaRPr lang="pt-BR"/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 flipH="1" flipV="1">
            <a:off x="1814513" y="1936750"/>
            <a:ext cx="14287" cy="31670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>
            <a:outerShdw dist="23000" dir="5400000" algn="ctr" rotWithShape="0">
              <a:srgbClr val="808080">
                <a:alpha val="34998"/>
              </a:srgbClr>
            </a:outerShdw>
          </a:effectLst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1814513" y="5092700"/>
            <a:ext cx="4548187" cy="127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>
            <a:outerShdw dist="23000" dir="5400000" algn="ctr" rotWithShape="0">
              <a:srgbClr val="808080">
                <a:alpha val="34998"/>
              </a:srgbClr>
            </a:outerShdw>
          </a:effectLst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1270" name="AutoShape 6"/>
          <p:cNvSpPr>
            <a:spLocks/>
          </p:cNvSpPr>
          <p:nvPr/>
        </p:nvSpPr>
        <p:spPr bwMode="auto">
          <a:xfrm>
            <a:off x="1827213" y="2349500"/>
            <a:ext cx="1862137" cy="2743200"/>
          </a:xfrm>
          <a:custGeom>
            <a:avLst/>
            <a:gdLst>
              <a:gd name="T0" fmla="*/ 931068 w 21538"/>
              <a:gd name="T1" fmla="*/ 1371600 h 21600"/>
              <a:gd name="T2" fmla="*/ 931068 w 21538"/>
              <a:gd name="T3" fmla="*/ 1371600 h 21600"/>
              <a:gd name="T4" fmla="*/ 931068 w 21538"/>
              <a:gd name="T5" fmla="*/ 1371600 h 21600"/>
              <a:gd name="T6" fmla="*/ 931068 w 21538"/>
              <a:gd name="T7" fmla="*/ 13716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38" h="21600">
                <a:moveTo>
                  <a:pt x="0" y="21600"/>
                </a:moveTo>
                <a:lnTo>
                  <a:pt x="6318" y="20100"/>
                </a:lnTo>
                <a:cubicBezTo>
                  <a:pt x="7591" y="19766"/>
                  <a:pt x="7053" y="19833"/>
                  <a:pt x="7640" y="19600"/>
                </a:cubicBezTo>
                <a:cubicBezTo>
                  <a:pt x="8228" y="19366"/>
                  <a:pt x="9159" y="19066"/>
                  <a:pt x="9844" y="18700"/>
                </a:cubicBezTo>
                <a:cubicBezTo>
                  <a:pt x="10530" y="18333"/>
                  <a:pt x="11069" y="17933"/>
                  <a:pt x="11755" y="17400"/>
                </a:cubicBezTo>
                <a:cubicBezTo>
                  <a:pt x="12440" y="16866"/>
                  <a:pt x="12857" y="16883"/>
                  <a:pt x="13959" y="15500"/>
                </a:cubicBezTo>
                <a:cubicBezTo>
                  <a:pt x="15061" y="14116"/>
                  <a:pt x="17265" y="11050"/>
                  <a:pt x="18367" y="9099"/>
                </a:cubicBezTo>
                <a:cubicBezTo>
                  <a:pt x="19469" y="7149"/>
                  <a:pt x="20057" y="5199"/>
                  <a:pt x="20571" y="3799"/>
                </a:cubicBezTo>
                <a:cubicBezTo>
                  <a:pt x="21085" y="2399"/>
                  <a:pt x="21306" y="1333"/>
                  <a:pt x="21453" y="699"/>
                </a:cubicBezTo>
                <a:cubicBezTo>
                  <a:pt x="21600" y="66"/>
                  <a:pt x="21526" y="33"/>
                  <a:pt x="21453" y="0"/>
                </a:cubicBezTo>
              </a:path>
            </a:pathLst>
          </a:custGeom>
          <a:noFill/>
          <a:ln w="38100" cap="flat" cmpd="sng">
            <a:solidFill>
              <a:srgbClr val="000000"/>
            </a:solidFill>
            <a:prstDash val="solid"/>
            <a:round/>
            <a:headEnd/>
            <a:tailEnd/>
          </a:ln>
          <a:effectLst>
            <a:outerShdw dist="20000" dir="5400000" algn="ctr" rotWithShape="0">
              <a:srgbClr val="000000">
                <a:alpha val="37999"/>
              </a:srgbClr>
            </a:outerShdw>
          </a:effectLst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1271" name="AutoShape 7"/>
          <p:cNvSpPr>
            <a:spLocks/>
          </p:cNvSpPr>
          <p:nvPr/>
        </p:nvSpPr>
        <p:spPr bwMode="auto">
          <a:xfrm>
            <a:off x="2641600" y="2794000"/>
            <a:ext cx="1536700" cy="1955800"/>
          </a:xfrm>
          <a:custGeom>
            <a:avLst/>
            <a:gdLst>
              <a:gd name="T0" fmla="*/ 768350 w 21600"/>
              <a:gd name="T1" fmla="*/ 977900 h 21600"/>
              <a:gd name="T2" fmla="*/ 768350 w 21600"/>
              <a:gd name="T3" fmla="*/ 977900 h 21600"/>
              <a:gd name="T4" fmla="*/ 768350 w 21600"/>
              <a:gd name="T5" fmla="*/ 977900 h 21600"/>
              <a:gd name="T6" fmla="*/ 768350 w 21600"/>
              <a:gd name="T7" fmla="*/ 9779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cubicBezTo>
                  <a:pt x="1130" y="21506"/>
                  <a:pt x="2261" y="21412"/>
                  <a:pt x="3213" y="21179"/>
                </a:cubicBezTo>
                <a:cubicBezTo>
                  <a:pt x="4165" y="20945"/>
                  <a:pt x="4730" y="20781"/>
                  <a:pt x="5712" y="20197"/>
                </a:cubicBezTo>
                <a:cubicBezTo>
                  <a:pt x="6694" y="19612"/>
                  <a:pt x="8033" y="18654"/>
                  <a:pt x="9104" y="17672"/>
                </a:cubicBezTo>
                <a:cubicBezTo>
                  <a:pt x="10175" y="16690"/>
                  <a:pt x="10740" y="15989"/>
                  <a:pt x="12138" y="14306"/>
                </a:cubicBezTo>
                <a:cubicBezTo>
                  <a:pt x="13537" y="12623"/>
                  <a:pt x="16066" y="9514"/>
                  <a:pt x="17494" y="7574"/>
                </a:cubicBezTo>
                <a:cubicBezTo>
                  <a:pt x="18922" y="5633"/>
                  <a:pt x="20023" y="3927"/>
                  <a:pt x="20707" y="2664"/>
                </a:cubicBezTo>
                <a:cubicBezTo>
                  <a:pt x="21391" y="1402"/>
                  <a:pt x="21495" y="701"/>
                  <a:pt x="21599" y="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20000" dir="5400000" algn="ctr" rotWithShape="0">
              <a:srgbClr val="000000">
                <a:alpha val="37999"/>
              </a:srgbClr>
            </a:outerShdw>
          </a:effectLst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H="1" flipV="1">
            <a:off x="3262313" y="4075113"/>
            <a:ext cx="26987" cy="319087"/>
          </a:xfrm>
          <a:prstGeom prst="line">
            <a:avLst/>
          </a:prstGeom>
          <a:noFill/>
          <a:ln w="19050" cap="flat" cmpd="sng">
            <a:solidFill>
              <a:srgbClr val="0070C0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1274" name="Line 10"/>
          <p:cNvSpPr>
            <a:spLocks noChangeShapeType="1"/>
          </p:cNvSpPr>
          <p:nvPr/>
        </p:nvSpPr>
        <p:spPr bwMode="auto">
          <a:xfrm flipH="1" flipV="1">
            <a:off x="3490913" y="3744913"/>
            <a:ext cx="14287" cy="344487"/>
          </a:xfrm>
          <a:prstGeom prst="line">
            <a:avLst/>
          </a:prstGeom>
          <a:noFill/>
          <a:ln w="19050" cap="flat" cmpd="sng">
            <a:solidFill>
              <a:srgbClr val="0070C0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1275" name="Line 11"/>
          <p:cNvSpPr>
            <a:spLocks noChangeShapeType="1"/>
          </p:cNvSpPr>
          <p:nvPr/>
        </p:nvSpPr>
        <p:spPr bwMode="auto">
          <a:xfrm flipH="1" flipV="1">
            <a:off x="3694113" y="3452813"/>
            <a:ext cx="14287" cy="306387"/>
          </a:xfrm>
          <a:prstGeom prst="line">
            <a:avLst/>
          </a:prstGeom>
          <a:noFill/>
          <a:ln w="19050" cap="flat" cmpd="sng">
            <a:solidFill>
              <a:srgbClr val="0070C0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1276" name="Line 12"/>
          <p:cNvSpPr>
            <a:spLocks noChangeShapeType="1"/>
          </p:cNvSpPr>
          <p:nvPr/>
        </p:nvSpPr>
        <p:spPr bwMode="auto">
          <a:xfrm flipV="1">
            <a:off x="3886200" y="3046413"/>
            <a:ext cx="1588" cy="433387"/>
          </a:xfrm>
          <a:prstGeom prst="line">
            <a:avLst/>
          </a:prstGeom>
          <a:noFill/>
          <a:ln w="19050" cap="flat" cmpd="sng">
            <a:solidFill>
              <a:srgbClr val="0070C0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1277" name="AutoShape 13"/>
          <p:cNvSpPr>
            <a:spLocks/>
          </p:cNvSpPr>
          <p:nvPr/>
        </p:nvSpPr>
        <p:spPr bwMode="auto">
          <a:xfrm>
            <a:off x="3035300" y="2384425"/>
            <a:ext cx="955675" cy="1984375"/>
          </a:xfrm>
          <a:custGeom>
            <a:avLst/>
            <a:gdLst>
              <a:gd name="T0" fmla="*/ 477838 w 21412"/>
              <a:gd name="T1" fmla="*/ 1027913 h 21218"/>
              <a:gd name="T2" fmla="*/ 477838 w 21412"/>
              <a:gd name="T3" fmla="*/ 1027913 h 21218"/>
              <a:gd name="T4" fmla="*/ 477838 w 21412"/>
              <a:gd name="T5" fmla="*/ 1027913 h 21218"/>
              <a:gd name="T6" fmla="*/ 477838 w 21412"/>
              <a:gd name="T7" fmla="*/ 1027913 h 2121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12" h="21218">
                <a:moveTo>
                  <a:pt x="0" y="21218"/>
                </a:moveTo>
                <a:cubicBezTo>
                  <a:pt x="1701" y="20442"/>
                  <a:pt x="3403" y="19667"/>
                  <a:pt x="5104" y="18617"/>
                </a:cubicBezTo>
                <a:cubicBezTo>
                  <a:pt x="6806" y="17568"/>
                  <a:pt x="8602" y="16177"/>
                  <a:pt x="10209" y="14922"/>
                </a:cubicBezTo>
                <a:cubicBezTo>
                  <a:pt x="11816" y="13668"/>
                  <a:pt x="13281" y="12436"/>
                  <a:pt x="14746" y="11090"/>
                </a:cubicBezTo>
                <a:cubicBezTo>
                  <a:pt x="16211" y="9745"/>
                  <a:pt x="17913" y="8581"/>
                  <a:pt x="19000" y="6848"/>
                </a:cubicBezTo>
                <a:cubicBezTo>
                  <a:pt x="20087" y="5114"/>
                  <a:pt x="20938" y="1762"/>
                  <a:pt x="21269" y="690"/>
                </a:cubicBezTo>
                <a:cubicBezTo>
                  <a:pt x="21600" y="-382"/>
                  <a:pt x="21292" y="17"/>
                  <a:pt x="20985" y="416"/>
                </a:cubicBezTo>
              </a:path>
            </a:pathLst>
          </a:custGeom>
          <a:noFill/>
          <a:ln w="38100" cap="flat" cmpd="sng">
            <a:solidFill>
              <a:srgbClr val="00B050"/>
            </a:solidFill>
            <a:prstDash val="solid"/>
            <a:round/>
            <a:headEnd/>
            <a:tailEnd/>
          </a:ln>
          <a:effectLst>
            <a:outerShdw dist="23000" dir="5400000" algn="ctr" rotWithShape="0">
              <a:srgbClr val="000000">
                <a:alpha val="34998"/>
              </a:srgbClr>
            </a:outerShdw>
          </a:effectLst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1278" name="AutoShape 14"/>
          <p:cNvSpPr>
            <a:spLocks/>
          </p:cNvSpPr>
          <p:nvPr/>
        </p:nvSpPr>
        <p:spPr bwMode="auto">
          <a:xfrm>
            <a:off x="4241800" y="1776413"/>
            <a:ext cx="4673600" cy="676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r>
              <a:rPr lang="pt-BR" sz="2200" b="1">
                <a:latin typeface="Trebuchet MS Bold" charset="0"/>
                <a:sym typeface="Trebuchet MS Bold" charset="0"/>
              </a:rPr>
              <a:t>Pode ser melhor, ou impossível, adaptar completamente…</a:t>
            </a:r>
            <a:endParaRPr lang="pt-BR" sz="2200" b="1"/>
          </a:p>
        </p:txBody>
      </p:sp>
      <p:sp>
        <p:nvSpPr>
          <p:cNvPr id="11279" name="AutoShape 15"/>
          <p:cNvSpPr>
            <a:spLocks/>
          </p:cNvSpPr>
          <p:nvPr/>
        </p:nvSpPr>
        <p:spPr bwMode="auto">
          <a:xfrm>
            <a:off x="3898900" y="3276600"/>
            <a:ext cx="544513" cy="596900"/>
          </a:xfrm>
          <a:custGeom>
            <a:avLst/>
            <a:gdLst>
              <a:gd name="T0" fmla="*/ 272243 w 20601"/>
              <a:gd name="T1" fmla="*/ 298436 h 21159"/>
              <a:gd name="T2" fmla="*/ 272243 w 20601"/>
              <a:gd name="T3" fmla="*/ 298436 h 21159"/>
              <a:gd name="T4" fmla="*/ 272243 w 20601"/>
              <a:gd name="T5" fmla="*/ 298436 h 21159"/>
              <a:gd name="T6" fmla="*/ 272243 w 20601"/>
              <a:gd name="T7" fmla="*/ 298436 h 2115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01" h="21159">
                <a:moveTo>
                  <a:pt x="0" y="0"/>
                </a:moveTo>
                <a:cubicBezTo>
                  <a:pt x="2425" y="6284"/>
                  <a:pt x="4850" y="12569"/>
                  <a:pt x="8121" y="16037"/>
                </a:cubicBezTo>
                <a:cubicBezTo>
                  <a:pt x="11392" y="19505"/>
                  <a:pt x="17652" y="20010"/>
                  <a:pt x="19626" y="20805"/>
                </a:cubicBezTo>
                <a:cubicBezTo>
                  <a:pt x="21600" y="21599"/>
                  <a:pt x="19964" y="20805"/>
                  <a:pt x="19964" y="20805"/>
                </a:cubicBezTo>
              </a:path>
            </a:pathLst>
          </a:custGeom>
          <a:noFill/>
          <a:ln w="9525" cap="flat" cmpd="sng">
            <a:solidFill>
              <a:srgbClr val="1F497D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1280" name="AutoShape 16"/>
          <p:cNvSpPr>
            <a:spLocks/>
          </p:cNvSpPr>
          <p:nvPr/>
        </p:nvSpPr>
        <p:spPr bwMode="auto">
          <a:xfrm>
            <a:off x="4470400" y="3681413"/>
            <a:ext cx="4140200" cy="3841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r>
              <a:rPr lang="pt-BR" sz="2200" b="1">
                <a:latin typeface="Trebuchet MS Bold" charset="0"/>
                <a:sym typeface="Trebuchet MS Bold" charset="0"/>
              </a:rPr>
              <a:t>Benefícios da adaptação</a:t>
            </a:r>
            <a:endParaRPr lang="pt-BR" sz="2200" b="1"/>
          </a:p>
        </p:txBody>
      </p:sp>
      <p:sp>
        <p:nvSpPr>
          <p:cNvPr id="11281" name="AutoShape 17"/>
          <p:cNvSpPr>
            <a:spLocks/>
          </p:cNvSpPr>
          <p:nvPr/>
        </p:nvSpPr>
        <p:spPr bwMode="auto">
          <a:xfrm>
            <a:off x="4392613" y="2627313"/>
            <a:ext cx="4356100" cy="676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r>
              <a:rPr lang="pt-BR" sz="2200" b="1">
                <a:latin typeface="Trebuchet MS Bold" charset="0"/>
                <a:sym typeface="Trebuchet MS Bold" charset="0"/>
              </a:rPr>
              <a:t>… então um dano residual permanece</a:t>
            </a:r>
            <a:endParaRPr lang="pt-BR" sz="2200" b="1"/>
          </a:p>
        </p:txBody>
      </p:sp>
      <p:sp>
        <p:nvSpPr>
          <p:cNvPr id="11282" name="AutoShape 18"/>
          <p:cNvSpPr>
            <a:spLocks/>
          </p:cNvSpPr>
          <p:nvPr/>
        </p:nvSpPr>
        <p:spPr bwMode="auto">
          <a:xfrm>
            <a:off x="3032125" y="2373313"/>
            <a:ext cx="942975" cy="1935162"/>
          </a:xfrm>
          <a:custGeom>
            <a:avLst/>
            <a:gdLst>
              <a:gd name="T0" fmla="*/ 471488 w 21468"/>
              <a:gd name="T1" fmla="*/ 985127 h 21341"/>
              <a:gd name="T2" fmla="*/ 471488 w 21468"/>
              <a:gd name="T3" fmla="*/ 985127 h 21341"/>
              <a:gd name="T4" fmla="*/ 471488 w 21468"/>
              <a:gd name="T5" fmla="*/ 985127 h 21341"/>
              <a:gd name="T6" fmla="*/ 471488 w 21468"/>
              <a:gd name="T7" fmla="*/ 985127 h 2134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68" h="21341">
                <a:moveTo>
                  <a:pt x="15393" y="155"/>
                </a:moveTo>
                <a:cubicBezTo>
                  <a:pt x="15007" y="1123"/>
                  <a:pt x="14621" y="2091"/>
                  <a:pt x="14235" y="3094"/>
                </a:cubicBezTo>
                <a:cubicBezTo>
                  <a:pt x="13850" y="4098"/>
                  <a:pt x="13609" y="5007"/>
                  <a:pt x="13078" y="6174"/>
                </a:cubicBezTo>
                <a:cubicBezTo>
                  <a:pt x="12548" y="7340"/>
                  <a:pt x="11728" y="8973"/>
                  <a:pt x="11053" y="10092"/>
                </a:cubicBezTo>
                <a:cubicBezTo>
                  <a:pt x="10378" y="11212"/>
                  <a:pt x="9655" y="12098"/>
                  <a:pt x="9028" y="12891"/>
                </a:cubicBezTo>
                <a:cubicBezTo>
                  <a:pt x="8401" y="13685"/>
                  <a:pt x="8257" y="13848"/>
                  <a:pt x="7293" y="14851"/>
                </a:cubicBezTo>
                <a:cubicBezTo>
                  <a:pt x="6328" y="15854"/>
                  <a:pt x="4159" y="18000"/>
                  <a:pt x="3243" y="18910"/>
                </a:cubicBezTo>
                <a:cubicBezTo>
                  <a:pt x="2326" y="19819"/>
                  <a:pt x="2326" y="19936"/>
                  <a:pt x="1796" y="20309"/>
                </a:cubicBezTo>
                <a:cubicBezTo>
                  <a:pt x="1266" y="20682"/>
                  <a:pt x="253" y="20986"/>
                  <a:pt x="60" y="21149"/>
                </a:cubicBezTo>
                <a:cubicBezTo>
                  <a:pt x="-132" y="21312"/>
                  <a:pt x="157" y="21405"/>
                  <a:pt x="639" y="21289"/>
                </a:cubicBezTo>
                <a:cubicBezTo>
                  <a:pt x="1121" y="21172"/>
                  <a:pt x="2182" y="20799"/>
                  <a:pt x="2953" y="20449"/>
                </a:cubicBezTo>
                <a:cubicBezTo>
                  <a:pt x="3725" y="20099"/>
                  <a:pt x="4351" y="19726"/>
                  <a:pt x="5268" y="19190"/>
                </a:cubicBezTo>
                <a:cubicBezTo>
                  <a:pt x="6184" y="18653"/>
                  <a:pt x="7485" y="17977"/>
                  <a:pt x="8450" y="17230"/>
                </a:cubicBezTo>
                <a:cubicBezTo>
                  <a:pt x="9414" y="16484"/>
                  <a:pt x="9655" y="15924"/>
                  <a:pt x="11053" y="14711"/>
                </a:cubicBezTo>
                <a:cubicBezTo>
                  <a:pt x="12451" y="13498"/>
                  <a:pt x="15585" y="11119"/>
                  <a:pt x="16839" y="9952"/>
                </a:cubicBezTo>
                <a:cubicBezTo>
                  <a:pt x="18092" y="8786"/>
                  <a:pt x="18092" y="8506"/>
                  <a:pt x="18575" y="7713"/>
                </a:cubicBezTo>
                <a:cubicBezTo>
                  <a:pt x="19057" y="6920"/>
                  <a:pt x="19346" y="6104"/>
                  <a:pt x="19732" y="5194"/>
                </a:cubicBezTo>
                <a:cubicBezTo>
                  <a:pt x="20117" y="4284"/>
                  <a:pt x="20648" y="3094"/>
                  <a:pt x="20889" y="2255"/>
                </a:cubicBezTo>
                <a:cubicBezTo>
                  <a:pt x="21130" y="1415"/>
                  <a:pt x="21082" y="505"/>
                  <a:pt x="21178" y="155"/>
                </a:cubicBezTo>
                <a:cubicBezTo>
                  <a:pt x="21275" y="-194"/>
                  <a:pt x="21468" y="155"/>
                  <a:pt x="21468" y="155"/>
                </a:cubicBezTo>
                <a:lnTo>
                  <a:pt x="15393" y="155"/>
                </a:lnTo>
                <a:close/>
              </a:path>
            </a:pathLst>
          </a:custGeom>
          <a:solidFill>
            <a:srgbClr val="4F81BD"/>
          </a:solidFill>
          <a:ln w="28575" cap="flat" cmpd="sng">
            <a:solidFill>
              <a:srgbClr val="3A5E8A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1283" name="AutoShape 19"/>
          <p:cNvSpPr>
            <a:spLocks/>
          </p:cNvSpPr>
          <p:nvPr/>
        </p:nvSpPr>
        <p:spPr bwMode="auto">
          <a:xfrm>
            <a:off x="3829050" y="2551113"/>
            <a:ext cx="741363" cy="228600"/>
          </a:xfrm>
          <a:custGeom>
            <a:avLst/>
            <a:gdLst>
              <a:gd name="T0" fmla="*/ 370682 w 21600"/>
              <a:gd name="T1" fmla="*/ 139778 h 19434"/>
              <a:gd name="T2" fmla="*/ 370682 w 21600"/>
              <a:gd name="T3" fmla="*/ 139778 h 19434"/>
              <a:gd name="T4" fmla="*/ 370682 w 21600"/>
              <a:gd name="T5" fmla="*/ 139778 h 19434"/>
              <a:gd name="T6" fmla="*/ 370682 w 21600"/>
              <a:gd name="T7" fmla="*/ 139778 h 1943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9434">
                <a:moveTo>
                  <a:pt x="0" y="722"/>
                </a:moveTo>
                <a:lnTo>
                  <a:pt x="0" y="722"/>
                </a:lnTo>
                <a:cubicBezTo>
                  <a:pt x="9052" y="-2166"/>
                  <a:pt x="18441" y="3869"/>
                  <a:pt x="20971" y="14204"/>
                </a:cubicBezTo>
                <a:cubicBezTo>
                  <a:pt x="21388" y="15906"/>
                  <a:pt x="21600" y="17666"/>
                  <a:pt x="21600" y="19433"/>
                </a:cubicBezTo>
              </a:path>
            </a:pathLst>
          </a:custGeom>
          <a:noFill/>
          <a:ln w="9525" cap="flat" cmpd="sng">
            <a:solidFill>
              <a:srgbClr val="1F497D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pt-BR"/>
          </a:p>
        </p:txBody>
      </p:sp>
      <p:sp>
        <p:nvSpPr>
          <p:cNvPr id="11284" name="AutoShape 20"/>
          <p:cNvSpPr>
            <a:spLocks/>
          </p:cNvSpPr>
          <p:nvPr/>
        </p:nvSpPr>
        <p:spPr bwMode="auto">
          <a:xfrm>
            <a:off x="5430838" y="5103813"/>
            <a:ext cx="1187450" cy="4460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>
              <a:defRPr/>
            </a:pPr>
            <a:r>
              <a:rPr lang="pt-BR" sz="2400" b="1">
                <a:latin typeface="Trebuchet MS Bold" charset="0"/>
                <a:ea typeface="ＭＳ Ｐゴシック" charset="0"/>
                <a:cs typeface="Trebuchet MS Bold" charset="0"/>
                <a:sym typeface="Trebuchet MS Bold" charset="0"/>
              </a:rPr>
              <a:t>Tempo</a:t>
            </a:r>
            <a:endParaRPr lang="pt-BR" b="1">
              <a:ea typeface="ＭＳ Ｐゴシック" charset="0"/>
              <a:cs typeface="Trebuchet MS" charset="0"/>
            </a:endParaRPr>
          </a:p>
        </p:txBody>
      </p:sp>
      <p:sp>
        <p:nvSpPr>
          <p:cNvPr id="11285" name="AutoShape 21"/>
          <p:cNvSpPr>
            <a:spLocks/>
          </p:cNvSpPr>
          <p:nvPr/>
        </p:nvSpPr>
        <p:spPr bwMode="auto">
          <a:xfrm>
            <a:off x="1382713" y="1981200"/>
            <a:ext cx="381000" cy="4206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>
              <a:defRPr/>
            </a:pPr>
            <a:r>
              <a:rPr lang="pt-BR" sz="2400" b="1" dirty="0">
                <a:latin typeface="Times New Roman Bold" charset="0"/>
                <a:ea typeface="ＭＳ Ｐゴシック" charset="0"/>
                <a:cs typeface="Times New Roman Bold" charset="0"/>
                <a:sym typeface="Times New Roman Bold" charset="0"/>
              </a:rPr>
              <a:t>$</a:t>
            </a:r>
            <a:endParaRPr lang="pt-BR" b="1" dirty="0">
              <a:ea typeface="ＭＳ Ｐゴシック" charset="0"/>
              <a:cs typeface="Trebuchet MS" charset="0"/>
            </a:endParaRPr>
          </a:p>
        </p:txBody>
      </p:sp>
      <p:sp>
        <p:nvSpPr>
          <p:cNvPr id="11286" name="AutoShape 22"/>
          <p:cNvSpPr>
            <a:spLocks/>
          </p:cNvSpPr>
          <p:nvPr/>
        </p:nvSpPr>
        <p:spPr bwMode="auto">
          <a:xfrm>
            <a:off x="609600" y="5651500"/>
            <a:ext cx="8153400" cy="9683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r>
              <a:rPr lang="pt-BR" sz="2200" b="1">
                <a:solidFill>
                  <a:srgbClr val="FF0000"/>
                </a:solidFill>
                <a:latin typeface="Trebuchet MS Bold" charset="0"/>
                <a:sym typeface="Trebuchet MS Bold" charset="0"/>
              </a:rPr>
              <a:t>Decisões de se fazer ou não ações de adaptação são baseadas em critérios padrões de análise custo-benefício social</a:t>
            </a:r>
            <a:endParaRPr lang="pt-BR" sz="2200" b="1"/>
          </a:p>
        </p:txBody>
      </p:sp>
      <p:sp>
        <p:nvSpPr>
          <p:cNvPr id="11287" name="AutoShape 23"/>
          <p:cNvSpPr>
            <a:spLocks/>
          </p:cNvSpPr>
          <p:nvPr/>
        </p:nvSpPr>
        <p:spPr bwMode="auto">
          <a:xfrm>
            <a:off x="574675" y="360363"/>
            <a:ext cx="7813675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  <p:bldP spid="11271" grpId="0" animBg="1"/>
      <p:bldP spid="11277" grpId="0" animBg="1"/>
      <p:bldP spid="11278" grpId="0"/>
      <p:bldP spid="11279" grpId="0" animBg="1"/>
      <p:bldP spid="11280" grpId="0"/>
      <p:bldP spid="11281" grpId="0"/>
      <p:bldP spid="11282" grpId="0" animBg="1"/>
      <p:bldP spid="11283" grpId="0" animBg="1"/>
      <p:bldP spid="1128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290" name="AutoShape 2"/>
          <p:cNvSpPr>
            <a:spLocks/>
          </p:cNvSpPr>
          <p:nvPr/>
        </p:nvSpPr>
        <p:spPr bwMode="auto">
          <a:xfrm>
            <a:off x="574675" y="360363"/>
            <a:ext cx="7669213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  <p:sp>
        <p:nvSpPr>
          <p:cNvPr id="12291" name="AutoShape 3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>
              <a:defRPr/>
            </a:pPr>
            <a:r>
              <a:rPr lang="pt-BR" sz="2800" dirty="0">
                <a:solidFill>
                  <a:srgbClr val="567B5E"/>
                </a:solidFill>
                <a:latin typeface="Trebuchet MS Bold" charset="0"/>
                <a:ea typeface="ＭＳ Ｐゴシック" charset="0"/>
                <a:cs typeface="Trebuchet MS Bold" charset="0"/>
                <a:sym typeface="Trebuchet MS Bold" charset="0"/>
              </a:rPr>
              <a:t>Do que se trata o estudo</a:t>
            </a:r>
            <a:endParaRPr lang="pt-BR" sz="2800" dirty="0">
              <a:ea typeface="ＭＳ Ｐゴシック" charset="0"/>
              <a:cs typeface="Trebuchet MS" charset="0"/>
            </a:endParaRP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2293" name="AutoShape 5"/>
          <p:cNvSpPr>
            <a:spLocks/>
          </p:cNvSpPr>
          <p:nvPr/>
        </p:nvSpPr>
        <p:spPr bwMode="auto">
          <a:xfrm>
            <a:off x="533400" y="1700213"/>
            <a:ext cx="7924800" cy="36210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endParaRPr lang="pt-BR" sz="2200" i="1"/>
          </a:p>
          <a:p>
            <a:pPr defTabSz="1169988">
              <a:lnSpc>
                <a:spcPct val="120000"/>
              </a:lnSpc>
              <a:buFont typeface="Arial" charset="0"/>
              <a:buChar char="•"/>
            </a:pPr>
            <a:r>
              <a:rPr lang="pt-BR" sz="2600"/>
              <a:t>Estudo estratégico, iniciado em </a:t>
            </a:r>
            <a:r>
              <a:rPr lang="pt-BR" sz="2600" i="1"/>
              <a:t>2013</a:t>
            </a:r>
            <a:r>
              <a:rPr lang="pt-BR" sz="2600"/>
              <a:t>, a ser concluído em </a:t>
            </a:r>
            <a:r>
              <a:rPr lang="pt-BR" sz="2600" i="1"/>
              <a:t>2015</a:t>
            </a:r>
          </a:p>
          <a:p>
            <a:pPr defTabSz="1169988">
              <a:lnSpc>
                <a:spcPct val="120000"/>
              </a:lnSpc>
              <a:buFont typeface="Arial" charset="0"/>
              <a:buChar char="•"/>
            </a:pPr>
            <a:r>
              <a:rPr lang="pt-BR" sz="2600"/>
              <a:t>Horizonte de longo prazo (2040)</a:t>
            </a:r>
          </a:p>
          <a:p>
            <a:pPr defTabSz="1169988">
              <a:lnSpc>
                <a:spcPct val="120000"/>
              </a:lnSpc>
              <a:buFont typeface="Arial" charset="0"/>
              <a:buChar char="•"/>
            </a:pPr>
            <a:r>
              <a:rPr lang="pt-BR" sz="2600"/>
              <a:t>Baseado em modelos climáticos globais regionalizados ao nível 20km x 20km (parceria com INPE e MCTI)</a:t>
            </a:r>
          </a:p>
          <a:p>
            <a:pPr defTabSz="1169988">
              <a:lnSpc>
                <a:spcPct val="120000"/>
              </a:lnSpc>
              <a:buFont typeface="Arial" charset="0"/>
              <a:buChar char="•"/>
            </a:pPr>
            <a:r>
              <a:rPr lang="pt-BR" sz="2600"/>
              <a:t>Integra análises setoriais de impacto e estratégias adaptativas</a:t>
            </a:r>
          </a:p>
          <a:p>
            <a:pPr defTabSz="1169988">
              <a:lnSpc>
                <a:spcPct val="120000"/>
              </a:lnSpc>
              <a:buFont typeface="Arial" charset="0"/>
              <a:buChar char="•"/>
            </a:pPr>
            <a:r>
              <a:rPr lang="pt-BR" sz="2600"/>
              <a:t>SAE é a facilitadora e coordenadora técnica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62031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5362" name="AutoShape 2"/>
          <p:cNvSpPr>
            <a:spLocks/>
          </p:cNvSpPr>
          <p:nvPr/>
        </p:nvSpPr>
        <p:spPr bwMode="auto">
          <a:xfrm>
            <a:off x="611188" y="979488"/>
            <a:ext cx="7999412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8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Esquema de integração e sequenciamento do estudo</a:t>
            </a:r>
            <a:endParaRPr lang="pt-BR" sz="2800"/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5364" name="AutoShape 4"/>
          <p:cNvSpPr>
            <a:spLocks/>
          </p:cNvSpPr>
          <p:nvPr/>
        </p:nvSpPr>
        <p:spPr bwMode="auto">
          <a:xfrm>
            <a:off x="574675" y="360363"/>
            <a:ext cx="7813675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  <p:pic>
        <p:nvPicPr>
          <p:cNvPr id="15365" name="Picture 5" descr="notatecnic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9025" y="1535113"/>
            <a:ext cx="6496050" cy="526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7410" name="AutoShape 2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4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Cenários climáticos &amp; extremos</a:t>
            </a:r>
            <a:endParaRPr lang="pt-BR"/>
          </a:p>
        </p:txBody>
      </p:sp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7412" name="AutoShape 4"/>
          <p:cNvSpPr>
            <a:spLocks/>
          </p:cNvSpPr>
          <p:nvPr/>
        </p:nvSpPr>
        <p:spPr bwMode="auto">
          <a:xfrm>
            <a:off x="228600" y="1700213"/>
            <a:ext cx="8458200" cy="39258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marL="228600" indent="-228600" defTabSz="1169988"/>
            <a:endParaRPr lang="pt-BR" sz="2200" i="1"/>
          </a:p>
          <a:p>
            <a:pPr marL="228600" indent="-228600" defTabSz="1169988">
              <a:spcBef>
                <a:spcPts val="1200"/>
              </a:spcBef>
            </a:pPr>
            <a:r>
              <a:rPr lang="pt-BR" sz="2200" b="1" i="1">
                <a:solidFill>
                  <a:srgbClr val="567B5E"/>
                </a:solidFill>
              </a:rPr>
              <a:t>• </a:t>
            </a:r>
            <a:r>
              <a:rPr lang="pt-BR" sz="2600"/>
              <a:t>É preciso considerar um leque amplo de cenários climáticos, porque eventuais medidas de adaptação dependem de forma fundamental deste leque</a:t>
            </a:r>
          </a:p>
          <a:p>
            <a:pPr marL="228600" indent="-228600" defTabSz="1169988">
              <a:spcBef>
                <a:spcPts val="1200"/>
              </a:spcBef>
              <a:buSzPct val="100000"/>
              <a:buFont typeface="Arial" charset="0"/>
              <a:buChar char="•"/>
            </a:pPr>
            <a:r>
              <a:rPr lang="pt-BR" sz="2600"/>
              <a:t>A nível nacional, tudo que se fala hoje sobre clima baseia-se num único cenário climático, o que consiste no erro número 1 para este tipo de análise</a:t>
            </a:r>
          </a:p>
          <a:p>
            <a:pPr marL="228600" indent="-228600" defTabSz="1169988">
              <a:spcBef>
                <a:spcPts val="1200"/>
              </a:spcBef>
              <a:buSzPct val="100000"/>
              <a:buFont typeface="Arial" charset="0"/>
              <a:buChar char="•"/>
            </a:pPr>
            <a:r>
              <a:rPr lang="pt-BR" sz="2600"/>
              <a:t>Leque de extremos: Com MCTI/INPE, downscaling de 3 modelos climáticos globais (seco, intermediário e  chuvoso) </a:t>
            </a:r>
          </a:p>
        </p:txBody>
      </p:sp>
      <p:sp>
        <p:nvSpPr>
          <p:cNvPr id="17413" name="AutoShape 5"/>
          <p:cNvSpPr>
            <a:spLocks/>
          </p:cNvSpPr>
          <p:nvPr/>
        </p:nvSpPr>
        <p:spPr bwMode="auto">
          <a:xfrm>
            <a:off x="574675" y="360363"/>
            <a:ext cx="7813675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561788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8434" name="AutoShape 2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4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Cenários climáticos &amp; extremos</a:t>
            </a:r>
            <a:endParaRPr lang="pt-BR"/>
          </a:p>
        </p:txBody>
      </p:sp>
      <p:sp>
        <p:nvSpPr>
          <p:cNvPr id="18435" name="Line 3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8436" name="AutoShape 4"/>
          <p:cNvSpPr>
            <a:spLocks/>
          </p:cNvSpPr>
          <p:nvPr/>
        </p:nvSpPr>
        <p:spPr bwMode="auto">
          <a:xfrm>
            <a:off x="304800" y="1111250"/>
            <a:ext cx="8763000" cy="5768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marL="228600" indent="-228600" defTabSz="1169988"/>
            <a:endParaRPr lang="pt-BR" sz="2200" i="1"/>
          </a:p>
          <a:p>
            <a:pPr marL="228600" indent="-228600" defTabSz="1169988">
              <a:spcBef>
                <a:spcPts val="900"/>
              </a:spcBef>
            </a:pPr>
            <a:r>
              <a:rPr lang="pt-BR" sz="2600" b="1" i="1">
                <a:solidFill>
                  <a:srgbClr val="567B5E"/>
                </a:solidFill>
              </a:rPr>
              <a:t>• </a:t>
            </a:r>
            <a:r>
              <a:rPr lang="pt-BR" sz="2600"/>
              <a:t>Para cada um dos 3 modelos gerados, projetar impactos sobre os recursos hídricos – especialmente as variações de disponibilidade hídrica superficial</a:t>
            </a:r>
          </a:p>
          <a:p>
            <a:pPr marL="228600" indent="-228600" defTabSz="1169988">
              <a:spcBef>
                <a:spcPts val="900"/>
              </a:spcBef>
              <a:buSzPct val="100000"/>
              <a:buFont typeface="Arial" charset="0"/>
              <a:buChar char="•"/>
            </a:pPr>
            <a:r>
              <a:rPr lang="pt-BR" sz="2600"/>
              <a:t>A partir das variações climáticas e impactos sobre recursos hídricos, projetar os impactos sobre cada setor:</a:t>
            </a:r>
          </a:p>
          <a:p>
            <a:pPr marL="896938" lvl="1" indent="-439738" defTabSz="1169988">
              <a:buSzPct val="100000"/>
              <a:buFont typeface="Arial" charset="0"/>
              <a:buChar char="•"/>
            </a:pPr>
            <a:r>
              <a:rPr lang="pt-BR" sz="2600"/>
              <a:t>Energia </a:t>
            </a:r>
          </a:p>
          <a:p>
            <a:pPr marL="896938" lvl="1" indent="-439738" defTabSz="1169988">
              <a:buSzPct val="100000"/>
              <a:buFont typeface="Arial" charset="0"/>
              <a:buChar char="•"/>
            </a:pPr>
            <a:r>
              <a:rPr lang="pt-BR" sz="2600"/>
              <a:t>Infraestruturas urbanas</a:t>
            </a:r>
          </a:p>
          <a:p>
            <a:pPr marL="896938" lvl="1" indent="-439738" defTabSz="1169988">
              <a:buSzPct val="100000"/>
              <a:buFont typeface="Arial" charset="0"/>
              <a:buChar char="•"/>
            </a:pPr>
            <a:r>
              <a:rPr lang="pt-BR" sz="2600"/>
              <a:t>Infraestruturas de transportes</a:t>
            </a:r>
          </a:p>
          <a:p>
            <a:pPr marL="896938" lvl="1" indent="-439738" defTabSz="1169988">
              <a:buSzPct val="100000"/>
              <a:buFont typeface="Arial" charset="0"/>
              <a:buChar char="•"/>
            </a:pPr>
            <a:r>
              <a:rPr lang="pt-BR" sz="2600"/>
              <a:t>Infraestruturas costeiras </a:t>
            </a:r>
          </a:p>
          <a:p>
            <a:pPr marL="896938" lvl="1" indent="-439738" defTabSz="1169988">
              <a:buSzPct val="100000"/>
              <a:buFont typeface="Arial" charset="0"/>
              <a:buChar char="•"/>
            </a:pPr>
            <a:r>
              <a:rPr lang="pt-BR" sz="2600"/>
              <a:t>Saúde humana</a:t>
            </a:r>
          </a:p>
          <a:p>
            <a:pPr marL="896938" lvl="1" indent="-439738" defTabSz="1169988">
              <a:buSzPct val="100000"/>
              <a:buFont typeface="Arial" charset="0"/>
              <a:buChar char="•"/>
            </a:pPr>
            <a:r>
              <a:rPr lang="pt-BR" sz="2600"/>
              <a:t>Agricultura e segurança aliment</a:t>
            </a:r>
            <a:r>
              <a:rPr lang="pt-BR" sz="2400"/>
              <a:t>ar</a:t>
            </a:r>
          </a:p>
          <a:p>
            <a:pPr marL="896938" lvl="1" indent="-439738" defTabSz="1169988">
              <a:buSzPct val="100000"/>
              <a:buFont typeface="Arial" charset="0"/>
              <a:buChar char="•"/>
            </a:pPr>
            <a:endParaRPr lang="pt-BR" sz="1000"/>
          </a:p>
          <a:p>
            <a:pPr marL="228600" indent="-228600" defTabSz="1169988">
              <a:buSzPct val="100000"/>
              <a:buFont typeface="Arial" charset="0"/>
              <a:buChar char="•"/>
            </a:pPr>
            <a:r>
              <a:rPr lang="pt-BR" sz="2600"/>
              <a:t>Focar em eventos extremos</a:t>
            </a:r>
          </a:p>
        </p:txBody>
      </p:sp>
      <p:sp>
        <p:nvSpPr>
          <p:cNvPr id="18437" name="AutoShape 5"/>
          <p:cNvSpPr>
            <a:spLocks/>
          </p:cNvSpPr>
          <p:nvPr/>
        </p:nvSpPr>
        <p:spPr bwMode="auto">
          <a:xfrm>
            <a:off x="574675" y="360363"/>
            <a:ext cx="7813675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84397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4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84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9458" name="AutoShape 2"/>
          <p:cNvSpPr>
            <a:spLocks/>
          </p:cNvSpPr>
          <p:nvPr/>
        </p:nvSpPr>
        <p:spPr bwMode="auto">
          <a:xfrm>
            <a:off x="574675" y="360363"/>
            <a:ext cx="7813675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  <p:sp>
        <p:nvSpPr>
          <p:cNvPr id="19459" name="AutoShape 3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>
              <a:defRPr/>
            </a:pPr>
            <a:r>
              <a:rPr lang="pt-BR" sz="2400">
                <a:solidFill>
                  <a:srgbClr val="567B5E"/>
                </a:solidFill>
                <a:latin typeface="Trebuchet MS Bold" charset="0"/>
                <a:ea typeface="ＭＳ Ｐゴシック" charset="0"/>
                <a:cs typeface="Trebuchet MS Bold" charset="0"/>
                <a:sym typeface="Trebuchet MS Bold" charset="0"/>
              </a:rPr>
              <a:t>Impactos sobre os setores</a:t>
            </a:r>
            <a:endParaRPr lang="pt-BR">
              <a:ea typeface="ＭＳ Ｐゴシック" charset="0"/>
              <a:cs typeface="Trebuchet MS" charset="0"/>
            </a:endParaRPr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19461" name="AutoShape 5"/>
          <p:cNvSpPr>
            <a:spLocks/>
          </p:cNvSpPr>
          <p:nvPr/>
        </p:nvSpPr>
        <p:spPr bwMode="auto">
          <a:xfrm>
            <a:off x="304800" y="1139825"/>
            <a:ext cx="8610600" cy="60991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marL="273050" indent="-273050" defTabSz="1169988"/>
            <a:endParaRPr lang="pt-BR" sz="2200" i="1"/>
          </a:p>
          <a:p>
            <a:pPr marL="273050" indent="-273050" defTabSz="1169988">
              <a:spcBef>
                <a:spcPts val="900"/>
              </a:spcBef>
            </a:pPr>
            <a:r>
              <a:rPr lang="pt-BR" sz="2200" b="1" i="1">
                <a:solidFill>
                  <a:srgbClr val="567B5E"/>
                </a:solidFill>
              </a:rPr>
              <a:t>• </a:t>
            </a:r>
            <a:r>
              <a:rPr lang="pt-BR" sz="2400"/>
              <a:t>Projetados os impactos dos modelos climáticos sobre o escoamento superficial é preciso rever possíveis mudanças das demandas de irrigação e consumo de energia e depois voltar aos modelos hidrológicos</a:t>
            </a:r>
          </a:p>
          <a:p>
            <a:pPr marL="273050" indent="-273050" defTabSz="1169988">
              <a:spcBef>
                <a:spcPts val="900"/>
              </a:spcBef>
              <a:buSzPct val="100000"/>
              <a:buFont typeface="Arial" charset="0"/>
              <a:buChar char="•"/>
            </a:pPr>
            <a:r>
              <a:rPr lang="pt-BR" sz="2400"/>
              <a:t>Considerar apenas uma interação </a:t>
            </a:r>
          </a:p>
          <a:p>
            <a:pPr marL="273050" indent="-273050" defTabSz="1169988">
              <a:spcBef>
                <a:spcPts val="900"/>
              </a:spcBef>
              <a:buSzPct val="100000"/>
              <a:buFont typeface="Arial" charset="0"/>
              <a:buChar char="•"/>
            </a:pPr>
            <a:r>
              <a:rPr lang="pt-BR" sz="2400"/>
              <a:t>Avaliar o impacto das mudanças climáticas na demanda por infraestrutura (ex., refrigeração, padrões de construção, estocagem de água)</a:t>
            </a:r>
          </a:p>
          <a:p>
            <a:pPr marL="273050" indent="-273050" defTabSz="1169988">
              <a:buSzPct val="100000"/>
              <a:buFont typeface="Arial" charset="0"/>
              <a:buChar char="•"/>
            </a:pPr>
            <a:r>
              <a:rPr lang="pt-BR" sz="2400"/>
              <a:t>Impactos sobre setores deverão vir de relações dose-resposta – que relacionam mudanças de temperatura e de recursos hídricos sobre a infraestrutura, sobre a produção agrícola, sobre a produção de energia elétrica, sobre a saúde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87360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0482" name="AutoShape 2"/>
          <p:cNvSpPr>
            <a:spLocks/>
          </p:cNvSpPr>
          <p:nvPr/>
        </p:nvSpPr>
        <p:spPr bwMode="auto">
          <a:xfrm>
            <a:off x="549275" y="144463"/>
            <a:ext cx="7524750" cy="6238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  <p:sp>
        <p:nvSpPr>
          <p:cNvPr id="20483" name="AutoShape 3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r>
              <a:rPr lang="pt-BR" sz="2400">
                <a:solidFill>
                  <a:srgbClr val="567B5E"/>
                </a:solidFill>
                <a:latin typeface="Trebuchet MS Bold" charset="0"/>
                <a:sym typeface="Trebuchet MS Bold" charset="0"/>
              </a:rPr>
              <a:t>Alternativas de adaptação</a:t>
            </a:r>
            <a:endParaRPr lang="pt-BR"/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20485" name="AutoShape 5"/>
          <p:cNvSpPr>
            <a:spLocks/>
          </p:cNvSpPr>
          <p:nvPr/>
        </p:nvSpPr>
        <p:spPr bwMode="auto">
          <a:xfrm>
            <a:off x="682625" y="1339850"/>
            <a:ext cx="7488238" cy="47910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marL="273050" indent="-273050" defTabSz="1169988"/>
            <a:endParaRPr lang="pt-BR" sz="2200" i="1"/>
          </a:p>
          <a:p>
            <a:pPr marL="273050" indent="-273050" defTabSz="1169988">
              <a:spcBef>
                <a:spcPts val="900"/>
              </a:spcBef>
            </a:pPr>
            <a:r>
              <a:rPr lang="pt-BR" sz="2600" b="1" i="1">
                <a:solidFill>
                  <a:srgbClr val="567B5E"/>
                </a:solidFill>
              </a:rPr>
              <a:t>•  </a:t>
            </a:r>
            <a:r>
              <a:rPr lang="pt-BR" sz="2600"/>
              <a:t>Avaliar uma gama de medidas de adaptação que permitirão o Brasil evitar, lidar e se recuperar dos impactos das MC</a:t>
            </a:r>
          </a:p>
          <a:p>
            <a:pPr marL="273050" indent="-273050" defTabSz="1169988">
              <a:spcBef>
                <a:spcPts val="900"/>
              </a:spcBef>
              <a:buSzPct val="100000"/>
              <a:buFont typeface="Arial" charset="0"/>
              <a:buChar char="•"/>
            </a:pPr>
            <a:r>
              <a:rPr lang="pt-BR" sz="2600"/>
              <a:t>Identificar medidas de longo e curto prazo, medidas </a:t>
            </a:r>
            <a:r>
              <a:rPr lang="ja-JP" altLang="pt-BR" sz="2600"/>
              <a:t>“</a:t>
            </a:r>
            <a:r>
              <a:rPr lang="pt-BR" altLang="ja-JP" sz="2600"/>
              <a:t>soft</a:t>
            </a:r>
            <a:r>
              <a:rPr lang="ja-JP" altLang="pt-BR" sz="2600"/>
              <a:t>”</a:t>
            </a:r>
            <a:r>
              <a:rPr lang="pt-BR" altLang="ja-JP" sz="2600"/>
              <a:t> e </a:t>
            </a:r>
            <a:r>
              <a:rPr lang="ja-JP" altLang="pt-BR" sz="2600"/>
              <a:t>“</a:t>
            </a:r>
            <a:r>
              <a:rPr lang="pt-BR" altLang="ja-JP" sz="2600"/>
              <a:t>hard</a:t>
            </a:r>
            <a:r>
              <a:rPr lang="ja-JP" altLang="pt-BR" sz="2600"/>
              <a:t>”</a:t>
            </a:r>
            <a:r>
              <a:rPr lang="pt-BR" altLang="ja-JP" sz="2600"/>
              <a:t>, públicas e privadas.  </a:t>
            </a:r>
          </a:p>
          <a:p>
            <a:pPr marL="273050" indent="-273050" defTabSz="1169988">
              <a:spcBef>
                <a:spcPts val="900"/>
              </a:spcBef>
              <a:buSzPct val="100000"/>
              <a:buFont typeface="Arial" charset="0"/>
              <a:buChar char="•"/>
            </a:pPr>
            <a:r>
              <a:rPr lang="pt-BR" sz="2600"/>
              <a:t>Estimar os custos de adaptação por categoria ou subsetor de infraestrutura</a:t>
            </a:r>
          </a:p>
          <a:p>
            <a:pPr marL="273050" indent="-273050" defTabSz="1169988">
              <a:spcBef>
                <a:spcPts val="900"/>
              </a:spcBef>
              <a:buSzPct val="100000"/>
              <a:buFont typeface="Arial" charset="0"/>
              <a:buChar char="•"/>
            </a:pPr>
            <a:r>
              <a:rPr lang="pt-BR" sz="2600"/>
              <a:t>Discutir priorização segundo diferentes métricas, incluindo custo-efetividade, factibilidade política, aceitação social e cultural, robustez, etc.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90085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P:\Assessoria de Comunicacao Social\1-Projetos\assessoria de comunicação\Plano de comunicação\apresentação\imagens\tarjaT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1506" name="AutoShape 2"/>
          <p:cNvSpPr>
            <a:spLocks/>
          </p:cNvSpPr>
          <p:nvPr/>
        </p:nvSpPr>
        <p:spPr bwMode="auto">
          <a:xfrm>
            <a:off x="574675" y="360363"/>
            <a:ext cx="7596188" cy="3571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defTabSz="1169988"/>
            <a:r>
              <a:rPr lang="pt-BR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 Bold" charset="0"/>
                <a:sym typeface="Trebuchet MS Bold" charset="0"/>
              </a:rPr>
              <a:t>Brasil 2040: cenários e alternativas de adaptação à mudança do clima</a:t>
            </a:r>
            <a:endParaRPr lang="pt-BR"/>
          </a:p>
        </p:txBody>
      </p:sp>
      <p:sp>
        <p:nvSpPr>
          <p:cNvPr id="21507" name="AutoShape 3"/>
          <p:cNvSpPr>
            <a:spLocks/>
          </p:cNvSpPr>
          <p:nvPr/>
        </p:nvSpPr>
        <p:spPr bwMode="auto">
          <a:xfrm>
            <a:off x="611188" y="979488"/>
            <a:ext cx="4895850" cy="447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>
              <a:defRPr/>
            </a:pPr>
            <a:r>
              <a:rPr lang="pt-BR" sz="2400">
                <a:solidFill>
                  <a:srgbClr val="567B5E"/>
                </a:solidFill>
                <a:latin typeface="Trebuchet MS Bold" charset="0"/>
                <a:ea typeface="ＭＳ Ｐゴシック" charset="0"/>
                <a:cs typeface="Trebuchet MS Bold" charset="0"/>
                <a:sym typeface="Trebuchet MS Bold" charset="0"/>
              </a:rPr>
              <a:t>Decisões</a:t>
            </a:r>
            <a:endParaRPr lang="pt-BR">
              <a:ea typeface="ＭＳ Ｐゴシック" charset="0"/>
              <a:cs typeface="Trebuchet MS" charset="0"/>
            </a:endParaRPr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682625" y="1411288"/>
            <a:ext cx="7561263" cy="0"/>
          </a:xfrm>
          <a:prstGeom prst="line">
            <a:avLst/>
          </a:prstGeom>
          <a:noFill/>
          <a:ln w="38100" cap="flat" cmpd="sng">
            <a:solidFill>
              <a:srgbClr val="C3D69B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200">
              <a:defRPr/>
            </a:pPr>
            <a:endParaRPr lang="pt-BR" sz="1200"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21509" name="AutoShape 5"/>
          <p:cNvSpPr>
            <a:spLocks/>
          </p:cNvSpPr>
          <p:nvPr/>
        </p:nvSpPr>
        <p:spPr bwMode="auto">
          <a:xfrm>
            <a:off x="304800" y="1771650"/>
            <a:ext cx="8534400" cy="48164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1" tIns="45711" rIns="45711" bIns="45711"/>
          <a:lstStyle/>
          <a:p>
            <a:pPr marL="457200" indent="-457200" defTabSz="457200">
              <a:spcBef>
                <a:spcPts val="900"/>
              </a:spcBef>
              <a:buClr>
                <a:srgbClr val="000000"/>
              </a:buClr>
              <a:buSzPct val="100000"/>
              <a:buFont typeface="Arial" charset="0"/>
              <a:buChar char="•"/>
            </a:pPr>
            <a:r>
              <a:rPr lang="pt-BR" sz="2500"/>
              <a:t>Optamos por não fazer abordagem integrada, ex., via CGE</a:t>
            </a:r>
          </a:p>
          <a:p>
            <a:pPr marL="457200" indent="-457200" defTabSz="457200">
              <a:spcBef>
                <a:spcPts val="900"/>
              </a:spcBef>
              <a:buClr>
                <a:srgbClr val="000000"/>
              </a:buClr>
              <a:buSzPct val="100000"/>
              <a:buFont typeface="Arial" charset="0"/>
              <a:buChar char="•"/>
            </a:pPr>
            <a:r>
              <a:rPr lang="pt-BR" sz="2500"/>
              <a:t>Grau de conhecimento técnico distinto entre os setores</a:t>
            </a:r>
          </a:p>
          <a:p>
            <a:pPr marL="457200" indent="-457200" defTabSz="457200">
              <a:spcBef>
                <a:spcPts val="900"/>
              </a:spcBef>
              <a:buClr>
                <a:srgbClr val="000000"/>
              </a:buClr>
              <a:buSzPct val="100000"/>
              <a:buFont typeface="Arial" charset="0"/>
              <a:buChar char="•"/>
            </a:pPr>
            <a:r>
              <a:rPr lang="pt-BR" sz="2500"/>
              <a:t>Estocasticidade só abordada via cenários climáticos extremos e nas incertezas dos modelos setoriais</a:t>
            </a:r>
          </a:p>
          <a:p>
            <a:pPr marL="457200" indent="-457200" defTabSz="457200">
              <a:spcBef>
                <a:spcPts val="900"/>
              </a:spcBef>
              <a:buClr>
                <a:srgbClr val="000000"/>
              </a:buClr>
              <a:buSzPct val="100000"/>
              <a:buFont typeface="Arial" charset="0"/>
              <a:buChar char="•"/>
            </a:pPr>
            <a:r>
              <a:rPr lang="pt-BR" sz="2500"/>
              <a:t>Só iremos analisar eventos extremos, dado que a </a:t>
            </a:r>
            <a:r>
              <a:rPr lang="ja-JP" altLang="pt-BR" sz="2500"/>
              <a:t>“</a:t>
            </a:r>
            <a:r>
              <a:rPr lang="pt-BR" altLang="ja-JP" sz="2500"/>
              <a:t>média</a:t>
            </a:r>
            <a:r>
              <a:rPr lang="ja-JP" altLang="pt-BR" sz="2500"/>
              <a:t>”</a:t>
            </a:r>
            <a:r>
              <a:rPr lang="pt-BR" altLang="ja-JP" sz="2500"/>
              <a:t> é sabidamente um mau previsor do que deve vir</a:t>
            </a:r>
          </a:p>
          <a:p>
            <a:pPr marL="457200" indent="-457200" defTabSz="457200">
              <a:spcBef>
                <a:spcPts val="900"/>
              </a:spcBef>
              <a:buClr>
                <a:srgbClr val="000000"/>
              </a:buClr>
              <a:buSzPct val="100000"/>
              <a:buFont typeface="Arial" charset="0"/>
              <a:buChar char="•"/>
            </a:pPr>
            <a:r>
              <a:rPr lang="pt-BR" sz="2500"/>
              <a:t>Perspectiva eminentemente técnica e econômica – nada de instituições, legislações, legitimidade política, etc.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869293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le 1"/>
          <p:cNvSpPr>
            <a:spLocks noGrp="1"/>
          </p:cNvSpPr>
          <p:nvPr>
            <p:ph type="title"/>
          </p:nvPr>
        </p:nvSpPr>
        <p:spPr bwMode="auto">
          <a:xfrm>
            <a:off x="457200" y="2782888"/>
            <a:ext cx="8229600" cy="114300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400" b="1" smtClean="0">
                <a:solidFill>
                  <a:srgbClr val="FF0000"/>
                </a:solidFill>
                <a:sym typeface="Wingdings" charset="2"/>
              </a:rPr>
              <a:t>  MUITO GRATO !!!  </a:t>
            </a:r>
            <a:br>
              <a:rPr lang="pt-BR" sz="3400" b="1" smtClean="0">
                <a:solidFill>
                  <a:srgbClr val="FF0000"/>
                </a:solidFill>
                <a:sym typeface="Wingdings" charset="2"/>
              </a:rPr>
            </a:br>
            <a:r>
              <a:rPr lang="pt-BR" sz="3400" b="1" smtClean="0">
                <a:solidFill>
                  <a:srgbClr val="FF0000"/>
                </a:solidFill>
                <a:sym typeface="Wingdings" charset="2"/>
              </a:rPr>
              <a:t/>
            </a:r>
            <a:br>
              <a:rPr lang="pt-BR" sz="3400" b="1" smtClean="0">
                <a:solidFill>
                  <a:srgbClr val="FF0000"/>
                </a:solidFill>
                <a:sym typeface="Wingdings" charset="2"/>
              </a:rPr>
            </a:br>
            <a:r>
              <a:rPr lang="pt-BR" sz="3400" b="1" smtClean="0">
                <a:sym typeface="Wingdings" charset="2"/>
              </a:rPr>
              <a:t>sergio.margulis@presidencia.gov.br</a:t>
            </a:r>
            <a:endParaRPr lang="pt-BR" sz="3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ＭＳ Ｐゴシック"/>
        <a:cs typeface="Helvetica"/>
      </a:majorFont>
      <a:minorFont>
        <a:latin typeface="Helvetica"/>
        <a:ea typeface="ＭＳ Ｐゴシック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round/>
          <a:headEnd type="none" w="med" len="med"/>
          <a:tailEnd type="none" w="med" len="med"/>
        </a:ln>
        <a:effectLst>
          <a:outerShdw blurRad="38100" dist="23000" dir="5400000" algn="ctr" rotWithShape="0">
            <a:srgbClr val="000000">
              <a:alpha val="34999"/>
            </a:srgbClr>
          </a:outerShdw>
        </a:effectLst>
      </a:spPr>
      <a:bodyPr vert="horz" wrap="square" lIns="45719" tIns="45719" rIns="45719" bIns="45719" numCol="1" anchor="ctr" anchorCtr="0" compatLnSpc="1">
        <a:prstTxWarp prst="textNoShape">
          <a:avLst/>
        </a:prstTxWarp>
      </a:bodyPr>
      <a:lstStyle>
        <a:defPPr marL="45720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rebuchet MS" charset="0"/>
            <a:ea typeface="ＭＳ Ｐゴシック" charset="0"/>
            <a:cs typeface="Trebuchet MS" charset="0"/>
            <a:sym typeface="Trebuchet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round/>
          <a:headEnd type="none" w="med" len="med"/>
          <a:tailEnd type="none" w="med" len="med"/>
        </a:ln>
        <a:effectLst>
          <a:outerShdw blurRad="38100" dist="23000" dir="5400000" algn="ctr" rotWithShape="0">
            <a:srgbClr val="000000">
              <a:alpha val="34999"/>
            </a:srgbClr>
          </a:outerShdw>
        </a:effectLst>
      </a:spPr>
      <a:bodyPr vert="horz" wrap="square" lIns="45719" tIns="45719" rIns="45719" bIns="45719" numCol="1" anchor="ctr" anchorCtr="0" compatLnSpc="1">
        <a:prstTxWarp prst="textNoShape">
          <a:avLst/>
        </a:prstTxWarp>
      </a:bodyPr>
      <a:lstStyle>
        <a:defPPr marL="45720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rebuchet MS" charset="0"/>
            <a:ea typeface="ＭＳ Ｐゴシック" charset="0"/>
            <a:cs typeface="Trebuchet MS" charset="0"/>
            <a:sym typeface="Trebuchet MS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ＭＳ Ｐゴシック"/>
        <a:cs typeface="Helvetica"/>
      </a:majorFont>
      <a:minorFont>
        <a:latin typeface="Helvetica"/>
        <a:ea typeface="ＭＳ Ｐゴシック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round/>
          <a:headEnd type="none" w="med" len="med"/>
          <a:tailEnd type="none" w="med" len="med"/>
        </a:ln>
        <a:effectLst>
          <a:outerShdw blurRad="38100" dist="23000" dir="5400000" algn="ctr" rotWithShape="0">
            <a:srgbClr val="000000">
              <a:alpha val="34999"/>
            </a:srgbClr>
          </a:outerShdw>
        </a:effectLst>
      </a:spPr>
      <a:bodyPr vert="horz" wrap="square" lIns="45719" tIns="45719" rIns="45719" bIns="45719" numCol="1" anchor="ctr" anchorCtr="0" compatLnSpc="1">
        <a:prstTxWarp prst="textNoShape">
          <a:avLst/>
        </a:prstTxWarp>
      </a:bodyPr>
      <a:lstStyle>
        <a:defPPr marL="45720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rebuchet MS" charset="0"/>
            <a:ea typeface="ＭＳ Ｐゴシック" charset="0"/>
            <a:cs typeface="Trebuchet MS" charset="0"/>
            <a:sym typeface="Trebuchet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round/>
          <a:headEnd type="none" w="med" len="med"/>
          <a:tailEnd type="none" w="med" len="med"/>
        </a:ln>
        <a:effectLst>
          <a:outerShdw blurRad="38100" dist="23000" dir="5400000" algn="ctr" rotWithShape="0">
            <a:srgbClr val="000000">
              <a:alpha val="34999"/>
            </a:srgbClr>
          </a:outerShdw>
        </a:effectLst>
      </a:spPr>
      <a:bodyPr vert="horz" wrap="square" lIns="45719" tIns="45719" rIns="45719" bIns="45719" numCol="1" anchor="ctr" anchorCtr="0" compatLnSpc="1">
        <a:prstTxWarp prst="textNoShape">
          <a:avLst/>
        </a:prstTxWarp>
      </a:bodyPr>
      <a:lstStyle>
        <a:defPPr marL="45720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rebuchet MS" charset="0"/>
            <a:ea typeface="ＭＳ Ｐゴシック" charset="0"/>
            <a:cs typeface="Trebuchet MS" charset="0"/>
            <a:sym typeface="Trebuchet MS" charset="0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ＭＳ Ｐゴシック"/>
        <a:cs typeface="Helvetica"/>
      </a:majorFont>
      <a:minorFont>
        <a:latin typeface="Helvetica"/>
        <a:ea typeface="ＭＳ Ｐゴシック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round/>
          <a:headEnd type="none" w="med" len="med"/>
          <a:tailEnd type="none" w="med" len="med"/>
        </a:ln>
        <a:effectLst>
          <a:outerShdw blurRad="38100" dist="23000" dir="5400000" algn="ctr" rotWithShape="0">
            <a:srgbClr val="000000">
              <a:alpha val="34999"/>
            </a:srgbClr>
          </a:outerShdw>
        </a:effectLst>
      </a:spPr>
      <a:bodyPr vert="horz" wrap="square" lIns="45719" tIns="45719" rIns="45719" bIns="45719" numCol="1" anchor="ctr" anchorCtr="0" compatLnSpc="1">
        <a:prstTxWarp prst="textNoShape">
          <a:avLst/>
        </a:prstTxWarp>
      </a:bodyPr>
      <a:lstStyle>
        <a:defPPr marL="45720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rebuchet MS" charset="0"/>
            <a:ea typeface="ＭＳ Ｐゴシック" charset="0"/>
            <a:cs typeface="Trebuchet MS" charset="0"/>
            <a:sym typeface="Trebuchet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round/>
          <a:headEnd type="none" w="med" len="med"/>
          <a:tailEnd type="none" w="med" len="med"/>
        </a:ln>
        <a:effectLst>
          <a:outerShdw blurRad="38100" dist="23000" dir="5400000" algn="ctr" rotWithShape="0">
            <a:srgbClr val="000000">
              <a:alpha val="34999"/>
            </a:srgbClr>
          </a:outerShdw>
        </a:effectLst>
      </a:spPr>
      <a:bodyPr vert="horz" wrap="square" lIns="45719" tIns="45719" rIns="45719" bIns="45719" numCol="1" anchor="ctr" anchorCtr="0" compatLnSpc="1">
        <a:prstTxWarp prst="textNoShape">
          <a:avLst/>
        </a:prstTxWarp>
      </a:bodyPr>
      <a:lstStyle>
        <a:defPPr marL="45720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rebuchet MS" charset="0"/>
            <a:ea typeface="ＭＳ Ｐゴシック" charset="0"/>
            <a:cs typeface="Trebuchet MS" charset="0"/>
            <a:sym typeface="Trebuchet MS" charset="0"/>
          </a:defRPr>
        </a:defPPr>
      </a:lst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1226</Words>
  <Application>Microsoft Macintosh PowerPoint</Application>
  <PresentationFormat>Apresentação na tela (4:3)</PresentationFormat>
  <Paragraphs>209</Paragraphs>
  <Slides>28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5" baseType="lpstr">
      <vt:lpstr>Trebuchet MS</vt:lpstr>
      <vt:lpstr>ＭＳ Ｐゴシック</vt:lpstr>
      <vt:lpstr>Arial</vt:lpstr>
      <vt:lpstr>Helvetica</vt:lpstr>
      <vt:lpstr>Avenir Roman</vt:lpstr>
      <vt:lpstr>Trebuchet MS Bold</vt:lpstr>
      <vt:lpstr>Georgia</vt:lpstr>
      <vt:lpstr>Cambria</vt:lpstr>
      <vt:lpstr>Times New Roman</vt:lpstr>
      <vt:lpstr>Garamond</vt:lpstr>
      <vt:lpstr>Calibri</vt:lpstr>
      <vt:lpstr>Times New Roman Bold</vt:lpstr>
      <vt:lpstr>Wingdings</vt:lpstr>
      <vt:lpstr>Office Theme</vt:lpstr>
      <vt:lpstr>1_Office Theme</vt:lpstr>
      <vt:lpstr>2_Office Theme</vt:lpstr>
      <vt:lpstr>Microsoft Word Document</vt:lpstr>
      <vt:lpstr>PowerPoint Presentation</vt:lpstr>
      <vt:lpstr>PowerPoint Presentation</vt:lpstr>
      <vt:lpstr>Mudança na temperatura média da superfície 1901 – 2012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Custos anuais de adaptação dos países em desenvolvimento por setor, 2010-2050, US$ bilhões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  MUITO GRATO !!!    sergio.margulis@presidencia.gov.br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Sergio Margulis</cp:lastModifiedBy>
  <cp:revision>23</cp:revision>
  <dcterms:modified xsi:type="dcterms:W3CDTF">2014-05-13T15:27:50Z</dcterms:modified>
</cp:coreProperties>
</file>