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48" r:id="rId2"/>
    <p:sldMasterId id="2147483682" r:id="rId3"/>
  </p:sldMasterIdLst>
  <p:notesMasterIdLst>
    <p:notesMasterId r:id="rId14"/>
  </p:notesMasterIdLst>
  <p:handoutMasterIdLst>
    <p:handoutMasterId r:id="rId15"/>
  </p:handoutMasterIdLst>
  <p:sldIdLst>
    <p:sldId id="256" r:id="rId4"/>
    <p:sldId id="428" r:id="rId5"/>
    <p:sldId id="486" r:id="rId6"/>
    <p:sldId id="487" r:id="rId7"/>
    <p:sldId id="488" r:id="rId8"/>
    <p:sldId id="496" r:id="rId9"/>
    <p:sldId id="497" r:id="rId10"/>
    <p:sldId id="498" r:id="rId11"/>
    <p:sldId id="499" r:id="rId12"/>
    <p:sldId id="493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2E2E5C"/>
    <a:srgbClr val="222244"/>
    <a:srgbClr val="33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 autoAdjust="0"/>
  </p:normalViewPr>
  <p:slideViewPr>
    <p:cSldViewPr>
      <p:cViewPr varScale="1">
        <p:scale>
          <a:sx n="74" d="100"/>
          <a:sy n="74" d="100"/>
        </p:scale>
        <p:origin x="3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MOVIMENTO</a:t>
            </a:r>
            <a:r>
              <a:rPr lang="pt-BR" baseline="0" dirty="0"/>
              <a:t> DO MERCADO DE TRABALHO</a:t>
            </a:r>
          </a:p>
          <a:p>
            <a:pPr>
              <a:defRPr/>
            </a:pPr>
            <a:r>
              <a:rPr lang="pt-BR" baseline="0" dirty="0"/>
              <a:t>VARIAÇOES ABSOLUTAS DE OCUPADOS E DESOCUPADOS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0022601655371622E-2"/>
          <c:y val="0.19216471862603504"/>
          <c:w val="0.90976841693515531"/>
          <c:h val="0.68833630413614166"/>
        </c:manualLayout>
      </c:layout>
      <c:lineChart>
        <c:grouping val="standard"/>
        <c:varyColors val="0"/>
        <c:ser>
          <c:idx val="0"/>
          <c:order val="0"/>
          <c:tx>
            <c:strRef>
              <c:f>Plan1!$K$2</c:f>
              <c:strCache>
                <c:ptCount val="1"/>
                <c:pt idx="0">
                  <c:v>Ocupados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Plan1!$I$3:$I$19</c:f>
              <c:strCache>
                <c:ptCount val="17"/>
                <c:pt idx="0">
                  <c:v>I-2012</c:v>
                </c:pt>
                <c:pt idx="1">
                  <c:v>II-2012</c:v>
                </c:pt>
                <c:pt idx="2">
                  <c:v>III-2012</c:v>
                </c:pt>
                <c:pt idx="3">
                  <c:v>IV-2012</c:v>
                </c:pt>
                <c:pt idx="4">
                  <c:v>I-2013</c:v>
                </c:pt>
                <c:pt idx="5">
                  <c:v>II-2013</c:v>
                </c:pt>
                <c:pt idx="6">
                  <c:v>III-2013</c:v>
                </c:pt>
                <c:pt idx="7">
                  <c:v>IV-2013</c:v>
                </c:pt>
                <c:pt idx="8">
                  <c:v>I-2014</c:v>
                </c:pt>
                <c:pt idx="9">
                  <c:v>II-2014</c:v>
                </c:pt>
                <c:pt idx="10">
                  <c:v>III-2014</c:v>
                </c:pt>
                <c:pt idx="11">
                  <c:v>IV-2014</c:v>
                </c:pt>
                <c:pt idx="12">
                  <c:v>I-2015</c:v>
                </c:pt>
                <c:pt idx="13">
                  <c:v>II-2015</c:v>
                </c:pt>
                <c:pt idx="14">
                  <c:v>III-2015</c:v>
                </c:pt>
                <c:pt idx="15">
                  <c:v>IV-2015</c:v>
                </c:pt>
                <c:pt idx="16">
                  <c:v>I-2016</c:v>
                </c:pt>
              </c:strCache>
            </c:strRef>
          </c:cat>
          <c:val>
            <c:numRef>
              <c:f>Plan1!$K$3:$K$19</c:f>
              <c:numCache>
                <c:formatCode>#,##0</c:formatCode>
                <c:ptCount val="17"/>
                <c:pt idx="1">
                  <c:v>1516</c:v>
                </c:pt>
                <c:pt idx="2">
                  <c:v>525</c:v>
                </c:pt>
                <c:pt idx="3">
                  <c:v>224</c:v>
                </c:pt>
                <c:pt idx="4">
                  <c:v>-863</c:v>
                </c:pt>
                <c:pt idx="5">
                  <c:v>1114</c:v>
                </c:pt>
                <c:pt idx="6">
                  <c:v>618</c:v>
                </c:pt>
                <c:pt idx="7">
                  <c:v>706</c:v>
                </c:pt>
                <c:pt idx="8">
                  <c:v>-629</c:v>
                </c:pt>
                <c:pt idx="9">
                  <c:v>800</c:v>
                </c:pt>
                <c:pt idx="10">
                  <c:v>217</c:v>
                </c:pt>
                <c:pt idx="11">
                  <c:v>606</c:v>
                </c:pt>
                <c:pt idx="12">
                  <c:v>-852</c:v>
                </c:pt>
                <c:pt idx="13">
                  <c:v>188</c:v>
                </c:pt>
                <c:pt idx="14">
                  <c:v>-121</c:v>
                </c:pt>
                <c:pt idx="15">
                  <c:v>155</c:v>
                </c:pt>
                <c:pt idx="16">
                  <c:v>-1606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B95-4B72-A774-008555B196BD}"/>
            </c:ext>
          </c:extLst>
        </c:ser>
        <c:ser>
          <c:idx val="1"/>
          <c:order val="1"/>
          <c:tx>
            <c:strRef>
              <c:f>Plan1!$L$2</c:f>
              <c:strCache>
                <c:ptCount val="1"/>
                <c:pt idx="0">
                  <c:v>Desocupadas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Plan1!$I$3:$I$19</c:f>
              <c:strCache>
                <c:ptCount val="17"/>
                <c:pt idx="0">
                  <c:v>I-2012</c:v>
                </c:pt>
                <c:pt idx="1">
                  <c:v>II-2012</c:v>
                </c:pt>
                <c:pt idx="2">
                  <c:v>III-2012</c:v>
                </c:pt>
                <c:pt idx="3">
                  <c:v>IV-2012</c:v>
                </c:pt>
                <c:pt idx="4">
                  <c:v>I-2013</c:v>
                </c:pt>
                <c:pt idx="5">
                  <c:v>II-2013</c:v>
                </c:pt>
                <c:pt idx="6">
                  <c:v>III-2013</c:v>
                </c:pt>
                <c:pt idx="7">
                  <c:v>IV-2013</c:v>
                </c:pt>
                <c:pt idx="8">
                  <c:v>I-2014</c:v>
                </c:pt>
                <c:pt idx="9">
                  <c:v>II-2014</c:v>
                </c:pt>
                <c:pt idx="10">
                  <c:v>III-2014</c:v>
                </c:pt>
                <c:pt idx="11">
                  <c:v>IV-2014</c:v>
                </c:pt>
                <c:pt idx="12">
                  <c:v>I-2015</c:v>
                </c:pt>
                <c:pt idx="13">
                  <c:v>II-2015</c:v>
                </c:pt>
                <c:pt idx="14">
                  <c:v>III-2015</c:v>
                </c:pt>
                <c:pt idx="15">
                  <c:v>IV-2015</c:v>
                </c:pt>
                <c:pt idx="16">
                  <c:v>I-2016</c:v>
                </c:pt>
              </c:strCache>
            </c:strRef>
          </c:cat>
          <c:val>
            <c:numRef>
              <c:f>Plan1!$L$3:$L$19</c:f>
              <c:numCache>
                <c:formatCode>#,##0</c:formatCode>
                <c:ptCount val="17"/>
                <c:pt idx="1">
                  <c:v>-315</c:v>
                </c:pt>
                <c:pt idx="2">
                  <c:v>-431</c:v>
                </c:pt>
                <c:pt idx="3">
                  <c:v>-203</c:v>
                </c:pt>
                <c:pt idx="4">
                  <c:v>1102</c:v>
                </c:pt>
                <c:pt idx="5">
                  <c:v>-484</c:v>
                </c:pt>
                <c:pt idx="6">
                  <c:v>-475</c:v>
                </c:pt>
                <c:pt idx="7">
                  <c:v>-744</c:v>
                </c:pt>
                <c:pt idx="8">
                  <c:v>997</c:v>
                </c:pt>
                <c:pt idx="9">
                  <c:v>-282</c:v>
                </c:pt>
                <c:pt idx="10">
                  <c:v>-62</c:v>
                </c:pt>
                <c:pt idx="11">
                  <c:v>-253</c:v>
                </c:pt>
                <c:pt idx="12">
                  <c:v>1482</c:v>
                </c:pt>
                <c:pt idx="13">
                  <c:v>420</c:v>
                </c:pt>
                <c:pt idx="14">
                  <c:v>625</c:v>
                </c:pt>
                <c:pt idx="15">
                  <c:v>94</c:v>
                </c:pt>
                <c:pt idx="16">
                  <c:v>2016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95-4B72-A774-008555B19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709032"/>
        <c:axId val="275709424"/>
      </c:lineChart>
      <c:catAx>
        <c:axId val="27570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5709424"/>
        <c:crosses val="autoZero"/>
        <c:auto val="1"/>
        <c:lblAlgn val="ctr"/>
        <c:lblOffset val="100"/>
        <c:noMultiLvlLbl val="0"/>
      </c:catAx>
      <c:valAx>
        <c:axId val="27570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570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DESEMPREGO x RENDIMENTO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Plan1!$E$24</c:f>
              <c:strCache>
                <c:ptCount val="1"/>
                <c:pt idx="0">
                  <c:v>Desocupadas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cat>
            <c:strRef>
              <c:f>Plan1!$B$25:$B$41</c:f>
              <c:strCache>
                <c:ptCount val="17"/>
                <c:pt idx="0">
                  <c:v>I-2012</c:v>
                </c:pt>
                <c:pt idx="1">
                  <c:v>II-2012</c:v>
                </c:pt>
                <c:pt idx="2">
                  <c:v>III-2012</c:v>
                </c:pt>
                <c:pt idx="3">
                  <c:v>IV-2012</c:v>
                </c:pt>
                <c:pt idx="4">
                  <c:v>I-2013</c:v>
                </c:pt>
                <c:pt idx="5">
                  <c:v>II-2013</c:v>
                </c:pt>
                <c:pt idx="6">
                  <c:v>III-2013</c:v>
                </c:pt>
                <c:pt idx="7">
                  <c:v>IV-2013</c:v>
                </c:pt>
                <c:pt idx="8">
                  <c:v>I-2014</c:v>
                </c:pt>
                <c:pt idx="9">
                  <c:v>II-2014</c:v>
                </c:pt>
                <c:pt idx="10">
                  <c:v>III-2014</c:v>
                </c:pt>
                <c:pt idx="11">
                  <c:v>IV-2014</c:v>
                </c:pt>
                <c:pt idx="12">
                  <c:v>I-2015</c:v>
                </c:pt>
                <c:pt idx="13">
                  <c:v>II-2015</c:v>
                </c:pt>
                <c:pt idx="14">
                  <c:v>III-2015</c:v>
                </c:pt>
                <c:pt idx="15">
                  <c:v>IV-2015</c:v>
                </c:pt>
                <c:pt idx="16">
                  <c:v>I-2016</c:v>
                </c:pt>
              </c:strCache>
            </c:strRef>
          </c:cat>
          <c:val>
            <c:numRef>
              <c:f>Plan1!$E$25:$E$41</c:f>
              <c:numCache>
                <c:formatCode>0.00</c:formatCode>
                <c:ptCount val="17"/>
                <c:pt idx="0">
                  <c:v>100</c:v>
                </c:pt>
                <c:pt idx="1">
                  <c:v>95.856353591160229</c:v>
                </c:pt>
                <c:pt idx="2">
                  <c:v>90.1867929492239</c:v>
                </c:pt>
                <c:pt idx="3">
                  <c:v>87.51644304130491</c:v>
                </c:pt>
                <c:pt idx="4">
                  <c:v>102.01262825572218</c:v>
                </c:pt>
                <c:pt idx="5">
                  <c:v>95.645882662457254</c:v>
                </c:pt>
                <c:pt idx="6">
                  <c:v>89.397526966587733</c:v>
                </c:pt>
                <c:pt idx="7">
                  <c:v>79.610628781899493</c:v>
                </c:pt>
                <c:pt idx="8">
                  <c:v>92.725598526703507</c:v>
                </c:pt>
                <c:pt idx="9">
                  <c:v>89.016048408313594</c:v>
                </c:pt>
                <c:pt idx="10">
                  <c:v>88.200473559589582</c:v>
                </c:pt>
                <c:pt idx="11">
                  <c:v>84.872401999473823</c:v>
                </c:pt>
                <c:pt idx="12">
                  <c:v>104.36727177058668</c:v>
                </c:pt>
                <c:pt idx="13">
                  <c:v>109.89213364903974</c:v>
                </c:pt>
                <c:pt idx="14">
                  <c:v>118.11365430149961</c:v>
                </c:pt>
                <c:pt idx="15">
                  <c:v>119.35017100762957</c:v>
                </c:pt>
                <c:pt idx="16">
                  <c:v>145.86950802420415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FFA-407F-9600-AAC8B8A91DBE}"/>
            </c:ext>
          </c:extLst>
        </c:ser>
        <c:ser>
          <c:idx val="1"/>
          <c:order val="1"/>
          <c:tx>
            <c:strRef>
              <c:f>Plan1!$G$24</c:f>
              <c:strCache>
                <c:ptCount val="1"/>
                <c:pt idx="0">
                  <c:v>Rendimento</c:v>
                </c:pt>
              </c:strCache>
            </c:strRef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none"/>
          </c:marker>
          <c:cat>
            <c:strRef>
              <c:f>Plan1!$B$25:$B$41</c:f>
              <c:strCache>
                <c:ptCount val="17"/>
                <c:pt idx="0">
                  <c:v>I-2012</c:v>
                </c:pt>
                <c:pt idx="1">
                  <c:v>II-2012</c:v>
                </c:pt>
                <c:pt idx="2">
                  <c:v>III-2012</c:v>
                </c:pt>
                <c:pt idx="3">
                  <c:v>IV-2012</c:v>
                </c:pt>
                <c:pt idx="4">
                  <c:v>I-2013</c:v>
                </c:pt>
                <c:pt idx="5">
                  <c:v>II-2013</c:v>
                </c:pt>
                <c:pt idx="6">
                  <c:v>III-2013</c:v>
                </c:pt>
                <c:pt idx="7">
                  <c:v>IV-2013</c:v>
                </c:pt>
                <c:pt idx="8">
                  <c:v>I-2014</c:v>
                </c:pt>
                <c:pt idx="9">
                  <c:v>II-2014</c:v>
                </c:pt>
                <c:pt idx="10">
                  <c:v>III-2014</c:v>
                </c:pt>
                <c:pt idx="11">
                  <c:v>IV-2014</c:v>
                </c:pt>
                <c:pt idx="12">
                  <c:v>I-2015</c:v>
                </c:pt>
                <c:pt idx="13">
                  <c:v>II-2015</c:v>
                </c:pt>
                <c:pt idx="14">
                  <c:v>III-2015</c:v>
                </c:pt>
                <c:pt idx="15">
                  <c:v>IV-2015</c:v>
                </c:pt>
                <c:pt idx="16">
                  <c:v>I-2016</c:v>
                </c:pt>
              </c:strCache>
            </c:strRef>
          </c:cat>
          <c:val>
            <c:numRef>
              <c:f>Plan1!$G$25:$G$41</c:f>
              <c:numCache>
                <c:formatCode>0.00</c:formatCode>
                <c:ptCount val="17"/>
                <c:pt idx="0">
                  <c:v>100</c:v>
                </c:pt>
                <c:pt idx="1">
                  <c:v>100.15673981191222</c:v>
                </c:pt>
                <c:pt idx="2">
                  <c:v>101.04493207941483</c:v>
                </c:pt>
                <c:pt idx="3">
                  <c:v>100.62695924764891</c:v>
                </c:pt>
                <c:pt idx="4">
                  <c:v>102.19435736677116</c:v>
                </c:pt>
                <c:pt idx="5">
                  <c:v>103.86624869383489</c:v>
                </c:pt>
                <c:pt idx="6">
                  <c:v>104.85893416927901</c:v>
                </c:pt>
                <c:pt idx="7">
                  <c:v>104.17972831765935</c:v>
                </c:pt>
                <c:pt idx="8">
                  <c:v>106.11285266457679</c:v>
                </c:pt>
                <c:pt idx="9">
                  <c:v>104.07523510971788</c:v>
                </c:pt>
                <c:pt idx="10">
                  <c:v>104.28422152560084</c:v>
                </c:pt>
                <c:pt idx="11">
                  <c:v>105.22466039707419</c:v>
                </c:pt>
                <c:pt idx="12">
                  <c:v>106.11285266457679</c:v>
                </c:pt>
                <c:pt idx="13">
                  <c:v>105.5903866248694</c:v>
                </c:pt>
                <c:pt idx="14">
                  <c:v>104.28422152560084</c:v>
                </c:pt>
                <c:pt idx="15">
                  <c:v>102.45559038662486</c:v>
                </c:pt>
                <c:pt idx="16">
                  <c:v>102.71682340647858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FFA-407F-9600-AAC8B8A91DBE}"/>
            </c:ext>
          </c:extLst>
        </c:ser>
        <c:ser>
          <c:idx val="2"/>
          <c:order val="2"/>
          <c:tx>
            <c:strRef>
              <c:f>Plan1!$H$24</c:f>
              <c:strCache>
                <c:ptCount val="1"/>
                <c:pt idx="0">
                  <c:v>Massa de Rendimentos</c:v>
                </c:pt>
              </c:strCache>
            </c:strRef>
          </c:tx>
          <c:spPr>
            <a:ln w="38100" cap="flat" cmpd="dbl" algn="ctr">
              <a:solidFill>
                <a:schemeClr val="accent3"/>
              </a:solidFill>
              <a:miter lim="800000"/>
            </a:ln>
            <a:effectLst/>
          </c:spPr>
          <c:marker>
            <c:symbol val="none"/>
          </c:marker>
          <c:cat>
            <c:strRef>
              <c:f>Plan1!$B$25:$B$41</c:f>
              <c:strCache>
                <c:ptCount val="17"/>
                <c:pt idx="0">
                  <c:v>I-2012</c:v>
                </c:pt>
                <c:pt idx="1">
                  <c:v>II-2012</c:v>
                </c:pt>
                <c:pt idx="2">
                  <c:v>III-2012</c:v>
                </c:pt>
                <c:pt idx="3">
                  <c:v>IV-2012</c:v>
                </c:pt>
                <c:pt idx="4">
                  <c:v>I-2013</c:v>
                </c:pt>
                <c:pt idx="5">
                  <c:v>II-2013</c:v>
                </c:pt>
                <c:pt idx="6">
                  <c:v>III-2013</c:v>
                </c:pt>
                <c:pt idx="7">
                  <c:v>IV-2013</c:v>
                </c:pt>
                <c:pt idx="8">
                  <c:v>I-2014</c:v>
                </c:pt>
                <c:pt idx="9">
                  <c:v>II-2014</c:v>
                </c:pt>
                <c:pt idx="10">
                  <c:v>III-2014</c:v>
                </c:pt>
                <c:pt idx="11">
                  <c:v>IV-2014</c:v>
                </c:pt>
                <c:pt idx="12">
                  <c:v>I-2015</c:v>
                </c:pt>
                <c:pt idx="13">
                  <c:v>II-2015</c:v>
                </c:pt>
                <c:pt idx="14">
                  <c:v>III-2015</c:v>
                </c:pt>
                <c:pt idx="15">
                  <c:v>IV-2015</c:v>
                </c:pt>
                <c:pt idx="16">
                  <c:v>I-2016</c:v>
                </c:pt>
              </c:strCache>
            </c:strRef>
          </c:cat>
          <c:val>
            <c:numRef>
              <c:f>Plan1!$H$25:$H$41</c:f>
              <c:numCache>
                <c:formatCode>0.00</c:formatCode>
                <c:ptCount val="17"/>
                <c:pt idx="0">
                  <c:v>100</c:v>
                </c:pt>
                <c:pt idx="1">
                  <c:v>101.25674019607843</c:v>
                </c:pt>
                <c:pt idx="2">
                  <c:v>102.85845588235294</c:v>
                </c:pt>
                <c:pt idx="3">
                  <c:v>102.84742647058825</c:v>
                </c:pt>
                <c:pt idx="4">
                  <c:v>103.40502450980391</c:v>
                </c:pt>
                <c:pt idx="5">
                  <c:v>106.37622549019608</c:v>
                </c:pt>
                <c:pt idx="6">
                  <c:v>108.30024509803921</c:v>
                </c:pt>
                <c:pt idx="7">
                  <c:v>108.31678921568628</c:v>
                </c:pt>
                <c:pt idx="8">
                  <c:v>109.79656862745098</c:v>
                </c:pt>
                <c:pt idx="9">
                  <c:v>108.70465686274511</c:v>
                </c:pt>
                <c:pt idx="10">
                  <c:v>109.2610294117647</c:v>
                </c:pt>
                <c:pt idx="11">
                  <c:v>111.05330882352942</c:v>
                </c:pt>
                <c:pt idx="12">
                  <c:v>110.79166666666667</c:v>
                </c:pt>
                <c:pt idx="13">
                  <c:v>110.46629901960785</c:v>
                </c:pt>
                <c:pt idx="14">
                  <c:v>109.11948529411765</c:v>
                </c:pt>
                <c:pt idx="15">
                  <c:v>107.66299019607844</c:v>
                </c:pt>
                <c:pt idx="16">
                  <c:v>106.28063725490196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FFA-407F-9600-AAC8B8A91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710600"/>
        <c:axId val="275710992"/>
      </c:lineChart>
      <c:catAx>
        <c:axId val="275710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5710992"/>
        <c:crosses val="autoZero"/>
        <c:auto val="1"/>
        <c:lblAlgn val="ctr"/>
        <c:lblOffset val="100"/>
        <c:noMultiLvlLbl val="0"/>
      </c:catAx>
      <c:valAx>
        <c:axId val="275710992"/>
        <c:scaling>
          <c:orientation val="minMax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5710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493886363053677"/>
          <c:y val="0.13875024524461821"/>
          <c:w val="0.51012213920675475"/>
          <c:h val="9.7097367431987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ADDA83-6B52-4D34-A0BD-2623871C89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229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32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0D78B1-8EB6-47BF-B381-C80AD0DF05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29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9DFA0-4FF2-476C-BF31-CA14F180C51D}" type="slidenum">
              <a:rPr lang="pt-BR" smtClean="0">
                <a:latin typeface="Arial" charset="0"/>
                <a:cs typeface="Arial" charset="0"/>
              </a:rPr>
              <a:pPr/>
              <a:t>1</a:t>
            </a:fld>
            <a:endParaRPr lang="pt-BR" dirty="0">
              <a:latin typeface="Arial" charset="0"/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715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99108-1D95-4AA5-9A16-5F5E23837B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EC4C8-F06E-4835-BB22-F3E3E84F0E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6964-C43B-4EF5-97BF-EEFF432459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7686-85DA-40F4-86F8-B7E35C24D4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771B7-9F92-4610-AEA1-9B3D59C5FD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12464-FAA4-4F9B-AC89-6A761E4FA9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CF1BC-F1A8-4C25-8ADE-ACC4A2CE76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04E7F-A0A1-4406-83EF-9BD6265295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061F7-80BF-478B-8661-2F4973CD6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5B6EE-E58B-4F2A-951B-B8D6D35B5F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044D-3702-4550-AD25-F0669A1CBD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498CD-2F0E-4000-99CD-CAFB9F84C8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D7024-95F6-463A-8E67-EF2F958F19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7BB97-779F-4280-B27C-188D2701E6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D6CCD-6392-4010-B239-4D9F9BF764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pic>
        <p:nvPicPr>
          <p:cNvPr id="6" name="Picture 9" descr="logo-mpt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6238" y="6092825"/>
            <a:ext cx="11128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pt-BR" altLang="en-US"/>
              <a:t>Clique para editar o estilo do título mestre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pt-BR" altLang="en-US"/>
              <a:t>Clique para editar o estilo do subtítulo mestre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A46C3-5BBD-430A-A22C-AF508C2E1D3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0CD12-5593-4971-83D8-F24714B336A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A39BF-CBF4-4FE9-BCC8-8D2F033C25C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58271-F739-471E-BCFA-D3AEFE7402B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33843-05EA-413F-9BF3-1C92BEE1A39A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984BD-5107-475C-9266-D3236DBF177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C8DD5-A966-4CC2-97ED-ED0D3A76CCC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A02BC-71FB-4F29-BD47-9D9F7B5CC4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CE25B-9F01-4F9C-833A-37C89E9118D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3769-52D1-4A4A-96D4-63B554B1491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72AB9-72D6-4095-A15C-98DDF87BCB7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F43D-69B2-4B95-AD1A-B45C8886861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1A106-79FC-4296-B48A-273BBF600825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75DF-DF68-4D58-A76F-A03EC59D0E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747AB-E913-4FFC-AC8A-BD4FFB561C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1CA57-6689-463F-8113-0206B6C685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DA40-328F-4E18-8EB0-8BBE1C5F29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B57E0-75A4-450A-BED0-46C844A41E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D5573-0BE1-47CE-9A08-1EF6D42E68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12DEFF-18BA-44C5-A99E-00C4F6BD30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CAB9D9-D061-4E1B-8878-ED9B0B3239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13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6025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59245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98CC66-4B6A-49A9-9B50-37D9BCF27C8D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sp>
        <p:nvSpPr>
          <p:cNvPr id="1054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14288" y="6165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5651500" y="62372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00C0AA8B-B502-44C5-AE81-927EB7B74B89}" type="slidenum">
              <a:rPr lang="pt-BR" altLang="en-US" sz="1200">
                <a:latin typeface="Garamond" panose="02020404030301010803" pitchFamily="18" charset="0"/>
              </a:rPr>
              <a:pPr algn="r" eaLnBrk="1" hangingPunct="1">
                <a:defRPr/>
              </a:pPr>
              <a:t>‹nº›</a:t>
            </a:fld>
            <a:endParaRPr lang="pt-BR" altLang="en-US" sz="1200">
              <a:latin typeface="Garamond" panose="02020404030301010803" pitchFamily="18" charset="0"/>
            </a:endParaRPr>
          </a:p>
        </p:txBody>
      </p:sp>
      <p:pic>
        <p:nvPicPr>
          <p:cNvPr id="25610" name="Picture 11" descr="logo_mtp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688" y="6453188"/>
            <a:ext cx="26050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  <p:sldLayoutId id="214748370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8"/>
          <p:cNvSpPr>
            <a:spLocks noChangeArrowheads="1"/>
          </p:cNvSpPr>
          <p:nvPr/>
        </p:nvSpPr>
        <p:spPr bwMode="auto">
          <a:xfrm>
            <a:off x="714348" y="1573892"/>
            <a:ext cx="7929618" cy="451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300" b="1" dirty="0">
                <a:latin typeface="Garamond" pitchFamily="18" charset="0"/>
              </a:rPr>
              <a:t>MINISTÉRIO DO TRABALHO</a:t>
            </a:r>
            <a:r>
              <a:rPr lang="pt-BR" dirty="0">
                <a:latin typeface="Garamond" pitchFamily="18" charset="0"/>
              </a:rPr>
              <a:t/>
            </a:r>
            <a:br>
              <a:rPr lang="pt-BR" dirty="0">
                <a:latin typeface="Garamond" pitchFamily="18" charset="0"/>
              </a:rPr>
            </a:br>
            <a:endParaRPr lang="pt-BR" dirty="0">
              <a:latin typeface="Garamond" pitchFamily="18" charset="0"/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SENADO FEDERAL</a:t>
            </a:r>
          </a:p>
          <a:p>
            <a:pPr algn="ctr"/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Meio Ambiente, Defesa do Consumidor e Fiscalização e Controle</a:t>
            </a:r>
          </a:p>
          <a:p>
            <a:pPr algn="ctr"/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>
                <a:latin typeface="+mn-lt"/>
              </a:rPr>
              <a:t>Aferição do Desemprego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96060" y="332656"/>
            <a:ext cx="810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BRASIL – TAXA DE COBERTURA DO SEGURO DESEMPREGO </a:t>
            </a:r>
          </a:p>
          <a:p>
            <a:pPr algn="ctr"/>
            <a:r>
              <a:rPr lang="pt-BR" sz="1400" b="1" dirty="0"/>
              <a:t>(SEGURADOS / DISP SEM JUSTA CAUSA) - 2013 a 2016 – BGSD / CAGED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71989" y="4077072"/>
            <a:ext cx="1915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SEXO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44007" y="1363076"/>
            <a:ext cx="3672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FAIXA ETÁRIA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79468"/>
              </p:ext>
            </p:extLst>
          </p:nvPr>
        </p:nvGraphicFramePr>
        <p:xfrm>
          <a:off x="496060" y="4581128"/>
          <a:ext cx="3653520" cy="1368152"/>
        </p:xfrm>
        <a:graphic>
          <a:graphicData uri="http://schemas.openxmlformats.org/drawingml/2006/table">
            <a:tbl>
              <a:tblPr/>
              <a:tblGrid>
                <a:gridCol w="1195620">
                  <a:extLst>
                    <a:ext uri="{9D8B030D-6E8A-4147-A177-3AD203B41FA5}">
                      <a16:colId xmlns:a16="http://schemas.microsoft.com/office/drawing/2014/main" xmlns="" val="24507984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406551675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63724916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761765333"/>
                    </a:ext>
                  </a:extLst>
                </a:gridCol>
                <a:gridCol w="585692">
                  <a:extLst>
                    <a:ext uri="{9D8B030D-6E8A-4147-A177-3AD203B41FA5}">
                      <a16:colId xmlns:a16="http://schemas.microsoft.com/office/drawing/2014/main" xmlns="" val="2539496187"/>
                    </a:ext>
                  </a:extLst>
                </a:gridCol>
              </a:tblGrid>
              <a:tr h="4758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Sexo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5384616"/>
                  </a:ext>
                </a:extLst>
              </a:tr>
              <a:tr h="4758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68,6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68,7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62,7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3909641"/>
                  </a:ext>
                </a:extLst>
              </a:tr>
              <a:tr h="4163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80,2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80,8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70,8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67,2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773189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968868"/>
              </p:ext>
            </p:extLst>
          </p:nvPr>
        </p:nvGraphicFramePr>
        <p:xfrm>
          <a:off x="496060" y="1939625"/>
          <a:ext cx="3449008" cy="1224136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711291027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xmlns="" val="101433062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40110474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549108598"/>
                    </a:ext>
                  </a:extLst>
                </a:gridCol>
                <a:gridCol w="568687">
                  <a:extLst>
                    <a:ext uri="{9D8B030D-6E8A-4147-A177-3AD203B41FA5}">
                      <a16:colId xmlns:a16="http://schemas.microsoft.com/office/drawing/2014/main" xmlns="" val="3829291599"/>
                    </a:ext>
                  </a:extLst>
                </a:gridCol>
              </a:tblGrid>
              <a:tr h="6120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7995079"/>
                  </a:ext>
                </a:extLst>
              </a:tr>
              <a:tr h="6120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Segurados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72,5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65,5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62,6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4134434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96060" y="1363077"/>
            <a:ext cx="2354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COBERTURA TOTAL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717566"/>
              </p:ext>
            </p:extLst>
          </p:nvPr>
        </p:nvGraphicFramePr>
        <p:xfrm>
          <a:off x="4607893" y="1939625"/>
          <a:ext cx="3492500" cy="4009657"/>
        </p:xfrm>
        <a:graphic>
          <a:graphicData uri="http://schemas.openxmlformats.org/drawingml/2006/table">
            <a:tbl>
              <a:tblPr/>
              <a:tblGrid>
                <a:gridCol w="751792">
                  <a:extLst>
                    <a:ext uri="{9D8B030D-6E8A-4147-A177-3AD203B41FA5}">
                      <a16:colId xmlns:a16="http://schemas.microsoft.com/office/drawing/2014/main" xmlns="" val="2628976947"/>
                    </a:ext>
                  </a:extLst>
                </a:gridCol>
                <a:gridCol w="685177">
                  <a:extLst>
                    <a:ext uri="{9D8B030D-6E8A-4147-A177-3AD203B41FA5}">
                      <a16:colId xmlns:a16="http://schemas.microsoft.com/office/drawing/2014/main" xmlns="" val="1800082408"/>
                    </a:ext>
                  </a:extLst>
                </a:gridCol>
                <a:gridCol w="685177">
                  <a:extLst>
                    <a:ext uri="{9D8B030D-6E8A-4147-A177-3AD203B41FA5}">
                      <a16:colId xmlns:a16="http://schemas.microsoft.com/office/drawing/2014/main" xmlns="" val="1818030971"/>
                    </a:ext>
                  </a:extLst>
                </a:gridCol>
                <a:gridCol w="685177">
                  <a:extLst>
                    <a:ext uri="{9D8B030D-6E8A-4147-A177-3AD203B41FA5}">
                      <a16:colId xmlns:a16="http://schemas.microsoft.com/office/drawing/2014/main" xmlns="" val="3118297817"/>
                    </a:ext>
                  </a:extLst>
                </a:gridCol>
                <a:gridCol w="685177">
                  <a:extLst>
                    <a:ext uri="{9D8B030D-6E8A-4147-A177-3AD203B41FA5}">
                      <a16:colId xmlns:a16="http://schemas.microsoft.com/office/drawing/2014/main" xmlns="" val="3587208697"/>
                    </a:ext>
                  </a:extLst>
                </a:gridCol>
              </a:tblGrid>
              <a:tr h="4997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Idade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4840988"/>
                  </a:ext>
                </a:extLst>
              </a:tr>
              <a:tr h="4997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Até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53,8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52,8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24,1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610262"/>
                  </a:ext>
                </a:extLst>
              </a:tr>
              <a:tr h="4997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18 a 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69,4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70,0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54,9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56,0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6442104"/>
                  </a:ext>
                </a:extLst>
              </a:tr>
              <a:tr h="4997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25 a 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73,7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74,0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67,3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64,6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2055847"/>
                  </a:ext>
                </a:extLst>
              </a:tr>
              <a:tr h="4997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30 a 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70,6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66,3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4001990"/>
                  </a:ext>
                </a:extLst>
              </a:tr>
              <a:tr h="4997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40 a 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75,7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76,1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72,6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67,0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9902048"/>
                  </a:ext>
                </a:extLst>
              </a:tr>
              <a:tr h="4997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50 a 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68,0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68,6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65,1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59,0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9120553"/>
                  </a:ext>
                </a:extLst>
              </a:tr>
              <a:tr h="5112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effectLst/>
                          <a:latin typeface="Calibri" panose="020F0502020204030204" pitchFamily="34" charset="0"/>
                        </a:rPr>
                        <a:t>65 ou Mais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21,5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4169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58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14290"/>
            <a:ext cx="82296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400" b="1" dirty="0">
                <a:solidFill>
                  <a:srgbClr val="2222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OFERTA E DEMANDA DE TRABALHO </a:t>
            </a:r>
            <a:endParaRPr lang="pt-BR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313121"/>
              </p:ext>
            </p:extLst>
          </p:nvPr>
        </p:nvGraphicFramePr>
        <p:xfrm>
          <a:off x="1043608" y="908720"/>
          <a:ext cx="691276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115616" y="580526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FONTE</a:t>
            </a:r>
            <a:r>
              <a:rPr lang="pt-BR" sz="1400" dirty="0"/>
              <a:t>: </a:t>
            </a:r>
            <a:r>
              <a:rPr lang="pt-BR" sz="900" dirty="0"/>
              <a:t>PNAD CONTÍNUA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14290"/>
            <a:ext cx="82296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400" b="1" dirty="0">
                <a:solidFill>
                  <a:srgbClr val="222244"/>
                </a:solidFill>
                <a:latin typeface="Calibri" panose="020F0502020204030204" pitchFamily="34" charset="0"/>
              </a:rPr>
              <a:t>FATORES DO DESEMPREGO</a:t>
            </a:r>
            <a:endParaRPr lang="pt-BR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253959"/>
              </p:ext>
            </p:extLst>
          </p:nvPr>
        </p:nvGraphicFramePr>
        <p:xfrm>
          <a:off x="899592" y="1124744"/>
          <a:ext cx="7128791" cy="1522085"/>
        </p:xfrm>
        <a:graphic>
          <a:graphicData uri="http://schemas.openxmlformats.org/drawingml/2006/table">
            <a:tbl>
              <a:tblPr/>
              <a:tblGrid>
                <a:gridCol w="1130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49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49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3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49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88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07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Desocupadas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Rendimento</a:t>
                      </a:r>
                      <a:b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 de </a:t>
                      </a:r>
                      <a:b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50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48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101.728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 ABS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Fonte: PNAD contínua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920762"/>
              </p:ext>
            </p:extLst>
          </p:nvPr>
        </p:nvGraphicFramePr>
        <p:xfrm>
          <a:off x="683568" y="2636912"/>
          <a:ext cx="74888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6075351"/>
            <a:ext cx="158417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2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14290"/>
            <a:ext cx="82296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400" b="1" dirty="0">
                <a:solidFill>
                  <a:srgbClr val="222244"/>
                </a:solidFill>
                <a:latin typeface="Calibri" panose="020F0502020204030204" pitchFamily="34" charset="0"/>
              </a:rPr>
              <a:t>CATEGORIAS DE TRABALHADORES</a:t>
            </a:r>
            <a:endParaRPr lang="pt-BR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5805264"/>
            <a:ext cx="1584176" cy="377985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827937"/>
              </p:ext>
            </p:extLst>
          </p:nvPr>
        </p:nvGraphicFramePr>
        <p:xfrm>
          <a:off x="539550" y="2420886"/>
          <a:ext cx="7416824" cy="3096349"/>
        </p:xfrm>
        <a:graphic>
          <a:graphicData uri="http://schemas.openxmlformats.org/drawingml/2006/table">
            <a:tbl>
              <a:tblPr/>
              <a:tblGrid>
                <a:gridCol w="8999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7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7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78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78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95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78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78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3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EMPRE-GADORES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</a:t>
                      </a:r>
                      <a:b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CARTEIRA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 CARTERIA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 PRÓPRIA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DOMÉSTICO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FAMILIAR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SETOR PÚBLICO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17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17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II-2015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17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III-2015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17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IV-2015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17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17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 ABS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13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39552" y="1556792"/>
            <a:ext cx="79208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EVOLUÇÃO DA OCUPAÇÃO POR CATEGORIA DE TRABALHADOR</a:t>
            </a:r>
          </a:p>
          <a:p>
            <a:pPr algn="ctr"/>
            <a:r>
              <a:rPr lang="pt-BR" sz="1600" b="1" dirty="0"/>
              <a:t>BRASIL</a:t>
            </a:r>
            <a:r>
              <a:rPr lang="pt-BR" b="1" dirty="0"/>
              <a:t> -  </a:t>
            </a:r>
            <a:r>
              <a:rPr lang="pt-BR" sz="1400" b="1" dirty="0"/>
              <a:t>1º TRIM 2015 a 1º TRIM 2016</a:t>
            </a:r>
          </a:p>
        </p:txBody>
      </p:sp>
    </p:spTree>
    <p:extLst>
      <p:ext uri="{BB962C8B-B14F-4D97-AF65-F5344CB8AC3E}">
        <p14:creationId xmlns:p14="http://schemas.microsoft.com/office/powerpoint/2010/main" val="394359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Imagem 10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548680"/>
            <a:ext cx="7791450" cy="5256583"/>
          </a:xfrm>
          <a:prstGeom prst="rect">
            <a:avLst/>
          </a:prstGeom>
        </p:spPr>
      </p:pic>
      <p:pic>
        <p:nvPicPr>
          <p:cNvPr id="1045" name="DefaultOcx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HTMLHidden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HTMLHidden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HTMLHidden3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HTMLHidden4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HTMLHidden5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HTMLHidden6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HTMLHidden7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HTMLHidden8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HTMLHidden9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HTMLHidden10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HTMLHidden1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HTMLHidden1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 descr="barra-gov-bv2-es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Ministério do Trabalho e Empre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Brasil - País rico é país sem pobrez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53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m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63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Próxim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HTMLHidden13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HTMLHidden14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HTMLHidden15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HTMLHidden16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HTMLHidden17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HTMLHidden18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HTMLHidden19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HTMLHidden20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HTMLHidden2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HTMLHidden22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HTMLHidden23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6" name="HTMLHidden24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7" name="HTMLHidden25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8" name="Picture 54" descr="barra-gov-bv2-es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Ministério do Trabalho e Empre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Brasil - País rico é país sem pobrez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53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m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63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Próxim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6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548680"/>
            <a:ext cx="8401050" cy="5472607"/>
          </a:xfrm>
          <a:prstGeom prst="rect">
            <a:avLst/>
          </a:prstGeom>
        </p:spPr>
      </p:pic>
      <p:pic>
        <p:nvPicPr>
          <p:cNvPr id="2050" name="DefaultOcx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HTMLHidden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HTMLHidden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HTMLHidden3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HTMLHidden4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HTMLHidden5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HTMLHidden6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HTMLHidden7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HTMLHidden8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HTMLHidden9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HTMLHidden10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HTMLHidden1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HTMLHidden1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34" descr="barra-gov-bv2-es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35" descr="Ministério do Trabalho e Empre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36" descr="Brasil - País rico é país sem pobrez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53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38" descr="m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63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40" descr="Próxim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HTMLHidden13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HTMLHidden14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HTMLHidden15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HTMLHidden16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HTMLHidden17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HTMLHidden18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HTMLHidden19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HTMLHidden20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HTMLHidden2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HTMLHidden22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HTMLHidden23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HTMLHidden24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HTMLHidden25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Picture 54" descr="barra-gov-bv2-es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55" descr="Ministério do Trabalho e Empre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56" descr="Brasil - País rico é país sem pobrez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53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7" name="Picture 58" descr="m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63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" name="Picture 60" descr="Próxim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2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83437"/>
            <a:ext cx="8136903" cy="436584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39553" y="534128"/>
            <a:ext cx="8136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BRASIL - COMPORTAMENTO DO EMPREGO FORMAL - COM AJUSTES – ESTOQUE DE MAIO 2002 A 2016</a:t>
            </a:r>
            <a:endParaRPr lang="pt-BR" dirty="0"/>
          </a:p>
        </p:txBody>
      </p:sp>
      <p:pic>
        <p:nvPicPr>
          <p:cNvPr id="3074" name="DefaultOcx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HTMLHidden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HTMLHidden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HTMLHidden3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HTMLHidden4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HTMLHidden5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HTMLHidden6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HTMLHidden7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HTMLHidden8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HTMLHidden9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HTMLHidden10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HTMLHidden1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HTMLHidden1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34" descr="barra-gov-bv2-es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35" descr="Ministério do Trabalho e Empre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36" descr="Brasil - País rico é país sem pobrez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53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38" descr="m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63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40" descr="Próxim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HTMLHidden13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HTMLHidden14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HTMLHidden15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HTMLHidden16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HTMLHidden17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HTMLHidden18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0" name="HTMLHidden19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1" name="HTMLHidden20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HTMLHidden2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3" name="HTMLHidden22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4" name="HTMLHidden23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5" name="HTMLHidden24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6" name="HTMLHidden25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7" name="Picture 54" descr="barra-gov-bv2-es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55" descr="Ministério do Trabalho e Empre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56" descr="Brasil - País rico é país sem pobrez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53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Picture 58" descr="m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63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" name="Picture 60" descr="Próxim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6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50" y="1556792"/>
            <a:ext cx="8071797" cy="424847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32650" y="548680"/>
            <a:ext cx="8215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BRASIL – COMPORTAMENTO DO EMPREGO CELETISTA SEGUNDO</a:t>
            </a:r>
          </a:p>
          <a:p>
            <a:pPr algn="ctr"/>
            <a:r>
              <a:rPr lang="pt-BR" b="1" dirty="0"/>
              <a:t>AS GRANDES REGIÕES – MAIO 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393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2650" y="548680"/>
            <a:ext cx="8215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BRASIL – COMPORTAMENTO DO EMPREGO CELETISTA SEGUNDO</a:t>
            </a:r>
          </a:p>
          <a:p>
            <a:pPr algn="ctr"/>
            <a:r>
              <a:rPr lang="pt-BR" b="1" dirty="0"/>
              <a:t>AS GRANDES REGIÕES – MAIO 2016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93" y="1772816"/>
            <a:ext cx="768893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3519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5051</TotalTime>
  <Words>326</Words>
  <Application>Microsoft Office PowerPoint</Application>
  <PresentationFormat>Apresentação na tela (4:3)</PresentationFormat>
  <Paragraphs>196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Garamond</vt:lpstr>
      <vt:lpstr>Wingdings</vt:lpstr>
      <vt:lpstr>Personalizar design</vt:lpstr>
      <vt:lpstr>Design padrão</vt:lpstr>
      <vt:lpstr>Borda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maristela.carvalho</dc:creator>
  <cp:lastModifiedBy>Oscar Perne do Carmo Junior</cp:lastModifiedBy>
  <cp:revision>171</cp:revision>
  <dcterms:created xsi:type="dcterms:W3CDTF">2015-09-22T18:44:58Z</dcterms:created>
  <dcterms:modified xsi:type="dcterms:W3CDTF">2016-07-06T14:06:32Z</dcterms:modified>
</cp:coreProperties>
</file>