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5" r:id="rId1"/>
  </p:sldMasterIdLst>
  <p:sldIdLst>
    <p:sldId id="256" r:id="rId2"/>
    <p:sldId id="257" r:id="rId3"/>
    <p:sldId id="267" r:id="rId4"/>
    <p:sldId id="269" r:id="rId5"/>
    <p:sldId id="270" r:id="rId6"/>
    <p:sldId id="277" r:id="rId7"/>
    <p:sldId id="283" r:id="rId8"/>
    <p:sldId id="265" r:id="rId9"/>
    <p:sldId id="275" r:id="rId10"/>
    <p:sldId id="298" r:id="rId11"/>
    <p:sldId id="288" r:id="rId12"/>
    <p:sldId id="279" r:id="rId13"/>
    <p:sldId id="278" r:id="rId14"/>
    <p:sldId id="282" r:id="rId15"/>
    <p:sldId id="289" r:id="rId16"/>
    <p:sldId id="276" r:id="rId17"/>
    <p:sldId id="280" r:id="rId18"/>
    <p:sldId id="284" r:id="rId19"/>
    <p:sldId id="287" r:id="rId20"/>
    <p:sldId id="272" r:id="rId21"/>
    <p:sldId id="260" r:id="rId22"/>
    <p:sldId id="261" r:id="rId23"/>
    <p:sldId id="262" r:id="rId24"/>
    <p:sldId id="273" r:id="rId25"/>
    <p:sldId id="290" r:id="rId26"/>
    <p:sldId id="291" r:id="rId27"/>
    <p:sldId id="297" r:id="rId28"/>
    <p:sldId id="292" r:id="rId29"/>
    <p:sldId id="293" r:id="rId30"/>
    <p:sldId id="294" r:id="rId31"/>
    <p:sldId id="295" r:id="rId32"/>
    <p:sldId id="296" r:id="rId3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083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137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3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4817" y="236634"/>
            <a:ext cx="7007088" cy="2387600"/>
          </a:xfrm>
        </p:spPr>
        <p:txBody>
          <a:bodyPr anchor="b">
            <a:normAutofit/>
          </a:bodyPr>
          <a:lstStyle>
            <a:lvl1pPr algn="r">
              <a:defRPr sz="45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22644" y="2714142"/>
            <a:ext cx="5019262" cy="1655762"/>
          </a:xfrm>
          <a:noFill/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bg1"/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pt-BR" dirty="0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D08D8-A282-40A8-BAF9-76232FE22E61}" type="datetimeFigureOut">
              <a:rPr lang="pt-BR" smtClean="0"/>
              <a:t>30/03/2016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333F9-ECF8-4DDC-9A8C-E2523C148A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3267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D08D8-A282-40A8-BAF9-76232FE22E61}" type="datetimeFigureOut">
              <a:rPr lang="pt-BR" smtClean="0"/>
              <a:t>30/03/2016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333F9-ECF8-4DDC-9A8C-E2523C148A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1581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0362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0365"/>
            <a:ext cx="5800725" cy="581183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D08D8-A282-40A8-BAF9-76232FE22E61}" type="datetimeFigureOut">
              <a:rPr lang="pt-BR" smtClean="0"/>
              <a:t>30/03/2016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333F9-ECF8-4DDC-9A8C-E2523C148A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8337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D08D8-A282-40A8-BAF9-76232FE22E61}" type="datetimeFigureOut">
              <a:rPr lang="pt-BR" smtClean="0"/>
              <a:t>30/03/2016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333F9-ECF8-4DDC-9A8C-E2523C148A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2179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6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D08D8-A282-40A8-BAF9-76232FE22E61}" type="datetimeFigureOut">
              <a:rPr lang="pt-BR" smtClean="0"/>
              <a:t>30/03/2016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333F9-ECF8-4DDC-9A8C-E2523C148A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8691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3"/>
            <a:ext cx="3886200" cy="435133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3"/>
            <a:ext cx="3886200" cy="435133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D08D8-A282-40A8-BAF9-76232FE22E61}" type="datetimeFigureOut">
              <a:rPr lang="pt-BR" smtClean="0"/>
              <a:t>30/03/2016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333F9-ECF8-4DDC-9A8C-E2523C148A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5787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2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3"/>
            <a:ext cx="3867150" cy="368052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7553"/>
            <a:ext cx="3886201" cy="368052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D08D8-A282-40A8-BAF9-76232FE22E61}" type="datetimeFigureOut">
              <a:rPr lang="pt-BR" smtClean="0"/>
              <a:t>30/03/2016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333F9-ECF8-4DDC-9A8C-E2523C148AAC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176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D08D8-A282-40A8-BAF9-76232FE22E61}" type="datetimeFigureOut">
              <a:rPr lang="pt-BR" smtClean="0"/>
              <a:t>30/03/2016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333F9-ECF8-4DDC-9A8C-E2523C148AAC}" type="slidenum">
              <a:rPr lang="pt-BR" smtClean="0"/>
              <a:t>‹nº›</a:t>
            </a:fld>
            <a:endParaRPr lang="pt-B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146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D08D8-A282-40A8-BAF9-76232FE22E61}" type="datetimeFigureOut">
              <a:rPr lang="pt-BR" smtClean="0"/>
              <a:t>30/03/2016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333F9-ECF8-4DDC-9A8C-E2523C148A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2037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3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D08D8-A282-40A8-BAF9-76232FE22E61}" type="datetimeFigureOut">
              <a:rPr lang="pt-BR" smtClean="0"/>
              <a:t>30/03/2016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333F9-ECF8-4DDC-9A8C-E2523C148A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1012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D08D8-A282-40A8-BAF9-76232FE22E61}" type="datetimeFigureOut">
              <a:rPr lang="pt-BR" smtClean="0"/>
              <a:t>30/03/2016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333F9-ECF8-4DDC-9A8C-E2523C148A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1975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638" y="-479"/>
            <a:ext cx="9145276" cy="685895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3"/>
            <a:ext cx="7886700" cy="4511197"/>
          </a:xfrm>
          <a:prstGeom prst="rect">
            <a:avLst/>
          </a:prstGeom>
          <a:solidFill>
            <a:srgbClr val="FFFFFF">
              <a:alpha val="88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477000"/>
            <a:ext cx="2057400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BED08D8-A282-40A8-BAF9-76232FE22E61}" type="datetimeFigureOut">
              <a:rPr lang="pt-BR" smtClean="0"/>
              <a:t>30/03/2016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477000"/>
            <a:ext cx="3086100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477000"/>
            <a:ext cx="2057400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333F9-ECF8-4DDC-9A8C-E2523C148A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6844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</p:sldLayoutIdLst>
  <p:timing>
    <p:tnLst>
      <p:par>
        <p:cTn id="1" dur="indefinite" restart="never" nodeType="tmRoot"/>
      </p:par>
    </p:tnLst>
  </p:timing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373063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981075" indent="-295275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38263" indent="-309563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16075" indent="-244475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32229" y="265663"/>
            <a:ext cx="8608076" cy="2216336"/>
          </a:xfrm>
        </p:spPr>
        <p:txBody>
          <a:bodyPr anchor="t">
            <a:noAutofit/>
          </a:bodyPr>
          <a:lstStyle/>
          <a:p>
            <a:r>
              <a:rPr lang="pt-BR" sz="5400" dirty="0">
                <a:latin typeface="+mn-lt"/>
              </a:rPr>
              <a:t>Políticas de drogas no Brasil:</a:t>
            </a:r>
            <a:br>
              <a:rPr lang="pt-BR" sz="5400" dirty="0">
                <a:latin typeface="+mn-lt"/>
              </a:rPr>
            </a:br>
            <a:r>
              <a:rPr lang="pt-BR" sz="4400" b="0" dirty="0"/>
              <a:t>Evidências disponíveis para</a:t>
            </a:r>
            <a:br>
              <a:rPr lang="pt-BR" sz="4400" b="0" dirty="0"/>
            </a:br>
            <a:r>
              <a:rPr lang="pt-BR" sz="4400" b="0" dirty="0"/>
              <a:t>se chegar ao século XXI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821043" y="2629687"/>
            <a:ext cx="5019262" cy="740228"/>
          </a:xfrm>
        </p:spPr>
        <p:txBody>
          <a:bodyPr>
            <a:normAutofit/>
          </a:bodyPr>
          <a:lstStyle/>
          <a:p>
            <a:r>
              <a:rPr lang="pt-BR" sz="3600" i="1" dirty="0"/>
              <a:t>Luís Fernando Tófoli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181" y="3369917"/>
            <a:ext cx="3778974" cy="115853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077" y="4676144"/>
            <a:ext cx="1327651" cy="185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61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1000125" y="1573713"/>
            <a:ext cx="7136684" cy="4852487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/>
              <a:t>Vivência de violência ao </a:t>
            </a:r>
            <a:br>
              <a:rPr lang="pt-BR" sz="4000" dirty="0" smtClean="0"/>
            </a:br>
            <a:r>
              <a:rPr lang="pt-BR" sz="4000" dirty="0" smtClean="0"/>
              <a:t>se comprar cocaína</a:t>
            </a:r>
            <a:endParaRPr lang="pt-BR" sz="36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5" y="1762020"/>
            <a:ext cx="7136684" cy="4549879"/>
          </a:xfrm>
          <a:prstGeom prst="rect">
            <a:avLst/>
          </a:prstGeom>
        </p:spPr>
      </p:pic>
      <p:cxnSp>
        <p:nvCxnSpPr>
          <p:cNvPr id="4" name="Conector de seta reta 3"/>
          <p:cNvCxnSpPr/>
          <p:nvPr/>
        </p:nvCxnSpPr>
        <p:spPr>
          <a:xfrm flipH="1" flipV="1">
            <a:off x="6905065" y="2339789"/>
            <a:ext cx="316007" cy="699246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ângulo 8"/>
          <p:cNvSpPr/>
          <p:nvPr/>
        </p:nvSpPr>
        <p:spPr>
          <a:xfrm rot="5400000">
            <a:off x="5978410" y="3925805"/>
            <a:ext cx="4727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000" dirty="0" smtClean="0">
                <a:solidFill>
                  <a:schemeClr val="bg1"/>
                </a:solidFill>
              </a:rPr>
              <a:t>(Global </a:t>
            </a:r>
            <a:r>
              <a:rPr lang="pt-BR" sz="2000" dirty="0" err="1" smtClean="0">
                <a:solidFill>
                  <a:schemeClr val="bg1"/>
                </a:solidFill>
              </a:rPr>
              <a:t>Drug</a:t>
            </a:r>
            <a:r>
              <a:rPr lang="pt-BR" sz="2000" dirty="0" smtClean="0">
                <a:solidFill>
                  <a:schemeClr val="bg1"/>
                </a:solidFill>
              </a:rPr>
              <a:t> </a:t>
            </a:r>
            <a:r>
              <a:rPr lang="pt-BR" sz="2000" dirty="0" err="1" smtClean="0">
                <a:solidFill>
                  <a:schemeClr val="bg1"/>
                </a:solidFill>
              </a:rPr>
              <a:t>Survey</a:t>
            </a:r>
            <a:r>
              <a:rPr lang="pt-BR" sz="2000" dirty="0" smtClean="0">
                <a:solidFill>
                  <a:schemeClr val="bg1"/>
                </a:solidFill>
              </a:rPr>
              <a:t>, 2015)</a:t>
            </a:r>
            <a:endParaRPr lang="pt-B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74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1244599" y="1815353"/>
            <a:ext cx="6527801" cy="4524646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4000" dirty="0" smtClean="0"/>
              <a:t>O impacto da militarização do combate às drogas no México (2006)</a:t>
            </a:r>
            <a:endParaRPr lang="pt-BR" sz="3600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669" y="2111188"/>
            <a:ext cx="5937171" cy="4043894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 rot="5400000">
            <a:off x="6910752" y="5060719"/>
            <a:ext cx="22552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000" dirty="0">
                <a:solidFill>
                  <a:schemeClr val="bg1"/>
                </a:solidFill>
              </a:rPr>
              <a:t>(</a:t>
            </a:r>
            <a:r>
              <a:rPr lang="pt-BR" sz="2000" dirty="0" err="1">
                <a:solidFill>
                  <a:schemeClr val="bg1"/>
                </a:solidFill>
              </a:rPr>
              <a:t>Csete</a:t>
            </a:r>
            <a:r>
              <a:rPr lang="pt-BR" sz="2000" dirty="0">
                <a:solidFill>
                  <a:schemeClr val="bg1"/>
                </a:solidFill>
              </a:rPr>
              <a:t> et al, 2016)</a:t>
            </a:r>
          </a:p>
        </p:txBody>
      </p:sp>
    </p:spTree>
    <p:extLst>
      <p:ext uri="{BB962C8B-B14F-4D97-AF65-F5344CB8AC3E}">
        <p14:creationId xmlns:p14="http://schemas.microsoft.com/office/powerpoint/2010/main" val="39398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1237129" y="1677894"/>
            <a:ext cx="6696636" cy="4854796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dirty="0" smtClean="0"/>
              <a:t>Maiores penalidades mínimas para </a:t>
            </a:r>
            <a:br>
              <a:rPr lang="pt-BR" sz="3600" dirty="0" smtClean="0"/>
            </a:br>
            <a:r>
              <a:rPr lang="pt-BR" sz="3600" dirty="0" smtClean="0"/>
              <a:t>crimes de drogas na América Latina</a:t>
            </a:r>
            <a:endParaRPr lang="pt-BR" sz="20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099" y="1760728"/>
            <a:ext cx="6274736" cy="4771962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 rot="5400000">
            <a:off x="5812819" y="3920627"/>
            <a:ext cx="48547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dirty="0">
                <a:solidFill>
                  <a:schemeClr val="bg1"/>
                </a:solidFill>
              </a:rPr>
              <a:t>Colectivo de Estudios de Drogas y Derecho, 2013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49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1000125" y="1573713"/>
            <a:ext cx="7136684" cy="5136777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Impacto no encarceramento</a:t>
            </a:r>
            <a:endParaRPr lang="pt-BR" sz="40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190" y="1573713"/>
            <a:ext cx="6844553" cy="5162653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 rot="5400000">
            <a:off x="7201330" y="5312126"/>
            <a:ext cx="24273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dirty="0" smtClean="0">
                <a:solidFill>
                  <a:schemeClr val="bg1"/>
                </a:solidFill>
              </a:rPr>
              <a:t>(DEPEN-MJ, 2013)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174" y="2457815"/>
            <a:ext cx="3364673" cy="152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91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pt-BR" dirty="0"/>
              <a:t>No  País, os presos por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tráfico em 2014: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pt-BR" sz="3200" dirty="0" smtClean="0"/>
              <a:t>94,3% não pertenciam a organizações criminosas  </a:t>
            </a:r>
          </a:p>
          <a:p>
            <a:pPr>
              <a:spcBef>
                <a:spcPts val="1800"/>
              </a:spcBef>
            </a:pPr>
            <a:r>
              <a:rPr lang="pt-BR" sz="3200" dirty="0" smtClean="0"/>
              <a:t>97% nem sequer portava algum tipo de arma </a:t>
            </a:r>
          </a:p>
          <a:p>
            <a:pPr>
              <a:spcBef>
                <a:spcPts val="1800"/>
              </a:spcBef>
            </a:pPr>
            <a:r>
              <a:rPr lang="pt-BR" sz="3200" dirty="0" smtClean="0"/>
              <a:t>68% dos presos por tráfico de maconha foram pegos com menos de 100g</a:t>
            </a:r>
            <a:endParaRPr lang="pt-BR" sz="3200" dirty="0"/>
          </a:p>
        </p:txBody>
      </p:sp>
      <p:sp>
        <p:nvSpPr>
          <p:cNvPr id="7" name="Retângulo 6"/>
          <p:cNvSpPr/>
          <p:nvPr/>
        </p:nvSpPr>
        <p:spPr>
          <a:xfrm rot="5400000">
            <a:off x="6520141" y="3838874"/>
            <a:ext cx="45547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000" dirty="0" smtClean="0">
                <a:solidFill>
                  <a:schemeClr val="bg1"/>
                </a:solidFill>
              </a:rPr>
              <a:t>(Instituto Sou </a:t>
            </a:r>
            <a:r>
              <a:rPr lang="pt-BR" sz="2000" dirty="0">
                <a:solidFill>
                  <a:schemeClr val="bg1"/>
                </a:solidFill>
              </a:rPr>
              <a:t>da Paz, 2014</a:t>
            </a:r>
            <a:r>
              <a:rPr lang="pt-BR" sz="2000" dirty="0" smtClean="0">
                <a:solidFill>
                  <a:schemeClr val="bg1"/>
                </a:solidFill>
              </a:rPr>
              <a:t>)</a:t>
            </a:r>
            <a:endParaRPr lang="pt-B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69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 1.330 acusados de tráfico na cidade do RJ em 2013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pt-BR" sz="3200" b="1" dirty="0" smtClean="0"/>
              <a:t>671</a:t>
            </a:r>
            <a:r>
              <a:rPr lang="pt-BR" sz="3200" dirty="0" smtClean="0"/>
              <a:t> </a:t>
            </a:r>
            <a:r>
              <a:rPr lang="pt-BR" sz="3200" dirty="0"/>
              <a:t>ficaram presos durante o processo, mas, </a:t>
            </a:r>
            <a:r>
              <a:rPr lang="pt-BR" sz="3200" dirty="0" smtClean="0"/>
              <a:t>no final</a:t>
            </a:r>
            <a:r>
              <a:rPr lang="pt-BR" sz="3200" dirty="0"/>
              <a:t>, não foram sentenciados a pena de prisão</a:t>
            </a:r>
          </a:p>
          <a:p>
            <a:pPr>
              <a:spcBef>
                <a:spcPts val="1800"/>
              </a:spcBef>
            </a:pPr>
            <a:r>
              <a:rPr lang="pt-BR" sz="3200" dirty="0" smtClean="0"/>
              <a:t>Eles </a:t>
            </a:r>
            <a:r>
              <a:rPr lang="pt-BR" sz="3200" dirty="0"/>
              <a:t>permaneceram encarcerados em média </a:t>
            </a:r>
            <a:r>
              <a:rPr lang="pt-BR" sz="3200" b="1" dirty="0" smtClean="0"/>
              <a:t>221</a:t>
            </a:r>
            <a:r>
              <a:rPr lang="pt-BR" sz="3200" dirty="0" smtClean="0"/>
              <a:t> dias </a:t>
            </a:r>
            <a:r>
              <a:rPr lang="pt-BR" sz="3200" dirty="0"/>
              <a:t>(cerca de 7 meses).</a:t>
            </a:r>
          </a:p>
          <a:p>
            <a:pPr>
              <a:spcBef>
                <a:spcPts val="1800"/>
              </a:spcBef>
            </a:pPr>
            <a:r>
              <a:rPr lang="pt-BR" sz="3200" dirty="0" smtClean="0"/>
              <a:t>A </a:t>
            </a:r>
            <a:r>
              <a:rPr lang="pt-BR" sz="3200" dirty="0"/>
              <a:t>prisão indevida dessas 671 pessoas </a:t>
            </a:r>
            <a:r>
              <a:rPr lang="pt-BR" sz="3200" dirty="0" smtClean="0"/>
              <a:t>custou aproximadamente </a:t>
            </a:r>
            <a:r>
              <a:rPr lang="pt-BR" sz="3200" b="1" dirty="0"/>
              <a:t>8 milhões</a:t>
            </a:r>
            <a:r>
              <a:rPr lang="pt-BR" sz="3200" dirty="0"/>
              <a:t> de </a:t>
            </a:r>
            <a:r>
              <a:rPr lang="pt-BR" sz="3200" dirty="0" smtClean="0"/>
              <a:t>reais.</a:t>
            </a:r>
            <a:endParaRPr lang="pt-BR" sz="3200" dirty="0"/>
          </a:p>
        </p:txBody>
      </p:sp>
      <p:sp>
        <p:nvSpPr>
          <p:cNvPr id="7" name="Retângulo 6"/>
          <p:cNvSpPr/>
          <p:nvPr/>
        </p:nvSpPr>
        <p:spPr>
          <a:xfrm rot="5400000">
            <a:off x="6520141" y="3838874"/>
            <a:ext cx="45547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000" dirty="0" smtClean="0">
                <a:solidFill>
                  <a:schemeClr val="bg1"/>
                </a:solidFill>
              </a:rPr>
              <a:t>(</a:t>
            </a:r>
            <a:r>
              <a:rPr lang="pt-BR" sz="2000" dirty="0" err="1" smtClean="0">
                <a:solidFill>
                  <a:schemeClr val="bg1"/>
                </a:solidFill>
              </a:rPr>
              <a:t>CESeC</a:t>
            </a:r>
            <a:r>
              <a:rPr lang="pt-BR" sz="2000" dirty="0" smtClean="0">
                <a:solidFill>
                  <a:schemeClr val="bg1"/>
                </a:solidFill>
              </a:rPr>
              <a:t>, 2015)</a:t>
            </a:r>
            <a:endParaRPr lang="pt-B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57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Encarceramento e Saúde Mental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3000" dirty="0"/>
              <a:t>O risco de psicose na vida é 3 vezes maior em faz uso precoce e intenso de maconha. Qual o risco </a:t>
            </a:r>
            <a:r>
              <a:rPr lang="pt-BR" sz="3000" dirty="0" smtClean="0"/>
              <a:t>para </a:t>
            </a:r>
            <a:r>
              <a:rPr lang="pt-BR" sz="3000" dirty="0"/>
              <a:t>quem é encarcerado?</a:t>
            </a:r>
          </a:p>
          <a:p>
            <a:r>
              <a:rPr lang="pt-BR" sz="3000" dirty="0"/>
              <a:t>Faltam dados, mas </a:t>
            </a:r>
            <a:r>
              <a:rPr lang="pt-BR" sz="3000" dirty="0" smtClean="0"/>
              <a:t>estudo britânico indicou que  </a:t>
            </a:r>
            <a:r>
              <a:rPr lang="pt-BR" sz="3000" dirty="0"/>
              <a:t>3% dos encarcerados desenvolveram sintomas psicóticos na primeira semana de prisão (300 em 100.000)</a:t>
            </a:r>
          </a:p>
          <a:p>
            <a:pPr>
              <a:buNone/>
            </a:pPr>
            <a:r>
              <a:rPr lang="pt-BR" sz="3000" dirty="0"/>
              <a:t> ...Isso é </a:t>
            </a:r>
            <a:r>
              <a:rPr lang="pt-BR" sz="3000" b="1" dirty="0"/>
              <a:t>10 vezes</a:t>
            </a:r>
            <a:r>
              <a:rPr lang="pt-BR" sz="3000" dirty="0"/>
              <a:t> maior do que o risco anual da população geral </a:t>
            </a:r>
            <a:r>
              <a:rPr lang="pt-BR" sz="3000" dirty="0" smtClean="0"/>
              <a:t>britânica </a:t>
            </a:r>
            <a:endParaRPr lang="pt-BR" sz="3000" dirty="0"/>
          </a:p>
        </p:txBody>
      </p:sp>
      <p:sp>
        <p:nvSpPr>
          <p:cNvPr id="4" name="Retângulo 3"/>
          <p:cNvSpPr/>
          <p:nvPr/>
        </p:nvSpPr>
        <p:spPr>
          <a:xfrm rot="5400000">
            <a:off x="6520141" y="3838874"/>
            <a:ext cx="45547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000" dirty="0" smtClean="0">
                <a:solidFill>
                  <a:schemeClr val="bg1"/>
                </a:solidFill>
              </a:rPr>
              <a:t>(</a:t>
            </a:r>
            <a:r>
              <a:rPr lang="pt-BR" sz="2000" dirty="0" err="1" smtClean="0">
                <a:solidFill>
                  <a:schemeClr val="bg1"/>
                </a:solidFill>
              </a:rPr>
              <a:t>Jarret</a:t>
            </a:r>
            <a:r>
              <a:rPr lang="pt-BR" sz="2000" dirty="0" smtClean="0">
                <a:solidFill>
                  <a:schemeClr val="bg1"/>
                </a:solidFill>
              </a:rPr>
              <a:t> et al, 2015; </a:t>
            </a:r>
            <a:r>
              <a:rPr lang="pt-BR" sz="2000" dirty="0" err="1" smtClean="0">
                <a:solidFill>
                  <a:schemeClr val="bg1"/>
                </a:solidFill>
              </a:rPr>
              <a:t>Kirkbride</a:t>
            </a:r>
            <a:r>
              <a:rPr lang="pt-BR" sz="2000" dirty="0" smtClean="0">
                <a:solidFill>
                  <a:schemeClr val="bg1"/>
                </a:solidFill>
              </a:rPr>
              <a:t>, 2012)</a:t>
            </a:r>
            <a:endParaRPr lang="pt-B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9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4"/>
          <p:cNvSpPr>
            <a:spLocks noGrp="1"/>
          </p:cNvSpPr>
          <p:nvPr>
            <p:ph idx="1"/>
          </p:nvPr>
        </p:nvSpPr>
        <p:spPr>
          <a:xfrm>
            <a:off x="633845" y="566056"/>
            <a:ext cx="7886700" cy="5773945"/>
          </a:xfrm>
          <a:gradFill flip="none" rotWithShape="1">
            <a:gsLst>
              <a:gs pos="0">
                <a:schemeClr val="bg1"/>
              </a:gs>
              <a:gs pos="100000">
                <a:schemeClr val="bg1">
                  <a:alpha val="50000"/>
                </a:schemeClr>
              </a:gs>
            </a:gsLst>
            <a:lin ang="18900000" scaled="1"/>
            <a:tileRect/>
          </a:gradFill>
        </p:spPr>
        <p:txBody>
          <a:bodyPr anchor="ctr"/>
          <a:lstStyle/>
          <a:p>
            <a:pPr marL="0" indent="0" algn="ctr">
              <a:buNone/>
            </a:pPr>
            <a:r>
              <a:rPr lang="pt-BR" sz="5400" b="1" dirty="0" smtClean="0"/>
              <a:t>Como a descriminalização afeta a saúde pública?</a:t>
            </a:r>
          </a:p>
        </p:txBody>
      </p:sp>
    </p:spTree>
    <p:extLst>
      <p:ext uri="{BB962C8B-B14F-4D97-AF65-F5344CB8AC3E}">
        <p14:creationId xmlns:p14="http://schemas.microsoft.com/office/powerpoint/2010/main" val="114142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1000125" y="1573713"/>
            <a:ext cx="7136684" cy="4852487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/>
              <a:t>Incidência da infeção por HIV em </a:t>
            </a:r>
            <a:br>
              <a:rPr lang="pt-BR" sz="3200" dirty="0" smtClean="0"/>
            </a:br>
            <a:r>
              <a:rPr lang="pt-BR" sz="3200" dirty="0" smtClean="0"/>
              <a:t>Portugal, por modo de transmissão</a:t>
            </a:r>
            <a:endParaRPr lang="pt-BR" sz="28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5" y="1583224"/>
            <a:ext cx="7136684" cy="4676774"/>
          </a:xfrm>
          <a:prstGeom prst="rect">
            <a:avLst/>
          </a:prstGeom>
        </p:spPr>
      </p:pic>
      <p:cxnSp>
        <p:nvCxnSpPr>
          <p:cNvPr id="4" name="Conector de seta reta 3"/>
          <p:cNvCxnSpPr/>
          <p:nvPr/>
        </p:nvCxnSpPr>
        <p:spPr>
          <a:xfrm flipH="1">
            <a:off x="5139344" y="4065279"/>
            <a:ext cx="537883" cy="633207"/>
          </a:xfrm>
          <a:prstGeom prst="straightConnector1">
            <a:avLst/>
          </a:prstGeom>
          <a:ln w="38100">
            <a:solidFill>
              <a:srgbClr val="B20838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ângulo 8"/>
          <p:cNvSpPr/>
          <p:nvPr/>
        </p:nvSpPr>
        <p:spPr>
          <a:xfrm rot="5400000">
            <a:off x="7214611" y="5162006"/>
            <a:ext cx="22552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000" dirty="0">
                <a:solidFill>
                  <a:schemeClr val="bg1"/>
                </a:solidFill>
              </a:rPr>
              <a:t>(</a:t>
            </a:r>
            <a:r>
              <a:rPr lang="pt-BR" sz="2000" dirty="0" err="1">
                <a:solidFill>
                  <a:schemeClr val="bg1"/>
                </a:solidFill>
              </a:rPr>
              <a:t>Csete</a:t>
            </a:r>
            <a:r>
              <a:rPr lang="pt-BR" sz="2000" dirty="0">
                <a:solidFill>
                  <a:schemeClr val="bg1"/>
                </a:solidFill>
              </a:rPr>
              <a:t> et al, 2016)</a:t>
            </a:r>
          </a:p>
        </p:txBody>
      </p:sp>
    </p:spTree>
    <p:extLst>
      <p:ext uri="{BB962C8B-B14F-4D97-AF65-F5344CB8AC3E}">
        <p14:creationId xmlns:p14="http://schemas.microsoft.com/office/powerpoint/2010/main" val="187967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1756953" y="1582971"/>
            <a:ext cx="5701552" cy="5122922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/>
              <a:t>Mortes induzidas por drogas (15-64 anos) </a:t>
            </a:r>
            <a:r>
              <a:rPr lang="pt-BR" sz="4000" dirty="0"/>
              <a:t>por </a:t>
            </a:r>
            <a:r>
              <a:rPr lang="pt-BR" sz="4000" dirty="0" smtClean="0"/>
              <a:t>um milhão de habitantes</a:t>
            </a:r>
            <a:endParaRPr lang="pt-BR" sz="40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375" y="1592482"/>
            <a:ext cx="5140249" cy="5211730"/>
          </a:xfrm>
          <a:prstGeom prst="rect">
            <a:avLst/>
          </a:prstGeom>
        </p:spPr>
      </p:pic>
      <p:cxnSp>
        <p:nvCxnSpPr>
          <p:cNvPr id="4" name="Conector de seta reta 3"/>
          <p:cNvCxnSpPr/>
          <p:nvPr/>
        </p:nvCxnSpPr>
        <p:spPr>
          <a:xfrm flipH="1" flipV="1">
            <a:off x="3120045" y="2056886"/>
            <a:ext cx="740755" cy="27991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ângulo 8"/>
          <p:cNvSpPr/>
          <p:nvPr/>
        </p:nvSpPr>
        <p:spPr>
          <a:xfrm rot="5400000">
            <a:off x="6073804" y="4565068"/>
            <a:ext cx="36523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000" dirty="0" smtClean="0">
                <a:solidFill>
                  <a:schemeClr val="bg1"/>
                </a:solidFill>
              </a:rPr>
              <a:t>(Observatório  Europeu de Drogas e </a:t>
            </a:r>
            <a:r>
              <a:rPr lang="pt-BR" sz="2000" dirty="0" err="1" smtClean="0">
                <a:solidFill>
                  <a:schemeClr val="bg1"/>
                </a:solidFill>
              </a:rPr>
              <a:t>Farmacodependência</a:t>
            </a:r>
            <a:r>
              <a:rPr lang="pt-BR" sz="2000" dirty="0" smtClean="0">
                <a:solidFill>
                  <a:schemeClr val="bg1"/>
                </a:solidFill>
              </a:rPr>
              <a:t>)</a:t>
            </a:r>
            <a:endParaRPr lang="pt-BR" sz="2000" dirty="0">
              <a:solidFill>
                <a:schemeClr val="bg1"/>
              </a:solidFill>
            </a:endParaRPr>
          </a:p>
        </p:txBody>
      </p:sp>
      <p:cxnSp>
        <p:nvCxnSpPr>
          <p:cNvPr id="10" name="Conector de seta reta 9"/>
          <p:cNvCxnSpPr/>
          <p:nvPr/>
        </p:nvCxnSpPr>
        <p:spPr>
          <a:xfrm flipH="1">
            <a:off x="5257800" y="5930900"/>
            <a:ext cx="889000" cy="482600"/>
          </a:xfrm>
          <a:prstGeom prst="straightConnector1">
            <a:avLst/>
          </a:prstGeom>
          <a:ln w="38100">
            <a:solidFill>
              <a:srgbClr val="B20838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954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33845" y="566054"/>
            <a:ext cx="7886700" cy="1125267"/>
          </a:xfrm>
        </p:spPr>
        <p:txBody>
          <a:bodyPr>
            <a:normAutofit/>
          </a:bodyPr>
          <a:lstStyle/>
          <a:p>
            <a:pPr algn="ctr"/>
            <a:r>
              <a:rPr lang="pt-BR" sz="5400" dirty="0" smtClean="0"/>
              <a:t>Ponto de partida</a:t>
            </a:r>
            <a:endParaRPr lang="pt-BR" sz="5400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bg1"/>
              </a:gs>
              <a:gs pos="100000">
                <a:schemeClr val="bg1">
                  <a:alpha val="50000"/>
                </a:schemeClr>
              </a:gs>
            </a:gsLst>
            <a:lin ang="18900000" scaled="1"/>
            <a:tileRect/>
          </a:gradFill>
        </p:spPr>
        <p:txBody>
          <a:bodyPr anchor="ctr"/>
          <a:lstStyle/>
          <a:p>
            <a:pPr marL="0" indent="0" algn="ctr">
              <a:buNone/>
            </a:pPr>
            <a:r>
              <a:rPr lang="pt-BR" sz="5400" b="1" dirty="0" smtClean="0"/>
              <a:t>Drogas lícitas</a:t>
            </a:r>
            <a:br>
              <a:rPr lang="pt-BR" sz="5400" b="1" dirty="0" smtClean="0"/>
            </a:br>
            <a:r>
              <a:rPr lang="pt-BR" sz="5400" b="1" dirty="0" smtClean="0"/>
              <a:t>e ilícitas podem </a:t>
            </a:r>
            <a:br>
              <a:rPr lang="pt-BR" sz="5400" b="1" dirty="0" smtClean="0"/>
            </a:br>
            <a:r>
              <a:rPr lang="pt-BR" sz="5400" b="1" dirty="0" smtClean="0"/>
              <a:t>causar danos</a:t>
            </a:r>
          </a:p>
        </p:txBody>
      </p:sp>
    </p:spTree>
    <p:extLst>
      <p:ext uri="{BB962C8B-B14F-4D97-AF65-F5344CB8AC3E}">
        <p14:creationId xmlns:p14="http://schemas.microsoft.com/office/powerpoint/2010/main" val="82572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4"/>
          <p:cNvSpPr>
            <a:spLocks noGrp="1"/>
          </p:cNvSpPr>
          <p:nvPr>
            <p:ph idx="1"/>
          </p:nvPr>
        </p:nvSpPr>
        <p:spPr>
          <a:xfrm>
            <a:off x="633845" y="566056"/>
            <a:ext cx="7886700" cy="5773945"/>
          </a:xfrm>
          <a:gradFill flip="none" rotWithShape="1">
            <a:gsLst>
              <a:gs pos="0">
                <a:schemeClr val="bg1"/>
              </a:gs>
              <a:gs pos="100000">
                <a:schemeClr val="bg1">
                  <a:alpha val="50000"/>
                </a:schemeClr>
              </a:gs>
            </a:gsLst>
            <a:lin ang="18900000" scaled="1"/>
            <a:tileRect/>
          </a:gradFill>
        </p:spPr>
        <p:txBody>
          <a:bodyPr anchor="ctr"/>
          <a:lstStyle/>
          <a:p>
            <a:pPr marL="0" indent="0" algn="ctr">
              <a:buNone/>
            </a:pPr>
            <a:r>
              <a:rPr lang="pt-BR" sz="5400" b="1" dirty="0" smtClean="0"/>
              <a:t>Como nos prepararmos para uma política de drogas do século XXI?</a:t>
            </a:r>
          </a:p>
        </p:txBody>
      </p:sp>
    </p:spTree>
    <p:extLst>
      <p:ext uri="{BB962C8B-B14F-4D97-AF65-F5344CB8AC3E}">
        <p14:creationId xmlns:p14="http://schemas.microsoft.com/office/powerpoint/2010/main" val="384001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pt-BR" sz="2800" dirty="0" smtClean="0"/>
              <a:t>“Políticas </a:t>
            </a:r>
            <a:r>
              <a:rPr lang="pt-BR" sz="2800" dirty="0"/>
              <a:t>destinadas a proibir ou </a:t>
            </a:r>
            <a:r>
              <a:rPr lang="pt-BR" sz="2800" dirty="0" smtClean="0"/>
              <a:t>suprimir </a:t>
            </a:r>
            <a:r>
              <a:rPr lang="pt-BR" sz="2800" dirty="0"/>
              <a:t>fortemente </a:t>
            </a:r>
            <a:r>
              <a:rPr lang="pt-BR" sz="2800" dirty="0" smtClean="0"/>
              <a:t> as drogas apresentam </a:t>
            </a:r>
            <a:r>
              <a:rPr lang="pt-BR" sz="2800" dirty="0"/>
              <a:t>um aparente paradoxo. </a:t>
            </a:r>
            <a:r>
              <a:rPr lang="pt-BR" sz="2800" dirty="0" smtClean="0"/>
              <a:t>Os </a:t>
            </a:r>
            <a:r>
              <a:rPr lang="pt-BR" sz="2800" dirty="0"/>
              <a:t>formuladores de políticas </a:t>
            </a:r>
            <a:r>
              <a:rPr lang="pt-BR" sz="2800" dirty="0" smtClean="0"/>
              <a:t>dizem que elas são necessárias para preservar </a:t>
            </a:r>
            <a:r>
              <a:rPr lang="pt-BR" sz="2800" dirty="0"/>
              <a:t>a saúde </a:t>
            </a:r>
            <a:r>
              <a:rPr lang="pt-BR" sz="2800" dirty="0" smtClean="0"/>
              <a:t>e segurança públicas. Ainda assim, elas fazem aumentar, direta ou indiretamente, a violência letal, doenças, </a:t>
            </a:r>
            <a:r>
              <a:rPr lang="pt-BR" sz="2800" dirty="0"/>
              <a:t>discriminação, </a:t>
            </a:r>
            <a:r>
              <a:rPr lang="pt-BR" sz="2800" dirty="0" smtClean="0"/>
              <a:t>migração forçada, a injustiça e o enfraquecimento do direito do povo à saúde”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566738"/>
            <a:ext cx="788828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ângulo 5"/>
          <p:cNvSpPr/>
          <p:nvPr/>
        </p:nvSpPr>
        <p:spPr>
          <a:xfrm rot="5400000">
            <a:off x="7669864" y="4988596"/>
            <a:ext cx="22552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000" dirty="0">
                <a:solidFill>
                  <a:schemeClr val="bg1"/>
                </a:solidFill>
              </a:rPr>
              <a:t>(</a:t>
            </a:r>
            <a:r>
              <a:rPr lang="pt-BR" sz="2000" dirty="0" err="1">
                <a:solidFill>
                  <a:schemeClr val="bg1"/>
                </a:solidFill>
              </a:rPr>
              <a:t>Csete</a:t>
            </a:r>
            <a:r>
              <a:rPr lang="pt-BR" sz="2000" dirty="0">
                <a:solidFill>
                  <a:schemeClr val="bg1"/>
                </a:solidFill>
              </a:rPr>
              <a:t> et al, 2016)</a:t>
            </a:r>
          </a:p>
        </p:txBody>
      </p:sp>
    </p:spTree>
    <p:extLst>
      <p:ext uri="{BB962C8B-B14F-4D97-AF65-F5344CB8AC3E}">
        <p14:creationId xmlns:p14="http://schemas.microsoft.com/office/powerpoint/2010/main" val="34298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pt-BR" sz="2800" dirty="0" smtClean="0"/>
              <a:t>Recomendações:</a:t>
            </a:r>
            <a:endParaRPr lang="pt-BR" sz="2400" dirty="0" smtClean="0"/>
          </a:p>
          <a:p>
            <a:pPr lvl="1">
              <a:spcBef>
                <a:spcPts val="1200"/>
              </a:spcBef>
            </a:pPr>
            <a:r>
              <a:rPr lang="pt-BR" sz="2400" dirty="0" smtClean="0"/>
              <a:t>Descriminalizar delitos menores: consumo, posse e pequenas vendas de drogas</a:t>
            </a:r>
          </a:p>
          <a:p>
            <a:pPr lvl="1">
              <a:spcBef>
                <a:spcPts val="1200"/>
              </a:spcBef>
            </a:pPr>
            <a:r>
              <a:rPr lang="pt-BR" sz="2400" dirty="0" smtClean="0"/>
              <a:t>Reduzir a violência e outros danos do policiamento de drogas</a:t>
            </a:r>
          </a:p>
          <a:p>
            <a:pPr lvl="1">
              <a:spcBef>
                <a:spcPts val="1200"/>
              </a:spcBef>
            </a:pPr>
            <a:r>
              <a:rPr lang="pt-BR" sz="2400" dirty="0" smtClean="0"/>
              <a:t>Fazer das </a:t>
            </a:r>
            <a:r>
              <a:rPr lang="pt-BR" sz="2400" dirty="0"/>
              <a:t>medidas </a:t>
            </a:r>
            <a:r>
              <a:rPr lang="pt-BR" sz="2400" dirty="0" smtClean="0"/>
              <a:t>de redução de danos um pilar central dos sistemas de saúde e das políticas de drogas</a:t>
            </a:r>
          </a:p>
          <a:p>
            <a:pPr lvl="1">
              <a:spcBef>
                <a:spcPts val="1200"/>
              </a:spcBef>
            </a:pPr>
            <a:r>
              <a:rPr lang="pt-BR" sz="2400" dirty="0" smtClean="0"/>
              <a:t>Investir em tratamento para o HIV, HCV, tuberculose e dependência de drogas</a:t>
            </a:r>
          </a:p>
          <a:p>
            <a:pPr lvl="1">
              <a:spcBef>
                <a:spcPts val="1200"/>
              </a:spcBef>
            </a:pPr>
            <a:r>
              <a:rPr lang="pt-BR" sz="2400" dirty="0" smtClean="0"/>
              <a:t>Garantir o acesso a medicamentos controlados</a:t>
            </a:r>
            <a:endParaRPr lang="pt-BR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566738"/>
            <a:ext cx="788828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 rot="5400000">
            <a:off x="7669864" y="4988596"/>
            <a:ext cx="22552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000" dirty="0">
                <a:solidFill>
                  <a:schemeClr val="bg1"/>
                </a:solidFill>
              </a:rPr>
              <a:t>(</a:t>
            </a:r>
            <a:r>
              <a:rPr lang="pt-BR" sz="2000" dirty="0" err="1">
                <a:solidFill>
                  <a:schemeClr val="bg1"/>
                </a:solidFill>
              </a:rPr>
              <a:t>Csete</a:t>
            </a:r>
            <a:r>
              <a:rPr lang="pt-BR" sz="2000" dirty="0">
                <a:solidFill>
                  <a:schemeClr val="bg1"/>
                </a:solidFill>
              </a:rPr>
              <a:t> et al, 2016)</a:t>
            </a:r>
          </a:p>
        </p:txBody>
      </p:sp>
    </p:spTree>
    <p:extLst>
      <p:ext uri="{BB962C8B-B14F-4D97-AF65-F5344CB8AC3E}">
        <p14:creationId xmlns:p14="http://schemas.microsoft.com/office/powerpoint/2010/main" val="92262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pt-BR" sz="2800" dirty="0" smtClean="0"/>
              <a:t>Recomendações:</a:t>
            </a:r>
          </a:p>
          <a:p>
            <a:pPr lvl="1">
              <a:spcBef>
                <a:spcPts val="1200"/>
              </a:spcBef>
            </a:pPr>
            <a:r>
              <a:rPr lang="pt-BR" sz="2400" dirty="0"/>
              <a:t>Formular políticas não </a:t>
            </a:r>
            <a:r>
              <a:rPr lang="pt-BR" sz="2400" dirty="0" smtClean="0"/>
              <a:t>danosa às </a:t>
            </a:r>
            <a:r>
              <a:rPr lang="pt-BR" sz="2400" dirty="0"/>
              <a:t>mulheres</a:t>
            </a:r>
          </a:p>
          <a:p>
            <a:pPr lvl="1">
              <a:spcBef>
                <a:spcPts val="1200"/>
              </a:spcBef>
            </a:pPr>
            <a:r>
              <a:rPr lang="pt-BR" sz="2400" dirty="0"/>
              <a:t>Integrar as preocupações de saúde </a:t>
            </a:r>
            <a:r>
              <a:rPr lang="pt-BR" sz="2400" dirty="0" smtClean="0"/>
              <a:t>em esforços sobre a cadeia produtiva</a:t>
            </a:r>
            <a:endParaRPr lang="pt-BR" sz="2400" dirty="0"/>
          </a:p>
          <a:p>
            <a:pPr lvl="1">
              <a:spcBef>
                <a:spcPts val="1200"/>
              </a:spcBef>
            </a:pPr>
            <a:r>
              <a:rPr lang="pt-BR" sz="2400" dirty="0"/>
              <a:t>Melhorar a </a:t>
            </a:r>
            <a:r>
              <a:rPr lang="pt-BR" sz="2400" dirty="0" smtClean="0"/>
              <a:t>governança da </a:t>
            </a:r>
            <a:r>
              <a:rPr lang="pt-BR" sz="2400" dirty="0"/>
              <a:t>política de drogas da ONU</a:t>
            </a:r>
          </a:p>
          <a:p>
            <a:pPr lvl="1">
              <a:spcBef>
                <a:spcPts val="1200"/>
              </a:spcBef>
            </a:pPr>
            <a:r>
              <a:rPr lang="pt-BR" sz="2400" dirty="0" smtClean="0"/>
              <a:t>Incluir </a:t>
            </a:r>
            <a:r>
              <a:rPr lang="pt-BR" sz="2400" dirty="0"/>
              <a:t>saúde, direitos humanos e desenvolvimento </a:t>
            </a:r>
            <a:r>
              <a:rPr lang="pt-BR" sz="2400" dirty="0" smtClean="0"/>
              <a:t>nas </a:t>
            </a:r>
            <a:r>
              <a:rPr lang="pt-BR" sz="2400" dirty="0"/>
              <a:t>métricas para julgar o sucesso da política de drogas</a:t>
            </a:r>
          </a:p>
          <a:p>
            <a:pPr lvl="1">
              <a:spcBef>
                <a:spcPts val="1200"/>
              </a:spcBef>
            </a:pPr>
            <a:r>
              <a:rPr lang="pt-BR" sz="2400" dirty="0" smtClean="0"/>
              <a:t>Melhores </a:t>
            </a:r>
            <a:r>
              <a:rPr lang="pt-BR" sz="2400" dirty="0"/>
              <a:t>e mais </a:t>
            </a:r>
            <a:r>
              <a:rPr lang="pt-BR" sz="2400" dirty="0" smtClean="0"/>
              <a:t>amplas pesquisas </a:t>
            </a:r>
            <a:r>
              <a:rPr lang="pt-BR" sz="2400" dirty="0"/>
              <a:t>sobre drogas e </a:t>
            </a:r>
            <a:r>
              <a:rPr lang="pt-BR" sz="2400" dirty="0" smtClean="0"/>
              <a:t>políticas </a:t>
            </a:r>
            <a:r>
              <a:rPr lang="pt-BR" sz="2400" dirty="0"/>
              <a:t>de drogas</a:t>
            </a:r>
          </a:p>
          <a:p>
            <a:pPr lvl="1">
              <a:spcBef>
                <a:spcPts val="1200"/>
              </a:spcBef>
            </a:pPr>
            <a:r>
              <a:rPr lang="pt-BR" sz="2400" dirty="0" smtClean="0"/>
              <a:t>Abordagem </a:t>
            </a:r>
            <a:r>
              <a:rPr lang="pt-BR" sz="2400" dirty="0"/>
              <a:t>científica para experimentos reguladoras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566738"/>
            <a:ext cx="788828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 rot="5400000">
            <a:off x="7669864" y="4988596"/>
            <a:ext cx="22552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000" dirty="0">
                <a:solidFill>
                  <a:schemeClr val="bg1"/>
                </a:solidFill>
              </a:rPr>
              <a:t>(</a:t>
            </a:r>
            <a:r>
              <a:rPr lang="pt-BR" sz="2000" dirty="0" err="1">
                <a:solidFill>
                  <a:schemeClr val="bg1"/>
                </a:solidFill>
              </a:rPr>
              <a:t>Csete</a:t>
            </a:r>
            <a:r>
              <a:rPr lang="pt-BR" sz="2000" dirty="0">
                <a:solidFill>
                  <a:schemeClr val="bg1"/>
                </a:solidFill>
              </a:rPr>
              <a:t> et al, 2016)</a:t>
            </a:r>
          </a:p>
        </p:txBody>
      </p:sp>
    </p:spTree>
    <p:extLst>
      <p:ext uri="{BB962C8B-B14F-4D97-AF65-F5344CB8AC3E}">
        <p14:creationId xmlns:p14="http://schemas.microsoft.com/office/powerpoint/2010/main" val="171644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4"/>
          <p:cNvSpPr>
            <a:spLocks noGrp="1"/>
          </p:cNvSpPr>
          <p:nvPr>
            <p:ph idx="1"/>
          </p:nvPr>
        </p:nvSpPr>
        <p:spPr>
          <a:xfrm>
            <a:off x="633845" y="566056"/>
            <a:ext cx="7886700" cy="5773945"/>
          </a:xfrm>
          <a:gradFill flip="none" rotWithShape="1">
            <a:gsLst>
              <a:gs pos="0">
                <a:schemeClr val="bg1"/>
              </a:gs>
              <a:gs pos="100000">
                <a:schemeClr val="bg1">
                  <a:alpha val="50000"/>
                </a:schemeClr>
              </a:gs>
            </a:gsLst>
            <a:lin ang="18900000" scaled="1"/>
            <a:tileRect/>
          </a:gradFill>
        </p:spPr>
        <p:txBody>
          <a:bodyPr anchor="ctr"/>
          <a:lstStyle/>
          <a:p>
            <a:pPr marL="0" indent="0" algn="ctr">
              <a:buNone/>
            </a:pPr>
            <a:r>
              <a:rPr lang="pt-BR" sz="5400" b="1" dirty="0" smtClean="0"/>
              <a:t>O que pensam os parlamentares brasileiros sobre estes assuntos?</a:t>
            </a:r>
          </a:p>
        </p:txBody>
      </p:sp>
    </p:spTree>
    <p:extLst>
      <p:ext uri="{BB962C8B-B14F-4D97-AF65-F5344CB8AC3E}">
        <p14:creationId xmlns:p14="http://schemas.microsoft.com/office/powerpoint/2010/main" val="384001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76884" y="794238"/>
            <a:ext cx="8306062" cy="5472952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291" y="1111576"/>
            <a:ext cx="8131248" cy="4838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 rot="5400000">
            <a:off x="6605639" y="3892660"/>
            <a:ext cx="45547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000" dirty="0" smtClean="0">
                <a:solidFill>
                  <a:schemeClr val="bg1"/>
                </a:solidFill>
              </a:rPr>
              <a:t>(PBPD, 2016)</a:t>
            </a:r>
            <a:endParaRPr lang="pt-B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36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76884" y="794238"/>
            <a:ext cx="8306062" cy="5472952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291" y="1111576"/>
            <a:ext cx="8131248" cy="4838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 rot="5400000">
            <a:off x="6605639" y="3892660"/>
            <a:ext cx="45547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000" dirty="0" smtClean="0">
                <a:solidFill>
                  <a:schemeClr val="bg1"/>
                </a:solidFill>
              </a:rPr>
              <a:t>(PBPD, 2016)</a:t>
            </a:r>
            <a:endParaRPr lang="pt-B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9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fbcdn-sphotos-a-a.akamaihd.net/hphotos-ak-xaf1/v/t1.0-9/11887916_422397697954009_3464445927728737821_n.jpg?oh=daabaab9ef67c70f59fc4fbdf8ce31a1&amp;oe=57775F5C&amp;__gda__=1469306093_dbf7e5c898b760a1efce3d2f36eac2d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1" y="444135"/>
            <a:ext cx="8102600" cy="606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49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76884" y="1788461"/>
            <a:ext cx="8306062" cy="4088766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782" y="2075769"/>
            <a:ext cx="8131248" cy="3582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 rot="5400000">
            <a:off x="6605639" y="3502697"/>
            <a:ext cx="45547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000" dirty="0" smtClean="0">
                <a:solidFill>
                  <a:schemeClr val="bg1"/>
                </a:solidFill>
              </a:rPr>
              <a:t>(PBPD, 2016)</a:t>
            </a:r>
            <a:endParaRPr lang="pt-B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23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76884" y="1788461"/>
            <a:ext cx="8306062" cy="4088766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783" y="2075769"/>
            <a:ext cx="8131245" cy="3582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 rot="5400000">
            <a:off x="6605639" y="3502697"/>
            <a:ext cx="45547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000" dirty="0" smtClean="0">
                <a:solidFill>
                  <a:schemeClr val="bg1"/>
                </a:solidFill>
              </a:rPr>
              <a:t>(PBPD, 2016)</a:t>
            </a:r>
            <a:endParaRPr lang="pt-B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08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5400" dirty="0" smtClean="0"/>
              <a:t>Políticas liberalizantes</a:t>
            </a:r>
            <a:endParaRPr lang="pt-BR" sz="5400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pt-BR" sz="3000" dirty="0" smtClean="0"/>
              <a:t>Despenalização: ausência de pena de privação de liberdade, mas manutenção como crime</a:t>
            </a:r>
          </a:p>
          <a:p>
            <a:pPr>
              <a:spcBef>
                <a:spcPts val="1800"/>
              </a:spcBef>
            </a:pPr>
            <a:r>
              <a:rPr lang="pt-BR" sz="3000" dirty="0" smtClean="0"/>
              <a:t>Descriminalização: o porte de um ou mais drogas para uso deixa de ser crime</a:t>
            </a:r>
          </a:p>
          <a:p>
            <a:pPr>
              <a:spcBef>
                <a:spcPts val="1800"/>
              </a:spcBef>
            </a:pPr>
            <a:r>
              <a:rPr lang="pt-BR" sz="3000" dirty="0" smtClean="0"/>
              <a:t>Regulamentação pela legalização: uma ou mais drogas são tornadas lícitas para controle </a:t>
            </a:r>
          </a:p>
          <a:p>
            <a:pPr>
              <a:spcBef>
                <a:spcPts val="1800"/>
              </a:spcBef>
            </a:pPr>
            <a:r>
              <a:rPr lang="pt-BR" sz="3000" dirty="0" smtClean="0"/>
              <a:t>Uso medicinal</a:t>
            </a:r>
          </a:p>
        </p:txBody>
      </p:sp>
    </p:spTree>
    <p:extLst>
      <p:ext uri="{BB962C8B-B14F-4D97-AF65-F5344CB8AC3E}">
        <p14:creationId xmlns:p14="http://schemas.microsoft.com/office/powerpoint/2010/main" val="238474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pt-BR" dirty="0" smtClean="0"/>
              <a:t>Conclusões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pt-BR" dirty="0" smtClean="0"/>
              <a:t>O aumento da repressão não tem sido associado a respostas mais eficientes na América Latina</a:t>
            </a:r>
          </a:p>
          <a:p>
            <a:pPr>
              <a:spcBef>
                <a:spcPts val="1800"/>
              </a:spcBef>
            </a:pPr>
            <a:r>
              <a:rPr lang="pt-BR" dirty="0" smtClean="0"/>
              <a:t>Tratar o usuário de drogas como criminoso é iníquo e ineficaz</a:t>
            </a:r>
          </a:p>
        </p:txBody>
      </p:sp>
    </p:spTree>
    <p:extLst>
      <p:ext uri="{BB962C8B-B14F-4D97-AF65-F5344CB8AC3E}">
        <p14:creationId xmlns:p14="http://schemas.microsoft.com/office/powerpoint/2010/main" val="301418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pt-BR" dirty="0" smtClean="0"/>
              <a:t>Conclusões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pt-BR" dirty="0" smtClean="0"/>
              <a:t>O impacto da descriminalização, segundo as evidências interdisciplinares, é positivo</a:t>
            </a:r>
            <a:endParaRPr lang="pt-BR" dirty="0"/>
          </a:p>
          <a:p>
            <a:pPr>
              <a:spcBef>
                <a:spcPts val="1800"/>
              </a:spcBef>
            </a:pPr>
            <a:r>
              <a:rPr lang="pt-BR" dirty="0" smtClean="0"/>
              <a:t>O Brasil está preparado para assumir o ônus de uma política de drogas do século passado?</a:t>
            </a:r>
          </a:p>
        </p:txBody>
      </p:sp>
    </p:spTree>
    <p:extLst>
      <p:ext uri="{BB962C8B-B14F-4D97-AF65-F5344CB8AC3E}">
        <p14:creationId xmlns:p14="http://schemas.microsoft.com/office/powerpoint/2010/main" val="126966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32229" y="265663"/>
            <a:ext cx="8608076" cy="2216336"/>
          </a:xfrm>
        </p:spPr>
        <p:txBody>
          <a:bodyPr anchor="t">
            <a:noAutofit/>
          </a:bodyPr>
          <a:lstStyle/>
          <a:p>
            <a:r>
              <a:rPr lang="pt-BR" sz="5400" dirty="0">
                <a:latin typeface="+mn-lt"/>
              </a:rPr>
              <a:t>Políticas de drogas no Brasil:</a:t>
            </a:r>
            <a:br>
              <a:rPr lang="pt-BR" sz="5400" dirty="0">
                <a:latin typeface="+mn-lt"/>
              </a:rPr>
            </a:br>
            <a:r>
              <a:rPr lang="pt-BR" sz="4400" b="0" dirty="0"/>
              <a:t>Evidências disponíveis para</a:t>
            </a:r>
            <a:br>
              <a:rPr lang="pt-BR" sz="4400" b="0" dirty="0"/>
            </a:br>
            <a:r>
              <a:rPr lang="pt-BR" sz="4400" b="0" dirty="0"/>
              <a:t>se chegar ao século XXI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821043" y="2629687"/>
            <a:ext cx="5019262" cy="740228"/>
          </a:xfrm>
        </p:spPr>
        <p:txBody>
          <a:bodyPr>
            <a:normAutofit/>
          </a:bodyPr>
          <a:lstStyle/>
          <a:p>
            <a:r>
              <a:rPr lang="pt-BR" sz="3600" i="1" dirty="0"/>
              <a:t>Luís Fernando Tófoli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181" y="3369917"/>
            <a:ext cx="3778974" cy="115853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077" y="4676144"/>
            <a:ext cx="1327651" cy="185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24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5400" dirty="0" smtClean="0"/>
              <a:t>Não é novidade</a:t>
            </a:r>
            <a:endParaRPr lang="pt-BR" sz="5400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pt-BR" sz="3200" b="1" dirty="0"/>
              <a:t>Países que </a:t>
            </a:r>
            <a:r>
              <a:rPr lang="pt-BR" sz="3200" b="1" dirty="0" smtClean="0"/>
              <a:t>descriminalizaram o </a:t>
            </a:r>
            <a:r>
              <a:rPr lang="pt-BR" sz="3200" b="1" dirty="0"/>
              <a:t>porte de drogas para uso </a:t>
            </a:r>
            <a:r>
              <a:rPr lang="pt-BR" sz="3200" b="1" dirty="0" smtClean="0"/>
              <a:t>pessoal:</a:t>
            </a:r>
            <a:endParaRPr lang="pt-BR" sz="3200" b="1" dirty="0"/>
          </a:p>
          <a:p>
            <a:pPr marL="0" indent="0">
              <a:spcBef>
                <a:spcPts val="1200"/>
              </a:spcBef>
              <a:buNone/>
            </a:pPr>
            <a:r>
              <a:rPr lang="pt-BR" sz="3200" dirty="0" smtClean="0"/>
              <a:t>Alemanha, Argentina, Bolívia, Chile, Colômbia, Costa Rica, Equador, Eslovênia, Espanha, Holanda, Itália, Letônia, Lituânia, Luxemburgo, México, Paraguai, Peru,</a:t>
            </a:r>
            <a:r>
              <a:rPr lang="pt-BR" sz="3200" dirty="0"/>
              <a:t> Portugal</a:t>
            </a:r>
            <a:r>
              <a:rPr lang="pt-BR" sz="3200" dirty="0" smtClean="0"/>
              <a:t>, República Tcheca, Uruguai</a:t>
            </a:r>
          </a:p>
        </p:txBody>
      </p:sp>
      <p:sp>
        <p:nvSpPr>
          <p:cNvPr id="2" name="Retângulo 1"/>
          <p:cNvSpPr/>
          <p:nvPr/>
        </p:nvSpPr>
        <p:spPr>
          <a:xfrm>
            <a:off x="4580306" y="4726543"/>
            <a:ext cx="15794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/>
              <a:t>Portugal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 rot="5400000">
            <a:off x="6520141" y="3838874"/>
            <a:ext cx="45547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000" dirty="0" smtClean="0">
                <a:solidFill>
                  <a:schemeClr val="bg1"/>
                </a:solidFill>
              </a:rPr>
              <a:t>(PBPD, 2015)</a:t>
            </a:r>
            <a:endParaRPr lang="pt-B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65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4"/>
          <p:cNvSpPr>
            <a:spLocks noGrp="1"/>
          </p:cNvSpPr>
          <p:nvPr>
            <p:ph idx="1"/>
          </p:nvPr>
        </p:nvSpPr>
        <p:spPr>
          <a:xfrm>
            <a:off x="633845" y="566056"/>
            <a:ext cx="7886700" cy="5773945"/>
          </a:xfrm>
          <a:gradFill flip="none" rotWithShape="1">
            <a:gsLst>
              <a:gs pos="0">
                <a:schemeClr val="bg1"/>
              </a:gs>
              <a:gs pos="100000">
                <a:schemeClr val="bg1">
                  <a:alpha val="50000"/>
                </a:schemeClr>
              </a:gs>
            </a:gsLst>
            <a:lin ang="18900000" scaled="1"/>
            <a:tileRect/>
          </a:gradFill>
        </p:spPr>
        <p:txBody>
          <a:bodyPr anchor="ctr"/>
          <a:lstStyle/>
          <a:p>
            <a:pPr marL="0" indent="0" algn="ctr">
              <a:buNone/>
            </a:pPr>
            <a:r>
              <a:rPr lang="pt-BR" sz="5400" b="1" dirty="0" smtClean="0"/>
              <a:t>Qual o impacto negativo da descriminalização</a:t>
            </a:r>
            <a:br>
              <a:rPr lang="pt-BR" sz="5400" b="1" dirty="0" smtClean="0"/>
            </a:br>
            <a:r>
              <a:rPr lang="pt-BR" sz="5400" b="1" dirty="0" smtClean="0"/>
              <a:t> das drogas?</a:t>
            </a:r>
          </a:p>
        </p:txBody>
      </p:sp>
    </p:spTree>
    <p:extLst>
      <p:ext uri="{BB962C8B-B14F-4D97-AF65-F5344CB8AC3E}">
        <p14:creationId xmlns:p14="http://schemas.microsoft.com/office/powerpoint/2010/main" val="410857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1000125" y="1573713"/>
            <a:ext cx="7136684" cy="5136777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633845" y="190500"/>
            <a:ext cx="7886700" cy="1270000"/>
          </a:xfrm>
        </p:spPr>
        <p:txBody>
          <a:bodyPr>
            <a:normAutofit fontScale="90000"/>
          </a:bodyPr>
          <a:lstStyle/>
          <a:p>
            <a:r>
              <a:rPr lang="pt-BR" dirty="0"/>
              <a:t>Descriminalização e </a:t>
            </a:r>
            <a:br>
              <a:rPr lang="pt-BR" dirty="0"/>
            </a:br>
            <a:r>
              <a:rPr lang="pt-BR" dirty="0"/>
              <a:t>taxas de uso </a:t>
            </a:r>
            <a:r>
              <a:rPr lang="pt-BR" dirty="0" smtClean="0"/>
              <a:t>na Europa</a:t>
            </a:r>
            <a:endParaRPr lang="pt-BR" sz="4000" dirty="0"/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684" y="1652881"/>
            <a:ext cx="6861698" cy="4978437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 rot="5400000">
            <a:off x="6059502" y="4233073"/>
            <a:ext cx="45547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000" dirty="0">
                <a:solidFill>
                  <a:schemeClr val="bg1"/>
                </a:solidFill>
              </a:rPr>
              <a:t>Relatório Europeu sobre Drogas 2011</a:t>
            </a:r>
          </a:p>
        </p:txBody>
      </p:sp>
    </p:spTree>
    <p:extLst>
      <p:ext uri="{BB962C8B-B14F-4D97-AF65-F5344CB8AC3E}">
        <p14:creationId xmlns:p14="http://schemas.microsoft.com/office/powerpoint/2010/main" val="425691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545964" y="1815353"/>
            <a:ext cx="8055111" cy="4524646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Descriminalização e </a:t>
            </a:r>
            <a:br>
              <a:rPr lang="pt-BR" dirty="0" smtClean="0"/>
            </a:br>
            <a:r>
              <a:rPr lang="pt-BR" dirty="0" smtClean="0"/>
              <a:t>taxas de uso nas Américas</a:t>
            </a:r>
            <a:endParaRPr lang="pt-BR" sz="40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69" y="1998951"/>
            <a:ext cx="7886700" cy="415745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 rot="5400000">
            <a:off x="6555126" y="3892660"/>
            <a:ext cx="45547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000" dirty="0" smtClean="0">
                <a:solidFill>
                  <a:schemeClr val="bg1"/>
                </a:solidFill>
              </a:rPr>
              <a:t>(PBPD, 2015)</a:t>
            </a:r>
            <a:endParaRPr lang="pt-B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26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330064" y="1815353"/>
            <a:ext cx="8055111" cy="4524646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Descriminalização e </a:t>
            </a:r>
            <a:r>
              <a:rPr lang="pt-BR" dirty="0" smtClean="0"/>
              <a:t>trânsito </a:t>
            </a:r>
            <a:br>
              <a:rPr lang="pt-BR" dirty="0" smtClean="0"/>
            </a:br>
            <a:r>
              <a:rPr lang="pt-BR" dirty="0" smtClean="0"/>
              <a:t>na América do Sul</a:t>
            </a:r>
            <a:endParaRPr lang="pt-BR" sz="4000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64" y="2111188"/>
            <a:ext cx="7974581" cy="4043894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 rot="5400000">
            <a:off x="6147358" y="3419181"/>
            <a:ext cx="51478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dirty="0">
                <a:solidFill>
                  <a:schemeClr val="bg1"/>
                </a:solidFill>
              </a:rPr>
              <a:t>Asociación ‘Luchemos por la Vida’ (Argentina); </a:t>
            </a:r>
            <a:br>
              <a:rPr lang="es-ES" dirty="0">
                <a:solidFill>
                  <a:schemeClr val="bg1"/>
                </a:solidFill>
              </a:rPr>
            </a:br>
            <a:r>
              <a:rPr lang="es-ES" dirty="0">
                <a:solidFill>
                  <a:schemeClr val="bg1"/>
                </a:solidFill>
              </a:rPr>
              <a:t>Carabineros (Chile); INMLCF (</a:t>
            </a:r>
            <a:r>
              <a:rPr lang="es-ES" dirty="0" err="1">
                <a:solidFill>
                  <a:schemeClr val="bg1"/>
                </a:solidFill>
              </a:rPr>
              <a:t>Colômbia</a:t>
            </a:r>
            <a:r>
              <a:rPr lang="es-ES" dirty="0">
                <a:solidFill>
                  <a:schemeClr val="bg1"/>
                </a:solidFill>
              </a:rPr>
              <a:t>)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13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4"/>
          <p:cNvSpPr>
            <a:spLocks noGrp="1"/>
          </p:cNvSpPr>
          <p:nvPr>
            <p:ph idx="1"/>
          </p:nvPr>
        </p:nvSpPr>
        <p:spPr>
          <a:xfrm>
            <a:off x="633845" y="566056"/>
            <a:ext cx="7886700" cy="5773945"/>
          </a:xfrm>
          <a:gradFill flip="none" rotWithShape="1">
            <a:gsLst>
              <a:gs pos="0">
                <a:schemeClr val="bg1"/>
              </a:gs>
              <a:gs pos="100000">
                <a:schemeClr val="bg1">
                  <a:alpha val="50000"/>
                </a:schemeClr>
              </a:gs>
            </a:gsLst>
            <a:lin ang="18900000" scaled="1"/>
            <a:tileRect/>
          </a:gradFill>
        </p:spPr>
        <p:txBody>
          <a:bodyPr anchor="ctr"/>
          <a:lstStyle/>
          <a:p>
            <a:pPr marL="0" indent="0" algn="ctr">
              <a:buNone/>
            </a:pPr>
            <a:r>
              <a:rPr lang="pt-BR" sz="5400" b="1" dirty="0" smtClean="0"/>
              <a:t>Como a criminalização </a:t>
            </a:r>
            <a:br>
              <a:rPr lang="pt-BR" sz="5400" b="1" dirty="0" smtClean="0"/>
            </a:br>
            <a:r>
              <a:rPr lang="pt-BR" sz="5400" b="1" dirty="0" smtClean="0"/>
              <a:t>das drogas afeta a </a:t>
            </a:r>
            <a:br>
              <a:rPr lang="pt-BR" sz="5400" b="1" dirty="0" smtClean="0"/>
            </a:br>
            <a:r>
              <a:rPr lang="pt-BR" sz="5400" b="1" dirty="0" err="1" smtClean="0"/>
              <a:t>a</a:t>
            </a:r>
            <a:r>
              <a:rPr lang="pt-BR" sz="5400" b="1" dirty="0" smtClean="0"/>
              <a:t> segurança?</a:t>
            </a:r>
          </a:p>
        </p:txBody>
      </p:sp>
    </p:spTree>
    <p:extLst>
      <p:ext uri="{BB962C8B-B14F-4D97-AF65-F5344CB8AC3E}">
        <p14:creationId xmlns:p14="http://schemas.microsoft.com/office/powerpoint/2010/main" val="29338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</TotalTime>
  <Words>744</Words>
  <Application>Microsoft Office PowerPoint</Application>
  <PresentationFormat>Apresentação na tela (4:3)</PresentationFormat>
  <Paragraphs>81</Paragraphs>
  <Slides>32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6" baseType="lpstr">
      <vt:lpstr>Calibri</vt:lpstr>
      <vt:lpstr>Calibri Light</vt:lpstr>
      <vt:lpstr>Wingdings 2</vt:lpstr>
      <vt:lpstr>HDOfficeLightV0</vt:lpstr>
      <vt:lpstr>Políticas de drogas no Brasil: Evidências disponíveis para se chegar ao século XXI</vt:lpstr>
      <vt:lpstr>Ponto de partida</vt:lpstr>
      <vt:lpstr>Políticas liberalizantes</vt:lpstr>
      <vt:lpstr>Não é novidade</vt:lpstr>
      <vt:lpstr>Apresentação do PowerPoint</vt:lpstr>
      <vt:lpstr>Descriminalização e  taxas de uso na Europa</vt:lpstr>
      <vt:lpstr>Descriminalização e  taxas de uso nas Américas</vt:lpstr>
      <vt:lpstr>Descriminalização e trânsito  na América do Sul</vt:lpstr>
      <vt:lpstr>Apresentação do PowerPoint</vt:lpstr>
      <vt:lpstr>Vivência de violência ao  se comprar cocaína</vt:lpstr>
      <vt:lpstr>O impacto da militarização do combate às drogas no México (2006)</vt:lpstr>
      <vt:lpstr>Maiores penalidades mínimas para  crimes de drogas na América Latina</vt:lpstr>
      <vt:lpstr>Impacto no encarceramento</vt:lpstr>
      <vt:lpstr>No  País, os presos por  tráfico em 2014:</vt:lpstr>
      <vt:lpstr>De 1.330 acusados de tráfico na cidade do RJ em 2013</vt:lpstr>
      <vt:lpstr>Encarceramento e Saúde Mental</vt:lpstr>
      <vt:lpstr>Apresentação do PowerPoint</vt:lpstr>
      <vt:lpstr>Incidência da infeção por HIV em  Portugal, por modo de transmissão</vt:lpstr>
      <vt:lpstr>Mortes induzidas por drogas (15-64 anos) por um milhão de habitantes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Conclusões</vt:lpstr>
      <vt:lpstr>Conclusões</vt:lpstr>
      <vt:lpstr>Políticas de drogas no Brasil: Evidências disponíveis para se chegar ao século XXI</vt:lpstr>
    </vt:vector>
  </TitlesOfParts>
  <Company>FCM/UNICAMP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LF Tófoli</dc:creator>
  <cp:lastModifiedBy>João Ricardo Mendonça dos Santos</cp:lastModifiedBy>
  <cp:revision>30</cp:revision>
  <dcterms:created xsi:type="dcterms:W3CDTF">2016-03-29T20:07:05Z</dcterms:created>
  <dcterms:modified xsi:type="dcterms:W3CDTF">2016-03-30T11:42:39Z</dcterms:modified>
</cp:coreProperties>
</file>