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1" r:id="rId3"/>
    <p:sldId id="258" r:id="rId4"/>
    <p:sldId id="260" r:id="rId5"/>
    <p:sldId id="274" r:id="rId6"/>
    <p:sldId id="275" r:id="rId7"/>
    <p:sldId id="263" r:id="rId8"/>
    <p:sldId id="268" r:id="rId9"/>
    <p:sldId id="269" r:id="rId10"/>
    <p:sldId id="270" r:id="rId11"/>
    <p:sldId id="265" r:id="rId12"/>
    <p:sldId id="271" r:id="rId13"/>
    <p:sldId id="273" r:id="rId14"/>
    <p:sldId id="276" r:id="rId15"/>
    <p:sldId id="279" r:id="rId16"/>
    <p:sldId id="277" r:id="rId17"/>
    <p:sldId id="282" r:id="rId18"/>
    <p:sldId id="27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DC487-2237-43EF-AF00-AE874866284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F28825E-B306-40FF-9180-02F4DA7C43C6}">
      <dgm:prSet phldrT="[Texto]" custT="1"/>
      <dgm:spPr>
        <a:xfrm>
          <a:off x="7241" y="2835910"/>
          <a:ext cx="3112764" cy="11010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2000" b="1" dirty="0" smtClean="0">
              <a:solidFill>
                <a:srgbClr val="FFFF00"/>
              </a:solidFill>
              <a:latin typeface="Arial"/>
              <a:ea typeface="+mn-ea"/>
              <a:cs typeface="+mn-cs"/>
            </a:rPr>
            <a:t>Retro Legado</a:t>
          </a:r>
          <a:endParaRPr lang="pt-BR" sz="2000" b="1" dirty="0">
            <a:solidFill>
              <a:srgbClr val="FFFF00"/>
            </a:solidFill>
            <a:latin typeface="Arial"/>
            <a:ea typeface="+mn-ea"/>
            <a:cs typeface="+mn-cs"/>
          </a:endParaRPr>
        </a:p>
      </dgm:t>
    </dgm:pt>
    <dgm:pt modelId="{BE158183-C942-477A-B8B4-FEE878ACDF97}" type="parTrans" cxnId="{73EDA5F0-68E3-4E16-8B96-92409196BB13}">
      <dgm:prSet/>
      <dgm:spPr/>
      <dgm:t>
        <a:bodyPr/>
        <a:lstStyle/>
        <a:p>
          <a:endParaRPr lang="pt-BR"/>
        </a:p>
      </dgm:t>
    </dgm:pt>
    <dgm:pt modelId="{95ABCC22-8542-466D-9D58-71B180845FA3}" type="sibTrans" cxnId="{73EDA5F0-68E3-4E16-8B96-92409196BB13}">
      <dgm:prSet/>
      <dgm:spPr/>
      <dgm:t>
        <a:bodyPr/>
        <a:lstStyle/>
        <a:p>
          <a:endParaRPr lang="pt-BR"/>
        </a:p>
      </dgm:t>
    </dgm:pt>
    <dgm:pt modelId="{B8235057-B141-410B-BDFA-685F3596E1F7}">
      <dgm:prSet phldrT="[Texto]" custT="1"/>
      <dgm:spPr>
        <a:xfrm>
          <a:off x="1319805" y="1959991"/>
          <a:ext cx="3456388" cy="18813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2000" b="1" dirty="0" smtClean="0">
              <a:solidFill>
                <a:srgbClr val="FFFF00"/>
              </a:solidFill>
              <a:latin typeface="Arial"/>
              <a:ea typeface="+mn-ea"/>
              <a:cs typeface="+mn-cs"/>
            </a:rPr>
            <a:t>Legado Reverso</a:t>
          </a:r>
          <a:endParaRPr lang="pt-BR" sz="2000" b="1" dirty="0">
            <a:solidFill>
              <a:srgbClr val="FFFF00"/>
            </a:solidFill>
            <a:latin typeface="Arial"/>
            <a:ea typeface="+mn-ea"/>
            <a:cs typeface="+mn-cs"/>
          </a:endParaRPr>
        </a:p>
      </dgm:t>
    </dgm:pt>
    <dgm:pt modelId="{AF0DED2F-99B7-47C2-8A14-2FF3531C0E11}" type="parTrans" cxnId="{DE4278E0-B1E9-4504-8D7F-C91EB6C75986}">
      <dgm:prSet/>
      <dgm:spPr/>
      <dgm:t>
        <a:bodyPr/>
        <a:lstStyle/>
        <a:p>
          <a:endParaRPr lang="pt-BR"/>
        </a:p>
      </dgm:t>
    </dgm:pt>
    <dgm:pt modelId="{B3C5D5BD-B5D4-4FD7-A58B-72C3E9D772F4}" type="sibTrans" cxnId="{DE4278E0-B1E9-4504-8D7F-C91EB6C75986}">
      <dgm:prSet/>
      <dgm:spPr/>
      <dgm:t>
        <a:bodyPr/>
        <a:lstStyle/>
        <a:p>
          <a:endParaRPr lang="pt-BR"/>
        </a:p>
      </dgm:t>
    </dgm:pt>
    <dgm:pt modelId="{98E603B4-724D-4436-9AFB-4F27FA221F67}">
      <dgm:prSet phldrT="[Texto]" custT="1"/>
      <dgm:spPr>
        <a:xfrm>
          <a:off x="3552053" y="1527948"/>
          <a:ext cx="2466612" cy="21701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t-BR" sz="2000" b="1" dirty="0" smtClean="0">
              <a:solidFill>
                <a:srgbClr val="FFFF00"/>
              </a:solidFill>
              <a:latin typeface="Arial"/>
              <a:ea typeface="+mn-ea"/>
              <a:cs typeface="+mn-cs"/>
            </a:rPr>
            <a:t>Momentum               Legado</a:t>
          </a:r>
          <a:endParaRPr lang="pt-BR" sz="2000" b="1" dirty="0">
            <a:solidFill>
              <a:srgbClr val="FFFF00"/>
            </a:solidFill>
            <a:latin typeface="Arial"/>
            <a:ea typeface="+mn-ea"/>
            <a:cs typeface="+mn-cs"/>
          </a:endParaRPr>
        </a:p>
      </dgm:t>
    </dgm:pt>
    <dgm:pt modelId="{385149E9-C80C-4693-B9B2-B19D3C6E835A}" type="parTrans" cxnId="{BB605ACC-C929-4DDA-8149-FEF8B014D82C}">
      <dgm:prSet/>
      <dgm:spPr/>
      <dgm:t>
        <a:bodyPr/>
        <a:lstStyle/>
        <a:p>
          <a:endParaRPr lang="pt-BR"/>
        </a:p>
      </dgm:t>
    </dgm:pt>
    <dgm:pt modelId="{8B755715-F6B3-412F-9844-63067ADB8EBD}" type="sibTrans" cxnId="{BB605ACC-C929-4DDA-8149-FEF8B014D82C}">
      <dgm:prSet/>
      <dgm:spPr/>
      <dgm:t>
        <a:bodyPr/>
        <a:lstStyle/>
        <a:p>
          <a:endParaRPr lang="pt-BR"/>
        </a:p>
      </dgm:t>
    </dgm:pt>
    <dgm:pt modelId="{0DE14716-08B1-41FF-A50A-B73A6EAE4BE3}" type="pres">
      <dgm:prSet presAssocID="{C3CDC487-2237-43EF-AF00-AE874866284F}" presName="arrowDiagram" presStyleCnt="0">
        <dgm:presLayoutVars>
          <dgm:chMax val="5"/>
          <dgm:dir/>
          <dgm:resizeHandles val="exact"/>
        </dgm:presLayoutVars>
      </dgm:prSet>
      <dgm:spPr/>
    </dgm:pt>
    <dgm:pt modelId="{6C9FAFD8-06BF-4E56-8313-FD2B7FE4F180}" type="pres">
      <dgm:prSet presAssocID="{C3CDC487-2237-43EF-AF00-AE874866284F}" presName="arrow" presStyleLbl="bgShp" presStyleIdx="0" presStyleCnt="1" custScaleY="34386" custLinFactNeighborX="1915" custLinFactNeighborY="1707"/>
      <dgm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rgbClr val="909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02E4E16F-29AF-4FB7-BD15-F269528353FA}" type="pres">
      <dgm:prSet presAssocID="{C3CDC487-2237-43EF-AF00-AE874866284F}" presName="arrowDiagram3" presStyleCnt="0"/>
      <dgm:spPr/>
    </dgm:pt>
    <dgm:pt modelId="{B9AD609C-F2DF-46E5-A4B0-3F95429BDE9C}" type="pres">
      <dgm:prSet presAssocID="{2F28825E-B306-40FF-9180-02F4DA7C43C6}" presName="bullet3a" presStyleLbl="node1" presStyleIdx="0" presStyleCnt="3" custLinFactY="-53629" custLinFactNeighborX="89685" custLinFactNeighborY="-100000"/>
      <dgm:spPr>
        <a:xfrm>
          <a:off x="774192" y="2756661"/>
          <a:ext cx="158496" cy="158496"/>
        </a:xfrm>
        <a:prstGeom prst="ellipse">
          <a:avLst/>
        </a:prstGeom>
        <a:solidFill>
          <a:srgbClr val="909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797C136-E8B9-4064-AA3D-B9428C4E6A65}" type="pres">
      <dgm:prSet presAssocID="{2F28825E-B306-40FF-9180-02F4DA7C43C6}" presName="textBox3a" presStyleLbl="revTx" presStyleIdx="0" presStyleCnt="3" custScaleX="2191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8925BC-101D-4C6D-8168-1AE57364C731}" type="pres">
      <dgm:prSet presAssocID="{B8235057-B141-410B-BDFA-685F3596E1F7}" presName="bullet3b" presStyleLbl="node1" presStyleIdx="1" presStyleCnt="3"/>
      <dgm:spPr>
        <a:xfrm>
          <a:off x="2173224" y="1721103"/>
          <a:ext cx="286512" cy="286512"/>
        </a:xfrm>
        <a:prstGeom prst="ellipse">
          <a:avLst/>
        </a:prstGeom>
        <a:solidFill>
          <a:srgbClr val="909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AEFD503-E1CC-4E30-9EB2-0C2341C6727C}" type="pres">
      <dgm:prSet presAssocID="{B8235057-B141-410B-BDFA-685F3596E1F7}" presName="textBox3b" presStyleLbl="revTx" presStyleIdx="1" presStyleCnt="3" custScaleX="236247" custScaleY="90772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7A64EF-241A-4A0E-BC82-07D5998EDD9C}" type="pres">
      <dgm:prSet presAssocID="{98E603B4-724D-4436-9AFB-4F27FA221F67}" presName="bullet3c" presStyleLbl="node1" presStyleIdx="2" presStyleCnt="3" custFlipHor="1" custScaleX="132962" custScaleY="127415" custLinFactX="90362" custLinFactY="49267" custLinFactNeighborX="100000" custLinFactNeighborY="100000"/>
      <dgm:spPr>
        <a:xfrm>
          <a:off x="3855720" y="1090929"/>
          <a:ext cx="396240" cy="396240"/>
        </a:xfrm>
        <a:prstGeom prst="ellipse">
          <a:avLst/>
        </a:prstGeom>
        <a:solidFill>
          <a:srgbClr val="909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71AB649-CC4A-43D1-932C-299DDB7EE443}" type="pres">
      <dgm:prSet presAssocID="{98E603B4-724D-4436-9AFB-4F27FA221F67}" presName="textBox3c" presStyleLbl="revTx" presStyleIdx="2" presStyleCnt="3" custScaleX="273991" custScaleY="1049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98CE8E-C1C4-4D59-BB3F-502ADCCD2CDF}" type="presOf" srcId="{C3CDC487-2237-43EF-AF00-AE874866284F}" destId="{0DE14716-08B1-41FF-A50A-B73A6EAE4BE3}" srcOrd="0" destOrd="0" presId="urn:microsoft.com/office/officeart/2005/8/layout/arrow2"/>
    <dgm:cxn modelId="{9C7DC204-41FB-47E1-9EE5-38C76909BD5E}" type="presOf" srcId="{2F28825E-B306-40FF-9180-02F4DA7C43C6}" destId="{1797C136-E8B9-4064-AA3D-B9428C4E6A65}" srcOrd="0" destOrd="0" presId="urn:microsoft.com/office/officeart/2005/8/layout/arrow2"/>
    <dgm:cxn modelId="{C24965BB-E8DB-435A-8E6E-0292FF316A4E}" type="presOf" srcId="{98E603B4-724D-4436-9AFB-4F27FA221F67}" destId="{971AB649-CC4A-43D1-932C-299DDB7EE443}" srcOrd="0" destOrd="0" presId="urn:microsoft.com/office/officeart/2005/8/layout/arrow2"/>
    <dgm:cxn modelId="{BB605ACC-C929-4DDA-8149-FEF8B014D82C}" srcId="{C3CDC487-2237-43EF-AF00-AE874866284F}" destId="{98E603B4-724D-4436-9AFB-4F27FA221F67}" srcOrd="2" destOrd="0" parTransId="{385149E9-C80C-4693-B9B2-B19D3C6E835A}" sibTransId="{8B755715-F6B3-412F-9844-63067ADB8EBD}"/>
    <dgm:cxn modelId="{73EDA5F0-68E3-4E16-8B96-92409196BB13}" srcId="{C3CDC487-2237-43EF-AF00-AE874866284F}" destId="{2F28825E-B306-40FF-9180-02F4DA7C43C6}" srcOrd="0" destOrd="0" parTransId="{BE158183-C942-477A-B8B4-FEE878ACDF97}" sibTransId="{95ABCC22-8542-466D-9D58-71B180845FA3}"/>
    <dgm:cxn modelId="{DE4278E0-B1E9-4504-8D7F-C91EB6C75986}" srcId="{C3CDC487-2237-43EF-AF00-AE874866284F}" destId="{B8235057-B141-410B-BDFA-685F3596E1F7}" srcOrd="1" destOrd="0" parTransId="{AF0DED2F-99B7-47C2-8A14-2FF3531C0E11}" sibTransId="{B3C5D5BD-B5D4-4FD7-A58B-72C3E9D772F4}"/>
    <dgm:cxn modelId="{0AEDBC59-A2E8-4512-AF08-F74EC64229D7}" type="presOf" srcId="{B8235057-B141-410B-BDFA-685F3596E1F7}" destId="{7AEFD503-E1CC-4E30-9EB2-0C2341C6727C}" srcOrd="0" destOrd="0" presId="urn:microsoft.com/office/officeart/2005/8/layout/arrow2"/>
    <dgm:cxn modelId="{EC812917-495B-4041-A0E2-AB91F20B6D94}" type="presParOf" srcId="{0DE14716-08B1-41FF-A50A-B73A6EAE4BE3}" destId="{6C9FAFD8-06BF-4E56-8313-FD2B7FE4F180}" srcOrd="0" destOrd="0" presId="urn:microsoft.com/office/officeart/2005/8/layout/arrow2"/>
    <dgm:cxn modelId="{150EF7D9-708C-4DAB-A37D-748C2C63016E}" type="presParOf" srcId="{0DE14716-08B1-41FF-A50A-B73A6EAE4BE3}" destId="{02E4E16F-29AF-4FB7-BD15-F269528353FA}" srcOrd="1" destOrd="0" presId="urn:microsoft.com/office/officeart/2005/8/layout/arrow2"/>
    <dgm:cxn modelId="{D49D9657-6E29-4FC5-AF0B-3AE54CD36431}" type="presParOf" srcId="{02E4E16F-29AF-4FB7-BD15-F269528353FA}" destId="{B9AD609C-F2DF-46E5-A4B0-3F95429BDE9C}" srcOrd="0" destOrd="0" presId="urn:microsoft.com/office/officeart/2005/8/layout/arrow2"/>
    <dgm:cxn modelId="{ED4D5AD7-A486-41C8-8304-8CE84F3D0832}" type="presParOf" srcId="{02E4E16F-29AF-4FB7-BD15-F269528353FA}" destId="{1797C136-E8B9-4064-AA3D-B9428C4E6A65}" srcOrd="1" destOrd="0" presId="urn:microsoft.com/office/officeart/2005/8/layout/arrow2"/>
    <dgm:cxn modelId="{952403DC-DF8E-4A64-9560-D24A51C31C56}" type="presParOf" srcId="{02E4E16F-29AF-4FB7-BD15-F269528353FA}" destId="{E98925BC-101D-4C6D-8168-1AE57364C731}" srcOrd="2" destOrd="0" presId="urn:microsoft.com/office/officeart/2005/8/layout/arrow2"/>
    <dgm:cxn modelId="{56AD0AFD-0891-409A-9459-6E7F2B29CFC8}" type="presParOf" srcId="{02E4E16F-29AF-4FB7-BD15-F269528353FA}" destId="{7AEFD503-E1CC-4E30-9EB2-0C2341C6727C}" srcOrd="3" destOrd="0" presId="urn:microsoft.com/office/officeart/2005/8/layout/arrow2"/>
    <dgm:cxn modelId="{EE30BD34-CE99-4B2D-9F26-53460C0C4787}" type="presParOf" srcId="{02E4E16F-29AF-4FB7-BD15-F269528353FA}" destId="{AD7A64EF-241A-4A0E-BC82-07D5998EDD9C}" srcOrd="4" destOrd="0" presId="urn:microsoft.com/office/officeart/2005/8/layout/arrow2"/>
    <dgm:cxn modelId="{C4FABD72-1AEC-4F40-A458-F6B5FE3B8A64}" type="presParOf" srcId="{02E4E16F-29AF-4FB7-BD15-F269528353FA}" destId="{971AB649-CC4A-43D1-932C-299DDB7EE44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0BDC2-D120-46F1-B781-775B8039A23B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ADECB0-F980-4D7D-B17E-881C505B087C}" type="pres">
      <dgm:prSet presAssocID="{7B50BDC2-D120-46F1-B781-775B8039A2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94CBAFA7-2E0D-4599-87A9-B60D576562F6}" type="presOf" srcId="{7B50BDC2-D120-46F1-B781-775B8039A23B}" destId="{02ADECB0-F980-4D7D-B17E-881C505B087C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CDC487-2237-43EF-AF00-AE874866284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F28825E-B306-40FF-9180-02F4DA7C43C6}">
      <dgm:prSet phldrT="[Texto]" custT="1"/>
      <dgm:spPr/>
      <dgm:t>
        <a:bodyPr/>
        <a:lstStyle/>
        <a:p>
          <a:r>
            <a:rPr lang="pt-BR" sz="2000" b="1" dirty="0" smtClean="0">
              <a:solidFill>
                <a:srgbClr val="FF0000"/>
              </a:solidFill>
            </a:rPr>
            <a:t>Retro Legado</a:t>
          </a:r>
          <a:endParaRPr lang="pt-BR" sz="2000" b="1" dirty="0">
            <a:solidFill>
              <a:srgbClr val="FF0000"/>
            </a:solidFill>
          </a:endParaRPr>
        </a:p>
      </dgm:t>
    </dgm:pt>
    <dgm:pt modelId="{BE158183-C942-477A-B8B4-FEE878ACDF97}" type="parTrans" cxnId="{73EDA5F0-68E3-4E16-8B96-92409196BB13}">
      <dgm:prSet/>
      <dgm:spPr/>
      <dgm:t>
        <a:bodyPr/>
        <a:lstStyle/>
        <a:p>
          <a:endParaRPr lang="pt-BR"/>
        </a:p>
      </dgm:t>
    </dgm:pt>
    <dgm:pt modelId="{95ABCC22-8542-466D-9D58-71B180845FA3}" type="sibTrans" cxnId="{73EDA5F0-68E3-4E16-8B96-92409196BB13}">
      <dgm:prSet/>
      <dgm:spPr/>
      <dgm:t>
        <a:bodyPr/>
        <a:lstStyle/>
        <a:p>
          <a:endParaRPr lang="pt-BR"/>
        </a:p>
      </dgm:t>
    </dgm:pt>
    <dgm:pt modelId="{B8235057-B141-410B-BDFA-685F3596E1F7}">
      <dgm:prSet phldrT="[Texto]" custT="1"/>
      <dgm:spPr/>
      <dgm:t>
        <a:bodyPr/>
        <a:lstStyle/>
        <a:p>
          <a:r>
            <a:rPr lang="pt-BR" sz="2000" b="1" dirty="0" smtClean="0">
              <a:solidFill>
                <a:srgbClr val="FF0000"/>
              </a:solidFill>
            </a:rPr>
            <a:t>Legado Reverso</a:t>
          </a:r>
          <a:endParaRPr lang="pt-BR" sz="2000" b="1" dirty="0">
            <a:solidFill>
              <a:srgbClr val="FF0000"/>
            </a:solidFill>
          </a:endParaRPr>
        </a:p>
      </dgm:t>
    </dgm:pt>
    <dgm:pt modelId="{AF0DED2F-99B7-47C2-8A14-2FF3531C0E11}" type="parTrans" cxnId="{DE4278E0-B1E9-4504-8D7F-C91EB6C75986}">
      <dgm:prSet/>
      <dgm:spPr/>
      <dgm:t>
        <a:bodyPr/>
        <a:lstStyle/>
        <a:p>
          <a:endParaRPr lang="pt-BR"/>
        </a:p>
      </dgm:t>
    </dgm:pt>
    <dgm:pt modelId="{B3C5D5BD-B5D4-4FD7-A58B-72C3E9D772F4}" type="sibTrans" cxnId="{DE4278E0-B1E9-4504-8D7F-C91EB6C75986}">
      <dgm:prSet/>
      <dgm:spPr/>
      <dgm:t>
        <a:bodyPr/>
        <a:lstStyle/>
        <a:p>
          <a:endParaRPr lang="pt-BR"/>
        </a:p>
      </dgm:t>
    </dgm:pt>
    <dgm:pt modelId="{98E603B4-724D-4436-9AFB-4F27FA221F67}">
      <dgm:prSet phldrT="[Texto]" custT="1"/>
      <dgm:spPr/>
      <dgm:t>
        <a:bodyPr/>
        <a:lstStyle/>
        <a:p>
          <a:r>
            <a:rPr lang="pt-BR" sz="2000" b="1" dirty="0" smtClean="0">
              <a:solidFill>
                <a:srgbClr val="FF0000"/>
              </a:solidFill>
            </a:rPr>
            <a:t>Momentum                  de Legado</a:t>
          </a:r>
          <a:endParaRPr lang="pt-BR" sz="2000" b="1" dirty="0">
            <a:solidFill>
              <a:srgbClr val="FF0000"/>
            </a:solidFill>
          </a:endParaRPr>
        </a:p>
      </dgm:t>
    </dgm:pt>
    <dgm:pt modelId="{385149E9-C80C-4693-B9B2-B19D3C6E835A}" type="parTrans" cxnId="{BB605ACC-C929-4DDA-8149-FEF8B014D82C}">
      <dgm:prSet/>
      <dgm:spPr/>
      <dgm:t>
        <a:bodyPr/>
        <a:lstStyle/>
        <a:p>
          <a:endParaRPr lang="pt-BR"/>
        </a:p>
      </dgm:t>
    </dgm:pt>
    <dgm:pt modelId="{8B755715-F6B3-412F-9844-63067ADB8EBD}" type="sibTrans" cxnId="{BB605ACC-C929-4DDA-8149-FEF8B014D82C}">
      <dgm:prSet/>
      <dgm:spPr/>
      <dgm:t>
        <a:bodyPr/>
        <a:lstStyle/>
        <a:p>
          <a:endParaRPr lang="pt-BR"/>
        </a:p>
      </dgm:t>
    </dgm:pt>
    <dgm:pt modelId="{0DE14716-08B1-41FF-A50A-B73A6EAE4BE3}" type="pres">
      <dgm:prSet presAssocID="{C3CDC487-2237-43EF-AF00-AE874866284F}" presName="arrowDiagram" presStyleCnt="0">
        <dgm:presLayoutVars>
          <dgm:chMax val="5"/>
          <dgm:dir/>
          <dgm:resizeHandles val="exact"/>
        </dgm:presLayoutVars>
      </dgm:prSet>
      <dgm:spPr/>
    </dgm:pt>
    <dgm:pt modelId="{6C9FAFD8-06BF-4E56-8313-FD2B7FE4F180}" type="pres">
      <dgm:prSet presAssocID="{C3CDC487-2237-43EF-AF00-AE874866284F}" presName="arrow" presStyleLbl="bgShp" presStyleIdx="0" presStyleCnt="1"/>
      <dgm:spPr/>
      <dgm:t>
        <a:bodyPr/>
        <a:lstStyle/>
        <a:p>
          <a:endParaRPr lang="pt-BR"/>
        </a:p>
      </dgm:t>
    </dgm:pt>
    <dgm:pt modelId="{02E4E16F-29AF-4FB7-BD15-F269528353FA}" type="pres">
      <dgm:prSet presAssocID="{C3CDC487-2237-43EF-AF00-AE874866284F}" presName="arrowDiagram3" presStyleCnt="0"/>
      <dgm:spPr/>
    </dgm:pt>
    <dgm:pt modelId="{B9AD609C-F2DF-46E5-A4B0-3F95429BDE9C}" type="pres">
      <dgm:prSet presAssocID="{2F28825E-B306-40FF-9180-02F4DA7C43C6}" presName="bullet3a" presStyleLbl="node1" presStyleIdx="0" presStyleCnt="3"/>
      <dgm:spPr/>
    </dgm:pt>
    <dgm:pt modelId="{1797C136-E8B9-4064-AA3D-B9428C4E6A65}" type="pres">
      <dgm:prSet presAssocID="{2F28825E-B306-40FF-9180-02F4DA7C43C6}" presName="textBox3a" presStyleLbl="revTx" presStyleIdx="0" presStyleCnt="3" custScaleX="2191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8925BC-101D-4C6D-8168-1AE57364C731}" type="pres">
      <dgm:prSet presAssocID="{B8235057-B141-410B-BDFA-685F3596E1F7}" presName="bullet3b" presStyleLbl="node1" presStyleIdx="1" presStyleCnt="3"/>
      <dgm:spPr/>
    </dgm:pt>
    <dgm:pt modelId="{7AEFD503-E1CC-4E30-9EB2-0C2341C6727C}" type="pres">
      <dgm:prSet presAssocID="{B8235057-B141-410B-BDFA-685F3596E1F7}" presName="textBox3b" presStyleLbl="revTx" presStyleIdx="1" presStyleCnt="3" custScaleX="236247" custScaleY="907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7A64EF-241A-4A0E-BC82-07D5998EDD9C}" type="pres">
      <dgm:prSet presAssocID="{98E603B4-724D-4436-9AFB-4F27FA221F67}" presName="bullet3c" presStyleLbl="node1" presStyleIdx="2" presStyleCnt="3"/>
      <dgm:spPr/>
    </dgm:pt>
    <dgm:pt modelId="{971AB649-CC4A-43D1-932C-299DDB7EE443}" type="pres">
      <dgm:prSet presAssocID="{98E603B4-724D-4436-9AFB-4F27FA221F67}" presName="textBox3c" presStyleLbl="revTx" presStyleIdx="2" presStyleCnt="3" custScaleX="175932" custScaleY="1294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BC6EDA-135C-41FD-8D1B-7F3D62B628AE}" type="presOf" srcId="{2F28825E-B306-40FF-9180-02F4DA7C43C6}" destId="{1797C136-E8B9-4064-AA3D-B9428C4E6A65}" srcOrd="0" destOrd="0" presId="urn:microsoft.com/office/officeart/2005/8/layout/arrow2"/>
    <dgm:cxn modelId="{BBB92638-F69F-4194-89AC-1BD340A7B387}" type="presOf" srcId="{B8235057-B141-410B-BDFA-685F3596E1F7}" destId="{7AEFD503-E1CC-4E30-9EB2-0C2341C6727C}" srcOrd="0" destOrd="0" presId="urn:microsoft.com/office/officeart/2005/8/layout/arrow2"/>
    <dgm:cxn modelId="{BB605ACC-C929-4DDA-8149-FEF8B014D82C}" srcId="{C3CDC487-2237-43EF-AF00-AE874866284F}" destId="{98E603B4-724D-4436-9AFB-4F27FA221F67}" srcOrd="2" destOrd="0" parTransId="{385149E9-C80C-4693-B9B2-B19D3C6E835A}" sibTransId="{8B755715-F6B3-412F-9844-63067ADB8EBD}"/>
    <dgm:cxn modelId="{73EDA5F0-68E3-4E16-8B96-92409196BB13}" srcId="{C3CDC487-2237-43EF-AF00-AE874866284F}" destId="{2F28825E-B306-40FF-9180-02F4DA7C43C6}" srcOrd="0" destOrd="0" parTransId="{BE158183-C942-477A-B8B4-FEE878ACDF97}" sibTransId="{95ABCC22-8542-466D-9D58-71B180845FA3}"/>
    <dgm:cxn modelId="{67197E0E-98C8-404B-BEB6-F266990FE073}" type="presOf" srcId="{98E603B4-724D-4436-9AFB-4F27FA221F67}" destId="{971AB649-CC4A-43D1-932C-299DDB7EE443}" srcOrd="0" destOrd="0" presId="urn:microsoft.com/office/officeart/2005/8/layout/arrow2"/>
    <dgm:cxn modelId="{CFE01F75-967C-4668-8C05-A07FDDE564CD}" type="presOf" srcId="{C3CDC487-2237-43EF-AF00-AE874866284F}" destId="{0DE14716-08B1-41FF-A50A-B73A6EAE4BE3}" srcOrd="0" destOrd="0" presId="urn:microsoft.com/office/officeart/2005/8/layout/arrow2"/>
    <dgm:cxn modelId="{DE4278E0-B1E9-4504-8D7F-C91EB6C75986}" srcId="{C3CDC487-2237-43EF-AF00-AE874866284F}" destId="{B8235057-B141-410B-BDFA-685F3596E1F7}" srcOrd="1" destOrd="0" parTransId="{AF0DED2F-99B7-47C2-8A14-2FF3531C0E11}" sibTransId="{B3C5D5BD-B5D4-4FD7-A58B-72C3E9D772F4}"/>
    <dgm:cxn modelId="{DE0161AF-B8C4-4E54-B112-41685BDBDF83}" type="presParOf" srcId="{0DE14716-08B1-41FF-A50A-B73A6EAE4BE3}" destId="{6C9FAFD8-06BF-4E56-8313-FD2B7FE4F180}" srcOrd="0" destOrd="0" presId="urn:microsoft.com/office/officeart/2005/8/layout/arrow2"/>
    <dgm:cxn modelId="{112957FE-4810-47AA-ADA6-3113FF1C8890}" type="presParOf" srcId="{0DE14716-08B1-41FF-A50A-B73A6EAE4BE3}" destId="{02E4E16F-29AF-4FB7-BD15-F269528353FA}" srcOrd="1" destOrd="0" presId="urn:microsoft.com/office/officeart/2005/8/layout/arrow2"/>
    <dgm:cxn modelId="{12D0A97C-4F44-4915-A526-F54826AA01C1}" type="presParOf" srcId="{02E4E16F-29AF-4FB7-BD15-F269528353FA}" destId="{B9AD609C-F2DF-46E5-A4B0-3F95429BDE9C}" srcOrd="0" destOrd="0" presId="urn:microsoft.com/office/officeart/2005/8/layout/arrow2"/>
    <dgm:cxn modelId="{34969AA7-7032-4636-83EE-15D9F634FCAB}" type="presParOf" srcId="{02E4E16F-29AF-4FB7-BD15-F269528353FA}" destId="{1797C136-E8B9-4064-AA3D-B9428C4E6A65}" srcOrd="1" destOrd="0" presId="urn:microsoft.com/office/officeart/2005/8/layout/arrow2"/>
    <dgm:cxn modelId="{CE75FD51-4C15-466C-8FF0-5D2871ADACF4}" type="presParOf" srcId="{02E4E16F-29AF-4FB7-BD15-F269528353FA}" destId="{E98925BC-101D-4C6D-8168-1AE57364C731}" srcOrd="2" destOrd="0" presId="urn:microsoft.com/office/officeart/2005/8/layout/arrow2"/>
    <dgm:cxn modelId="{AC717D7C-F7FC-47EB-A115-277995BCDDB4}" type="presParOf" srcId="{02E4E16F-29AF-4FB7-BD15-F269528353FA}" destId="{7AEFD503-E1CC-4E30-9EB2-0C2341C6727C}" srcOrd="3" destOrd="0" presId="urn:microsoft.com/office/officeart/2005/8/layout/arrow2"/>
    <dgm:cxn modelId="{B7EE1460-5D97-4BD7-B397-6FAB5827DCC8}" type="presParOf" srcId="{02E4E16F-29AF-4FB7-BD15-F269528353FA}" destId="{AD7A64EF-241A-4A0E-BC82-07D5998EDD9C}" srcOrd="4" destOrd="0" presId="urn:microsoft.com/office/officeart/2005/8/layout/arrow2"/>
    <dgm:cxn modelId="{06CC9237-E44D-43A9-9070-3576973FAB14}" type="presParOf" srcId="{02E4E16F-29AF-4FB7-BD15-F269528353FA}" destId="{971AB649-CC4A-43D1-932C-299DDB7EE44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0BDC2-D120-46F1-B781-775B8039A23B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D1B607-1742-4A39-B50F-A22C314CD1DD}">
      <dgm:prSet phldrT="[Texto]" custT="1"/>
      <dgm:spPr/>
      <dgm:t>
        <a:bodyPr/>
        <a:lstStyle/>
        <a:p>
          <a:r>
            <a:rPr lang="pt-BR" sz="1400" dirty="0" smtClean="0"/>
            <a:t>Impacto negativo</a:t>
          </a:r>
          <a:endParaRPr lang="pt-BR" sz="1400" dirty="0"/>
        </a:p>
      </dgm:t>
    </dgm:pt>
    <dgm:pt modelId="{5019ACDD-10DA-4872-A1BB-4E52624F528A}" type="parTrans" cxnId="{558C0D4F-83C5-4594-B048-43B7A7BD4765}">
      <dgm:prSet/>
      <dgm:spPr/>
      <dgm:t>
        <a:bodyPr/>
        <a:lstStyle/>
        <a:p>
          <a:endParaRPr lang="pt-BR" sz="1400"/>
        </a:p>
      </dgm:t>
    </dgm:pt>
    <dgm:pt modelId="{55514920-DE94-44E9-9BD9-927BA1183EAE}" type="sibTrans" cxnId="{558C0D4F-83C5-4594-B048-43B7A7BD4765}">
      <dgm:prSet/>
      <dgm:spPr/>
      <dgm:t>
        <a:bodyPr/>
        <a:lstStyle/>
        <a:p>
          <a:endParaRPr lang="pt-BR" sz="1400"/>
        </a:p>
      </dgm:t>
    </dgm:pt>
    <dgm:pt modelId="{89C6E748-75E4-4946-B6E3-77DD728A6E26}">
      <dgm:prSet phldrT="[Texto]" custT="1"/>
      <dgm:spPr/>
      <dgm:t>
        <a:bodyPr/>
        <a:lstStyle/>
        <a:p>
          <a:r>
            <a:rPr lang="pt-BR" sz="1400" dirty="0" smtClean="0"/>
            <a:t>Impacto positivo</a:t>
          </a:r>
          <a:endParaRPr lang="pt-BR" sz="1400" dirty="0"/>
        </a:p>
      </dgm:t>
    </dgm:pt>
    <dgm:pt modelId="{FD110602-F095-40B3-8BE9-E7B55F2509CA}" type="parTrans" cxnId="{C0110161-3D10-4025-BCC4-56D259F189B7}">
      <dgm:prSet/>
      <dgm:spPr/>
      <dgm:t>
        <a:bodyPr/>
        <a:lstStyle/>
        <a:p>
          <a:endParaRPr lang="pt-BR" sz="1400"/>
        </a:p>
      </dgm:t>
    </dgm:pt>
    <dgm:pt modelId="{9DDF0671-F82B-47AE-8940-4C774220B35D}" type="sibTrans" cxnId="{C0110161-3D10-4025-BCC4-56D259F189B7}">
      <dgm:prSet/>
      <dgm:spPr/>
      <dgm:t>
        <a:bodyPr/>
        <a:lstStyle/>
        <a:p>
          <a:endParaRPr lang="pt-BR" sz="1400"/>
        </a:p>
      </dgm:t>
    </dgm:pt>
    <dgm:pt modelId="{02ADECB0-F980-4D7D-B17E-881C505B087C}" type="pres">
      <dgm:prSet presAssocID="{7B50BDC2-D120-46F1-B781-775B8039A2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C1EE3A-7823-4BBF-B8B8-2EEEE5AD69D5}" type="pres">
      <dgm:prSet presAssocID="{F6D1B607-1742-4A39-B50F-A22C314CD1D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376216-0759-4EF7-9894-9352F2C1C666}" type="pres">
      <dgm:prSet presAssocID="{89C6E748-75E4-4946-B6E3-77DD728A6E2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D58DBD-49ED-4FA2-AD3B-022A5D05FE2E}" type="presOf" srcId="{F6D1B607-1742-4A39-B50F-A22C314CD1DD}" destId="{5BC1EE3A-7823-4BBF-B8B8-2EEEE5AD69D5}" srcOrd="0" destOrd="0" presId="urn:microsoft.com/office/officeart/2005/8/layout/arrow1"/>
    <dgm:cxn modelId="{6DDB3611-1CB2-423B-B34C-4E10BF9DCD08}" type="presOf" srcId="{7B50BDC2-D120-46F1-B781-775B8039A23B}" destId="{02ADECB0-F980-4D7D-B17E-881C505B087C}" srcOrd="0" destOrd="0" presId="urn:microsoft.com/office/officeart/2005/8/layout/arrow1"/>
    <dgm:cxn modelId="{C0110161-3D10-4025-BCC4-56D259F189B7}" srcId="{7B50BDC2-D120-46F1-B781-775B8039A23B}" destId="{89C6E748-75E4-4946-B6E3-77DD728A6E26}" srcOrd="1" destOrd="0" parTransId="{FD110602-F095-40B3-8BE9-E7B55F2509CA}" sibTransId="{9DDF0671-F82B-47AE-8940-4C774220B35D}"/>
    <dgm:cxn modelId="{558C0D4F-83C5-4594-B048-43B7A7BD4765}" srcId="{7B50BDC2-D120-46F1-B781-775B8039A23B}" destId="{F6D1B607-1742-4A39-B50F-A22C314CD1DD}" srcOrd="0" destOrd="0" parTransId="{5019ACDD-10DA-4872-A1BB-4E52624F528A}" sibTransId="{55514920-DE94-44E9-9BD9-927BA1183EAE}"/>
    <dgm:cxn modelId="{08EEE4AB-31E9-4687-B6B7-5027C23F3078}" type="presOf" srcId="{89C6E748-75E4-4946-B6E3-77DD728A6E26}" destId="{D2376216-0759-4EF7-9894-9352F2C1C666}" srcOrd="0" destOrd="0" presId="urn:microsoft.com/office/officeart/2005/8/layout/arrow1"/>
    <dgm:cxn modelId="{EB7163B0-D213-47D0-8CE2-03794A77B36B}" type="presParOf" srcId="{02ADECB0-F980-4D7D-B17E-881C505B087C}" destId="{5BC1EE3A-7823-4BBF-B8B8-2EEEE5AD69D5}" srcOrd="0" destOrd="0" presId="urn:microsoft.com/office/officeart/2005/8/layout/arrow1"/>
    <dgm:cxn modelId="{67FFB4E0-F86B-4823-B942-064F1D43BA79}" type="presParOf" srcId="{02ADECB0-F980-4D7D-B17E-881C505B087C}" destId="{D2376216-0759-4EF7-9894-9352F2C1C66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5C3A60-332B-4943-92A7-38A25B5D08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417F6B53-C208-4924-A6BE-B7B6523DAE2A}" type="pres">
      <dgm:prSet presAssocID="{B15C3A60-332B-4943-92A7-38A25B5D08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76FDE108-5EC4-446B-9B67-CF97CCD9DBB6}" type="presOf" srcId="{B15C3A60-332B-4943-92A7-38A25B5D08A5}" destId="{417F6B53-C208-4924-A6BE-B7B6523DAE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FAFD8-06BF-4E56-8313-FD2B7FE4F180}">
      <dsp:nvSpPr>
        <dsp:cNvPr id="0" name=""/>
        <dsp:cNvSpPr/>
      </dsp:nvSpPr>
      <dsp:spPr>
        <a:xfrm>
          <a:off x="911048" y="645509"/>
          <a:ext cx="4755356" cy="1021985"/>
        </a:xfrm>
        <a:prstGeom prst="swooshArrow">
          <a:avLst>
            <a:gd name="adj1" fmla="val 25000"/>
            <a:gd name="adj2" fmla="val 25000"/>
          </a:avLst>
        </a:prstGeom>
        <a:solidFill>
          <a:srgbClr val="909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D609C-F2DF-46E5-A4B0-3F95429BDE9C}">
      <dsp:nvSpPr>
        <dsp:cNvPr id="0" name=""/>
        <dsp:cNvSpPr/>
      </dsp:nvSpPr>
      <dsp:spPr>
        <a:xfrm>
          <a:off x="1534799" y="1481115"/>
          <a:ext cx="123639" cy="123639"/>
        </a:xfrm>
        <a:prstGeom prst="ellipse">
          <a:avLst/>
        </a:prstGeom>
        <a:solidFill>
          <a:srgbClr val="909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7C136-E8B9-4064-AA3D-B9428C4E6A65}">
      <dsp:nvSpPr>
        <dsp:cNvPr id="0" name=""/>
        <dsp:cNvSpPr/>
      </dsp:nvSpPr>
      <dsp:spPr>
        <a:xfrm>
          <a:off x="825632" y="1732881"/>
          <a:ext cx="2428200" cy="858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1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  <a:latin typeface="Arial"/>
              <a:ea typeface="+mn-ea"/>
              <a:cs typeface="+mn-cs"/>
            </a:rPr>
            <a:t>Retro Legado</a:t>
          </a:r>
          <a:endParaRPr lang="pt-BR" sz="2000" b="1" kern="1200" dirty="0">
            <a:solidFill>
              <a:srgbClr val="FFFF00"/>
            </a:solidFill>
            <a:latin typeface="Arial"/>
            <a:ea typeface="+mn-ea"/>
            <a:cs typeface="+mn-cs"/>
          </a:endParaRPr>
        </a:p>
      </dsp:txBody>
      <dsp:txXfrm>
        <a:off x="825632" y="1732881"/>
        <a:ext cx="2428200" cy="858936"/>
      </dsp:txXfrm>
    </dsp:sp>
    <dsp:sp modelId="{E98925BC-101D-4C6D-8168-1AE57364C731}">
      <dsp:nvSpPr>
        <dsp:cNvPr id="0" name=""/>
        <dsp:cNvSpPr/>
      </dsp:nvSpPr>
      <dsp:spPr>
        <a:xfrm>
          <a:off x="2515268" y="863245"/>
          <a:ext cx="223501" cy="223501"/>
        </a:xfrm>
        <a:prstGeom prst="ellipse">
          <a:avLst/>
        </a:prstGeom>
        <a:solidFill>
          <a:srgbClr val="909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FD503-E1CC-4E30-9EB2-0C2341C6727C}">
      <dsp:nvSpPr>
        <dsp:cNvPr id="0" name=""/>
        <dsp:cNvSpPr/>
      </dsp:nvSpPr>
      <dsp:spPr>
        <a:xfrm>
          <a:off x="1849535" y="1049596"/>
          <a:ext cx="2696253" cy="146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2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  <a:latin typeface="Arial"/>
              <a:ea typeface="+mn-ea"/>
              <a:cs typeface="+mn-cs"/>
            </a:rPr>
            <a:t>Legado Reverso</a:t>
          </a:r>
          <a:endParaRPr lang="pt-BR" sz="2000" b="1" kern="1200" dirty="0">
            <a:solidFill>
              <a:srgbClr val="FFFF00"/>
            </a:solidFill>
            <a:latin typeface="Arial"/>
            <a:ea typeface="+mn-ea"/>
            <a:cs typeface="+mn-cs"/>
          </a:endParaRPr>
        </a:p>
      </dsp:txBody>
      <dsp:txXfrm>
        <a:off x="1849535" y="1049596"/>
        <a:ext cx="2696253" cy="1467621"/>
      </dsp:txXfrm>
    </dsp:sp>
    <dsp:sp modelId="{AD7A64EF-241A-4A0E-BC82-07D5998EDD9C}">
      <dsp:nvSpPr>
        <dsp:cNvPr id="0" name=""/>
        <dsp:cNvSpPr/>
      </dsp:nvSpPr>
      <dsp:spPr>
        <a:xfrm flipH="1">
          <a:off x="4365209" y="790672"/>
          <a:ext cx="410983" cy="393837"/>
        </a:xfrm>
        <a:prstGeom prst="ellipse">
          <a:avLst/>
        </a:prstGeom>
        <a:solidFill>
          <a:srgbClr val="90908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AB649-CC4A-43D1-932C-299DDB7EE443}">
      <dsp:nvSpPr>
        <dsp:cNvPr id="0" name=""/>
        <dsp:cNvSpPr/>
      </dsp:nvSpPr>
      <dsp:spPr>
        <a:xfrm>
          <a:off x="2989428" y="475220"/>
          <a:ext cx="3127019" cy="216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8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  <a:latin typeface="Arial"/>
              <a:ea typeface="+mn-ea"/>
              <a:cs typeface="+mn-cs"/>
            </a:rPr>
            <a:t>Momentum               Legado</a:t>
          </a:r>
          <a:endParaRPr lang="pt-BR" sz="2000" b="1" kern="1200" dirty="0">
            <a:solidFill>
              <a:srgbClr val="FFFF00"/>
            </a:solidFill>
            <a:latin typeface="Arial"/>
            <a:ea typeface="+mn-ea"/>
            <a:cs typeface="+mn-cs"/>
          </a:endParaRPr>
        </a:p>
      </dsp:txBody>
      <dsp:txXfrm>
        <a:off x="2989428" y="475220"/>
        <a:ext cx="3127019" cy="2167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FAFD8-06BF-4E56-8313-FD2B7FE4F180}">
      <dsp:nvSpPr>
        <dsp:cNvPr id="0" name=""/>
        <dsp:cNvSpPr/>
      </dsp:nvSpPr>
      <dsp:spPr>
        <a:xfrm>
          <a:off x="0" y="-6825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D609C-F2DF-46E5-A4B0-3F95429BDE9C}">
      <dsp:nvSpPr>
        <dsp:cNvPr id="0" name=""/>
        <dsp:cNvSpPr/>
      </dsp:nvSpPr>
      <dsp:spPr>
        <a:xfrm>
          <a:off x="774192" y="2561402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7C136-E8B9-4064-AA3D-B9428C4E6A65}">
      <dsp:nvSpPr>
        <dsp:cNvPr id="0" name=""/>
        <dsp:cNvSpPr/>
      </dsp:nvSpPr>
      <dsp:spPr>
        <a:xfrm>
          <a:off x="7241" y="2640650"/>
          <a:ext cx="3112764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0000"/>
              </a:solidFill>
            </a:rPr>
            <a:t>Retro Legado</a:t>
          </a:r>
          <a:endParaRPr lang="pt-BR" sz="2000" b="1" kern="1200" dirty="0">
            <a:solidFill>
              <a:srgbClr val="FF0000"/>
            </a:solidFill>
          </a:endParaRPr>
        </a:p>
      </dsp:txBody>
      <dsp:txXfrm>
        <a:off x="7241" y="2640650"/>
        <a:ext cx="3112764" cy="1101090"/>
      </dsp:txXfrm>
    </dsp:sp>
    <dsp:sp modelId="{E98925BC-101D-4C6D-8168-1AE57364C731}">
      <dsp:nvSpPr>
        <dsp:cNvPr id="0" name=""/>
        <dsp:cNvSpPr/>
      </dsp:nvSpPr>
      <dsp:spPr>
        <a:xfrm>
          <a:off x="2173224" y="1525844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FD503-E1CC-4E30-9EB2-0C2341C6727C}">
      <dsp:nvSpPr>
        <dsp:cNvPr id="0" name=""/>
        <dsp:cNvSpPr/>
      </dsp:nvSpPr>
      <dsp:spPr>
        <a:xfrm>
          <a:off x="1319805" y="1764731"/>
          <a:ext cx="3456388" cy="188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0000"/>
              </a:solidFill>
            </a:rPr>
            <a:t>Legado Reverso</a:t>
          </a:r>
          <a:endParaRPr lang="pt-BR" sz="2000" b="1" kern="1200" dirty="0">
            <a:solidFill>
              <a:srgbClr val="FF0000"/>
            </a:solidFill>
          </a:endParaRPr>
        </a:p>
      </dsp:txBody>
      <dsp:txXfrm>
        <a:off x="1319805" y="1764731"/>
        <a:ext cx="3456388" cy="1881376"/>
      </dsp:txXfrm>
    </dsp:sp>
    <dsp:sp modelId="{AD7A64EF-241A-4A0E-BC82-07D5998EDD9C}">
      <dsp:nvSpPr>
        <dsp:cNvPr id="0" name=""/>
        <dsp:cNvSpPr/>
      </dsp:nvSpPr>
      <dsp:spPr>
        <a:xfrm>
          <a:off x="3855720" y="895670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AB649-CC4A-43D1-932C-299DDB7EE443}">
      <dsp:nvSpPr>
        <dsp:cNvPr id="0" name=""/>
        <dsp:cNvSpPr/>
      </dsp:nvSpPr>
      <dsp:spPr>
        <a:xfrm>
          <a:off x="3498382" y="703270"/>
          <a:ext cx="2573955" cy="342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0000"/>
              </a:solidFill>
            </a:rPr>
            <a:t>Momentum                  de Legado</a:t>
          </a:r>
          <a:endParaRPr lang="pt-BR" sz="2000" b="1" kern="1200" dirty="0">
            <a:solidFill>
              <a:srgbClr val="FF0000"/>
            </a:solidFill>
          </a:endParaRPr>
        </a:p>
      </dsp:txBody>
      <dsp:txXfrm>
        <a:off x="3498382" y="703270"/>
        <a:ext cx="2573955" cy="34289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C1EE3A-7823-4BBF-B8B8-2EEEE5AD69D5}">
      <dsp:nvSpPr>
        <dsp:cNvPr id="0" name=""/>
        <dsp:cNvSpPr/>
      </dsp:nvSpPr>
      <dsp:spPr>
        <a:xfrm rot="16200000">
          <a:off x="2250" y="632"/>
          <a:ext cx="1150862" cy="115086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Impacto negativo</a:t>
          </a:r>
          <a:endParaRPr lang="pt-BR" sz="1400" kern="1200" dirty="0"/>
        </a:p>
      </dsp:txBody>
      <dsp:txXfrm rot="16200000">
        <a:off x="2250" y="632"/>
        <a:ext cx="1150862" cy="1150862"/>
      </dsp:txXfrm>
    </dsp:sp>
    <dsp:sp modelId="{D2376216-0759-4EF7-9894-9352F2C1C666}">
      <dsp:nvSpPr>
        <dsp:cNvPr id="0" name=""/>
        <dsp:cNvSpPr/>
      </dsp:nvSpPr>
      <dsp:spPr>
        <a:xfrm rot="5400000">
          <a:off x="5903671" y="632"/>
          <a:ext cx="1150862" cy="115086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Impacto positivo</a:t>
          </a:r>
          <a:endParaRPr lang="pt-BR" sz="1400" kern="1200" dirty="0"/>
        </a:p>
      </dsp:txBody>
      <dsp:txXfrm rot="5400000">
        <a:off x="5903671" y="632"/>
        <a:ext cx="1150862" cy="11508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D628A-DA50-49BC-AF06-FBD0CFF9F514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6F4F7-3A74-4453-A2DC-8DE5C2A474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151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999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9233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265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3949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126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1265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1265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126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126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376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3205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08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235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1265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1265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585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484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6F4F7-3A74-4453-A2DC-8DE5C2A4741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217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10/03/2014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upload.wikimedia.org/wikipedia/commons/e/ed/Hazard_X.svg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white">
          <a:xfrm>
            <a:off x="700087" y="752842"/>
            <a:ext cx="783235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3200" b="1" dirty="0">
              <a:latin typeface="Calibri" pitchFamily="34" charset="0"/>
            </a:endParaRPr>
          </a:p>
          <a:p>
            <a:pPr algn="ctr"/>
            <a:r>
              <a:rPr lang="en-US" sz="3600" dirty="0" err="1" smtClean="0">
                <a:latin typeface="Calibri" pitchFamily="34" charset="0"/>
              </a:rPr>
              <a:t>Audiência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Pública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pt-BR" sz="2400" dirty="0" smtClean="0"/>
              <a:t>A </a:t>
            </a:r>
            <a:r>
              <a:rPr lang="pt-BR" sz="2400" dirty="0"/>
              <a:t>REAL SITUAÇÃO DAS OBRAS DA COPA DO MUNDO E SEU LEGADO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white">
          <a:xfrm>
            <a:off x="2909887" y="4250531"/>
            <a:ext cx="3838575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000" b="1" dirty="0">
                <a:latin typeface="Calibri" pitchFamily="34" charset="0"/>
              </a:rPr>
              <a:t>Prof. Dr. Lamartine P. </a:t>
            </a:r>
            <a:r>
              <a:rPr lang="en-US" sz="2000" b="1" dirty="0" err="1">
                <a:latin typeface="Calibri" pitchFamily="34" charset="0"/>
              </a:rPr>
              <a:t>DaCosta</a:t>
            </a:r>
            <a:endParaRPr lang="en-US" sz="2000" b="1" dirty="0">
              <a:latin typeface="Calibri" pitchFamily="34" charset="0"/>
            </a:endParaRPr>
          </a:p>
          <a:p>
            <a:pPr algn="ctr" eaLnBrk="1" hangingPunct="1"/>
            <a:r>
              <a:rPr lang="en-US" dirty="0" smtClean="0">
                <a:latin typeface="Calibri" pitchFamily="34" charset="0"/>
              </a:rPr>
              <a:t>NUTAU – </a:t>
            </a:r>
            <a:r>
              <a:rPr lang="en-US" dirty="0" err="1" smtClean="0">
                <a:latin typeface="Calibri" pitchFamily="34" charset="0"/>
              </a:rPr>
              <a:t>Universidade</a:t>
            </a:r>
            <a:r>
              <a:rPr lang="en-US" dirty="0" smtClean="0">
                <a:latin typeface="Calibri" pitchFamily="34" charset="0"/>
              </a:rPr>
              <a:t> de São Paulo</a:t>
            </a:r>
            <a:endParaRPr lang="en-US" dirty="0">
              <a:latin typeface="Calibri" pitchFamily="34" charset="0"/>
            </a:endParaRPr>
          </a:p>
          <a:p>
            <a:pPr algn="ctr" eaLnBrk="1" hangingPunct="1"/>
            <a:r>
              <a:rPr lang="en-US" dirty="0">
                <a:latin typeface="Calibri" pitchFamily="34" charset="0"/>
              </a:rPr>
              <a:t>University of East London</a:t>
            </a:r>
          </a:p>
          <a:p>
            <a:pPr algn="ctr" eaLnBrk="1" hangingPunct="1"/>
            <a:endParaRPr lang="en-US" dirty="0">
              <a:latin typeface="Calibri" pitchFamily="34" charset="0"/>
            </a:endParaRPr>
          </a:p>
          <a:p>
            <a:pPr algn="ctr" eaLnBrk="1" hangingPunct="1"/>
            <a:endParaRPr lang="de-DE" dirty="0">
              <a:latin typeface="Calibri" pitchFamily="34" charset="0"/>
            </a:endParaRPr>
          </a:p>
          <a:p>
            <a:pPr algn="ctr" eaLnBrk="1" hangingPunct="1"/>
            <a:endParaRPr lang="en-US" dirty="0">
              <a:latin typeface="Calibri" pitchFamily="34" charset="0"/>
            </a:endParaRPr>
          </a:p>
          <a:p>
            <a:pPr algn="ctr" eaLnBrk="1" hangingPunct="1"/>
            <a:r>
              <a:rPr lang="pt-BR" dirty="0" err="1">
                <a:latin typeface="Calibri" pitchFamily="34" charset="0"/>
              </a:rPr>
              <a:t>Brasilia</a:t>
            </a:r>
            <a:endParaRPr lang="pt-BR" dirty="0">
              <a:latin typeface="Calibri" pitchFamily="34" charset="0"/>
            </a:endParaRPr>
          </a:p>
          <a:p>
            <a:pPr algn="ctr" eaLnBrk="1" hangingPunct="1"/>
            <a:r>
              <a:rPr lang="en-US" sz="1400" dirty="0" smtClean="0">
                <a:latin typeface="Calibri" pitchFamily="34" charset="0"/>
              </a:rPr>
              <a:t>11 de </a:t>
            </a:r>
            <a:r>
              <a:rPr lang="en-US" sz="1400" dirty="0" err="1" smtClean="0">
                <a:latin typeface="Calibri" pitchFamily="34" charset="0"/>
              </a:rPr>
              <a:t>março</a:t>
            </a:r>
            <a:r>
              <a:rPr lang="en-US" sz="1400" dirty="0" smtClean="0">
                <a:latin typeface="Calibri" pitchFamily="34" charset="0"/>
              </a:rPr>
              <a:t> de 2014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1995487" y="2224881"/>
            <a:ext cx="5029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-1" y="53181"/>
            <a:ext cx="9144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white">
          <a:xfrm>
            <a:off x="1919287" y="3159919"/>
            <a:ext cx="563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tabLst>
                <a:tab pos="2806700" algn="ctr"/>
                <a:tab pos="5611813" algn="r"/>
              </a:tabLst>
            </a:pPr>
            <a:r>
              <a:rPr lang="pt-BR" sz="20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SENADO FEDERAL</a:t>
            </a:r>
            <a:endParaRPr lang="en-US" sz="20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tabLst>
                <a:tab pos="2806700" algn="ctr"/>
                <a:tab pos="5611813" algn="r"/>
              </a:tabLst>
            </a:pPr>
            <a:r>
              <a:rPr lang="pt-BR" sz="20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COMISSÃO DE EDUCAÇÃO, CULTURA E ESPORTE</a:t>
            </a:r>
          </a:p>
        </p:txBody>
      </p:sp>
      <p:pic>
        <p:nvPicPr>
          <p:cNvPr id="1026" name="Imagem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999" y="262741"/>
            <a:ext cx="8921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48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encrypted-tbn1.gstatic.com/images?q=tbn:ANd9GcR7m1bbWC3YMKUrS3msUbs3FDQ0CfGR0F_XmFg-v9Qpv8PMYAJ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18457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51720" y="2413338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A teorização antes aqui exposta nega o legado como um produto final desde que este tem um significado apenas de um estágio – ou de um ponto de inflexão - em um processo mais amplo e de maior duração, delimitado em cada megaevento ao longo de seu desenvolvimento. 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4967883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Em outra perspectiva teórica mais recente os megaeventos esportivos podem ser melhor interpretados por meio dos impactos sem vincula-los a legados. Neste caso, os impactos positivos seriam os meios de avaliação mais adequados dos megaeventos ao se verificarem seus resultados como benefícios sociais, econômicos, ambientais </a:t>
            </a:r>
            <a:r>
              <a:rPr lang="pt-BR" b="1" dirty="0" err="1">
                <a:latin typeface="Aharoni" panose="02010803020104030203" pitchFamily="2" charset="-79"/>
                <a:cs typeface="Aharoni" panose="02010803020104030203" pitchFamily="2" charset="-79"/>
              </a:rPr>
              <a:t>etc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6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pactos-socioambienta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81075"/>
            <a:ext cx="202406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exbi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65625"/>
            <a:ext cx="3124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36925" y="981075"/>
            <a:ext cx="16700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b="1">
                <a:latin typeface="Book Antiqua" pitchFamily="18" charset="0"/>
              </a:rPr>
              <a:t>Tangíveis</a:t>
            </a:r>
          </a:p>
          <a:p>
            <a:pPr eaLnBrk="1" hangingPunct="1"/>
            <a:endParaRPr lang="pt-BR" altLang="pt-BR" b="1">
              <a:latin typeface="Book Antiqua" pitchFamily="18" charset="0"/>
            </a:endParaRPr>
          </a:p>
          <a:p>
            <a:pPr eaLnBrk="1" hangingPunct="1"/>
            <a:endParaRPr lang="pt-BR" altLang="pt-BR" b="1">
              <a:latin typeface="Book Antiqua" pitchFamily="18" charset="0"/>
            </a:endParaRPr>
          </a:p>
          <a:p>
            <a:pPr eaLnBrk="1" hangingPunct="1"/>
            <a:r>
              <a:rPr lang="pt-BR" altLang="pt-BR" b="1">
                <a:latin typeface="Book Antiqua" pitchFamily="18" charset="0"/>
              </a:rPr>
              <a:t>Não tangíveis</a:t>
            </a:r>
          </a:p>
          <a:p>
            <a:pPr eaLnBrk="1" hangingPunct="1"/>
            <a:endParaRPr lang="pt-BR" altLang="pt-BR" b="1">
              <a:latin typeface="Book Antiqua" pitchFamily="18" charset="0"/>
            </a:endParaRPr>
          </a:p>
          <a:p>
            <a:pPr eaLnBrk="1" hangingPunct="1"/>
            <a:endParaRPr lang="pt-BR" altLang="pt-BR" b="1">
              <a:latin typeface="Book Antiqua" pitchFamily="18" charset="0"/>
            </a:endParaRPr>
          </a:p>
          <a:p>
            <a:pPr eaLnBrk="1" hangingPunct="1"/>
            <a:r>
              <a:rPr lang="pt-BR" altLang="pt-BR" b="1">
                <a:latin typeface="Book Antiqua" pitchFamily="18" charset="0"/>
              </a:rPr>
              <a:t>Diretos</a:t>
            </a:r>
          </a:p>
          <a:p>
            <a:pPr eaLnBrk="1" hangingPunct="1"/>
            <a:endParaRPr lang="pt-BR" altLang="pt-BR" b="1">
              <a:latin typeface="Book Antiqua" pitchFamily="18" charset="0"/>
            </a:endParaRPr>
          </a:p>
          <a:p>
            <a:pPr eaLnBrk="1" hangingPunct="1"/>
            <a:endParaRPr lang="pt-BR" altLang="pt-BR" b="1">
              <a:latin typeface="Book Antiqua" pitchFamily="18" charset="0"/>
            </a:endParaRPr>
          </a:p>
          <a:p>
            <a:pPr eaLnBrk="1" hangingPunct="1"/>
            <a:r>
              <a:rPr lang="pt-BR" altLang="pt-BR" b="1">
                <a:latin typeface="Book Antiqua" pitchFamily="18" charset="0"/>
              </a:rPr>
              <a:t>Indiretos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32363" y="98107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76825" y="1052513"/>
            <a:ext cx="17049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>
                <a:latin typeface="Book Antiqua" pitchFamily="18" charset="0"/>
              </a:rPr>
              <a:t> </a:t>
            </a:r>
            <a:r>
              <a:rPr lang="pt-BR" altLang="pt-BR" b="1" dirty="0">
                <a:latin typeface="Book Antiqua" pitchFamily="18" charset="0"/>
              </a:rPr>
              <a:t>Positivos</a:t>
            </a:r>
          </a:p>
          <a:p>
            <a:pPr eaLnBrk="1" hangingPunct="1"/>
            <a:endParaRPr lang="pt-BR" altLang="pt-BR" dirty="0">
              <a:latin typeface="Book Antiqua" pitchFamily="18" charset="0"/>
            </a:endParaRPr>
          </a:p>
          <a:p>
            <a:pPr eaLnBrk="1" hangingPunct="1"/>
            <a:endParaRPr lang="pt-BR" altLang="pt-BR" dirty="0">
              <a:latin typeface="Book Antiqua" pitchFamily="18" charset="0"/>
            </a:endParaRPr>
          </a:p>
          <a:p>
            <a:pPr eaLnBrk="1" hangingPunct="1"/>
            <a:endParaRPr lang="pt-BR" altLang="pt-BR" dirty="0">
              <a:latin typeface="Book Antiqua" pitchFamily="18" charset="0"/>
            </a:endParaRPr>
          </a:p>
          <a:p>
            <a:pPr eaLnBrk="1" hangingPunct="1"/>
            <a:endParaRPr lang="pt-BR" altLang="pt-BR" b="1" dirty="0">
              <a:latin typeface="Book Antiqua" pitchFamily="18" charset="0"/>
            </a:endParaRPr>
          </a:p>
          <a:p>
            <a:pPr eaLnBrk="1" hangingPunct="1"/>
            <a:r>
              <a:rPr lang="pt-BR" altLang="pt-BR" b="1" dirty="0">
                <a:latin typeface="Book Antiqua" pitchFamily="18" charset="0"/>
              </a:rPr>
              <a:t>Negativos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443663" y="981075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00800" y="908050"/>
            <a:ext cx="30638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>
                <a:latin typeface="Book Antiqua" pitchFamily="18" charset="0"/>
              </a:rPr>
              <a:t>Econômicos</a:t>
            </a:r>
          </a:p>
          <a:p>
            <a:pPr eaLnBrk="1" hangingPunct="1"/>
            <a:r>
              <a:rPr lang="pt-BR" altLang="pt-BR" dirty="0">
                <a:latin typeface="Book Antiqua" pitchFamily="18" charset="0"/>
              </a:rPr>
              <a:t>(Ex. Turismo)</a:t>
            </a:r>
          </a:p>
          <a:p>
            <a:pPr eaLnBrk="1" hangingPunct="1"/>
            <a:r>
              <a:rPr lang="pt-BR" altLang="pt-BR" dirty="0" err="1">
                <a:latin typeface="Book Antiqua" pitchFamily="18" charset="0"/>
              </a:rPr>
              <a:t>Socio-culturais</a:t>
            </a:r>
            <a:endParaRPr lang="pt-BR" altLang="pt-BR" dirty="0">
              <a:latin typeface="Book Antiqua" pitchFamily="18" charset="0"/>
            </a:endParaRPr>
          </a:p>
          <a:p>
            <a:pPr eaLnBrk="1" hangingPunct="1"/>
            <a:r>
              <a:rPr lang="pt-BR" altLang="pt-BR" dirty="0">
                <a:latin typeface="Book Antiqua" pitchFamily="18" charset="0"/>
              </a:rPr>
              <a:t>(Ex.  Mídia)</a:t>
            </a:r>
          </a:p>
          <a:p>
            <a:pPr eaLnBrk="1" hangingPunct="1"/>
            <a:r>
              <a:rPr lang="pt-BR" altLang="pt-BR" dirty="0">
                <a:latin typeface="Book Antiqua" pitchFamily="18" charset="0"/>
              </a:rPr>
              <a:t>Ambientais</a:t>
            </a:r>
          </a:p>
          <a:p>
            <a:pPr eaLnBrk="1" hangingPunct="1"/>
            <a:r>
              <a:rPr lang="pt-BR" altLang="pt-BR" dirty="0">
                <a:latin typeface="Book Antiqua" pitchFamily="18" charset="0"/>
              </a:rPr>
              <a:t>(Ex. Sustentabilidade)</a:t>
            </a:r>
          </a:p>
          <a:p>
            <a:pPr eaLnBrk="1" hangingPunct="1"/>
            <a:r>
              <a:rPr lang="pt-BR" altLang="pt-BR" dirty="0">
                <a:latin typeface="Book Antiqua" pitchFamily="18" charset="0"/>
              </a:rPr>
              <a:t>Mudanças  climáticas</a:t>
            </a:r>
          </a:p>
          <a:p>
            <a:pPr eaLnBrk="1" hangingPunct="1"/>
            <a:r>
              <a:rPr lang="pt-BR" altLang="pt-BR" dirty="0">
                <a:latin typeface="Book Antiqua" pitchFamily="18" charset="0"/>
              </a:rPr>
              <a:t>Esportivos-Competição</a:t>
            </a:r>
          </a:p>
          <a:p>
            <a:pPr eaLnBrk="1" hangingPunct="1"/>
            <a:r>
              <a:rPr lang="pt-BR" altLang="pt-BR" dirty="0">
                <a:latin typeface="Book Antiqua" pitchFamily="18" charset="0"/>
              </a:rPr>
              <a:t>Políticos  e  Gestão</a:t>
            </a:r>
          </a:p>
          <a:p>
            <a:pPr eaLnBrk="1" hangingPunct="1"/>
            <a:r>
              <a:rPr lang="pt-BR" altLang="pt-BR" dirty="0">
                <a:latin typeface="Book Antiqua" pitchFamily="18" charset="0"/>
              </a:rPr>
              <a:t>(Ex. Descontrole      orçamentário)</a:t>
            </a:r>
          </a:p>
          <a:p>
            <a:pPr eaLnBrk="1" hangingPunct="1"/>
            <a:r>
              <a:rPr lang="pt-BR" altLang="pt-BR" dirty="0">
                <a:latin typeface="Book Antiqua" pitchFamily="18" charset="0"/>
              </a:rPr>
              <a:t>Políticas  públicas</a:t>
            </a:r>
          </a:p>
          <a:p>
            <a:pPr eaLnBrk="1" hangingPunct="1"/>
            <a:r>
              <a:rPr lang="pt-BR" altLang="pt-BR" dirty="0">
                <a:latin typeface="Book Antiqua" pitchFamily="18" charset="0"/>
              </a:rPr>
              <a:t>(Ex. Conflito de poderes)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4005263"/>
            <a:ext cx="9236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b="1">
                <a:latin typeface="Book Antiqua" pitchFamily="18" charset="0"/>
              </a:rPr>
              <a:t> ESPAÇO – Local, regional, nacional e internacional</a:t>
            </a:r>
          </a:p>
          <a:p>
            <a:pPr eaLnBrk="1" hangingPunct="1"/>
            <a:endParaRPr lang="pt-BR" altLang="pt-BR">
              <a:latin typeface="Book Antiqua" pitchFamily="18" charset="0"/>
            </a:endParaRPr>
          </a:p>
          <a:p>
            <a:pPr eaLnBrk="1" hangingPunct="1"/>
            <a:endParaRPr lang="pt-BR" altLang="pt-BR">
              <a:latin typeface="Book Antiqua" pitchFamily="18" charset="0"/>
            </a:endParaRPr>
          </a:p>
          <a:p>
            <a:pPr eaLnBrk="1" hangingPunct="1"/>
            <a:endParaRPr lang="pt-BR" altLang="pt-BR">
              <a:latin typeface="Book Antiqua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284663" y="5638800"/>
            <a:ext cx="4859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b="1">
                <a:latin typeface="Book Antiqua" pitchFamily="18" charset="0"/>
              </a:rPr>
              <a:t>    TEMPO – Curto, médio e longo prazo</a:t>
            </a:r>
          </a:p>
        </p:txBody>
      </p:sp>
      <p:pic>
        <p:nvPicPr>
          <p:cNvPr id="11" name="Picture 11" descr="Imagem:Hazard X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97425"/>
            <a:ext cx="3857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magem:Hazard X.svg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m:Hazard X.svg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395288" y="0"/>
            <a:ext cx="83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Redefinição dos megaeventos esportivos tendo como base seus impactos: </a:t>
            </a:r>
            <a:endParaRPr lang="pt-BR" altLang="pt-BR" sz="20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8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2.gstatic.com/images?q=tbn:ANd9GcQ8k57e41i3rhDVeedwwMcUDvEBvFZyv028eSlVCOe90t_ajBTQ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15729"/>
            <a:ext cx="5728295" cy="12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5575" y="3068960"/>
            <a:ext cx="87369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MUDANÇA DE FOCO DO LEGADO PARA IMPACTOS:</a:t>
            </a:r>
          </a:p>
          <a:p>
            <a:pPr algn="just"/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Assim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legado de megaevento esportivo é um processo de intervenções gerenciadas por instituições públicas e privadas responsáveis pelo megaevento, e produtoras de impactos observados por resultados avaliados pelos seus benefícios no entorno social. Trata-se, portanto, de uma avaliação ao longo de um processo sempre mutável em pontos distintos bem como </a:t>
            </a:r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complexo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em certas partes componentes</a:t>
            </a:r>
            <a:r>
              <a:rPr lang="pt-BR" b="1" dirty="0"/>
              <a:t>.</a:t>
            </a:r>
            <a:endParaRPr lang="pt-BR" dirty="0"/>
          </a:p>
        </p:txBody>
      </p:sp>
      <p:pic>
        <p:nvPicPr>
          <p:cNvPr id="7174" name="Picture 6" descr="https://encrypted-tbn2.gstatic.com/images?q=tbn:ANd9GcQlEpYwM-d1_owoP-aY38SWbRKi08TfX18wEdkypmFOB-mv0gv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872311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60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751344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proposta em pauta de conceito abriga tanto obras físicas de maior previsibilidade – estádios, por exemplo - como também produtos de baixa previsibilidade como o turismo que no âmbito dos megaeventos torna-se coerente em suas tendências somente ao longo de décadas </a:t>
            </a:r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algn="just"/>
            <a:endParaRPr lang="pt-B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pt-BR" sz="2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pt-B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pt-BR" sz="2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pt-B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pt-BR" sz="2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pt-B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Por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outro lado, este novo conceito tem possibilidades de reduzir a falta de consenso na compreensão de legados entre pesquisadores de áreas de conhecimento diferenciadas. Isto porque a nova ênfase em processo e impactos, levará os estudos e pesquisas a se concentrarem em observações </a:t>
            </a:r>
            <a:r>
              <a:rPr lang="pt-BR" sz="2000" b="1" i="1" dirty="0" err="1">
                <a:latin typeface="Aharoni" panose="02010803020104030203" pitchFamily="2" charset="-79"/>
                <a:cs typeface="Aharoni" panose="02010803020104030203" pitchFamily="2" charset="-79"/>
              </a:rPr>
              <a:t>ex</a:t>
            </a:r>
            <a:r>
              <a:rPr lang="pt-BR" sz="2000" b="1" i="1" dirty="0">
                <a:latin typeface="Aharoni" panose="02010803020104030203" pitchFamily="2" charset="-79"/>
                <a:cs typeface="Aharoni" panose="02010803020104030203" pitchFamily="2" charset="-79"/>
              </a:rPr>
              <a:t> ante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(antes e ao longo do fato em estudos) em oposição aos métodos </a:t>
            </a:r>
            <a:r>
              <a:rPr lang="pt-BR" sz="2000" b="1" i="1" dirty="0">
                <a:latin typeface="Aharoni" panose="02010803020104030203" pitchFamily="2" charset="-79"/>
                <a:cs typeface="Aharoni" panose="02010803020104030203" pitchFamily="2" charset="-79"/>
              </a:rPr>
              <a:t>post hoc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(posteriores aos acontecimentos sob investigação).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7"/>
            <a:ext cx="2552700" cy="19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020244" y="2708920"/>
            <a:ext cx="32079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>
            <a:off x="3020244" y="3721388"/>
            <a:ext cx="320794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8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5575" y="1062974"/>
            <a:ext cx="85208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EXEMPLO DE PESQUISA EX ANTE (FOCO EM IMPACTOS):</a:t>
            </a:r>
          </a:p>
          <a:p>
            <a:pPr lvl="0"/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lvl="0" algn="just"/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Belém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, CM (</a:t>
            </a:r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2013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) A Ocupação Urbana no Entorno do Parque Olímpico 2016 no Rio de Janeiro: Impactos dos Jogos Pan e </a:t>
            </a:r>
            <a:r>
              <a:rPr lang="pt-BR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Parapan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Americanos 2007 e dos Preparativos dos Jogos Olímpicos 2016. Tese de doutorado em Ciências do Esporte, Universidade Gama Filho, Rio de Janeiro.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17519"/>
            <a:ext cx="3741365" cy="307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88" y="3617519"/>
            <a:ext cx="3757364" cy="307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1691680" y="5589240"/>
            <a:ext cx="309634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Georeferenciamento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81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5575" y="1268760"/>
            <a:ext cx="87369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Exemplo de legado  </a:t>
            </a:r>
            <a:r>
              <a:rPr lang="pt-BR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estratégico das Olimpíadas que culminarão em </a:t>
            </a:r>
            <a:r>
              <a:rPr lang="pt-BR" sz="2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2016: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desenvolvimento da megalópole São Paulo-Rio de </a:t>
            </a:r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Janeiro, considerando a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tendência comprovada internacionalmente das </a:t>
            </a:r>
            <a:r>
              <a:rPr lang="pt-BR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mega-cidades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estarem ultrapassando os países como sede de negócios e como suporte para as cadeias produtivas do atual mundo globalizado.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Lamartine\Desktop\Sam Rio Figs final\SAM RIO Fig 1 London paper final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99976"/>
            <a:ext cx="8736905" cy="36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 3"/>
          <p:cNvSpPr/>
          <p:nvPr/>
        </p:nvSpPr>
        <p:spPr>
          <a:xfrm>
            <a:off x="3563888" y="2852936"/>
            <a:ext cx="4800600" cy="25908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419872" y="3573016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Estratégia  </a:t>
            </a:r>
            <a:r>
              <a:rPr lang="pt-BR" altLang="pt-BR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Legado</a:t>
            </a:r>
          </a:p>
        </p:txBody>
      </p:sp>
      <p:sp>
        <p:nvSpPr>
          <p:cNvPr id="8" name="Elipse 7"/>
          <p:cNvSpPr/>
          <p:nvPr/>
        </p:nvSpPr>
        <p:spPr>
          <a:xfrm>
            <a:off x="5964188" y="3546108"/>
            <a:ext cx="396240" cy="39624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02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1600" y="4532640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TCU: </a:t>
            </a:r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(1) Observar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o problema de desvios nos legados como de natureza gerencial e não apenas de auditoria. Neste particular, o papel do TCU é fundamental para uma maior ênfase na gestão, mantendo a legitimidade da </a:t>
            </a:r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auditoria; (2) Reduzir o foco no legado e no produto final, aumentando a importância dos impactos nas avaliações.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290" name="Picture 2" descr="https://encrypted-tbn2.gstatic.com/images?q=tbn:ANd9GcTmQTfCbUq6icnwvKYXRoTDN4v7DTNMA_E9-aNQdJe8HRLIPQpb0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481"/>
            <a:ext cx="5976664" cy="40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0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1600" y="453264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Senado: </a:t>
            </a:r>
            <a:r>
              <a:rPr lang="pt-BR" sz="2000" b="1" dirty="0" smtClean="0"/>
              <a:t>Adotar um visão de estratégia de legado como um processo  de desenvolvimento </a:t>
            </a:r>
            <a:r>
              <a:rPr lang="pt-BR" sz="2000" b="1" dirty="0"/>
              <a:t>da cidade, da região e do país que </a:t>
            </a:r>
            <a:r>
              <a:rPr lang="pt-BR" sz="2000" b="1" dirty="0" smtClean="0"/>
              <a:t>abriga o megaevento e </a:t>
            </a:r>
            <a:r>
              <a:rPr lang="pt-BR" sz="2000" b="1" dirty="0"/>
              <a:t>não apenas como uma obra </a:t>
            </a:r>
            <a:r>
              <a:rPr lang="pt-BR" sz="2000" b="1" dirty="0" smtClean="0"/>
              <a:t>pública; evitar </a:t>
            </a:r>
            <a:r>
              <a:rPr lang="pt-BR" sz="2000" b="1" dirty="0"/>
              <a:t>a demonização irracional dos megaeventos sem  deixar de apontar seus eventuais desvios gerenciais. </a:t>
            </a:r>
            <a:r>
              <a:rPr lang="pt-BR" sz="2000" b="1" dirty="0" smtClean="0"/>
              <a:t> 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290" name="Picture 2" descr="https://encrypted-tbn2.gstatic.com/images?q=tbn:ANd9GcTmQTfCbUq6icnwvKYXRoTDN4v7DTNMA_E9-aNQdJe8HRLIPQpb0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481"/>
            <a:ext cx="5976664" cy="40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94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186"/>
            <a:ext cx="8713093" cy="635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97848" y="323186"/>
            <a:ext cx="6267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MUITO OBRIGADO !</a:t>
            </a:r>
          </a:p>
          <a:p>
            <a:r>
              <a:rPr lang="pt-BR" sz="3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&lt;lamartine@terra.com.br&gt;</a:t>
            </a:r>
            <a:endParaRPr lang="pt-BR" sz="36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1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[Foto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5181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289104" y="908720"/>
            <a:ext cx="3890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Audiência Pública Senado</a:t>
            </a: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Federal – 28  set  2011</a:t>
            </a:r>
          </a:p>
          <a:p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Esquerda&gt;</a:t>
            </a:r>
          </a:p>
          <a:p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t-BR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Holger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Preuss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 Uni Mainz</a:t>
            </a: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Sen. Paulo Bauer – SC</a:t>
            </a: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LP  </a:t>
            </a:r>
            <a:r>
              <a:rPr lang="pt-BR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DaCosta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 Uni </a:t>
            </a:r>
            <a:r>
              <a:rPr lang="pt-BR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East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London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755536775"/>
              </p:ext>
            </p:extLst>
          </p:nvPr>
        </p:nvGraphicFramePr>
        <p:xfrm>
          <a:off x="1524000" y="3553246"/>
          <a:ext cx="6936432" cy="29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1351044303"/>
              </p:ext>
            </p:extLst>
          </p:nvPr>
        </p:nvGraphicFramePr>
        <p:xfrm>
          <a:off x="683568" y="476672"/>
          <a:ext cx="705678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Colchete duplo 7"/>
          <p:cNvSpPr/>
          <p:nvPr/>
        </p:nvSpPr>
        <p:spPr>
          <a:xfrm>
            <a:off x="1759774" y="5741276"/>
            <a:ext cx="5976938" cy="368060"/>
          </a:xfrm>
          <a:prstGeom prst="bracketPair">
            <a:avLst/>
          </a:prstGeom>
          <a:noFill/>
          <a:ln w="9525" cap="flat" cmpd="sng" algn="ctr">
            <a:solidFill>
              <a:srgbClr val="909082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1600" y="6309320"/>
            <a:ext cx="7960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Estado Conhecimento sobre Legados -  Set </a:t>
            </a:r>
            <a:r>
              <a:rPr lang="pt-BR" sz="2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2011</a:t>
            </a:r>
            <a:endParaRPr lang="pt-BR" sz="24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4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5055236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/>
        </p:nvGraphicFramePr>
        <p:xfrm>
          <a:off x="683568" y="476672"/>
          <a:ext cx="705678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tângulo 3"/>
          <p:cNvSpPr/>
          <p:nvPr/>
        </p:nvSpPr>
        <p:spPr>
          <a:xfrm>
            <a:off x="2555776" y="908720"/>
            <a:ext cx="374201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C O N T I N U </a:t>
            </a:r>
            <a:r>
              <a:rPr lang="pt-B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U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 M   DE   LEGADOS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475656" y="2852936"/>
          <a:ext cx="4536504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Texto Explicativo 1 5"/>
          <p:cNvSpPr/>
          <p:nvPr/>
        </p:nvSpPr>
        <p:spPr>
          <a:xfrm>
            <a:off x="2700338" y="4797425"/>
            <a:ext cx="1511300" cy="1152525"/>
          </a:xfrm>
          <a:prstGeom prst="borderCallout1">
            <a:avLst>
              <a:gd name="adj1" fmla="val 26849"/>
              <a:gd name="adj2" fmla="val -87"/>
              <a:gd name="adj3" fmla="val -27555"/>
              <a:gd name="adj4" fmla="val -16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Estádio do Maracanã -</a:t>
            </a:r>
          </a:p>
          <a:p>
            <a:pPr algn="ctr">
              <a:defRPr/>
            </a:pPr>
            <a:r>
              <a:rPr lang="pt-BR" dirty="0"/>
              <a:t>Rio de Janeiro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4800600" y="4221163"/>
            <a:ext cx="1716088" cy="1295400"/>
          </a:xfrm>
          <a:prstGeom prst="borderCallout1">
            <a:avLst>
              <a:gd name="adj1" fmla="val 26669"/>
              <a:gd name="adj2" fmla="val 1745"/>
              <a:gd name="adj3" fmla="val -46064"/>
              <a:gd name="adj4" fmla="val -61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Estádio </a:t>
            </a:r>
            <a:r>
              <a:rPr lang="pt-BR" dirty="0" err="1"/>
              <a:t>Engenhão-RJ</a:t>
            </a:r>
            <a:r>
              <a:rPr lang="pt-BR" dirty="0"/>
              <a:t>, Botafogo /Univ. Gama Filho</a:t>
            </a:r>
          </a:p>
        </p:txBody>
      </p:sp>
      <p:sp>
        <p:nvSpPr>
          <p:cNvPr id="8" name="Texto Explicativo 1 7"/>
          <p:cNvSpPr/>
          <p:nvPr/>
        </p:nvSpPr>
        <p:spPr>
          <a:xfrm>
            <a:off x="7235825" y="3933825"/>
            <a:ext cx="1584325" cy="1323975"/>
          </a:xfrm>
          <a:prstGeom prst="borderCallout1">
            <a:avLst>
              <a:gd name="adj1" fmla="val 24509"/>
              <a:gd name="adj2" fmla="val 502"/>
              <a:gd name="adj3" fmla="val -33796"/>
              <a:gd name="adj4" fmla="val -49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SECOPA/MG – Meio Ambiente</a:t>
            </a:r>
          </a:p>
        </p:txBody>
      </p:sp>
      <p:sp>
        <p:nvSpPr>
          <p:cNvPr id="9" name="Colchete duplo 8"/>
          <p:cNvSpPr/>
          <p:nvPr/>
        </p:nvSpPr>
        <p:spPr>
          <a:xfrm>
            <a:off x="4643438" y="5876925"/>
            <a:ext cx="3960812" cy="72072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err="1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Re-definição</a:t>
            </a:r>
            <a:r>
              <a:rPr lang="pt-BR" sz="16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dos </a:t>
            </a:r>
            <a:r>
              <a:rPr lang="pt-BR" sz="16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Legados Copa 2014  Posição Setembro 2011</a:t>
            </a:r>
          </a:p>
        </p:txBody>
      </p:sp>
      <p:sp>
        <p:nvSpPr>
          <p:cNvPr id="10" name="Seta para cima 9"/>
          <p:cNvSpPr/>
          <p:nvPr/>
        </p:nvSpPr>
        <p:spPr>
          <a:xfrm>
            <a:off x="2286000" y="4495800"/>
            <a:ext cx="484188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cima 10"/>
          <p:cNvSpPr/>
          <p:nvPr/>
        </p:nvSpPr>
        <p:spPr>
          <a:xfrm>
            <a:off x="4419600" y="3581400"/>
            <a:ext cx="484188" cy="1905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Seta para cima 11"/>
          <p:cNvSpPr/>
          <p:nvPr/>
        </p:nvSpPr>
        <p:spPr>
          <a:xfrm>
            <a:off x="6858000" y="3276600"/>
            <a:ext cx="484188" cy="1981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1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mar\Documents\Legacy after London set13\Report on Legacy News\Artigos legados\Holger Cube last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16824" cy="47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71600" y="5445225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Re-definição</a:t>
            </a:r>
            <a:r>
              <a:rPr lang="pt-BR" sz="2000" dirty="0">
                <a:latin typeface="Aharoni" panose="02010803020104030203" pitchFamily="2" charset="-79"/>
                <a:cs typeface="Aharoni" panose="02010803020104030203" pitchFamily="2" charset="-79"/>
              </a:rPr>
              <a:t> dos Legados </a:t>
            </a:r>
            <a:r>
              <a:rPr lang="pt-BR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Jogos Olímpicos – </a:t>
            </a:r>
            <a:r>
              <a:rPr lang="pt-BR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Preuss</a:t>
            </a:r>
            <a:r>
              <a:rPr lang="pt-BR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Cube Posição </a:t>
            </a:r>
            <a:r>
              <a:rPr lang="pt-BR" sz="2000" dirty="0">
                <a:latin typeface="Aharoni" panose="02010803020104030203" pitchFamily="2" charset="-79"/>
                <a:cs typeface="Aharoni" panose="02010803020104030203" pitchFamily="2" charset="-79"/>
              </a:rPr>
              <a:t>Setembro </a:t>
            </a:r>
            <a:r>
              <a:rPr lang="pt-BR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2013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1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-218152"/>
            <a:ext cx="85689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objetivo da presente contribuição é de pôr a disposição dos senhores membros do Senado e do Tribunal de Contas da União recentes avanços na interpretação de legados dos </a:t>
            </a:r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megaeventos esportivos, estabelecendo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posições atualizadas no trato de questões envolvendo sobretudo a Copa do Mundo de Futebol 2014 e Jogos Olímpicos de 2016 ora em organização no Brasil.</a:t>
            </a:r>
          </a:p>
          <a:p>
            <a:endParaRPr lang="pt-BR" dirty="0" smtClean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43608" y="3234054"/>
            <a:ext cx="7128618" cy="3398962"/>
            <a:chOff x="776" y="749"/>
            <a:chExt cx="5119" cy="3416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664" y="1585"/>
              <a:ext cx="2464" cy="23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V="1">
              <a:off x="1664" y="752"/>
              <a:ext cx="1083" cy="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4138" y="756"/>
              <a:ext cx="1083" cy="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4139" y="3095"/>
              <a:ext cx="1083" cy="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4138" y="1929"/>
              <a:ext cx="1083" cy="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2891" y="749"/>
              <a:ext cx="1083" cy="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899" y="1591"/>
              <a:ext cx="0" cy="2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715" y="1144"/>
              <a:ext cx="0" cy="2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5221" y="755"/>
              <a:ext cx="0" cy="2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238" y="1144"/>
              <a:ext cx="24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742" y="753"/>
              <a:ext cx="24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666" y="2765"/>
              <a:ext cx="24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776" y="2107"/>
              <a:ext cx="1057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planned</a:t>
              </a:r>
            </a:p>
            <a:p>
              <a:pPr algn="ctr">
                <a:defRPr/>
              </a:pPr>
              <a:endPara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endPara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endPara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endPara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endPara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unplanned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724" y="3915"/>
              <a:ext cx="23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       negative                positive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407" y="3634"/>
              <a:ext cx="1020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tangible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960" y="3208"/>
              <a:ext cx="935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intangible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2771800" y="4564203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Legado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139952" y="456420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Impactos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771800" y="5680788"/>
            <a:ext cx="216024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Impactos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355976" y="568078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Legado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173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2"/>
            <a:ext cx="672009" cy="46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5575" y="2780928"/>
            <a:ext cx="866489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2000" dirty="0"/>
          </a:p>
          <a:p>
            <a:endParaRPr lang="pt-BR" dirty="0" smtClean="0"/>
          </a:p>
          <a:p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As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bases das informações e dados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desta apresentação são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constituídas por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eventos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acadêmicos organizados entre 2009 e 2013 pelo acordo de cooperação entre o  NUTAU/USP – Núcleo de Pesquisa em Tecnologia da Arquitetura e Urbanismo da Universidade de São Paulo e a Universidade de </a:t>
            </a:r>
            <a:r>
              <a:rPr lang="pt-BR" dirty="0" err="1">
                <a:latin typeface="Aharoni" panose="02010803020104030203" pitchFamily="2" charset="-79"/>
                <a:cs typeface="Aharoni" panose="02010803020104030203" pitchFamily="2" charset="-79"/>
              </a:rPr>
              <a:t>East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 London, Reino Unido,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em adição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à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meta-análise de 320 estudos e pesquisas (1999-2014)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tema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dos megaeventos, ora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em estágio de 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desenvolvimento.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C:\Users\Lamar\Desktop\Fotos eventos int 2009-2013 na UGF\Foto Rio-Londres mar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745690"/>
            <a:ext cx="8664897" cy="376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1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1520" y="138228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 principio convém esclarecer que o termo ‘legado’ esta banalizado em sua aplicação entre gestores públicos e privados do esporte como também por profissionais da mídia. Sem critérios de valor, um legado banalizado está sujeito a ser considerado positivo para certos observadores e negativo para outros.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pt-BR" sz="20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2852936"/>
            <a:ext cx="84969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0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just"/>
            <a:endParaRPr lang="pt-BR" sz="20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Não há  consenso quanto ao conceito de legado. Assim na dimensão dos estudos econômicos um determinado megaevento apresenta-se como vantajoso ao passo que este mesmo acontecimento mostra-se como prejudicial em termos dos saberes </a:t>
            </a:r>
            <a:r>
              <a:rPr lang="pt-BR" sz="2000" b="1" dirty="0" err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sócio-culturais</a:t>
            </a:r>
            <a:r>
              <a:rPr lang="pt-BR" sz="20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pt-BR" sz="20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23329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85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5575" y="1268761"/>
            <a:ext cx="880891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Os desencontros </a:t>
            </a:r>
            <a:r>
              <a:rPr lang="pt-BR" sz="2000" b="1" dirty="0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entre áreas de conhecimento aliados à uma certa imprevisibilidade dos megaeventos levou o economista </a:t>
            </a:r>
            <a:r>
              <a:rPr lang="pt-BR" sz="2000" b="1" dirty="0" err="1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Holger</a:t>
            </a:r>
            <a:r>
              <a:rPr lang="pt-BR" sz="2000" b="1" dirty="0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 </a:t>
            </a:r>
            <a:r>
              <a:rPr lang="pt-BR" sz="2000" b="1" dirty="0" err="1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Preuss</a:t>
            </a:r>
            <a:r>
              <a:rPr lang="pt-BR" sz="2000" b="1" dirty="0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 da Universidade de Mainz (Alemanha) a desenvolver o “Cubo de </a:t>
            </a:r>
            <a:r>
              <a:rPr lang="pt-BR" sz="2000" b="1" dirty="0" err="1" smtClean="0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Preuss</a:t>
            </a:r>
            <a:r>
              <a:rPr lang="pt-BR" sz="2000" b="1" dirty="0" smtClean="0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” que inclui </a:t>
            </a:r>
            <a:r>
              <a:rPr lang="pt-BR" sz="2000" b="1" dirty="0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necessariamente duas </a:t>
            </a:r>
            <a:r>
              <a:rPr lang="pt-BR" sz="2000" b="1" dirty="0" err="1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dimenções</a:t>
            </a:r>
            <a:r>
              <a:rPr lang="pt-BR" sz="2000" b="1" dirty="0"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 básicas dos legados – impacto em transcurso e tempo de ocorrência – conjugadas com uma terceira dimensão  que tanto pode representar resultados (previsíveis ou estimados) ou forma de intervenção exercida pelos organizadores</a:t>
            </a:r>
            <a:r>
              <a:rPr lang="pt-BR" b="1" dirty="0">
                <a:latin typeface="Calibri"/>
                <a:ea typeface="Calibri"/>
                <a:cs typeface="Times New Roman"/>
              </a:rPr>
              <a:t>. </a:t>
            </a:r>
            <a:endParaRPr lang="pt-BR" b="1" dirty="0" smtClean="0">
              <a:latin typeface="Calibri"/>
              <a:ea typeface="Calibri"/>
              <a:cs typeface="Times New Roman"/>
            </a:endParaRPr>
          </a:p>
          <a:p>
            <a:pPr algn="just"/>
            <a:endParaRPr lang="pt-BR" b="1" dirty="0" smtClean="0">
              <a:latin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Nestas circunstâncias, o Cubo de </a:t>
            </a:r>
            <a:r>
              <a:rPr lang="pt-BR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Preuss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faz prevalecer expressões analíticas com menos arbitrariedade, buscando articular o máximo possível de dimensões explicativas dos legados</a:t>
            </a:r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 Este posicionamento teórico representa até certo ponto e na presente data o estado do conhecimento sobre megaeventos esportivos.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93811" y="5754722"/>
            <a:ext cx="2145054" cy="2807081"/>
            <a:chOff x="776" y="749"/>
            <a:chExt cx="5119" cy="10042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664" y="1585"/>
              <a:ext cx="2464" cy="23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V="1">
              <a:off x="1664" y="752"/>
              <a:ext cx="1083" cy="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4138" y="756"/>
              <a:ext cx="1083" cy="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4139" y="3095"/>
              <a:ext cx="1083" cy="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4138" y="1929"/>
              <a:ext cx="1083" cy="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2891" y="749"/>
              <a:ext cx="1083" cy="8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899" y="1591"/>
              <a:ext cx="0" cy="2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715" y="1144"/>
              <a:ext cx="0" cy="2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5221" y="755"/>
              <a:ext cx="0" cy="2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238" y="1144"/>
              <a:ext cx="24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742" y="753"/>
              <a:ext cx="24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666" y="2765"/>
              <a:ext cx="24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776" y="2107"/>
              <a:ext cx="1057" cy="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endPara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endPara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endPara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endPara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endPara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unplanned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724" y="3915"/>
              <a:ext cx="2390" cy="1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       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407" y="3634"/>
              <a:ext cx="1020" cy="1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960" y="3208"/>
              <a:ext cx="935" cy="1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Seta para a direita 20"/>
          <p:cNvSpPr/>
          <p:nvPr/>
        </p:nvSpPr>
        <p:spPr>
          <a:xfrm>
            <a:off x="3779912" y="58920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2" descr="C:\Users\Lamar\Documents\Legacy after London set13\Report on Legacy News\Artigos legados\Holger Cube last ver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22598"/>
            <a:ext cx="1440160" cy="9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8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481"/>
            <a:ext cx="1032049" cy="9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03648" y="58847"/>
            <a:ext cx="734481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REVISANDO A CRIAÇÃO DE LEGADO</a:t>
            </a:r>
          </a:p>
          <a:p>
            <a:endParaRPr lang="pt-BR" b="1" dirty="0" smtClean="0"/>
          </a:p>
          <a:p>
            <a:pPr algn="just"/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 um legado é examinado por critérios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abrangentes de compreensão com fatores particulares de identificação chega-se a </a:t>
            </a:r>
            <a:r>
              <a:rPr lang="pt-BR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processos de intervenção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e a </a:t>
            </a:r>
            <a:r>
              <a:rPr lang="pt-BR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padrões de procedimento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como elementos fundamentais pretendidos para a composição de legados.  </a:t>
            </a:r>
            <a:endParaRPr lang="pt-BR" sz="2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pt-B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Legado: processo </a:t>
            </a:r>
            <a:r>
              <a:rPr lang="pt-B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de intervenções que reúne procedimentos, conhecimentos e espaços construídos segundo padrões capazes de garantir a manutenção de seus impactos positivos. Naturalmente, as intervenções cogitadas são conduzidas por instituições públicas e privadas responsáveis pela produção e gerência do </a:t>
            </a:r>
            <a:r>
              <a:rPr lang="pt-B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megaevento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218" name="Picture 2" descr="https://encrypted-tbn1.gstatic.com/images?q=tbn:ANd9GcSxkFY_8PWIQB0rruN8g_SKZVtG2VIjTAhAitB_MBQW9dsW4xj3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8606"/>
            <a:ext cx="3384376" cy="17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99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338</TotalTime>
  <Words>1196</Words>
  <Application>Microsoft Office PowerPoint</Application>
  <PresentationFormat>Apresentação na tela (4:3)</PresentationFormat>
  <Paragraphs>163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Ápice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Lamartine</dc:creator>
  <cp:lastModifiedBy>crepaldi</cp:lastModifiedBy>
  <cp:revision>34</cp:revision>
  <dcterms:created xsi:type="dcterms:W3CDTF">2014-03-09T03:11:33Z</dcterms:created>
  <dcterms:modified xsi:type="dcterms:W3CDTF">2014-03-10T12:51:08Z</dcterms:modified>
</cp:coreProperties>
</file>