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21" r:id="rId3"/>
    <p:sldId id="1738" r:id="rId4"/>
    <p:sldId id="1739" r:id="rId5"/>
    <p:sldId id="1740" r:id="rId6"/>
    <p:sldId id="328" r:id="rId7"/>
    <p:sldId id="1741" r:id="rId8"/>
    <p:sldId id="1733" r:id="rId9"/>
    <p:sldId id="1359" r:id="rId10"/>
    <p:sldId id="1360" r:id="rId11"/>
    <p:sldId id="1361" r:id="rId12"/>
    <p:sldId id="329" r:id="rId13"/>
    <p:sldId id="278" r:id="rId14"/>
    <p:sldId id="330" r:id="rId15"/>
    <p:sldId id="1743" r:id="rId16"/>
    <p:sldId id="1662" r:id="rId17"/>
    <p:sldId id="1748" r:id="rId18"/>
    <p:sldId id="1749" r:id="rId19"/>
    <p:sldId id="1724" r:id="rId20"/>
    <p:sldId id="1661" r:id="rId21"/>
    <p:sldId id="286" r:id="rId22"/>
    <p:sldId id="345" r:id="rId23"/>
    <p:sldId id="1707" r:id="rId24"/>
    <p:sldId id="1708" r:id="rId25"/>
    <p:sldId id="1710" r:id="rId26"/>
    <p:sldId id="1711" r:id="rId27"/>
    <p:sldId id="1712" r:id="rId28"/>
    <p:sldId id="1700" r:id="rId29"/>
    <p:sldId id="1747" r:id="rId30"/>
    <p:sldId id="1745" r:id="rId31"/>
    <p:sldId id="1744" r:id="rId32"/>
    <p:sldId id="259" r:id="rId33"/>
    <p:sldId id="1684" r:id="rId34"/>
    <p:sldId id="1746" r:id="rId35"/>
    <p:sldId id="1737" r:id="rId36"/>
    <p:sldId id="1716" r:id="rId37"/>
    <p:sldId id="1717" r:id="rId38"/>
    <p:sldId id="1718" r:id="rId39"/>
    <p:sldId id="1719" r:id="rId40"/>
    <p:sldId id="1720" r:id="rId41"/>
    <p:sldId id="1721" r:id="rId42"/>
    <p:sldId id="1722" r:id="rId43"/>
    <p:sldId id="1723" r:id="rId44"/>
    <p:sldId id="1728" r:id="rId45"/>
    <p:sldId id="1730" r:id="rId46"/>
    <p:sldId id="1732" r:id="rId47"/>
    <p:sldId id="1734" r:id="rId48"/>
    <p:sldId id="1659" r:id="rId49"/>
    <p:sldId id="1653" r:id="rId50"/>
    <p:sldId id="1654" r:id="rId5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28" autoAdjust="0"/>
    <p:restoredTop sz="92832" autoAdjust="0"/>
  </p:normalViewPr>
  <p:slideViewPr>
    <p:cSldViewPr snapToGrid="0">
      <p:cViewPr varScale="1">
        <p:scale>
          <a:sx n="114" d="100"/>
          <a:sy n="114" d="100"/>
        </p:scale>
        <p:origin x="894" y="10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6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E:\Livro%20trilh&#227;o\Participa&#231;&#227;o%20governamental%20paga%20pela%20Petrobr&#225;s%20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Paulo\Apresenta&#231;&#227;o%20CCJ%20Senado%20Federal%2011%20fevereiro%202020\Recursos%20destinados%20ao%20Fundo%20Social%2010%20fev%2020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USERS\edrionog\Downloads\2014-2020-25-1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pt-BR"/>
              <a:t>Participação governamental - Petrobrás</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title>
    <c:autoTitleDeleted val="0"/>
    <c:plotArea>
      <c:layout/>
      <c:barChart>
        <c:barDir val="col"/>
        <c:grouping val="clustered"/>
        <c:varyColors val="0"/>
        <c:ser>
          <c:idx val="0"/>
          <c:order val="0"/>
          <c:tx>
            <c:strRef>
              <c:f>Planilha8!$B$1</c:f>
              <c:strCache>
                <c:ptCount val="1"/>
                <c:pt idx="0">
                  <c:v>Receita</c:v>
                </c:pt>
              </c:strCache>
            </c:strRef>
          </c:tx>
          <c:spPr>
            <a:solidFill>
              <a:schemeClr val="accent1"/>
            </a:solidFill>
            <a:ln w="19050">
              <a:noFill/>
            </a:ln>
            <a:effectLst/>
          </c:spPr>
          <c:invertIfNegative val="0"/>
          <c:cat>
            <c:numRef>
              <c:f>Planilha8!$A$2:$A$12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Planilha8!$B$2:$B$12</c:f>
              <c:numCache>
                <c:formatCode>#,##0</c:formatCode>
                <c:ptCount val="11"/>
                <c:pt idx="0">
                  <c:v>106208</c:v>
                </c:pt>
                <c:pt idx="1">
                  <c:v>76183</c:v>
                </c:pt>
                <c:pt idx="2">
                  <c:v>95451</c:v>
                </c:pt>
                <c:pt idx="3">
                  <c:v>124028</c:v>
                </c:pt>
                <c:pt idx="4">
                  <c:v>145573</c:v>
                </c:pt>
                <c:pt idx="5">
                  <c:v>147281</c:v>
                </c:pt>
                <c:pt idx="6">
                  <c:v>153705</c:v>
                </c:pt>
                <c:pt idx="7">
                  <c:v>117098</c:v>
                </c:pt>
                <c:pt idx="8">
                  <c:v>116033</c:v>
                </c:pt>
                <c:pt idx="9">
                  <c:v>134737</c:v>
                </c:pt>
                <c:pt idx="10">
                  <c:v>191546</c:v>
                </c:pt>
              </c:numCache>
            </c:numRef>
          </c:val>
          <c:extLst>
            <c:ext xmlns:c16="http://schemas.microsoft.com/office/drawing/2014/chart" uri="{C3380CC4-5D6E-409C-BE32-E72D297353CC}">
              <c16:uniqueId val="{00000000-F4CD-4DE4-8E48-D9911DEA9EB7}"/>
            </c:ext>
          </c:extLst>
        </c:ser>
        <c:ser>
          <c:idx val="1"/>
          <c:order val="1"/>
          <c:tx>
            <c:strRef>
              <c:f>Planilha8!$C$1</c:f>
              <c:strCache>
                <c:ptCount val="1"/>
                <c:pt idx="0">
                  <c:v>Royalties + Participação especial</c:v>
                </c:pt>
              </c:strCache>
            </c:strRef>
          </c:tx>
          <c:spPr>
            <a:solidFill>
              <a:schemeClr val="accent2"/>
            </a:solidFill>
            <a:ln w="19050">
              <a:noFill/>
            </a:ln>
            <a:effectLst/>
          </c:spPr>
          <c:invertIfNegative val="0"/>
          <c:cat>
            <c:numRef>
              <c:f>Planilha8!$A$2:$A$12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Planilha8!$C$2:$C$12</c:f>
              <c:numCache>
                <c:formatCode>#,##0</c:formatCode>
                <c:ptCount val="11"/>
                <c:pt idx="0">
                  <c:v>21657</c:v>
                </c:pt>
                <c:pt idx="1">
                  <c:v>16430</c:v>
                </c:pt>
                <c:pt idx="2">
                  <c:v>19670</c:v>
                </c:pt>
                <c:pt idx="3">
                  <c:v>26370</c:v>
                </c:pt>
                <c:pt idx="4">
                  <c:v>30242</c:v>
                </c:pt>
                <c:pt idx="5">
                  <c:v>30218</c:v>
                </c:pt>
                <c:pt idx="6">
                  <c:v>30277</c:v>
                </c:pt>
                <c:pt idx="7">
                  <c:v>18568</c:v>
                </c:pt>
                <c:pt idx="8">
                  <c:v>15705</c:v>
                </c:pt>
                <c:pt idx="9">
                  <c:v>24984</c:v>
                </c:pt>
                <c:pt idx="10">
                  <c:v>39608</c:v>
                </c:pt>
              </c:numCache>
            </c:numRef>
          </c:val>
          <c:extLst>
            <c:ext xmlns:c16="http://schemas.microsoft.com/office/drawing/2014/chart" uri="{C3380CC4-5D6E-409C-BE32-E72D297353CC}">
              <c16:uniqueId val="{00000001-F4CD-4DE4-8E48-D9911DEA9EB7}"/>
            </c:ext>
          </c:extLst>
        </c:ser>
        <c:ser>
          <c:idx val="2"/>
          <c:order val="2"/>
          <c:tx>
            <c:strRef>
              <c:f>Planilha8!$D$1</c:f>
              <c:strCache>
                <c:ptCount val="1"/>
                <c:pt idx="0">
                  <c:v>IRPJ + CSLL</c:v>
                </c:pt>
              </c:strCache>
            </c:strRef>
          </c:tx>
          <c:spPr>
            <a:solidFill>
              <a:schemeClr val="accent3"/>
            </a:solidFill>
            <a:ln w="19050">
              <a:noFill/>
            </a:ln>
            <a:effectLst/>
          </c:spPr>
          <c:invertIfNegative val="0"/>
          <c:cat>
            <c:numRef>
              <c:f>Planilha8!$A$2:$A$12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Planilha8!$D$2:$D$12</c:f>
              <c:numCache>
                <c:formatCode>#,##0</c:formatCode>
                <c:ptCount val="11"/>
                <c:pt idx="0">
                  <c:v>14884</c:v>
                </c:pt>
                <c:pt idx="1">
                  <c:v>5609</c:v>
                </c:pt>
                <c:pt idx="2">
                  <c:v>8763</c:v>
                </c:pt>
                <c:pt idx="3">
                  <c:v>8467</c:v>
                </c:pt>
                <c:pt idx="4">
                  <c:v>2431</c:v>
                </c:pt>
                <c:pt idx="5">
                  <c:v>1413</c:v>
                </c:pt>
                <c:pt idx="6">
                  <c:v>-8555</c:v>
                </c:pt>
                <c:pt idx="7">
                  <c:v>-8047</c:v>
                </c:pt>
                <c:pt idx="8">
                  <c:v>-866</c:v>
                </c:pt>
                <c:pt idx="9">
                  <c:v>5565</c:v>
                </c:pt>
                <c:pt idx="10">
                  <c:v>11603</c:v>
                </c:pt>
              </c:numCache>
            </c:numRef>
          </c:val>
          <c:extLst>
            <c:ext xmlns:c16="http://schemas.microsoft.com/office/drawing/2014/chart" uri="{C3380CC4-5D6E-409C-BE32-E72D297353CC}">
              <c16:uniqueId val="{00000002-F4CD-4DE4-8E48-D9911DEA9EB7}"/>
            </c:ext>
          </c:extLst>
        </c:ser>
        <c:dLbls>
          <c:showLegendKey val="0"/>
          <c:showVal val="0"/>
          <c:showCatName val="0"/>
          <c:showSerName val="0"/>
          <c:showPercent val="0"/>
          <c:showBubbleSize val="0"/>
        </c:dLbls>
        <c:gapWidth val="150"/>
        <c:axId val="441283928"/>
        <c:axId val="441284256"/>
      </c:barChart>
      <c:catAx>
        <c:axId val="4412839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crossAx val="441284256"/>
        <c:crosses val="autoZero"/>
        <c:auto val="1"/>
        <c:lblAlgn val="ctr"/>
        <c:lblOffset val="100"/>
        <c:noMultiLvlLbl val="0"/>
      </c:catAx>
      <c:valAx>
        <c:axId val="4412842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crossAx val="441283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pt-BR" dirty="0"/>
              <a:t>Recursos destinados ao Fundo Social</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spPr>
            <a:solidFill>
              <a:schemeClr val="accent1"/>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Planilha2!$A$1:$A$7</c:f>
              <c:numCache>
                <c:formatCode>General</c:formatCode>
                <c:ptCount val="7"/>
                <c:pt idx="0">
                  <c:v>2013</c:v>
                </c:pt>
                <c:pt idx="1">
                  <c:v>2014</c:v>
                </c:pt>
                <c:pt idx="2">
                  <c:v>2015</c:v>
                </c:pt>
                <c:pt idx="3">
                  <c:v>2016</c:v>
                </c:pt>
                <c:pt idx="4">
                  <c:v>2017</c:v>
                </c:pt>
                <c:pt idx="5">
                  <c:v>2018</c:v>
                </c:pt>
                <c:pt idx="6">
                  <c:v>2019</c:v>
                </c:pt>
              </c:numCache>
            </c:numRef>
          </c:cat>
          <c:val>
            <c:numRef>
              <c:f>Planilha2!$B$1:$B$7</c:f>
              <c:numCache>
                <c:formatCode>_(* #,##0.00_);_(* \(#,##0.00\);_(* "-"??_);_(@_)</c:formatCode>
                <c:ptCount val="7"/>
                <c:pt idx="0">
                  <c:v>0.98217578373000003</c:v>
                </c:pt>
                <c:pt idx="1">
                  <c:v>2.9419993</c:v>
                </c:pt>
                <c:pt idx="2">
                  <c:v>3.7710770987999997</c:v>
                </c:pt>
                <c:pt idx="3">
                  <c:v>3.4943207521500002</c:v>
                </c:pt>
                <c:pt idx="4">
                  <c:v>8.4347245652599998</c:v>
                </c:pt>
                <c:pt idx="5">
                  <c:v>15.728627297019999</c:v>
                </c:pt>
                <c:pt idx="6">
                  <c:v>13.422031289580001</c:v>
                </c:pt>
              </c:numCache>
            </c:numRef>
          </c:val>
          <c:extLst>
            <c:ext xmlns:c16="http://schemas.microsoft.com/office/drawing/2014/chart" uri="{C3380CC4-5D6E-409C-BE32-E72D297353CC}">
              <c16:uniqueId val="{00000000-9A1B-4D0A-BE08-E9497DAFC406}"/>
            </c:ext>
          </c:extLst>
        </c:ser>
        <c:dLbls>
          <c:dLblPos val="outEnd"/>
          <c:showLegendKey val="0"/>
          <c:showVal val="1"/>
          <c:showCatName val="0"/>
          <c:showSerName val="0"/>
          <c:showPercent val="0"/>
          <c:showBubbleSize val="0"/>
        </c:dLbls>
        <c:gapWidth val="150"/>
        <c:axId val="686459400"/>
        <c:axId val="686459072"/>
      </c:barChart>
      <c:catAx>
        <c:axId val="6864594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BR"/>
          </a:p>
        </c:txPr>
        <c:crossAx val="686459072"/>
        <c:crosses val="autoZero"/>
        <c:auto val="1"/>
        <c:lblAlgn val="ctr"/>
        <c:lblOffset val="100"/>
        <c:noMultiLvlLbl val="0"/>
      </c:catAx>
      <c:valAx>
        <c:axId val="686459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Bilhões de R$</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BR"/>
            </a:p>
          </c:txPr>
        </c:title>
        <c:numFmt formatCode="_(* #,##0.00_);_(* \(#,##0.0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BR"/>
          </a:p>
        </c:txPr>
        <c:crossAx val="686459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pt-BR" dirty="0"/>
              <a:t>Fundo Social (R$ Bilhões)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title>
    <c:autoTitleDeleted val="0"/>
    <c:plotArea>
      <c:layout/>
      <c:barChart>
        <c:barDir val="col"/>
        <c:grouping val="clustered"/>
        <c:varyColors val="0"/>
        <c:ser>
          <c:idx val="0"/>
          <c:order val="0"/>
          <c:tx>
            <c:strRef>
              <c:f>Plan4!$E$17</c:f>
              <c:strCache>
                <c:ptCount val="1"/>
                <c:pt idx="0">
                  <c:v>Dotação</c:v>
                </c:pt>
              </c:strCache>
            </c:strRef>
          </c:tx>
          <c:spPr>
            <a:solidFill>
              <a:schemeClr val="accent1"/>
            </a:solidFill>
            <a:ln>
              <a:noFill/>
            </a:ln>
            <a:effectLst/>
          </c:spPr>
          <c:invertIfNegative val="0"/>
          <c:dLbls>
            <c:dLbl>
              <c:idx val="3"/>
              <c:layout>
                <c:manualLayout>
                  <c:x val="-2.0531400966183663E-2"/>
                  <c:y val="-1.16745699828420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D4-455F-8672-B78B3C6A0F99}"/>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Plan4!$B$18:$B$24</c:f>
              <c:numCache>
                <c:formatCode>General</c:formatCode>
                <c:ptCount val="7"/>
                <c:pt idx="0">
                  <c:v>2014</c:v>
                </c:pt>
                <c:pt idx="1">
                  <c:v>2015</c:v>
                </c:pt>
                <c:pt idx="2">
                  <c:v>2016</c:v>
                </c:pt>
                <c:pt idx="3">
                  <c:v>2017</c:v>
                </c:pt>
                <c:pt idx="4">
                  <c:v>2018</c:v>
                </c:pt>
                <c:pt idx="5">
                  <c:v>2019</c:v>
                </c:pt>
                <c:pt idx="6">
                  <c:v>2020</c:v>
                </c:pt>
              </c:numCache>
            </c:numRef>
          </c:cat>
          <c:val>
            <c:numRef>
              <c:f>Plan4!$E$18:$E$24</c:f>
              <c:numCache>
                <c:formatCode>_(* #,##0.00_);_(* \(#,##0.00\);_(* "-"??_);_(@_)</c:formatCode>
                <c:ptCount val="7"/>
                <c:pt idx="0">
                  <c:v>3.1953308499999999</c:v>
                </c:pt>
                <c:pt idx="1">
                  <c:v>6.6473697319999996</c:v>
                </c:pt>
                <c:pt idx="2">
                  <c:v>4.2004573399999998</c:v>
                </c:pt>
                <c:pt idx="3">
                  <c:v>2.934905611</c:v>
                </c:pt>
                <c:pt idx="4">
                  <c:v>6.0586924809999996</c:v>
                </c:pt>
                <c:pt idx="5">
                  <c:v>10.001656167</c:v>
                </c:pt>
                <c:pt idx="6">
                  <c:v>8.7588674439999998</c:v>
                </c:pt>
              </c:numCache>
            </c:numRef>
          </c:val>
          <c:extLst>
            <c:ext xmlns:c16="http://schemas.microsoft.com/office/drawing/2014/chart" uri="{C3380CC4-5D6E-409C-BE32-E72D297353CC}">
              <c16:uniqueId val="{00000001-17D4-455F-8672-B78B3C6A0F99}"/>
            </c:ext>
          </c:extLst>
        </c:ser>
        <c:ser>
          <c:idx val="1"/>
          <c:order val="1"/>
          <c:tx>
            <c:strRef>
              <c:f>Plan4!$F$17</c:f>
              <c:strCache>
                <c:ptCount val="1"/>
                <c:pt idx="0">
                  <c:v>Execução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Plan4!$B$18:$B$24</c:f>
              <c:numCache>
                <c:formatCode>General</c:formatCode>
                <c:ptCount val="7"/>
                <c:pt idx="0">
                  <c:v>2014</c:v>
                </c:pt>
                <c:pt idx="1">
                  <c:v>2015</c:v>
                </c:pt>
                <c:pt idx="2">
                  <c:v>2016</c:v>
                </c:pt>
                <c:pt idx="3">
                  <c:v>2017</c:v>
                </c:pt>
                <c:pt idx="4">
                  <c:v>2018</c:v>
                </c:pt>
                <c:pt idx="5">
                  <c:v>2019</c:v>
                </c:pt>
                <c:pt idx="6">
                  <c:v>2020</c:v>
                </c:pt>
              </c:numCache>
            </c:numRef>
          </c:cat>
          <c:val>
            <c:numRef>
              <c:f>Plan4!$F$18:$F$24</c:f>
              <c:numCache>
                <c:formatCode>_(* #,##0.00_);_(* \(#,##0.00\);_(* "-"??_);_(@_)</c:formatCode>
                <c:ptCount val="7"/>
                <c:pt idx="0">
                  <c:v>1.5116322391199999</c:v>
                </c:pt>
                <c:pt idx="1">
                  <c:v>1.9051159246199998</c:v>
                </c:pt>
                <c:pt idx="2">
                  <c:v>2.6233754923899992</c:v>
                </c:pt>
                <c:pt idx="3">
                  <c:v>2.8053523124100002</c:v>
                </c:pt>
                <c:pt idx="4">
                  <c:v>5.9699663326499985</c:v>
                </c:pt>
                <c:pt idx="5">
                  <c:v>9.0390327335900036</c:v>
                </c:pt>
                <c:pt idx="6">
                  <c:v>0</c:v>
                </c:pt>
              </c:numCache>
            </c:numRef>
          </c:val>
          <c:extLst>
            <c:ext xmlns:c16="http://schemas.microsoft.com/office/drawing/2014/chart" uri="{C3380CC4-5D6E-409C-BE32-E72D297353CC}">
              <c16:uniqueId val="{00000002-17D4-455F-8672-B78B3C6A0F99}"/>
            </c:ext>
          </c:extLst>
        </c:ser>
        <c:dLbls>
          <c:showLegendKey val="0"/>
          <c:showVal val="0"/>
          <c:showCatName val="0"/>
          <c:showSerName val="0"/>
          <c:showPercent val="0"/>
          <c:showBubbleSize val="0"/>
        </c:dLbls>
        <c:gapWidth val="219"/>
        <c:overlap val="-27"/>
        <c:axId val="1205886080"/>
        <c:axId val="1205887712"/>
      </c:barChart>
      <c:catAx>
        <c:axId val="1205886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crossAx val="1205887712"/>
        <c:crosses val="autoZero"/>
        <c:auto val="1"/>
        <c:lblAlgn val="ctr"/>
        <c:lblOffset val="100"/>
        <c:noMultiLvlLbl val="0"/>
      </c:catAx>
      <c:valAx>
        <c:axId val="1205887712"/>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crossAx val="1205886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legend>
    <c:plotVisOnly val="1"/>
    <c:dispBlanksAs val="gap"/>
    <c:showDLblsOverMax val="0"/>
  </c:chart>
  <c:spPr>
    <a:noFill/>
    <a:ln>
      <a:noFill/>
    </a:ln>
    <a:effectLst/>
  </c:spPr>
  <c:txPr>
    <a:bodyPr/>
    <a:lstStyle/>
    <a:p>
      <a:pPr>
        <a:defRPr sz="1800">
          <a:latin typeface="Arial" panose="020B0604020202020204" pitchFamily="34" charset="0"/>
          <a:cs typeface="Arial" panose="020B0604020202020204" pitchFamily="34" charset="0"/>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0A989-E064-45ED-801D-F210FD9DF85E}" type="datetimeFigureOut">
              <a:rPr lang="pt-BR" smtClean="0"/>
              <a:t>11/02/2020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E8CA62-D807-45F3-B713-A4FF2FD16DAA}" type="slidenum">
              <a:rPr lang="pt-BR" smtClean="0"/>
              <a:t>‹nº›</a:t>
            </a:fld>
            <a:endParaRPr lang="pt-BR"/>
          </a:p>
        </p:txBody>
      </p:sp>
    </p:spTree>
    <p:extLst>
      <p:ext uri="{BB962C8B-B14F-4D97-AF65-F5344CB8AC3E}">
        <p14:creationId xmlns:p14="http://schemas.microsoft.com/office/powerpoint/2010/main" val="1079563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5E8CA62-D807-45F3-B713-A4FF2FD16DAA}" type="slidenum">
              <a:rPr lang="pt-BR" smtClean="0"/>
              <a:t>24</a:t>
            </a:fld>
            <a:endParaRPr lang="pt-BR"/>
          </a:p>
        </p:txBody>
      </p:sp>
    </p:spTree>
    <p:extLst>
      <p:ext uri="{BB962C8B-B14F-4D97-AF65-F5344CB8AC3E}">
        <p14:creationId xmlns:p14="http://schemas.microsoft.com/office/powerpoint/2010/main" val="862610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4E471F-362C-40EC-B9BA-68864AE3C6AD}"/>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50B25C0D-C014-4E57-8298-4A2A72DE31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C9ABA300-7D74-473B-8DC3-9DDF8E94887F}"/>
              </a:ext>
            </a:extLst>
          </p:cNvPr>
          <p:cNvSpPr>
            <a:spLocks noGrp="1"/>
          </p:cNvSpPr>
          <p:nvPr>
            <p:ph type="dt" sz="half" idx="10"/>
          </p:nvPr>
        </p:nvSpPr>
        <p:spPr/>
        <p:txBody>
          <a:bodyPr/>
          <a:lstStyle/>
          <a:p>
            <a:fld id="{1D6E7861-4D52-4A46-B1BF-E9DE17E95692}" type="datetimeFigureOut">
              <a:rPr lang="pt-BR" smtClean="0"/>
              <a:t>11/02/2020</a:t>
            </a:fld>
            <a:endParaRPr lang="pt-BR"/>
          </a:p>
        </p:txBody>
      </p:sp>
      <p:sp>
        <p:nvSpPr>
          <p:cNvPr id="5" name="Espaço Reservado para Rodapé 4">
            <a:extLst>
              <a:ext uri="{FF2B5EF4-FFF2-40B4-BE49-F238E27FC236}">
                <a16:creationId xmlns:a16="http://schemas.microsoft.com/office/drawing/2014/main" id="{CFAA212E-3FAF-4FFE-9ECF-EA6F8EC8756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29C250D-4705-4B4B-8F47-E1152C9C67A3}"/>
              </a:ext>
            </a:extLst>
          </p:cNvPr>
          <p:cNvSpPr>
            <a:spLocks noGrp="1"/>
          </p:cNvSpPr>
          <p:nvPr>
            <p:ph type="sldNum" sz="quarter" idx="12"/>
          </p:nvPr>
        </p:nvSpPr>
        <p:spPr/>
        <p:txBody>
          <a:bodyPr/>
          <a:lstStyle/>
          <a:p>
            <a:fld id="{311CA8E9-01D7-4BBD-8575-72D0619AB8A4}" type="slidenum">
              <a:rPr lang="pt-BR" smtClean="0"/>
              <a:t>‹nº›</a:t>
            </a:fld>
            <a:endParaRPr lang="pt-BR"/>
          </a:p>
        </p:txBody>
      </p:sp>
    </p:spTree>
    <p:extLst>
      <p:ext uri="{BB962C8B-B14F-4D97-AF65-F5344CB8AC3E}">
        <p14:creationId xmlns:p14="http://schemas.microsoft.com/office/powerpoint/2010/main" val="681747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30755A-083D-4FBD-8851-B5103D481490}"/>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BE876564-F401-4924-8D05-03EA94883F83}"/>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79D6849-023A-4400-B659-7ADB6EA99319}"/>
              </a:ext>
            </a:extLst>
          </p:cNvPr>
          <p:cNvSpPr>
            <a:spLocks noGrp="1"/>
          </p:cNvSpPr>
          <p:nvPr>
            <p:ph type="dt" sz="half" idx="10"/>
          </p:nvPr>
        </p:nvSpPr>
        <p:spPr/>
        <p:txBody>
          <a:bodyPr/>
          <a:lstStyle/>
          <a:p>
            <a:fld id="{1D6E7861-4D52-4A46-B1BF-E9DE17E95692}" type="datetimeFigureOut">
              <a:rPr lang="pt-BR" smtClean="0"/>
              <a:t>11/02/2020</a:t>
            </a:fld>
            <a:endParaRPr lang="pt-BR"/>
          </a:p>
        </p:txBody>
      </p:sp>
      <p:sp>
        <p:nvSpPr>
          <p:cNvPr id="5" name="Espaço Reservado para Rodapé 4">
            <a:extLst>
              <a:ext uri="{FF2B5EF4-FFF2-40B4-BE49-F238E27FC236}">
                <a16:creationId xmlns:a16="http://schemas.microsoft.com/office/drawing/2014/main" id="{2E600CF7-039B-4860-875C-A8DD95CCB14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4EC6CEA-622C-4A88-BC1E-D2715E7AB08D}"/>
              </a:ext>
            </a:extLst>
          </p:cNvPr>
          <p:cNvSpPr>
            <a:spLocks noGrp="1"/>
          </p:cNvSpPr>
          <p:nvPr>
            <p:ph type="sldNum" sz="quarter" idx="12"/>
          </p:nvPr>
        </p:nvSpPr>
        <p:spPr/>
        <p:txBody>
          <a:bodyPr/>
          <a:lstStyle/>
          <a:p>
            <a:fld id="{311CA8E9-01D7-4BBD-8575-72D0619AB8A4}" type="slidenum">
              <a:rPr lang="pt-BR" smtClean="0"/>
              <a:t>‹nº›</a:t>
            </a:fld>
            <a:endParaRPr lang="pt-BR"/>
          </a:p>
        </p:txBody>
      </p:sp>
    </p:spTree>
    <p:extLst>
      <p:ext uri="{BB962C8B-B14F-4D97-AF65-F5344CB8AC3E}">
        <p14:creationId xmlns:p14="http://schemas.microsoft.com/office/powerpoint/2010/main" val="4275391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6F78B9C-9A24-4A99-8716-69280F057B98}"/>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946E9BF-89AC-4B94-9206-6CBDBC78355C}"/>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BE3EC46-9DD7-448B-8974-4302D7A4E2D1}"/>
              </a:ext>
            </a:extLst>
          </p:cNvPr>
          <p:cNvSpPr>
            <a:spLocks noGrp="1"/>
          </p:cNvSpPr>
          <p:nvPr>
            <p:ph type="dt" sz="half" idx="10"/>
          </p:nvPr>
        </p:nvSpPr>
        <p:spPr/>
        <p:txBody>
          <a:bodyPr/>
          <a:lstStyle/>
          <a:p>
            <a:fld id="{1D6E7861-4D52-4A46-B1BF-E9DE17E95692}" type="datetimeFigureOut">
              <a:rPr lang="pt-BR" smtClean="0"/>
              <a:t>11/02/2020</a:t>
            </a:fld>
            <a:endParaRPr lang="pt-BR"/>
          </a:p>
        </p:txBody>
      </p:sp>
      <p:sp>
        <p:nvSpPr>
          <p:cNvPr id="5" name="Espaço Reservado para Rodapé 4">
            <a:extLst>
              <a:ext uri="{FF2B5EF4-FFF2-40B4-BE49-F238E27FC236}">
                <a16:creationId xmlns:a16="http://schemas.microsoft.com/office/drawing/2014/main" id="{D7B5AFE8-2799-4DC7-ACC6-E5E0FFB2FDD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FA6AB73-4C5D-4897-9E20-A16B042B21BC}"/>
              </a:ext>
            </a:extLst>
          </p:cNvPr>
          <p:cNvSpPr>
            <a:spLocks noGrp="1"/>
          </p:cNvSpPr>
          <p:nvPr>
            <p:ph type="sldNum" sz="quarter" idx="12"/>
          </p:nvPr>
        </p:nvSpPr>
        <p:spPr/>
        <p:txBody>
          <a:bodyPr/>
          <a:lstStyle/>
          <a:p>
            <a:fld id="{311CA8E9-01D7-4BBD-8575-72D0619AB8A4}" type="slidenum">
              <a:rPr lang="pt-BR" smtClean="0"/>
              <a:t>‹nº›</a:t>
            </a:fld>
            <a:endParaRPr lang="pt-BR"/>
          </a:p>
        </p:txBody>
      </p:sp>
    </p:spTree>
    <p:extLst>
      <p:ext uri="{BB962C8B-B14F-4D97-AF65-F5344CB8AC3E}">
        <p14:creationId xmlns:p14="http://schemas.microsoft.com/office/powerpoint/2010/main" val="1170720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B6B5B9-AB29-4D0B-B3FD-56372679973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2090565-30EE-4583-9AF4-420A5283EBCB}"/>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EC358ED-0BE0-4B03-8F25-7DC78AA87566}"/>
              </a:ext>
            </a:extLst>
          </p:cNvPr>
          <p:cNvSpPr>
            <a:spLocks noGrp="1"/>
          </p:cNvSpPr>
          <p:nvPr>
            <p:ph type="dt" sz="half" idx="10"/>
          </p:nvPr>
        </p:nvSpPr>
        <p:spPr/>
        <p:txBody>
          <a:bodyPr/>
          <a:lstStyle/>
          <a:p>
            <a:fld id="{1D6E7861-4D52-4A46-B1BF-E9DE17E95692}" type="datetimeFigureOut">
              <a:rPr lang="pt-BR" smtClean="0"/>
              <a:t>11/02/2020</a:t>
            </a:fld>
            <a:endParaRPr lang="pt-BR"/>
          </a:p>
        </p:txBody>
      </p:sp>
      <p:sp>
        <p:nvSpPr>
          <p:cNvPr id="5" name="Espaço Reservado para Rodapé 4">
            <a:extLst>
              <a:ext uri="{FF2B5EF4-FFF2-40B4-BE49-F238E27FC236}">
                <a16:creationId xmlns:a16="http://schemas.microsoft.com/office/drawing/2014/main" id="{F6BFA16C-A1F9-4236-A23E-5805C30DC57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76B3707-FD28-4389-AD3A-B9C7F7F5844C}"/>
              </a:ext>
            </a:extLst>
          </p:cNvPr>
          <p:cNvSpPr>
            <a:spLocks noGrp="1"/>
          </p:cNvSpPr>
          <p:nvPr>
            <p:ph type="sldNum" sz="quarter" idx="12"/>
          </p:nvPr>
        </p:nvSpPr>
        <p:spPr/>
        <p:txBody>
          <a:bodyPr/>
          <a:lstStyle/>
          <a:p>
            <a:fld id="{311CA8E9-01D7-4BBD-8575-72D0619AB8A4}" type="slidenum">
              <a:rPr lang="pt-BR" smtClean="0"/>
              <a:t>‹nº›</a:t>
            </a:fld>
            <a:endParaRPr lang="pt-BR"/>
          </a:p>
        </p:txBody>
      </p:sp>
    </p:spTree>
    <p:extLst>
      <p:ext uri="{BB962C8B-B14F-4D97-AF65-F5344CB8AC3E}">
        <p14:creationId xmlns:p14="http://schemas.microsoft.com/office/powerpoint/2010/main" val="2128845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659855-C6AE-4CBD-AB20-B38E05BD716E}"/>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572BA182-FA5F-46E3-85F5-8A09608D6C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F3CDFFE9-ED13-429B-A0F1-4832EA3F699E}"/>
              </a:ext>
            </a:extLst>
          </p:cNvPr>
          <p:cNvSpPr>
            <a:spLocks noGrp="1"/>
          </p:cNvSpPr>
          <p:nvPr>
            <p:ph type="dt" sz="half" idx="10"/>
          </p:nvPr>
        </p:nvSpPr>
        <p:spPr/>
        <p:txBody>
          <a:bodyPr/>
          <a:lstStyle/>
          <a:p>
            <a:fld id="{1D6E7861-4D52-4A46-B1BF-E9DE17E95692}" type="datetimeFigureOut">
              <a:rPr lang="pt-BR" smtClean="0"/>
              <a:t>11/02/2020</a:t>
            </a:fld>
            <a:endParaRPr lang="pt-BR"/>
          </a:p>
        </p:txBody>
      </p:sp>
      <p:sp>
        <p:nvSpPr>
          <p:cNvPr id="5" name="Espaço Reservado para Rodapé 4">
            <a:extLst>
              <a:ext uri="{FF2B5EF4-FFF2-40B4-BE49-F238E27FC236}">
                <a16:creationId xmlns:a16="http://schemas.microsoft.com/office/drawing/2014/main" id="{FFFD69A3-AD95-480C-A1B9-A1D6762A7E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DEC02BA-CDC2-4267-8E37-DF866F434C68}"/>
              </a:ext>
            </a:extLst>
          </p:cNvPr>
          <p:cNvSpPr>
            <a:spLocks noGrp="1"/>
          </p:cNvSpPr>
          <p:nvPr>
            <p:ph type="sldNum" sz="quarter" idx="12"/>
          </p:nvPr>
        </p:nvSpPr>
        <p:spPr/>
        <p:txBody>
          <a:bodyPr/>
          <a:lstStyle/>
          <a:p>
            <a:fld id="{311CA8E9-01D7-4BBD-8575-72D0619AB8A4}" type="slidenum">
              <a:rPr lang="pt-BR" smtClean="0"/>
              <a:t>‹nº›</a:t>
            </a:fld>
            <a:endParaRPr lang="pt-BR"/>
          </a:p>
        </p:txBody>
      </p:sp>
    </p:spTree>
    <p:extLst>
      <p:ext uri="{BB962C8B-B14F-4D97-AF65-F5344CB8AC3E}">
        <p14:creationId xmlns:p14="http://schemas.microsoft.com/office/powerpoint/2010/main" val="1525629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3BF28F-D5A7-4151-8AD1-E81C9353A57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9BFD7A7C-68EC-42E4-ADB1-F65D42A583D2}"/>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85917194-25F4-47DF-9D4A-17050736BADB}"/>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EAC5CF3C-C9C8-45A2-ACCC-E7EA209CDF74}"/>
              </a:ext>
            </a:extLst>
          </p:cNvPr>
          <p:cNvSpPr>
            <a:spLocks noGrp="1"/>
          </p:cNvSpPr>
          <p:nvPr>
            <p:ph type="dt" sz="half" idx="10"/>
          </p:nvPr>
        </p:nvSpPr>
        <p:spPr/>
        <p:txBody>
          <a:bodyPr/>
          <a:lstStyle/>
          <a:p>
            <a:fld id="{1D6E7861-4D52-4A46-B1BF-E9DE17E95692}" type="datetimeFigureOut">
              <a:rPr lang="pt-BR" smtClean="0"/>
              <a:t>11/02/2020</a:t>
            </a:fld>
            <a:endParaRPr lang="pt-BR"/>
          </a:p>
        </p:txBody>
      </p:sp>
      <p:sp>
        <p:nvSpPr>
          <p:cNvPr id="6" name="Espaço Reservado para Rodapé 5">
            <a:extLst>
              <a:ext uri="{FF2B5EF4-FFF2-40B4-BE49-F238E27FC236}">
                <a16:creationId xmlns:a16="http://schemas.microsoft.com/office/drawing/2014/main" id="{7B55366D-3757-49C1-9A05-E223C6662CC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A7808BF-2730-4D66-8F97-4919479514A3}"/>
              </a:ext>
            </a:extLst>
          </p:cNvPr>
          <p:cNvSpPr>
            <a:spLocks noGrp="1"/>
          </p:cNvSpPr>
          <p:nvPr>
            <p:ph type="sldNum" sz="quarter" idx="12"/>
          </p:nvPr>
        </p:nvSpPr>
        <p:spPr/>
        <p:txBody>
          <a:bodyPr/>
          <a:lstStyle/>
          <a:p>
            <a:fld id="{311CA8E9-01D7-4BBD-8575-72D0619AB8A4}" type="slidenum">
              <a:rPr lang="pt-BR" smtClean="0"/>
              <a:t>‹nº›</a:t>
            </a:fld>
            <a:endParaRPr lang="pt-BR"/>
          </a:p>
        </p:txBody>
      </p:sp>
    </p:spTree>
    <p:extLst>
      <p:ext uri="{BB962C8B-B14F-4D97-AF65-F5344CB8AC3E}">
        <p14:creationId xmlns:p14="http://schemas.microsoft.com/office/powerpoint/2010/main" val="160315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E435F4-6218-405A-903F-FC8A7D598CAB}"/>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EA7A8127-78E1-4A7A-B10C-FDB0B8D018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233F6E78-5016-4C68-8D99-5EDB707985C6}"/>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3CB2F9B6-42D9-4AEC-90FF-032BFCA21F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ED791DA5-5DDD-46A8-B956-7534636264BC}"/>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8559477D-643B-4824-959E-99C876E26DF4}"/>
              </a:ext>
            </a:extLst>
          </p:cNvPr>
          <p:cNvSpPr>
            <a:spLocks noGrp="1"/>
          </p:cNvSpPr>
          <p:nvPr>
            <p:ph type="dt" sz="half" idx="10"/>
          </p:nvPr>
        </p:nvSpPr>
        <p:spPr/>
        <p:txBody>
          <a:bodyPr/>
          <a:lstStyle/>
          <a:p>
            <a:fld id="{1D6E7861-4D52-4A46-B1BF-E9DE17E95692}" type="datetimeFigureOut">
              <a:rPr lang="pt-BR" smtClean="0"/>
              <a:t>11/02/2020</a:t>
            </a:fld>
            <a:endParaRPr lang="pt-BR"/>
          </a:p>
        </p:txBody>
      </p:sp>
      <p:sp>
        <p:nvSpPr>
          <p:cNvPr id="8" name="Espaço Reservado para Rodapé 7">
            <a:extLst>
              <a:ext uri="{FF2B5EF4-FFF2-40B4-BE49-F238E27FC236}">
                <a16:creationId xmlns:a16="http://schemas.microsoft.com/office/drawing/2014/main" id="{310DBCE8-D118-47DE-8E6C-99BDA359D74A}"/>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1000422D-FAFA-4C71-83E8-A415D2C01B45}"/>
              </a:ext>
            </a:extLst>
          </p:cNvPr>
          <p:cNvSpPr>
            <a:spLocks noGrp="1"/>
          </p:cNvSpPr>
          <p:nvPr>
            <p:ph type="sldNum" sz="quarter" idx="12"/>
          </p:nvPr>
        </p:nvSpPr>
        <p:spPr/>
        <p:txBody>
          <a:bodyPr/>
          <a:lstStyle/>
          <a:p>
            <a:fld id="{311CA8E9-01D7-4BBD-8575-72D0619AB8A4}" type="slidenum">
              <a:rPr lang="pt-BR" smtClean="0"/>
              <a:t>‹nº›</a:t>
            </a:fld>
            <a:endParaRPr lang="pt-BR"/>
          </a:p>
        </p:txBody>
      </p:sp>
    </p:spTree>
    <p:extLst>
      <p:ext uri="{BB962C8B-B14F-4D97-AF65-F5344CB8AC3E}">
        <p14:creationId xmlns:p14="http://schemas.microsoft.com/office/powerpoint/2010/main" val="1734568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E6EE9-3AA0-4DE3-8A1D-1E0F14012CA6}"/>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3636AD51-2E3D-4554-8A92-FCB4130A0233}"/>
              </a:ext>
            </a:extLst>
          </p:cNvPr>
          <p:cNvSpPr>
            <a:spLocks noGrp="1"/>
          </p:cNvSpPr>
          <p:nvPr>
            <p:ph type="dt" sz="half" idx="10"/>
          </p:nvPr>
        </p:nvSpPr>
        <p:spPr/>
        <p:txBody>
          <a:bodyPr/>
          <a:lstStyle/>
          <a:p>
            <a:fld id="{1D6E7861-4D52-4A46-B1BF-E9DE17E95692}" type="datetimeFigureOut">
              <a:rPr lang="pt-BR" smtClean="0"/>
              <a:t>11/02/2020</a:t>
            </a:fld>
            <a:endParaRPr lang="pt-BR"/>
          </a:p>
        </p:txBody>
      </p:sp>
      <p:sp>
        <p:nvSpPr>
          <p:cNvPr id="4" name="Espaço Reservado para Rodapé 3">
            <a:extLst>
              <a:ext uri="{FF2B5EF4-FFF2-40B4-BE49-F238E27FC236}">
                <a16:creationId xmlns:a16="http://schemas.microsoft.com/office/drawing/2014/main" id="{BB52A598-EAEF-40AB-97EA-22DFED01A62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7116C0B0-C7E4-4FD9-806D-2E5DB2092F18}"/>
              </a:ext>
            </a:extLst>
          </p:cNvPr>
          <p:cNvSpPr>
            <a:spLocks noGrp="1"/>
          </p:cNvSpPr>
          <p:nvPr>
            <p:ph type="sldNum" sz="quarter" idx="12"/>
          </p:nvPr>
        </p:nvSpPr>
        <p:spPr/>
        <p:txBody>
          <a:bodyPr/>
          <a:lstStyle/>
          <a:p>
            <a:fld id="{311CA8E9-01D7-4BBD-8575-72D0619AB8A4}" type="slidenum">
              <a:rPr lang="pt-BR" smtClean="0"/>
              <a:t>‹nº›</a:t>
            </a:fld>
            <a:endParaRPr lang="pt-BR"/>
          </a:p>
        </p:txBody>
      </p:sp>
    </p:spTree>
    <p:extLst>
      <p:ext uri="{BB962C8B-B14F-4D97-AF65-F5344CB8AC3E}">
        <p14:creationId xmlns:p14="http://schemas.microsoft.com/office/powerpoint/2010/main" val="686493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548C1F00-FC08-47E4-A7DF-8E56D213B3D0}"/>
              </a:ext>
            </a:extLst>
          </p:cNvPr>
          <p:cNvSpPr>
            <a:spLocks noGrp="1"/>
          </p:cNvSpPr>
          <p:nvPr>
            <p:ph type="dt" sz="half" idx="10"/>
          </p:nvPr>
        </p:nvSpPr>
        <p:spPr/>
        <p:txBody>
          <a:bodyPr/>
          <a:lstStyle/>
          <a:p>
            <a:fld id="{1D6E7861-4D52-4A46-B1BF-E9DE17E95692}" type="datetimeFigureOut">
              <a:rPr lang="pt-BR" smtClean="0"/>
              <a:t>11/02/2020</a:t>
            </a:fld>
            <a:endParaRPr lang="pt-BR"/>
          </a:p>
        </p:txBody>
      </p:sp>
      <p:sp>
        <p:nvSpPr>
          <p:cNvPr id="3" name="Espaço Reservado para Rodapé 2">
            <a:extLst>
              <a:ext uri="{FF2B5EF4-FFF2-40B4-BE49-F238E27FC236}">
                <a16:creationId xmlns:a16="http://schemas.microsoft.com/office/drawing/2014/main" id="{E77619BB-E8F1-4BE6-8FA8-CCCCDB9C8200}"/>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96FF3843-A1F3-44B7-B349-55586E3F7E10}"/>
              </a:ext>
            </a:extLst>
          </p:cNvPr>
          <p:cNvSpPr>
            <a:spLocks noGrp="1"/>
          </p:cNvSpPr>
          <p:nvPr>
            <p:ph type="sldNum" sz="quarter" idx="12"/>
          </p:nvPr>
        </p:nvSpPr>
        <p:spPr/>
        <p:txBody>
          <a:bodyPr/>
          <a:lstStyle/>
          <a:p>
            <a:fld id="{311CA8E9-01D7-4BBD-8575-72D0619AB8A4}" type="slidenum">
              <a:rPr lang="pt-BR" smtClean="0"/>
              <a:t>‹nº›</a:t>
            </a:fld>
            <a:endParaRPr lang="pt-BR"/>
          </a:p>
        </p:txBody>
      </p:sp>
    </p:spTree>
    <p:extLst>
      <p:ext uri="{BB962C8B-B14F-4D97-AF65-F5344CB8AC3E}">
        <p14:creationId xmlns:p14="http://schemas.microsoft.com/office/powerpoint/2010/main" val="2603540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F695A4-22FC-4F0B-A880-B81DFDC6CF5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AE4623E7-F317-43F7-8303-BDC7541AE0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A3D65FF8-2834-43BF-8F2D-06B8D62F51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FB30052A-ED15-4D6A-A3FD-1890A2025C44}"/>
              </a:ext>
            </a:extLst>
          </p:cNvPr>
          <p:cNvSpPr>
            <a:spLocks noGrp="1"/>
          </p:cNvSpPr>
          <p:nvPr>
            <p:ph type="dt" sz="half" idx="10"/>
          </p:nvPr>
        </p:nvSpPr>
        <p:spPr/>
        <p:txBody>
          <a:bodyPr/>
          <a:lstStyle/>
          <a:p>
            <a:fld id="{1D6E7861-4D52-4A46-B1BF-E9DE17E95692}" type="datetimeFigureOut">
              <a:rPr lang="pt-BR" smtClean="0"/>
              <a:t>11/02/2020</a:t>
            </a:fld>
            <a:endParaRPr lang="pt-BR"/>
          </a:p>
        </p:txBody>
      </p:sp>
      <p:sp>
        <p:nvSpPr>
          <p:cNvPr id="6" name="Espaço Reservado para Rodapé 5">
            <a:extLst>
              <a:ext uri="{FF2B5EF4-FFF2-40B4-BE49-F238E27FC236}">
                <a16:creationId xmlns:a16="http://schemas.microsoft.com/office/drawing/2014/main" id="{AA31CAFC-74F1-4490-A3EA-CAA259526B3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56E91B0-BB57-43BB-A7C5-B5F72C40021A}"/>
              </a:ext>
            </a:extLst>
          </p:cNvPr>
          <p:cNvSpPr>
            <a:spLocks noGrp="1"/>
          </p:cNvSpPr>
          <p:nvPr>
            <p:ph type="sldNum" sz="quarter" idx="12"/>
          </p:nvPr>
        </p:nvSpPr>
        <p:spPr/>
        <p:txBody>
          <a:bodyPr/>
          <a:lstStyle/>
          <a:p>
            <a:fld id="{311CA8E9-01D7-4BBD-8575-72D0619AB8A4}" type="slidenum">
              <a:rPr lang="pt-BR" smtClean="0"/>
              <a:t>‹nº›</a:t>
            </a:fld>
            <a:endParaRPr lang="pt-BR"/>
          </a:p>
        </p:txBody>
      </p:sp>
    </p:spTree>
    <p:extLst>
      <p:ext uri="{BB962C8B-B14F-4D97-AF65-F5344CB8AC3E}">
        <p14:creationId xmlns:p14="http://schemas.microsoft.com/office/powerpoint/2010/main" val="65377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5DB9A1-9051-4A3E-9218-66F2B87FD67D}"/>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4F13715C-A178-4F08-8830-CD4C0D79E0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CAA157D6-C5AC-441E-9E3A-B98202903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AE02AA5E-7837-4A3B-AF38-25AE87413865}"/>
              </a:ext>
            </a:extLst>
          </p:cNvPr>
          <p:cNvSpPr>
            <a:spLocks noGrp="1"/>
          </p:cNvSpPr>
          <p:nvPr>
            <p:ph type="dt" sz="half" idx="10"/>
          </p:nvPr>
        </p:nvSpPr>
        <p:spPr/>
        <p:txBody>
          <a:bodyPr/>
          <a:lstStyle/>
          <a:p>
            <a:fld id="{1D6E7861-4D52-4A46-B1BF-E9DE17E95692}" type="datetimeFigureOut">
              <a:rPr lang="pt-BR" smtClean="0"/>
              <a:t>11/02/2020</a:t>
            </a:fld>
            <a:endParaRPr lang="pt-BR"/>
          </a:p>
        </p:txBody>
      </p:sp>
      <p:sp>
        <p:nvSpPr>
          <p:cNvPr id="6" name="Espaço Reservado para Rodapé 5">
            <a:extLst>
              <a:ext uri="{FF2B5EF4-FFF2-40B4-BE49-F238E27FC236}">
                <a16:creationId xmlns:a16="http://schemas.microsoft.com/office/drawing/2014/main" id="{F5EF4E2A-E1F7-4149-AE7E-EB0C04ED387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742C5CF1-B294-4085-85A3-AA851B87BAF3}"/>
              </a:ext>
            </a:extLst>
          </p:cNvPr>
          <p:cNvSpPr>
            <a:spLocks noGrp="1"/>
          </p:cNvSpPr>
          <p:nvPr>
            <p:ph type="sldNum" sz="quarter" idx="12"/>
          </p:nvPr>
        </p:nvSpPr>
        <p:spPr/>
        <p:txBody>
          <a:bodyPr/>
          <a:lstStyle/>
          <a:p>
            <a:fld id="{311CA8E9-01D7-4BBD-8575-72D0619AB8A4}" type="slidenum">
              <a:rPr lang="pt-BR" smtClean="0"/>
              <a:t>‹nº›</a:t>
            </a:fld>
            <a:endParaRPr lang="pt-BR"/>
          </a:p>
        </p:txBody>
      </p:sp>
    </p:spTree>
    <p:extLst>
      <p:ext uri="{BB962C8B-B14F-4D97-AF65-F5344CB8AC3E}">
        <p14:creationId xmlns:p14="http://schemas.microsoft.com/office/powerpoint/2010/main" val="1747098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0E42ABE0-99E3-4183-B4BC-A050D2C48C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C354F1ED-0D6E-4DBF-9D58-0083CC0911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8083102-8243-4258-9152-8B35F42E73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E7861-4D52-4A46-B1BF-E9DE17E95692}" type="datetimeFigureOut">
              <a:rPr lang="pt-BR" smtClean="0"/>
              <a:t>11/02/2020</a:t>
            </a:fld>
            <a:endParaRPr lang="pt-BR"/>
          </a:p>
        </p:txBody>
      </p:sp>
      <p:sp>
        <p:nvSpPr>
          <p:cNvPr id="5" name="Espaço Reservado para Rodapé 4">
            <a:extLst>
              <a:ext uri="{FF2B5EF4-FFF2-40B4-BE49-F238E27FC236}">
                <a16:creationId xmlns:a16="http://schemas.microsoft.com/office/drawing/2014/main" id="{E55E245E-0647-4300-8241-652720C200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CB140CE2-C23C-4955-B930-72D031882F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1CA8E9-01D7-4BBD-8575-72D0619AB8A4}" type="slidenum">
              <a:rPr lang="pt-BR" smtClean="0"/>
              <a:t>‹nº›</a:t>
            </a:fld>
            <a:endParaRPr lang="pt-BR"/>
          </a:p>
        </p:txBody>
      </p:sp>
    </p:spTree>
    <p:extLst>
      <p:ext uri="{BB962C8B-B14F-4D97-AF65-F5344CB8AC3E}">
        <p14:creationId xmlns:p14="http://schemas.microsoft.com/office/powerpoint/2010/main" val="1942879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valor.com.br/valor1000/2019/ranking1000maiores/Petr%C3%B3leo_e_G%C3%A1s"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app.vanmeursenergy.com/documents/free/68401001.pdf"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sinaval.org.br/2019/11/petrobras-preve-10-plataformas-em-buzios-ate-o-fim-da-proxima-decada/"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eiti.org/blog/what-eiti-reports-do-dont-tell-us-about-oil-deals"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swfinstitute.org/profile/598cdaa50124e9fd2d05ac89" TargetMode="External"/><Relationship Id="rId2" Type="http://schemas.openxmlformats.org/officeDocument/2006/relationships/hyperlink" Target="https://www.swfinstitute.org/profile/598cdaa60124e9fd2d05b9af" TargetMode="External"/><Relationship Id="rId1" Type="http://schemas.openxmlformats.org/officeDocument/2006/relationships/slideLayout" Target="../slideLayouts/slideLayout7.xml"/><Relationship Id="rId6" Type="http://schemas.openxmlformats.org/officeDocument/2006/relationships/hyperlink" Target="https://www.swfinstitute.org/fund-rankings/sovereign-wealth-fund" TargetMode="External"/><Relationship Id="rId5" Type="http://schemas.openxmlformats.org/officeDocument/2006/relationships/hyperlink" Target="https://www.swfinstitute.org/profile/598cdaa50124e9fd2d05b5f2" TargetMode="External"/><Relationship Id="rId4" Type="http://schemas.openxmlformats.org/officeDocument/2006/relationships/hyperlink" Target="https://www.swfinstitute.org/profile/598cdaa50124e9fd2d05a79b"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0A3152-AA3A-4238-A142-04FF905E47EC}"/>
              </a:ext>
            </a:extLst>
          </p:cNvPr>
          <p:cNvSpPr>
            <a:spLocks noGrp="1"/>
          </p:cNvSpPr>
          <p:nvPr>
            <p:ph type="ctrTitle"/>
          </p:nvPr>
        </p:nvSpPr>
        <p:spPr>
          <a:xfrm>
            <a:off x="163286" y="1412420"/>
            <a:ext cx="11953875" cy="1281113"/>
          </a:xfrm>
        </p:spPr>
        <p:txBody>
          <a:bodyPr>
            <a:normAutofit fontScale="90000"/>
          </a:bodyPr>
          <a:lstStyle/>
          <a:p>
            <a:r>
              <a:rPr lang="pt-BR" dirty="0"/>
              <a:t>Comissão de Constituição, Justiça e Cidadania do Senado Federal</a:t>
            </a:r>
          </a:p>
        </p:txBody>
      </p:sp>
      <p:sp>
        <p:nvSpPr>
          <p:cNvPr id="4" name="Retângulo 3"/>
          <p:cNvSpPr/>
          <p:nvPr/>
        </p:nvSpPr>
        <p:spPr>
          <a:xfrm>
            <a:off x="58723" y="3499081"/>
            <a:ext cx="12058437" cy="1077218"/>
          </a:xfrm>
          <a:prstGeom prst="rect">
            <a:avLst/>
          </a:prstGeom>
        </p:spPr>
        <p:txBody>
          <a:bodyPr wrap="square">
            <a:spAutoFit/>
          </a:bodyPr>
          <a:lstStyle/>
          <a:p>
            <a:pPr algn="ctr"/>
            <a:r>
              <a:rPr lang="pt-BR" sz="3200" dirty="0"/>
              <a:t> </a:t>
            </a:r>
            <a:r>
              <a:rPr lang="pt-BR" sz="3200" b="1" dirty="0"/>
              <a:t> Fundo Social</a:t>
            </a:r>
          </a:p>
          <a:p>
            <a:pPr algn="ctr"/>
            <a:r>
              <a:rPr lang="pt-BR" sz="3200" b="1" dirty="0"/>
              <a:t>Proposta de Emenda à Constituição nº 187, de 2019</a:t>
            </a:r>
          </a:p>
        </p:txBody>
      </p:sp>
      <p:sp>
        <p:nvSpPr>
          <p:cNvPr id="6" name="Retângulo 5"/>
          <p:cNvSpPr/>
          <p:nvPr/>
        </p:nvSpPr>
        <p:spPr>
          <a:xfrm>
            <a:off x="2819400" y="5239435"/>
            <a:ext cx="6096000" cy="1477328"/>
          </a:xfrm>
          <a:prstGeom prst="rect">
            <a:avLst/>
          </a:prstGeom>
        </p:spPr>
        <p:txBody>
          <a:bodyPr>
            <a:spAutoFit/>
          </a:bodyPr>
          <a:lstStyle/>
          <a:p>
            <a:pPr algn="ctr"/>
            <a:r>
              <a:rPr lang="pt-BR" dirty="0"/>
              <a:t>11 de fevereiro de 2020</a:t>
            </a:r>
          </a:p>
          <a:p>
            <a:pPr algn="ctr">
              <a:spcBef>
                <a:spcPts val="0"/>
              </a:spcBef>
            </a:pPr>
            <a:r>
              <a:rPr lang="pt-BR" dirty="0"/>
              <a:t>Paulo César Ribeiro Lima</a:t>
            </a:r>
          </a:p>
          <a:p>
            <a:pPr algn="ctr">
              <a:spcBef>
                <a:spcPts val="0"/>
              </a:spcBef>
            </a:pPr>
            <a:r>
              <a:rPr lang="pt-BR" dirty="0"/>
              <a:t>Consultor Legislativo Aposentado da Câmara dos Deputados</a:t>
            </a:r>
          </a:p>
          <a:p>
            <a:pPr algn="ctr">
              <a:spcBef>
                <a:spcPts val="0"/>
              </a:spcBef>
            </a:pPr>
            <a:r>
              <a:rPr lang="pt-BR" dirty="0"/>
              <a:t>Ex-Consultor Legislativo do Senado Federal</a:t>
            </a:r>
          </a:p>
          <a:p>
            <a:pPr algn="ctr">
              <a:spcBef>
                <a:spcPts val="0"/>
              </a:spcBef>
            </a:pPr>
            <a:r>
              <a:rPr lang="pt-BR" dirty="0" err="1"/>
              <a:t>Ex-Engenheiro</a:t>
            </a:r>
            <a:r>
              <a:rPr lang="pt-BR" dirty="0"/>
              <a:t> da Petrobrás</a:t>
            </a:r>
          </a:p>
        </p:txBody>
      </p:sp>
    </p:spTree>
    <p:extLst>
      <p:ext uri="{BB962C8B-B14F-4D97-AF65-F5344CB8AC3E}">
        <p14:creationId xmlns:p14="http://schemas.microsoft.com/office/powerpoint/2010/main" val="688135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Número de Slide 1">
            <a:extLst>
              <a:ext uri="{FF2B5EF4-FFF2-40B4-BE49-F238E27FC236}">
                <a16:creationId xmlns:a16="http://schemas.microsoft.com/office/drawing/2014/main" id="{089EED78-81DC-4D96-AFFC-3D3072C61E1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09A8382-B38F-4BDD-B138-5FE1579576EF}" type="slidenum">
              <a:rPr lang="en-US" altLang="pt-BR"/>
              <a:pPr eaLnBrk="1" hangingPunct="1"/>
              <a:t>10</a:t>
            </a:fld>
            <a:endParaRPr lang="en-US" altLang="pt-BR"/>
          </a:p>
        </p:txBody>
      </p:sp>
      <p:sp>
        <p:nvSpPr>
          <p:cNvPr id="3" name="Text Box 2">
            <a:extLst>
              <a:ext uri="{FF2B5EF4-FFF2-40B4-BE49-F238E27FC236}">
                <a16:creationId xmlns:a16="http://schemas.microsoft.com/office/drawing/2014/main" id="{04F8AC1E-4C76-414D-89C2-9557B6BDBD08}"/>
              </a:ext>
            </a:extLst>
          </p:cNvPr>
          <p:cNvSpPr txBox="1">
            <a:spLocks noChangeArrowheads="1"/>
          </p:cNvSpPr>
          <p:nvPr/>
        </p:nvSpPr>
        <p:spPr bwMode="auto">
          <a:xfrm>
            <a:off x="2057400" y="499079"/>
            <a:ext cx="8077200" cy="585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algn="l" eaLnBrk="1" hangingPunct="1">
              <a:defRPr/>
            </a:pPr>
            <a:r>
              <a:rPr lang="pt-BR" sz="2800" b="1" dirty="0">
                <a:solidFill>
                  <a:schemeClr val="tx1">
                    <a:lumMod val="10000"/>
                  </a:schemeClr>
                </a:solidFill>
              </a:rPr>
              <a:t>Constituem recursos do FS</a:t>
            </a:r>
            <a:r>
              <a:rPr lang="pt-BR" sz="2400" b="1" dirty="0">
                <a:solidFill>
                  <a:srgbClr val="336600"/>
                </a:solidFill>
              </a:rPr>
              <a:t>:</a:t>
            </a:r>
          </a:p>
          <a:p>
            <a:pPr marL="285750" indent="-285750" algn="just" eaLnBrk="1" hangingPunct="1">
              <a:spcBef>
                <a:spcPct val="100000"/>
              </a:spcBef>
              <a:spcAft>
                <a:spcPts val="100"/>
              </a:spcAft>
              <a:buFont typeface="Symbol" pitchFamily="18" charset="2"/>
              <a:buChar char="Þ"/>
              <a:defRPr/>
            </a:pPr>
            <a:r>
              <a:rPr lang="pt-BR" sz="1800" b="1" dirty="0">
                <a:solidFill>
                  <a:srgbClr val="336600"/>
                </a:solidFill>
              </a:rPr>
              <a:t> </a:t>
            </a:r>
            <a:r>
              <a:rPr lang="pt-BR" sz="1800" b="1" dirty="0">
                <a:solidFill>
                  <a:srgbClr val="003300"/>
                </a:solidFill>
              </a:rPr>
              <a:t>parcela do valor do bônus de assinatura que lhe for destinada pelos contratos de partilha de produção</a:t>
            </a:r>
          </a:p>
          <a:p>
            <a:pPr marL="285750" indent="-285750" algn="just" eaLnBrk="1" hangingPunct="1">
              <a:spcBef>
                <a:spcPct val="100000"/>
              </a:spcBef>
              <a:spcAft>
                <a:spcPts val="100"/>
              </a:spcAft>
              <a:buFont typeface="Symbol" pitchFamily="18" charset="2"/>
              <a:buChar char="Þ"/>
              <a:defRPr/>
            </a:pPr>
            <a:r>
              <a:rPr lang="pt-BR" sz="1800" b="1" dirty="0">
                <a:solidFill>
                  <a:srgbClr val="003300"/>
                </a:solidFill>
              </a:rPr>
              <a:t> a parcela dos royalties que cabe à União, deduzidas aquelas destinadas aos seus órgãos específicos, conforme estabelecido nos contratos de partilha de produção</a:t>
            </a:r>
          </a:p>
          <a:p>
            <a:pPr marL="285750" indent="-285750" algn="just" eaLnBrk="1" hangingPunct="1">
              <a:spcBef>
                <a:spcPct val="100000"/>
              </a:spcBef>
              <a:spcAft>
                <a:spcPts val="100"/>
              </a:spcAft>
              <a:buFont typeface="Symbol" pitchFamily="18" charset="2"/>
              <a:buChar char="Þ"/>
              <a:defRPr/>
            </a:pPr>
            <a:r>
              <a:rPr lang="pt-BR" sz="1800" b="1" dirty="0">
                <a:solidFill>
                  <a:srgbClr val="990033"/>
                </a:solidFill>
              </a:rPr>
              <a:t> </a:t>
            </a:r>
            <a:r>
              <a:rPr lang="pt-BR" sz="1800" b="1" dirty="0">
                <a:solidFill>
                  <a:srgbClr val="003300"/>
                </a:solidFill>
              </a:rPr>
              <a:t>os royalties e a participação especial das áreas localizadas no </a:t>
            </a:r>
            <a:r>
              <a:rPr lang="pt-BR" sz="1800" b="1" dirty="0" err="1">
                <a:solidFill>
                  <a:srgbClr val="003300"/>
                </a:solidFill>
              </a:rPr>
              <a:t>pré</a:t>
            </a:r>
            <a:r>
              <a:rPr lang="pt-BR" sz="1800" b="1" dirty="0">
                <a:solidFill>
                  <a:srgbClr val="003300"/>
                </a:solidFill>
              </a:rPr>
              <a:t>-sal contratadas sob o regime de concessão destinados à administração direta da União, mediante a regra de transição, a critério do Poder Executivo, estabelecida na forma do regulamento</a:t>
            </a:r>
          </a:p>
          <a:p>
            <a:pPr marL="285750" indent="-285750" algn="just" eaLnBrk="1" hangingPunct="1">
              <a:spcBef>
                <a:spcPct val="100000"/>
              </a:spcBef>
              <a:spcAft>
                <a:spcPts val="100"/>
              </a:spcAft>
              <a:buFont typeface="Symbol" pitchFamily="18" charset="2"/>
              <a:buChar char="Þ"/>
              <a:defRPr/>
            </a:pPr>
            <a:r>
              <a:rPr lang="pt-BR" sz="1800" b="1" dirty="0">
                <a:solidFill>
                  <a:srgbClr val="003300"/>
                </a:solidFill>
              </a:rPr>
              <a:t> a receita advinda da comercialização de petróleo, de gás natural e de outros hidrocarbonetos fluidos da União, conforme definido em lei</a:t>
            </a:r>
          </a:p>
          <a:p>
            <a:pPr marL="285750" indent="-285750" algn="just" eaLnBrk="1" hangingPunct="1">
              <a:spcBef>
                <a:spcPct val="100000"/>
              </a:spcBef>
              <a:spcAft>
                <a:spcPts val="100"/>
              </a:spcAft>
              <a:buFont typeface="Symbol" pitchFamily="18" charset="2"/>
              <a:buChar char="Þ"/>
              <a:defRPr/>
            </a:pPr>
            <a:r>
              <a:rPr lang="pt-BR" sz="1800" b="1" dirty="0">
                <a:solidFill>
                  <a:srgbClr val="003300"/>
                </a:solidFill>
              </a:rPr>
              <a:t> os resultados de aplicações financeiras sobre suas disponibilidades</a:t>
            </a:r>
          </a:p>
          <a:p>
            <a:pPr marL="285750" indent="-285750" algn="just" eaLnBrk="1" hangingPunct="1">
              <a:spcBef>
                <a:spcPct val="100000"/>
              </a:spcBef>
              <a:spcAft>
                <a:spcPts val="100"/>
              </a:spcAft>
              <a:buFont typeface="Symbol" pitchFamily="18" charset="2"/>
              <a:buChar char="Þ"/>
              <a:defRPr/>
            </a:pPr>
            <a:r>
              <a:rPr lang="pt-BR" sz="1800" b="1" dirty="0">
                <a:solidFill>
                  <a:srgbClr val="003300"/>
                </a:solidFill>
              </a:rPr>
              <a:t> outros recursos que lhe sejam destinados em lei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ço Reservado para Número de Slide 1">
            <a:extLst>
              <a:ext uri="{FF2B5EF4-FFF2-40B4-BE49-F238E27FC236}">
                <a16:creationId xmlns:a16="http://schemas.microsoft.com/office/drawing/2014/main" id="{F8964095-E078-452E-9746-7BFDB9B58E0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B75EB28-426C-4BE8-B747-6986B37738AF}" type="slidenum">
              <a:rPr lang="en-US" altLang="pt-BR"/>
              <a:pPr eaLnBrk="1" hangingPunct="1"/>
              <a:t>11</a:t>
            </a:fld>
            <a:endParaRPr lang="en-US" altLang="pt-BR"/>
          </a:p>
        </p:txBody>
      </p:sp>
      <p:sp>
        <p:nvSpPr>
          <p:cNvPr id="49155" name="Text Box 2">
            <a:extLst>
              <a:ext uri="{FF2B5EF4-FFF2-40B4-BE49-F238E27FC236}">
                <a16:creationId xmlns:a16="http://schemas.microsoft.com/office/drawing/2014/main" id="{AE8C55B8-57D7-43AF-A81D-B1FAD2E2FD5F}"/>
              </a:ext>
            </a:extLst>
          </p:cNvPr>
          <p:cNvSpPr txBox="1">
            <a:spLocks noChangeArrowheads="1"/>
          </p:cNvSpPr>
          <p:nvPr/>
        </p:nvSpPr>
        <p:spPr bwMode="auto">
          <a:xfrm>
            <a:off x="2057400" y="322263"/>
            <a:ext cx="8077200"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85750" indent="-2857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100000"/>
              </a:spcBef>
              <a:spcAft>
                <a:spcPts val="100"/>
              </a:spcAft>
              <a:buFont typeface="Symbol" panose="05050102010706020507" pitchFamily="18" charset="2"/>
              <a:buChar char="Þ"/>
            </a:pPr>
            <a:r>
              <a:rPr lang="pt-BR" altLang="pt-BR" b="1">
                <a:solidFill>
                  <a:srgbClr val="003300"/>
                </a:solidFill>
              </a:rPr>
              <a:t> Os investimentos e aplicações do FS serão destinados preferencialmente a ativos no exterior</a:t>
            </a:r>
          </a:p>
          <a:p>
            <a:pPr algn="just" eaLnBrk="1" hangingPunct="1">
              <a:spcBef>
                <a:spcPct val="100000"/>
              </a:spcBef>
              <a:spcAft>
                <a:spcPts val="100"/>
              </a:spcAft>
              <a:buFont typeface="Symbol" panose="05050102010706020507" pitchFamily="18" charset="2"/>
              <a:buChar char="Þ"/>
            </a:pPr>
            <a:r>
              <a:rPr lang="pt-BR" altLang="pt-BR" b="1">
                <a:solidFill>
                  <a:srgbClr val="003300"/>
                </a:solidFill>
              </a:rPr>
              <a:t> Os recursos do FS para aplicação nos programas e projetos deverão ser os resultantes do retorno sobre o capital</a:t>
            </a:r>
          </a:p>
          <a:p>
            <a:pPr algn="just" eaLnBrk="1" hangingPunct="1">
              <a:spcBef>
                <a:spcPct val="100000"/>
              </a:spcBef>
              <a:spcAft>
                <a:spcPts val="100"/>
              </a:spcAft>
              <a:buFont typeface="Symbol" panose="05050102010706020507" pitchFamily="18" charset="2"/>
              <a:buChar char="Þ"/>
            </a:pPr>
            <a:r>
              <a:rPr lang="pt-BR" altLang="pt-BR" b="1">
                <a:solidFill>
                  <a:srgbClr val="003300"/>
                </a:solidFill>
              </a:rPr>
              <a:t> A política de investimentos do FS será realizada pelo Comitê de Gestão Financeira do Fundo Social - CGFFS</a:t>
            </a:r>
          </a:p>
          <a:p>
            <a:pPr algn="just" eaLnBrk="1" hangingPunct="1">
              <a:spcBef>
                <a:spcPct val="100000"/>
              </a:spcBef>
              <a:spcAft>
                <a:spcPts val="100"/>
              </a:spcAft>
              <a:buFont typeface="Symbol" panose="05050102010706020507" pitchFamily="18" charset="2"/>
              <a:buChar char="Þ"/>
            </a:pPr>
            <a:r>
              <a:rPr lang="pt-BR" altLang="pt-BR" b="1">
                <a:solidFill>
                  <a:srgbClr val="003300"/>
                </a:solidFill>
              </a:rPr>
              <a:t> A prioridade e a destinação dos recursos resgatados do FS para os programas e projetos serão propostas pelo Conselho Deliberativo do Fundo Social - CDFS, ouvidos os Ministérios afins</a:t>
            </a:r>
          </a:p>
          <a:p>
            <a:pPr algn="just" eaLnBrk="1" hangingPunct="1">
              <a:spcBef>
                <a:spcPct val="100000"/>
              </a:spcBef>
              <a:spcAft>
                <a:spcPts val="100"/>
              </a:spcAft>
              <a:buFont typeface="Symbol" panose="05050102010706020507" pitchFamily="18" charset="2"/>
              <a:buChar char="Þ"/>
            </a:pPr>
            <a:r>
              <a:rPr lang="pt-BR" altLang="pt-BR" b="1">
                <a:solidFill>
                  <a:srgbClr val="003300"/>
                </a:solidFill>
              </a:rPr>
              <a:t>Alteração feita na Câmara dos Deputados pode destinar importantes recursos para o Fundo Social decorrentes da exploração de áreas já concedidas do Pré-Sal</a:t>
            </a:r>
          </a:p>
          <a:p>
            <a:pPr algn="just" eaLnBrk="1" hangingPunct="1">
              <a:spcBef>
                <a:spcPct val="100000"/>
              </a:spcBef>
              <a:spcAft>
                <a:spcPts val="100"/>
              </a:spcAft>
              <a:buFont typeface="Symbol" panose="05050102010706020507" pitchFamily="18" charset="2"/>
              <a:buChar char="Þ"/>
            </a:pPr>
            <a:r>
              <a:rPr lang="pt-BR" altLang="pt-BR" b="1">
                <a:solidFill>
                  <a:srgbClr val="003300"/>
                </a:solidFill>
              </a:rPr>
              <a:t> A aplicação dos recursos do Fundo Social no exterior e a destinação apenas do retorno aos programas e projetos sociais podem frustar a expectativa da população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3">
            <a:extLst>
              <a:ext uri="{FF2B5EF4-FFF2-40B4-BE49-F238E27FC236}">
                <a16:creationId xmlns:a16="http://schemas.microsoft.com/office/drawing/2014/main" id="{2F253A30-8C27-4F20-8953-F0140EEED5FF}"/>
              </a:ext>
            </a:extLst>
          </p:cNvPr>
          <p:cNvSpPr>
            <a:spLocks noGrp="1"/>
          </p:cNvSpPr>
          <p:nvPr>
            <p:ph type="title" idx="4294967295"/>
          </p:nvPr>
        </p:nvSpPr>
        <p:spPr>
          <a:xfrm>
            <a:off x="1524000" y="188914"/>
            <a:ext cx="9144000" cy="854075"/>
          </a:xfrm>
        </p:spPr>
        <p:txBody>
          <a:bodyPr>
            <a:normAutofit fontScale="90000"/>
          </a:bodyPr>
          <a:lstStyle/>
          <a:p>
            <a:pPr algn="ctr" eaLnBrk="1" hangingPunct="1"/>
            <a:br>
              <a:rPr lang="pt-BR" altLang="pt-BR" dirty="0"/>
            </a:br>
            <a:br>
              <a:rPr lang="pt-BR" altLang="pt-BR" dirty="0"/>
            </a:br>
            <a:r>
              <a:rPr lang="pt-BR" altLang="pt-BR" sz="3100" b="1" dirty="0">
                <a:solidFill>
                  <a:schemeClr val="tx1">
                    <a:lumMod val="10000"/>
                  </a:schemeClr>
                </a:solidFill>
                <a:latin typeface="Arial" charset="0"/>
                <a:ea typeface="+mn-ea"/>
                <a:cs typeface="+mn-cs"/>
              </a:rPr>
              <a:t>Lei dos “royalties” para educação (12.858/2013)</a:t>
            </a:r>
            <a:br>
              <a:rPr lang="pt-BR" altLang="pt-BR" sz="3100" b="1" dirty="0">
                <a:solidFill>
                  <a:schemeClr val="tx1">
                    <a:lumMod val="10000"/>
                  </a:schemeClr>
                </a:solidFill>
                <a:latin typeface="Arial" charset="0"/>
                <a:ea typeface="+mn-ea"/>
                <a:cs typeface="+mn-cs"/>
              </a:rPr>
            </a:br>
            <a:br>
              <a:rPr lang="en-US" altLang="pt-BR" dirty="0">
                <a:solidFill>
                  <a:schemeClr val="bg1"/>
                </a:solidFill>
                <a:latin typeface="Arial" panose="020B0604020202020204" pitchFamily="34" charset="0"/>
              </a:rPr>
            </a:br>
            <a:endParaRPr lang="pt-BR" altLang="pt-BR" dirty="0"/>
          </a:p>
        </p:txBody>
      </p:sp>
      <p:sp>
        <p:nvSpPr>
          <p:cNvPr id="3" name="CaixaDeTexto 2">
            <a:extLst>
              <a:ext uri="{FF2B5EF4-FFF2-40B4-BE49-F238E27FC236}">
                <a16:creationId xmlns:a16="http://schemas.microsoft.com/office/drawing/2014/main" id="{9988F165-CC73-40E8-A241-6829C78EDA0E}"/>
              </a:ext>
            </a:extLst>
          </p:cNvPr>
          <p:cNvSpPr txBox="1"/>
          <p:nvPr/>
        </p:nvSpPr>
        <p:spPr>
          <a:xfrm>
            <a:off x="1524000" y="1171708"/>
            <a:ext cx="8785225" cy="4770437"/>
          </a:xfrm>
          <a:prstGeom prst="rect">
            <a:avLst/>
          </a:prstGeom>
          <a:noFill/>
        </p:spPr>
        <p:txBody>
          <a:bodyPr>
            <a:spAutoFit/>
          </a:bodyPr>
          <a:lstStyle/>
          <a:p>
            <a:pPr algn="just">
              <a:defRPr/>
            </a:pPr>
            <a:r>
              <a:rPr lang="pt-BR" altLang="pt-BR" sz="1600" b="1" dirty="0">
                <a:solidFill>
                  <a:schemeClr val="tx1">
                    <a:lumMod val="65000"/>
                    <a:lumOff val="35000"/>
                  </a:schemeClr>
                </a:solidFill>
                <a:latin typeface="Arial" charset="0"/>
                <a:cs typeface="Arial" charset="0"/>
              </a:rPr>
              <a:t>Art. 2º Para fins de cumprimento da meta prevista no inciso VI do caput do art. 214 e no art. 196 da Constituição Federal, serão destinados exclusivamente para a educação pública, com prioridade para a </a:t>
            </a:r>
            <a:r>
              <a:rPr lang="pt-BR" altLang="pt-BR" sz="1600" b="1" dirty="0">
                <a:solidFill>
                  <a:srgbClr val="C00000"/>
                </a:solidFill>
                <a:latin typeface="Arial" charset="0"/>
                <a:cs typeface="Arial" charset="0"/>
              </a:rPr>
              <a:t>educação básica, e para a saúde</a:t>
            </a:r>
            <a:r>
              <a:rPr lang="pt-BR" altLang="pt-BR" sz="1600" b="1" dirty="0">
                <a:solidFill>
                  <a:schemeClr val="tx1">
                    <a:lumMod val="65000"/>
                    <a:lumOff val="35000"/>
                  </a:schemeClr>
                </a:solidFill>
                <a:latin typeface="Arial" charset="0"/>
                <a:cs typeface="Arial" charset="0"/>
              </a:rPr>
              <a:t>, na forma do regulamento, os seguintes recursos:</a:t>
            </a:r>
          </a:p>
          <a:p>
            <a:pPr algn="just">
              <a:defRPr/>
            </a:pPr>
            <a:endParaRPr lang="pt-BR" altLang="pt-BR" sz="1600" b="1" dirty="0">
              <a:solidFill>
                <a:schemeClr val="tx1">
                  <a:lumMod val="65000"/>
                  <a:lumOff val="35000"/>
                </a:schemeClr>
              </a:solidFill>
              <a:latin typeface="Arial" charset="0"/>
              <a:cs typeface="Arial" charset="0"/>
            </a:endParaRPr>
          </a:p>
          <a:p>
            <a:pPr algn="just">
              <a:defRPr/>
            </a:pPr>
            <a:r>
              <a:rPr lang="pt-BR" altLang="pt-BR" sz="1600" b="1" dirty="0">
                <a:solidFill>
                  <a:schemeClr val="tx1">
                    <a:lumMod val="65000"/>
                    <a:lumOff val="35000"/>
                  </a:schemeClr>
                </a:solidFill>
                <a:latin typeface="Arial" charset="0"/>
                <a:cs typeface="Arial" charset="0"/>
              </a:rPr>
              <a:t>I - as receitas dos órgãos da administração direta da </a:t>
            </a:r>
            <a:r>
              <a:rPr lang="pt-BR" altLang="pt-BR" sz="1600" b="1" dirty="0">
                <a:solidFill>
                  <a:srgbClr val="C00000"/>
                </a:solidFill>
                <a:latin typeface="Arial" charset="0"/>
                <a:cs typeface="Arial" charset="0"/>
              </a:rPr>
              <a:t>União</a:t>
            </a:r>
            <a:r>
              <a:rPr lang="pt-BR" altLang="pt-BR" sz="1600" b="1" dirty="0">
                <a:solidFill>
                  <a:schemeClr val="tx1">
                    <a:lumMod val="65000"/>
                    <a:lumOff val="35000"/>
                  </a:schemeClr>
                </a:solidFill>
                <a:latin typeface="Arial" charset="0"/>
                <a:cs typeface="Arial" charset="0"/>
              </a:rPr>
              <a:t> provenientes dos royalties e da participação especial decorrentes de áreas </a:t>
            </a:r>
            <a:r>
              <a:rPr lang="pt-BR" altLang="pt-BR" sz="1600" b="1" dirty="0">
                <a:solidFill>
                  <a:srgbClr val="C00000"/>
                </a:solidFill>
                <a:latin typeface="Arial" charset="0"/>
                <a:cs typeface="Arial" charset="0"/>
              </a:rPr>
              <a:t>cuja declaração de comercialidade tenha ocorrido a partir de 3 de dezembro de 2012</a:t>
            </a:r>
            <a:r>
              <a:rPr lang="pt-BR" altLang="pt-BR" sz="1600" b="1" dirty="0">
                <a:solidFill>
                  <a:schemeClr val="tx1">
                    <a:lumMod val="65000"/>
                    <a:lumOff val="35000"/>
                  </a:schemeClr>
                </a:solidFill>
                <a:latin typeface="Arial" charset="0"/>
                <a:cs typeface="Arial" charset="0"/>
              </a:rPr>
              <a:t>, relativas a contratos celebrados sob os regimes de concessão, de cessão onerosa e de partilha de produção, de que tratam respectivamente as Leis n</a:t>
            </a:r>
            <a:r>
              <a:rPr lang="pt-BR" altLang="pt-BR" sz="1600" b="1" baseline="30000" dirty="0">
                <a:solidFill>
                  <a:schemeClr val="tx1">
                    <a:lumMod val="65000"/>
                    <a:lumOff val="35000"/>
                  </a:schemeClr>
                </a:solidFill>
                <a:latin typeface="Arial" charset="0"/>
                <a:cs typeface="Arial" charset="0"/>
              </a:rPr>
              <a:t>os</a:t>
            </a:r>
            <a:r>
              <a:rPr lang="pt-BR" altLang="pt-BR" sz="1600" b="1" dirty="0">
                <a:solidFill>
                  <a:schemeClr val="tx1">
                    <a:lumMod val="65000"/>
                    <a:lumOff val="35000"/>
                  </a:schemeClr>
                </a:solidFill>
                <a:latin typeface="Arial" charset="0"/>
                <a:cs typeface="Arial" charset="0"/>
              </a:rPr>
              <a:t> 9.478, de 6 de agosto de 1997, 12.276, de 30 de junho de 2010, e 12.351, de 22 de dezembro de 2010, quando a lavra ocorrer na plataforma continental, no mar territorial ou na zona econômica exclusiva;</a:t>
            </a:r>
          </a:p>
          <a:p>
            <a:pPr algn="just">
              <a:defRPr/>
            </a:pPr>
            <a:endParaRPr lang="pt-BR" altLang="pt-BR" sz="1600" b="1" dirty="0">
              <a:solidFill>
                <a:schemeClr val="tx1">
                  <a:lumMod val="65000"/>
                  <a:lumOff val="35000"/>
                </a:schemeClr>
              </a:solidFill>
              <a:latin typeface="Arial" charset="0"/>
              <a:cs typeface="Arial" charset="0"/>
            </a:endParaRPr>
          </a:p>
          <a:p>
            <a:pPr algn="just">
              <a:defRPr/>
            </a:pPr>
            <a:r>
              <a:rPr lang="pt-BR" altLang="pt-BR" sz="1600" b="1" dirty="0">
                <a:solidFill>
                  <a:schemeClr val="tx1">
                    <a:lumMod val="65000"/>
                    <a:lumOff val="35000"/>
                  </a:schemeClr>
                </a:solidFill>
                <a:latin typeface="Arial" charset="0"/>
                <a:cs typeface="Arial" charset="0"/>
              </a:rPr>
              <a:t>II - as receitas dos </a:t>
            </a:r>
            <a:r>
              <a:rPr lang="pt-BR" altLang="pt-BR" sz="1600" b="1" dirty="0">
                <a:solidFill>
                  <a:srgbClr val="C00000"/>
                </a:solidFill>
                <a:latin typeface="Arial" charset="0"/>
                <a:cs typeface="Arial" charset="0"/>
              </a:rPr>
              <a:t>Estados, do Distrito Federal e dos Municípios  </a:t>
            </a:r>
            <a:r>
              <a:rPr lang="pt-BR" altLang="pt-BR" sz="1600" b="1" dirty="0">
                <a:solidFill>
                  <a:schemeClr val="tx1">
                    <a:lumMod val="65000"/>
                    <a:lumOff val="35000"/>
                  </a:schemeClr>
                </a:solidFill>
                <a:latin typeface="Arial" charset="0"/>
                <a:cs typeface="Arial" charset="0"/>
              </a:rPr>
              <a:t>provenientes dos royalties e da participação especial, relativas a </a:t>
            </a:r>
            <a:r>
              <a:rPr lang="pt-BR" altLang="pt-BR" sz="1600" b="1" dirty="0">
                <a:solidFill>
                  <a:srgbClr val="C00000"/>
                </a:solidFill>
                <a:latin typeface="Arial" charset="0"/>
                <a:cs typeface="Arial" charset="0"/>
              </a:rPr>
              <a:t>contratos celebrados a partir de 3 de dezembro de 2012</a:t>
            </a:r>
            <a:r>
              <a:rPr lang="pt-BR" altLang="pt-BR" sz="1600" b="1" dirty="0">
                <a:solidFill>
                  <a:schemeClr val="tx1">
                    <a:lumMod val="65000"/>
                    <a:lumOff val="35000"/>
                  </a:schemeClr>
                </a:solidFill>
                <a:latin typeface="Arial" charset="0"/>
                <a:cs typeface="Arial" charset="0"/>
              </a:rPr>
              <a:t>, sob os regimes de concessão, de cessão onerosa e de partilha de produção, de que tratam respectivamente as Leis </a:t>
            </a:r>
            <a:r>
              <a:rPr lang="pt-BR" altLang="pt-BR" sz="1600" b="1" dirty="0" err="1">
                <a:solidFill>
                  <a:schemeClr val="tx1">
                    <a:lumMod val="65000"/>
                    <a:lumOff val="35000"/>
                  </a:schemeClr>
                </a:solidFill>
                <a:latin typeface="Arial" charset="0"/>
                <a:cs typeface="Arial" charset="0"/>
              </a:rPr>
              <a:t>nºs</a:t>
            </a:r>
            <a:r>
              <a:rPr lang="pt-BR" altLang="pt-BR" sz="1600" b="1" dirty="0">
                <a:solidFill>
                  <a:schemeClr val="tx1">
                    <a:lumMod val="65000"/>
                    <a:lumOff val="35000"/>
                  </a:schemeClr>
                </a:solidFill>
                <a:latin typeface="Arial" charset="0"/>
                <a:cs typeface="Arial" charset="0"/>
              </a:rPr>
              <a:t> 9.478, de 6 de agosto de 1997, 12.276, de 30 de junho de 2010, e 12.351, de 22 de dezembro de 2010, quando a lavra ocorrer na plataforma continental, no mar territorial ou na zona econômica exclusiva;</a:t>
            </a:r>
            <a:endParaRPr lang="pt-BR" sz="1600" b="1" dirty="0">
              <a:solidFill>
                <a:schemeClr val="tx1">
                  <a:lumMod val="65000"/>
                  <a:lumOff val="35000"/>
                </a:schemeClr>
              </a:solidFill>
              <a:latin typeface="Arial" charset="0"/>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3">
            <a:extLst>
              <a:ext uri="{FF2B5EF4-FFF2-40B4-BE49-F238E27FC236}">
                <a16:creationId xmlns:a16="http://schemas.microsoft.com/office/drawing/2014/main" id="{C2AB55EA-10F9-4BE4-A084-D527155FF7FA}"/>
              </a:ext>
            </a:extLst>
          </p:cNvPr>
          <p:cNvSpPr>
            <a:spLocks noGrp="1"/>
          </p:cNvSpPr>
          <p:nvPr>
            <p:ph type="title" idx="4294967295"/>
          </p:nvPr>
        </p:nvSpPr>
        <p:spPr>
          <a:xfrm>
            <a:off x="1524000" y="333376"/>
            <a:ext cx="9144000" cy="854075"/>
          </a:xfrm>
        </p:spPr>
        <p:txBody>
          <a:bodyPr>
            <a:normAutofit fontScale="90000"/>
          </a:bodyPr>
          <a:lstStyle/>
          <a:p>
            <a:pPr algn="ctr" eaLnBrk="1" hangingPunct="1"/>
            <a:br>
              <a:rPr lang="pt-BR" altLang="pt-BR" dirty="0"/>
            </a:br>
            <a:br>
              <a:rPr lang="pt-BR" altLang="pt-BR" dirty="0"/>
            </a:br>
            <a:r>
              <a:rPr lang="pt-BR" altLang="pt-BR" sz="3100" b="1" dirty="0">
                <a:solidFill>
                  <a:schemeClr val="tx1">
                    <a:lumMod val="10000"/>
                  </a:schemeClr>
                </a:solidFill>
                <a:latin typeface="Arial" charset="0"/>
                <a:ea typeface="+mn-ea"/>
                <a:cs typeface="+mn-cs"/>
              </a:rPr>
              <a:t>Lei dos “royalties” para educação (12.858/2013)</a:t>
            </a:r>
            <a:br>
              <a:rPr lang="pt-BR" altLang="pt-BR" sz="3100" b="1" dirty="0">
                <a:solidFill>
                  <a:schemeClr val="tx1">
                    <a:lumMod val="10000"/>
                  </a:schemeClr>
                </a:solidFill>
                <a:latin typeface="Arial" charset="0"/>
                <a:ea typeface="+mn-ea"/>
                <a:cs typeface="+mn-cs"/>
              </a:rPr>
            </a:br>
            <a:br>
              <a:rPr lang="en-US" altLang="pt-BR" dirty="0">
                <a:solidFill>
                  <a:schemeClr val="bg1"/>
                </a:solidFill>
                <a:latin typeface="Arial" panose="020B0604020202020204" pitchFamily="34" charset="0"/>
              </a:rPr>
            </a:br>
            <a:endParaRPr lang="pt-BR" altLang="pt-BR" dirty="0"/>
          </a:p>
        </p:txBody>
      </p:sp>
      <p:sp>
        <p:nvSpPr>
          <p:cNvPr id="3" name="CaixaDeTexto 2">
            <a:extLst>
              <a:ext uri="{FF2B5EF4-FFF2-40B4-BE49-F238E27FC236}">
                <a16:creationId xmlns:a16="http://schemas.microsoft.com/office/drawing/2014/main" id="{54E8AB9E-3181-4C12-84AC-CAA6FAAB6754}"/>
              </a:ext>
            </a:extLst>
          </p:cNvPr>
          <p:cNvSpPr txBox="1"/>
          <p:nvPr/>
        </p:nvSpPr>
        <p:spPr>
          <a:xfrm>
            <a:off x="1558926" y="1773238"/>
            <a:ext cx="8785225" cy="4278312"/>
          </a:xfrm>
          <a:prstGeom prst="rect">
            <a:avLst/>
          </a:prstGeom>
          <a:noFill/>
        </p:spPr>
        <p:txBody>
          <a:bodyPr>
            <a:spAutoFit/>
          </a:bodyPr>
          <a:lstStyle/>
          <a:p>
            <a:pPr algn="just">
              <a:defRPr/>
            </a:pPr>
            <a:r>
              <a:rPr lang="pt-BR" altLang="pt-BR" sz="1600" b="1" dirty="0">
                <a:solidFill>
                  <a:schemeClr val="tx1">
                    <a:lumMod val="65000"/>
                    <a:lumOff val="35000"/>
                  </a:schemeClr>
                </a:solidFill>
                <a:latin typeface="Arial" charset="0"/>
                <a:cs typeface="Arial" charset="0"/>
              </a:rPr>
              <a:t>Art. 2º</a:t>
            </a:r>
          </a:p>
          <a:p>
            <a:pPr algn="just">
              <a:defRPr/>
            </a:pPr>
            <a:r>
              <a:rPr lang="pt-BR" altLang="pt-BR" sz="1600" b="1" dirty="0">
                <a:solidFill>
                  <a:schemeClr val="tx1">
                    <a:lumMod val="65000"/>
                    <a:lumOff val="35000"/>
                  </a:schemeClr>
                </a:solidFill>
                <a:latin typeface="Arial" charset="0"/>
                <a:cs typeface="Arial" charset="0"/>
              </a:rPr>
              <a:t>III - </a:t>
            </a:r>
            <a:r>
              <a:rPr lang="pt-BR" altLang="pt-BR" sz="1600" b="1" dirty="0">
                <a:solidFill>
                  <a:srgbClr val="C00000"/>
                </a:solidFill>
                <a:latin typeface="Arial" charset="0"/>
                <a:cs typeface="Arial" charset="0"/>
              </a:rPr>
              <a:t>50% (cinquenta por cento) dos recursos recebidos pelo Fundo Social </a:t>
            </a:r>
            <a:r>
              <a:rPr lang="pt-BR" altLang="pt-BR" sz="1600" b="1" dirty="0">
                <a:solidFill>
                  <a:schemeClr val="tx1">
                    <a:lumMod val="65000"/>
                    <a:lumOff val="35000"/>
                  </a:schemeClr>
                </a:solidFill>
                <a:latin typeface="Arial" charset="0"/>
                <a:cs typeface="Arial" charset="0"/>
              </a:rPr>
              <a:t>de que trata o art. 47 da Lei nº 12.351, de 22 de dezembro de 2010, até que sejam cumpridas as metas estabelecidas no Plano Nacional de Educação; e</a:t>
            </a:r>
          </a:p>
          <a:p>
            <a:pPr algn="just">
              <a:defRPr/>
            </a:pPr>
            <a:r>
              <a:rPr lang="pt-BR" altLang="pt-BR" sz="1600" b="1" dirty="0">
                <a:solidFill>
                  <a:schemeClr val="tx1">
                    <a:lumMod val="65000"/>
                    <a:lumOff val="35000"/>
                  </a:schemeClr>
                </a:solidFill>
                <a:latin typeface="Arial" charset="0"/>
                <a:cs typeface="Arial" charset="0"/>
              </a:rPr>
              <a:t>IV - </a:t>
            </a:r>
            <a:r>
              <a:rPr lang="pt-BR" altLang="pt-BR" sz="1600" b="1" dirty="0">
                <a:solidFill>
                  <a:srgbClr val="C00000"/>
                </a:solidFill>
                <a:latin typeface="Arial" charset="0"/>
                <a:cs typeface="Arial" charset="0"/>
              </a:rPr>
              <a:t>as receitas da União decorrentes de acordos de individualização da produção </a:t>
            </a:r>
            <a:r>
              <a:rPr lang="pt-BR" altLang="pt-BR" sz="1600" b="1" dirty="0">
                <a:solidFill>
                  <a:schemeClr val="tx1">
                    <a:lumMod val="65000"/>
                    <a:lumOff val="35000"/>
                  </a:schemeClr>
                </a:solidFill>
                <a:latin typeface="Arial" charset="0"/>
                <a:cs typeface="Arial" charset="0"/>
              </a:rPr>
              <a:t>de que trata o art. 36 da Lei nº 12.351, de 22 de dezembro de 2010.</a:t>
            </a:r>
          </a:p>
          <a:p>
            <a:pPr algn="just">
              <a:defRPr/>
            </a:pPr>
            <a:r>
              <a:rPr lang="pt-BR" altLang="pt-BR" sz="1600" b="1" dirty="0">
                <a:solidFill>
                  <a:schemeClr val="tx1">
                    <a:lumMod val="65000"/>
                    <a:lumOff val="35000"/>
                  </a:schemeClr>
                </a:solidFill>
                <a:latin typeface="Arial" charset="0"/>
                <a:cs typeface="Arial" charset="0"/>
              </a:rPr>
              <a:t>§ 1º </a:t>
            </a:r>
            <a:r>
              <a:rPr lang="pt-BR" altLang="pt-BR" sz="1600" b="1" dirty="0">
                <a:solidFill>
                  <a:srgbClr val="C00000"/>
                </a:solidFill>
                <a:latin typeface="Arial" charset="0"/>
                <a:cs typeface="Arial" charset="0"/>
              </a:rPr>
              <a:t>As receitas de que trata o inciso I serão distribuídas de forma prioritária aos Estados, ao Distrito Federal e aos Municípios que determinarem a aplicação da respectiva parcela de receitas de royalties e de participação especial com a mesma destinação exclusiva</a:t>
            </a:r>
            <a:r>
              <a:rPr lang="pt-BR" altLang="pt-BR" sz="1600" b="1" dirty="0">
                <a:solidFill>
                  <a:schemeClr val="tx1">
                    <a:lumMod val="65000"/>
                    <a:lumOff val="35000"/>
                  </a:schemeClr>
                </a:solidFill>
                <a:latin typeface="Arial" charset="0"/>
                <a:cs typeface="Arial" charset="0"/>
              </a:rPr>
              <a:t>.</a:t>
            </a:r>
          </a:p>
          <a:p>
            <a:pPr algn="just">
              <a:defRPr/>
            </a:pPr>
            <a:r>
              <a:rPr lang="pt-BR" altLang="pt-BR" sz="1600" b="1" dirty="0">
                <a:solidFill>
                  <a:schemeClr val="tx1">
                    <a:lumMod val="65000"/>
                    <a:lumOff val="35000"/>
                  </a:schemeClr>
                </a:solidFill>
                <a:latin typeface="Arial" charset="0"/>
                <a:cs typeface="Arial" charset="0"/>
              </a:rPr>
              <a:t>§ 2º A Agência Nacional do Petróleo, Gás Natural e Biocombustíveis - ANP tornará público, mensalmente, o mapa das áreas sujeitas à individualização da produção de que trata o inciso IV do caput, bem como a estimativa de cada percentual do petróleo e do gás natural localizados em área da União.</a:t>
            </a:r>
          </a:p>
          <a:p>
            <a:pPr algn="just">
              <a:defRPr/>
            </a:pPr>
            <a:r>
              <a:rPr lang="pt-BR" altLang="pt-BR" sz="1600" b="1" dirty="0">
                <a:solidFill>
                  <a:schemeClr val="tx1">
                    <a:lumMod val="65000"/>
                    <a:lumOff val="35000"/>
                  </a:schemeClr>
                </a:solidFill>
                <a:latin typeface="Arial" charset="0"/>
                <a:cs typeface="Arial" charset="0"/>
              </a:rPr>
              <a:t>§ 3º União, Estados, Distrito Federal e Municípios aplicarão os recursos previstos nos </a:t>
            </a:r>
            <a:r>
              <a:rPr lang="pt-BR" altLang="pt-BR" sz="1600" b="1" dirty="0">
                <a:solidFill>
                  <a:srgbClr val="C00000"/>
                </a:solidFill>
                <a:latin typeface="Arial" charset="0"/>
                <a:cs typeface="Arial" charset="0"/>
              </a:rPr>
              <a:t>incisos I e II deste artigo no montante de 75% (setenta e cinco por cento) na área de educação e de 25% (vinte e cinco por cento) na área de saúde</a:t>
            </a:r>
            <a:r>
              <a:rPr lang="pt-BR" altLang="pt-BR" sz="1600" b="1" dirty="0">
                <a:solidFill>
                  <a:schemeClr val="tx1">
                    <a:lumMod val="65000"/>
                    <a:lumOff val="35000"/>
                  </a:schemeClr>
                </a:solidFill>
                <a:latin typeface="Arial" charset="0"/>
                <a:cs typeface="Arial" charset="0"/>
              </a:rPr>
              <a:t>.</a:t>
            </a:r>
            <a:endParaRPr lang="pt-BR" sz="1600" b="1" dirty="0">
              <a:solidFill>
                <a:schemeClr val="tx1">
                  <a:lumMod val="65000"/>
                  <a:lumOff val="35000"/>
                </a:schemeClr>
              </a:solidFill>
              <a:latin typeface="Arial" charset="0"/>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3">
            <a:extLst>
              <a:ext uri="{FF2B5EF4-FFF2-40B4-BE49-F238E27FC236}">
                <a16:creationId xmlns:a16="http://schemas.microsoft.com/office/drawing/2014/main" id="{078CB512-5C2D-4A8A-A7B9-5B3723C2B706}"/>
              </a:ext>
            </a:extLst>
          </p:cNvPr>
          <p:cNvSpPr>
            <a:spLocks noGrp="1"/>
          </p:cNvSpPr>
          <p:nvPr>
            <p:ph type="title" idx="4294967295"/>
          </p:nvPr>
        </p:nvSpPr>
        <p:spPr>
          <a:xfrm>
            <a:off x="1524000" y="549276"/>
            <a:ext cx="9144000" cy="854075"/>
          </a:xfrm>
        </p:spPr>
        <p:txBody>
          <a:bodyPr>
            <a:normAutofit fontScale="90000"/>
          </a:bodyPr>
          <a:lstStyle/>
          <a:p>
            <a:pPr algn="ctr" eaLnBrk="1" hangingPunct="1"/>
            <a:br>
              <a:rPr lang="pt-BR" altLang="pt-BR" dirty="0"/>
            </a:br>
            <a:br>
              <a:rPr lang="pt-BR" altLang="pt-BR" dirty="0"/>
            </a:br>
            <a:r>
              <a:rPr lang="pt-BR" altLang="pt-BR" sz="3100" b="1" dirty="0">
                <a:solidFill>
                  <a:schemeClr val="tx1">
                    <a:lumMod val="10000"/>
                  </a:schemeClr>
                </a:solidFill>
                <a:latin typeface="Arial" charset="0"/>
                <a:ea typeface="+mn-ea"/>
                <a:cs typeface="+mn-cs"/>
              </a:rPr>
              <a:t>Lei dos “royalties” para educação (12.858/2013)</a:t>
            </a:r>
            <a:br>
              <a:rPr lang="pt-BR" altLang="pt-BR" sz="3100" b="1" dirty="0">
                <a:solidFill>
                  <a:schemeClr val="tx1">
                    <a:lumMod val="10000"/>
                  </a:schemeClr>
                </a:solidFill>
                <a:latin typeface="Arial" charset="0"/>
                <a:ea typeface="+mn-ea"/>
                <a:cs typeface="+mn-cs"/>
              </a:rPr>
            </a:br>
            <a:br>
              <a:rPr lang="en-US" altLang="pt-BR" dirty="0">
                <a:solidFill>
                  <a:schemeClr val="bg1"/>
                </a:solidFill>
                <a:latin typeface="Arial" panose="020B0604020202020204" pitchFamily="34" charset="0"/>
              </a:rPr>
            </a:br>
            <a:endParaRPr lang="pt-BR" altLang="pt-BR" dirty="0"/>
          </a:p>
        </p:txBody>
      </p:sp>
      <p:sp>
        <p:nvSpPr>
          <p:cNvPr id="3" name="CaixaDeTexto 2">
            <a:extLst>
              <a:ext uri="{FF2B5EF4-FFF2-40B4-BE49-F238E27FC236}">
                <a16:creationId xmlns:a16="http://schemas.microsoft.com/office/drawing/2014/main" id="{38D28BB9-A9D6-496D-80F5-95DAE6694B9D}"/>
              </a:ext>
            </a:extLst>
          </p:cNvPr>
          <p:cNvSpPr txBox="1"/>
          <p:nvPr/>
        </p:nvSpPr>
        <p:spPr>
          <a:xfrm>
            <a:off x="1558926" y="1844676"/>
            <a:ext cx="9001125" cy="4524375"/>
          </a:xfrm>
          <a:prstGeom prst="rect">
            <a:avLst/>
          </a:prstGeom>
          <a:noFill/>
        </p:spPr>
        <p:txBody>
          <a:bodyPr>
            <a:spAutoFit/>
          </a:bodyPr>
          <a:lstStyle/>
          <a:p>
            <a:pPr algn="just">
              <a:defRPr/>
            </a:pPr>
            <a:r>
              <a:rPr lang="pt-BR" altLang="pt-BR" sz="1600" b="1" dirty="0">
                <a:solidFill>
                  <a:schemeClr val="tx1">
                    <a:lumMod val="65000"/>
                    <a:lumOff val="35000"/>
                  </a:schemeClr>
                </a:solidFill>
                <a:latin typeface="Arial" charset="0"/>
                <a:cs typeface="Arial" charset="0"/>
              </a:rPr>
              <a:t>Art. 3º Os recursos dos royalties e da participação especial destinados à </a:t>
            </a:r>
            <a:r>
              <a:rPr lang="pt-BR" altLang="pt-BR" sz="1600" b="1" dirty="0">
                <a:solidFill>
                  <a:srgbClr val="C00000"/>
                </a:solidFill>
                <a:latin typeface="Arial" charset="0"/>
                <a:cs typeface="Arial" charset="0"/>
              </a:rPr>
              <a:t>União</a:t>
            </a:r>
            <a:r>
              <a:rPr lang="pt-BR" altLang="pt-BR" sz="1600" b="1" dirty="0">
                <a:solidFill>
                  <a:schemeClr val="tx1">
                    <a:lumMod val="65000"/>
                    <a:lumOff val="35000"/>
                  </a:schemeClr>
                </a:solidFill>
                <a:latin typeface="Arial" charset="0"/>
                <a:cs typeface="Arial" charset="0"/>
              </a:rPr>
              <a:t>, provenientes de campos sob o regime de concessão, de que trata a Lei nº 9.478, de 6 de agosto de 1997, cuja </a:t>
            </a:r>
            <a:r>
              <a:rPr lang="pt-BR" altLang="pt-BR" sz="1600" b="1" dirty="0">
                <a:solidFill>
                  <a:srgbClr val="C00000"/>
                </a:solidFill>
                <a:latin typeface="Arial" charset="0"/>
                <a:cs typeface="Arial" charset="0"/>
              </a:rPr>
              <a:t>declaração de comercialidade tenha ocorrido antes de 3 de dezembro de 2012</a:t>
            </a:r>
            <a:r>
              <a:rPr lang="pt-BR" altLang="pt-BR" sz="1600" b="1" dirty="0">
                <a:solidFill>
                  <a:schemeClr val="tx1">
                    <a:lumMod val="65000"/>
                    <a:lumOff val="35000"/>
                  </a:schemeClr>
                </a:solidFill>
                <a:latin typeface="Arial" charset="0"/>
                <a:cs typeface="Arial" charset="0"/>
              </a:rPr>
              <a:t>, quando oriundos da produção realizada no </a:t>
            </a:r>
            <a:r>
              <a:rPr lang="pt-BR" altLang="pt-BR" sz="1600" b="1" dirty="0">
                <a:solidFill>
                  <a:srgbClr val="C00000"/>
                </a:solidFill>
                <a:latin typeface="Arial" charset="0"/>
                <a:cs typeface="Arial" charset="0"/>
              </a:rPr>
              <a:t>horizonte geológico denominado </a:t>
            </a:r>
            <a:r>
              <a:rPr lang="pt-BR" altLang="pt-BR" sz="1600" b="1" dirty="0" err="1">
                <a:solidFill>
                  <a:srgbClr val="C00000"/>
                </a:solidFill>
                <a:latin typeface="Arial" charset="0"/>
                <a:cs typeface="Arial" charset="0"/>
              </a:rPr>
              <a:t>pré</a:t>
            </a:r>
            <a:r>
              <a:rPr lang="pt-BR" altLang="pt-BR" sz="1600" b="1" dirty="0">
                <a:solidFill>
                  <a:srgbClr val="C00000"/>
                </a:solidFill>
                <a:latin typeface="Arial" charset="0"/>
                <a:cs typeface="Arial" charset="0"/>
              </a:rPr>
              <a:t>-sal</a:t>
            </a:r>
            <a:r>
              <a:rPr lang="pt-BR" altLang="pt-BR" sz="1600" b="1" dirty="0">
                <a:solidFill>
                  <a:schemeClr val="tx1">
                    <a:lumMod val="65000"/>
                    <a:lumOff val="35000"/>
                  </a:schemeClr>
                </a:solidFill>
                <a:latin typeface="Arial" charset="0"/>
                <a:cs typeface="Arial" charset="0"/>
              </a:rPr>
              <a:t>, localizados na área definida no inciso IV do caput do art. 2º da Lei nº 12.351, de 22 de dezembro de 2010, serão integralmente destinados ao </a:t>
            </a:r>
            <a:r>
              <a:rPr lang="pt-BR" altLang="pt-BR" sz="1600" b="1" dirty="0">
                <a:solidFill>
                  <a:srgbClr val="C00000"/>
                </a:solidFill>
                <a:latin typeface="Arial" charset="0"/>
                <a:cs typeface="Arial" charset="0"/>
              </a:rPr>
              <a:t>Fundo Social </a:t>
            </a:r>
            <a:r>
              <a:rPr lang="pt-BR" altLang="pt-BR" sz="1600" b="1" dirty="0">
                <a:solidFill>
                  <a:schemeClr val="tx1">
                    <a:lumMod val="65000"/>
                    <a:lumOff val="35000"/>
                  </a:schemeClr>
                </a:solidFill>
                <a:latin typeface="Arial" charset="0"/>
                <a:cs typeface="Arial" charset="0"/>
              </a:rPr>
              <a:t>previsto no art. 47 da Lei nº 12.351, de 22 de dezembro de 2010. </a:t>
            </a:r>
          </a:p>
          <a:p>
            <a:pPr algn="just">
              <a:defRPr/>
            </a:pPr>
            <a:r>
              <a:rPr lang="pt-BR" altLang="pt-BR" sz="1600" b="1" dirty="0">
                <a:solidFill>
                  <a:schemeClr val="tx1">
                    <a:lumMod val="65000"/>
                    <a:lumOff val="35000"/>
                  </a:schemeClr>
                </a:solidFill>
                <a:latin typeface="Arial" charset="0"/>
                <a:cs typeface="Arial" charset="0"/>
              </a:rPr>
              <a:t>Art. 4º Os recursos destinados para as áreas de educação e saúde na forma do art. 2º serão aplicados em acréscimo ao mínimo obrigatório previsto na Constituição Federal.</a:t>
            </a:r>
          </a:p>
          <a:p>
            <a:pPr algn="just">
              <a:defRPr/>
            </a:pPr>
            <a:r>
              <a:rPr lang="pt-BR" altLang="pt-BR" sz="1600" b="1" dirty="0">
                <a:solidFill>
                  <a:schemeClr val="tx1">
                    <a:lumMod val="65000"/>
                    <a:lumOff val="35000"/>
                  </a:schemeClr>
                </a:solidFill>
                <a:latin typeface="Arial" charset="0"/>
                <a:cs typeface="Arial" charset="0"/>
              </a:rPr>
              <a:t>Art. 5º O § 1º do art. 8º da Lei nº 7.990, de 28 de dezembro de 1989, passa a vigorar com a seguinte redação:</a:t>
            </a:r>
          </a:p>
          <a:p>
            <a:pPr algn="just">
              <a:defRPr/>
            </a:pPr>
            <a:r>
              <a:rPr lang="pt-BR" altLang="pt-BR" sz="1600" b="1" dirty="0">
                <a:solidFill>
                  <a:schemeClr val="tx1">
                    <a:lumMod val="65000"/>
                    <a:lumOff val="35000"/>
                  </a:schemeClr>
                </a:solidFill>
                <a:latin typeface="Arial" charset="0"/>
                <a:cs typeface="Arial" charset="0"/>
              </a:rPr>
              <a:t>"Art. 8º ....................................................................................</a:t>
            </a:r>
          </a:p>
          <a:p>
            <a:pPr algn="just">
              <a:defRPr/>
            </a:pPr>
            <a:r>
              <a:rPr lang="pt-BR" altLang="pt-BR" sz="1600" b="1" dirty="0">
                <a:solidFill>
                  <a:schemeClr val="tx1">
                    <a:lumMod val="65000"/>
                    <a:lumOff val="35000"/>
                  </a:schemeClr>
                </a:solidFill>
                <a:latin typeface="Arial" charset="0"/>
                <a:cs typeface="Arial" charset="0"/>
              </a:rPr>
              <a:t>§ 1º As vedações constantes do caput não se aplicam:</a:t>
            </a:r>
          </a:p>
          <a:p>
            <a:pPr algn="just">
              <a:defRPr/>
            </a:pPr>
            <a:r>
              <a:rPr lang="pt-BR" altLang="pt-BR" sz="1600" b="1" dirty="0">
                <a:solidFill>
                  <a:schemeClr val="tx1">
                    <a:lumMod val="65000"/>
                    <a:lumOff val="35000"/>
                  </a:schemeClr>
                </a:solidFill>
                <a:latin typeface="Arial" charset="0"/>
                <a:cs typeface="Arial" charset="0"/>
              </a:rPr>
              <a:t>I - ao pagamento de dívidas para com a União e suas entidades; </a:t>
            </a:r>
          </a:p>
          <a:p>
            <a:pPr algn="just">
              <a:defRPr/>
            </a:pPr>
            <a:r>
              <a:rPr lang="pt-BR" altLang="pt-BR" sz="1600" b="1" dirty="0">
                <a:solidFill>
                  <a:schemeClr val="tx1">
                    <a:lumMod val="65000"/>
                    <a:lumOff val="35000"/>
                  </a:schemeClr>
                </a:solidFill>
                <a:latin typeface="Arial" charset="0"/>
                <a:cs typeface="Arial" charset="0"/>
              </a:rPr>
              <a:t>II - ao custeio de despesas com manutenção e desenvolvimento do ensino, especialmente na educação básica pública em tempo integral, inclusive as relativas a </a:t>
            </a:r>
            <a:r>
              <a:rPr lang="pt-BR" altLang="pt-BR" sz="1600" b="1" dirty="0">
                <a:solidFill>
                  <a:srgbClr val="C00000"/>
                </a:solidFill>
                <a:latin typeface="Arial" charset="0"/>
                <a:cs typeface="Arial" charset="0"/>
              </a:rPr>
              <a:t>pagamento de salários e outras verbas de natureza remuneratória a profissionais do magistério em efetivo exercício na rede pública</a:t>
            </a:r>
            <a:r>
              <a:rPr lang="pt-BR" altLang="pt-BR" sz="1600" b="1" dirty="0">
                <a:solidFill>
                  <a:schemeClr val="tx1">
                    <a:lumMod val="65000"/>
                    <a:lumOff val="35000"/>
                  </a:schemeClr>
                </a:solidFill>
                <a:latin typeface="Arial" charset="0"/>
                <a:cs typeface="Arial" charset="0"/>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C52B0023-D7F9-4B94-A17C-B2681478467E}"/>
              </a:ext>
            </a:extLst>
          </p:cNvPr>
          <p:cNvPicPr>
            <a:picLocks noChangeAspect="1"/>
          </p:cNvPicPr>
          <p:nvPr/>
        </p:nvPicPr>
        <p:blipFill rotWithShape="1">
          <a:blip r:embed="rId2"/>
          <a:srcRect l="21179" t="26401" r="27277" b="8602"/>
          <a:stretch/>
        </p:blipFill>
        <p:spPr>
          <a:xfrm>
            <a:off x="3120706" y="770180"/>
            <a:ext cx="8977290" cy="5886720"/>
          </a:xfrm>
          <a:prstGeom prst="rect">
            <a:avLst/>
          </a:prstGeom>
        </p:spPr>
      </p:pic>
      <p:pic>
        <p:nvPicPr>
          <p:cNvPr id="3" name="Imagem 2">
            <a:extLst>
              <a:ext uri="{FF2B5EF4-FFF2-40B4-BE49-F238E27FC236}">
                <a16:creationId xmlns:a16="http://schemas.microsoft.com/office/drawing/2014/main" id="{48D47A21-B92E-42F7-86C2-5A0455876DD3}"/>
              </a:ext>
            </a:extLst>
          </p:cNvPr>
          <p:cNvPicPr>
            <a:picLocks noChangeAspect="1"/>
          </p:cNvPicPr>
          <p:nvPr/>
        </p:nvPicPr>
        <p:blipFill rotWithShape="1">
          <a:blip r:embed="rId3"/>
          <a:srcRect l="3224" t="33022" r="79883" b="16054"/>
          <a:stretch/>
        </p:blipFill>
        <p:spPr>
          <a:xfrm>
            <a:off x="94004" y="808636"/>
            <a:ext cx="3026701" cy="5809808"/>
          </a:xfrm>
          <a:prstGeom prst="rect">
            <a:avLst/>
          </a:prstGeom>
        </p:spPr>
      </p:pic>
      <p:sp>
        <p:nvSpPr>
          <p:cNvPr id="4" name="CaixaDeTexto 3">
            <a:extLst>
              <a:ext uri="{FF2B5EF4-FFF2-40B4-BE49-F238E27FC236}">
                <a16:creationId xmlns:a16="http://schemas.microsoft.com/office/drawing/2014/main" id="{CD3568A1-F06F-464D-9DD9-110CDBDFBB54}"/>
              </a:ext>
            </a:extLst>
          </p:cNvPr>
          <p:cNvSpPr txBox="1"/>
          <p:nvPr/>
        </p:nvSpPr>
        <p:spPr>
          <a:xfrm>
            <a:off x="7123651" y="3095863"/>
            <a:ext cx="847288" cy="369332"/>
          </a:xfrm>
          <a:prstGeom prst="rect">
            <a:avLst/>
          </a:prstGeom>
          <a:noFill/>
        </p:spPr>
        <p:txBody>
          <a:bodyPr wrap="square" rtlCol="0">
            <a:spAutoFit/>
          </a:bodyPr>
          <a:lstStyle/>
          <a:p>
            <a:r>
              <a:rPr lang="pt-BR" b="1" dirty="0"/>
              <a:t>Búzios</a:t>
            </a:r>
          </a:p>
        </p:txBody>
      </p:sp>
      <p:sp>
        <p:nvSpPr>
          <p:cNvPr id="5" name="CaixaDeTexto 4">
            <a:extLst>
              <a:ext uri="{FF2B5EF4-FFF2-40B4-BE49-F238E27FC236}">
                <a16:creationId xmlns:a16="http://schemas.microsoft.com/office/drawing/2014/main" id="{26153680-501B-43D3-A291-F95C171600AD}"/>
              </a:ext>
            </a:extLst>
          </p:cNvPr>
          <p:cNvSpPr txBox="1"/>
          <p:nvPr/>
        </p:nvSpPr>
        <p:spPr>
          <a:xfrm>
            <a:off x="6711891" y="4523064"/>
            <a:ext cx="738231" cy="369332"/>
          </a:xfrm>
          <a:prstGeom prst="rect">
            <a:avLst/>
          </a:prstGeom>
          <a:noFill/>
        </p:spPr>
        <p:txBody>
          <a:bodyPr wrap="square" rtlCol="0">
            <a:spAutoFit/>
          </a:bodyPr>
          <a:lstStyle/>
          <a:p>
            <a:r>
              <a:rPr lang="pt-BR" b="1" dirty="0"/>
              <a:t>Lula</a:t>
            </a:r>
          </a:p>
        </p:txBody>
      </p:sp>
      <p:sp>
        <p:nvSpPr>
          <p:cNvPr id="6" name="CaixaDeTexto 5">
            <a:extLst>
              <a:ext uri="{FF2B5EF4-FFF2-40B4-BE49-F238E27FC236}">
                <a16:creationId xmlns:a16="http://schemas.microsoft.com/office/drawing/2014/main" id="{DC95CCC6-3D94-47C5-9A7E-C223A9FD98BE}"/>
              </a:ext>
            </a:extLst>
          </p:cNvPr>
          <p:cNvSpPr txBox="1"/>
          <p:nvPr/>
        </p:nvSpPr>
        <p:spPr>
          <a:xfrm>
            <a:off x="7937383" y="3158146"/>
            <a:ext cx="847288" cy="369332"/>
          </a:xfrm>
          <a:prstGeom prst="rect">
            <a:avLst/>
          </a:prstGeom>
          <a:noFill/>
        </p:spPr>
        <p:txBody>
          <a:bodyPr wrap="square" rtlCol="0">
            <a:spAutoFit/>
          </a:bodyPr>
          <a:lstStyle/>
          <a:p>
            <a:r>
              <a:rPr lang="pt-BR" b="1" dirty="0"/>
              <a:t>Libra</a:t>
            </a:r>
          </a:p>
        </p:txBody>
      </p:sp>
      <p:sp>
        <p:nvSpPr>
          <p:cNvPr id="7" name="CaixaDeTexto 6">
            <a:extLst>
              <a:ext uri="{FF2B5EF4-FFF2-40B4-BE49-F238E27FC236}">
                <a16:creationId xmlns:a16="http://schemas.microsoft.com/office/drawing/2014/main" id="{7756845E-F9FE-4F9C-9EE2-0551429027C9}"/>
              </a:ext>
            </a:extLst>
          </p:cNvPr>
          <p:cNvSpPr txBox="1"/>
          <p:nvPr/>
        </p:nvSpPr>
        <p:spPr>
          <a:xfrm>
            <a:off x="5452844" y="1009692"/>
            <a:ext cx="2518095" cy="923330"/>
          </a:xfrm>
          <a:prstGeom prst="rect">
            <a:avLst/>
          </a:prstGeom>
          <a:noFill/>
        </p:spPr>
        <p:txBody>
          <a:bodyPr wrap="square" rtlCol="0">
            <a:spAutoFit/>
          </a:bodyPr>
          <a:lstStyle/>
          <a:p>
            <a:pPr algn="just"/>
            <a:r>
              <a:rPr lang="pt-BR" b="1" dirty="0"/>
              <a:t>Lula, Búzios e Libra têm mais de 30 bilhões de barris recuperáveis.</a:t>
            </a:r>
          </a:p>
        </p:txBody>
      </p:sp>
      <p:sp>
        <p:nvSpPr>
          <p:cNvPr id="8" name="CaixaDeTexto 7">
            <a:extLst>
              <a:ext uri="{FF2B5EF4-FFF2-40B4-BE49-F238E27FC236}">
                <a16:creationId xmlns:a16="http://schemas.microsoft.com/office/drawing/2014/main" id="{036082DD-5FFE-4652-83EE-BBD8A2ED8635}"/>
              </a:ext>
            </a:extLst>
          </p:cNvPr>
          <p:cNvSpPr txBox="1"/>
          <p:nvPr/>
        </p:nvSpPr>
        <p:spPr>
          <a:xfrm>
            <a:off x="3322039" y="5130772"/>
            <a:ext cx="2902591" cy="1200329"/>
          </a:xfrm>
          <a:prstGeom prst="rect">
            <a:avLst/>
          </a:prstGeom>
          <a:noFill/>
        </p:spPr>
        <p:txBody>
          <a:bodyPr wrap="square" rtlCol="0">
            <a:spAutoFit/>
          </a:bodyPr>
          <a:lstStyle/>
          <a:p>
            <a:pPr algn="just"/>
            <a:r>
              <a:rPr lang="pt-BR" b="1" dirty="0"/>
              <a:t>Só o campo de Lula esta produzindo mais de 1 milhão de barris de petróleo equivalente por dia.</a:t>
            </a:r>
          </a:p>
        </p:txBody>
      </p:sp>
      <p:sp>
        <p:nvSpPr>
          <p:cNvPr id="9" name="CaixaDeTexto 8">
            <a:extLst>
              <a:ext uri="{FF2B5EF4-FFF2-40B4-BE49-F238E27FC236}">
                <a16:creationId xmlns:a16="http://schemas.microsoft.com/office/drawing/2014/main" id="{55355530-6CC7-41E9-82F7-0A94E2F5C9B6}"/>
              </a:ext>
            </a:extLst>
          </p:cNvPr>
          <p:cNvSpPr txBox="1"/>
          <p:nvPr/>
        </p:nvSpPr>
        <p:spPr>
          <a:xfrm>
            <a:off x="425042" y="128385"/>
            <a:ext cx="11341915" cy="584775"/>
          </a:xfrm>
          <a:prstGeom prst="rect">
            <a:avLst/>
          </a:prstGeom>
          <a:noFill/>
        </p:spPr>
        <p:txBody>
          <a:bodyPr wrap="square" rtlCol="0">
            <a:spAutoFit/>
          </a:bodyPr>
          <a:lstStyle/>
          <a:p>
            <a:pPr algn="ctr"/>
            <a:r>
              <a:rPr lang="pt-BR" sz="3200" b="1" dirty="0"/>
              <a:t>Campos e blocos no </a:t>
            </a:r>
            <a:r>
              <a:rPr lang="pt-BR" sz="3200" b="1" dirty="0" err="1"/>
              <a:t>Pré</a:t>
            </a:r>
            <a:r>
              <a:rPr lang="pt-BR" sz="3200" b="1" dirty="0"/>
              <a:t>-Sal</a:t>
            </a:r>
            <a:endParaRPr lang="pt-BR" sz="2400" b="1" dirty="0"/>
          </a:p>
        </p:txBody>
      </p:sp>
      <p:sp>
        <p:nvSpPr>
          <p:cNvPr id="10" name="CaixaDeTexto 9">
            <a:extLst>
              <a:ext uri="{FF2B5EF4-FFF2-40B4-BE49-F238E27FC236}">
                <a16:creationId xmlns:a16="http://schemas.microsoft.com/office/drawing/2014/main" id="{A7937EC5-9E3E-40A3-B6A7-3C9E0172DC12}"/>
              </a:ext>
            </a:extLst>
          </p:cNvPr>
          <p:cNvSpPr txBox="1"/>
          <p:nvPr/>
        </p:nvSpPr>
        <p:spPr>
          <a:xfrm>
            <a:off x="9806731" y="6287568"/>
            <a:ext cx="1434518" cy="369332"/>
          </a:xfrm>
          <a:prstGeom prst="rect">
            <a:avLst/>
          </a:prstGeom>
          <a:noFill/>
        </p:spPr>
        <p:txBody>
          <a:bodyPr wrap="square" rtlCol="0">
            <a:spAutoFit/>
          </a:bodyPr>
          <a:lstStyle/>
          <a:p>
            <a:r>
              <a:rPr lang="pt-BR" dirty="0"/>
              <a:t>Fonte: ANP</a:t>
            </a:r>
          </a:p>
        </p:txBody>
      </p:sp>
    </p:spTree>
    <p:extLst>
      <p:ext uri="{BB962C8B-B14F-4D97-AF65-F5344CB8AC3E}">
        <p14:creationId xmlns:p14="http://schemas.microsoft.com/office/powerpoint/2010/main" val="452915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5C92315-91C3-4932-BF26-9A4BD44ACAB7}"/>
              </a:ext>
            </a:extLst>
          </p:cNvPr>
          <p:cNvSpPr txBox="1"/>
          <p:nvPr/>
        </p:nvSpPr>
        <p:spPr>
          <a:xfrm>
            <a:off x="3606800" y="6102230"/>
            <a:ext cx="1434518" cy="369332"/>
          </a:xfrm>
          <a:prstGeom prst="rect">
            <a:avLst/>
          </a:prstGeom>
          <a:noFill/>
        </p:spPr>
        <p:txBody>
          <a:bodyPr wrap="square" rtlCol="0">
            <a:spAutoFit/>
          </a:bodyPr>
          <a:lstStyle/>
          <a:p>
            <a:r>
              <a:rPr lang="pt-BR" dirty="0"/>
              <a:t>Fonte: ANP</a:t>
            </a:r>
          </a:p>
        </p:txBody>
      </p:sp>
      <p:sp>
        <p:nvSpPr>
          <p:cNvPr id="4" name="CaixaDeTexto 3">
            <a:extLst>
              <a:ext uri="{FF2B5EF4-FFF2-40B4-BE49-F238E27FC236}">
                <a16:creationId xmlns:a16="http://schemas.microsoft.com/office/drawing/2014/main" id="{A53D9239-69B2-462F-A295-180EDC9ED5E1}"/>
              </a:ext>
            </a:extLst>
          </p:cNvPr>
          <p:cNvSpPr txBox="1"/>
          <p:nvPr/>
        </p:nvSpPr>
        <p:spPr>
          <a:xfrm>
            <a:off x="149526" y="612629"/>
            <a:ext cx="3457274" cy="4524315"/>
          </a:xfrm>
          <a:prstGeom prst="rect">
            <a:avLst/>
          </a:prstGeom>
          <a:noFill/>
        </p:spPr>
        <p:txBody>
          <a:bodyPr wrap="square" rtlCol="0">
            <a:spAutoFit/>
          </a:bodyPr>
          <a:lstStyle/>
          <a:p>
            <a:r>
              <a:rPr lang="pt-BR" sz="3200" b="1" dirty="0">
                <a:solidFill>
                  <a:srgbClr val="FF0000"/>
                </a:solidFill>
              </a:rPr>
              <a:t>Produtividades maiores que as dos poços da Arábia Saudita</a:t>
            </a:r>
          </a:p>
          <a:p>
            <a:endParaRPr lang="pt-BR" sz="3200" b="1" dirty="0">
              <a:solidFill>
                <a:srgbClr val="FF0000"/>
              </a:solidFill>
            </a:endParaRPr>
          </a:p>
          <a:p>
            <a:r>
              <a:rPr lang="pt-BR" sz="3200" b="1" dirty="0">
                <a:solidFill>
                  <a:srgbClr val="FF0000"/>
                </a:solidFill>
              </a:rPr>
              <a:t>(O </a:t>
            </a:r>
            <a:r>
              <a:rPr lang="pt-BR" sz="3200" b="1" dirty="0" err="1">
                <a:solidFill>
                  <a:srgbClr val="FF0000"/>
                </a:solidFill>
              </a:rPr>
              <a:t>Pré</a:t>
            </a:r>
            <a:r>
              <a:rPr lang="pt-BR" sz="3200" b="1" dirty="0">
                <a:solidFill>
                  <a:srgbClr val="FF0000"/>
                </a:solidFill>
              </a:rPr>
              <a:t>-Sal está sendo “utilizado” para a “destruição” da Petrobrás)</a:t>
            </a:r>
          </a:p>
        </p:txBody>
      </p:sp>
      <p:pic>
        <p:nvPicPr>
          <p:cNvPr id="5" name="Imagem 4">
            <a:extLst>
              <a:ext uri="{FF2B5EF4-FFF2-40B4-BE49-F238E27FC236}">
                <a16:creationId xmlns:a16="http://schemas.microsoft.com/office/drawing/2014/main" id="{78DDDEFF-C0E5-4F1B-B715-F190C7FC3B4E}"/>
              </a:ext>
            </a:extLst>
          </p:cNvPr>
          <p:cNvPicPr>
            <a:picLocks noChangeAspect="1"/>
          </p:cNvPicPr>
          <p:nvPr/>
        </p:nvPicPr>
        <p:blipFill>
          <a:blip r:embed="rId2"/>
          <a:stretch>
            <a:fillRect/>
          </a:stretch>
        </p:blipFill>
        <p:spPr>
          <a:xfrm>
            <a:off x="3606800" y="220133"/>
            <a:ext cx="8585200" cy="5858933"/>
          </a:xfrm>
          <a:prstGeom prst="rect">
            <a:avLst/>
          </a:prstGeom>
        </p:spPr>
      </p:pic>
    </p:spTree>
    <p:extLst>
      <p:ext uri="{BB962C8B-B14F-4D97-AF65-F5344CB8AC3E}">
        <p14:creationId xmlns:p14="http://schemas.microsoft.com/office/powerpoint/2010/main" val="3714852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F516D272-EF2A-4C1B-8FB7-1D0A7C3AA498}"/>
              </a:ext>
            </a:extLst>
          </p:cNvPr>
          <p:cNvPicPr>
            <a:picLocks noChangeAspect="1"/>
          </p:cNvPicPr>
          <p:nvPr/>
        </p:nvPicPr>
        <p:blipFill>
          <a:blip r:embed="rId2"/>
          <a:stretch>
            <a:fillRect/>
          </a:stretch>
        </p:blipFill>
        <p:spPr>
          <a:xfrm>
            <a:off x="1685417" y="601132"/>
            <a:ext cx="8821165" cy="5901267"/>
          </a:xfrm>
          <a:prstGeom prst="rect">
            <a:avLst/>
          </a:prstGeom>
        </p:spPr>
      </p:pic>
    </p:spTree>
    <p:extLst>
      <p:ext uri="{BB962C8B-B14F-4D97-AF65-F5344CB8AC3E}">
        <p14:creationId xmlns:p14="http://schemas.microsoft.com/office/powerpoint/2010/main" val="1890146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5193D5F0-69AD-414E-AC62-C92CCA22C4AE}"/>
              </a:ext>
            </a:extLst>
          </p:cNvPr>
          <p:cNvPicPr>
            <a:picLocks noChangeAspect="1"/>
          </p:cNvPicPr>
          <p:nvPr/>
        </p:nvPicPr>
        <p:blipFill>
          <a:blip r:embed="rId2"/>
          <a:stretch>
            <a:fillRect/>
          </a:stretch>
        </p:blipFill>
        <p:spPr>
          <a:xfrm>
            <a:off x="2191347" y="0"/>
            <a:ext cx="7809306" cy="6858000"/>
          </a:xfrm>
          <a:prstGeom prst="rect">
            <a:avLst/>
          </a:prstGeom>
        </p:spPr>
      </p:pic>
    </p:spTree>
    <p:extLst>
      <p:ext uri="{BB962C8B-B14F-4D97-AF65-F5344CB8AC3E}">
        <p14:creationId xmlns:p14="http://schemas.microsoft.com/office/powerpoint/2010/main" val="3451214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988C53F4-CFCA-4350-A65C-7E7500DBFCB6}"/>
              </a:ext>
            </a:extLst>
          </p:cNvPr>
          <p:cNvPicPr>
            <a:picLocks noChangeAspect="1"/>
          </p:cNvPicPr>
          <p:nvPr/>
        </p:nvPicPr>
        <p:blipFill>
          <a:blip r:embed="rId2"/>
          <a:stretch>
            <a:fillRect/>
          </a:stretch>
        </p:blipFill>
        <p:spPr>
          <a:xfrm>
            <a:off x="1244376" y="0"/>
            <a:ext cx="9703248" cy="6858000"/>
          </a:xfrm>
          <a:prstGeom prst="rect">
            <a:avLst/>
          </a:prstGeom>
        </p:spPr>
      </p:pic>
    </p:spTree>
    <p:extLst>
      <p:ext uri="{BB962C8B-B14F-4D97-AF65-F5344CB8AC3E}">
        <p14:creationId xmlns:p14="http://schemas.microsoft.com/office/powerpoint/2010/main" val="231339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090F9F-2465-4DF1-8ED0-1C7A1579DAAB}"/>
              </a:ext>
            </a:extLst>
          </p:cNvPr>
          <p:cNvSpPr txBox="1"/>
          <p:nvPr/>
        </p:nvSpPr>
        <p:spPr>
          <a:xfrm>
            <a:off x="444254" y="1412955"/>
            <a:ext cx="11454493" cy="5262979"/>
          </a:xfrm>
          <a:prstGeom prst="rect">
            <a:avLst/>
          </a:prstGeom>
          <a:noFill/>
        </p:spPr>
        <p:txBody>
          <a:bodyPr wrap="square" rtlCol="0">
            <a:spAutoFit/>
          </a:bodyPr>
          <a:lstStyle/>
          <a:p>
            <a:pPr marL="342900" indent="-342900" algn="just">
              <a:buFont typeface="Wingdings" panose="05000000000000000000" pitchFamily="2" charset="2"/>
              <a:buChar char="§"/>
            </a:pPr>
            <a:r>
              <a:rPr lang="pt-BR" sz="2800" b="1" dirty="0"/>
              <a:t>Ao Senador Humberto Costa; à Presidente da CCJ, Senadora Simone Tebet; e aos demais membros da Comissão </a:t>
            </a:r>
          </a:p>
          <a:p>
            <a:pPr marL="342900" indent="-342900" algn="just">
              <a:buFont typeface="Wingdings" panose="05000000000000000000" pitchFamily="2" charset="2"/>
              <a:buChar char="§"/>
            </a:pPr>
            <a:endParaRPr lang="pt-BR" sz="2800" b="1" dirty="0"/>
          </a:p>
          <a:p>
            <a:pPr marL="342900" indent="-342900" algn="just">
              <a:buFont typeface="Wingdings" panose="05000000000000000000" pitchFamily="2" charset="2"/>
              <a:buChar char="§"/>
            </a:pPr>
            <a:r>
              <a:rPr lang="pt-BR" sz="2800" b="1" dirty="0"/>
              <a:t>Ao competente colega e amigo Bruno Moretti</a:t>
            </a:r>
          </a:p>
          <a:p>
            <a:pPr marL="342900" indent="-342900" algn="just">
              <a:buFont typeface="Wingdings" panose="05000000000000000000" pitchFamily="2" charset="2"/>
              <a:buChar char="§"/>
            </a:pPr>
            <a:endParaRPr lang="pt-BR" sz="2800" b="1" dirty="0"/>
          </a:p>
          <a:p>
            <a:pPr marL="342900" indent="-342900" algn="just">
              <a:buFont typeface="Wingdings" panose="05000000000000000000" pitchFamily="2" charset="2"/>
              <a:buChar char="§"/>
            </a:pPr>
            <a:r>
              <a:rPr lang="pt-BR" sz="2800" b="1" dirty="0"/>
              <a:t>À minha esposa, Luiza, que muito me ajuda na elaboração de textos e apresentações</a:t>
            </a:r>
          </a:p>
          <a:p>
            <a:pPr marL="342900" indent="-342900" algn="just">
              <a:buFont typeface="Wingdings" panose="05000000000000000000" pitchFamily="2" charset="2"/>
              <a:buChar char="§"/>
            </a:pPr>
            <a:endParaRPr lang="pt-BR" sz="2800" b="1" dirty="0"/>
          </a:p>
          <a:p>
            <a:pPr marL="342900" indent="-342900" algn="just">
              <a:buFont typeface="Wingdings" panose="05000000000000000000" pitchFamily="2" charset="2"/>
              <a:buChar char="§"/>
            </a:pPr>
            <a:r>
              <a:rPr lang="pt-BR" sz="2800" b="1" dirty="0"/>
              <a:t>Aos colegas e amigos da Câmara, do Senado Federal e da Petrobrás</a:t>
            </a:r>
          </a:p>
          <a:p>
            <a:pPr marL="342900" indent="-342900" algn="just">
              <a:buFont typeface="Wingdings" panose="05000000000000000000" pitchFamily="2" charset="2"/>
              <a:buChar char="§"/>
            </a:pPr>
            <a:endParaRPr lang="pt-BR" sz="2800" b="1" dirty="0"/>
          </a:p>
          <a:p>
            <a:pPr marL="342900" indent="-342900" algn="just">
              <a:buFont typeface="Wingdings" panose="05000000000000000000" pitchFamily="2" charset="2"/>
              <a:buChar char="§"/>
            </a:pPr>
            <a:r>
              <a:rPr lang="pt-BR" sz="2800" b="1" dirty="0"/>
              <a:t>Aos amigos da FUP, FNP e da Advocacia Garcez</a:t>
            </a:r>
          </a:p>
          <a:p>
            <a:pPr marL="342900" indent="-342900" algn="just">
              <a:buFont typeface="Wingdings" panose="05000000000000000000" pitchFamily="2" charset="2"/>
              <a:buChar char="§"/>
            </a:pPr>
            <a:endParaRPr lang="pt-BR" sz="2800" b="1" dirty="0"/>
          </a:p>
        </p:txBody>
      </p:sp>
      <p:sp>
        <p:nvSpPr>
          <p:cNvPr id="3" name="CaixaDeTexto 2">
            <a:extLst>
              <a:ext uri="{FF2B5EF4-FFF2-40B4-BE49-F238E27FC236}">
                <a16:creationId xmlns:a16="http://schemas.microsoft.com/office/drawing/2014/main" id="{5EEB052A-788C-425F-8B1D-579C466EDCB1}"/>
              </a:ext>
            </a:extLst>
          </p:cNvPr>
          <p:cNvSpPr txBox="1"/>
          <p:nvPr/>
        </p:nvSpPr>
        <p:spPr>
          <a:xfrm>
            <a:off x="2728909" y="210234"/>
            <a:ext cx="6648450" cy="646331"/>
          </a:xfrm>
          <a:prstGeom prst="rect">
            <a:avLst/>
          </a:prstGeom>
          <a:noFill/>
        </p:spPr>
        <p:txBody>
          <a:bodyPr wrap="square" rtlCol="0">
            <a:spAutoFit/>
          </a:bodyPr>
          <a:lstStyle/>
          <a:p>
            <a:pPr algn="ctr"/>
            <a:r>
              <a:rPr lang="pt-BR" sz="3600" b="1" dirty="0"/>
              <a:t>Agradecimentos</a:t>
            </a:r>
          </a:p>
        </p:txBody>
      </p:sp>
    </p:spTree>
    <p:extLst>
      <p:ext uri="{BB962C8B-B14F-4D97-AF65-F5344CB8AC3E}">
        <p14:creationId xmlns:p14="http://schemas.microsoft.com/office/powerpoint/2010/main" val="431480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2CE4D03A-8264-4640-A5CD-B9A64F3C2963}"/>
              </a:ext>
            </a:extLst>
          </p:cNvPr>
          <p:cNvPicPr>
            <a:picLocks noChangeAspect="1"/>
          </p:cNvPicPr>
          <p:nvPr/>
        </p:nvPicPr>
        <p:blipFill>
          <a:blip r:embed="rId2"/>
          <a:stretch>
            <a:fillRect/>
          </a:stretch>
        </p:blipFill>
        <p:spPr>
          <a:xfrm>
            <a:off x="1615316" y="361599"/>
            <a:ext cx="9674655" cy="5661695"/>
          </a:xfrm>
          <a:prstGeom prst="rect">
            <a:avLst/>
          </a:prstGeom>
        </p:spPr>
      </p:pic>
      <p:sp>
        <p:nvSpPr>
          <p:cNvPr id="3" name="CaixaDeTexto 2">
            <a:extLst>
              <a:ext uri="{FF2B5EF4-FFF2-40B4-BE49-F238E27FC236}">
                <a16:creationId xmlns:a16="http://schemas.microsoft.com/office/drawing/2014/main" id="{0280DFF0-079A-4E2F-87BB-5C0D29439196}"/>
              </a:ext>
            </a:extLst>
          </p:cNvPr>
          <p:cNvSpPr txBox="1"/>
          <p:nvPr/>
        </p:nvSpPr>
        <p:spPr>
          <a:xfrm>
            <a:off x="1786856" y="6127069"/>
            <a:ext cx="1434518" cy="369332"/>
          </a:xfrm>
          <a:prstGeom prst="rect">
            <a:avLst/>
          </a:prstGeom>
          <a:noFill/>
        </p:spPr>
        <p:txBody>
          <a:bodyPr wrap="square" rtlCol="0">
            <a:spAutoFit/>
          </a:bodyPr>
          <a:lstStyle/>
          <a:p>
            <a:r>
              <a:rPr lang="pt-BR" dirty="0"/>
              <a:t>Fonte: ANP</a:t>
            </a:r>
          </a:p>
        </p:txBody>
      </p:sp>
    </p:spTree>
    <p:extLst>
      <p:ext uri="{BB962C8B-B14F-4D97-AF65-F5344CB8AC3E}">
        <p14:creationId xmlns:p14="http://schemas.microsoft.com/office/powerpoint/2010/main" val="220690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7">
            <a:extLst>
              <a:ext uri="{FF2B5EF4-FFF2-40B4-BE49-F238E27FC236}">
                <a16:creationId xmlns:a16="http://schemas.microsoft.com/office/drawing/2014/main" id="{0FE93DD6-9ABA-4E82-AC96-A0CEC44C6F08}"/>
              </a:ext>
            </a:extLst>
          </p:cNvPr>
          <p:cNvGraphicFramePr>
            <a:graphicFrameLocks/>
          </p:cNvGraphicFramePr>
          <p:nvPr/>
        </p:nvGraphicFramePr>
        <p:xfrm>
          <a:off x="327170" y="845300"/>
          <a:ext cx="7789790" cy="5167399"/>
        </p:xfrm>
        <a:graphic>
          <a:graphicData uri="http://schemas.openxmlformats.org/drawingml/2006/chart">
            <c:chart xmlns:c="http://schemas.openxmlformats.org/drawingml/2006/chart" xmlns:r="http://schemas.openxmlformats.org/officeDocument/2006/relationships" r:id="rId2"/>
          </a:graphicData>
        </a:graphic>
      </p:graphicFrame>
      <p:sp>
        <p:nvSpPr>
          <p:cNvPr id="2" name="Retângulo 1">
            <a:extLst>
              <a:ext uri="{FF2B5EF4-FFF2-40B4-BE49-F238E27FC236}">
                <a16:creationId xmlns:a16="http://schemas.microsoft.com/office/drawing/2014/main" id="{5363D7EC-DDCA-4EC3-BC61-70F19EDB3A0E}"/>
              </a:ext>
            </a:extLst>
          </p:cNvPr>
          <p:cNvSpPr/>
          <p:nvPr/>
        </p:nvSpPr>
        <p:spPr>
          <a:xfrm>
            <a:off x="8221210" y="1860667"/>
            <a:ext cx="3643619" cy="2031325"/>
          </a:xfrm>
          <a:prstGeom prst="rect">
            <a:avLst/>
          </a:prstGeom>
        </p:spPr>
        <p:txBody>
          <a:bodyPr wrap="square">
            <a:spAutoFit/>
          </a:bodyPr>
          <a:lstStyle/>
          <a:p>
            <a:r>
              <a:rPr lang="pt-BR" dirty="0">
                <a:solidFill>
                  <a:srgbClr val="000000"/>
                </a:solidFill>
                <a:latin typeface="Calibri" panose="020F0502020204030204" pitchFamily="34" charset="0"/>
              </a:rPr>
              <a:t>Receita E&amp;P: R$ 1,4 trilhão</a:t>
            </a:r>
          </a:p>
          <a:p>
            <a:endParaRPr lang="pt-BR" dirty="0">
              <a:solidFill>
                <a:srgbClr val="000000"/>
              </a:solidFill>
              <a:latin typeface="Calibri" panose="020F0502020204030204" pitchFamily="34" charset="0"/>
            </a:endParaRPr>
          </a:p>
          <a:p>
            <a:r>
              <a:rPr lang="pt-BR" dirty="0">
                <a:solidFill>
                  <a:srgbClr val="000000"/>
                </a:solidFill>
                <a:latin typeface="Calibri" panose="020F0502020204030204" pitchFamily="34" charset="0"/>
              </a:rPr>
              <a:t>“Royalties”: R$ 273,7 bilhões</a:t>
            </a:r>
          </a:p>
          <a:p>
            <a:endParaRPr lang="pt-BR" dirty="0">
              <a:solidFill>
                <a:srgbClr val="000000"/>
              </a:solidFill>
              <a:latin typeface="Calibri" panose="020F0502020204030204" pitchFamily="34" charset="0"/>
            </a:endParaRPr>
          </a:p>
          <a:p>
            <a:r>
              <a:rPr lang="pt-BR" dirty="0">
                <a:solidFill>
                  <a:srgbClr val="000000"/>
                </a:solidFill>
                <a:latin typeface="Calibri" panose="020F0502020204030204" pitchFamily="34" charset="0"/>
              </a:rPr>
              <a:t>IRPJ + CSLL: R$ </a:t>
            </a:r>
            <a:r>
              <a:rPr lang="pt-BR" dirty="0"/>
              <a:t>41,3 bilhões </a:t>
            </a:r>
            <a:endParaRPr lang="pt-BR" dirty="0">
              <a:solidFill>
                <a:srgbClr val="000000"/>
              </a:solidFill>
              <a:latin typeface="Calibri" panose="020F0502020204030204" pitchFamily="34" charset="0"/>
            </a:endParaRPr>
          </a:p>
          <a:p>
            <a:endParaRPr lang="pt-BR" dirty="0">
              <a:solidFill>
                <a:srgbClr val="000000"/>
              </a:solidFill>
              <a:latin typeface="Calibri" panose="020F0502020204030204" pitchFamily="34" charset="0"/>
            </a:endParaRPr>
          </a:p>
          <a:p>
            <a:r>
              <a:rPr lang="pt-BR" dirty="0"/>
              <a:t> </a:t>
            </a:r>
          </a:p>
        </p:txBody>
      </p:sp>
    </p:spTree>
    <p:extLst>
      <p:ext uri="{BB962C8B-B14F-4D97-AF65-F5344CB8AC3E}">
        <p14:creationId xmlns:p14="http://schemas.microsoft.com/office/powerpoint/2010/main" val="4271190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m 1">
            <a:extLst>
              <a:ext uri="{FF2B5EF4-FFF2-40B4-BE49-F238E27FC236}">
                <a16:creationId xmlns:a16="http://schemas.microsoft.com/office/drawing/2014/main" id="{CAB3BA6E-723B-4B36-85F6-C2AACF4A72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53"/>
          <a:stretch>
            <a:fillRect/>
          </a:stretch>
        </p:blipFill>
        <p:spPr bwMode="auto">
          <a:xfrm>
            <a:off x="2617788" y="188914"/>
            <a:ext cx="6862762"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CaixaDeTexto 2">
            <a:extLst>
              <a:ext uri="{FF2B5EF4-FFF2-40B4-BE49-F238E27FC236}">
                <a16:creationId xmlns:a16="http://schemas.microsoft.com/office/drawing/2014/main" id="{1C10F211-0883-49D2-A2E1-844B32456AF9}"/>
              </a:ext>
            </a:extLst>
          </p:cNvPr>
          <p:cNvSpPr txBox="1">
            <a:spLocks noChangeArrowheads="1"/>
          </p:cNvSpPr>
          <p:nvPr/>
        </p:nvSpPr>
        <p:spPr bwMode="auto">
          <a:xfrm>
            <a:off x="1847850" y="252414"/>
            <a:ext cx="8604250" cy="7381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t-BR" altLang="pt-BR" sz="2400" dirty="0">
                <a:solidFill>
                  <a:schemeClr val="bg1"/>
                </a:solidFill>
                <a:latin typeface="Arial" panose="020B0604020202020204" pitchFamily="34" charset="0"/>
              </a:rPr>
              <a:t>Elevada Taxa Interna de Retorno (</a:t>
            </a:r>
            <a:r>
              <a:rPr lang="pt-BR" altLang="pt-BR" sz="2400" i="1" dirty="0" err="1">
                <a:solidFill>
                  <a:schemeClr val="bg1"/>
                </a:solidFill>
                <a:latin typeface="Arial" panose="020B0604020202020204" pitchFamily="34" charset="0"/>
              </a:rPr>
              <a:t>Internal</a:t>
            </a:r>
            <a:r>
              <a:rPr lang="pt-BR" altLang="pt-BR" sz="2400" i="1" dirty="0">
                <a:solidFill>
                  <a:schemeClr val="bg1"/>
                </a:solidFill>
                <a:latin typeface="Arial" panose="020B0604020202020204" pitchFamily="34" charset="0"/>
              </a:rPr>
              <a:t> </a:t>
            </a:r>
            <a:r>
              <a:rPr lang="pt-BR" altLang="pt-BR" sz="2400" i="1" dirty="0" err="1">
                <a:solidFill>
                  <a:schemeClr val="bg1"/>
                </a:solidFill>
                <a:latin typeface="Arial" panose="020B0604020202020204" pitchFamily="34" charset="0"/>
              </a:rPr>
              <a:t>Return</a:t>
            </a:r>
            <a:r>
              <a:rPr lang="pt-BR" altLang="pt-BR" sz="2400" i="1" dirty="0">
                <a:solidFill>
                  <a:schemeClr val="bg1"/>
                </a:solidFill>
                <a:latin typeface="Arial" panose="020B0604020202020204" pitchFamily="34" charset="0"/>
              </a:rPr>
              <a:t> Rate </a:t>
            </a:r>
            <a:r>
              <a:rPr lang="pt-BR" altLang="pt-BR" sz="2400" dirty="0">
                <a:solidFill>
                  <a:schemeClr val="bg1"/>
                </a:solidFill>
                <a:latin typeface="Arial" panose="020B0604020202020204" pitchFamily="34" charset="0"/>
              </a:rPr>
              <a:t>- IRR)</a:t>
            </a:r>
          </a:p>
          <a:p>
            <a:pPr>
              <a:spcBef>
                <a:spcPct val="0"/>
              </a:spcBef>
              <a:buFontTx/>
              <a:buNone/>
            </a:pPr>
            <a:endParaRPr lang="pt-BR" altLang="pt-BR" sz="1800" dirty="0">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1">
            <a:extLst>
              <a:ext uri="{FF2B5EF4-FFF2-40B4-BE49-F238E27FC236}">
                <a16:creationId xmlns:a16="http://schemas.microsoft.com/office/drawing/2014/main" id="{E458EAD7-B37A-46B7-8C25-74A9434A2474}"/>
              </a:ext>
            </a:extLst>
          </p:cNvPr>
          <p:cNvSpPr>
            <a:spLocks noChangeArrowheads="1"/>
          </p:cNvSpPr>
          <p:nvPr/>
        </p:nvSpPr>
        <p:spPr bwMode="auto">
          <a:xfrm>
            <a:off x="0" y="99120"/>
            <a:ext cx="1219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t-BR" altLang="pt-BR" b="1" dirty="0">
                <a:latin typeface="Arial" panose="020B0604020202020204" pitchFamily="34" charset="0"/>
              </a:rPr>
              <a:t>Combinação do regime de concessão com empresa estrangeira em 2018</a:t>
            </a:r>
            <a:endParaRPr lang="pt-BR" altLang="pt-BR" dirty="0">
              <a:latin typeface="Arial" panose="020B0604020202020204" pitchFamily="34" charset="0"/>
            </a:endParaRPr>
          </a:p>
        </p:txBody>
      </p:sp>
      <p:sp>
        <p:nvSpPr>
          <p:cNvPr id="5" name="Retângulo 2">
            <a:extLst>
              <a:ext uri="{FF2B5EF4-FFF2-40B4-BE49-F238E27FC236}">
                <a16:creationId xmlns:a16="http://schemas.microsoft.com/office/drawing/2014/main" id="{E1E2E7B2-D13A-4E17-9947-E9C2EF69986B}"/>
              </a:ext>
            </a:extLst>
          </p:cNvPr>
          <p:cNvSpPr>
            <a:spLocks noChangeArrowheads="1"/>
          </p:cNvSpPr>
          <p:nvPr/>
        </p:nvSpPr>
        <p:spPr bwMode="auto">
          <a:xfrm>
            <a:off x="219074" y="1176338"/>
            <a:ext cx="11639551"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anose="05000000000000000000" pitchFamily="2" charset="2"/>
              <a:buChar char="ü"/>
            </a:pPr>
            <a:endParaRPr lang="pt-BR" altLang="pt-BR" sz="2800" b="1" dirty="0">
              <a:latin typeface="Arial" panose="020B0604020202020204" pitchFamily="34" charset="0"/>
            </a:endParaRPr>
          </a:p>
          <a:p>
            <a:pPr algn="just">
              <a:spcBef>
                <a:spcPct val="0"/>
              </a:spcBef>
              <a:buFont typeface="Wingdings" panose="05000000000000000000" pitchFamily="2" charset="2"/>
              <a:buChar char="ü"/>
            </a:pPr>
            <a:endParaRPr lang="pt-BR" altLang="pt-BR" sz="2800" b="1" dirty="0">
              <a:latin typeface="Arial" panose="020B0604020202020204" pitchFamily="34" charset="0"/>
            </a:endParaRPr>
          </a:p>
          <a:p>
            <a:pPr algn="just">
              <a:spcBef>
                <a:spcPct val="0"/>
              </a:spcBef>
              <a:buFont typeface="Wingdings" panose="05000000000000000000" pitchFamily="2" charset="2"/>
              <a:buChar char="ü"/>
            </a:pPr>
            <a:endParaRPr lang="pt-BR" altLang="pt-BR" sz="2800" b="1" dirty="0">
              <a:latin typeface="Arial" panose="020B0604020202020204" pitchFamily="34" charset="0"/>
            </a:endParaRPr>
          </a:p>
          <a:p>
            <a:pPr algn="just">
              <a:spcBef>
                <a:spcPct val="0"/>
              </a:spcBef>
              <a:buFont typeface="Wingdings" panose="05000000000000000000" pitchFamily="2" charset="2"/>
              <a:buChar char="ü"/>
            </a:pPr>
            <a:endParaRPr lang="pt-BR" altLang="pt-BR" sz="2800" b="1" dirty="0">
              <a:latin typeface="Arial" panose="020B0604020202020204" pitchFamily="34" charset="0"/>
            </a:endParaRPr>
          </a:p>
          <a:p>
            <a:pPr algn="just">
              <a:spcBef>
                <a:spcPct val="0"/>
              </a:spcBef>
              <a:buFont typeface="Wingdings" panose="05000000000000000000" pitchFamily="2" charset="2"/>
              <a:buChar char="ü"/>
            </a:pPr>
            <a:endParaRPr lang="pt-BR" altLang="pt-BR" sz="2800" b="1" dirty="0">
              <a:latin typeface="Arial" panose="020B0604020202020204" pitchFamily="34" charset="0"/>
            </a:endParaRPr>
          </a:p>
          <a:p>
            <a:pPr algn="just">
              <a:spcBef>
                <a:spcPct val="0"/>
              </a:spcBef>
              <a:buFont typeface="Wingdings" panose="05000000000000000000" pitchFamily="2" charset="2"/>
              <a:buChar char="ü"/>
            </a:pPr>
            <a:endParaRPr lang="pt-BR" altLang="pt-BR" sz="2600" b="1" dirty="0">
              <a:latin typeface="Arial" panose="020B0604020202020204" pitchFamily="34" charset="0"/>
            </a:endParaRPr>
          </a:p>
        </p:txBody>
      </p:sp>
      <p:graphicFrame>
        <p:nvGraphicFramePr>
          <p:cNvPr id="2" name="Tabela 1">
            <a:extLst>
              <a:ext uri="{FF2B5EF4-FFF2-40B4-BE49-F238E27FC236}">
                <a16:creationId xmlns:a16="http://schemas.microsoft.com/office/drawing/2014/main" id="{9CF61FEC-030B-4E92-9E34-73F7A929E155}"/>
              </a:ext>
            </a:extLst>
          </p:cNvPr>
          <p:cNvGraphicFramePr>
            <a:graphicFrameLocks noGrp="1"/>
          </p:cNvGraphicFramePr>
          <p:nvPr>
            <p:extLst>
              <p:ext uri="{D42A27DB-BD31-4B8C-83A1-F6EECF244321}">
                <p14:modId xmlns:p14="http://schemas.microsoft.com/office/powerpoint/2010/main" val="93903436"/>
              </p:ext>
            </p:extLst>
          </p:nvPr>
        </p:nvGraphicFramePr>
        <p:xfrm>
          <a:off x="333375" y="1414462"/>
          <a:ext cx="11182350" cy="3413760"/>
        </p:xfrm>
        <a:graphic>
          <a:graphicData uri="http://schemas.openxmlformats.org/drawingml/2006/table">
            <a:tbl>
              <a:tblPr firstRow="1" firstCol="1" bandRow="1">
                <a:tableStyleId>{5C22544A-7EE6-4342-B048-85BDC9FD1C3A}</a:tableStyleId>
              </a:tblPr>
              <a:tblGrid>
                <a:gridCol w="3914775">
                  <a:extLst>
                    <a:ext uri="{9D8B030D-6E8A-4147-A177-3AD203B41FA5}">
                      <a16:colId xmlns:a16="http://schemas.microsoft.com/office/drawing/2014/main" val="3610921625"/>
                    </a:ext>
                  </a:extLst>
                </a:gridCol>
                <a:gridCol w="3769234">
                  <a:extLst>
                    <a:ext uri="{9D8B030D-6E8A-4147-A177-3AD203B41FA5}">
                      <a16:colId xmlns:a16="http://schemas.microsoft.com/office/drawing/2014/main" val="3109328230"/>
                    </a:ext>
                  </a:extLst>
                </a:gridCol>
                <a:gridCol w="3498341">
                  <a:extLst>
                    <a:ext uri="{9D8B030D-6E8A-4147-A177-3AD203B41FA5}">
                      <a16:colId xmlns:a16="http://schemas.microsoft.com/office/drawing/2014/main" val="3519570725"/>
                    </a:ext>
                  </a:extLst>
                </a:gridCol>
              </a:tblGrid>
              <a:tr h="209550">
                <a:tc>
                  <a:txBody>
                    <a:bodyPr/>
                    <a:lstStyle/>
                    <a:p>
                      <a:pPr algn="ctr">
                        <a:spcAft>
                          <a:spcPts val="0"/>
                        </a:spcAft>
                      </a:pPr>
                      <a:r>
                        <a:rPr lang="pt-BR" sz="2800" dirty="0">
                          <a:effectLst/>
                        </a:rPr>
                        <a:t>Empresa</a:t>
                      </a:r>
                      <a:endParaRPr lang="pt-B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pt-BR" sz="2800" dirty="0">
                          <a:effectLst/>
                        </a:rPr>
                        <a:t>Receita líquida</a:t>
                      </a:r>
                    </a:p>
                    <a:p>
                      <a:pPr algn="ctr">
                        <a:spcAft>
                          <a:spcPts val="0"/>
                        </a:spcAft>
                      </a:pPr>
                      <a:r>
                        <a:rPr lang="pt-BR" sz="2800" dirty="0">
                          <a:effectLst/>
                        </a:rPr>
                        <a:t>(R$ milhões)</a:t>
                      </a:r>
                      <a:endParaRPr lang="pt-B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pt-BR" sz="2800" dirty="0">
                          <a:effectLst/>
                        </a:rPr>
                        <a:t>Lucro líquido</a:t>
                      </a:r>
                    </a:p>
                    <a:p>
                      <a:pPr algn="ctr">
                        <a:spcAft>
                          <a:spcPts val="0"/>
                        </a:spcAft>
                      </a:pPr>
                      <a:r>
                        <a:rPr lang="pt-BR" sz="2800" dirty="0">
                          <a:effectLst/>
                          <a:latin typeface="Calibri" panose="020F0502020204030204" pitchFamily="34" charset="0"/>
                          <a:ea typeface="Calibri" panose="020F0502020204030204" pitchFamily="34" charset="0"/>
                          <a:cs typeface="Times New Roman" panose="02020603050405020304" pitchFamily="18" charset="0"/>
                        </a:rPr>
                        <a:t>(R$ milhões)</a:t>
                      </a:r>
                    </a:p>
                  </a:txBody>
                  <a:tcPr marL="44450" marR="44450" marT="0" marB="0" anchor="ctr"/>
                </a:tc>
                <a:extLst>
                  <a:ext uri="{0D108BD9-81ED-4DB2-BD59-A6C34878D82A}">
                    <a16:rowId xmlns:a16="http://schemas.microsoft.com/office/drawing/2014/main" val="1183321957"/>
                  </a:ext>
                </a:extLst>
              </a:tr>
              <a:tr h="0">
                <a:tc>
                  <a:txBody>
                    <a:bodyPr/>
                    <a:lstStyle/>
                    <a:p>
                      <a:pPr>
                        <a:spcAft>
                          <a:spcPts val="0"/>
                        </a:spcAft>
                      </a:pPr>
                      <a:r>
                        <a:rPr lang="pt-BR" sz="2800" dirty="0">
                          <a:effectLst/>
                        </a:rPr>
                        <a:t>Shell Brasil Petróleo Ltda.</a:t>
                      </a:r>
                      <a:endParaRPr lang="pt-B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pt-BR" sz="2800" dirty="0">
                          <a:effectLst/>
                        </a:rPr>
                        <a:t>28.334,0</a:t>
                      </a:r>
                      <a:endParaRPr lang="pt-B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pt-BR" sz="2800" dirty="0">
                          <a:effectLst/>
                        </a:rPr>
                        <a:t>-1.230,0</a:t>
                      </a:r>
                      <a:endParaRPr lang="pt-B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54821516"/>
                  </a:ext>
                </a:extLst>
              </a:tr>
              <a:tr h="0">
                <a:tc>
                  <a:txBody>
                    <a:bodyPr/>
                    <a:lstStyle/>
                    <a:p>
                      <a:pPr>
                        <a:spcAft>
                          <a:spcPts val="0"/>
                        </a:spcAft>
                      </a:pPr>
                      <a:r>
                        <a:rPr lang="pt-BR" sz="2800">
                          <a:effectLst/>
                        </a:rPr>
                        <a:t>Petrogal Brasil S.A.</a:t>
                      </a:r>
                      <a:endParaRPr lang="pt-BR"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pt-BR" sz="2800" dirty="0">
                          <a:effectLst/>
                        </a:rPr>
                        <a:t>8.056,0</a:t>
                      </a:r>
                      <a:endParaRPr lang="pt-B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pt-BR" sz="2800">
                          <a:effectLst/>
                        </a:rPr>
                        <a:t>963,7</a:t>
                      </a:r>
                      <a:endParaRPr lang="pt-BR"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54992221"/>
                  </a:ext>
                </a:extLst>
              </a:tr>
              <a:tr h="0">
                <a:tc>
                  <a:txBody>
                    <a:bodyPr/>
                    <a:lstStyle/>
                    <a:p>
                      <a:pPr>
                        <a:spcAft>
                          <a:spcPts val="0"/>
                        </a:spcAft>
                      </a:pPr>
                      <a:r>
                        <a:rPr lang="pt-BR" sz="2800">
                          <a:effectLst/>
                        </a:rPr>
                        <a:t>Repsol Sinopec S.A.</a:t>
                      </a:r>
                      <a:endParaRPr lang="pt-BR"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pt-BR" sz="2800" dirty="0">
                          <a:effectLst/>
                        </a:rPr>
                        <a:t>6.707,9</a:t>
                      </a:r>
                      <a:endParaRPr lang="pt-B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pt-BR" sz="2800" dirty="0">
                          <a:effectLst/>
                        </a:rPr>
                        <a:t>2.075,8</a:t>
                      </a:r>
                      <a:endParaRPr lang="pt-B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722206993"/>
                  </a:ext>
                </a:extLst>
              </a:tr>
              <a:tr h="0">
                <a:tc>
                  <a:txBody>
                    <a:bodyPr/>
                    <a:lstStyle/>
                    <a:p>
                      <a:pPr>
                        <a:spcAft>
                          <a:spcPts val="0"/>
                        </a:spcAft>
                      </a:pPr>
                      <a:r>
                        <a:rPr lang="pt-BR" sz="2800">
                          <a:effectLst/>
                        </a:rPr>
                        <a:t>Equinor Brasil Ltda.</a:t>
                      </a:r>
                      <a:endParaRPr lang="pt-BR"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pt-BR" sz="2800">
                          <a:effectLst/>
                        </a:rPr>
                        <a:t>2.845,2</a:t>
                      </a:r>
                      <a:endParaRPr lang="pt-BR"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pt-BR" sz="2800" dirty="0">
                          <a:effectLst/>
                        </a:rPr>
                        <a:t>386,6</a:t>
                      </a:r>
                      <a:endParaRPr lang="pt-B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91420223"/>
                  </a:ext>
                </a:extLst>
              </a:tr>
              <a:tr h="0">
                <a:tc>
                  <a:txBody>
                    <a:bodyPr/>
                    <a:lstStyle/>
                    <a:p>
                      <a:pPr>
                        <a:spcAft>
                          <a:spcPts val="0"/>
                        </a:spcAft>
                      </a:pPr>
                      <a:r>
                        <a:rPr lang="pt-BR" sz="2800">
                          <a:effectLst/>
                        </a:rPr>
                        <a:t>Total E&amp;P do Brasil Ltda.</a:t>
                      </a:r>
                      <a:endParaRPr lang="pt-BR"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pt-BR" sz="2800">
                          <a:effectLst/>
                        </a:rPr>
                        <a:t>1462,1</a:t>
                      </a:r>
                      <a:endParaRPr lang="pt-BR"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pt-BR" sz="2800" dirty="0">
                          <a:effectLst/>
                        </a:rPr>
                        <a:t>-244,9</a:t>
                      </a:r>
                      <a:endParaRPr lang="pt-B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729615491"/>
                  </a:ext>
                </a:extLst>
              </a:tr>
              <a:tr h="0">
                <a:tc>
                  <a:txBody>
                    <a:bodyPr/>
                    <a:lstStyle/>
                    <a:p>
                      <a:pPr>
                        <a:spcAft>
                          <a:spcPts val="0"/>
                        </a:spcAft>
                      </a:pPr>
                      <a:r>
                        <a:rPr lang="pt-BR" sz="2800">
                          <a:effectLst/>
                        </a:rPr>
                        <a:t>Total</a:t>
                      </a:r>
                      <a:endParaRPr lang="pt-BR"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pt-BR" sz="2800">
                          <a:effectLst/>
                        </a:rPr>
                        <a:t>47.405,2</a:t>
                      </a:r>
                      <a:endParaRPr lang="pt-BR"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pt-BR" sz="2800" dirty="0">
                          <a:effectLst/>
                        </a:rPr>
                        <a:t>1.951,2</a:t>
                      </a:r>
                      <a:endParaRPr lang="pt-B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7230631"/>
                  </a:ext>
                </a:extLst>
              </a:tr>
            </a:tbl>
          </a:graphicData>
        </a:graphic>
      </p:graphicFrame>
      <p:sp>
        <p:nvSpPr>
          <p:cNvPr id="6" name="Retângulo 5">
            <a:extLst>
              <a:ext uri="{FF2B5EF4-FFF2-40B4-BE49-F238E27FC236}">
                <a16:creationId xmlns:a16="http://schemas.microsoft.com/office/drawing/2014/main" id="{35C37E1A-9C36-41C0-A790-CFBEBB226BCA}"/>
              </a:ext>
            </a:extLst>
          </p:cNvPr>
          <p:cNvSpPr/>
          <p:nvPr/>
        </p:nvSpPr>
        <p:spPr>
          <a:xfrm>
            <a:off x="233362" y="4900434"/>
            <a:ext cx="11382376" cy="646331"/>
          </a:xfrm>
          <a:prstGeom prst="rect">
            <a:avLst/>
          </a:prstGeom>
        </p:spPr>
        <p:txBody>
          <a:bodyPr wrap="square">
            <a:spAutoFit/>
          </a:bodyPr>
          <a:lstStyle/>
          <a:p>
            <a:r>
              <a:rPr lang="pt-BR" dirty="0">
                <a:latin typeface="Calibri" panose="020F0502020204030204" pitchFamily="34" charset="0"/>
                <a:ea typeface="Calibri" panose="020F0502020204030204" pitchFamily="34" charset="0"/>
                <a:cs typeface="Times New Roman" panose="02020603050405020304" pitchFamily="18" charset="0"/>
              </a:rPr>
              <a:t>Disponível em </a:t>
            </a:r>
            <a:r>
              <a:rPr lang="pt-BR" dirty="0">
                <a:hlinkClick r:id="rId2"/>
              </a:rPr>
              <a:t>https://www.valor.com.br/valor1000/2019/ranking1000maiores/Petr%C3%B3leo_e_G%C3%A1s</a:t>
            </a:r>
            <a:r>
              <a:rPr lang="pt-BR" dirty="0">
                <a:latin typeface="Calibri" panose="020F0502020204030204" pitchFamily="34" charset="0"/>
                <a:ea typeface="Calibri" panose="020F0502020204030204" pitchFamily="34" charset="0"/>
                <a:cs typeface="Times New Roman" panose="02020603050405020304" pitchFamily="18" charset="0"/>
              </a:rPr>
              <a:t>. Acesso em 3 de outubro de 2019.</a:t>
            </a:r>
            <a:endParaRPr lang="pt-BR" dirty="0"/>
          </a:p>
        </p:txBody>
      </p:sp>
    </p:spTree>
    <p:extLst>
      <p:ext uri="{BB962C8B-B14F-4D97-AF65-F5344CB8AC3E}">
        <p14:creationId xmlns:p14="http://schemas.microsoft.com/office/powerpoint/2010/main" val="2156108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7B680906-A734-4008-90E8-9EF7EA0EC60E}"/>
              </a:ext>
            </a:extLst>
          </p:cNvPr>
          <p:cNvPicPr>
            <a:picLocks noChangeAspect="1"/>
          </p:cNvPicPr>
          <p:nvPr/>
        </p:nvPicPr>
        <p:blipFill rotWithShape="1">
          <a:blip r:embed="rId3"/>
          <a:srcRect l="25611" t="29584" r="26016" b="20972"/>
          <a:stretch/>
        </p:blipFill>
        <p:spPr>
          <a:xfrm>
            <a:off x="352426" y="176143"/>
            <a:ext cx="11325224" cy="5421776"/>
          </a:xfrm>
          <a:prstGeom prst="rect">
            <a:avLst/>
          </a:prstGeom>
        </p:spPr>
      </p:pic>
      <p:sp>
        <p:nvSpPr>
          <p:cNvPr id="3" name="CaixaDeTexto 2">
            <a:extLst>
              <a:ext uri="{FF2B5EF4-FFF2-40B4-BE49-F238E27FC236}">
                <a16:creationId xmlns:a16="http://schemas.microsoft.com/office/drawing/2014/main" id="{F03D7CF4-68E1-4670-8A6B-53B9508E2BED}"/>
              </a:ext>
            </a:extLst>
          </p:cNvPr>
          <p:cNvSpPr txBox="1"/>
          <p:nvPr/>
        </p:nvSpPr>
        <p:spPr>
          <a:xfrm>
            <a:off x="67433" y="5404094"/>
            <a:ext cx="12124567" cy="1200329"/>
          </a:xfrm>
          <a:prstGeom prst="rect">
            <a:avLst/>
          </a:prstGeom>
          <a:noFill/>
        </p:spPr>
        <p:txBody>
          <a:bodyPr wrap="square" rtlCol="0">
            <a:spAutoFit/>
          </a:bodyPr>
          <a:lstStyle/>
          <a:p>
            <a:pPr algn="just"/>
            <a:r>
              <a:rPr lang="pt-BR" sz="2400" b="1" dirty="0"/>
              <a:t>A Shell tem participação de 25% no campo de Lula e 30% no campo de </a:t>
            </a:r>
            <a:r>
              <a:rPr lang="pt-BR" sz="2400" b="1" dirty="0" err="1"/>
              <a:t>Sapinhoá</a:t>
            </a:r>
            <a:r>
              <a:rPr lang="pt-BR" sz="2400" b="1" dirty="0"/>
              <a:t>, que são os dois campos que apresentaram maior rentabilidade no Brasil em 2018. Essa rentabilidade é demonstrada pelo pagamento de participação especial (regime de concessão). </a:t>
            </a:r>
          </a:p>
        </p:txBody>
      </p:sp>
    </p:spTree>
    <p:extLst>
      <p:ext uri="{BB962C8B-B14F-4D97-AF65-F5344CB8AC3E}">
        <p14:creationId xmlns:p14="http://schemas.microsoft.com/office/powerpoint/2010/main" val="1959845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B1AB562A-E665-45FD-8932-EAF26D7031BB}"/>
              </a:ext>
            </a:extLst>
          </p:cNvPr>
          <p:cNvSpPr txBox="1"/>
          <p:nvPr/>
        </p:nvSpPr>
        <p:spPr>
          <a:xfrm>
            <a:off x="104776" y="210234"/>
            <a:ext cx="12011024" cy="584775"/>
          </a:xfrm>
          <a:prstGeom prst="rect">
            <a:avLst/>
          </a:prstGeom>
          <a:noFill/>
        </p:spPr>
        <p:txBody>
          <a:bodyPr wrap="square" rtlCol="0">
            <a:spAutoFit/>
          </a:bodyPr>
          <a:lstStyle/>
          <a:p>
            <a:pPr algn="ctr"/>
            <a:r>
              <a:rPr lang="pt-BR" sz="3200" b="1" dirty="0"/>
              <a:t>Possibilidade de não pagamento de IRPJ e da CSLL</a:t>
            </a:r>
          </a:p>
        </p:txBody>
      </p:sp>
      <p:sp>
        <p:nvSpPr>
          <p:cNvPr id="5" name="Retângulo 4">
            <a:extLst>
              <a:ext uri="{FF2B5EF4-FFF2-40B4-BE49-F238E27FC236}">
                <a16:creationId xmlns:a16="http://schemas.microsoft.com/office/drawing/2014/main" id="{793AEA29-0E20-4128-BC34-6A172B35CDF0}"/>
              </a:ext>
            </a:extLst>
          </p:cNvPr>
          <p:cNvSpPr/>
          <p:nvPr/>
        </p:nvSpPr>
        <p:spPr>
          <a:xfrm>
            <a:off x="352425" y="1157550"/>
            <a:ext cx="11487150" cy="5120954"/>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ü"/>
            </a:pPr>
            <a:r>
              <a:rPr lang="pt-BR" sz="2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O não pagamento de IRPJ e CSLL decorre das deduções permitidas pelo art. 1º da Lei nº 13.586/2017 (Medida Provisória – MP do Trilhão). </a:t>
            </a:r>
            <a:endParaRPr lang="pt-BR" sz="20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0"/>
              </a:spcAft>
              <a:buFont typeface="Wingdings" panose="05000000000000000000" pitchFamily="2" charset="2"/>
              <a:buChar char="ü"/>
            </a:pPr>
            <a:r>
              <a:rPr lang="pt-BR" sz="2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A Shell Brasil Petróleo Ltda pagou royalties de R$ 676 milhões, no campo de </a:t>
            </a:r>
            <a:r>
              <a:rPr lang="pt-BR" sz="20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Sapinhoá</a:t>
            </a:r>
            <a:r>
              <a:rPr lang="pt-BR" sz="2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e R$ 2,046 bilhões, no campo de Lula. Quanto à participação especial, a empresa pagou R$ 1,277 bilhão, no campo de </a:t>
            </a:r>
            <a:r>
              <a:rPr lang="pt-BR" sz="20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Sapinhoá</a:t>
            </a:r>
            <a:r>
              <a:rPr lang="pt-BR" sz="2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e R$ 5,088 bilhões no campo de Lula. </a:t>
            </a:r>
            <a:endParaRPr lang="pt-BR" sz="20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0"/>
              </a:spcAft>
              <a:buFont typeface="Wingdings" panose="05000000000000000000" pitchFamily="2" charset="2"/>
              <a:buChar char="ü"/>
            </a:pPr>
            <a:r>
              <a:rPr lang="pt-BR" sz="2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O bônus de assinatura de Lula foi de R$ 15,164 milhões e o de </a:t>
            </a:r>
            <a:r>
              <a:rPr lang="pt-BR" sz="20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Sapinhoá</a:t>
            </a:r>
            <a:r>
              <a:rPr lang="pt-BR" sz="2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foi de R$ 51,450 milhões, o que gera valor anual para a Shell de apenas R$ 1,2 milhão. Os bônus de assinatura e as taxas de retenção de área foram de R$ 1,3 milhão.</a:t>
            </a:r>
            <a:endParaRPr lang="pt-BR" sz="20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0"/>
              </a:spcAft>
              <a:buFont typeface="Wingdings" panose="05000000000000000000" pitchFamily="2" charset="2"/>
              <a:buChar char="ü"/>
            </a:pPr>
            <a:r>
              <a:rPr lang="pt-BR" sz="2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Como a receita líquida da Shell Brasil Petróleo Ltda foi de R$ 20,380 bilhões e a participação governamental foi de R$ 9,088 bilhões, em termos percentuais, a participação governamental paga pela empresa foi de 44,6%.</a:t>
            </a:r>
            <a:endParaRPr lang="pt-BR" sz="20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3504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FF0F64F-A6F8-49DE-8FA1-043938DE134E}"/>
              </a:ext>
            </a:extLst>
          </p:cNvPr>
          <p:cNvSpPr/>
          <p:nvPr/>
        </p:nvSpPr>
        <p:spPr>
          <a:xfrm>
            <a:off x="800100" y="1078453"/>
            <a:ext cx="10896600" cy="5388270"/>
          </a:xfrm>
          <a:prstGeom prst="rect">
            <a:avLst/>
          </a:prstGeom>
        </p:spPr>
        <p:txBody>
          <a:bodyPr wrap="square">
            <a:spAutoFit/>
          </a:bodyPr>
          <a:lstStyle/>
          <a:p>
            <a:pPr marL="342900" indent="-342900" algn="just">
              <a:lnSpc>
                <a:spcPct val="150000"/>
              </a:lnSpc>
              <a:spcAft>
                <a:spcPts val="1200"/>
              </a:spcAft>
              <a:buFont typeface="Wingdings" panose="05000000000000000000" pitchFamily="2" charset="2"/>
              <a:buChar char="ü"/>
            </a:pPr>
            <a:r>
              <a:rPr lang="pt-BR" sz="2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Se a participação governamental de R$ 9,088 bilhões fosse subtraída da receita líquida de R$ 20,380 bilhões, o “lucro líquido” da Shell Brasil Petróleo Ltda nos campos de Lula e </a:t>
            </a:r>
            <a:r>
              <a:rPr lang="pt-BR" sz="20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Sapinhoá</a:t>
            </a:r>
            <a:r>
              <a:rPr lang="pt-BR" sz="2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em 2018, teria sido de R$ 11,292 bilhões. </a:t>
            </a:r>
          </a:p>
          <a:p>
            <a:pPr marL="342900" indent="-342900" algn="just">
              <a:lnSpc>
                <a:spcPct val="150000"/>
              </a:lnSpc>
              <a:spcAft>
                <a:spcPts val="1200"/>
              </a:spcAft>
              <a:buFont typeface="Wingdings" panose="05000000000000000000" pitchFamily="2" charset="2"/>
              <a:buChar char="ü"/>
            </a:pPr>
            <a:r>
              <a:rPr lang="pt-BR" sz="2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Esse “lucro líquido” geraria um pagamento de IRPJ e CSLL de R$ 3,840 bilhões.</a:t>
            </a:r>
            <a:endParaRPr lang="pt-BR" sz="20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1200"/>
              </a:spcAft>
              <a:buFont typeface="Wingdings" panose="05000000000000000000" pitchFamily="2" charset="2"/>
              <a:buChar char="ü"/>
            </a:pPr>
            <a:r>
              <a:rPr lang="pt-BR" sz="2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Com esse pagamento de R$ 3,840 bilhões, a participação governamental aumentaria de 44,6% para 63,4%, que ainda seria um percentual muito baixo para os padrões internacionais. </a:t>
            </a:r>
          </a:p>
          <a:p>
            <a:pPr marL="342900" indent="-342900" algn="just">
              <a:lnSpc>
                <a:spcPct val="150000"/>
              </a:lnSpc>
              <a:spcAft>
                <a:spcPts val="1200"/>
              </a:spcAft>
              <a:buFont typeface="Wingdings" panose="05000000000000000000" pitchFamily="2" charset="2"/>
              <a:buChar char="ü"/>
            </a:pPr>
            <a:r>
              <a:rPr lang="pt-BR" sz="2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Na Noruega, onde os campos na plataforma continental têm uma rentabilidade bem menor que Lula e </a:t>
            </a:r>
            <a:r>
              <a:rPr lang="pt-BR" sz="20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Sapinhoá</a:t>
            </a:r>
            <a:r>
              <a:rPr lang="pt-BR" sz="2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 participação governamental em 2018 foi de 82%. </a:t>
            </a:r>
            <a:r>
              <a:rPr lang="pt-BR" sz="1200" dirty="0">
                <a:latin typeface="Calibri" panose="020F0502020204030204" pitchFamily="34" charset="0"/>
                <a:ea typeface="Calibri" panose="020F0502020204030204" pitchFamily="34" charset="0"/>
                <a:cs typeface="Times New Roman" panose="02020603050405020304" pitchFamily="18" charset="0"/>
              </a:rPr>
              <a:t>(Disponível em </a:t>
            </a:r>
            <a:r>
              <a:rPr lang="pt-BR" sz="1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https://app.vanmeursenergy.com/</a:t>
            </a:r>
            <a:r>
              <a:rPr lang="pt-BR" sz="1200"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documents</a:t>
            </a:r>
            <a:r>
              <a:rPr lang="pt-BR" sz="1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a:t>
            </a:r>
            <a:r>
              <a:rPr lang="pt-BR" sz="1200"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free</a:t>
            </a:r>
            <a:r>
              <a:rPr lang="pt-BR" sz="1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/68401001.pdf</a:t>
            </a:r>
            <a:r>
              <a:rPr lang="pt-BR" sz="1200" dirty="0">
                <a:latin typeface="Calibri" panose="020F0502020204030204" pitchFamily="34" charset="0"/>
                <a:ea typeface="Calibri" panose="020F0502020204030204" pitchFamily="34" charset="0"/>
                <a:cs typeface="Times New Roman" panose="02020603050405020304" pitchFamily="18" charset="0"/>
              </a:rPr>
              <a:t>. Acesso em 4 de outubro de 2019.)</a:t>
            </a:r>
          </a:p>
          <a:p>
            <a:pPr marL="342900" indent="-342900" algn="just">
              <a:lnSpc>
                <a:spcPct val="150000"/>
              </a:lnSpc>
              <a:spcAft>
                <a:spcPts val="0"/>
              </a:spcAft>
              <a:buFont typeface="Wingdings" panose="05000000000000000000" pitchFamily="2" charset="2"/>
              <a:buChar char="ü"/>
            </a:pP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aixaDeTexto 2">
            <a:extLst>
              <a:ext uri="{FF2B5EF4-FFF2-40B4-BE49-F238E27FC236}">
                <a16:creationId xmlns:a16="http://schemas.microsoft.com/office/drawing/2014/main" id="{E1827DCE-E4C6-49EF-AC8A-E4712288EF86}"/>
              </a:ext>
            </a:extLst>
          </p:cNvPr>
          <p:cNvSpPr txBox="1"/>
          <p:nvPr/>
        </p:nvSpPr>
        <p:spPr>
          <a:xfrm>
            <a:off x="104776" y="210234"/>
            <a:ext cx="12011024" cy="584775"/>
          </a:xfrm>
          <a:prstGeom prst="rect">
            <a:avLst/>
          </a:prstGeom>
          <a:noFill/>
        </p:spPr>
        <p:txBody>
          <a:bodyPr wrap="square" rtlCol="0">
            <a:spAutoFit/>
          </a:bodyPr>
          <a:lstStyle/>
          <a:p>
            <a:pPr algn="ctr"/>
            <a:r>
              <a:rPr lang="pt-BR" sz="3200" b="1" dirty="0"/>
              <a:t>Possibilidade de não pagamento de IRPJ e da CSLL</a:t>
            </a:r>
          </a:p>
        </p:txBody>
      </p:sp>
    </p:spTree>
    <p:extLst>
      <p:ext uri="{BB962C8B-B14F-4D97-AF65-F5344CB8AC3E}">
        <p14:creationId xmlns:p14="http://schemas.microsoft.com/office/powerpoint/2010/main" val="1765586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C29ECF2-5832-4991-9E2C-2AA7EDF8451C}"/>
              </a:ext>
            </a:extLst>
          </p:cNvPr>
          <p:cNvSpPr/>
          <p:nvPr/>
        </p:nvSpPr>
        <p:spPr>
          <a:xfrm>
            <a:off x="581025" y="1051494"/>
            <a:ext cx="11010900" cy="5428730"/>
          </a:xfrm>
          <a:prstGeom prst="rect">
            <a:avLst/>
          </a:prstGeom>
        </p:spPr>
        <p:txBody>
          <a:bodyPr wrap="square">
            <a:spAutoFit/>
          </a:bodyPr>
          <a:lstStyle/>
          <a:p>
            <a:pPr marL="285750" indent="-285750" algn="just">
              <a:lnSpc>
                <a:spcPct val="150000"/>
              </a:lnSpc>
              <a:spcAft>
                <a:spcPts val="1200"/>
              </a:spcAft>
              <a:buFont typeface="Wingdings" panose="05000000000000000000" pitchFamily="2" charset="2"/>
              <a:buChar char="ü"/>
            </a:pPr>
            <a:r>
              <a:rPr lang="pt-BR" sz="2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Desse modo, a Lei nº 13.586/2017 gerou uma redução de arrecadação de IRPJ e CSLL para a Shell Brasil Petróleo Ltda, em 2018, de R$ 3,840 bilhões, no caso dos campos de </a:t>
            </a:r>
            <a:r>
              <a:rPr lang="pt-BR" sz="20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Sapinhoá</a:t>
            </a:r>
            <a:r>
              <a:rPr lang="pt-BR" sz="2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e Lula. Como a empresa ainda apresentou prejuízo de R$ 1,230 bilhão, a redução líquida de IRPJ e CSLL foi de R$ 4,258 bilhões.</a:t>
            </a:r>
            <a:endParaRPr lang="pt-BR" sz="20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1200"/>
              </a:spcAft>
              <a:buFont typeface="Wingdings" panose="05000000000000000000" pitchFamily="2" charset="2"/>
              <a:buChar char="ü"/>
            </a:pPr>
            <a:r>
              <a:rPr lang="pt-BR" sz="2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Nesse ano, a produção da Shell Brasil Petróleo Ltda em Lula e </a:t>
            </a:r>
            <a:r>
              <a:rPr lang="pt-BR" sz="20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Sapinhoá</a:t>
            </a:r>
            <a:r>
              <a:rPr lang="pt-BR" sz="2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foi de 120,570 milhões de barris equivalentes de petróleo. Assim, a redução de arrecadação foi de R$ 35,317 por barril.</a:t>
            </a:r>
            <a:endParaRPr lang="pt-BR" sz="20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1200"/>
              </a:spcAft>
              <a:buFont typeface="Wingdings" panose="05000000000000000000" pitchFamily="2" charset="2"/>
              <a:buChar char="ü"/>
            </a:pPr>
            <a:r>
              <a:rPr lang="pt-BR" sz="2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Se as empresas petrolíferas apresentarem esse mesmo padrão de redução de R$ 35,317 por barril, para uma produção de 100 bilhões de barris a redução de arrecadação será de R$ 3,532 trilhões. A valor presente, essa redução poderá ser de cerca de R$ 1,483 trilhão.</a:t>
            </a:r>
            <a:endParaRPr lang="pt-BR"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CaixaDeTexto 2">
            <a:extLst>
              <a:ext uri="{FF2B5EF4-FFF2-40B4-BE49-F238E27FC236}">
                <a16:creationId xmlns:a16="http://schemas.microsoft.com/office/drawing/2014/main" id="{A5F58A7E-377F-490F-81E9-80D7E91A9014}"/>
              </a:ext>
            </a:extLst>
          </p:cNvPr>
          <p:cNvSpPr txBox="1"/>
          <p:nvPr/>
        </p:nvSpPr>
        <p:spPr>
          <a:xfrm>
            <a:off x="104776" y="210234"/>
            <a:ext cx="12011024" cy="584775"/>
          </a:xfrm>
          <a:prstGeom prst="rect">
            <a:avLst/>
          </a:prstGeom>
          <a:noFill/>
        </p:spPr>
        <p:txBody>
          <a:bodyPr wrap="square" rtlCol="0">
            <a:spAutoFit/>
          </a:bodyPr>
          <a:lstStyle/>
          <a:p>
            <a:pPr algn="ctr"/>
            <a:r>
              <a:rPr lang="pt-BR" sz="3200" b="1" dirty="0"/>
              <a:t>Possibilidade de não pagamento de IRPJ e da CSLL</a:t>
            </a:r>
          </a:p>
        </p:txBody>
      </p:sp>
    </p:spTree>
    <p:extLst>
      <p:ext uri="{BB962C8B-B14F-4D97-AF65-F5344CB8AC3E}">
        <p14:creationId xmlns:p14="http://schemas.microsoft.com/office/powerpoint/2010/main" val="1982401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674237" y="914400"/>
            <a:ext cx="3657600" cy="2887579"/>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800" b="1" kern="1200">
                <a:solidFill>
                  <a:srgbClr val="FFFFFF"/>
                </a:solidFill>
                <a:latin typeface="+mj-lt"/>
                <a:ea typeface="+mj-ea"/>
                <a:cs typeface="+mj-cs"/>
              </a:rPr>
              <a:t>Contratos de Partilha de Produção</a:t>
            </a:r>
          </a:p>
        </p:txBody>
      </p:sp>
      <p:pic>
        <p:nvPicPr>
          <p:cNvPr id="5" name="Imagem 4">
            <a:extLst>
              <a:ext uri="{FF2B5EF4-FFF2-40B4-BE49-F238E27FC236}">
                <a16:creationId xmlns:a16="http://schemas.microsoft.com/office/drawing/2014/main" id="{55000F6F-1B15-40BD-949F-5E1713AAF483}"/>
              </a:ext>
            </a:extLst>
          </p:cNvPr>
          <p:cNvPicPr>
            <a:picLocks noChangeAspect="1"/>
          </p:cNvPicPr>
          <p:nvPr/>
        </p:nvPicPr>
        <p:blipFill>
          <a:blip r:embed="rId2"/>
          <a:stretch>
            <a:fillRect/>
          </a:stretch>
        </p:blipFill>
        <p:spPr>
          <a:xfrm>
            <a:off x="981834" y="66352"/>
            <a:ext cx="9999355" cy="6020445"/>
          </a:xfrm>
          <a:prstGeom prst="rect">
            <a:avLst/>
          </a:prstGeom>
        </p:spPr>
      </p:pic>
      <p:sp>
        <p:nvSpPr>
          <p:cNvPr id="2" name="CaixaDeTexto 1">
            <a:extLst>
              <a:ext uri="{FF2B5EF4-FFF2-40B4-BE49-F238E27FC236}">
                <a16:creationId xmlns:a16="http://schemas.microsoft.com/office/drawing/2014/main" id="{E6CBA049-C262-490F-9338-E945EE3F7FFF}"/>
              </a:ext>
            </a:extLst>
          </p:cNvPr>
          <p:cNvSpPr txBox="1"/>
          <p:nvPr/>
        </p:nvSpPr>
        <p:spPr>
          <a:xfrm>
            <a:off x="7415867" y="3613995"/>
            <a:ext cx="713064" cy="369332"/>
          </a:xfrm>
          <a:prstGeom prst="rect">
            <a:avLst/>
          </a:prstGeom>
          <a:noFill/>
        </p:spPr>
        <p:txBody>
          <a:bodyPr wrap="square" rtlCol="0">
            <a:spAutoFit/>
          </a:bodyPr>
          <a:lstStyle/>
          <a:p>
            <a:r>
              <a:rPr lang="pt-BR" b="1" dirty="0"/>
              <a:t>80%</a:t>
            </a:r>
          </a:p>
        </p:txBody>
      </p:sp>
      <p:sp>
        <p:nvSpPr>
          <p:cNvPr id="7" name="CaixaDeTexto 6">
            <a:extLst>
              <a:ext uri="{FF2B5EF4-FFF2-40B4-BE49-F238E27FC236}">
                <a16:creationId xmlns:a16="http://schemas.microsoft.com/office/drawing/2014/main" id="{0D3B7B3B-2ECD-4A2E-883F-A63BAAABD1F7}"/>
              </a:ext>
            </a:extLst>
          </p:cNvPr>
          <p:cNvSpPr txBox="1"/>
          <p:nvPr/>
        </p:nvSpPr>
        <p:spPr>
          <a:xfrm>
            <a:off x="4282902" y="1224530"/>
            <a:ext cx="713064" cy="369332"/>
          </a:xfrm>
          <a:prstGeom prst="rect">
            <a:avLst/>
          </a:prstGeom>
          <a:noFill/>
        </p:spPr>
        <p:txBody>
          <a:bodyPr wrap="square" rtlCol="0">
            <a:spAutoFit/>
          </a:bodyPr>
          <a:lstStyle/>
          <a:p>
            <a:r>
              <a:rPr lang="pt-BR" b="1" dirty="0"/>
              <a:t>15%</a:t>
            </a:r>
          </a:p>
        </p:txBody>
      </p:sp>
      <p:sp>
        <p:nvSpPr>
          <p:cNvPr id="8" name="CaixaDeTexto 7">
            <a:extLst>
              <a:ext uri="{FF2B5EF4-FFF2-40B4-BE49-F238E27FC236}">
                <a16:creationId xmlns:a16="http://schemas.microsoft.com/office/drawing/2014/main" id="{8512BEF3-7892-4EA8-A92F-8D9C21A22022}"/>
              </a:ext>
            </a:extLst>
          </p:cNvPr>
          <p:cNvSpPr txBox="1"/>
          <p:nvPr/>
        </p:nvSpPr>
        <p:spPr>
          <a:xfrm>
            <a:off x="5450369" y="781312"/>
            <a:ext cx="713064" cy="369332"/>
          </a:xfrm>
          <a:prstGeom prst="rect">
            <a:avLst/>
          </a:prstGeom>
          <a:noFill/>
        </p:spPr>
        <p:txBody>
          <a:bodyPr wrap="square" rtlCol="0">
            <a:spAutoFit/>
          </a:bodyPr>
          <a:lstStyle/>
          <a:p>
            <a:r>
              <a:rPr lang="pt-BR" b="1" dirty="0"/>
              <a:t>5%</a:t>
            </a:r>
          </a:p>
        </p:txBody>
      </p:sp>
      <p:sp>
        <p:nvSpPr>
          <p:cNvPr id="9" name="CaixaDeTexto 8">
            <a:extLst>
              <a:ext uri="{FF2B5EF4-FFF2-40B4-BE49-F238E27FC236}">
                <a16:creationId xmlns:a16="http://schemas.microsoft.com/office/drawing/2014/main" id="{95755577-02C9-4395-BA3A-1948A01659D2}"/>
              </a:ext>
            </a:extLst>
          </p:cNvPr>
          <p:cNvSpPr txBox="1"/>
          <p:nvPr/>
        </p:nvSpPr>
        <p:spPr>
          <a:xfrm>
            <a:off x="67433" y="6166094"/>
            <a:ext cx="12124567" cy="461665"/>
          </a:xfrm>
          <a:prstGeom prst="rect">
            <a:avLst/>
          </a:prstGeom>
          <a:noFill/>
        </p:spPr>
        <p:txBody>
          <a:bodyPr wrap="square" rtlCol="0">
            <a:spAutoFit/>
          </a:bodyPr>
          <a:lstStyle/>
          <a:p>
            <a:pPr algn="ctr"/>
            <a:r>
              <a:rPr lang="pt-BR" sz="2400" b="1" dirty="0"/>
              <a:t>Elevadíssimo limite para recuperação dos custos, sem ser por módulo, de 80%.</a:t>
            </a:r>
          </a:p>
        </p:txBody>
      </p:sp>
    </p:spTree>
    <p:extLst>
      <p:ext uri="{BB962C8B-B14F-4D97-AF65-F5344CB8AC3E}">
        <p14:creationId xmlns:p14="http://schemas.microsoft.com/office/powerpoint/2010/main" val="120139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1C3D6231-CCDF-4CE1-9BE0-50D8A2AC8462}"/>
              </a:ext>
            </a:extLst>
          </p:cNvPr>
          <p:cNvGraphicFramePr>
            <a:graphicFrameLocks/>
          </p:cNvGraphicFramePr>
          <p:nvPr>
            <p:extLst>
              <p:ext uri="{D42A27DB-BD31-4B8C-83A1-F6EECF244321}">
                <p14:modId xmlns:p14="http://schemas.microsoft.com/office/powerpoint/2010/main" val="2040151833"/>
              </p:ext>
            </p:extLst>
          </p:nvPr>
        </p:nvGraphicFramePr>
        <p:xfrm>
          <a:off x="1210733" y="499533"/>
          <a:ext cx="10075334" cy="4718844"/>
        </p:xfrm>
        <a:graphic>
          <a:graphicData uri="http://schemas.openxmlformats.org/drawingml/2006/chart">
            <c:chart xmlns:c="http://schemas.openxmlformats.org/drawingml/2006/chart" xmlns:r="http://schemas.openxmlformats.org/officeDocument/2006/relationships" r:id="rId2"/>
          </a:graphicData>
        </a:graphic>
      </p:graphicFrame>
      <p:sp>
        <p:nvSpPr>
          <p:cNvPr id="3" name="CaixaDeTexto 2">
            <a:extLst>
              <a:ext uri="{FF2B5EF4-FFF2-40B4-BE49-F238E27FC236}">
                <a16:creationId xmlns:a16="http://schemas.microsoft.com/office/drawing/2014/main" id="{49F667BA-767A-477D-8B6F-BE34F4ECA812}"/>
              </a:ext>
            </a:extLst>
          </p:cNvPr>
          <p:cNvSpPr txBox="1"/>
          <p:nvPr/>
        </p:nvSpPr>
        <p:spPr>
          <a:xfrm>
            <a:off x="1278467" y="5630333"/>
            <a:ext cx="10236200" cy="369332"/>
          </a:xfrm>
          <a:prstGeom prst="rect">
            <a:avLst/>
          </a:prstGeom>
          <a:noFill/>
        </p:spPr>
        <p:txBody>
          <a:bodyPr wrap="square" rtlCol="0">
            <a:spAutoFit/>
          </a:bodyPr>
          <a:lstStyle/>
          <a:p>
            <a:r>
              <a:rPr lang="pt-BR" dirty="0"/>
              <a:t>Fonte: Elaboração própria a partir de dados da Agência Nacional do Petróleo, Gás Natural e Biocombustíveis</a:t>
            </a:r>
          </a:p>
        </p:txBody>
      </p:sp>
      <p:sp>
        <p:nvSpPr>
          <p:cNvPr id="4" name="CaixaDeTexto 3">
            <a:extLst>
              <a:ext uri="{FF2B5EF4-FFF2-40B4-BE49-F238E27FC236}">
                <a16:creationId xmlns:a16="http://schemas.microsoft.com/office/drawing/2014/main" id="{B67A46C9-CF4F-40D1-8A19-4879A61EBBDA}"/>
              </a:ext>
            </a:extLst>
          </p:cNvPr>
          <p:cNvSpPr txBox="1"/>
          <p:nvPr/>
        </p:nvSpPr>
        <p:spPr>
          <a:xfrm>
            <a:off x="4538444" y="2106749"/>
            <a:ext cx="2298584" cy="369332"/>
          </a:xfrm>
          <a:prstGeom prst="rect">
            <a:avLst/>
          </a:prstGeom>
          <a:solidFill>
            <a:schemeClr val="bg1"/>
          </a:solidFill>
          <a:ln>
            <a:solidFill>
              <a:srgbClr val="FF0000"/>
            </a:solidFill>
          </a:ln>
        </p:spPr>
        <p:txBody>
          <a:bodyPr wrap="square" rtlCol="0">
            <a:spAutoFit/>
          </a:bodyPr>
          <a:lstStyle/>
          <a:p>
            <a:r>
              <a:rPr lang="pt-BR" dirty="0"/>
              <a:t>Total: R$ 48,77 bilhões</a:t>
            </a:r>
          </a:p>
        </p:txBody>
      </p:sp>
    </p:spTree>
    <p:extLst>
      <p:ext uri="{BB962C8B-B14F-4D97-AF65-F5344CB8AC3E}">
        <p14:creationId xmlns:p14="http://schemas.microsoft.com/office/powerpoint/2010/main" val="4267180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73BCC1D7-C6BB-4969-ACB9-DA681A9B1BB7}"/>
              </a:ext>
            </a:extLst>
          </p:cNvPr>
          <p:cNvSpPr/>
          <p:nvPr/>
        </p:nvSpPr>
        <p:spPr>
          <a:xfrm>
            <a:off x="612395" y="1997839"/>
            <a:ext cx="10914077" cy="2677656"/>
          </a:xfrm>
          <a:prstGeom prst="rect">
            <a:avLst/>
          </a:prstGeom>
        </p:spPr>
        <p:txBody>
          <a:bodyPr wrap="square">
            <a:spAutoFit/>
          </a:bodyPr>
          <a:lstStyle/>
          <a:p>
            <a:pPr algn="just"/>
            <a:r>
              <a:rPr lang="pt-BR" sz="2400" b="1" dirty="0">
                <a:solidFill>
                  <a:srgbClr val="333333"/>
                </a:solidFill>
                <a:latin typeface="Lucida Sans Unicode" panose="020B0602030504020204" pitchFamily="34" charset="0"/>
              </a:rPr>
              <a:t>Estabelece que a instituição de fundos públicos exige lei complementar e, em relação aos já existentes, obriga que sejam ratificados pelos respectivos Poderes Legislativos, por meio de Lei Complementar específica para cada um dos fundos públicos, até o final do segundo exercício financeiro subsequente à data da promulgação desta Emenda Constitucional, sob pena de extinção do fundo e transferência do respectivo patrimônio para o Poder ao qual ele se vinculava.</a:t>
            </a:r>
            <a:endParaRPr lang="pt-BR" sz="2400" b="1" dirty="0"/>
          </a:p>
        </p:txBody>
      </p:sp>
      <p:sp>
        <p:nvSpPr>
          <p:cNvPr id="3" name="Retângulo 2">
            <a:extLst>
              <a:ext uri="{FF2B5EF4-FFF2-40B4-BE49-F238E27FC236}">
                <a16:creationId xmlns:a16="http://schemas.microsoft.com/office/drawing/2014/main" id="{7CA68971-5284-4B4A-AF0E-3D3E420E15BB}"/>
              </a:ext>
            </a:extLst>
          </p:cNvPr>
          <p:cNvSpPr/>
          <p:nvPr/>
        </p:nvSpPr>
        <p:spPr>
          <a:xfrm>
            <a:off x="100668" y="467579"/>
            <a:ext cx="11979479" cy="646331"/>
          </a:xfrm>
          <a:prstGeom prst="rect">
            <a:avLst/>
          </a:prstGeom>
        </p:spPr>
        <p:txBody>
          <a:bodyPr wrap="square">
            <a:spAutoFit/>
          </a:bodyPr>
          <a:lstStyle/>
          <a:p>
            <a:pPr algn="ctr"/>
            <a:r>
              <a:rPr lang="pt-BR" sz="3600" b="1" dirty="0"/>
              <a:t>Proposta de Emenda à Constituição nº 187, de 2019</a:t>
            </a:r>
          </a:p>
        </p:txBody>
      </p:sp>
    </p:spTree>
    <p:extLst>
      <p:ext uri="{BB962C8B-B14F-4D97-AF65-F5344CB8AC3E}">
        <p14:creationId xmlns:p14="http://schemas.microsoft.com/office/powerpoint/2010/main" val="726033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pt-BR" dirty="0"/>
              <a:t>Fundo Social - parcela destinada à Educação e Saúde</a:t>
            </a:r>
          </a:p>
        </p:txBody>
      </p:sp>
      <p:sp>
        <p:nvSpPr>
          <p:cNvPr id="10" name="CaixaDeTexto 9"/>
          <p:cNvSpPr txBox="1"/>
          <p:nvPr/>
        </p:nvSpPr>
        <p:spPr>
          <a:xfrm>
            <a:off x="702129" y="6094186"/>
            <a:ext cx="10787742" cy="369332"/>
          </a:xfrm>
          <a:prstGeom prst="rect">
            <a:avLst/>
          </a:prstGeom>
          <a:noFill/>
        </p:spPr>
        <p:txBody>
          <a:bodyPr wrap="square" rtlCol="0">
            <a:spAutoFit/>
          </a:bodyPr>
          <a:lstStyle/>
          <a:p>
            <a:r>
              <a:rPr lang="pt-BR" dirty="0" err="1"/>
              <a:t>Siop</a:t>
            </a:r>
            <a:r>
              <a:rPr lang="pt-BR" dirty="0"/>
              <a:t>: 25-11. 2014 a 2018: Dotação – 2019 Dotação e empenho(25-11)e 2020: PLOA, Elaborado por Bruno Moretti</a:t>
            </a:r>
          </a:p>
        </p:txBody>
      </p:sp>
      <p:graphicFrame>
        <p:nvGraphicFramePr>
          <p:cNvPr id="13" name="Espaço Reservado para Conteúdo 12"/>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1385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96214" y="141668"/>
            <a:ext cx="11500834" cy="1223493"/>
          </a:xfrm>
        </p:spPr>
        <p:txBody>
          <a:bodyPr>
            <a:noAutofit/>
          </a:bodyPr>
          <a:lstStyle/>
          <a:p>
            <a:r>
              <a:rPr lang="pt-BR" sz="4000" b="1" dirty="0"/>
              <a:t>Fundo Social –alocação no Ministério da Educação</a:t>
            </a:r>
            <a:br>
              <a:rPr lang="pt-BR" sz="4000" b="1" dirty="0"/>
            </a:br>
            <a:r>
              <a:rPr lang="pt-BR" sz="4000" b="1" dirty="0"/>
              <a:t>(R$)</a:t>
            </a:r>
          </a:p>
        </p:txBody>
      </p:sp>
      <p:graphicFrame>
        <p:nvGraphicFramePr>
          <p:cNvPr id="4" name="Tabela 3"/>
          <p:cNvGraphicFramePr>
            <a:graphicFrameLocks noGrp="1"/>
          </p:cNvGraphicFramePr>
          <p:nvPr/>
        </p:nvGraphicFramePr>
        <p:xfrm>
          <a:off x="296214" y="1503060"/>
          <a:ext cx="11449319" cy="4747018"/>
        </p:xfrm>
        <a:graphic>
          <a:graphicData uri="http://schemas.openxmlformats.org/drawingml/2006/table">
            <a:tbl>
              <a:tblPr>
                <a:tableStyleId>{5C22544A-7EE6-4342-B048-85BDC9FD1C3A}</a:tableStyleId>
              </a:tblPr>
              <a:tblGrid>
                <a:gridCol w="3090931">
                  <a:extLst>
                    <a:ext uri="{9D8B030D-6E8A-4147-A177-3AD203B41FA5}">
                      <a16:colId xmlns:a16="http://schemas.microsoft.com/office/drawing/2014/main" val="20000"/>
                    </a:ext>
                  </a:extLst>
                </a:gridCol>
                <a:gridCol w="2833352">
                  <a:extLst>
                    <a:ext uri="{9D8B030D-6E8A-4147-A177-3AD203B41FA5}">
                      <a16:colId xmlns:a16="http://schemas.microsoft.com/office/drawing/2014/main" val="20001"/>
                    </a:ext>
                  </a:extLst>
                </a:gridCol>
                <a:gridCol w="2859110">
                  <a:extLst>
                    <a:ext uri="{9D8B030D-6E8A-4147-A177-3AD203B41FA5}">
                      <a16:colId xmlns:a16="http://schemas.microsoft.com/office/drawing/2014/main" val="20002"/>
                    </a:ext>
                  </a:extLst>
                </a:gridCol>
                <a:gridCol w="2665926">
                  <a:extLst>
                    <a:ext uri="{9D8B030D-6E8A-4147-A177-3AD203B41FA5}">
                      <a16:colId xmlns:a16="http://schemas.microsoft.com/office/drawing/2014/main" val="20003"/>
                    </a:ext>
                  </a:extLst>
                </a:gridCol>
              </a:tblGrid>
              <a:tr h="362349">
                <a:tc>
                  <a:txBody>
                    <a:bodyPr/>
                    <a:lstStyle/>
                    <a:p>
                      <a:pPr algn="ctr" fontAlgn="b"/>
                      <a:r>
                        <a:rPr lang="pt-BR" sz="2400" b="1" u="none" strike="noStrike" dirty="0">
                          <a:effectLst/>
                        </a:rPr>
                        <a:t>Ano</a:t>
                      </a:r>
                      <a:endParaRPr lang="pt-BR"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2400" b="1" u="none" strike="noStrike">
                          <a:effectLst/>
                        </a:rPr>
                        <a:t>LOA</a:t>
                      </a:r>
                      <a:endParaRPr lang="pt-BR" sz="2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2400" b="1" u="none" strike="noStrike">
                          <a:effectLst/>
                        </a:rPr>
                        <a:t>Empenhado</a:t>
                      </a:r>
                      <a:endParaRPr lang="pt-BR" sz="2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2400" b="1" u="none" strike="noStrike" dirty="0">
                          <a:effectLst/>
                        </a:rPr>
                        <a:t>Pago</a:t>
                      </a:r>
                      <a:endParaRPr lang="pt-BR"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656983">
                <a:tc>
                  <a:txBody>
                    <a:bodyPr/>
                    <a:lstStyle/>
                    <a:p>
                      <a:pPr algn="ctr" fontAlgn="b"/>
                      <a:r>
                        <a:rPr lang="pt-BR" sz="2000" u="none" strike="noStrike" dirty="0">
                          <a:effectLst/>
                        </a:rPr>
                        <a:t>2014</a:t>
                      </a:r>
                      <a:endParaRPr lang="pt-B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2000" u="none" strike="noStrike">
                          <a:effectLst/>
                        </a:rPr>
                        <a:t>                            3.195.330.850 </a:t>
                      </a:r>
                      <a:endParaRPr lang="pt-B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2000" u="none" strike="noStrike">
                          <a:effectLst/>
                        </a:rPr>
                        <a:t>         1.511.632.239 </a:t>
                      </a:r>
                      <a:endParaRPr lang="pt-B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2000" u="none" strike="noStrike">
                          <a:effectLst/>
                        </a:rPr>
                        <a:t>         1.006.238.267 </a:t>
                      </a:r>
                      <a:endParaRPr lang="pt-B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592111">
                <a:tc>
                  <a:txBody>
                    <a:bodyPr/>
                    <a:lstStyle/>
                    <a:p>
                      <a:pPr algn="ctr" fontAlgn="b"/>
                      <a:r>
                        <a:rPr lang="pt-BR" sz="2000" u="none" strike="noStrike" dirty="0">
                          <a:effectLst/>
                        </a:rPr>
                        <a:t>2015</a:t>
                      </a:r>
                      <a:endParaRPr lang="pt-B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2000" u="none" strike="noStrike">
                          <a:effectLst/>
                        </a:rPr>
                        <a:t>                            6.647.369.732 </a:t>
                      </a:r>
                      <a:endParaRPr lang="pt-B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2000" u="none" strike="noStrike">
                          <a:effectLst/>
                        </a:rPr>
                        <a:t>         1.905.115.925 </a:t>
                      </a:r>
                      <a:endParaRPr lang="pt-B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2000" u="none" strike="noStrike">
                          <a:effectLst/>
                        </a:rPr>
                        <a:t>         1.752.769.004 </a:t>
                      </a:r>
                      <a:endParaRPr lang="pt-B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592111">
                <a:tc>
                  <a:txBody>
                    <a:bodyPr/>
                    <a:lstStyle/>
                    <a:p>
                      <a:pPr algn="ctr" fontAlgn="b"/>
                      <a:r>
                        <a:rPr lang="pt-BR" sz="2000" u="none" strike="noStrike" dirty="0">
                          <a:effectLst/>
                        </a:rPr>
                        <a:t>2016</a:t>
                      </a:r>
                      <a:endParaRPr lang="pt-B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2000" u="none" strike="noStrike">
                          <a:effectLst/>
                        </a:rPr>
                        <a:t>                            4.200.457.340 </a:t>
                      </a:r>
                      <a:endParaRPr lang="pt-B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2000" u="none" strike="noStrike">
                          <a:effectLst/>
                        </a:rPr>
                        <a:t>         2.623.375.492 </a:t>
                      </a:r>
                      <a:endParaRPr lang="pt-B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2000" u="none" strike="noStrike">
                          <a:effectLst/>
                        </a:rPr>
                        <a:t>         2.443.887.983 </a:t>
                      </a:r>
                      <a:endParaRPr lang="pt-B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592111">
                <a:tc>
                  <a:txBody>
                    <a:bodyPr/>
                    <a:lstStyle/>
                    <a:p>
                      <a:pPr algn="ctr" fontAlgn="b"/>
                      <a:r>
                        <a:rPr lang="pt-BR" sz="2000" u="none" strike="noStrike" dirty="0">
                          <a:effectLst/>
                        </a:rPr>
                        <a:t>2017</a:t>
                      </a:r>
                      <a:endParaRPr lang="pt-B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2000" u="none" strike="noStrike">
                          <a:effectLst/>
                        </a:rPr>
                        <a:t>                            2.934.905.611 </a:t>
                      </a:r>
                      <a:endParaRPr lang="pt-B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2000" u="none" strike="noStrike">
                          <a:effectLst/>
                        </a:rPr>
                        <a:t>         2.805.352.312 </a:t>
                      </a:r>
                      <a:endParaRPr lang="pt-B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2000" u="none" strike="noStrike">
                          <a:effectLst/>
                        </a:rPr>
                        <a:t>         2.094.228.370 </a:t>
                      </a:r>
                      <a:endParaRPr lang="pt-B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592111">
                <a:tc>
                  <a:txBody>
                    <a:bodyPr/>
                    <a:lstStyle/>
                    <a:p>
                      <a:pPr algn="ctr" fontAlgn="b"/>
                      <a:r>
                        <a:rPr lang="pt-BR" sz="2000" u="none" strike="noStrike" dirty="0">
                          <a:effectLst/>
                        </a:rPr>
                        <a:t>2018</a:t>
                      </a:r>
                      <a:endParaRPr lang="pt-B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2000" u="none" strike="noStrike">
                          <a:effectLst/>
                        </a:rPr>
                        <a:t>                            6.058.692.481 </a:t>
                      </a:r>
                      <a:endParaRPr lang="pt-B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2000" u="none" strike="noStrike">
                          <a:effectLst/>
                        </a:rPr>
                        <a:t>         5.969.966.333 </a:t>
                      </a:r>
                      <a:endParaRPr lang="pt-B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2000" u="none" strike="noStrike">
                          <a:effectLst/>
                        </a:rPr>
                        <a:t>         4.673.713.457 </a:t>
                      </a:r>
                      <a:endParaRPr lang="pt-B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592111">
                <a:tc>
                  <a:txBody>
                    <a:bodyPr/>
                    <a:lstStyle/>
                    <a:p>
                      <a:pPr algn="ctr" fontAlgn="b"/>
                      <a:r>
                        <a:rPr lang="pt-BR" sz="2000" u="none" strike="noStrike" dirty="0">
                          <a:effectLst/>
                        </a:rPr>
                        <a:t>2019</a:t>
                      </a:r>
                      <a:endParaRPr lang="pt-B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2000" u="none" strike="noStrike">
                          <a:effectLst/>
                        </a:rPr>
                        <a:t>                            9.983.656.167 </a:t>
                      </a:r>
                      <a:endParaRPr lang="pt-B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2000" u="none" strike="noStrike">
                          <a:effectLst/>
                        </a:rPr>
                        <a:t>         9.928.331.587 </a:t>
                      </a:r>
                      <a:endParaRPr lang="pt-B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2000" u="none" strike="noStrike">
                          <a:effectLst/>
                        </a:rPr>
                        <a:t>         8.037.397.420 </a:t>
                      </a:r>
                      <a:endParaRPr lang="pt-B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592111">
                <a:tc>
                  <a:txBody>
                    <a:bodyPr/>
                    <a:lstStyle/>
                    <a:p>
                      <a:pPr algn="ctr" fontAlgn="b"/>
                      <a:r>
                        <a:rPr lang="pt-BR" sz="2000" u="none" strike="noStrike" dirty="0">
                          <a:effectLst/>
                        </a:rPr>
                        <a:t>2020</a:t>
                      </a:r>
                      <a:endParaRPr lang="pt-B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2000" u="none" strike="noStrike" dirty="0">
                          <a:effectLst/>
                        </a:rPr>
                        <a:t>                            8.752.961.108 </a:t>
                      </a:r>
                      <a:endParaRPr lang="pt-B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2000" u="none" strike="noStrike" dirty="0">
                          <a:effectLst/>
                        </a:rPr>
                        <a:t>         7.407.961.705 </a:t>
                      </a:r>
                      <a:endParaRPr lang="pt-B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2000" u="none" strike="noStrike" dirty="0">
                          <a:effectLst/>
                        </a:rPr>
                        <a:t>             192.832.940 </a:t>
                      </a:r>
                      <a:endParaRPr lang="pt-B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bl>
          </a:graphicData>
        </a:graphic>
      </p:graphicFrame>
      <p:sp>
        <p:nvSpPr>
          <p:cNvPr id="5" name="CaixaDeTexto 4"/>
          <p:cNvSpPr txBox="1"/>
          <p:nvPr/>
        </p:nvSpPr>
        <p:spPr>
          <a:xfrm>
            <a:off x="296213" y="6413679"/>
            <a:ext cx="11500835" cy="369332"/>
          </a:xfrm>
          <a:prstGeom prst="rect">
            <a:avLst/>
          </a:prstGeom>
          <a:noFill/>
        </p:spPr>
        <p:txBody>
          <a:bodyPr wrap="square" rtlCol="0">
            <a:spAutoFit/>
          </a:bodyPr>
          <a:lstStyle/>
          <a:p>
            <a:r>
              <a:rPr lang="pt-BR" dirty="0"/>
              <a:t>Fonte: </a:t>
            </a:r>
            <a:r>
              <a:rPr lang="pt-BR" dirty="0" err="1"/>
              <a:t>Siop</a:t>
            </a:r>
            <a:r>
              <a:rPr lang="pt-BR" dirty="0"/>
              <a:t>. Elaborado por Bruno Moretti. Consulta em 8-2-2020. Fonte 108: parcela destinada à educação e à saúde.</a:t>
            </a:r>
          </a:p>
        </p:txBody>
      </p:sp>
    </p:spTree>
    <p:extLst>
      <p:ext uri="{BB962C8B-B14F-4D97-AF65-F5344CB8AC3E}">
        <p14:creationId xmlns:p14="http://schemas.microsoft.com/office/powerpoint/2010/main" val="3339049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1353" y="365125"/>
            <a:ext cx="11732455" cy="1818895"/>
          </a:xfrm>
        </p:spPr>
        <p:txBody>
          <a:bodyPr>
            <a:normAutofit fontScale="90000"/>
          </a:bodyPr>
          <a:lstStyle/>
          <a:p>
            <a:pPr algn="just"/>
            <a:r>
              <a:rPr lang="pt-BR" b="1" dirty="0"/>
              <a:t>Entre 2020 e 2032, considerando os contratos de partilha já assinados, estima-se </a:t>
            </a:r>
            <a:r>
              <a:rPr lang="pt-BR" sz="5300" b="1" dirty="0">
                <a:solidFill>
                  <a:srgbClr val="FF0000"/>
                </a:solidFill>
              </a:rPr>
              <a:t>R$ 424 bilhões</a:t>
            </a:r>
            <a:r>
              <a:rPr lang="pt-BR" b="1" dirty="0"/>
              <a:t> de óleo lucro destinado à União.</a:t>
            </a:r>
          </a:p>
        </p:txBody>
      </p:sp>
      <p:pic>
        <p:nvPicPr>
          <p:cNvPr id="8" name="Espaço Reservado para Conteúdo 7"/>
          <p:cNvPicPr>
            <a:picLocks noGrp="1" noChangeAspect="1"/>
          </p:cNvPicPr>
          <p:nvPr>
            <p:ph idx="1"/>
          </p:nvPr>
        </p:nvPicPr>
        <p:blipFill rotWithShape="1">
          <a:blip r:embed="rId2"/>
          <a:srcRect l="34136" t="36478" r="9785" b="14094"/>
          <a:stretch/>
        </p:blipFill>
        <p:spPr>
          <a:xfrm>
            <a:off x="168812" y="2451013"/>
            <a:ext cx="11732455" cy="4332690"/>
          </a:xfrm>
          <a:prstGeom prst="rect">
            <a:avLst/>
          </a:prstGeom>
        </p:spPr>
      </p:pic>
      <p:sp>
        <p:nvSpPr>
          <p:cNvPr id="9" name="CaixaDeTexto 8"/>
          <p:cNvSpPr txBox="1"/>
          <p:nvPr/>
        </p:nvSpPr>
        <p:spPr>
          <a:xfrm>
            <a:off x="969885" y="6414371"/>
            <a:ext cx="10130307" cy="369332"/>
          </a:xfrm>
          <a:prstGeom prst="rect">
            <a:avLst/>
          </a:prstGeom>
          <a:noFill/>
        </p:spPr>
        <p:txBody>
          <a:bodyPr wrap="square" rtlCol="0">
            <a:spAutoFit/>
          </a:bodyPr>
          <a:lstStyle/>
          <a:p>
            <a:r>
              <a:rPr lang="pt-BR" dirty="0"/>
              <a:t>Fonte: PPSA. Considera 17 contratos de partilha já assinados. Câmbio de US$ 4 e barril a US$ a 60.</a:t>
            </a:r>
          </a:p>
        </p:txBody>
      </p:sp>
    </p:spTree>
    <p:extLst>
      <p:ext uri="{BB962C8B-B14F-4D97-AF65-F5344CB8AC3E}">
        <p14:creationId xmlns:p14="http://schemas.microsoft.com/office/powerpoint/2010/main" val="2635560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DD8664D-635B-4DC3-918A-3EFF0A957D50}"/>
              </a:ext>
            </a:extLst>
          </p:cNvPr>
          <p:cNvSpPr txBox="1"/>
          <p:nvPr/>
        </p:nvSpPr>
        <p:spPr>
          <a:xfrm>
            <a:off x="628649" y="62598"/>
            <a:ext cx="10914601" cy="6678751"/>
          </a:xfrm>
          <a:prstGeom prst="rect">
            <a:avLst/>
          </a:prstGeom>
          <a:noFill/>
        </p:spPr>
        <p:txBody>
          <a:bodyPr wrap="square" rtlCol="0">
            <a:spAutoFit/>
          </a:bodyPr>
          <a:lstStyle/>
          <a:p>
            <a:pPr algn="ctr">
              <a:spcAft>
                <a:spcPts val="1200"/>
              </a:spcAft>
            </a:pPr>
            <a:r>
              <a:rPr lang="pt-BR" sz="3600" b="1" dirty="0"/>
              <a:t>Conclusões</a:t>
            </a:r>
          </a:p>
          <a:p>
            <a:pPr marL="457200" indent="-457200" algn="just">
              <a:spcAft>
                <a:spcPts val="1200"/>
              </a:spcAft>
              <a:buFont typeface="Wingdings" panose="05000000000000000000" pitchFamily="2" charset="2"/>
              <a:buChar char="ü"/>
            </a:pPr>
            <a:r>
              <a:rPr lang="pt-BR" sz="2400" b="1" dirty="0"/>
              <a:t>O </a:t>
            </a:r>
            <a:r>
              <a:rPr lang="pt-BR" sz="2400" b="1" dirty="0" err="1"/>
              <a:t>Pré</a:t>
            </a:r>
            <a:r>
              <a:rPr lang="pt-BR" sz="2400" b="1" dirty="0"/>
              <a:t>-Sal decorre das leis da criação e da capacidade dos técnicos brasileiros principalmente da Petrobrás</a:t>
            </a:r>
          </a:p>
          <a:p>
            <a:pPr marL="457200" indent="-457200" algn="just">
              <a:spcAft>
                <a:spcPts val="1200"/>
              </a:spcAft>
              <a:buFont typeface="Wingdings" panose="05000000000000000000" pitchFamily="2" charset="2"/>
              <a:buChar char="ü"/>
            </a:pPr>
            <a:r>
              <a:rPr lang="pt-BR" sz="2400" b="1" dirty="0"/>
              <a:t>Tem os reservatórios mais produtivos do mundo e está “destruindo” a Petrobrás</a:t>
            </a:r>
          </a:p>
          <a:p>
            <a:pPr marL="457200" indent="-457200" algn="just">
              <a:spcAft>
                <a:spcPts val="1200"/>
              </a:spcAft>
              <a:buFont typeface="Wingdings" panose="05000000000000000000" pitchFamily="2" charset="2"/>
              <a:buChar char="ü"/>
            </a:pPr>
            <a:r>
              <a:rPr lang="pt-BR" sz="2400" b="1" dirty="0"/>
              <a:t>Pode ser importante fonte de recursos para um fundo soberano, para a área de educação e para investimento no próprio </a:t>
            </a:r>
            <a:r>
              <a:rPr lang="pt-BR" sz="2400" b="1" dirty="0" err="1"/>
              <a:t>Pré</a:t>
            </a:r>
            <a:r>
              <a:rPr lang="pt-BR" sz="2400" b="1" dirty="0"/>
              <a:t>-Sal</a:t>
            </a:r>
          </a:p>
          <a:p>
            <a:pPr marL="457200" indent="-457200" algn="just">
              <a:spcAft>
                <a:spcPts val="1200"/>
              </a:spcAft>
              <a:buFont typeface="Wingdings" panose="05000000000000000000" pitchFamily="2" charset="2"/>
              <a:buChar char="ü"/>
            </a:pPr>
            <a:r>
              <a:rPr lang="pt-BR" sz="2400" b="1" dirty="0"/>
              <a:t>Em vez disso, está gerando principalmente recursos privados</a:t>
            </a:r>
          </a:p>
          <a:p>
            <a:pPr marL="457200" indent="-457200" algn="just">
              <a:spcAft>
                <a:spcPts val="1200"/>
              </a:spcAft>
              <a:buFont typeface="Wingdings" panose="05000000000000000000" pitchFamily="2" charset="2"/>
              <a:buChar char="ü"/>
            </a:pPr>
            <a:r>
              <a:rPr lang="pt-BR" sz="2400" b="1" dirty="0"/>
              <a:t>A Shell produz e tem receitas altíssimas com os campos de Lula e </a:t>
            </a:r>
            <a:r>
              <a:rPr lang="pt-BR" sz="2400" b="1" dirty="0" err="1"/>
              <a:t>Sapinhoá</a:t>
            </a:r>
            <a:r>
              <a:rPr lang="pt-BR" sz="2400" b="1" dirty="0"/>
              <a:t>, mas apresentou prejuízo contábil em 2018</a:t>
            </a:r>
          </a:p>
          <a:p>
            <a:pPr marL="457200" indent="-457200" algn="just">
              <a:spcAft>
                <a:spcPts val="1200"/>
              </a:spcAft>
              <a:buFont typeface="Wingdings" panose="05000000000000000000" pitchFamily="2" charset="2"/>
              <a:buChar char="ü"/>
            </a:pPr>
            <a:r>
              <a:rPr lang="pt-BR" sz="2400" b="1" dirty="0"/>
              <a:t>O limite de 80% para recuperação dos custos por parte das empresas inviabiliza recursos para o </a:t>
            </a:r>
            <a:r>
              <a:rPr lang="pt-BR" sz="2400" b="1" dirty="0" err="1"/>
              <a:t>Pré</a:t>
            </a:r>
            <a:r>
              <a:rPr lang="pt-BR" sz="2400" b="1" dirty="0"/>
              <a:t>-Sal nos próximos anos</a:t>
            </a:r>
          </a:p>
          <a:p>
            <a:pPr marL="457200" indent="-457200" algn="just">
              <a:spcAft>
                <a:spcPts val="1200"/>
              </a:spcAft>
              <a:buFont typeface="Wingdings" panose="05000000000000000000" pitchFamily="2" charset="2"/>
              <a:buChar char="ü"/>
            </a:pPr>
            <a:r>
              <a:rPr lang="pt-BR" sz="2400" b="1" dirty="0"/>
              <a:t>Campos no regime de concessão podem gerar recursos para o Fundo Social</a:t>
            </a:r>
          </a:p>
          <a:p>
            <a:pPr marL="457200" indent="-457200" algn="just">
              <a:spcAft>
                <a:spcPts val="1200"/>
              </a:spcAft>
              <a:buFont typeface="Wingdings" panose="05000000000000000000" pitchFamily="2" charset="2"/>
              <a:buChar char="ü"/>
            </a:pPr>
            <a:r>
              <a:rPr lang="pt-BR" sz="2400" b="1" dirty="0"/>
              <a:t>Os “royalties” do </a:t>
            </a:r>
            <a:r>
              <a:rPr lang="pt-BR" sz="2400" b="1" dirty="0" err="1"/>
              <a:t>Pré</a:t>
            </a:r>
            <a:r>
              <a:rPr lang="pt-BR" sz="2400" b="1" dirty="0"/>
              <a:t>-Sal são fonte de empobrecimento dos entes federativos mais pobres do País.</a:t>
            </a:r>
          </a:p>
        </p:txBody>
      </p:sp>
    </p:spTree>
    <p:extLst>
      <p:ext uri="{BB962C8B-B14F-4D97-AF65-F5344CB8AC3E}">
        <p14:creationId xmlns:p14="http://schemas.microsoft.com/office/powerpoint/2010/main" val="2989628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DD8664D-635B-4DC3-918A-3EFF0A957D50}"/>
              </a:ext>
            </a:extLst>
          </p:cNvPr>
          <p:cNvSpPr txBox="1"/>
          <p:nvPr/>
        </p:nvSpPr>
        <p:spPr>
          <a:xfrm>
            <a:off x="628649" y="62598"/>
            <a:ext cx="10914601" cy="6463308"/>
          </a:xfrm>
          <a:prstGeom prst="rect">
            <a:avLst/>
          </a:prstGeom>
          <a:noFill/>
        </p:spPr>
        <p:txBody>
          <a:bodyPr wrap="square" rtlCol="0">
            <a:spAutoFit/>
          </a:bodyPr>
          <a:lstStyle/>
          <a:p>
            <a:pPr algn="ctr">
              <a:spcAft>
                <a:spcPts val="1200"/>
              </a:spcAft>
            </a:pPr>
            <a:r>
              <a:rPr lang="pt-BR" sz="3600" b="1" dirty="0"/>
              <a:t>Conclusões</a:t>
            </a:r>
          </a:p>
          <a:p>
            <a:pPr marL="457200" indent="-457200" algn="just">
              <a:spcAft>
                <a:spcPts val="1200"/>
              </a:spcAft>
              <a:buFont typeface="Wingdings" panose="05000000000000000000" pitchFamily="2" charset="2"/>
              <a:buChar char="ü"/>
              <a:defRPr/>
            </a:pPr>
            <a:r>
              <a:rPr lang="pt-BR" sz="2400" b="1" dirty="0"/>
              <a:t>O Brasil arrecada pouco, distribui mal e aplica mal seus royalties</a:t>
            </a:r>
          </a:p>
          <a:p>
            <a:pPr marL="457200" indent="-457200" algn="just">
              <a:spcAft>
                <a:spcPts val="1200"/>
              </a:spcAft>
              <a:buFont typeface="Wingdings" panose="05000000000000000000" pitchFamily="2" charset="2"/>
              <a:buChar char="ü"/>
              <a:defRPr/>
            </a:pPr>
            <a:r>
              <a:rPr lang="pt-BR" sz="2400" b="1" dirty="0"/>
              <a:t>Modernidade é o setor petrolífero da Noruega</a:t>
            </a:r>
          </a:p>
          <a:p>
            <a:pPr marL="457200" indent="-457200" algn="just">
              <a:spcAft>
                <a:spcPts val="1200"/>
              </a:spcAft>
              <a:buFont typeface="Wingdings" panose="05000000000000000000" pitchFamily="2" charset="2"/>
              <a:buChar char="ü"/>
              <a:defRPr/>
            </a:pPr>
            <a:r>
              <a:rPr lang="pt-BR" sz="2400" b="1" dirty="0"/>
              <a:t>O Fundo de Pensão do país tem mais de US$ 1 trilhão em razão das receitas governamentais do setor petrolífero</a:t>
            </a:r>
          </a:p>
          <a:p>
            <a:pPr marL="457200" indent="-457200" algn="just">
              <a:spcAft>
                <a:spcPts val="1200"/>
              </a:spcAft>
              <a:buFont typeface="Wingdings" panose="05000000000000000000" pitchFamily="2" charset="2"/>
              <a:buChar char="ü"/>
              <a:defRPr/>
            </a:pPr>
            <a:r>
              <a:rPr lang="pt-BR" sz="2400" b="1" dirty="0"/>
              <a:t>O Estado norueguês é investidor</a:t>
            </a:r>
          </a:p>
          <a:p>
            <a:pPr marL="457200" indent="-457200" algn="just">
              <a:spcAft>
                <a:spcPts val="1200"/>
              </a:spcAft>
              <a:buFont typeface="Wingdings" panose="05000000000000000000" pitchFamily="2" charset="2"/>
              <a:buChar char="ü"/>
              <a:defRPr/>
            </a:pPr>
            <a:r>
              <a:rPr lang="pt-BR" sz="2400" b="1" dirty="0"/>
              <a:t>As empresas petrolíferas pagam imposto de renda</a:t>
            </a:r>
          </a:p>
          <a:p>
            <a:pPr marL="457200" indent="-457200" algn="just">
              <a:spcAft>
                <a:spcPts val="1200"/>
              </a:spcAft>
              <a:buFont typeface="Wingdings" panose="05000000000000000000" pitchFamily="2" charset="2"/>
              <a:buChar char="ü"/>
              <a:defRPr/>
            </a:pPr>
            <a:r>
              <a:rPr lang="pt-BR" sz="2400" b="1" dirty="0"/>
              <a:t>Toda a população se beneficia com as receitas governamentais da Noruega</a:t>
            </a:r>
          </a:p>
          <a:p>
            <a:pPr marL="457200" indent="-457200" algn="just">
              <a:spcAft>
                <a:spcPts val="1200"/>
              </a:spcAft>
              <a:buFont typeface="Wingdings" panose="05000000000000000000" pitchFamily="2" charset="2"/>
              <a:buChar char="ü"/>
              <a:defRPr/>
            </a:pPr>
            <a:r>
              <a:rPr lang="pt-BR" sz="2400" b="1" dirty="0"/>
              <a:t>Não há pagamento de bônus de assinatura nem royalties</a:t>
            </a:r>
            <a:endParaRPr lang="en-US" sz="2400" b="1" dirty="0"/>
          </a:p>
          <a:p>
            <a:pPr marL="457200" indent="-457200" algn="just">
              <a:spcAft>
                <a:spcPts val="1200"/>
              </a:spcAft>
              <a:buFont typeface="Wingdings" panose="05000000000000000000" pitchFamily="2" charset="2"/>
              <a:buChar char="ü"/>
              <a:defRPr/>
            </a:pPr>
            <a:r>
              <a:rPr lang="pt-BR" sz="2400" b="1" dirty="0"/>
              <a:t>A </a:t>
            </a:r>
            <a:r>
              <a:rPr lang="pt-BR" sz="2400" b="1" dirty="0" err="1"/>
              <a:t>Equinor</a:t>
            </a:r>
            <a:r>
              <a:rPr lang="pt-BR" sz="2400" b="1" dirty="0"/>
              <a:t>, antiga Statoil, é uma empresa com participação de cerca de 70% do Estado no capital social</a:t>
            </a:r>
          </a:p>
          <a:p>
            <a:pPr marL="457200" indent="-457200" algn="just">
              <a:spcAft>
                <a:spcPts val="1200"/>
              </a:spcAft>
              <a:buFont typeface="Wingdings" panose="05000000000000000000" pitchFamily="2" charset="2"/>
              <a:buChar char="ü"/>
              <a:defRPr/>
            </a:pPr>
            <a:r>
              <a:rPr lang="pt-BR" sz="2400" b="1" dirty="0"/>
              <a:t>É uma estatal que, assim como as petrolíferas privadas e ao contrário da Petrobrás, aposta na diversificação de suas atividades</a:t>
            </a:r>
          </a:p>
        </p:txBody>
      </p:sp>
    </p:spTree>
    <p:extLst>
      <p:ext uri="{BB962C8B-B14F-4D97-AF65-F5344CB8AC3E}">
        <p14:creationId xmlns:p14="http://schemas.microsoft.com/office/powerpoint/2010/main" val="909486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247F5B6C-557E-4861-994F-37C2C9B9FF7E}"/>
              </a:ext>
            </a:extLst>
          </p:cNvPr>
          <p:cNvGraphicFramePr>
            <a:graphicFrameLocks noGrp="1"/>
          </p:cNvGraphicFramePr>
          <p:nvPr>
            <p:extLst>
              <p:ext uri="{D42A27DB-BD31-4B8C-83A1-F6EECF244321}">
                <p14:modId xmlns:p14="http://schemas.microsoft.com/office/powerpoint/2010/main" val="1996091845"/>
              </p:ext>
            </p:extLst>
          </p:nvPr>
        </p:nvGraphicFramePr>
        <p:xfrm>
          <a:off x="1339850" y="2128838"/>
          <a:ext cx="9512301" cy="2600325"/>
        </p:xfrm>
        <a:graphic>
          <a:graphicData uri="http://schemas.openxmlformats.org/drawingml/2006/table">
            <a:tbl>
              <a:tblPr>
                <a:tableStyleId>{5C22544A-7EE6-4342-B048-85BDC9FD1C3A}</a:tableStyleId>
              </a:tblPr>
              <a:tblGrid>
                <a:gridCol w="1552057">
                  <a:extLst>
                    <a:ext uri="{9D8B030D-6E8A-4147-A177-3AD203B41FA5}">
                      <a16:colId xmlns:a16="http://schemas.microsoft.com/office/drawing/2014/main" val="3636332579"/>
                    </a:ext>
                  </a:extLst>
                </a:gridCol>
                <a:gridCol w="1358447">
                  <a:extLst>
                    <a:ext uri="{9D8B030D-6E8A-4147-A177-3AD203B41FA5}">
                      <a16:colId xmlns:a16="http://schemas.microsoft.com/office/drawing/2014/main" val="3621119353"/>
                    </a:ext>
                  </a:extLst>
                </a:gridCol>
                <a:gridCol w="1421925">
                  <a:extLst>
                    <a:ext uri="{9D8B030D-6E8A-4147-A177-3AD203B41FA5}">
                      <a16:colId xmlns:a16="http://schemas.microsoft.com/office/drawing/2014/main" val="368018402"/>
                    </a:ext>
                  </a:extLst>
                </a:gridCol>
                <a:gridCol w="1396534">
                  <a:extLst>
                    <a:ext uri="{9D8B030D-6E8A-4147-A177-3AD203B41FA5}">
                      <a16:colId xmlns:a16="http://schemas.microsoft.com/office/drawing/2014/main" val="1800746753"/>
                    </a:ext>
                  </a:extLst>
                </a:gridCol>
                <a:gridCol w="609397">
                  <a:extLst>
                    <a:ext uri="{9D8B030D-6E8A-4147-A177-3AD203B41FA5}">
                      <a16:colId xmlns:a16="http://schemas.microsoft.com/office/drawing/2014/main" val="3455940377"/>
                    </a:ext>
                  </a:extLst>
                </a:gridCol>
                <a:gridCol w="1269576">
                  <a:extLst>
                    <a:ext uri="{9D8B030D-6E8A-4147-A177-3AD203B41FA5}">
                      <a16:colId xmlns:a16="http://schemas.microsoft.com/office/drawing/2014/main" val="2965253068"/>
                    </a:ext>
                  </a:extLst>
                </a:gridCol>
                <a:gridCol w="1294968">
                  <a:extLst>
                    <a:ext uri="{9D8B030D-6E8A-4147-A177-3AD203B41FA5}">
                      <a16:colId xmlns:a16="http://schemas.microsoft.com/office/drawing/2014/main" val="3561602787"/>
                    </a:ext>
                  </a:extLst>
                </a:gridCol>
                <a:gridCol w="609397">
                  <a:extLst>
                    <a:ext uri="{9D8B030D-6E8A-4147-A177-3AD203B41FA5}">
                      <a16:colId xmlns:a16="http://schemas.microsoft.com/office/drawing/2014/main" val="1344556470"/>
                    </a:ext>
                  </a:extLst>
                </a:gridCol>
              </a:tblGrid>
              <a:tr h="200025">
                <a:tc>
                  <a:txBody>
                    <a:bodyPr/>
                    <a:lstStyle/>
                    <a:p>
                      <a:pPr algn="r" fontAlgn="b"/>
                      <a:r>
                        <a:rPr lang="pt-BR" sz="1200" u="none" strike="noStrike" dirty="0">
                          <a:effectLst/>
                          <a:latin typeface="Arial" panose="020B0604020202020204" pitchFamily="34" charset="0"/>
                          <a:cs typeface="Arial" panose="020B0604020202020204" pitchFamily="34" charset="0"/>
                        </a:rPr>
                        <a:t>68.194.000.000,00</a:t>
                      </a:r>
                      <a:endParaRPr lang="pt-B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pt-BR" sz="1200" u="none" strike="noStrike">
                          <a:effectLst/>
                          <a:latin typeface="Arial" panose="020B0604020202020204" pitchFamily="34" charset="0"/>
                          <a:cs typeface="Arial" panose="020B0604020202020204" pitchFamily="34" charset="0"/>
                        </a:rPr>
                        <a:t>Búzios</a:t>
                      </a:r>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125601526"/>
                  </a:ext>
                </a:extLst>
              </a:tr>
              <a:tr h="200025">
                <a:tc>
                  <a:txBody>
                    <a:bodyPr/>
                    <a:lstStyle/>
                    <a:p>
                      <a:pPr algn="r" fontAlgn="b"/>
                      <a:r>
                        <a:rPr lang="pt-BR" sz="1200" u="none" strike="noStrike" dirty="0">
                          <a:effectLst/>
                          <a:latin typeface="Arial" panose="020B0604020202020204" pitchFamily="34" charset="0"/>
                          <a:cs typeface="Arial" panose="020B0604020202020204" pitchFamily="34" charset="0"/>
                        </a:rPr>
                        <a:t>1.766.000.000,00</a:t>
                      </a:r>
                      <a:endParaRPr lang="pt-B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pt-BR" sz="1200" u="none" strike="noStrike">
                          <a:effectLst/>
                          <a:latin typeface="Arial" panose="020B0604020202020204" pitchFamily="34" charset="0"/>
                          <a:cs typeface="Arial" panose="020B0604020202020204" pitchFamily="34" charset="0"/>
                        </a:rPr>
                        <a:t>Itapu</a:t>
                      </a:r>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683664982"/>
                  </a:ext>
                </a:extLst>
              </a:tr>
              <a:tr h="200025">
                <a:tc>
                  <a:txBody>
                    <a:bodyPr/>
                    <a:lstStyle/>
                    <a:p>
                      <a:pPr algn="r" fontAlgn="b"/>
                      <a:r>
                        <a:rPr lang="pt-BR" sz="1200" u="none" strike="noStrike" dirty="0">
                          <a:effectLst/>
                          <a:latin typeface="Arial" panose="020B0604020202020204" pitchFamily="34" charset="0"/>
                          <a:cs typeface="Arial" panose="020B0604020202020204" pitchFamily="34" charset="0"/>
                        </a:rPr>
                        <a:t>69.960.000.000,00</a:t>
                      </a:r>
                      <a:endParaRPr lang="pt-B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pt-BR" sz="1200" u="none" strike="noStrike">
                          <a:effectLst/>
                          <a:latin typeface="Arial" panose="020B0604020202020204" pitchFamily="34" charset="0"/>
                          <a:cs typeface="Arial" panose="020B0604020202020204" pitchFamily="34" charset="0"/>
                        </a:rPr>
                        <a:t>34.600.000.000,00</a:t>
                      </a:r>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pt-BR" sz="1200" u="none" strike="noStrike">
                          <a:effectLst/>
                          <a:latin typeface="Arial" panose="020B0604020202020204" pitchFamily="34" charset="0"/>
                          <a:cs typeface="Arial" panose="020B0604020202020204" pitchFamily="34" charset="0"/>
                        </a:rPr>
                        <a:t>Petrobrás</a:t>
                      </a:r>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pt-BR" sz="1200" u="none" strike="noStrike">
                          <a:effectLst/>
                          <a:latin typeface="Arial" panose="020B0604020202020204" pitchFamily="34" charset="0"/>
                          <a:cs typeface="Arial" panose="020B0604020202020204" pitchFamily="34" charset="0"/>
                        </a:rPr>
                        <a:t>Receita líquida</a:t>
                      </a:r>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61742059"/>
                  </a:ext>
                </a:extLst>
              </a:tr>
              <a:tr h="200025">
                <a:tc>
                  <a:txBody>
                    <a:bodyPr/>
                    <a:lstStyle/>
                    <a:p>
                      <a:pPr algn="l" fontAlgn="b"/>
                      <a:r>
                        <a:rPr lang="pt-BR" sz="1200" u="none" strike="noStrike">
                          <a:effectLst/>
                          <a:latin typeface="Arial" panose="020B0604020202020204" pitchFamily="34" charset="0"/>
                          <a:cs typeface="Arial" panose="020B0604020202020204" pitchFamily="34" charset="0"/>
                        </a:rPr>
                        <a:t>Valor do bônus a ser</a:t>
                      </a:r>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pt-BR" sz="1200" u="none" strike="noStrike">
                          <a:effectLst/>
                          <a:latin typeface="Arial" panose="020B0604020202020204" pitchFamily="34" charset="0"/>
                          <a:cs typeface="Arial" panose="020B0604020202020204" pitchFamily="34" charset="0"/>
                        </a:rPr>
                        <a:t>35.360.000.000,00</a:t>
                      </a:r>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pt-BR" sz="1200" u="none" strike="noStrike">
                          <a:effectLst/>
                          <a:latin typeface="Arial" panose="020B0604020202020204" pitchFamily="34" charset="0"/>
                          <a:cs typeface="Arial" panose="020B0604020202020204" pitchFamily="34" charset="0"/>
                        </a:rPr>
                        <a:t>5.304.000.000,00</a:t>
                      </a:r>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pt-BR" sz="1200" u="none" strike="noStrike">
                          <a:effectLst/>
                          <a:latin typeface="Arial" panose="020B0604020202020204" pitchFamily="34" charset="0"/>
                          <a:cs typeface="Arial" panose="020B0604020202020204" pitchFamily="34" charset="0"/>
                        </a:rPr>
                        <a:t>FPM</a:t>
                      </a:r>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pt-BR" sz="1200" u="none" strike="noStrike">
                          <a:effectLst/>
                          <a:latin typeface="Arial" panose="020B0604020202020204" pitchFamily="34" charset="0"/>
                          <a:cs typeface="Arial" panose="020B0604020202020204" pitchFamily="34" charset="0"/>
                        </a:rPr>
                        <a:t>15,0%</a:t>
                      </a:r>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pt-BR" sz="1200" u="none" strike="noStrike">
                          <a:effectLst/>
                          <a:latin typeface="Arial" panose="020B0604020202020204" pitchFamily="34" charset="0"/>
                          <a:cs typeface="Arial" panose="020B0604020202020204" pitchFamily="34" charset="0"/>
                        </a:rPr>
                        <a:t>4.285.050.000,00</a:t>
                      </a:r>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pt-BR" sz="1200" u="none" strike="noStrike">
                          <a:effectLst/>
                          <a:latin typeface="Arial" panose="020B0604020202020204" pitchFamily="34" charset="0"/>
                          <a:cs typeface="Arial" panose="020B0604020202020204" pitchFamily="34" charset="0"/>
                        </a:rPr>
                        <a:t>1.018.950.000,00</a:t>
                      </a:r>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pt-BR" sz="1200" u="none" strike="noStrike" dirty="0">
                          <a:effectLst/>
                          <a:latin typeface="Arial" panose="020B0604020202020204" pitchFamily="34" charset="0"/>
                          <a:cs typeface="Arial" panose="020B0604020202020204" pitchFamily="34" charset="0"/>
                        </a:rPr>
                        <a:t>FPM</a:t>
                      </a:r>
                      <a:endParaRPr lang="pt-B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754321792"/>
                  </a:ext>
                </a:extLst>
              </a:tr>
              <a:tr h="200025">
                <a:tc>
                  <a:txBody>
                    <a:bodyPr/>
                    <a:lstStyle/>
                    <a:p>
                      <a:pPr algn="l" fontAlgn="b"/>
                      <a:r>
                        <a:rPr lang="pt-BR" sz="1200" u="none" strike="noStrike">
                          <a:effectLst/>
                          <a:latin typeface="Arial" panose="020B0604020202020204" pitchFamily="34" charset="0"/>
                          <a:cs typeface="Arial" panose="020B0604020202020204" pitchFamily="34" charset="0"/>
                        </a:rPr>
                        <a:t>distribuído</a:t>
                      </a:r>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pt-BR" sz="1200" u="none" strike="noStrike" dirty="0">
                          <a:effectLst/>
                          <a:latin typeface="Arial" panose="020B0604020202020204" pitchFamily="34" charset="0"/>
                          <a:cs typeface="Arial" panose="020B0604020202020204" pitchFamily="34" charset="0"/>
                        </a:rPr>
                        <a:t>35.360.000.000,00</a:t>
                      </a:r>
                      <a:endParaRPr lang="pt-B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pt-BR" sz="1200" u="none" strike="noStrike">
                          <a:effectLst/>
                          <a:latin typeface="Arial" panose="020B0604020202020204" pitchFamily="34" charset="0"/>
                          <a:cs typeface="Arial" panose="020B0604020202020204" pitchFamily="34" charset="0"/>
                        </a:rPr>
                        <a:t>3.536.000.000,00</a:t>
                      </a:r>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pt-BR" sz="1200" u="none" strike="noStrike">
                          <a:effectLst/>
                          <a:latin typeface="Arial" panose="020B0604020202020204" pitchFamily="34" charset="0"/>
                          <a:cs typeface="Arial" panose="020B0604020202020204" pitchFamily="34" charset="0"/>
                        </a:rPr>
                        <a:t>FPE</a:t>
                      </a:r>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pt-BR" sz="1200" u="none" strike="noStrike">
                          <a:effectLst/>
                          <a:latin typeface="Arial" panose="020B0604020202020204" pitchFamily="34" charset="0"/>
                          <a:cs typeface="Arial" panose="020B0604020202020204" pitchFamily="34" charset="0"/>
                        </a:rPr>
                        <a:t>10,0%</a:t>
                      </a:r>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pt-BR" sz="1200" u="none" strike="noStrike">
                          <a:effectLst/>
                          <a:latin typeface="Arial" panose="020B0604020202020204" pitchFamily="34" charset="0"/>
                          <a:cs typeface="Arial" panose="020B0604020202020204" pitchFamily="34" charset="0"/>
                        </a:rPr>
                        <a:t>3.760.350.000,00</a:t>
                      </a:r>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pt-BR" sz="1200" u="none" strike="noStrike">
                          <a:effectLst/>
                          <a:latin typeface="Arial" panose="020B0604020202020204" pitchFamily="34" charset="0"/>
                          <a:cs typeface="Arial" panose="020B0604020202020204" pitchFamily="34" charset="0"/>
                        </a:rPr>
                        <a:t>-224.350.000,00</a:t>
                      </a:r>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pt-BR" sz="1200" u="none" strike="noStrike" dirty="0">
                          <a:effectLst/>
                          <a:latin typeface="Arial" panose="020B0604020202020204" pitchFamily="34" charset="0"/>
                          <a:cs typeface="Arial" panose="020B0604020202020204" pitchFamily="34" charset="0"/>
                        </a:rPr>
                        <a:t>FPE</a:t>
                      </a:r>
                      <a:endParaRPr lang="pt-B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832602629"/>
                  </a:ext>
                </a:extLst>
              </a:tr>
              <a:tr h="200025">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pt-BR" sz="1200" u="none" strike="noStrike">
                          <a:effectLst/>
                          <a:latin typeface="Arial" panose="020B0604020202020204" pitchFamily="34" charset="0"/>
                          <a:cs typeface="Arial" panose="020B0604020202020204" pitchFamily="34" charset="0"/>
                        </a:rPr>
                        <a:t>35.360.000.000,00</a:t>
                      </a:r>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pt-BR" sz="1200" u="none" strike="noStrike">
                          <a:effectLst/>
                          <a:latin typeface="Arial" panose="020B0604020202020204" pitchFamily="34" charset="0"/>
                          <a:cs typeface="Arial" panose="020B0604020202020204" pitchFamily="34" charset="0"/>
                        </a:rPr>
                        <a:t>1.768.000.000,00</a:t>
                      </a:r>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pt-BR" sz="1200" u="none" strike="noStrike">
                          <a:effectLst/>
                          <a:latin typeface="Arial" panose="020B0604020202020204" pitchFamily="34" charset="0"/>
                          <a:cs typeface="Arial" panose="020B0604020202020204" pitchFamily="34" charset="0"/>
                        </a:rPr>
                        <a:t>Estados Exp.</a:t>
                      </a:r>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pt-BR" sz="1200" u="none" strike="noStrike">
                          <a:effectLst/>
                          <a:latin typeface="Arial" panose="020B0604020202020204" pitchFamily="34" charset="0"/>
                          <a:cs typeface="Arial" panose="020B0604020202020204" pitchFamily="34" charset="0"/>
                        </a:rPr>
                        <a:t>5,0%</a:t>
                      </a:r>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74566338"/>
                  </a:ext>
                </a:extLst>
              </a:tr>
              <a:tr h="200025">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pt-BR" sz="1200" u="none" strike="noStrike">
                          <a:effectLst/>
                          <a:latin typeface="Arial" panose="020B0604020202020204" pitchFamily="34" charset="0"/>
                          <a:cs typeface="Arial" panose="020B0604020202020204" pitchFamily="34" charset="0"/>
                        </a:rPr>
                        <a:t>35.360.000.000,00</a:t>
                      </a:r>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pt-BR" sz="1200" u="none" strike="noStrike" dirty="0">
                          <a:effectLst/>
                          <a:latin typeface="Arial" panose="020B0604020202020204" pitchFamily="34" charset="0"/>
                          <a:cs typeface="Arial" panose="020B0604020202020204" pitchFamily="34" charset="0"/>
                        </a:rPr>
                        <a:t>1.060.800.000,00</a:t>
                      </a:r>
                      <a:endParaRPr lang="pt-B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pt-BR" sz="1200" u="none" strike="noStrike">
                          <a:effectLst/>
                          <a:latin typeface="Arial" panose="020B0604020202020204" pitchFamily="34" charset="0"/>
                          <a:cs typeface="Arial" panose="020B0604020202020204" pitchFamily="34" charset="0"/>
                        </a:rPr>
                        <a:t>Rio de Janeiro</a:t>
                      </a:r>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pt-BR" sz="1200" u="none" strike="noStrike">
                          <a:effectLst/>
                          <a:latin typeface="Arial" panose="020B0604020202020204" pitchFamily="34" charset="0"/>
                          <a:cs typeface="Arial" panose="020B0604020202020204" pitchFamily="34" charset="0"/>
                        </a:rPr>
                        <a:t>3,0%</a:t>
                      </a:r>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180298530"/>
                  </a:ext>
                </a:extLst>
              </a:tr>
              <a:tr h="200025">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pt-BR" sz="1200" u="none" strike="noStrike" dirty="0">
                          <a:effectLst/>
                          <a:latin typeface="Arial" panose="020B0604020202020204" pitchFamily="34" charset="0"/>
                          <a:cs typeface="Arial" panose="020B0604020202020204" pitchFamily="34" charset="0"/>
                        </a:rPr>
                        <a:t>11.668.800.000,00</a:t>
                      </a:r>
                      <a:endParaRPr lang="pt-B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499844063"/>
                  </a:ext>
                </a:extLst>
              </a:tr>
              <a:tr h="200025">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4144174002"/>
                  </a:ext>
                </a:extLst>
              </a:tr>
              <a:tr h="200025">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91768481"/>
                  </a:ext>
                </a:extLst>
              </a:tr>
              <a:tr h="200025">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71665894"/>
                  </a:ext>
                </a:extLst>
              </a:tr>
              <a:tr h="200025">
                <a:tc>
                  <a:txBody>
                    <a:bodyPr/>
                    <a:lstStyle/>
                    <a:p>
                      <a:pPr algn="l" fontAlgn="b"/>
                      <a:r>
                        <a:rPr lang="pt-BR" sz="1200" u="none" strike="noStrike">
                          <a:effectLst/>
                          <a:latin typeface="Arial" panose="020B0604020202020204" pitchFamily="34" charset="0"/>
                          <a:cs typeface="Arial" panose="020B0604020202020204" pitchFamily="34" charset="0"/>
                        </a:rPr>
                        <a:t>Valor do bônus a ser</a:t>
                      </a:r>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pt-BR" sz="1200" u="none" strike="noStrike">
                          <a:effectLst/>
                          <a:latin typeface="Arial" panose="020B0604020202020204" pitchFamily="34" charset="0"/>
                          <a:cs typeface="Arial" panose="020B0604020202020204" pitchFamily="34" charset="0"/>
                        </a:rPr>
                        <a:t>69.960.000.000,00</a:t>
                      </a:r>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pt-BR" sz="1200" u="none" strike="noStrike">
                          <a:effectLst/>
                          <a:latin typeface="Arial" panose="020B0604020202020204" pitchFamily="34" charset="0"/>
                          <a:cs typeface="Arial" panose="020B0604020202020204" pitchFamily="34" charset="0"/>
                        </a:rPr>
                        <a:t>0,25</a:t>
                      </a:r>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pt-BR" sz="1200" u="none" strike="noStrike" dirty="0">
                          <a:effectLst/>
                          <a:latin typeface="Arial" panose="020B0604020202020204" pitchFamily="34" charset="0"/>
                          <a:cs typeface="Arial" panose="020B0604020202020204" pitchFamily="34" charset="0"/>
                        </a:rPr>
                        <a:t>17.490.000.000,00</a:t>
                      </a:r>
                      <a:endParaRPr lang="pt-B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pt-BR" sz="1200" u="none" strike="noStrike">
                          <a:effectLst/>
                          <a:latin typeface="Arial" panose="020B0604020202020204" pitchFamily="34" charset="0"/>
                          <a:cs typeface="Arial" panose="020B0604020202020204" pitchFamily="34" charset="0"/>
                        </a:rPr>
                        <a:t>24,5%</a:t>
                      </a:r>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pt-BR" sz="1200" u="none" strike="noStrike">
                          <a:effectLst/>
                          <a:latin typeface="Arial" panose="020B0604020202020204" pitchFamily="34" charset="0"/>
                          <a:cs typeface="Arial" panose="020B0604020202020204" pitchFamily="34" charset="0"/>
                        </a:rPr>
                        <a:t>4.285.050.000,00</a:t>
                      </a:r>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457887754"/>
                  </a:ext>
                </a:extLst>
              </a:tr>
              <a:tr h="200025">
                <a:tc>
                  <a:txBody>
                    <a:bodyPr/>
                    <a:lstStyle/>
                    <a:p>
                      <a:pPr algn="l" fontAlgn="b"/>
                      <a:r>
                        <a:rPr lang="pt-BR" sz="1200" u="none" strike="noStrike">
                          <a:effectLst/>
                          <a:latin typeface="Arial" panose="020B0604020202020204" pitchFamily="34" charset="0"/>
                          <a:cs typeface="Arial" panose="020B0604020202020204" pitchFamily="34" charset="0"/>
                        </a:rPr>
                        <a:t>deduzido do IRPJ</a:t>
                      </a:r>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pt-BR" sz="1200" u="none" strike="noStrike">
                          <a:effectLst/>
                          <a:latin typeface="Arial" panose="020B0604020202020204" pitchFamily="34" charset="0"/>
                          <a:cs typeface="Arial" panose="020B0604020202020204" pitchFamily="34" charset="0"/>
                        </a:rPr>
                        <a:t>69.960.000.000,00</a:t>
                      </a:r>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pt-BR" sz="1200" u="none" strike="noStrike">
                          <a:effectLst/>
                          <a:latin typeface="Arial" panose="020B0604020202020204" pitchFamily="34" charset="0"/>
                          <a:cs typeface="Arial" panose="020B0604020202020204" pitchFamily="34" charset="0"/>
                        </a:rPr>
                        <a:t>0,25</a:t>
                      </a:r>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pt-BR" sz="1200" u="none" strike="noStrike" dirty="0">
                          <a:effectLst/>
                          <a:latin typeface="Arial" panose="020B0604020202020204" pitchFamily="34" charset="0"/>
                          <a:cs typeface="Arial" panose="020B0604020202020204" pitchFamily="34" charset="0"/>
                        </a:rPr>
                        <a:t>17.490.000.000,00</a:t>
                      </a:r>
                      <a:endParaRPr lang="pt-B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pt-BR" sz="1200" u="none" strike="noStrike" dirty="0">
                          <a:effectLst/>
                          <a:latin typeface="Arial" panose="020B0604020202020204" pitchFamily="34" charset="0"/>
                          <a:cs typeface="Arial" panose="020B0604020202020204" pitchFamily="34" charset="0"/>
                        </a:rPr>
                        <a:t>21,5%</a:t>
                      </a:r>
                      <a:endParaRPr lang="pt-B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pt-BR" sz="1200" u="none" strike="noStrike" dirty="0">
                          <a:effectLst/>
                          <a:latin typeface="Arial" panose="020B0604020202020204" pitchFamily="34" charset="0"/>
                          <a:cs typeface="Arial" panose="020B0604020202020204" pitchFamily="34" charset="0"/>
                        </a:rPr>
                        <a:t>3.760.350.000,00</a:t>
                      </a:r>
                      <a:endParaRPr lang="pt-B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pt-B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702831482"/>
                  </a:ext>
                </a:extLst>
              </a:tr>
            </a:tbl>
          </a:graphicData>
        </a:graphic>
      </p:graphicFrame>
      <p:sp>
        <p:nvSpPr>
          <p:cNvPr id="2" name="CaixaDeTexto 1">
            <a:extLst>
              <a:ext uri="{FF2B5EF4-FFF2-40B4-BE49-F238E27FC236}">
                <a16:creationId xmlns:a16="http://schemas.microsoft.com/office/drawing/2014/main" id="{BCE3A408-8CB6-4B0E-92AB-2364E7432CA9}"/>
              </a:ext>
            </a:extLst>
          </p:cNvPr>
          <p:cNvSpPr txBox="1"/>
          <p:nvPr/>
        </p:nvSpPr>
        <p:spPr>
          <a:xfrm>
            <a:off x="3439486" y="864066"/>
            <a:ext cx="5419288" cy="584775"/>
          </a:xfrm>
          <a:prstGeom prst="rect">
            <a:avLst/>
          </a:prstGeom>
          <a:noFill/>
        </p:spPr>
        <p:txBody>
          <a:bodyPr wrap="square" rtlCol="0">
            <a:spAutoFit/>
          </a:bodyPr>
          <a:lstStyle/>
          <a:p>
            <a:pPr algn="ctr"/>
            <a:r>
              <a:rPr lang="pt-BR" sz="3200" b="1" dirty="0"/>
              <a:t>PEC da Cessão Onerosa</a:t>
            </a:r>
          </a:p>
        </p:txBody>
      </p:sp>
    </p:spTree>
    <p:extLst>
      <p:ext uri="{BB962C8B-B14F-4D97-AF65-F5344CB8AC3E}">
        <p14:creationId xmlns:p14="http://schemas.microsoft.com/office/powerpoint/2010/main" val="765040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691F2439-15F9-4EA8-8A2A-B453E2136FE1}"/>
              </a:ext>
            </a:extLst>
          </p:cNvPr>
          <p:cNvPicPr>
            <a:picLocks noChangeAspect="1"/>
          </p:cNvPicPr>
          <p:nvPr/>
        </p:nvPicPr>
        <p:blipFill rotWithShape="1">
          <a:blip r:embed="rId2"/>
          <a:srcRect t="10021"/>
          <a:stretch/>
        </p:blipFill>
        <p:spPr>
          <a:xfrm>
            <a:off x="2358268" y="343616"/>
            <a:ext cx="5441452" cy="6170768"/>
          </a:xfrm>
          <a:prstGeom prst="rect">
            <a:avLst/>
          </a:prstGeom>
        </p:spPr>
      </p:pic>
      <p:pic>
        <p:nvPicPr>
          <p:cNvPr id="3" name="Imagem 2">
            <a:extLst>
              <a:ext uri="{FF2B5EF4-FFF2-40B4-BE49-F238E27FC236}">
                <a16:creationId xmlns:a16="http://schemas.microsoft.com/office/drawing/2014/main" id="{33B92557-1EE1-491B-AD97-D2A5A1BCDFB8}"/>
              </a:ext>
            </a:extLst>
          </p:cNvPr>
          <p:cNvPicPr>
            <a:picLocks noChangeAspect="1"/>
          </p:cNvPicPr>
          <p:nvPr/>
        </p:nvPicPr>
        <p:blipFill>
          <a:blip r:embed="rId3"/>
          <a:stretch>
            <a:fillRect/>
          </a:stretch>
        </p:blipFill>
        <p:spPr>
          <a:xfrm>
            <a:off x="0" y="9054"/>
            <a:ext cx="2296596" cy="6858000"/>
          </a:xfrm>
          <a:prstGeom prst="rect">
            <a:avLst/>
          </a:prstGeom>
        </p:spPr>
      </p:pic>
      <p:pic>
        <p:nvPicPr>
          <p:cNvPr id="4" name="Imagem 3">
            <a:extLst>
              <a:ext uri="{FF2B5EF4-FFF2-40B4-BE49-F238E27FC236}">
                <a16:creationId xmlns:a16="http://schemas.microsoft.com/office/drawing/2014/main" id="{C0BDE568-A7E7-48B7-966B-6B02FF180F36}"/>
              </a:ext>
            </a:extLst>
          </p:cNvPr>
          <p:cNvPicPr>
            <a:picLocks noChangeAspect="1"/>
          </p:cNvPicPr>
          <p:nvPr/>
        </p:nvPicPr>
        <p:blipFill rotWithShape="1">
          <a:blip r:embed="rId4"/>
          <a:srcRect t="21506"/>
          <a:stretch/>
        </p:blipFill>
        <p:spPr>
          <a:xfrm>
            <a:off x="5078994" y="2172749"/>
            <a:ext cx="6701074" cy="3103390"/>
          </a:xfrm>
          <a:prstGeom prst="rect">
            <a:avLst/>
          </a:prstGeom>
        </p:spPr>
      </p:pic>
    </p:spTree>
    <p:extLst>
      <p:ext uri="{BB962C8B-B14F-4D97-AF65-F5344CB8AC3E}">
        <p14:creationId xmlns:p14="http://schemas.microsoft.com/office/powerpoint/2010/main" val="947135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674476B0-B111-4B49-A9EB-6711314B7CE3}"/>
              </a:ext>
            </a:extLst>
          </p:cNvPr>
          <p:cNvPicPr>
            <a:picLocks noChangeAspect="1"/>
          </p:cNvPicPr>
          <p:nvPr/>
        </p:nvPicPr>
        <p:blipFill>
          <a:blip r:embed="rId2"/>
          <a:stretch>
            <a:fillRect/>
          </a:stretch>
        </p:blipFill>
        <p:spPr>
          <a:xfrm>
            <a:off x="1204112" y="28608"/>
            <a:ext cx="9596672" cy="6670725"/>
          </a:xfrm>
          <a:prstGeom prst="rect">
            <a:avLst/>
          </a:prstGeom>
        </p:spPr>
      </p:pic>
    </p:spTree>
    <p:extLst>
      <p:ext uri="{BB962C8B-B14F-4D97-AF65-F5344CB8AC3E}">
        <p14:creationId xmlns:p14="http://schemas.microsoft.com/office/powerpoint/2010/main" val="483023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C604CF84-6B7C-4974-8F49-D81E15655019}"/>
              </a:ext>
            </a:extLst>
          </p:cNvPr>
          <p:cNvPicPr>
            <a:picLocks noChangeAspect="1"/>
          </p:cNvPicPr>
          <p:nvPr/>
        </p:nvPicPr>
        <p:blipFill>
          <a:blip r:embed="rId2"/>
          <a:stretch>
            <a:fillRect/>
          </a:stretch>
        </p:blipFill>
        <p:spPr>
          <a:xfrm>
            <a:off x="2748828" y="0"/>
            <a:ext cx="6694343" cy="6858000"/>
          </a:xfrm>
          <a:prstGeom prst="rect">
            <a:avLst/>
          </a:prstGeom>
        </p:spPr>
      </p:pic>
    </p:spTree>
    <p:extLst>
      <p:ext uri="{BB962C8B-B14F-4D97-AF65-F5344CB8AC3E}">
        <p14:creationId xmlns:p14="http://schemas.microsoft.com/office/powerpoint/2010/main" val="183718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F0FAF6C7-875E-47BB-83AD-316115C9CBBC}"/>
              </a:ext>
            </a:extLst>
          </p:cNvPr>
          <p:cNvPicPr>
            <a:picLocks noChangeAspect="1"/>
          </p:cNvPicPr>
          <p:nvPr/>
        </p:nvPicPr>
        <p:blipFill>
          <a:blip r:embed="rId2"/>
          <a:stretch>
            <a:fillRect/>
          </a:stretch>
        </p:blipFill>
        <p:spPr>
          <a:xfrm>
            <a:off x="3099138" y="0"/>
            <a:ext cx="5993723" cy="6858000"/>
          </a:xfrm>
          <a:prstGeom prst="rect">
            <a:avLst/>
          </a:prstGeom>
        </p:spPr>
      </p:pic>
    </p:spTree>
    <p:extLst>
      <p:ext uri="{BB962C8B-B14F-4D97-AF65-F5344CB8AC3E}">
        <p14:creationId xmlns:p14="http://schemas.microsoft.com/office/powerpoint/2010/main" val="1853454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1">
            <a:extLst>
              <a:ext uri="{FF2B5EF4-FFF2-40B4-BE49-F238E27FC236}">
                <a16:creationId xmlns:a16="http://schemas.microsoft.com/office/drawing/2014/main" id="{CE81C091-656A-49C6-A99F-7D42BF2357DA}"/>
              </a:ext>
            </a:extLst>
          </p:cNvPr>
          <p:cNvSpPr txBox="1">
            <a:spLocks noChangeArrowheads="1"/>
          </p:cNvSpPr>
          <p:nvPr/>
        </p:nvSpPr>
        <p:spPr bwMode="auto">
          <a:xfrm>
            <a:off x="107950" y="183000"/>
            <a:ext cx="118379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75000"/>
              <a:buFont typeface="Monotype Sorts" pitchFamily="2" charset="2"/>
              <a:buChar char="n"/>
              <a:defRPr kumimoji="1" sz="3200">
                <a:solidFill>
                  <a:schemeClr val="tx1"/>
                </a:solidFill>
                <a:latin typeface="Tahoma" pitchFamily="34" charset="0"/>
              </a:defRPr>
            </a:lvl1pPr>
            <a:lvl2pPr marL="742950" indent="-285750">
              <a:spcBef>
                <a:spcPct val="20000"/>
              </a:spcBef>
              <a:buClr>
                <a:schemeClr val="folHlink"/>
              </a:buClr>
              <a:buChar char="–"/>
              <a:defRPr kumimoji="1" sz="2800">
                <a:solidFill>
                  <a:schemeClr val="tx1"/>
                </a:solidFill>
                <a:latin typeface="Tahoma"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spcBef>
                <a:spcPct val="20000"/>
              </a:spcBef>
              <a:buChar char="–"/>
              <a:defRPr kumimoji="1" sz="2000">
                <a:solidFill>
                  <a:schemeClr val="tx1"/>
                </a:solidFill>
                <a:latin typeface="Tahoma"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pPr algn="ctr" eaLnBrk="1" hangingPunct="1">
              <a:spcBef>
                <a:spcPct val="0"/>
              </a:spcBef>
              <a:buClrTx/>
              <a:buSzTx/>
              <a:buFontTx/>
              <a:buNone/>
            </a:pPr>
            <a:r>
              <a:rPr kumimoji="0" lang="pt-BR" altLang="pt-BR" b="1" dirty="0">
                <a:solidFill>
                  <a:srgbClr val="000000"/>
                </a:solidFill>
                <a:latin typeface="Arial" charset="0"/>
              </a:rPr>
              <a:t>Retorno por barril no Brasil</a:t>
            </a:r>
            <a:endParaRPr kumimoji="0" lang="pt-BR" altLang="pt-BR" dirty="0">
              <a:solidFill>
                <a:srgbClr val="000000"/>
              </a:solidFill>
              <a:latin typeface="Arial" charset="0"/>
            </a:endParaRPr>
          </a:p>
        </p:txBody>
      </p:sp>
      <p:graphicFrame>
        <p:nvGraphicFramePr>
          <p:cNvPr id="7" name="Tabela 6">
            <a:extLst>
              <a:ext uri="{FF2B5EF4-FFF2-40B4-BE49-F238E27FC236}">
                <a16:creationId xmlns:a16="http://schemas.microsoft.com/office/drawing/2014/main" id="{92747410-F98E-46A8-AD69-E3A43D10645B}"/>
              </a:ext>
            </a:extLst>
          </p:cNvPr>
          <p:cNvGraphicFramePr>
            <a:graphicFrameLocks noGrp="1"/>
          </p:cNvGraphicFramePr>
          <p:nvPr>
            <p:extLst>
              <p:ext uri="{D42A27DB-BD31-4B8C-83A1-F6EECF244321}">
                <p14:modId xmlns:p14="http://schemas.microsoft.com/office/powerpoint/2010/main" val="3176853438"/>
              </p:ext>
            </p:extLst>
          </p:nvPr>
        </p:nvGraphicFramePr>
        <p:xfrm>
          <a:off x="3963724" y="2089900"/>
          <a:ext cx="4087158" cy="2260757"/>
        </p:xfrm>
        <a:graphic>
          <a:graphicData uri="http://schemas.openxmlformats.org/drawingml/2006/table">
            <a:tbl>
              <a:tblPr>
                <a:tableStyleId>{5C22544A-7EE6-4342-B048-85BDC9FD1C3A}</a:tableStyleId>
              </a:tblPr>
              <a:tblGrid>
                <a:gridCol w="1362386">
                  <a:extLst>
                    <a:ext uri="{9D8B030D-6E8A-4147-A177-3AD203B41FA5}">
                      <a16:colId xmlns:a16="http://schemas.microsoft.com/office/drawing/2014/main" val="2645776294"/>
                    </a:ext>
                  </a:extLst>
                </a:gridCol>
                <a:gridCol w="1362386">
                  <a:extLst>
                    <a:ext uri="{9D8B030D-6E8A-4147-A177-3AD203B41FA5}">
                      <a16:colId xmlns:a16="http://schemas.microsoft.com/office/drawing/2014/main" val="3187110337"/>
                    </a:ext>
                  </a:extLst>
                </a:gridCol>
                <a:gridCol w="1362386">
                  <a:extLst>
                    <a:ext uri="{9D8B030D-6E8A-4147-A177-3AD203B41FA5}">
                      <a16:colId xmlns:a16="http://schemas.microsoft.com/office/drawing/2014/main" val="285823725"/>
                    </a:ext>
                  </a:extLst>
                </a:gridCol>
              </a:tblGrid>
              <a:tr h="440888">
                <a:tc gridSpan="3">
                  <a:txBody>
                    <a:bodyPr/>
                    <a:lstStyle/>
                    <a:p>
                      <a:pPr algn="ctr" fontAlgn="b"/>
                      <a:r>
                        <a:rPr lang="pt-BR" sz="3200" u="none" strike="noStrike" dirty="0">
                          <a:effectLst/>
                        </a:rPr>
                        <a:t>Petrobrás</a:t>
                      </a:r>
                      <a:endParaRPr lang="pt-BR" sz="32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pt-BR"/>
                    </a:p>
                  </a:txBody>
                  <a:tcPr/>
                </a:tc>
                <a:tc hMerge="1">
                  <a:txBody>
                    <a:bodyPr/>
                    <a:lstStyle/>
                    <a:p>
                      <a:pPr algn="l" fontAlgn="b"/>
                      <a:endParaRPr lang="pt-B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05314619"/>
                  </a:ext>
                </a:extLst>
              </a:tr>
              <a:tr h="440888">
                <a:tc>
                  <a:txBody>
                    <a:bodyPr/>
                    <a:lstStyle/>
                    <a:p>
                      <a:pPr algn="r" fontAlgn="b"/>
                      <a:r>
                        <a:rPr lang="pt-BR" sz="2400" u="none" strike="noStrike" dirty="0">
                          <a:effectLst/>
                        </a:rPr>
                        <a:t>2008</a:t>
                      </a:r>
                      <a:endParaRPr lang="pt-B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2400" u="none" strike="noStrike" dirty="0">
                          <a:effectLst/>
                        </a:rPr>
                        <a:t>2009</a:t>
                      </a:r>
                      <a:endParaRPr lang="pt-B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2400" u="none" strike="noStrike">
                          <a:effectLst/>
                        </a:rPr>
                        <a:t>2010</a:t>
                      </a:r>
                      <a:endParaRPr lang="pt-BR"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93755206"/>
                  </a:ext>
                </a:extLst>
              </a:tr>
              <a:tr h="440888">
                <a:tc>
                  <a:txBody>
                    <a:bodyPr/>
                    <a:lstStyle/>
                    <a:p>
                      <a:pPr algn="r" fontAlgn="b"/>
                      <a:r>
                        <a:rPr lang="pt-BR" sz="2400" u="none" strike="noStrike" dirty="0">
                          <a:effectLst/>
                        </a:rPr>
                        <a:t>104,5</a:t>
                      </a:r>
                      <a:endParaRPr lang="pt-B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2400" u="none" strike="noStrike" dirty="0">
                          <a:effectLst/>
                        </a:rPr>
                        <a:t>75,3</a:t>
                      </a:r>
                      <a:endParaRPr lang="pt-B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2400" u="none" strike="noStrike" dirty="0">
                          <a:effectLst/>
                        </a:rPr>
                        <a:t>95,0</a:t>
                      </a:r>
                      <a:endParaRPr lang="pt-BR"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09295563"/>
                  </a:ext>
                </a:extLst>
              </a:tr>
              <a:tr h="440888">
                <a:tc>
                  <a:txBody>
                    <a:bodyPr/>
                    <a:lstStyle/>
                    <a:p>
                      <a:pPr algn="r" fontAlgn="b"/>
                      <a:r>
                        <a:rPr lang="pt-BR" sz="2400" u="none" strike="noStrike" dirty="0">
                          <a:effectLst/>
                        </a:rPr>
                        <a:t>40,1</a:t>
                      </a:r>
                      <a:endParaRPr lang="pt-B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2400" u="none" strike="noStrike" dirty="0">
                          <a:effectLst/>
                        </a:rPr>
                        <a:t>31,4</a:t>
                      </a:r>
                      <a:endParaRPr lang="pt-B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2400" u="none" strike="noStrike" dirty="0">
                          <a:effectLst/>
                        </a:rPr>
                        <a:t>37,4</a:t>
                      </a:r>
                      <a:endParaRPr lang="pt-BR"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06973212"/>
                  </a:ext>
                </a:extLst>
              </a:tr>
              <a:tr h="440888">
                <a:tc>
                  <a:txBody>
                    <a:bodyPr/>
                    <a:lstStyle/>
                    <a:p>
                      <a:pPr algn="r" fontAlgn="b"/>
                      <a:r>
                        <a:rPr lang="pt-BR" sz="2400" u="none" strike="noStrike" dirty="0">
                          <a:effectLst/>
                        </a:rPr>
                        <a:t>38,4%</a:t>
                      </a:r>
                      <a:endParaRPr lang="pt-B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2400" u="none" strike="noStrike" dirty="0">
                          <a:effectLst/>
                        </a:rPr>
                        <a:t>41,7%</a:t>
                      </a:r>
                      <a:endParaRPr lang="pt-B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2400" u="none" strike="noStrike" dirty="0">
                          <a:effectLst/>
                        </a:rPr>
                        <a:t>39,4%</a:t>
                      </a:r>
                      <a:endParaRPr lang="pt-BR"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80717598"/>
                  </a:ext>
                </a:extLst>
              </a:tr>
            </a:tbl>
          </a:graphicData>
        </a:graphic>
      </p:graphicFrame>
      <p:sp>
        <p:nvSpPr>
          <p:cNvPr id="8" name="CaixaDeTexto 7">
            <a:extLst>
              <a:ext uri="{FF2B5EF4-FFF2-40B4-BE49-F238E27FC236}">
                <a16:creationId xmlns:a16="http://schemas.microsoft.com/office/drawing/2014/main" id="{CFA9E6FA-902D-4E97-9630-C12D303BBB44}"/>
              </a:ext>
            </a:extLst>
          </p:cNvPr>
          <p:cNvSpPr txBox="1"/>
          <p:nvPr/>
        </p:nvSpPr>
        <p:spPr>
          <a:xfrm>
            <a:off x="1283516" y="3035612"/>
            <a:ext cx="2567032" cy="369332"/>
          </a:xfrm>
          <a:prstGeom prst="rect">
            <a:avLst/>
          </a:prstGeom>
          <a:noFill/>
        </p:spPr>
        <p:txBody>
          <a:bodyPr wrap="square" rtlCol="0">
            <a:spAutoFit/>
          </a:bodyPr>
          <a:lstStyle/>
          <a:p>
            <a:r>
              <a:rPr lang="pt-BR" dirty="0"/>
              <a:t>Receita (bilhões de R$)</a:t>
            </a:r>
          </a:p>
        </p:txBody>
      </p:sp>
      <p:sp>
        <p:nvSpPr>
          <p:cNvPr id="9" name="CaixaDeTexto 8">
            <a:extLst>
              <a:ext uri="{FF2B5EF4-FFF2-40B4-BE49-F238E27FC236}">
                <a16:creationId xmlns:a16="http://schemas.microsoft.com/office/drawing/2014/main" id="{61284975-F4AF-4EF1-B534-DF041FFBA295}"/>
              </a:ext>
            </a:extLst>
          </p:cNvPr>
          <p:cNvSpPr txBox="1"/>
          <p:nvPr/>
        </p:nvSpPr>
        <p:spPr>
          <a:xfrm>
            <a:off x="1297251" y="3523571"/>
            <a:ext cx="2607750" cy="369332"/>
          </a:xfrm>
          <a:prstGeom prst="rect">
            <a:avLst/>
          </a:prstGeom>
          <a:noFill/>
        </p:spPr>
        <p:txBody>
          <a:bodyPr wrap="square" rtlCol="0">
            <a:spAutoFit/>
          </a:bodyPr>
          <a:lstStyle/>
          <a:p>
            <a:r>
              <a:rPr lang="pt-BR" dirty="0"/>
              <a:t>Part. Gov. (bilhões de R$)</a:t>
            </a:r>
          </a:p>
        </p:txBody>
      </p:sp>
    </p:spTree>
    <p:extLst>
      <p:ext uri="{BB962C8B-B14F-4D97-AF65-F5344CB8AC3E}">
        <p14:creationId xmlns:p14="http://schemas.microsoft.com/office/powerpoint/2010/main" val="9104785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DBD69DE8-F0F6-45D7-B28F-C9DD84F865A3}"/>
              </a:ext>
            </a:extLst>
          </p:cNvPr>
          <p:cNvPicPr>
            <a:picLocks noChangeAspect="1"/>
          </p:cNvPicPr>
          <p:nvPr/>
        </p:nvPicPr>
        <p:blipFill>
          <a:blip r:embed="rId2"/>
          <a:stretch>
            <a:fillRect/>
          </a:stretch>
        </p:blipFill>
        <p:spPr>
          <a:xfrm>
            <a:off x="1952625" y="752475"/>
            <a:ext cx="8286750" cy="5353050"/>
          </a:xfrm>
          <a:prstGeom prst="rect">
            <a:avLst/>
          </a:prstGeom>
        </p:spPr>
      </p:pic>
    </p:spTree>
    <p:extLst>
      <p:ext uri="{BB962C8B-B14F-4D97-AF65-F5344CB8AC3E}">
        <p14:creationId xmlns:p14="http://schemas.microsoft.com/office/powerpoint/2010/main" val="3140594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A2934EA-2E22-40F0-AE41-DA1DC4E77445}"/>
              </a:ext>
            </a:extLst>
          </p:cNvPr>
          <p:cNvSpPr/>
          <p:nvPr/>
        </p:nvSpPr>
        <p:spPr>
          <a:xfrm>
            <a:off x="3138535" y="199269"/>
            <a:ext cx="6096000" cy="6074612"/>
          </a:xfrm>
          <a:prstGeom prst="rect">
            <a:avLst/>
          </a:prstGeom>
        </p:spPr>
        <p:txBody>
          <a:bodyPr>
            <a:spAutoFit/>
          </a:bodyPr>
          <a:lstStyle/>
          <a:p>
            <a:pPr fontAlgn="base">
              <a:lnSpc>
                <a:spcPct val="107000"/>
              </a:lnSpc>
              <a:spcAft>
                <a:spcPts val="0"/>
              </a:spcAft>
            </a:pPr>
            <a:r>
              <a:rPr lang="pt-BR" sz="5400" b="1" kern="1800" dirty="0">
                <a:solidFill>
                  <a:srgbClr val="10699A"/>
                </a:solidFill>
                <a:latin typeface="Times New Roman" panose="02020603050405020304" pitchFamily="18" charset="0"/>
                <a:ea typeface="Times New Roman" panose="02020603050405020304" pitchFamily="18" charset="0"/>
                <a:cs typeface="Times New Roman" panose="02020603050405020304" pitchFamily="18" charset="0"/>
              </a:rPr>
              <a:t>SHELL BRASIL</a:t>
            </a:r>
            <a:endParaRPr lang="pt-BR" sz="20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2250"/>
              </a:spcAft>
            </a:pPr>
            <a:r>
              <a:rPr lang="pt-BR" sz="3600" b="1" dirty="0">
                <a:solidFill>
                  <a:srgbClr val="10699A"/>
                </a:solidFill>
                <a:latin typeface="Times New Roman" panose="02020603050405020304" pitchFamily="18" charset="0"/>
                <a:ea typeface="Times New Roman" panose="02020603050405020304" pitchFamily="18" charset="0"/>
                <a:cs typeface="Times New Roman" panose="02020603050405020304" pitchFamily="18" charset="0"/>
              </a:rPr>
              <a:t>Posição Geral</a:t>
            </a:r>
          </a:p>
          <a:p>
            <a:pPr fontAlgn="base"/>
            <a:r>
              <a:rPr lang="pt-BR" b="1" dirty="0"/>
              <a:t>Ranking</a:t>
            </a:r>
            <a:endParaRPr lang="pt-BR" dirty="0"/>
          </a:p>
          <a:p>
            <a:pPr fontAlgn="base"/>
            <a:r>
              <a:rPr lang="pt-BR" b="1" dirty="0"/>
              <a:t>Posição em 2016</a:t>
            </a:r>
            <a:endParaRPr lang="pt-BR" dirty="0"/>
          </a:p>
          <a:p>
            <a:pPr fontAlgn="base"/>
            <a:r>
              <a:rPr lang="pt-BR" b="1" dirty="0"/>
              <a:t>Posição em 2017</a:t>
            </a:r>
            <a:endParaRPr lang="pt-BR" dirty="0"/>
          </a:p>
          <a:p>
            <a:pPr fontAlgn="base">
              <a:lnSpc>
                <a:spcPts val="1320"/>
              </a:lnSpc>
              <a:spcAft>
                <a:spcPts val="0"/>
              </a:spcAft>
            </a:pPr>
            <a:r>
              <a:rPr lang="pt-BR" b="1" dirty="0">
                <a:solidFill>
                  <a:srgbClr val="FFFFFF"/>
                </a:solidFill>
                <a:latin typeface="Arial" panose="020B0604020202020204" pitchFamily="34" charset="0"/>
                <a:ea typeface="Times New Roman" panose="02020603050405020304" pitchFamily="18" charset="0"/>
                <a:cs typeface="Times New Roman" panose="02020603050405020304" pitchFamily="18" charset="0"/>
              </a:rPr>
              <a:t>em 217</a:t>
            </a:r>
            <a:endParaRPr lang="pt-BR" sz="20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pt-BR" cap="all" dirty="0">
                <a:solidFill>
                  <a:srgbClr val="838383"/>
                </a:solidFill>
                <a:latin typeface="Arial" panose="020B0604020202020204" pitchFamily="34" charset="0"/>
                <a:ea typeface="Times New Roman" panose="02020603050405020304" pitchFamily="18" charset="0"/>
                <a:cs typeface="Times New Roman" panose="02020603050405020304" pitchFamily="18" charset="0"/>
              </a:rPr>
              <a:t>RAKING 1500</a:t>
            </a:r>
            <a:endParaRPr lang="pt-BR" sz="20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pt-BR" cap="all" dirty="0">
                <a:solidFill>
                  <a:srgbClr val="838383"/>
                </a:solidFill>
                <a:latin typeface="Arial" panose="020B0604020202020204" pitchFamily="34" charset="0"/>
                <a:ea typeface="Times New Roman" panose="02020603050405020304" pitchFamily="18" charset="0"/>
                <a:cs typeface="Times New Roman" panose="02020603050405020304" pitchFamily="18" charset="0"/>
              </a:rPr>
              <a:t>254</a:t>
            </a:r>
            <a:endParaRPr lang="pt-BR" sz="20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pt-BR" cap="all" dirty="0">
                <a:solidFill>
                  <a:srgbClr val="838383"/>
                </a:solidFill>
                <a:latin typeface="Arial" panose="020B0604020202020204" pitchFamily="34" charset="0"/>
                <a:ea typeface="Times New Roman" panose="02020603050405020304" pitchFamily="18" charset="0"/>
                <a:cs typeface="Times New Roman" panose="02020603050405020304" pitchFamily="18" charset="0"/>
              </a:rPr>
              <a:t>57</a:t>
            </a:r>
            <a:endParaRPr lang="pt-BR" sz="2000" dirty="0">
              <a:latin typeface="Calibri" panose="020F0502020204030204" pitchFamily="34" charset="0"/>
              <a:ea typeface="Calibri" panose="020F0502020204030204" pitchFamily="34" charset="0"/>
              <a:cs typeface="Times New Roman" panose="02020603050405020304" pitchFamily="18" charset="0"/>
            </a:endParaRPr>
          </a:p>
          <a:p>
            <a:pPr fontAlgn="base"/>
            <a:r>
              <a:rPr lang="pt-BR" b="1" dirty="0"/>
              <a:t>Receita líquida (R$ MIL)</a:t>
            </a:r>
            <a:endParaRPr lang="pt-BR" dirty="0"/>
          </a:p>
          <a:p>
            <a:pPr fontAlgn="base"/>
            <a:r>
              <a:rPr lang="pt-BR" cap="all" dirty="0"/>
              <a:t>7.242.319</a:t>
            </a:r>
            <a:endParaRPr lang="pt-BR" dirty="0"/>
          </a:p>
          <a:p>
            <a:pPr fontAlgn="base"/>
            <a:r>
              <a:rPr lang="pt-BR" b="1" dirty="0"/>
              <a:t>Receita líquida evolução (%)</a:t>
            </a:r>
            <a:endParaRPr lang="pt-BR" dirty="0"/>
          </a:p>
          <a:p>
            <a:pPr fontAlgn="base"/>
            <a:r>
              <a:rPr lang="pt-BR" cap="all" dirty="0"/>
              <a:t>283,0</a:t>
            </a:r>
            <a:endParaRPr lang="pt-BR" dirty="0"/>
          </a:p>
          <a:p>
            <a:pPr fontAlgn="base"/>
            <a:r>
              <a:rPr lang="pt-BR" b="1" dirty="0"/>
              <a:t>Lucro/Prejuízo operacional (R$ MIL)</a:t>
            </a:r>
            <a:endParaRPr lang="pt-BR" dirty="0"/>
          </a:p>
          <a:p>
            <a:pPr fontAlgn="base"/>
            <a:r>
              <a:rPr lang="pt-BR" cap="all" dirty="0"/>
              <a:t>92.435</a:t>
            </a:r>
            <a:endParaRPr lang="pt-BR" dirty="0"/>
          </a:p>
          <a:p>
            <a:pPr fontAlgn="base"/>
            <a:r>
              <a:rPr lang="pt-BR" b="1" dirty="0"/>
              <a:t>Lucro/Prejuízo líquido (R$ MIL)</a:t>
            </a:r>
            <a:endParaRPr lang="pt-BR" dirty="0"/>
          </a:p>
          <a:p>
            <a:pPr fontAlgn="base"/>
            <a:r>
              <a:rPr lang="pt-BR" cap="all" dirty="0"/>
              <a:t>-1.451.597</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2563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368B8587-CE0C-41EF-9FFA-76D80AA9C5C4}"/>
              </a:ext>
            </a:extLst>
          </p:cNvPr>
          <p:cNvPicPr>
            <a:picLocks noChangeAspect="1"/>
          </p:cNvPicPr>
          <p:nvPr/>
        </p:nvPicPr>
        <p:blipFill rotWithShape="1">
          <a:blip r:embed="rId2"/>
          <a:srcRect l="25693" t="28119" r="25446" b="23961"/>
          <a:stretch/>
        </p:blipFill>
        <p:spPr>
          <a:xfrm>
            <a:off x="156925" y="1036622"/>
            <a:ext cx="5957181" cy="3286408"/>
          </a:xfrm>
          <a:prstGeom prst="rect">
            <a:avLst/>
          </a:prstGeom>
        </p:spPr>
      </p:pic>
      <p:pic>
        <p:nvPicPr>
          <p:cNvPr id="4" name="Imagem 3">
            <a:extLst>
              <a:ext uri="{FF2B5EF4-FFF2-40B4-BE49-F238E27FC236}">
                <a16:creationId xmlns:a16="http://schemas.microsoft.com/office/drawing/2014/main" id="{3510FA52-4850-4E6C-B225-CC614E74649D}"/>
              </a:ext>
            </a:extLst>
          </p:cNvPr>
          <p:cNvPicPr>
            <a:picLocks noChangeAspect="1"/>
          </p:cNvPicPr>
          <p:nvPr/>
        </p:nvPicPr>
        <p:blipFill rotWithShape="1">
          <a:blip r:embed="rId3"/>
          <a:srcRect l="25619" t="27855" r="42404" b="24225"/>
          <a:stretch/>
        </p:blipFill>
        <p:spPr>
          <a:xfrm>
            <a:off x="4156287" y="162962"/>
            <a:ext cx="7504576" cy="6326002"/>
          </a:xfrm>
          <a:prstGeom prst="rect">
            <a:avLst/>
          </a:prstGeom>
        </p:spPr>
      </p:pic>
    </p:spTree>
    <p:extLst>
      <p:ext uri="{BB962C8B-B14F-4D97-AF65-F5344CB8AC3E}">
        <p14:creationId xmlns:p14="http://schemas.microsoft.com/office/powerpoint/2010/main" val="24441643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22863AF8-2F02-4A17-94E0-A011D225F23F}"/>
              </a:ext>
            </a:extLst>
          </p:cNvPr>
          <p:cNvPicPr>
            <a:picLocks noChangeAspect="1"/>
          </p:cNvPicPr>
          <p:nvPr/>
        </p:nvPicPr>
        <p:blipFill rotWithShape="1">
          <a:blip r:embed="rId2"/>
          <a:srcRect l="15742" t="9769" r="34876" b="11552"/>
          <a:stretch/>
        </p:blipFill>
        <p:spPr>
          <a:xfrm>
            <a:off x="3014803" y="248278"/>
            <a:ext cx="7097917" cy="6361443"/>
          </a:xfrm>
          <a:prstGeom prst="rect">
            <a:avLst/>
          </a:prstGeom>
        </p:spPr>
      </p:pic>
    </p:spTree>
    <p:extLst>
      <p:ext uri="{BB962C8B-B14F-4D97-AF65-F5344CB8AC3E}">
        <p14:creationId xmlns:p14="http://schemas.microsoft.com/office/powerpoint/2010/main" val="39695122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A0F118B5-F8C7-4D79-B225-C3F036D3F171}"/>
              </a:ext>
            </a:extLst>
          </p:cNvPr>
          <p:cNvSpPr/>
          <p:nvPr/>
        </p:nvSpPr>
        <p:spPr>
          <a:xfrm>
            <a:off x="964733" y="612397"/>
            <a:ext cx="10628851" cy="3785652"/>
          </a:xfrm>
          <a:prstGeom prst="rect">
            <a:avLst/>
          </a:prstGeom>
        </p:spPr>
        <p:txBody>
          <a:bodyPr wrap="square">
            <a:spAutoFit/>
          </a:bodyPr>
          <a:lstStyle/>
          <a:p>
            <a:pPr algn="just"/>
            <a:r>
              <a:rPr lang="pt-BR" sz="2400" b="1" dirty="0">
                <a:solidFill>
                  <a:srgbClr val="3C4347"/>
                </a:solidFill>
                <a:latin typeface="PT Sans"/>
              </a:rPr>
              <a:t>Em outro evento, na FGV, o presidente da Petrobras, Roberto Castello Branco anunciou também as perspectivas para as plataformas e defendeu ter sido um ótimo negócio pagar juntamente com duas petroleiras chinesas 68,2 bilhões de reais para ter acesso a outros volumes de petróleo já descobertos no campo.</a:t>
            </a:r>
          </a:p>
          <a:p>
            <a:pPr algn="just"/>
            <a:r>
              <a:rPr lang="pt-BR" sz="2400" b="1" dirty="0">
                <a:solidFill>
                  <a:srgbClr val="3C4347"/>
                </a:solidFill>
                <a:latin typeface="PT Sans"/>
              </a:rPr>
              <a:t>“Búzios é um ativo de classe mundial, tem substanciais reservas, a Petrobras já conhece muito bem”, afirmou, ao ressaltar que o custo de extração de Búzios é “muito baixo”, de 4 dólares por barril.</a:t>
            </a:r>
          </a:p>
          <a:p>
            <a:pPr algn="just"/>
            <a:r>
              <a:rPr lang="pt-BR" sz="2400" b="1" dirty="0">
                <a:solidFill>
                  <a:srgbClr val="3C4347"/>
                </a:solidFill>
                <a:latin typeface="PT Sans"/>
              </a:rPr>
              <a:t>“É um investimento que é resiliente a cenários de preços de petróleo baixo, ao redor de 40 dólares por barril”, frisou.</a:t>
            </a:r>
            <a:endParaRPr lang="pt-BR" sz="2400" b="1" i="0" dirty="0">
              <a:solidFill>
                <a:srgbClr val="3C4347"/>
              </a:solidFill>
              <a:effectLst/>
              <a:latin typeface="PT Sans"/>
            </a:endParaRPr>
          </a:p>
        </p:txBody>
      </p:sp>
      <p:sp>
        <p:nvSpPr>
          <p:cNvPr id="3" name="Retângulo 2">
            <a:extLst>
              <a:ext uri="{FF2B5EF4-FFF2-40B4-BE49-F238E27FC236}">
                <a16:creationId xmlns:a16="http://schemas.microsoft.com/office/drawing/2014/main" id="{E49501F9-EFF3-4CE4-8977-B791E1D6436D}"/>
              </a:ext>
            </a:extLst>
          </p:cNvPr>
          <p:cNvSpPr/>
          <p:nvPr/>
        </p:nvSpPr>
        <p:spPr>
          <a:xfrm>
            <a:off x="964733" y="4892690"/>
            <a:ext cx="10477850" cy="646331"/>
          </a:xfrm>
          <a:prstGeom prst="rect">
            <a:avLst/>
          </a:prstGeom>
        </p:spPr>
        <p:txBody>
          <a:bodyPr wrap="square">
            <a:spAutoFit/>
          </a:bodyPr>
          <a:lstStyle/>
          <a:p>
            <a:pPr algn="just"/>
            <a:r>
              <a:rPr lang="pt-BR" dirty="0"/>
              <a:t>Disponível em </a:t>
            </a:r>
            <a:r>
              <a:rPr lang="pt-BR" dirty="0">
                <a:hlinkClick r:id="rId2"/>
              </a:rPr>
              <a:t>http://sinaval.org.br/2019/11/petrobras-preve-10-plataformas-em-buzios-ate-o-fim-da-proxima-decada/</a:t>
            </a:r>
            <a:r>
              <a:rPr lang="pt-BR" dirty="0"/>
              <a:t>. Acesso em 15 de novembro de 2019.</a:t>
            </a:r>
          </a:p>
        </p:txBody>
      </p:sp>
    </p:spTree>
    <p:extLst>
      <p:ext uri="{BB962C8B-B14F-4D97-AF65-F5344CB8AC3E}">
        <p14:creationId xmlns:p14="http://schemas.microsoft.com/office/powerpoint/2010/main" val="173603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28E1C45A-434D-4FC3-A3AE-40F00B921BC3}"/>
              </a:ext>
            </a:extLst>
          </p:cNvPr>
          <p:cNvPicPr>
            <a:picLocks noChangeAspect="1"/>
          </p:cNvPicPr>
          <p:nvPr/>
        </p:nvPicPr>
        <p:blipFill>
          <a:blip r:embed="rId2"/>
          <a:stretch>
            <a:fillRect/>
          </a:stretch>
        </p:blipFill>
        <p:spPr>
          <a:xfrm>
            <a:off x="722844" y="0"/>
            <a:ext cx="10746312" cy="6858000"/>
          </a:xfrm>
          <a:prstGeom prst="rect">
            <a:avLst/>
          </a:prstGeom>
        </p:spPr>
      </p:pic>
    </p:spTree>
    <p:extLst>
      <p:ext uri="{BB962C8B-B14F-4D97-AF65-F5344CB8AC3E}">
        <p14:creationId xmlns:p14="http://schemas.microsoft.com/office/powerpoint/2010/main" val="276686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6E00C085-A7BB-4825-AA6D-F8A7F0345BC1}"/>
              </a:ext>
            </a:extLst>
          </p:cNvPr>
          <p:cNvPicPr>
            <a:picLocks noChangeAspect="1"/>
          </p:cNvPicPr>
          <p:nvPr/>
        </p:nvPicPr>
        <p:blipFill rotWithShape="1">
          <a:blip r:embed="rId2"/>
          <a:srcRect l="18125" t="6913" r="19097" b="15802"/>
          <a:stretch/>
        </p:blipFill>
        <p:spPr>
          <a:xfrm>
            <a:off x="2209800" y="474134"/>
            <a:ext cx="7653867" cy="5300134"/>
          </a:xfrm>
          <a:prstGeom prst="rect">
            <a:avLst/>
          </a:prstGeom>
        </p:spPr>
      </p:pic>
    </p:spTree>
    <p:extLst>
      <p:ext uri="{BB962C8B-B14F-4D97-AF65-F5344CB8AC3E}">
        <p14:creationId xmlns:p14="http://schemas.microsoft.com/office/powerpoint/2010/main" val="19445091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1D5D6847-853D-47B4-9768-F92341765BEB}"/>
              </a:ext>
            </a:extLst>
          </p:cNvPr>
          <p:cNvPicPr>
            <a:picLocks noChangeAspect="1"/>
          </p:cNvPicPr>
          <p:nvPr/>
        </p:nvPicPr>
        <p:blipFill>
          <a:blip r:embed="rId2"/>
          <a:stretch>
            <a:fillRect/>
          </a:stretch>
        </p:blipFill>
        <p:spPr>
          <a:xfrm>
            <a:off x="2733675" y="795337"/>
            <a:ext cx="6724650" cy="5267325"/>
          </a:xfrm>
          <a:prstGeom prst="rect">
            <a:avLst/>
          </a:prstGeom>
        </p:spPr>
      </p:pic>
    </p:spTree>
    <p:extLst>
      <p:ext uri="{BB962C8B-B14F-4D97-AF65-F5344CB8AC3E}">
        <p14:creationId xmlns:p14="http://schemas.microsoft.com/office/powerpoint/2010/main" val="37932109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71501" y="1166843"/>
            <a:ext cx="11168742" cy="4247317"/>
          </a:xfrm>
          <a:prstGeom prst="rect">
            <a:avLst/>
          </a:prstGeom>
        </p:spPr>
        <p:txBody>
          <a:bodyPr wrap="square">
            <a:spAutoFit/>
          </a:bodyPr>
          <a:lstStyle/>
          <a:p>
            <a:pPr marL="285750" indent="-285750" algn="just">
              <a:spcAft>
                <a:spcPts val="1200"/>
              </a:spcAft>
              <a:buFont typeface="Wingdings" panose="05000000000000000000" pitchFamily="2" charset="2"/>
              <a:buChar char="§"/>
            </a:pPr>
            <a:r>
              <a:rPr lang="pt-BR" sz="2000" b="1" dirty="0"/>
              <a:t>O art. 42 da </a:t>
            </a:r>
            <a:r>
              <a:rPr lang="pt-BR" sz="2000" b="1" dirty="0">
                <a:solidFill>
                  <a:srgbClr val="FF0000"/>
                </a:solidFill>
              </a:rPr>
              <a:t>Lei nº 12.351, de 2010</a:t>
            </a:r>
            <a:r>
              <a:rPr lang="pt-BR" sz="2000" b="1" dirty="0"/>
              <a:t>, estabelece que, no regime de partilha de produção, são receitas governamentais os royalties e os bônus de assinatura.</a:t>
            </a:r>
          </a:p>
          <a:p>
            <a:pPr marL="285750" indent="-285750" algn="just">
              <a:spcAft>
                <a:spcPts val="1200"/>
              </a:spcAft>
              <a:buFont typeface="Wingdings" panose="05000000000000000000" pitchFamily="2" charset="2"/>
              <a:buChar char="§"/>
            </a:pPr>
            <a:r>
              <a:rPr lang="pt-BR" sz="2000" b="1" dirty="0"/>
              <a:t>Nos termos do parágrafo 1º desse artigo, os </a:t>
            </a:r>
            <a:r>
              <a:rPr lang="pt-BR" sz="2000" b="1" dirty="0">
                <a:solidFill>
                  <a:srgbClr val="FF0000"/>
                </a:solidFill>
              </a:rPr>
              <a:t>royalties</a:t>
            </a:r>
            <a:r>
              <a:rPr lang="pt-BR" sz="2000" b="1" dirty="0"/>
              <a:t>, com alíquota de </a:t>
            </a:r>
            <a:r>
              <a:rPr lang="pt-BR" sz="2000" b="1" dirty="0">
                <a:solidFill>
                  <a:srgbClr val="FF0000"/>
                </a:solidFill>
              </a:rPr>
              <a:t>15%</a:t>
            </a:r>
            <a:r>
              <a:rPr lang="pt-BR" sz="2000" b="1" dirty="0"/>
              <a:t> do valor da produção, correspondem à compensação financeira pela exploração do petróleo, de gás natural e de outros hidrocarbonetos líquidos de que trata o § 1º do art. 20 da Constituição Federal, </a:t>
            </a:r>
            <a:r>
              <a:rPr lang="pt-BR" sz="2000" b="1" dirty="0">
                <a:solidFill>
                  <a:srgbClr val="FF0000"/>
                </a:solidFill>
              </a:rPr>
              <a:t>sendo vedado, em qualquer hipótese, seu ressarcimento ao contratado e sua inclusão no cálculo do custo em óleo</a:t>
            </a:r>
            <a:r>
              <a:rPr lang="pt-BR" sz="2000" b="1" dirty="0"/>
              <a:t>.</a:t>
            </a:r>
          </a:p>
          <a:p>
            <a:pPr marL="285750" indent="-285750" algn="just">
              <a:spcAft>
                <a:spcPts val="1200"/>
              </a:spcAft>
              <a:buFont typeface="Wingdings" panose="05000000000000000000" pitchFamily="2" charset="2"/>
              <a:buChar char="§"/>
            </a:pPr>
            <a:r>
              <a:rPr lang="pt-BR" sz="2000" b="1" dirty="0"/>
              <a:t> O parágrafo 2º do art. 42 da Lei nº 12.351, de 2010, por sua vez, estabelece que o </a:t>
            </a:r>
            <a:r>
              <a:rPr lang="pt-BR" sz="2000" b="1" dirty="0">
                <a:solidFill>
                  <a:srgbClr val="FF0000"/>
                </a:solidFill>
              </a:rPr>
              <a:t>bônus</a:t>
            </a:r>
            <a:r>
              <a:rPr lang="pt-BR" sz="2000" b="1" dirty="0"/>
              <a:t> de assinatura </a:t>
            </a:r>
            <a:r>
              <a:rPr lang="pt-BR" sz="2000" b="1" dirty="0">
                <a:solidFill>
                  <a:srgbClr val="FF0000"/>
                </a:solidFill>
              </a:rPr>
              <a:t>não integra o custo </a:t>
            </a:r>
            <a:r>
              <a:rPr lang="pt-BR" sz="2000" b="1" dirty="0"/>
              <a:t>em óleo e corresponde a </a:t>
            </a:r>
            <a:r>
              <a:rPr lang="pt-BR" sz="2000" b="1" dirty="0">
                <a:solidFill>
                  <a:srgbClr val="FF0000"/>
                </a:solidFill>
              </a:rPr>
              <a:t>valor fixo devido à União </a:t>
            </a:r>
            <a:r>
              <a:rPr lang="pt-BR" sz="2000" b="1" dirty="0"/>
              <a:t>pelo contratado, devendo ser estabelecido pelo contrato de partilha de produção e pago no ato da sua assinatura, sendo </a:t>
            </a:r>
            <a:r>
              <a:rPr lang="pt-BR" sz="2000" b="1" dirty="0">
                <a:solidFill>
                  <a:srgbClr val="FF0000"/>
                </a:solidFill>
              </a:rPr>
              <a:t>vedado, em qualquer hipótese, seu ressarcimento </a:t>
            </a:r>
            <a:r>
              <a:rPr lang="pt-BR" sz="2000" b="1" dirty="0"/>
              <a:t>ao contratado.</a:t>
            </a:r>
          </a:p>
          <a:p>
            <a:pPr marL="285750" indent="-285750" algn="just">
              <a:spcAft>
                <a:spcPts val="1200"/>
              </a:spcAft>
              <a:buFont typeface="Wingdings" panose="05000000000000000000" pitchFamily="2" charset="2"/>
              <a:buChar char="§"/>
            </a:pPr>
            <a:r>
              <a:rPr lang="pt-BR" sz="2000" b="1" dirty="0"/>
              <a:t>Observa-se, então, que esse artigo veda a inclusão tanto dos royalties quanto dos bônus de assinatura no custo e veda também, em qualquer hipótese, seus ressarcimentos ao contratado.</a:t>
            </a:r>
          </a:p>
        </p:txBody>
      </p:sp>
      <p:sp>
        <p:nvSpPr>
          <p:cNvPr id="3" name="CaixaDeTexto 2"/>
          <p:cNvSpPr txBox="1"/>
          <p:nvPr/>
        </p:nvSpPr>
        <p:spPr>
          <a:xfrm>
            <a:off x="3429000" y="351064"/>
            <a:ext cx="5519057" cy="584775"/>
          </a:xfrm>
          <a:prstGeom prst="rect">
            <a:avLst/>
          </a:prstGeom>
          <a:noFill/>
        </p:spPr>
        <p:txBody>
          <a:bodyPr wrap="square" rtlCol="0">
            <a:spAutoFit/>
          </a:bodyPr>
          <a:lstStyle/>
          <a:p>
            <a:pPr algn="ctr"/>
            <a:r>
              <a:rPr lang="pt-BR" sz="3200" b="1" dirty="0"/>
              <a:t>Lei da Partilha</a:t>
            </a:r>
          </a:p>
        </p:txBody>
      </p:sp>
    </p:spTree>
    <p:extLst>
      <p:ext uri="{BB962C8B-B14F-4D97-AF65-F5344CB8AC3E}">
        <p14:creationId xmlns:p14="http://schemas.microsoft.com/office/powerpoint/2010/main" val="34086022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18457" y="1232443"/>
            <a:ext cx="11087100" cy="5478423"/>
          </a:xfrm>
          <a:prstGeom prst="rect">
            <a:avLst/>
          </a:prstGeom>
        </p:spPr>
        <p:txBody>
          <a:bodyPr wrap="square">
            <a:spAutoFit/>
          </a:bodyPr>
          <a:lstStyle/>
          <a:p>
            <a:pPr marL="285750" indent="-285750" algn="just">
              <a:spcAft>
                <a:spcPts val="1200"/>
              </a:spcAft>
              <a:buFont typeface="Wingdings" panose="05000000000000000000" pitchFamily="2" charset="2"/>
              <a:buChar char="§"/>
            </a:pPr>
            <a:r>
              <a:rPr lang="pt-BR" sz="2000" b="1" dirty="0"/>
              <a:t>No entanto, o art. 1º da Lei nº 13.586, de 2017, permite que, genericamente, “</a:t>
            </a:r>
            <a:r>
              <a:rPr lang="pt-BR" sz="2000" b="1" dirty="0">
                <a:solidFill>
                  <a:srgbClr val="FF0000"/>
                </a:solidFill>
              </a:rPr>
              <a:t>importâncias aplicadas</a:t>
            </a:r>
            <a:r>
              <a:rPr lang="pt-BR" sz="2000" b="1" dirty="0"/>
              <a:t>” nas atividades de exploração e produção possam ser deduzidas da base de cálculo do IRPJ e da CSLL.</a:t>
            </a:r>
          </a:p>
          <a:p>
            <a:pPr marL="285750" indent="-285750" algn="just">
              <a:spcAft>
                <a:spcPts val="1200"/>
              </a:spcAft>
              <a:buFont typeface="Wingdings" panose="05000000000000000000" pitchFamily="2" charset="2"/>
              <a:buChar char="§"/>
            </a:pPr>
            <a:r>
              <a:rPr lang="pt-BR" sz="2000" b="1" dirty="0"/>
              <a:t> Admitindo-se que a província do </a:t>
            </a:r>
            <a:r>
              <a:rPr lang="pt-BR" sz="2000" b="1" dirty="0" err="1"/>
              <a:t>Pré</a:t>
            </a:r>
            <a:r>
              <a:rPr lang="pt-BR" sz="2000" b="1" dirty="0"/>
              <a:t>-Sal produzirá 100 bilhões de barris de petróleo, sob o regime de partilha de produção, os </a:t>
            </a:r>
            <a:r>
              <a:rPr lang="pt-BR" sz="2000" b="1" dirty="0">
                <a:solidFill>
                  <a:srgbClr val="FF0000"/>
                </a:solidFill>
              </a:rPr>
              <a:t>royalties</a:t>
            </a:r>
            <a:r>
              <a:rPr lang="pt-BR" sz="2000" b="1" dirty="0"/>
              <a:t> equivalem ao valor de 15 bilhões de barris. Utilizando-se um valor do barril de US$ 65, as receitas de royalties seriam de US$ 975 bilhões. </a:t>
            </a:r>
          </a:p>
          <a:p>
            <a:pPr marL="285750" indent="-285750" algn="just">
              <a:spcAft>
                <a:spcPts val="1200"/>
              </a:spcAft>
              <a:buFont typeface="Wingdings" panose="05000000000000000000" pitchFamily="2" charset="2"/>
              <a:buChar char="§"/>
            </a:pPr>
            <a:r>
              <a:rPr lang="pt-BR" sz="2000" b="1" dirty="0"/>
              <a:t>Se, como permitido pelo caput do art. 1º da Lei nº 13.586/1997, esse valor for deduzido da base de cálculo do IRPJ, cuja alíquota é 25%, e da CSLL, cuja alíquota é 9%, a redução de arrecadação desses tributos será de US$ 331 bilhões, que corresponde a 34%, que é a soma dessas alíquotas. Com essa dedução, a alíquota efetiva de royalties não seria de 15%, mas de a 9,9%, o que equivale a 15% menos 5,1%.</a:t>
            </a:r>
          </a:p>
          <a:p>
            <a:pPr marL="285750" indent="-285750" algn="just">
              <a:spcAft>
                <a:spcPts val="1200"/>
              </a:spcAft>
              <a:buFont typeface="Wingdings" panose="05000000000000000000" pitchFamily="2" charset="2"/>
              <a:buChar char="§"/>
            </a:pPr>
            <a:r>
              <a:rPr lang="pt-BR" sz="2000" b="1" dirty="0"/>
              <a:t>Adotando-se uma taxa de câmbio de 4 Reais por Dólar, a </a:t>
            </a:r>
            <a:r>
              <a:rPr lang="pt-BR" sz="2000" b="1" dirty="0">
                <a:solidFill>
                  <a:srgbClr val="FF0000"/>
                </a:solidFill>
              </a:rPr>
              <a:t>renúncia fiscal de IRPJ e da CSLL seria de R$ 1,324 trilhão</a:t>
            </a:r>
            <a:r>
              <a:rPr lang="pt-BR" sz="2000" b="1" dirty="0"/>
              <a:t>. Assim sendo, o caput do art. 1º da Lei nº 13.586/2017, somente em relação aos royalties, podem gerar uma perda de arrecadação desses tributos superior a R$ 1,3 trilhão, sem atualização a valor presente. Existem, entretanto, muitas outras potenciais fontes de redução de arrecadação desses tributos.</a:t>
            </a:r>
          </a:p>
        </p:txBody>
      </p:sp>
      <p:sp>
        <p:nvSpPr>
          <p:cNvPr id="3" name="CaixaDeTexto 2"/>
          <p:cNvSpPr txBox="1"/>
          <p:nvPr/>
        </p:nvSpPr>
        <p:spPr>
          <a:xfrm>
            <a:off x="0" y="367393"/>
            <a:ext cx="12191999" cy="584775"/>
          </a:xfrm>
          <a:prstGeom prst="rect">
            <a:avLst/>
          </a:prstGeom>
          <a:noFill/>
        </p:spPr>
        <p:txBody>
          <a:bodyPr wrap="square" rtlCol="0">
            <a:spAutoFit/>
          </a:bodyPr>
          <a:lstStyle/>
          <a:p>
            <a:pPr algn="ctr"/>
            <a:r>
              <a:rPr lang="pt-BR" sz="3200" b="1" dirty="0"/>
              <a:t>Lei nº 13.586/2017 – Medida Provisória nº 795/2017 </a:t>
            </a:r>
          </a:p>
        </p:txBody>
      </p:sp>
    </p:spTree>
    <p:extLst>
      <p:ext uri="{BB962C8B-B14F-4D97-AF65-F5344CB8AC3E}">
        <p14:creationId xmlns:p14="http://schemas.microsoft.com/office/powerpoint/2010/main" val="4122915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AC920D52-4306-4C28-9AB9-129A71419E39}"/>
              </a:ext>
            </a:extLst>
          </p:cNvPr>
          <p:cNvSpPr txBox="1">
            <a:spLocks noChangeArrowheads="1"/>
          </p:cNvSpPr>
          <p:nvPr/>
        </p:nvSpPr>
        <p:spPr bwMode="auto">
          <a:xfrm>
            <a:off x="-36513" y="124509"/>
            <a:ext cx="12158605" cy="831166"/>
          </a:xfrm>
          <a:prstGeom prst="rect">
            <a:avLst/>
          </a:prstGeom>
          <a:noFill/>
          <a:ln>
            <a:noFill/>
          </a:ln>
        </p:spPr>
        <p:txBody>
          <a:bodyPr anchor="ct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algn="ctr" eaLnBrk="1" hangingPunct="1">
              <a:defRPr/>
            </a:pPr>
            <a:r>
              <a:rPr lang="pt-BR" sz="2800" b="1" dirty="0">
                <a:solidFill>
                  <a:schemeClr val="tx1">
                    <a:lumMod val="10000"/>
                  </a:schemeClr>
                </a:solidFill>
              </a:rPr>
              <a:t>Retorno por barril na Noruega</a:t>
            </a:r>
            <a:endParaRPr lang="en-US" sz="2800" b="1" dirty="0">
              <a:solidFill>
                <a:schemeClr val="tx1">
                  <a:lumMod val="10000"/>
                </a:schemeClr>
              </a:solidFill>
            </a:endParaRPr>
          </a:p>
        </p:txBody>
      </p:sp>
      <p:pic>
        <p:nvPicPr>
          <p:cNvPr id="3" name="Picture 2">
            <a:extLst>
              <a:ext uri="{FF2B5EF4-FFF2-40B4-BE49-F238E27FC236}">
                <a16:creationId xmlns:a16="http://schemas.microsoft.com/office/drawing/2014/main" id="{85D7E68E-1323-48DC-A935-A0083AD47B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0026" t="53079" r="14978" b="11908"/>
          <a:stretch>
            <a:fillRect/>
          </a:stretch>
        </p:blipFill>
        <p:spPr bwMode="auto">
          <a:xfrm>
            <a:off x="167780" y="765175"/>
            <a:ext cx="1183353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Text Box 5">
            <a:extLst>
              <a:ext uri="{FF2B5EF4-FFF2-40B4-BE49-F238E27FC236}">
                <a16:creationId xmlns:a16="http://schemas.microsoft.com/office/drawing/2014/main" id="{3D205AE8-D395-4259-8D36-7F4D80901136}"/>
              </a:ext>
            </a:extLst>
          </p:cNvPr>
          <p:cNvSpPr txBox="1">
            <a:spLocks noChangeArrowheads="1"/>
          </p:cNvSpPr>
          <p:nvPr/>
        </p:nvSpPr>
        <p:spPr bwMode="auto">
          <a:xfrm>
            <a:off x="522913" y="5749241"/>
            <a:ext cx="11389454" cy="984250"/>
          </a:xfrm>
          <a:prstGeom prst="rect">
            <a:avLst/>
          </a:prstGeom>
          <a:noFill/>
          <a:ln>
            <a:noFill/>
          </a:ln>
        </p:spPr>
        <p:txBody>
          <a:bodyPr anchor="ct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algn="just" eaLnBrk="1" hangingPunct="1">
              <a:defRPr/>
            </a:pPr>
            <a:r>
              <a:rPr lang="pt-BR" sz="2000" b="1" dirty="0">
                <a:solidFill>
                  <a:schemeClr val="tx1">
                    <a:lumMod val="10000"/>
                  </a:schemeClr>
                </a:solidFill>
              </a:rPr>
              <a:t>Obs.: no Brasil, o </a:t>
            </a:r>
            <a:r>
              <a:rPr lang="pt-BR" sz="2000" b="1" dirty="0"/>
              <a:t>retorno do governo por barril foi da ordem de 40%, o que representa cerca de metade do retorno do governo norueguês. </a:t>
            </a:r>
            <a:endParaRPr lang="en-US" sz="2000" b="1" dirty="0"/>
          </a:p>
        </p:txBody>
      </p:sp>
      <p:sp>
        <p:nvSpPr>
          <p:cNvPr id="5" name="Retângulo 4">
            <a:extLst>
              <a:ext uri="{FF2B5EF4-FFF2-40B4-BE49-F238E27FC236}">
                <a16:creationId xmlns:a16="http://schemas.microsoft.com/office/drawing/2014/main" id="{B72F67CB-3557-42BF-BF15-64FC98C5C5F7}"/>
              </a:ext>
            </a:extLst>
          </p:cNvPr>
          <p:cNvSpPr/>
          <p:nvPr/>
        </p:nvSpPr>
        <p:spPr>
          <a:xfrm>
            <a:off x="522913" y="5303620"/>
            <a:ext cx="11389453" cy="369332"/>
          </a:xfrm>
          <a:prstGeom prst="rect">
            <a:avLst/>
          </a:prstGeom>
        </p:spPr>
        <p:txBody>
          <a:bodyPr wrap="square">
            <a:spAutoFit/>
          </a:bodyPr>
          <a:lstStyle/>
          <a:p>
            <a:r>
              <a:rPr lang="pt-BR" dirty="0">
                <a:hlinkClick r:id="rId3"/>
              </a:rPr>
              <a:t>Fonte: https://eiti.org/blog/what-eiti-reports-do-dont-tell-us-about-oil-deals</a:t>
            </a:r>
            <a:endParaRPr lang="pt-BR" dirty="0"/>
          </a:p>
        </p:txBody>
      </p:sp>
    </p:spTree>
    <p:extLst>
      <p:ext uri="{BB962C8B-B14F-4D97-AF65-F5344CB8AC3E}">
        <p14:creationId xmlns:p14="http://schemas.microsoft.com/office/powerpoint/2010/main" val="14330154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18457" y="1232443"/>
            <a:ext cx="11087100" cy="5016758"/>
          </a:xfrm>
          <a:prstGeom prst="rect">
            <a:avLst/>
          </a:prstGeom>
        </p:spPr>
        <p:txBody>
          <a:bodyPr wrap="square">
            <a:spAutoFit/>
          </a:bodyPr>
          <a:lstStyle/>
          <a:p>
            <a:pPr marL="285750" indent="-285750" algn="just">
              <a:spcAft>
                <a:spcPts val="1200"/>
              </a:spcAft>
              <a:buFont typeface="Wingdings" panose="05000000000000000000" pitchFamily="2" charset="2"/>
              <a:buChar char="§"/>
            </a:pPr>
            <a:r>
              <a:rPr lang="pt-BR" sz="2000" b="1" dirty="0"/>
              <a:t>No entanto, o art. 1º da Lei nº 13.586, de 2017, permite que, genericamente, “</a:t>
            </a:r>
            <a:r>
              <a:rPr lang="pt-BR" sz="2000" b="1" dirty="0">
                <a:solidFill>
                  <a:srgbClr val="FF0000"/>
                </a:solidFill>
              </a:rPr>
              <a:t>importâncias aplicadas</a:t>
            </a:r>
            <a:r>
              <a:rPr lang="pt-BR" sz="2000" b="1" dirty="0"/>
              <a:t>” nas atividades de exploração e produção possam ser deduzidas da base de cálculo do IRPJ e da CSLL.</a:t>
            </a:r>
          </a:p>
          <a:p>
            <a:pPr marL="285750" indent="-285750" algn="just">
              <a:spcAft>
                <a:spcPts val="1200"/>
              </a:spcAft>
              <a:buFont typeface="Wingdings" panose="05000000000000000000" pitchFamily="2" charset="2"/>
              <a:buChar char="§"/>
            </a:pPr>
            <a:r>
              <a:rPr lang="pt-BR" sz="2000" b="1" dirty="0"/>
              <a:t> Assim sendo, somente os royalties do Pré-Sal podem gerar uma perda de arrecadação desses tributos superior a R$ 1 trilhão, sem atualização a valor presente. </a:t>
            </a:r>
          </a:p>
          <a:p>
            <a:pPr marL="285750" indent="-285750" algn="just">
              <a:spcAft>
                <a:spcPts val="1200"/>
              </a:spcAft>
              <a:buFont typeface="Wingdings" panose="05000000000000000000" pitchFamily="2" charset="2"/>
              <a:buChar char="§"/>
            </a:pPr>
            <a:r>
              <a:rPr lang="pt-BR" sz="2000" b="1" dirty="0"/>
              <a:t>Com relação aos bônus de assinatura, eles podem ser de R$ 106,5 bilhões somente no ano de 2019, apenas pela licitação dos excedentes da cessão onerosa. Se esse valor for deduzido da base de cálculo do IRPJ e da CSLL, como permitido pelo art. 1º da Lei nº 13.586, de 2017, haverá uma renúncia fiscal de R$ 36,21 bilhões.</a:t>
            </a:r>
          </a:p>
          <a:p>
            <a:pPr marL="285750" indent="-285750" algn="just">
              <a:spcAft>
                <a:spcPts val="1200"/>
              </a:spcAft>
              <a:buFont typeface="Wingdings" panose="05000000000000000000" pitchFamily="2" charset="2"/>
              <a:buChar char="§"/>
            </a:pPr>
            <a:r>
              <a:rPr lang="pt-BR" sz="2000" b="1" dirty="0"/>
              <a:t>Outras deduções: </a:t>
            </a:r>
            <a:r>
              <a:rPr lang="pt-BR" sz="2000" b="1" dirty="0">
                <a:solidFill>
                  <a:srgbClr val="FF0000"/>
                </a:solidFill>
              </a:rPr>
              <a:t>bônus de assinatura</a:t>
            </a:r>
            <a:r>
              <a:rPr lang="pt-BR" sz="2000" b="1" dirty="0"/>
              <a:t>, valores dos ativos referentes a plataformas e equipamentos </a:t>
            </a:r>
            <a:r>
              <a:rPr lang="pt-BR" sz="2000" b="1" dirty="0">
                <a:solidFill>
                  <a:srgbClr val="FF0000"/>
                </a:solidFill>
              </a:rPr>
              <a:t>arrendados, depreciação</a:t>
            </a:r>
            <a:r>
              <a:rPr lang="pt-BR" sz="2000" b="1" dirty="0"/>
              <a:t> de máquinas e equipamentos, </a:t>
            </a:r>
            <a:r>
              <a:rPr lang="pt-BR" sz="2000" b="1" dirty="0">
                <a:solidFill>
                  <a:srgbClr val="FF0000"/>
                </a:solidFill>
              </a:rPr>
              <a:t>todos os tributos federais </a:t>
            </a:r>
            <a:r>
              <a:rPr lang="pt-BR" sz="2000" b="1" dirty="0"/>
              <a:t>de bens importados, determinados custos de </a:t>
            </a:r>
            <a:r>
              <a:rPr lang="pt-BR" sz="2000" b="1" dirty="0">
                <a:solidFill>
                  <a:srgbClr val="FF0000"/>
                </a:solidFill>
              </a:rPr>
              <a:t>exploração</a:t>
            </a:r>
            <a:r>
              <a:rPr lang="pt-BR" sz="2000" b="1" dirty="0"/>
              <a:t> e avaliação, gastos com encargos financeiros, </a:t>
            </a:r>
            <a:r>
              <a:rPr lang="pt-BR" sz="2000" b="1" i="1" dirty="0" err="1">
                <a:solidFill>
                  <a:srgbClr val="FF0000"/>
                </a:solidFill>
              </a:rPr>
              <a:t>impairments</a:t>
            </a:r>
            <a:r>
              <a:rPr lang="pt-BR" sz="2000" b="1" dirty="0"/>
              <a:t>, </a:t>
            </a:r>
            <a:r>
              <a:rPr lang="pt-BR" sz="2000" b="1" dirty="0" err="1"/>
              <a:t>etc</a:t>
            </a:r>
            <a:endParaRPr lang="pt-BR" sz="2000" b="1" dirty="0"/>
          </a:p>
          <a:p>
            <a:pPr marL="285750" indent="-285750" algn="just">
              <a:spcAft>
                <a:spcPts val="1200"/>
              </a:spcAft>
              <a:buFont typeface="Wingdings" panose="05000000000000000000" pitchFamily="2" charset="2"/>
              <a:buChar char="§"/>
            </a:pPr>
            <a:r>
              <a:rPr lang="pt-BR" sz="2000" b="1" dirty="0"/>
              <a:t>Dessa forma, </a:t>
            </a:r>
            <a:r>
              <a:rPr lang="pt-BR" sz="2000" b="1" dirty="0">
                <a:solidFill>
                  <a:srgbClr val="FF0000"/>
                </a:solidFill>
              </a:rPr>
              <a:t>R$ 1 trilhão é uma estimativa conservadora de potencial renúncia fiscal</a:t>
            </a:r>
            <a:r>
              <a:rPr lang="pt-BR" sz="2000" b="1" dirty="0"/>
              <a:t>.</a:t>
            </a:r>
          </a:p>
        </p:txBody>
      </p:sp>
      <p:sp>
        <p:nvSpPr>
          <p:cNvPr id="3" name="CaixaDeTexto 2"/>
          <p:cNvSpPr txBox="1"/>
          <p:nvPr/>
        </p:nvSpPr>
        <p:spPr>
          <a:xfrm>
            <a:off x="0" y="367393"/>
            <a:ext cx="12191999" cy="584775"/>
          </a:xfrm>
          <a:prstGeom prst="rect">
            <a:avLst/>
          </a:prstGeom>
          <a:noFill/>
        </p:spPr>
        <p:txBody>
          <a:bodyPr wrap="square" rtlCol="0">
            <a:spAutoFit/>
          </a:bodyPr>
          <a:lstStyle/>
          <a:p>
            <a:pPr algn="ctr"/>
            <a:r>
              <a:rPr lang="pt-BR" sz="3200" b="1" dirty="0"/>
              <a:t>Lei nº 13.586/2017 – Medida Provisória nº 795/2017 </a:t>
            </a:r>
          </a:p>
        </p:txBody>
      </p:sp>
    </p:spTree>
    <p:extLst>
      <p:ext uri="{BB962C8B-B14F-4D97-AF65-F5344CB8AC3E}">
        <p14:creationId xmlns:p14="http://schemas.microsoft.com/office/powerpoint/2010/main" val="4186524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2" y="1203692"/>
            <a:ext cx="8064896" cy="5177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ixaDeTexto 2"/>
          <p:cNvSpPr txBox="1"/>
          <p:nvPr/>
        </p:nvSpPr>
        <p:spPr>
          <a:xfrm>
            <a:off x="1703512" y="188640"/>
            <a:ext cx="8712968" cy="523220"/>
          </a:xfrm>
          <a:prstGeom prst="rect">
            <a:avLst/>
          </a:prstGeom>
          <a:noFill/>
        </p:spPr>
        <p:txBody>
          <a:bodyPr wrap="square" rtlCol="0">
            <a:spAutoFit/>
          </a:bodyPr>
          <a:lstStyle/>
          <a:p>
            <a:pPr algn="ctr"/>
            <a:r>
              <a:rPr lang="pt-BR" sz="2800" b="1" dirty="0">
                <a:latin typeface="Arial" panose="020B0604020202020204" pitchFamily="34" charset="0"/>
                <a:cs typeface="Arial" panose="020B0604020202020204" pitchFamily="34" charset="0"/>
              </a:rPr>
              <a:t>Participação governamental em diferentes países</a:t>
            </a:r>
          </a:p>
        </p:txBody>
      </p:sp>
      <p:sp>
        <p:nvSpPr>
          <p:cNvPr id="2" name="Elipse 1"/>
          <p:cNvSpPr/>
          <p:nvPr/>
        </p:nvSpPr>
        <p:spPr>
          <a:xfrm>
            <a:off x="2263248" y="2404560"/>
            <a:ext cx="720080" cy="2160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Elipse 4"/>
          <p:cNvSpPr/>
          <p:nvPr/>
        </p:nvSpPr>
        <p:spPr>
          <a:xfrm>
            <a:off x="2301990" y="5013176"/>
            <a:ext cx="720080" cy="2160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1758772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8FF89872-0A97-433B-8EC9-BAC648B0486E}"/>
              </a:ext>
            </a:extLst>
          </p:cNvPr>
          <p:cNvGraphicFramePr>
            <a:graphicFrameLocks noGrp="1"/>
          </p:cNvGraphicFramePr>
          <p:nvPr>
            <p:extLst>
              <p:ext uri="{D42A27DB-BD31-4B8C-83A1-F6EECF244321}">
                <p14:modId xmlns:p14="http://schemas.microsoft.com/office/powerpoint/2010/main" val="2287801189"/>
              </p:ext>
            </p:extLst>
          </p:nvPr>
        </p:nvGraphicFramePr>
        <p:xfrm>
          <a:off x="804039" y="1311609"/>
          <a:ext cx="10477500" cy="2872740"/>
        </p:xfrm>
        <a:graphic>
          <a:graphicData uri="http://schemas.openxmlformats.org/drawingml/2006/table">
            <a:tbl>
              <a:tblPr/>
              <a:tblGrid>
                <a:gridCol w="1114163">
                  <a:extLst>
                    <a:ext uri="{9D8B030D-6E8A-4147-A177-3AD203B41FA5}">
                      <a16:colId xmlns:a16="http://schemas.microsoft.com/office/drawing/2014/main" val="3492813247"/>
                    </a:ext>
                  </a:extLst>
                </a:gridCol>
                <a:gridCol w="3076837">
                  <a:extLst>
                    <a:ext uri="{9D8B030D-6E8A-4147-A177-3AD203B41FA5}">
                      <a16:colId xmlns:a16="http://schemas.microsoft.com/office/drawing/2014/main" val="1637633276"/>
                    </a:ext>
                  </a:extLst>
                </a:gridCol>
                <a:gridCol w="2095500">
                  <a:extLst>
                    <a:ext uri="{9D8B030D-6E8A-4147-A177-3AD203B41FA5}">
                      <a16:colId xmlns:a16="http://schemas.microsoft.com/office/drawing/2014/main" val="1507372611"/>
                    </a:ext>
                  </a:extLst>
                </a:gridCol>
                <a:gridCol w="2662980">
                  <a:extLst>
                    <a:ext uri="{9D8B030D-6E8A-4147-A177-3AD203B41FA5}">
                      <a16:colId xmlns:a16="http://schemas.microsoft.com/office/drawing/2014/main" val="3161944750"/>
                    </a:ext>
                  </a:extLst>
                </a:gridCol>
                <a:gridCol w="1528020">
                  <a:extLst>
                    <a:ext uri="{9D8B030D-6E8A-4147-A177-3AD203B41FA5}">
                      <a16:colId xmlns:a16="http://schemas.microsoft.com/office/drawing/2014/main" val="1258954007"/>
                    </a:ext>
                  </a:extLst>
                </a:gridCol>
              </a:tblGrid>
              <a:tr h="0">
                <a:tc>
                  <a:txBody>
                    <a:bodyPr/>
                    <a:lstStyle/>
                    <a:p>
                      <a:pPr algn="l" fontAlgn="t"/>
                      <a:r>
                        <a:rPr lang="pt-BR">
                          <a:effectLst/>
                        </a:rPr>
                        <a:t>Rank</a:t>
                      </a:r>
                    </a:p>
                  </a:txBody>
                  <a:tcPr marL="95250" marR="95250" marT="95250" marB="95250">
                    <a:lnL>
                      <a:noFill/>
                    </a:lnL>
                    <a:lnR>
                      <a:noFill/>
                    </a:lnR>
                    <a:lnT>
                      <a:noFill/>
                    </a:lnT>
                    <a:lnB w="19050" cap="flat" cmpd="sng" algn="ctr">
                      <a:solidFill>
                        <a:srgbClr val="DEDEDE"/>
                      </a:solidFill>
                      <a:prstDash val="solid"/>
                      <a:round/>
                      <a:headEnd type="none" w="med" len="med"/>
                      <a:tailEnd type="none" w="med" len="med"/>
                    </a:lnB>
                  </a:tcPr>
                </a:tc>
                <a:tc>
                  <a:txBody>
                    <a:bodyPr/>
                    <a:lstStyle/>
                    <a:p>
                      <a:pPr algn="l" fontAlgn="t"/>
                      <a:r>
                        <a:rPr lang="pt-BR">
                          <a:effectLst/>
                        </a:rPr>
                        <a:t>Profile</a:t>
                      </a:r>
                    </a:p>
                  </a:txBody>
                  <a:tcPr marL="95250" marR="95250" marT="95250" marB="95250">
                    <a:lnL>
                      <a:noFill/>
                    </a:lnL>
                    <a:lnR>
                      <a:noFill/>
                    </a:lnR>
                    <a:lnT>
                      <a:noFill/>
                    </a:lnT>
                    <a:lnB w="19050" cap="flat" cmpd="sng" algn="ctr">
                      <a:solidFill>
                        <a:srgbClr val="DEDEDE"/>
                      </a:solidFill>
                      <a:prstDash val="solid"/>
                      <a:round/>
                      <a:headEnd type="none" w="med" len="med"/>
                      <a:tailEnd type="none" w="med" len="med"/>
                    </a:lnB>
                  </a:tcPr>
                </a:tc>
                <a:tc>
                  <a:txBody>
                    <a:bodyPr/>
                    <a:lstStyle/>
                    <a:p>
                      <a:pPr algn="l" fontAlgn="t"/>
                      <a:r>
                        <a:rPr lang="pt-BR" dirty="0">
                          <a:effectLst/>
                        </a:rPr>
                        <a:t>Total </a:t>
                      </a:r>
                      <a:r>
                        <a:rPr lang="pt-BR" dirty="0" err="1">
                          <a:effectLst/>
                        </a:rPr>
                        <a:t>Assets</a:t>
                      </a:r>
                      <a:endParaRPr lang="pt-BR" dirty="0">
                        <a:effectLst/>
                      </a:endParaRPr>
                    </a:p>
                  </a:txBody>
                  <a:tcPr marL="95250" marR="95250" marT="95250" marB="95250">
                    <a:lnL>
                      <a:noFill/>
                    </a:lnL>
                    <a:lnR>
                      <a:noFill/>
                    </a:lnR>
                    <a:lnT>
                      <a:noFill/>
                    </a:lnT>
                    <a:lnB w="19050" cap="flat" cmpd="sng" algn="ctr">
                      <a:solidFill>
                        <a:srgbClr val="DEDEDE"/>
                      </a:solidFill>
                      <a:prstDash val="solid"/>
                      <a:round/>
                      <a:headEnd type="none" w="med" len="med"/>
                      <a:tailEnd type="none" w="med" len="med"/>
                    </a:lnB>
                  </a:tcPr>
                </a:tc>
                <a:tc>
                  <a:txBody>
                    <a:bodyPr/>
                    <a:lstStyle/>
                    <a:p>
                      <a:pPr algn="l" fontAlgn="t"/>
                      <a:r>
                        <a:rPr lang="pt-BR">
                          <a:effectLst/>
                        </a:rPr>
                        <a:t>Type</a:t>
                      </a:r>
                    </a:p>
                  </a:txBody>
                  <a:tcPr marL="95250" marR="95250" marT="95250" marB="95250">
                    <a:lnL>
                      <a:noFill/>
                    </a:lnL>
                    <a:lnR>
                      <a:noFill/>
                    </a:lnR>
                    <a:lnT>
                      <a:noFill/>
                    </a:lnT>
                    <a:lnB w="19050" cap="flat" cmpd="sng" algn="ctr">
                      <a:solidFill>
                        <a:srgbClr val="DEDEDE"/>
                      </a:solidFill>
                      <a:prstDash val="solid"/>
                      <a:round/>
                      <a:headEnd type="none" w="med" len="med"/>
                      <a:tailEnd type="none" w="med" len="med"/>
                    </a:lnB>
                  </a:tcPr>
                </a:tc>
                <a:tc>
                  <a:txBody>
                    <a:bodyPr/>
                    <a:lstStyle/>
                    <a:p>
                      <a:pPr algn="l" fontAlgn="t"/>
                      <a:r>
                        <a:rPr lang="pt-BR">
                          <a:effectLst/>
                        </a:rPr>
                        <a:t>Region</a:t>
                      </a:r>
                    </a:p>
                  </a:txBody>
                  <a:tcPr marL="95250" marR="95250" marT="95250" marB="95250">
                    <a:lnL>
                      <a:noFill/>
                    </a:lnL>
                    <a:lnR>
                      <a:noFill/>
                    </a:lnR>
                    <a:lnT>
                      <a:noFill/>
                    </a:lnT>
                    <a:lnB w="19050" cap="flat" cmpd="sng" algn="ctr">
                      <a:solidFill>
                        <a:srgbClr val="DEDEDE"/>
                      </a:solidFill>
                      <a:prstDash val="solid"/>
                      <a:round/>
                      <a:headEnd type="none" w="med" len="med"/>
                      <a:tailEnd type="none" w="med" len="med"/>
                    </a:lnB>
                  </a:tcPr>
                </a:tc>
                <a:extLst>
                  <a:ext uri="{0D108BD9-81ED-4DB2-BD59-A6C34878D82A}">
                    <a16:rowId xmlns:a16="http://schemas.microsoft.com/office/drawing/2014/main" val="3211481113"/>
                  </a:ext>
                </a:extLst>
              </a:tr>
              <a:tr h="0">
                <a:tc>
                  <a:txBody>
                    <a:bodyPr/>
                    <a:lstStyle/>
                    <a:p>
                      <a:pPr algn="l" fontAlgn="t"/>
                      <a:r>
                        <a:rPr lang="pt-BR" dirty="0">
                          <a:effectLst/>
                        </a:rPr>
                        <a:t>1.</a:t>
                      </a:r>
                    </a:p>
                  </a:txBody>
                  <a:tcPr marL="95250" marR="95250" marT="95250" marB="95250">
                    <a:lnL>
                      <a:noFill/>
                    </a:lnL>
                    <a:lnR>
                      <a:noFill/>
                    </a:lnR>
                    <a:lnT w="19050"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c>
                  <a:txBody>
                    <a:bodyPr/>
                    <a:lstStyle/>
                    <a:p>
                      <a:pPr fontAlgn="t"/>
                      <a:r>
                        <a:rPr lang="en-US" u="none" strike="noStrike" dirty="0">
                          <a:solidFill>
                            <a:srgbClr val="6A1416"/>
                          </a:solidFill>
                          <a:effectLst/>
                          <a:hlinkClick r:id="rId2"/>
                        </a:rPr>
                        <a:t>Norway Government Pension Fund Global</a:t>
                      </a:r>
                      <a:endParaRPr lang="en-US" dirty="0">
                        <a:effectLst/>
                      </a:endParaRPr>
                    </a:p>
                  </a:txBody>
                  <a:tcPr marL="95250" marR="95250" marT="95250" marB="95250">
                    <a:lnL>
                      <a:noFill/>
                    </a:lnL>
                    <a:lnR>
                      <a:noFill/>
                    </a:lnR>
                    <a:lnT w="19050"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c>
                  <a:txBody>
                    <a:bodyPr/>
                    <a:lstStyle/>
                    <a:p>
                      <a:pPr algn="r" fontAlgn="t"/>
                      <a:r>
                        <a:rPr lang="pt-BR">
                          <a:effectLst/>
                        </a:rPr>
                        <a:t>$1,098,820,000,000</a:t>
                      </a:r>
                    </a:p>
                  </a:txBody>
                  <a:tcPr marL="95250" marR="95250" marT="95250" marB="95250">
                    <a:lnL>
                      <a:noFill/>
                    </a:lnL>
                    <a:lnR>
                      <a:noFill/>
                    </a:lnR>
                    <a:lnT w="19050"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c>
                  <a:txBody>
                    <a:bodyPr/>
                    <a:lstStyle/>
                    <a:p>
                      <a:pPr fontAlgn="t"/>
                      <a:r>
                        <a:rPr lang="pt-BR">
                          <a:effectLst/>
                        </a:rPr>
                        <a:t>Sovereign Wealth Fund</a:t>
                      </a:r>
                    </a:p>
                  </a:txBody>
                  <a:tcPr marL="95250" marR="95250" marT="95250" marB="95250">
                    <a:lnL>
                      <a:noFill/>
                    </a:lnL>
                    <a:lnR>
                      <a:noFill/>
                    </a:lnR>
                    <a:lnT w="19050"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c>
                  <a:txBody>
                    <a:bodyPr/>
                    <a:lstStyle/>
                    <a:p>
                      <a:pPr fontAlgn="t"/>
                      <a:r>
                        <a:rPr lang="pt-BR">
                          <a:effectLst/>
                        </a:rPr>
                        <a:t>Europe</a:t>
                      </a:r>
                    </a:p>
                  </a:txBody>
                  <a:tcPr marL="95250" marR="95250" marT="95250" marB="95250">
                    <a:lnL>
                      <a:noFill/>
                    </a:lnL>
                    <a:lnR>
                      <a:noFill/>
                    </a:lnR>
                    <a:lnT w="19050"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extLst>
                  <a:ext uri="{0D108BD9-81ED-4DB2-BD59-A6C34878D82A}">
                    <a16:rowId xmlns:a16="http://schemas.microsoft.com/office/drawing/2014/main" val="1619257686"/>
                  </a:ext>
                </a:extLst>
              </a:tr>
              <a:tr h="0">
                <a:tc>
                  <a:txBody>
                    <a:bodyPr/>
                    <a:lstStyle/>
                    <a:p>
                      <a:pPr algn="l" fontAlgn="t"/>
                      <a:r>
                        <a:rPr lang="pt-BR" dirty="0">
                          <a:effectLst/>
                        </a:rPr>
                        <a:t>2.</a:t>
                      </a:r>
                    </a:p>
                  </a:txBody>
                  <a:tcPr marL="95250" marR="95250" marT="95250" marB="95250">
                    <a:lnL>
                      <a:noFill/>
                    </a:lnL>
                    <a:lnR>
                      <a:noFill/>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EEEEEE"/>
                    </a:solidFill>
                  </a:tcPr>
                </a:tc>
                <a:tc>
                  <a:txBody>
                    <a:bodyPr/>
                    <a:lstStyle/>
                    <a:p>
                      <a:pPr fontAlgn="t"/>
                      <a:r>
                        <a:rPr lang="pt-BR" u="none" strike="noStrike">
                          <a:solidFill>
                            <a:srgbClr val="951C1F"/>
                          </a:solidFill>
                          <a:effectLst/>
                          <a:hlinkClick r:id="rId3"/>
                        </a:rPr>
                        <a:t>China Investment Corporation</a:t>
                      </a:r>
                      <a:endParaRPr lang="pt-BR">
                        <a:effectLst/>
                      </a:endParaRPr>
                    </a:p>
                  </a:txBody>
                  <a:tcPr marL="95250" marR="95250" marT="95250" marB="95250">
                    <a:lnL>
                      <a:noFill/>
                    </a:lnL>
                    <a:lnR>
                      <a:noFill/>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EEEEEE"/>
                    </a:solidFill>
                  </a:tcPr>
                </a:tc>
                <a:tc>
                  <a:txBody>
                    <a:bodyPr/>
                    <a:lstStyle/>
                    <a:p>
                      <a:pPr algn="r" fontAlgn="t"/>
                      <a:r>
                        <a:rPr lang="pt-BR">
                          <a:effectLst/>
                        </a:rPr>
                        <a:t>$940,604,000,000</a:t>
                      </a:r>
                    </a:p>
                  </a:txBody>
                  <a:tcPr marL="95250" marR="95250" marT="95250" marB="95250">
                    <a:lnL>
                      <a:noFill/>
                    </a:lnL>
                    <a:lnR>
                      <a:noFill/>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EEEEEE"/>
                    </a:solidFill>
                  </a:tcPr>
                </a:tc>
                <a:tc>
                  <a:txBody>
                    <a:bodyPr/>
                    <a:lstStyle/>
                    <a:p>
                      <a:pPr fontAlgn="t"/>
                      <a:r>
                        <a:rPr lang="pt-BR">
                          <a:effectLst/>
                        </a:rPr>
                        <a:t>Sovereign Wealth Fund</a:t>
                      </a:r>
                    </a:p>
                  </a:txBody>
                  <a:tcPr marL="95250" marR="95250" marT="95250" marB="95250">
                    <a:lnL>
                      <a:noFill/>
                    </a:lnL>
                    <a:lnR>
                      <a:noFill/>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EEEEEE"/>
                    </a:solidFill>
                  </a:tcPr>
                </a:tc>
                <a:tc>
                  <a:txBody>
                    <a:bodyPr/>
                    <a:lstStyle/>
                    <a:p>
                      <a:pPr fontAlgn="t"/>
                      <a:r>
                        <a:rPr lang="pt-BR">
                          <a:effectLst/>
                        </a:rPr>
                        <a:t>Asia</a:t>
                      </a:r>
                    </a:p>
                  </a:txBody>
                  <a:tcPr marL="95250" marR="95250" marT="95250" marB="95250">
                    <a:lnL>
                      <a:noFill/>
                    </a:lnL>
                    <a:lnR>
                      <a:noFill/>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EEEEEE"/>
                    </a:solidFill>
                  </a:tcPr>
                </a:tc>
                <a:extLst>
                  <a:ext uri="{0D108BD9-81ED-4DB2-BD59-A6C34878D82A}">
                    <a16:rowId xmlns:a16="http://schemas.microsoft.com/office/drawing/2014/main" val="1196141165"/>
                  </a:ext>
                </a:extLst>
              </a:tr>
              <a:tr h="0">
                <a:tc>
                  <a:txBody>
                    <a:bodyPr/>
                    <a:lstStyle/>
                    <a:p>
                      <a:pPr algn="l" fontAlgn="t"/>
                      <a:r>
                        <a:rPr lang="pt-BR" dirty="0">
                          <a:effectLst/>
                        </a:rPr>
                        <a:t>3.</a:t>
                      </a:r>
                    </a:p>
                  </a:txBody>
                  <a:tcPr marL="95250" marR="95250" marT="95250" marB="95250">
                    <a:lnL>
                      <a:noFill/>
                    </a:lnL>
                    <a:lnR>
                      <a:noFill/>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c>
                  <a:txBody>
                    <a:bodyPr/>
                    <a:lstStyle/>
                    <a:p>
                      <a:pPr fontAlgn="t"/>
                      <a:r>
                        <a:rPr lang="pt-BR" u="none" strike="noStrike">
                          <a:solidFill>
                            <a:srgbClr val="951C1F"/>
                          </a:solidFill>
                          <a:effectLst/>
                          <a:hlinkClick r:id="rId4"/>
                        </a:rPr>
                        <a:t>Abu Dhabi Investment Authority</a:t>
                      </a:r>
                      <a:endParaRPr lang="pt-BR">
                        <a:effectLst/>
                      </a:endParaRPr>
                    </a:p>
                  </a:txBody>
                  <a:tcPr marL="95250" marR="95250" marT="95250" marB="95250">
                    <a:lnL>
                      <a:noFill/>
                    </a:lnL>
                    <a:lnR>
                      <a:noFill/>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c>
                  <a:txBody>
                    <a:bodyPr/>
                    <a:lstStyle/>
                    <a:p>
                      <a:pPr algn="r" fontAlgn="t"/>
                      <a:r>
                        <a:rPr lang="pt-BR">
                          <a:effectLst/>
                        </a:rPr>
                        <a:t>$696,660,000,000</a:t>
                      </a:r>
                    </a:p>
                  </a:txBody>
                  <a:tcPr marL="95250" marR="95250" marT="95250" marB="95250">
                    <a:lnL>
                      <a:noFill/>
                    </a:lnL>
                    <a:lnR>
                      <a:noFill/>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c>
                  <a:txBody>
                    <a:bodyPr/>
                    <a:lstStyle/>
                    <a:p>
                      <a:pPr fontAlgn="t"/>
                      <a:r>
                        <a:rPr lang="pt-BR">
                          <a:effectLst/>
                        </a:rPr>
                        <a:t>Sovereign Wealth Fund</a:t>
                      </a:r>
                    </a:p>
                  </a:txBody>
                  <a:tcPr marL="95250" marR="95250" marT="95250" marB="95250">
                    <a:lnL>
                      <a:noFill/>
                    </a:lnL>
                    <a:lnR>
                      <a:noFill/>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c>
                  <a:txBody>
                    <a:bodyPr/>
                    <a:lstStyle/>
                    <a:p>
                      <a:pPr fontAlgn="t"/>
                      <a:r>
                        <a:rPr lang="pt-BR" dirty="0" err="1">
                          <a:effectLst/>
                        </a:rPr>
                        <a:t>Middle</a:t>
                      </a:r>
                      <a:r>
                        <a:rPr lang="pt-BR" dirty="0">
                          <a:effectLst/>
                        </a:rPr>
                        <a:t> East</a:t>
                      </a:r>
                    </a:p>
                  </a:txBody>
                  <a:tcPr marL="95250" marR="95250" marT="95250" marB="95250">
                    <a:lnL>
                      <a:noFill/>
                    </a:lnL>
                    <a:lnR>
                      <a:noFill/>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extLst>
                  <a:ext uri="{0D108BD9-81ED-4DB2-BD59-A6C34878D82A}">
                    <a16:rowId xmlns:a16="http://schemas.microsoft.com/office/drawing/2014/main" val="3550908742"/>
                  </a:ext>
                </a:extLst>
              </a:tr>
              <a:tr h="0">
                <a:tc>
                  <a:txBody>
                    <a:bodyPr/>
                    <a:lstStyle/>
                    <a:p>
                      <a:pPr algn="l" fontAlgn="t"/>
                      <a:r>
                        <a:rPr lang="pt-BR" dirty="0">
                          <a:effectLst/>
                        </a:rPr>
                        <a:t>4.</a:t>
                      </a:r>
                    </a:p>
                  </a:txBody>
                  <a:tcPr marL="95250" marR="95250" marT="95250" marB="95250">
                    <a:lnL>
                      <a:noFill/>
                    </a:lnL>
                    <a:lnR>
                      <a:noFill/>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EEEEEE"/>
                    </a:solidFill>
                  </a:tcPr>
                </a:tc>
                <a:tc>
                  <a:txBody>
                    <a:bodyPr/>
                    <a:lstStyle/>
                    <a:p>
                      <a:pPr fontAlgn="t"/>
                      <a:r>
                        <a:rPr lang="pt-BR" u="none" strike="noStrike">
                          <a:solidFill>
                            <a:srgbClr val="951C1F"/>
                          </a:solidFill>
                          <a:effectLst/>
                          <a:hlinkClick r:id="rId5"/>
                        </a:rPr>
                        <a:t>Kuwait Investment Authority</a:t>
                      </a:r>
                      <a:endParaRPr lang="pt-BR">
                        <a:effectLst/>
                      </a:endParaRPr>
                    </a:p>
                  </a:txBody>
                  <a:tcPr marL="95250" marR="95250" marT="95250" marB="95250">
                    <a:lnL>
                      <a:noFill/>
                    </a:lnL>
                    <a:lnR>
                      <a:noFill/>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EEEEEE"/>
                    </a:solidFill>
                  </a:tcPr>
                </a:tc>
                <a:tc>
                  <a:txBody>
                    <a:bodyPr/>
                    <a:lstStyle/>
                    <a:p>
                      <a:pPr algn="r" fontAlgn="t"/>
                      <a:r>
                        <a:rPr lang="pt-BR">
                          <a:effectLst/>
                        </a:rPr>
                        <a:t>$592,000,000,000</a:t>
                      </a:r>
                    </a:p>
                  </a:txBody>
                  <a:tcPr marL="95250" marR="95250" marT="95250" marB="95250">
                    <a:lnL>
                      <a:noFill/>
                    </a:lnL>
                    <a:lnR>
                      <a:noFill/>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EEEEEE"/>
                    </a:solidFill>
                  </a:tcPr>
                </a:tc>
                <a:tc>
                  <a:txBody>
                    <a:bodyPr/>
                    <a:lstStyle/>
                    <a:p>
                      <a:pPr fontAlgn="t"/>
                      <a:r>
                        <a:rPr lang="pt-BR">
                          <a:effectLst/>
                        </a:rPr>
                        <a:t>Sovereign Wealth</a:t>
                      </a:r>
                    </a:p>
                  </a:txBody>
                  <a:tcPr marL="95250" marR="95250" marT="95250" marB="95250">
                    <a:lnL>
                      <a:noFill/>
                    </a:lnL>
                    <a:lnR>
                      <a:noFill/>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EEEEEE"/>
                    </a:solidFill>
                  </a:tcPr>
                </a:tc>
                <a:tc>
                  <a:txBody>
                    <a:bodyPr/>
                    <a:lstStyle/>
                    <a:p>
                      <a:endParaRPr lang="pt-BR" dirty="0"/>
                    </a:p>
                  </a:txBody>
                  <a:tcPr>
                    <a:lnL>
                      <a:noFill/>
                    </a:lnL>
                    <a:lnT w="9525" cap="flat" cmpd="sng" algn="ctr">
                      <a:solidFill>
                        <a:srgbClr val="DEDEDE"/>
                      </a:solidFill>
                      <a:prstDash val="solid"/>
                      <a:round/>
                      <a:headEnd type="none" w="med" len="med"/>
                      <a:tailEnd type="none" w="med" len="med"/>
                    </a:lnT>
                  </a:tcPr>
                </a:tc>
                <a:extLst>
                  <a:ext uri="{0D108BD9-81ED-4DB2-BD59-A6C34878D82A}">
                    <a16:rowId xmlns:a16="http://schemas.microsoft.com/office/drawing/2014/main" val="2794731429"/>
                  </a:ext>
                </a:extLst>
              </a:tr>
            </a:tbl>
          </a:graphicData>
        </a:graphic>
      </p:graphicFrame>
      <p:sp>
        <p:nvSpPr>
          <p:cNvPr id="3" name="AutoShape 1" descr="SWFI Certified">
            <a:extLst>
              <a:ext uri="{FF2B5EF4-FFF2-40B4-BE49-F238E27FC236}">
                <a16:creationId xmlns:a16="http://schemas.microsoft.com/office/drawing/2014/main" id="{12164A17-2C48-42F0-82BE-F73AFD312029}"/>
              </a:ext>
            </a:extLst>
          </p:cNvPr>
          <p:cNvSpPr>
            <a:spLocks noChangeAspect="1" noChangeArrowheads="1"/>
          </p:cNvSpPr>
          <p:nvPr/>
        </p:nvSpPr>
        <p:spPr bwMode="auto">
          <a:xfrm>
            <a:off x="857250" y="2016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4" name="Text Box 5">
            <a:extLst>
              <a:ext uri="{FF2B5EF4-FFF2-40B4-BE49-F238E27FC236}">
                <a16:creationId xmlns:a16="http://schemas.microsoft.com/office/drawing/2014/main" id="{214FEE15-6E88-4B52-BF04-72BA6C6CE507}"/>
              </a:ext>
            </a:extLst>
          </p:cNvPr>
          <p:cNvSpPr txBox="1">
            <a:spLocks noChangeArrowheads="1"/>
          </p:cNvSpPr>
          <p:nvPr/>
        </p:nvSpPr>
        <p:spPr bwMode="auto">
          <a:xfrm>
            <a:off x="-36513" y="124509"/>
            <a:ext cx="12158605" cy="831166"/>
          </a:xfrm>
          <a:prstGeom prst="rect">
            <a:avLst/>
          </a:prstGeom>
          <a:noFill/>
          <a:ln>
            <a:noFill/>
          </a:ln>
        </p:spPr>
        <p:txBody>
          <a:bodyPr anchor="ct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algn="ctr" eaLnBrk="1" hangingPunct="1">
              <a:defRPr/>
            </a:pPr>
            <a:r>
              <a:rPr lang="pt-BR" sz="2800" b="1" dirty="0">
                <a:solidFill>
                  <a:schemeClr val="tx1">
                    <a:lumMod val="10000"/>
                  </a:schemeClr>
                </a:solidFill>
              </a:rPr>
              <a:t>Fundos soberanos</a:t>
            </a:r>
            <a:endParaRPr lang="en-US" sz="2800" b="1" dirty="0">
              <a:solidFill>
                <a:schemeClr val="tx1">
                  <a:lumMod val="10000"/>
                </a:schemeClr>
              </a:solidFill>
            </a:endParaRPr>
          </a:p>
        </p:txBody>
      </p:sp>
      <p:sp>
        <p:nvSpPr>
          <p:cNvPr id="5" name="Retângulo 4">
            <a:extLst>
              <a:ext uri="{FF2B5EF4-FFF2-40B4-BE49-F238E27FC236}">
                <a16:creationId xmlns:a16="http://schemas.microsoft.com/office/drawing/2014/main" id="{ABC2D61B-A346-42F2-A2B2-5FB85F06601D}"/>
              </a:ext>
            </a:extLst>
          </p:cNvPr>
          <p:cNvSpPr/>
          <p:nvPr/>
        </p:nvSpPr>
        <p:spPr>
          <a:xfrm>
            <a:off x="723026" y="4623794"/>
            <a:ext cx="10477500" cy="369332"/>
          </a:xfrm>
          <a:prstGeom prst="rect">
            <a:avLst/>
          </a:prstGeom>
        </p:spPr>
        <p:txBody>
          <a:bodyPr wrap="square">
            <a:spAutoFit/>
          </a:bodyPr>
          <a:lstStyle/>
          <a:p>
            <a:r>
              <a:rPr lang="pt-BR" dirty="0">
                <a:hlinkClick r:id="rId6"/>
              </a:rPr>
              <a:t>Fonte: https://www.swfinstitute.org/fund-rankings/sovereign-wealth-fund</a:t>
            </a:r>
            <a:endParaRPr lang="pt-BR" dirty="0"/>
          </a:p>
        </p:txBody>
      </p:sp>
      <p:sp>
        <p:nvSpPr>
          <p:cNvPr id="6" name="Retângulo 5">
            <a:extLst>
              <a:ext uri="{FF2B5EF4-FFF2-40B4-BE49-F238E27FC236}">
                <a16:creationId xmlns:a16="http://schemas.microsoft.com/office/drawing/2014/main" id="{BBBE94DC-1D2E-4B02-8B25-782778D45DEE}"/>
              </a:ext>
            </a:extLst>
          </p:cNvPr>
          <p:cNvSpPr/>
          <p:nvPr/>
        </p:nvSpPr>
        <p:spPr>
          <a:xfrm>
            <a:off x="666844" y="5341257"/>
            <a:ext cx="10751890" cy="923330"/>
          </a:xfrm>
          <a:prstGeom prst="rect">
            <a:avLst/>
          </a:prstGeom>
        </p:spPr>
        <p:txBody>
          <a:bodyPr wrap="square">
            <a:spAutoFit/>
          </a:bodyPr>
          <a:lstStyle/>
          <a:p>
            <a:pPr algn="just"/>
            <a:r>
              <a:rPr lang="en-US" dirty="0">
                <a:solidFill>
                  <a:srgbClr val="000000"/>
                </a:solidFill>
                <a:latin typeface="BWHaasGrotesk-55Roman-Web"/>
              </a:rPr>
              <a:t>China Investment Corp is an investment management firm. The Company is a wholly state-owned company and was established as a vehicle to diversify China's foreign exchange holdings and seek maximum returns for its shareholder within acceptable risk tolerance.</a:t>
            </a:r>
            <a:endParaRPr lang="pt-BR" dirty="0"/>
          </a:p>
        </p:txBody>
      </p:sp>
    </p:spTree>
    <p:extLst>
      <p:ext uri="{BB962C8B-B14F-4D97-AF65-F5344CB8AC3E}">
        <p14:creationId xmlns:p14="http://schemas.microsoft.com/office/powerpoint/2010/main" val="2384136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et government cash flows from petroleum activities 1971-2019">
            <a:extLst>
              <a:ext uri="{FF2B5EF4-FFF2-40B4-BE49-F238E27FC236}">
                <a16:creationId xmlns:a16="http://schemas.microsoft.com/office/drawing/2014/main" id="{6CAF2695-CD9C-4F25-9963-6EADCBDC19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944" y="713065"/>
            <a:ext cx="7799729" cy="3387382"/>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a:extLst>
              <a:ext uri="{FF2B5EF4-FFF2-40B4-BE49-F238E27FC236}">
                <a16:creationId xmlns:a16="http://schemas.microsoft.com/office/drawing/2014/main" id="{F886851D-35CC-4BBE-8AA2-C91F33167C1A}"/>
              </a:ext>
            </a:extLst>
          </p:cNvPr>
          <p:cNvSpPr txBox="1">
            <a:spLocks noChangeArrowheads="1"/>
          </p:cNvSpPr>
          <p:nvPr/>
        </p:nvSpPr>
        <p:spPr bwMode="auto">
          <a:xfrm>
            <a:off x="-36513" y="15452"/>
            <a:ext cx="12158605" cy="831166"/>
          </a:xfrm>
          <a:prstGeom prst="rect">
            <a:avLst/>
          </a:prstGeom>
          <a:noFill/>
          <a:ln>
            <a:noFill/>
          </a:ln>
        </p:spPr>
        <p:txBody>
          <a:bodyPr anchor="ct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algn="ctr" eaLnBrk="1" hangingPunct="1">
              <a:defRPr/>
            </a:pPr>
            <a:r>
              <a:rPr lang="pt-BR" sz="2800" b="1" dirty="0">
                <a:solidFill>
                  <a:schemeClr val="tx1">
                    <a:lumMod val="10000"/>
                  </a:schemeClr>
                </a:solidFill>
              </a:rPr>
              <a:t>Modernidade é a Noruega</a:t>
            </a:r>
            <a:endParaRPr lang="en-US" sz="2800" b="1" dirty="0">
              <a:solidFill>
                <a:schemeClr val="tx1">
                  <a:lumMod val="10000"/>
                </a:schemeClr>
              </a:solidFill>
            </a:endParaRPr>
          </a:p>
        </p:txBody>
      </p:sp>
      <p:sp>
        <p:nvSpPr>
          <p:cNvPr id="4" name="Text Box 5">
            <a:extLst>
              <a:ext uri="{FF2B5EF4-FFF2-40B4-BE49-F238E27FC236}">
                <a16:creationId xmlns:a16="http://schemas.microsoft.com/office/drawing/2014/main" id="{93C3D2B9-0FCC-4E28-A485-5CECB6A4FB55}"/>
              </a:ext>
            </a:extLst>
          </p:cNvPr>
          <p:cNvSpPr txBox="1">
            <a:spLocks noChangeArrowheads="1"/>
          </p:cNvSpPr>
          <p:nvPr/>
        </p:nvSpPr>
        <p:spPr bwMode="auto">
          <a:xfrm>
            <a:off x="90720" y="4148954"/>
            <a:ext cx="11871981" cy="2685205"/>
          </a:xfrm>
          <a:prstGeom prst="rect">
            <a:avLst/>
          </a:prstGeom>
          <a:noFill/>
          <a:ln>
            <a:noFill/>
          </a:ln>
        </p:spPr>
        <p:txBody>
          <a:bodyPr anchor="ct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marL="342900" indent="-342900" algn="just" eaLnBrk="1" hangingPunct="1">
              <a:buFont typeface="Wingdings" panose="05000000000000000000" pitchFamily="2" charset="2"/>
              <a:buChar char="ü"/>
              <a:defRPr/>
            </a:pPr>
            <a:r>
              <a:rPr lang="pt-BR" sz="2000" b="1" dirty="0">
                <a:solidFill>
                  <a:schemeClr val="tx1">
                    <a:lumMod val="10000"/>
                  </a:schemeClr>
                </a:solidFill>
              </a:rPr>
              <a:t>O Fundo de Pensão da Noruega tem mais de US$ 1 trilhão em razão das receitas governamentais do setor petrolífero</a:t>
            </a:r>
          </a:p>
          <a:p>
            <a:pPr marL="342900" indent="-342900" algn="just" eaLnBrk="1" hangingPunct="1">
              <a:buFont typeface="Wingdings" panose="05000000000000000000" pitchFamily="2" charset="2"/>
              <a:buChar char="ü"/>
              <a:defRPr/>
            </a:pPr>
            <a:r>
              <a:rPr lang="pt-BR" sz="2000" b="1" dirty="0">
                <a:solidFill>
                  <a:schemeClr val="tx1">
                    <a:lumMod val="10000"/>
                  </a:schemeClr>
                </a:solidFill>
              </a:rPr>
              <a:t>O Estado norueguês é investidor</a:t>
            </a:r>
          </a:p>
          <a:p>
            <a:pPr marL="342900" indent="-342900" algn="just" eaLnBrk="1" hangingPunct="1">
              <a:buFont typeface="Wingdings" panose="05000000000000000000" pitchFamily="2" charset="2"/>
              <a:buChar char="ü"/>
              <a:defRPr/>
            </a:pPr>
            <a:r>
              <a:rPr lang="pt-BR" sz="2000" b="1" dirty="0">
                <a:solidFill>
                  <a:schemeClr val="tx1">
                    <a:lumMod val="10000"/>
                  </a:schemeClr>
                </a:solidFill>
              </a:rPr>
              <a:t>As empresas petrolíferas pagam imposto de renda</a:t>
            </a:r>
          </a:p>
          <a:p>
            <a:pPr marL="342900" indent="-342900" algn="just" eaLnBrk="1" hangingPunct="1">
              <a:buFont typeface="Wingdings" panose="05000000000000000000" pitchFamily="2" charset="2"/>
              <a:buChar char="ü"/>
              <a:defRPr/>
            </a:pPr>
            <a:r>
              <a:rPr lang="pt-BR" sz="2000" b="1" dirty="0">
                <a:solidFill>
                  <a:schemeClr val="tx1">
                    <a:lumMod val="10000"/>
                  </a:schemeClr>
                </a:solidFill>
              </a:rPr>
              <a:t>Não tem bônus de assinatura nem royalties</a:t>
            </a:r>
            <a:endParaRPr lang="en-US" sz="2000" b="1" dirty="0">
              <a:solidFill>
                <a:schemeClr val="tx1">
                  <a:lumMod val="10000"/>
                </a:schemeClr>
              </a:solidFill>
            </a:endParaRPr>
          </a:p>
          <a:p>
            <a:pPr marL="342900" indent="-342900" algn="just" eaLnBrk="1" hangingPunct="1">
              <a:buFont typeface="Wingdings" panose="05000000000000000000" pitchFamily="2" charset="2"/>
              <a:buChar char="ü"/>
              <a:defRPr/>
            </a:pPr>
            <a:r>
              <a:rPr lang="pt-BR" sz="2000" b="1" dirty="0">
                <a:solidFill>
                  <a:schemeClr val="tx1">
                    <a:lumMod val="10000"/>
                  </a:schemeClr>
                </a:solidFill>
              </a:rPr>
              <a:t>A </a:t>
            </a:r>
            <a:r>
              <a:rPr lang="pt-BR" sz="2000" b="1" dirty="0" err="1">
                <a:solidFill>
                  <a:schemeClr val="tx1">
                    <a:lumMod val="10000"/>
                  </a:schemeClr>
                </a:solidFill>
              </a:rPr>
              <a:t>Equinor</a:t>
            </a:r>
            <a:r>
              <a:rPr lang="pt-BR" sz="2000" b="1" dirty="0">
                <a:solidFill>
                  <a:schemeClr val="tx1">
                    <a:lumMod val="10000"/>
                  </a:schemeClr>
                </a:solidFill>
              </a:rPr>
              <a:t>, antiga Statoil, é uma empresa com participação de 70% do Estado no capital social</a:t>
            </a:r>
          </a:p>
          <a:p>
            <a:pPr marL="342900" indent="-342900" algn="just" eaLnBrk="1" hangingPunct="1">
              <a:buFont typeface="Wingdings" panose="05000000000000000000" pitchFamily="2" charset="2"/>
              <a:buChar char="ü"/>
              <a:defRPr/>
            </a:pPr>
            <a:r>
              <a:rPr lang="pt-BR" sz="2000" b="1" dirty="0">
                <a:solidFill>
                  <a:schemeClr val="tx1">
                    <a:lumMod val="10000"/>
                  </a:schemeClr>
                </a:solidFill>
              </a:rPr>
              <a:t>É uma estatal moderna que aposta na diversificação</a:t>
            </a:r>
          </a:p>
        </p:txBody>
      </p:sp>
    </p:spTree>
    <p:extLst>
      <p:ext uri="{BB962C8B-B14F-4D97-AF65-F5344CB8AC3E}">
        <p14:creationId xmlns:p14="http://schemas.microsoft.com/office/powerpoint/2010/main" val="39213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ço Reservado para Número de Slide 1">
            <a:extLst>
              <a:ext uri="{FF2B5EF4-FFF2-40B4-BE49-F238E27FC236}">
                <a16:creationId xmlns:a16="http://schemas.microsoft.com/office/drawing/2014/main" id="{F51D7F7D-86B2-4F00-A882-47A960D6ABE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590499F-0F7F-4076-A1D1-9ED9054DA8BF}" type="slidenum">
              <a:rPr lang="en-US" altLang="pt-BR"/>
              <a:pPr eaLnBrk="1" hangingPunct="1"/>
              <a:t>9</a:t>
            </a:fld>
            <a:endParaRPr lang="en-US" altLang="pt-BR"/>
          </a:p>
        </p:txBody>
      </p:sp>
      <p:sp>
        <p:nvSpPr>
          <p:cNvPr id="3" name="Text Box 1026">
            <a:extLst>
              <a:ext uri="{FF2B5EF4-FFF2-40B4-BE49-F238E27FC236}">
                <a16:creationId xmlns:a16="http://schemas.microsoft.com/office/drawing/2014/main" id="{76D1162D-467D-4528-8148-7C8F9435A502}"/>
              </a:ext>
            </a:extLst>
          </p:cNvPr>
          <p:cNvSpPr txBox="1">
            <a:spLocks noChangeArrowheads="1"/>
          </p:cNvSpPr>
          <p:nvPr/>
        </p:nvSpPr>
        <p:spPr bwMode="auto">
          <a:xfrm>
            <a:off x="2057400" y="168276"/>
            <a:ext cx="8077200" cy="651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algn="ctr" eaLnBrk="1" hangingPunct="1">
              <a:spcAft>
                <a:spcPts val="100"/>
              </a:spcAft>
              <a:defRPr/>
            </a:pPr>
            <a:r>
              <a:rPr lang="pt-BR" sz="2800" b="1" dirty="0">
                <a:solidFill>
                  <a:schemeClr val="tx1">
                    <a:lumMod val="10000"/>
                  </a:schemeClr>
                </a:solidFill>
              </a:rPr>
              <a:t>A Lei nº 12.351, além de estabelecer o regime de partilha, cria o Fundo Social (FS)</a:t>
            </a:r>
          </a:p>
          <a:p>
            <a:pPr algn="just" eaLnBrk="1" hangingPunct="1">
              <a:lnSpc>
                <a:spcPct val="144000"/>
              </a:lnSpc>
              <a:spcAft>
                <a:spcPts val="600"/>
              </a:spcAft>
              <a:buFont typeface="Symbol" pitchFamily="18" charset="2"/>
              <a:buChar char="Þ"/>
              <a:defRPr/>
            </a:pPr>
            <a:endParaRPr lang="pt-BR" sz="800" b="1" dirty="0">
              <a:solidFill>
                <a:srgbClr val="000000"/>
              </a:solidFill>
              <a:latin typeface="Garamond" pitchFamily="18" charset="0"/>
            </a:endParaRPr>
          </a:p>
          <a:p>
            <a:pPr marL="285750" indent="-285750" algn="just" eaLnBrk="1" hangingPunct="1">
              <a:lnSpc>
                <a:spcPct val="144000"/>
              </a:lnSpc>
              <a:spcBef>
                <a:spcPct val="100000"/>
              </a:spcBef>
              <a:spcAft>
                <a:spcPts val="100"/>
              </a:spcAft>
              <a:buFont typeface="Symbol" pitchFamily="18" charset="2"/>
              <a:buChar char="Þ"/>
              <a:defRPr/>
            </a:pPr>
            <a:r>
              <a:rPr lang="pt-BR" sz="1800" b="1" dirty="0">
                <a:solidFill>
                  <a:srgbClr val="003300"/>
                </a:solidFill>
              </a:rPr>
              <a:t>O FS é vinculado à Presidência da República </a:t>
            </a:r>
          </a:p>
          <a:p>
            <a:pPr marL="285750" indent="-285750" algn="just" eaLnBrk="1" hangingPunct="1">
              <a:lnSpc>
                <a:spcPct val="144000"/>
              </a:lnSpc>
              <a:spcBef>
                <a:spcPct val="100000"/>
              </a:spcBef>
              <a:spcAft>
                <a:spcPts val="100"/>
              </a:spcAft>
              <a:buFont typeface="Symbol" pitchFamily="18" charset="2"/>
              <a:buChar char="Þ"/>
              <a:defRPr/>
            </a:pPr>
            <a:r>
              <a:rPr lang="pt-BR" sz="1800" b="1" dirty="0">
                <a:solidFill>
                  <a:srgbClr val="003300"/>
                </a:solidFill>
              </a:rPr>
              <a:t> Fonte de recursos para o desenvolvimento social e regional</a:t>
            </a:r>
          </a:p>
          <a:p>
            <a:pPr marL="285750" indent="-285750" algn="just" eaLnBrk="1" hangingPunct="1">
              <a:lnSpc>
                <a:spcPct val="144000"/>
              </a:lnSpc>
              <a:spcBef>
                <a:spcPct val="100000"/>
              </a:spcBef>
              <a:spcAft>
                <a:spcPts val="100"/>
              </a:spcAft>
              <a:buFont typeface="Symbol" pitchFamily="18" charset="2"/>
              <a:buChar char="Þ"/>
              <a:defRPr/>
            </a:pPr>
            <a:r>
              <a:rPr lang="pt-BR" sz="1800" b="1" dirty="0">
                <a:solidFill>
                  <a:srgbClr val="003300"/>
                </a:solidFill>
              </a:rPr>
              <a:t> Projetos e programas orçamentários nas áreas de:</a:t>
            </a:r>
          </a:p>
          <a:p>
            <a:pPr algn="just" eaLnBrk="1" hangingPunct="1">
              <a:lnSpc>
                <a:spcPct val="144000"/>
              </a:lnSpc>
              <a:spcAft>
                <a:spcPts val="600"/>
              </a:spcAft>
              <a:buFontTx/>
              <a:buChar char="•"/>
              <a:defRPr/>
            </a:pPr>
            <a:r>
              <a:rPr lang="pt-BR" sz="1800" b="1" dirty="0">
                <a:solidFill>
                  <a:srgbClr val="336600"/>
                </a:solidFill>
              </a:rPr>
              <a:t> </a:t>
            </a:r>
            <a:r>
              <a:rPr lang="pt-BR" sz="1400" b="1" dirty="0">
                <a:solidFill>
                  <a:srgbClr val="336600"/>
                </a:solidFill>
              </a:rPr>
              <a:t>educação;</a:t>
            </a:r>
          </a:p>
          <a:p>
            <a:pPr algn="just" eaLnBrk="1" hangingPunct="1">
              <a:lnSpc>
                <a:spcPct val="144000"/>
              </a:lnSpc>
              <a:spcAft>
                <a:spcPts val="600"/>
              </a:spcAft>
              <a:buFontTx/>
              <a:buChar char="•"/>
              <a:defRPr/>
            </a:pPr>
            <a:r>
              <a:rPr lang="pt-BR" sz="1400" b="1" dirty="0">
                <a:solidFill>
                  <a:srgbClr val="336600"/>
                </a:solidFill>
              </a:rPr>
              <a:t> cultura;</a:t>
            </a:r>
          </a:p>
          <a:p>
            <a:pPr algn="just" eaLnBrk="1" hangingPunct="1">
              <a:lnSpc>
                <a:spcPct val="144000"/>
              </a:lnSpc>
              <a:spcAft>
                <a:spcPts val="600"/>
              </a:spcAft>
              <a:buFontTx/>
              <a:buChar char="•"/>
              <a:defRPr/>
            </a:pPr>
            <a:r>
              <a:rPr lang="pt-BR" sz="1400" b="1" dirty="0">
                <a:solidFill>
                  <a:srgbClr val="336600"/>
                </a:solidFill>
              </a:rPr>
              <a:t> esporte; </a:t>
            </a:r>
          </a:p>
          <a:p>
            <a:pPr algn="just" eaLnBrk="1" hangingPunct="1">
              <a:lnSpc>
                <a:spcPct val="144000"/>
              </a:lnSpc>
              <a:spcAft>
                <a:spcPts val="600"/>
              </a:spcAft>
              <a:buFontTx/>
              <a:buChar char="•"/>
              <a:defRPr/>
            </a:pPr>
            <a:r>
              <a:rPr lang="pt-BR" sz="1400" b="1" dirty="0">
                <a:solidFill>
                  <a:srgbClr val="336600"/>
                </a:solidFill>
              </a:rPr>
              <a:t> saúde pública;</a:t>
            </a:r>
          </a:p>
          <a:p>
            <a:pPr algn="just" eaLnBrk="1" hangingPunct="1">
              <a:lnSpc>
                <a:spcPct val="144000"/>
              </a:lnSpc>
              <a:spcAft>
                <a:spcPts val="600"/>
              </a:spcAft>
              <a:buFontTx/>
              <a:buChar char="•"/>
              <a:defRPr/>
            </a:pPr>
            <a:r>
              <a:rPr lang="pt-BR" sz="1400" b="1" dirty="0">
                <a:solidFill>
                  <a:srgbClr val="336600"/>
                </a:solidFill>
              </a:rPr>
              <a:t> previdência; </a:t>
            </a:r>
          </a:p>
          <a:p>
            <a:pPr algn="just" eaLnBrk="1" hangingPunct="1">
              <a:lnSpc>
                <a:spcPct val="144000"/>
              </a:lnSpc>
              <a:spcAft>
                <a:spcPts val="600"/>
              </a:spcAft>
              <a:buFontTx/>
              <a:buChar char="•"/>
              <a:defRPr/>
            </a:pPr>
            <a:r>
              <a:rPr lang="pt-BR" sz="1400" b="1" dirty="0">
                <a:solidFill>
                  <a:srgbClr val="336600"/>
                </a:solidFill>
              </a:rPr>
              <a:t> ciência e tecnologia; </a:t>
            </a:r>
          </a:p>
          <a:p>
            <a:pPr algn="just" eaLnBrk="1" hangingPunct="1">
              <a:lnSpc>
                <a:spcPct val="144000"/>
              </a:lnSpc>
              <a:spcAft>
                <a:spcPts val="600"/>
              </a:spcAft>
              <a:buFontTx/>
              <a:buChar char="•"/>
              <a:defRPr/>
            </a:pPr>
            <a:r>
              <a:rPr lang="pt-BR" sz="1400" b="1" dirty="0">
                <a:solidFill>
                  <a:srgbClr val="336600"/>
                </a:solidFill>
              </a:rPr>
              <a:t> meio ambiente; e </a:t>
            </a:r>
          </a:p>
          <a:p>
            <a:pPr algn="just" eaLnBrk="1" hangingPunct="1">
              <a:lnSpc>
                <a:spcPct val="144000"/>
              </a:lnSpc>
              <a:spcAft>
                <a:spcPts val="600"/>
              </a:spcAft>
              <a:buFontTx/>
              <a:buChar char="•"/>
              <a:defRPr/>
            </a:pPr>
            <a:r>
              <a:rPr lang="pt-BR" sz="1400" b="1" dirty="0">
                <a:solidFill>
                  <a:srgbClr val="336600"/>
                </a:solidFill>
              </a:rPr>
              <a:t> mitigação e adaptação às mudanças climáticas</a:t>
            </a:r>
          </a:p>
        </p:txBody>
      </p:sp>
    </p:spTree>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4255</TotalTime>
  <Words>3856</Words>
  <Application>Microsoft Office PowerPoint</Application>
  <PresentationFormat>Widescreen</PresentationFormat>
  <Paragraphs>341</Paragraphs>
  <Slides>50</Slides>
  <Notes>1</Notes>
  <HiddenSlides>0</HiddenSlides>
  <MMClips>0</MMClips>
  <ScaleCrop>false</ScaleCrop>
  <HeadingPairs>
    <vt:vector size="6" baseType="variant">
      <vt:variant>
        <vt:lpstr>Fontes usadas</vt:lpstr>
      </vt:variant>
      <vt:variant>
        <vt:i4>10</vt:i4>
      </vt:variant>
      <vt:variant>
        <vt:lpstr>Tema</vt:lpstr>
      </vt:variant>
      <vt:variant>
        <vt:i4>1</vt:i4>
      </vt:variant>
      <vt:variant>
        <vt:lpstr>Títulos de slides</vt:lpstr>
      </vt:variant>
      <vt:variant>
        <vt:i4>50</vt:i4>
      </vt:variant>
    </vt:vector>
  </HeadingPairs>
  <TitlesOfParts>
    <vt:vector size="61" baseType="lpstr">
      <vt:lpstr>Arial</vt:lpstr>
      <vt:lpstr>BWHaasGrotesk-55Roman-Web</vt:lpstr>
      <vt:lpstr>Calibri</vt:lpstr>
      <vt:lpstr>Calibri Light</vt:lpstr>
      <vt:lpstr>Garamond</vt:lpstr>
      <vt:lpstr>Lucida Sans Unicode</vt:lpstr>
      <vt:lpstr>PT Sans</vt:lpstr>
      <vt:lpstr>Symbol</vt:lpstr>
      <vt:lpstr>Times New Roman</vt:lpstr>
      <vt:lpstr>Wingdings</vt:lpstr>
      <vt:lpstr>Tema do Office</vt:lpstr>
      <vt:lpstr>Comissão de Constituição, Justiça e Cidadania do Senado Federal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Lei dos “royalties” para educação (12.858/2013)  </vt:lpstr>
      <vt:lpstr>  Lei dos “royalties” para educação (12.858/2013)  </vt:lpstr>
      <vt:lpstr>  Lei dos “royalties” para educação (12.858/2013)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Fundo Social - parcela destinada à Educação e Saúde</vt:lpstr>
      <vt:lpstr>Fundo Social –alocação no Ministério da Educação (R$)</vt:lpstr>
      <vt:lpstr>Entre 2020 e 2032, considerando os contratos de partilha já assinados, estima-se R$ 424 bilhões de óleo lucro destinado à União.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Comissão Especial PEC nº 14/2015</dc:title>
  <dc:creator>Paulo Lima</dc:creator>
  <cp:lastModifiedBy>Paulo Lima</cp:lastModifiedBy>
  <cp:revision>201</cp:revision>
  <dcterms:created xsi:type="dcterms:W3CDTF">2019-06-04T01:23:30Z</dcterms:created>
  <dcterms:modified xsi:type="dcterms:W3CDTF">2020-02-11T11:25:14Z</dcterms:modified>
</cp:coreProperties>
</file>