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  <p:sldId id="356" r:id="rId9"/>
    <p:sldId id="363" r:id="rId10"/>
    <p:sldId id="348" r:id="rId11"/>
    <p:sldId id="365" r:id="rId12"/>
    <p:sldId id="366" r:id="rId13"/>
    <p:sldId id="338" r:id="rId14"/>
    <p:sldId id="352" r:id="rId15"/>
    <p:sldId id="343" r:id="rId16"/>
    <p:sldId id="367" r:id="rId17"/>
    <p:sldId id="340" r:id="rId18"/>
    <p:sldId id="341" r:id="rId19"/>
    <p:sldId id="347" r:id="rId20"/>
    <p:sldId id="346" r:id="rId21"/>
    <p:sldId id="368" r:id="rId22"/>
    <p:sldId id="339" r:id="rId23"/>
    <p:sldId id="345" r:id="rId24"/>
    <p:sldId id="344" r:id="rId25"/>
    <p:sldId id="322" r:id="rId26"/>
    <p:sldId id="304" r:id="rId27"/>
    <p:sldId id="351" r:id="rId28"/>
    <p:sldId id="369" r:id="rId29"/>
    <p:sldId id="370" r:id="rId3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est" initials="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4F81BD"/>
    <a:srgbClr val="CCFF99"/>
    <a:srgbClr val="FFFFCC"/>
    <a:srgbClr val="CC0066"/>
    <a:srgbClr val="66CCFF"/>
    <a:srgbClr val="FF6600"/>
    <a:srgbClr val="CC9900"/>
    <a:srgbClr val="FF9900"/>
    <a:srgbClr val="E0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95584" autoAdjust="0"/>
  </p:normalViewPr>
  <p:slideViewPr>
    <p:cSldViewPr>
      <p:cViewPr varScale="1">
        <p:scale>
          <a:sx n="88" d="100"/>
          <a:sy n="88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C4BA-BB6A-46FA-B790-3797E1582158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C32C-260F-4368-8EA5-3C8CA8C4EB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8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2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43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82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9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746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3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91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8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85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21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91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5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0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83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1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10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16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66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3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74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8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79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2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3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0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8B58-8DA0-4749-B04E-9CADF86CA71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6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763"/>
            <a:ext cx="88773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501008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Proposta para partilha dos recursos destinados à Defesa Sanitária Agropecuária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949280"/>
            <a:ext cx="692472" cy="71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eagri.ba.gov.br/sites/default/files/governo_marca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805264"/>
            <a:ext cx="3384376" cy="983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Partilha de recursos para defesa Sanitária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027549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Objetivo:</a:t>
            </a:r>
            <a:r>
              <a:rPr lang="pt-BR" dirty="0" smtClean="0"/>
              <a:t> A proposta é implantar os </a:t>
            </a:r>
            <a:r>
              <a:rPr lang="pt-BR" b="1" dirty="0" smtClean="0"/>
              <a:t>Critérios de Partilha</a:t>
            </a:r>
            <a:r>
              <a:rPr lang="pt-BR" dirty="0" smtClean="0"/>
              <a:t>, utilizando indicadores agropecuários, tendo como referência os dados dos Órgãos oficiais, criando parâmetros avaliativos para a distribuição, mais justa e equânime, dos recursos financeiros.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9672" y="2636912"/>
            <a:ext cx="324036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→ Ranking de indicadores;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→ Método de cálculo;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→ Simulações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PARÂMETROS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0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 – Físicos e territoriais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4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8477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I- Físicos e territoriais 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Área plantada</a:t>
            </a: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547664" y="6453336"/>
            <a:ext cx="1324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200" b="1" dirty="0" smtClean="0"/>
              <a:t>Fonte: PAM/IBGE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34187"/>
              </p:ext>
            </p:extLst>
          </p:nvPr>
        </p:nvGraphicFramePr>
        <p:xfrm>
          <a:off x="1619672" y="757627"/>
          <a:ext cx="6030587" cy="57131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1660231"/>
                <a:gridCol w="2249829"/>
                <a:gridCol w="545640"/>
              </a:tblGrid>
              <a:tr h="421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Área plantada ( Hectares)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Participação na área total do 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13.613.926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17,86%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10.714.999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14,05%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9.048.285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11,87%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8.333.757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10,93%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6.122.423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8,03%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5.466.054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          4.902.220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4.557.084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5,98%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2.006.346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1.622.724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1.540.770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1.505.816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1.251.235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1.037.418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881.201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658.030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597.962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577.738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384.523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370.131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343.238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175.023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170.898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137.654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             123.511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  60.450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  43.172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76.246.588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90" y="-2510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I- Físicos e territoriais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fronteiras internacionais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2187"/>
              </p:ext>
            </p:extLst>
          </p:nvPr>
        </p:nvGraphicFramePr>
        <p:xfrm>
          <a:off x="755576" y="836712"/>
          <a:ext cx="7719029" cy="580878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2621685"/>
                <a:gridCol w="2438678"/>
                <a:gridCol w="1083779"/>
              </a:tblGrid>
              <a:tr h="421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Total da extensão fronteira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internacional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(em KM)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% Extensão  fronteira internacional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2.747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2.048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1.918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1.727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1.517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1.342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1.183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14.716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I- Físicos e territoriais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imóveis rurais cadastrados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49533"/>
              </p:ext>
            </p:extLst>
          </p:nvPr>
        </p:nvGraphicFramePr>
        <p:xfrm>
          <a:off x="683568" y="764704"/>
          <a:ext cx="7590886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2302597"/>
                <a:gridCol w="2629623"/>
                <a:gridCol w="1083779"/>
              </a:tblGrid>
              <a:tr h="1859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 Total de imóveis rurais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cadastrados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(quantidades)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 % Total de imóveis rurais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cadastrados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1.382.390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1.079.870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801.349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573.606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520.880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374.750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306.274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222.998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222.457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211.332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208.090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195.109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156.235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150.229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147.176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136.170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133.672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110.925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109.497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98.082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88.061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81.645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58.205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30.472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26.633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8.870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6.538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7.441.515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22731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Cadastro de Imóveis Rurais (</a:t>
            </a:r>
            <a:r>
              <a:rPr lang="pt-BR" sz="1200" b="1" dirty="0" err="1"/>
              <a:t>Cafir</a:t>
            </a:r>
            <a:r>
              <a:rPr lang="pt-BR" sz="1200" b="1" dirty="0"/>
              <a:t>)   - http://www.cadastrorural.gov.br/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II – Técnicos e demográficos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8499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rebanho bovídeos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22623"/>
              </p:ext>
            </p:extLst>
          </p:nvPr>
        </p:nvGraphicFramePr>
        <p:xfrm>
          <a:off x="395536" y="857605"/>
          <a:ext cx="8352927" cy="557479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16082"/>
                <a:gridCol w="2604681"/>
                <a:gridCol w="1916082"/>
                <a:gridCol w="1916082"/>
              </a:tblGrid>
              <a:tr h="271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Bovídeos</a:t>
                      </a:r>
                    </a:p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Participação Efetivo dos rebanhos bovinos do Brasil 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28.592.183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23.707.042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21.538.072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21.003.830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19.911.217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13.956.953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12.744.326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10.824.134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10.126.223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9.181.577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8.062.227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7.758.352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4.285.931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2.799.673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2.597.139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2.379.648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2.295.624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1.920.075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1.660.099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1.405.208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1.253.121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1.218.972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1.145.943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972.816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735.962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167.529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Distrito Federal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100.056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212.343.932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2397" y="6381328"/>
            <a:ext cx="2891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Municipal </a:t>
            </a:r>
            <a:r>
              <a:rPr lang="pt-BR" sz="1200" b="1" dirty="0" smtClean="0"/>
              <a:t>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939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rebanho galináceos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04094"/>
              </p:ext>
            </p:extLst>
          </p:nvPr>
        </p:nvGraphicFramePr>
        <p:xfrm>
          <a:off x="1115616" y="836712"/>
          <a:ext cx="7200799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88719"/>
                <a:gridCol w="1063384"/>
                <a:gridCol w="3286582"/>
                <a:gridCol w="1162114"/>
              </a:tblGrid>
              <a:tr h="2089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Galináceos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Efetivo dos galináceos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301.885.901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kern="1200" dirty="0">
                          <a:effectLst/>
                        </a:rPr>
                        <a:t>22,7%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effectLst/>
                        </a:rPr>
                        <a:t>                          1 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212.153.328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164.785.490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12,4%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146.094.185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125.380.566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69.584.253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46.327.158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33.827.337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32.246.576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28.826.422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28.141.656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25.311.665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19.667.643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17.412.028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14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10.759.869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10.737.056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9.725.993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9.713.210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8.842.773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8.064.440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7.028.078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4.560.577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4.084.167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2.953.994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2.382.847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486.935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69.521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1.331.053.668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032591" y="6564317"/>
            <a:ext cx="368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</a:t>
            </a:r>
            <a:r>
              <a:rPr lang="pt-BR" sz="1200" b="1" dirty="0" smtClean="0"/>
              <a:t>Municipal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506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/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rebanho suínos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86998"/>
              </p:ext>
            </p:extLst>
          </p:nvPr>
        </p:nvGraphicFramePr>
        <p:xfrm>
          <a:off x="539552" y="836712"/>
          <a:ext cx="8342190" cy="582596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61400"/>
                <a:gridCol w="1392266"/>
                <a:gridCol w="3438993"/>
                <a:gridCol w="1649531"/>
              </a:tblGrid>
              <a:tr h="43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Suíno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Efetivo dos rebanhos suínos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6.394.330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6.178.702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6.108.876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5.217.920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2.016.940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1.840.910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1.404.470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1.286.880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    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1.223.787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1.217.651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1.188.106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837.765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559.417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514.500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307.124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273.703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217.783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203.551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163.985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149.647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148.335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128.875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103.480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100.012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71.008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43.594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37.929.357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56527" y="6608385"/>
            <a:ext cx="368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</a:t>
            </a:r>
            <a:r>
              <a:rPr lang="pt-BR" sz="1200" b="1" dirty="0" smtClean="0"/>
              <a:t>Municipal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/>
              <a:t>Contexto da Agropecuária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Antigo setor primário da economia nacional =&gt; moderna agricultura (nova dinâmica setorial/maiores desafios)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Brasil: maior exportador mundial do complexo soja (farelo, óleo e grãos), café, açúcar, etanol de cana-de-açúcar, suco de laranja e carne de frango =&gt; US$ 88,2 bilhões </a:t>
            </a:r>
            <a:r>
              <a:rPr lang="pt-BR" smtClean="0"/>
              <a:t>em 2015</a:t>
            </a:r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63093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</a:t>
            </a:r>
            <a:r>
              <a:rPr lang="pt-BR" dirty="0" smtClean="0"/>
              <a:t>: Ministério</a:t>
            </a:r>
            <a:r>
              <a:rPr lang="pt-BR" dirty="0"/>
              <a:t> do Desenvolvimento Indústria e Comércio </a:t>
            </a:r>
            <a:r>
              <a:rPr lang="pt-BR" dirty="0" smtClean="0"/>
              <a:t>(2016)</a:t>
            </a:r>
            <a:r>
              <a:rPr lang="pt-BR" dirty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6564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d) Ranking população rural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91026"/>
              </p:ext>
            </p:extLst>
          </p:nvPr>
        </p:nvGraphicFramePr>
        <p:xfrm>
          <a:off x="1043608" y="764704"/>
          <a:ext cx="7131291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68555"/>
                <a:gridCol w="1418360"/>
                <a:gridCol w="2080347"/>
                <a:gridCol w="1564029"/>
              </a:tblGrid>
              <a:tr h="2089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População Rural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2014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(pessoas)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Participação Pop Rural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Brasil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3.768.329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3.206.696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2.799.759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2.421.644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2.346.351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1.759.592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1.685.380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1.516.397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1.390.148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1.071.761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1.038.120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942.343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803.596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726.199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635.453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625.685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604.775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556.078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507.968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441.893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415.392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322.444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283.180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205.452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126.547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84.025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78.462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30.363.669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</a:t>
            </a:r>
            <a:r>
              <a:rPr lang="pt-BR" sz="1200" b="1" dirty="0" smtClean="0"/>
              <a:t>PNAD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III – Econômicos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7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58784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valor  bruto da produção de lavouras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1221"/>
              </p:ext>
            </p:extLst>
          </p:nvPr>
        </p:nvGraphicFramePr>
        <p:xfrm>
          <a:off x="395537" y="764704"/>
          <a:ext cx="8064896" cy="55829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75822"/>
                <a:gridCol w="3037430"/>
                <a:gridCol w="1983491"/>
                <a:gridCol w="1368153"/>
              </a:tblGrid>
              <a:tr h="188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Valor  bruto da produção de lavouras </a:t>
                      </a:r>
                      <a:r>
                        <a:rPr lang="pt-BR" sz="1200" u="none" strike="noStrike" dirty="0" smtClean="0">
                          <a:effectLst/>
                        </a:rPr>
                        <a:t>– 2015</a:t>
                      </a:r>
                    </a:p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(em reais)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Participação da produção de lavouras - 2015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48.074.295.110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43.400.917.052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35.593.551.041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32.758.698.558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30.501.678.628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20.123.054.291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16.586.512.590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5,8%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13.637.859.288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9.844.235.785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4.808.867.635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4.175.086.841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3.356.560.519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3.025.565.090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2.884.713.393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2.773.457.560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2.726.853.440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2.291.429.556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1.587.572.906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1.533.197.991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1.421.304.340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1.069.921.414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895.189.577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612.616.602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585.025.678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545.062.297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373.651.169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97.767.640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285.284.645.992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2397" y="6314422"/>
            <a:ext cx="5699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IBGE - Levantamento Sistemático da Produção Agrícola - LSPA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808" y="-16564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exportações do agronegócios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36779"/>
              </p:ext>
            </p:extLst>
          </p:nvPr>
        </p:nvGraphicFramePr>
        <p:xfrm>
          <a:off x="1043608" y="764704"/>
          <a:ext cx="7349157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18793"/>
                <a:gridCol w="2060790"/>
                <a:gridCol w="1797081"/>
                <a:gridCol w="1372493"/>
              </a:tblGrid>
              <a:tr h="319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Agronegócio - </a:t>
                      </a:r>
                      <a:r>
                        <a:rPr lang="pt-BR" sz="1200" u="none" strike="noStrike" dirty="0" smtClean="0">
                          <a:effectLst/>
                        </a:rPr>
                        <a:t>Exportação 2015-</a:t>
                      </a: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 Valor (</a:t>
                      </a:r>
                      <a:r>
                        <a:rPr lang="pt-BR" sz="1200" u="none" strike="noStrike" dirty="0">
                          <a:effectLst/>
                        </a:rPr>
                        <a:t>US$)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nas exportações Agro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15.883.537.408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12.934.233.131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11.639.066.126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11.629.779.435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7.308.232.428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5.005.662.089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4.648.807.478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4.488.532.372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3.984.046.415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1.980.955.339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1.626.891.860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1.584.272.557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949.135.812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900.915.655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661.723.966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489.832.793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Piauí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396.942.292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337.509.057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301.630.634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242.428.909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192.220.026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160.466.680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98.487.516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84.065.689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38.056.000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13.940.985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10.672.887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87.592.045.539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Ministério do Desenvolvimento, Indústria e Comércio Exterior - MDIC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ocupados na agricultura familiar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15663"/>
              </p:ext>
            </p:extLst>
          </p:nvPr>
        </p:nvGraphicFramePr>
        <p:xfrm>
          <a:off x="827584" y="764704"/>
          <a:ext cx="7244168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783223"/>
                <a:gridCol w="2049486"/>
                <a:gridCol w="2153055"/>
                <a:gridCol w="1258404"/>
              </a:tblGrid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Pessoal ocupado na agricultura </a:t>
                      </a:r>
                      <a:endParaRPr lang="pt-BR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familiar </a:t>
                      </a:r>
                      <a:r>
                        <a:rPr lang="pt-BR" sz="1200" u="none" strike="noStrike" dirty="0">
                          <a:effectLst/>
                        </a:rPr>
                        <a:t>(Pessoas) - 2006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do pessoal ocupado </a:t>
                      </a:r>
                      <a:endParaRPr lang="pt-BR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na </a:t>
                      </a:r>
                      <a:r>
                        <a:rPr lang="pt-BR" sz="1200" u="none" strike="noStrike" dirty="0">
                          <a:effectLst/>
                        </a:rPr>
                        <a:t>agricultura familiar (Pessoas)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1.989.221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1.229.305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1.063.510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1.026.846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902.637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846.939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817.772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762.651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698.817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502.987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434.636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341.041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319.164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Amazonas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248.988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248.636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245.014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237.171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227.652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225.842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204.731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132.444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109.528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96.980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90.421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25.952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10.866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8.501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13.048.252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755576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</a:t>
            </a:r>
            <a:r>
              <a:rPr lang="pt-BR" sz="1200" b="1" dirty="0" smtClean="0"/>
              <a:t>Censo Agropecuário – IBGE – 2006.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 smtClean="0">
                <a:solidFill>
                  <a:schemeClr val="bg1"/>
                </a:solidFill>
                <a:ea typeface="SimSun" pitchFamily="2" charset="-122"/>
              </a:rPr>
              <a:t>Inspiração para o método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95537" y="980728"/>
            <a:ext cx="8568952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altLang="zh-CN" sz="1600" dirty="0" smtClean="0">
                <a:ea typeface="SimSun" pitchFamily="2" charset="-122"/>
              </a:rPr>
              <a:t>O cálculo para a definição dos repasses foi inspirado no método do Fundo de Participação dos Estados (FPE)</a:t>
            </a:r>
            <a:endParaRPr lang="pt-BR" altLang="zh-CN" sz="1600" dirty="0">
              <a:ea typeface="SimSun" pitchFamily="2" charset="-122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651" y="1548411"/>
            <a:ext cx="6454395" cy="1239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26768" y="3284984"/>
                <a:ext cx="8435472" cy="2145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𝐹𝐴</m:t>
                    </m:r>
                    <m:sSub>
                      <m:sSubPr>
                        <m:ctrlP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 fator do estado </a:t>
                </a:r>
                <a:r>
                  <a:rPr lang="pt-B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 área relativa do estado em relação à área do </a:t>
                </a:r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Brasil: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𝐵𝑅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𝑝𝑜𝑝</m:t>
                        </m:r>
                      </m:sub>
                    </m:sSub>
                  </m:oMath>
                </a14:m>
                <a:r>
                  <a:rPr lang="pt-BR" dirty="0" smtClean="0"/>
                  <a:t> representa </a:t>
                </a:r>
                <a:r>
                  <a:rPr lang="pt-BR" dirty="0"/>
                  <a:t>o fator populacional </a:t>
                </a:r>
                <a:endParaRPr lang="pt-BR" dirty="0" smtClean="0"/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𝑟𝑒𝑛𝑑𝑎</m:t>
                        </m:r>
                      </m:sub>
                    </m:sSub>
                  </m:oMath>
                </a14:m>
                <a:r>
                  <a:rPr lang="pt-BR" dirty="0" smtClean="0"/>
                  <a:t>representa </a:t>
                </a:r>
                <a:r>
                  <a:rPr lang="pt-BR" dirty="0"/>
                  <a:t>o fator relacionado à redução da desigualdade da renda per </a:t>
                </a:r>
                <a:r>
                  <a:rPr lang="pt-BR" dirty="0" smtClean="0"/>
                  <a:t>capita. </a:t>
                </a:r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8" y="3284984"/>
                <a:ext cx="8435472" cy="214507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434" t="-1705" r="-217" b="-36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379940"/>
            <a:ext cx="2680841" cy="75200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5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 smtClean="0">
                <a:solidFill>
                  <a:schemeClr val="bg1"/>
                </a:solidFill>
                <a:ea typeface="SimSun" pitchFamily="2" charset="-122"/>
              </a:rPr>
              <a:t>Fórmula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75037" y="1274468"/>
                <a:ext cx="4392488" cy="13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𝑃𝐸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37" y="1274468"/>
                <a:ext cx="4392488" cy="13173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553545" y="3776697"/>
                <a:ext cx="8435472" cy="998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o índice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da UF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em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é a quantidade de índices utilizados.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o peso ao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índice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pt-BR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5" y="3776697"/>
                <a:ext cx="8435472" cy="99873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506" t="-3681" b="-67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>
                <a:solidFill>
                  <a:schemeClr val="bg1"/>
                </a:solidFill>
                <a:ea typeface="SimSun" pitchFamily="2" charset="-122"/>
              </a:rPr>
              <a:t>Indicadores considerados e pesos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03131" y="764704"/>
                <a:ext cx="2737737" cy="429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𝐸𝑆𝑇𝐴𝐷𝑂</m:t>
                              </m:r>
                            </m:sub>
                          </m:sSub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𝐸𝑆𝑇𝐴𝐷𝑂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31" y="764704"/>
                <a:ext cx="2737737" cy="429541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4274"/>
              </p:ext>
            </p:extLst>
          </p:nvPr>
        </p:nvGraphicFramePr>
        <p:xfrm>
          <a:off x="252113" y="1916832"/>
          <a:ext cx="8789547" cy="3046055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2925191"/>
                <a:gridCol w="3868166"/>
                <a:gridCol w="748968"/>
                <a:gridCol w="1247222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Variável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Fonte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Peso bruto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Peso relativo (%)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Parâmetros físicos e territoriais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</a:rPr>
                        <a:t>30%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Área plantada (Hectares)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Produção agrícola municipal - 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Extensão de Fronteiras internacionais (Km)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Imóveis rurais cadastrados (quantidade)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Cadastro de Imóveis Rurais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Parâmetros técnicos e demográfico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35%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Rebanho Bovídeos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Galináceos 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Rebanho Suíno 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População Rural (pessoas)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PNAD - 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Parâmetros econômicos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35%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5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Valor bruto da produção da lavoura (em reais)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Levantamento Sistemático da Produção Agrícola - LSPA - 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Exportações agropecuárias (US$)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Ministério do Desenvolvimento, Indústria e Comércio </a:t>
                      </a:r>
                      <a:r>
                        <a:rPr lang="pt-BR" sz="1200" u="none" strike="noStrike" dirty="0" smtClean="0">
                          <a:effectLst/>
                        </a:rPr>
                        <a:t>Exterior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Ocupados na Agricultura Familiar (pessoas)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Censo Agropecuário – IBGE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Geral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8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514" y="-148911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500" b="1" dirty="0">
                <a:solidFill>
                  <a:schemeClr val="bg1"/>
                </a:solidFill>
                <a:ea typeface="SimSun" pitchFamily="2" charset="-122"/>
              </a:rPr>
              <a:t>Distribuição considerando 20% como valor discricionário do Mapa</a:t>
            </a:r>
            <a:endParaRPr lang="pt-BR" sz="25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80712"/>
              </p:ext>
            </p:extLst>
          </p:nvPr>
        </p:nvGraphicFramePr>
        <p:xfrm>
          <a:off x="2155218" y="797146"/>
          <a:ext cx="4824536" cy="595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3456384"/>
              </a:tblGrid>
              <a:tr h="3786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Distribuição considerando 20% como valor discricionário do Mapa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8,36%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Paraná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7,83%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Mato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7,78%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Minas Gerais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São Paulo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5,69%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Goiás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4,21%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Mato Grosso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4,08%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Santa Catarina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3,63%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3,53%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Maranhão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2,38%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Rondônia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2,06%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Amazonas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1,98%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Ceará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Pernambuco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Acre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Piauí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Roraima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Espírito Santo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Tocantins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1,07%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Alagoas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0,83%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Paraíba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0,74%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Sergipe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de Janeiro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Distrito Federal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0,19%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02811"/>
              </p:ext>
            </p:extLst>
          </p:nvPr>
        </p:nvGraphicFramePr>
        <p:xfrm>
          <a:off x="1979712" y="699334"/>
          <a:ext cx="4928939" cy="602337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512168"/>
                <a:gridCol w="2088232"/>
                <a:gridCol w="1328539"/>
              </a:tblGrid>
              <a:tr h="3674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Destino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Distribuição considerando 20% como valor discricionário do Mapa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Valor R$ (em milhões) sobre 90 mi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7,047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6,997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6,752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6,740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5,69%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5,124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3,786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3,268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3,180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2,38%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1,784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1,89%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de Janeiro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Mapa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18,000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</a:tr>
              <a:tr h="1214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90,000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648072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11560" y="402438"/>
            <a:ext cx="76328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 de </a:t>
            </a: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Gabinete Senador 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Mauricio Xavier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Bruno Martinez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 - Superintendência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Estudos Econômicos e Sociais da Bahia</a:t>
            </a: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Gama Queiroz Dos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Armando Affonso de Castro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Edgard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Jackson Santos da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Conceição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Jonatas Silva do Espirito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ADAB - Agência de Defesa Agropecuária da Bahia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Mário Carvalhal de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Oliveira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Marcos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Prinz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Tereza Vargas Leal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Mascarenhas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Rui Ferreira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Leal</a:t>
            </a:r>
          </a:p>
          <a:p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 – Consultoria do Senado Federal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Eduardo Simão – Consultor Senado Federal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Gustavo </a:t>
            </a:r>
            <a:r>
              <a:rPr lang="pt-BR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Taglia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Consultor Senado Federal</a:t>
            </a:r>
          </a:p>
          <a:p>
            <a:pPr>
              <a:spcAft>
                <a:spcPts val="0"/>
              </a:spcAft>
            </a:pP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 </a:t>
            </a:r>
            <a:r>
              <a:rPr lang="pt-BR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colaboradores</a:t>
            </a: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Adriano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Bouzas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SEAGRI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Altair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Santana -  SFA-BA/MAPA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Cássio Ramos Peixoto –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MAPA/SIHS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Eduardo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– </a:t>
            </a:r>
            <a:r>
              <a:rPr lang="pt-BR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Estadual BA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Paulo Emílio Torres –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ADAB/SEAGRI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Fábio Fernandes –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Senador 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Lúcia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Alváres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Senador Roberto Muniz</a:t>
            </a:r>
          </a:p>
        </p:txBody>
      </p:sp>
    </p:spTree>
    <p:extLst>
      <p:ext uri="{BB962C8B-B14F-4D97-AF65-F5344CB8AC3E}">
        <p14:creationId xmlns:p14="http://schemas.microsoft.com/office/powerpoint/2010/main" val="13728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3"/>
            <a:ext cx="8472518" cy="15001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	Dos dez principais produtos da pauta exportadora de 2015, oito foram do setor agropecuário e responderam por 31,2% do total dos embarques, somando 59,7 bilhões de dólares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8476766" cy="468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57242" y="642918"/>
            <a:ext cx="8229600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	Programa Nacional de Erradicação e Prevenção da Febre Aftosa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74046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143768" y="6500834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MAPA, 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642919"/>
            <a:ext cx="842968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	</a:t>
            </a:r>
            <a:r>
              <a:rPr lang="pt-BR" b="1" dirty="0" smtClean="0"/>
              <a:t> Programa Nacional de Sanidade dos </a:t>
            </a:r>
            <a:r>
              <a:rPr lang="pt-BR" b="1" dirty="0" err="1" smtClean="0"/>
              <a:t>Suídeos</a:t>
            </a:r>
            <a:endParaRPr lang="pt-BR" dirty="0"/>
          </a:p>
        </p:txBody>
      </p:sp>
      <p:pic>
        <p:nvPicPr>
          <p:cNvPr id="2050" name="Picture 2" descr="http://www.agricultura.gov.br/arq_editor/image/Animal/sanidade-animal/PNSS/zona%20livre%202016.jpg"/>
          <p:cNvPicPr>
            <a:picLocks noChangeAspect="1" noChangeArrowheads="1"/>
          </p:cNvPicPr>
          <p:nvPr/>
        </p:nvPicPr>
        <p:blipFill>
          <a:blip r:embed="rId2" cstate="print"/>
          <a:srcRect l="4987" t="19606" r="24197"/>
          <a:stretch>
            <a:fillRect/>
          </a:stretch>
        </p:blipFill>
        <p:spPr bwMode="auto">
          <a:xfrm>
            <a:off x="1184294" y="1671223"/>
            <a:ext cx="6816730" cy="5472553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103672" y="1357298"/>
            <a:ext cx="732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Status da Peste Suína Clássica (PSC), segundo OIE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768" y="6500834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MAPA, 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642919"/>
            <a:ext cx="842968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	 Valor Bruto da Produção Agropecuária (VBP)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642910" y="1214422"/>
            <a:ext cx="78581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Dados da safra do ano e dos preços recebidos pelos agricultores</a:t>
            </a:r>
            <a:endParaRPr lang="pt-BR" sz="2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2203461"/>
            <a:ext cx="7163766" cy="436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1357290" y="1916660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Valor Bruto da Produção (VBP) – Brasil, 2010-2015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143768" y="6488668"/>
            <a:ext cx="1872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Fonte: IBGE, 2016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 smtClean="0"/>
              <a:t>	 Sistema Unificado de Atenção à Sanidade Agropecuária - SUASA </a:t>
            </a:r>
            <a:endParaRPr lang="pt-BR" sz="3600" b="1" dirty="0"/>
          </a:p>
        </p:txBody>
      </p:sp>
      <p:sp>
        <p:nvSpPr>
          <p:cNvPr id="10" name="Retângulo 9"/>
          <p:cNvSpPr/>
          <p:nvPr/>
        </p:nvSpPr>
        <p:spPr>
          <a:xfrm>
            <a:off x="642910" y="259800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Base legal</a:t>
            </a:r>
            <a:r>
              <a:rPr lang="pt-BR" sz="2400" dirty="0" smtClean="0"/>
              <a:t>: Lei nº 9.712/1998 que altera os artigos 27, 28 e 29 da Lei 8.171/1991 regulamentada pelo Decreto nº 5.741/2006.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642910" y="371672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Objetivo</a:t>
            </a:r>
            <a:r>
              <a:rPr lang="pt-BR" sz="2400" dirty="0" smtClean="0"/>
              <a:t>: garantir a saúde dos animais e a sanidade dos vegetais, a idoneidade dos insumos e dos serviços e a identidade, qualidade e segurança higiênico-sanitária e tecnológica dos produtos finais destinados ao consumo.</a:t>
            </a:r>
            <a:endParaRPr lang="pt-BR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pt-BR" b="1" dirty="0" smtClean="0"/>
              <a:t>Justificativa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300" dirty="0" smtClean="0"/>
              <a:t>Criar um sistema robusto de Defesa Agropecuária com critérios de partilha objetivos dos recursos do MAPA;</a:t>
            </a:r>
          </a:p>
          <a:p>
            <a:pPr algn="just"/>
            <a:r>
              <a:rPr lang="pt-BR" sz="2300" dirty="0" smtClean="0"/>
              <a:t>Aperfeiçoamento no planejamento, visão de longo prazo, no sistema de Defesa </a:t>
            </a:r>
            <a:r>
              <a:rPr lang="pt-BR" sz="2300" dirty="0"/>
              <a:t>A</a:t>
            </a:r>
            <a:r>
              <a:rPr lang="pt-BR" sz="2300" dirty="0" smtClean="0"/>
              <a:t>gropecuário Brasileiro.</a:t>
            </a:r>
          </a:p>
          <a:p>
            <a:pPr algn="just"/>
            <a:r>
              <a:rPr lang="pt-BR" sz="2300" dirty="0"/>
              <a:t>Objetiva a padronização dos Status Sanitários no Brasil.</a:t>
            </a:r>
            <a:endParaRPr lang="pt-BR" sz="2300" dirty="0" smtClean="0"/>
          </a:p>
          <a:p>
            <a:pPr algn="just"/>
            <a:r>
              <a:rPr lang="pt-BR" sz="2300" dirty="0" smtClean="0"/>
              <a:t>Melhoria na execução do recurso do MAPA já destinado atualmente para os Estados;</a:t>
            </a:r>
          </a:p>
          <a:p>
            <a:pPr algn="just"/>
            <a:r>
              <a:rPr lang="pt-BR" sz="2300" dirty="0" smtClean="0"/>
              <a:t>Sistematização no repasse dos recursos para os Estados;</a:t>
            </a:r>
          </a:p>
          <a:p>
            <a:pPr algn="just"/>
            <a:r>
              <a:rPr lang="pt-BR" sz="2300" dirty="0" smtClean="0"/>
              <a:t>Uniformizar e equalizar os critérios de distribuição dos recursos entre os Estados;</a:t>
            </a:r>
          </a:p>
          <a:p>
            <a:pPr algn="just"/>
            <a:r>
              <a:rPr lang="pt-BR" sz="2300" dirty="0" smtClean="0"/>
              <a:t>Maior controle do MAPA das ações de Defesa Sanitária Agropecuária em todos os estados da Federação;</a:t>
            </a:r>
          </a:p>
          <a:p>
            <a:pPr algn="just"/>
            <a:r>
              <a:rPr lang="pt-BR" sz="2300" dirty="0" smtClean="0"/>
              <a:t>Ampliação e melhoria das estruturas estaduais de Defesa Sanitária;</a:t>
            </a:r>
          </a:p>
          <a:p>
            <a:pPr marL="0" indent="0" algn="just">
              <a:buNone/>
            </a:pPr>
            <a:r>
              <a:rPr lang="pt-BR" sz="2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Certificação dos Estados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Capacidade instalada</a:t>
            </a:r>
          </a:p>
          <a:p>
            <a:r>
              <a:rPr lang="pt-BR" dirty="0" smtClean="0"/>
              <a:t>Exigências </a:t>
            </a:r>
            <a:r>
              <a:rPr lang="pt-BR" smtClean="0"/>
              <a:t>legais – Portaria nº 507/2013</a:t>
            </a:r>
            <a:endParaRPr lang="pt-B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1000" b="1" dirty="0">
            <a:solidFill>
              <a:srgbClr val="0070C0"/>
            </a:solidFill>
            <a:ea typeface="SimSun" pitchFamily="2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3181</Words>
  <Application>Microsoft Office PowerPoint</Application>
  <PresentationFormat>Apresentação na tela (4:3)</PresentationFormat>
  <Paragraphs>1506</Paragraphs>
  <Slides>29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Tema do Office</vt:lpstr>
      <vt:lpstr>Apresentação do PowerPoint</vt:lpstr>
      <vt:lpstr>Contexto da Agropecuária</vt:lpstr>
      <vt:lpstr>Contexto da Agropecuária</vt:lpstr>
      <vt:lpstr>Contexto da Agropecuária</vt:lpstr>
      <vt:lpstr>Contexto da Agropecuária</vt:lpstr>
      <vt:lpstr>Contexto da Agropecuária</vt:lpstr>
      <vt:lpstr>Contexto da Agropecuária</vt:lpstr>
      <vt:lpstr>Justificativa </vt:lpstr>
      <vt:lpstr>Certificação dos Estados</vt:lpstr>
      <vt:lpstr>Partilha de recursos para defesa Sanitária</vt:lpstr>
      <vt:lpstr>            PARÂMETROS</vt:lpstr>
      <vt:lpstr>            I – Físicos e territoriais</vt:lpstr>
      <vt:lpstr>I- Físicos e territoriais  a) Ranking Área plantada</vt:lpstr>
      <vt:lpstr>I- Físicos e territoriais b) Ranking fronteiras internacionais</vt:lpstr>
      <vt:lpstr>I- Físicos e territoriais c) Ranking imóveis rurais cadastrados</vt:lpstr>
      <vt:lpstr>            II – Técnicos e demográficos</vt:lpstr>
      <vt:lpstr>II – Técnicos e demográficos a) Ranking rebanho bovídeos</vt:lpstr>
      <vt:lpstr>II – Técnicos e demográficos b) Ranking rebanho galináceos</vt:lpstr>
      <vt:lpstr>II – Técnicos e demográficos c) Ranking rebanho suínos</vt:lpstr>
      <vt:lpstr>II – Técnicos e demográficos d) Ranking população rural</vt:lpstr>
      <vt:lpstr>            III – Econômicos</vt:lpstr>
      <vt:lpstr>III - Econômicos a) Ranking valor  bruto da produção de lavouras</vt:lpstr>
      <vt:lpstr>III - Econômicos b) Ranking exportações do agronegócios</vt:lpstr>
      <vt:lpstr>III - Econômicos c) Ranking ocupados na agricultura familiar</vt:lpstr>
      <vt:lpstr>Inspiração para o método</vt:lpstr>
      <vt:lpstr>Fórmula</vt:lpstr>
      <vt:lpstr>Indicadores considerados e pesos</vt:lpstr>
      <vt:lpstr>Distribuição considerando 20% como valor discricionário do Mapa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SILVA DO ESPÍRITO SANTO</dc:creator>
  <cp:lastModifiedBy>Leomar Diniz</cp:lastModifiedBy>
  <cp:revision>565</cp:revision>
  <cp:lastPrinted>2016-08-26T19:26:36Z</cp:lastPrinted>
  <dcterms:created xsi:type="dcterms:W3CDTF">2014-10-16T14:57:59Z</dcterms:created>
  <dcterms:modified xsi:type="dcterms:W3CDTF">2017-05-10T16:58:31Z</dcterms:modified>
</cp:coreProperties>
</file>