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519" r:id="rId2"/>
    <p:sldId id="529" r:id="rId3"/>
    <p:sldId id="547" r:id="rId4"/>
    <p:sldId id="548" r:id="rId5"/>
    <p:sldId id="546" r:id="rId6"/>
    <p:sldId id="531" r:id="rId7"/>
  </p:sldIdLst>
  <p:sldSz cx="9144000" cy="6858000" type="screen4x3"/>
  <p:notesSz cx="6819900" cy="99314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DDD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Estilo Claro 1 - Ênfas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456" autoAdjust="0"/>
    <p:restoredTop sz="99649" autoAdjust="0"/>
  </p:normalViewPr>
  <p:slideViewPr>
    <p:cSldViewPr>
      <p:cViewPr varScale="1">
        <p:scale>
          <a:sx n="74" d="100"/>
          <a:sy n="74" d="100"/>
        </p:scale>
        <p:origin x="64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2982" y="-96"/>
      </p:cViewPr>
      <p:guideLst>
        <p:guide orient="horz" pos="3127"/>
        <p:guide pos="214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6570"/>
          </a:xfrm>
          <a:prstGeom prst="rect">
            <a:avLst/>
          </a:prstGeom>
        </p:spPr>
        <p:txBody>
          <a:bodyPr vert="horz" lIns="93306" tIns="46656" rIns="93306" bIns="46656" rtlCol="0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63033" y="0"/>
            <a:ext cx="2955290" cy="496570"/>
          </a:xfrm>
          <a:prstGeom prst="rect">
            <a:avLst/>
          </a:prstGeom>
        </p:spPr>
        <p:txBody>
          <a:bodyPr vert="horz" lIns="93306" tIns="46656" rIns="93306" bIns="46656" rtlCol="0"/>
          <a:lstStyle>
            <a:lvl1pPr algn="r">
              <a:defRPr sz="1200"/>
            </a:lvl1pPr>
          </a:lstStyle>
          <a:p>
            <a:pPr>
              <a:defRPr/>
            </a:pPr>
            <a:fld id="{A62F7510-F6C9-43B8-AF5B-A578F0E49928}" type="datetimeFigureOut">
              <a:rPr lang="pt-BR"/>
              <a:pPr>
                <a:defRPr/>
              </a:pPr>
              <a:t>10/11/2015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33107"/>
            <a:ext cx="2955290" cy="496570"/>
          </a:xfrm>
          <a:prstGeom prst="rect">
            <a:avLst/>
          </a:prstGeom>
        </p:spPr>
        <p:txBody>
          <a:bodyPr vert="horz" lIns="93306" tIns="46656" rIns="93306" bIns="46656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63033" y="9433107"/>
            <a:ext cx="2955290" cy="496570"/>
          </a:xfrm>
          <a:prstGeom prst="rect">
            <a:avLst/>
          </a:prstGeom>
        </p:spPr>
        <p:txBody>
          <a:bodyPr vert="horz" lIns="93306" tIns="46656" rIns="93306" bIns="46656" rtlCol="0" anchor="b"/>
          <a:lstStyle>
            <a:lvl1pPr algn="r">
              <a:defRPr sz="1200"/>
            </a:lvl1pPr>
          </a:lstStyle>
          <a:p>
            <a:pPr>
              <a:defRPr/>
            </a:pPr>
            <a:fld id="{9F22BD4D-1C19-4324-82E3-3930AA27D73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19473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6570"/>
          </a:xfrm>
          <a:prstGeom prst="rect">
            <a:avLst/>
          </a:prstGeom>
        </p:spPr>
        <p:txBody>
          <a:bodyPr vert="horz" lIns="93306" tIns="46656" rIns="93306" bIns="46656" rtlCol="0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63033" y="0"/>
            <a:ext cx="2955290" cy="496570"/>
          </a:xfrm>
          <a:prstGeom prst="rect">
            <a:avLst/>
          </a:prstGeom>
        </p:spPr>
        <p:txBody>
          <a:bodyPr vert="horz" lIns="93306" tIns="46656" rIns="93306" bIns="46656" rtlCol="0"/>
          <a:lstStyle>
            <a:lvl1pPr algn="r">
              <a:defRPr sz="1200"/>
            </a:lvl1pPr>
          </a:lstStyle>
          <a:p>
            <a:pPr>
              <a:defRPr/>
            </a:pPr>
            <a:fld id="{7EB609E2-3966-46AA-B5D8-8CE7871218A4}" type="datetimeFigureOut">
              <a:rPr lang="pt-BR"/>
              <a:pPr>
                <a:defRPr/>
              </a:pPr>
              <a:t>10/11/2015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271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06" tIns="46656" rIns="93306" bIns="46656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1991" y="4717417"/>
            <a:ext cx="5455920" cy="4469130"/>
          </a:xfrm>
          <a:prstGeom prst="rect">
            <a:avLst/>
          </a:prstGeom>
        </p:spPr>
        <p:txBody>
          <a:bodyPr vert="horz" lIns="93306" tIns="46656" rIns="93306" bIns="46656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33107"/>
            <a:ext cx="2955290" cy="496570"/>
          </a:xfrm>
          <a:prstGeom prst="rect">
            <a:avLst/>
          </a:prstGeom>
        </p:spPr>
        <p:txBody>
          <a:bodyPr vert="horz" lIns="93306" tIns="46656" rIns="93306" bIns="46656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63033" y="9433107"/>
            <a:ext cx="2955290" cy="496570"/>
          </a:xfrm>
          <a:prstGeom prst="rect">
            <a:avLst/>
          </a:prstGeom>
        </p:spPr>
        <p:txBody>
          <a:bodyPr vert="horz" lIns="93306" tIns="46656" rIns="93306" bIns="46656" rtlCol="0" anchor="b"/>
          <a:lstStyle>
            <a:lvl1pPr algn="r">
              <a:defRPr sz="1200"/>
            </a:lvl1pPr>
          </a:lstStyle>
          <a:p>
            <a:pPr>
              <a:defRPr/>
            </a:pPr>
            <a:fld id="{11365EE6-642F-4D7E-8864-7B9A8F0CFFF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06803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6E84D2-D808-4820-98E5-543BD64894DC}" type="datetime1">
              <a:rPr lang="pt-BR" smtClean="0"/>
              <a:pPr>
                <a:defRPr/>
              </a:pPr>
              <a:t>10/11/2015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1E28D3-3EA3-4A9E-839A-101CCF5EB86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BF785C-D02B-4AFE-BD58-12CFD45F3E7E}" type="datetime1">
              <a:rPr lang="pt-BR" smtClean="0"/>
              <a:pPr>
                <a:defRPr/>
              </a:pPr>
              <a:t>10/11/2015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E28BD-24B7-483E-AE34-1646215F807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D18D2-0B79-4B1B-8413-49D65B9FB10E}" type="datetime1">
              <a:rPr lang="pt-BR" smtClean="0"/>
              <a:pPr>
                <a:defRPr/>
              </a:pPr>
              <a:t>10/11/2015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3707904" y="6376243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52D3AF-9975-4EEA-B17B-6E91876A86C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84814A4-78E5-402A-8767-60ED0705017D}" type="datetime1">
              <a:rPr lang="pt-BR" smtClean="0"/>
              <a:pPr>
                <a:defRPr/>
              </a:pPr>
              <a:t>10/11/2015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B9BFE0F-4B22-4D35-B38F-A9BCE3B4347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02D18D2-0B79-4B1B-8413-49D65B9FB10E}" type="datetime1">
              <a:rPr lang="pt-BR" smtClean="0"/>
              <a:pPr>
                <a:defRPr/>
              </a:pPr>
              <a:t>10/11/2015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52D3AF-9975-4EEA-B17B-6E91876A86CD}" type="slidenum">
              <a:rPr lang="pt-BR" smtClean="0"/>
              <a:pPr>
                <a:defRPr/>
              </a:pPr>
              <a:t>1</a:t>
            </a:fld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107504" y="764704"/>
            <a:ext cx="8712968" cy="44165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t-BR" sz="4800" b="1" dirty="0" smtClean="0"/>
              <a:t>Audiência Pública</a:t>
            </a:r>
          </a:p>
          <a:p>
            <a:pPr algn="ctr">
              <a:spcAft>
                <a:spcPts val="600"/>
              </a:spcAft>
            </a:pPr>
            <a:endParaRPr lang="pt-BR" sz="4400" b="1" dirty="0" smtClean="0"/>
          </a:p>
          <a:p>
            <a:pPr algn="ctr">
              <a:spcAft>
                <a:spcPts val="1800"/>
              </a:spcAft>
            </a:pPr>
            <a:r>
              <a:rPr lang="pt-BR" sz="4400" b="1" dirty="0" smtClean="0"/>
              <a:t>Medida Provisória nº 689/2015</a:t>
            </a:r>
          </a:p>
          <a:p>
            <a:pPr algn="ctr"/>
            <a:r>
              <a:rPr lang="pt-BR" sz="4000" dirty="0" smtClean="0"/>
              <a:t>Contribuição previdenciária do servidor </a:t>
            </a:r>
            <a:r>
              <a:rPr lang="pt-BR" sz="4000" dirty="0"/>
              <a:t>licenciado </a:t>
            </a:r>
            <a:r>
              <a:rPr lang="pt-BR" sz="4000" dirty="0" smtClean="0"/>
              <a:t>ou afastado sem remuneração</a:t>
            </a:r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3093040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4181999"/>
              </p:ext>
            </p:extLst>
          </p:nvPr>
        </p:nvGraphicFramePr>
        <p:xfrm>
          <a:off x="251520" y="332655"/>
          <a:ext cx="8640960" cy="5912754"/>
        </p:xfrm>
        <a:graphic>
          <a:graphicData uri="http://schemas.openxmlformats.org/drawingml/2006/table">
            <a:tbl>
              <a:tblPr firstRow="1" firstCol="1" bandRow="1"/>
              <a:tblGrid>
                <a:gridCol w="4353809"/>
                <a:gridCol w="4287151"/>
              </a:tblGrid>
              <a:tr h="141353">
                <a:tc gridSpan="2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212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Lei nº 8.112/1991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BR" sz="1800" b="1" dirty="0" smtClean="0">
                          <a:effectLst/>
                          <a:latin typeface="+mn-lt"/>
                          <a:ea typeface="Calibri"/>
                          <a:cs typeface="Calibri"/>
                        </a:rPr>
                        <a:t>MP</a:t>
                      </a:r>
                      <a:r>
                        <a:rPr lang="pt-BR" sz="1800" b="1" baseline="0" dirty="0" smtClean="0">
                          <a:effectLst/>
                          <a:latin typeface="+mn-lt"/>
                          <a:ea typeface="Calibri"/>
                          <a:cs typeface="Calibri"/>
                        </a:rPr>
                        <a:t> nº 689/2015</a:t>
                      </a:r>
                      <a:endParaRPr lang="pt-BR" sz="1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78122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5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Art. 183.  A União manterá Plano de Seguridade Social para o servidor e sua família.</a:t>
                      </a:r>
                    </a:p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5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500" dirty="0" smtClean="0">
                          <a:latin typeface="+mn-lt"/>
                        </a:rPr>
                        <a:t>§ 2</a:t>
                      </a:r>
                      <a:r>
                        <a:rPr lang="pt-BR" sz="1500" u="sng" baseline="30000" dirty="0" smtClean="0">
                          <a:latin typeface="+mn-lt"/>
                        </a:rPr>
                        <a:t>o</a:t>
                      </a:r>
                      <a:r>
                        <a:rPr lang="pt-BR" sz="1500" dirty="0" smtClean="0">
                          <a:latin typeface="+mn-lt"/>
                        </a:rPr>
                        <a:t> O servidor afastado ou licenciado do cargo efetivo, sem direito à remuneração, inclusive para servir em organismo oficial internacional do qual o Brasil seja membro efetivo ou com o qual coopere, ainda que contribua para regime de previdência social no exterior, terá suspenso o seu vínculo com o regime do Plano de Seguridade Social do Servidor Público enquanto durar o afastamento ou a licença, não lhes assistindo, neste período, os benefícios do mencionado regime de previdência. </a:t>
                      </a:r>
                    </a:p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500" dirty="0" smtClean="0">
                        <a:latin typeface="+mn-lt"/>
                      </a:endParaRPr>
                    </a:p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500" dirty="0" smtClean="0">
                          <a:latin typeface="+mn-lt"/>
                        </a:rPr>
                        <a:t>§ 3</a:t>
                      </a:r>
                      <a:r>
                        <a:rPr lang="pt-BR" sz="1500" u="sng" baseline="30000" dirty="0" smtClean="0">
                          <a:latin typeface="+mn-lt"/>
                        </a:rPr>
                        <a:t>o</a:t>
                      </a:r>
                      <a:r>
                        <a:rPr lang="pt-BR" sz="1500" dirty="0" smtClean="0">
                          <a:latin typeface="+mn-lt"/>
                        </a:rPr>
                        <a:t> Será assegurada ao servidor licenciado ou afastado sem remuneração a manutenção da vinculação ao regime do Plano de Seguridade Social do Servidor Público, mediante o recolhimento mensal da respectiva contribuição, no mesmo percentual devido pelos servidores em atividade, incidente sobre a remuneração total do cargo a que faz jus no exercício de suas atribuições, computando-se, para esse efeito, inclusive, as vantagens pessoais.</a:t>
                      </a:r>
                      <a:endParaRPr lang="pt-BR" sz="15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5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Art. 183. ...........................................................................................................................................................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5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5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§2º REVOGADO.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5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5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5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5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5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5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5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5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5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§ 3º Será assegurada ao servidor licenciado ou afastado sem remuneração a manutenção da vinculação ao regime do Plano de Seguridade Social do Servidor Público, mediante o recolhimento mensal da contribuição </a:t>
                      </a:r>
                      <a:r>
                        <a:rPr lang="pt-BR" sz="1500" b="1" i="0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própria</a:t>
                      </a:r>
                      <a:r>
                        <a:rPr lang="pt-BR" sz="15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no mesmo percentual devido pelos servidores em atividade, </a:t>
                      </a:r>
                      <a:r>
                        <a:rPr lang="pt-BR" sz="1500" b="1" i="0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acrescida do valor equivalente à contribuição da União, suas autarquias ou fundações</a:t>
                      </a:r>
                      <a:r>
                        <a:rPr lang="pt-BR" sz="15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incidente sobre a remuneração total do cargo a que faz jus no exercício de suas atribuições, computando-se, para esse efeito, inclusive, as vantagens pessoais.</a:t>
                      </a:r>
                      <a:endParaRPr lang="pt-BR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4188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51520" y="404664"/>
            <a:ext cx="8640960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dirty="0" smtClean="0">
                <a:latin typeface="+mn-lt"/>
              </a:rPr>
              <a:t>Alterações Promovidas pela Medida Provisória</a:t>
            </a:r>
          </a:p>
          <a:p>
            <a:pPr algn="ctr"/>
            <a:endParaRPr lang="pt-BR" sz="3000" dirty="0" smtClean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sz="2200" dirty="0" smtClean="0">
                <a:latin typeface="+mj-lt"/>
              </a:rPr>
              <a:t>Transfere para o servidor licenciado ou afastado sem remuneração a contribuição da União, suas autarquias e fundações para o custeio do regime do Plano de Seguridade Social do Servidor Público.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pt-BR" sz="2200" dirty="0"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sz="2200" dirty="0" smtClean="0">
                <a:latin typeface="+mj-lt"/>
              </a:rPr>
              <a:t>Suprime a possibilidade de o servidor licenciado ou afastado sem remuneração optar pela suspensão do vínculo com o regime da Seguridade do Servidor Público, sem a necessidade de continuar contribuindo para o Plano.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pt-BR" sz="2200" dirty="0"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sz="2200" dirty="0" smtClean="0">
                <a:latin typeface="+mj-lt"/>
              </a:rPr>
              <a:t>A Medida Provisória produzirá efeitos a partir do primeiro dia útil do quarto mês subsequente ao de sua publicação (no caso, 1º de dezembro de 2015).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36756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51520" y="404664"/>
            <a:ext cx="864096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dirty="0" smtClean="0">
                <a:solidFill>
                  <a:prstClr val="black"/>
                </a:solidFill>
                <a:latin typeface="+mn-lt"/>
              </a:rPr>
              <a:t>Objetivos da Medida Provisória</a:t>
            </a:r>
          </a:p>
          <a:p>
            <a:pPr algn="ctr"/>
            <a:endParaRPr lang="pt-BR" sz="3000" dirty="0" smtClean="0">
              <a:solidFill>
                <a:prstClr val="black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sz="2200" dirty="0" smtClean="0">
                <a:solidFill>
                  <a:prstClr val="black"/>
                </a:solidFill>
                <a:latin typeface="Calibri"/>
              </a:rPr>
              <a:t>Conferir maior </a:t>
            </a:r>
            <a:r>
              <a:rPr lang="pt-BR" sz="2200" b="1" dirty="0" smtClean="0">
                <a:solidFill>
                  <a:prstClr val="black"/>
                </a:solidFill>
                <a:latin typeface="Calibri"/>
              </a:rPr>
              <a:t>proteção ao servidor</a:t>
            </a:r>
            <a:r>
              <a:rPr lang="pt-BR" sz="2200" dirty="0" smtClean="0">
                <a:solidFill>
                  <a:prstClr val="black"/>
                </a:solidFill>
                <a:latin typeface="Calibri"/>
              </a:rPr>
              <a:t> afastado ou licenciado sem remuneração, ao manter a vinculação obrigatória ao Regime Próprio de Previdência do Servidor Público da União.</a:t>
            </a:r>
          </a:p>
          <a:p>
            <a:pPr algn="just"/>
            <a:endParaRPr lang="pt-BR" sz="2200" dirty="0" smtClean="0">
              <a:solidFill>
                <a:prstClr val="black"/>
              </a:solidFill>
              <a:latin typeface="Calibri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sz="2200" dirty="0" smtClean="0">
                <a:solidFill>
                  <a:prstClr val="black"/>
                </a:solidFill>
                <a:latin typeface="Calibri"/>
              </a:rPr>
              <a:t>Cumprimento do </a:t>
            </a:r>
            <a:r>
              <a:rPr lang="pt-BR" sz="2200" b="1" dirty="0" smtClean="0">
                <a:solidFill>
                  <a:prstClr val="black"/>
                </a:solidFill>
                <a:latin typeface="Calibri"/>
              </a:rPr>
              <a:t>interesse público</a:t>
            </a:r>
            <a:r>
              <a:rPr lang="pt-BR" sz="2200" dirty="0" smtClean="0">
                <a:solidFill>
                  <a:prstClr val="black"/>
                </a:solidFill>
                <a:latin typeface="Calibri"/>
              </a:rPr>
              <a:t>, ao atribuir ao servidor o ônus pelo recolhimento da contribuição patronal nos casos em que não há prestação de serviço pelo servidor e a licença ou afastamento ocorre no seu interesse preponderante.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pt-BR" sz="2200" dirty="0">
              <a:solidFill>
                <a:prstClr val="black"/>
              </a:solidFill>
              <a:latin typeface="Calibri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sz="2200" dirty="0" smtClean="0">
                <a:solidFill>
                  <a:prstClr val="black"/>
                </a:solidFill>
                <a:latin typeface="Calibri"/>
              </a:rPr>
              <a:t>Uniformizar no plano federal diretriz já adotada por outros entes da Federação, como o Distrito Federal, Minas Gerais, Rio de Janeiro, Pernambuco, entre outros.</a:t>
            </a:r>
          </a:p>
          <a:p>
            <a:pPr algn="just"/>
            <a:endParaRPr lang="pt-BR" sz="22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93266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02D18D2-0B79-4B1B-8413-49D65B9FB10E}" type="datetime1">
              <a:rPr lang="pt-BR" smtClean="0"/>
              <a:pPr>
                <a:defRPr/>
              </a:pPr>
              <a:t>10/11/2015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52D3AF-9975-4EEA-B17B-6E91876A86CD}" type="slidenum">
              <a:rPr lang="pt-BR" smtClean="0"/>
              <a:pPr>
                <a:defRPr/>
              </a:pPr>
              <a:t>5</a:t>
            </a:fld>
            <a:endParaRPr lang="pt-BR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8326218"/>
              </p:ext>
            </p:extLst>
          </p:nvPr>
        </p:nvGraphicFramePr>
        <p:xfrm>
          <a:off x="961256" y="2420888"/>
          <a:ext cx="7139136" cy="288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6908"/>
                <a:gridCol w="2052228"/>
              </a:tblGrid>
              <a:tr h="1823720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BR" baseline="0" dirty="0" smtClean="0"/>
                        <a:t>Número de servidores federais licenciados ou afastados sem remuneração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Impacto Anual</a:t>
                      </a:r>
                    </a:p>
                    <a:p>
                      <a:pPr algn="ctr"/>
                      <a:r>
                        <a:rPr lang="pt-BR" dirty="0" smtClean="0"/>
                        <a:t>(22% PSS)</a:t>
                      </a:r>
                      <a:endParaRPr lang="pt-BR" dirty="0"/>
                    </a:p>
                  </a:txBody>
                  <a:tcPr anchor="ctr"/>
                </a:tc>
              </a:tr>
              <a:tr h="10566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 smtClean="0"/>
                        <a:t>4.730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 smtClean="0"/>
                        <a:t>R$     83.775.121,42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7" name="CaixaDeTexto 6"/>
          <p:cNvSpPr txBox="1"/>
          <p:nvPr/>
        </p:nvSpPr>
        <p:spPr>
          <a:xfrm>
            <a:off x="899592" y="980728"/>
            <a:ext cx="7200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dirty="0" smtClean="0">
                <a:latin typeface="+mn-lt"/>
              </a:rPr>
              <a:t>Gasto anual do Poder Executivo federal com a contribuição patronal dos servidores licenciados ou afastados sem remuneração</a:t>
            </a:r>
            <a:endParaRPr lang="pt-BR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56407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02D18D2-0B79-4B1B-8413-49D65B9FB10E}" type="datetime1">
              <a:rPr lang="pt-BR" smtClean="0"/>
              <a:pPr>
                <a:defRPr/>
              </a:pPr>
              <a:t>10/11/2015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52D3AF-9975-4EEA-B17B-6E91876A86CD}" type="slidenum">
              <a:rPr lang="pt-BR" smtClean="0"/>
              <a:pPr>
                <a:defRPr/>
              </a:pPr>
              <a:t>6</a:t>
            </a:fld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3226532" y="2780928"/>
            <a:ext cx="386574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000" dirty="0" smtClean="0">
                <a:latin typeface="+mn-lt"/>
              </a:rPr>
              <a:t>Obrigado!</a:t>
            </a:r>
            <a:endParaRPr lang="pt-BR" sz="5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02533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14587</TotalTime>
  <Words>270</Words>
  <Application>Microsoft Office PowerPoint</Application>
  <PresentationFormat>Apresentação na tela (4:3)</PresentationFormat>
  <Paragraphs>50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1" baseType="lpstr">
      <vt:lpstr>Arial</vt:lpstr>
      <vt:lpstr>Calibri</vt:lpstr>
      <vt:lpstr>Times New Roman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luis.nascimento</dc:creator>
  <cp:lastModifiedBy>Antonio Manoel Marques Guedes da Cruz Junior</cp:lastModifiedBy>
  <cp:revision>1478</cp:revision>
  <cp:lastPrinted>2015-11-10T11:59:41Z</cp:lastPrinted>
  <dcterms:created xsi:type="dcterms:W3CDTF">2012-05-04T15:40:42Z</dcterms:created>
  <dcterms:modified xsi:type="dcterms:W3CDTF">2015-11-10T12:59:01Z</dcterms:modified>
</cp:coreProperties>
</file>