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63" r:id="rId7"/>
    <p:sldId id="260" r:id="rId8"/>
    <p:sldId id="259" r:id="rId9"/>
    <p:sldId id="264" r:id="rId10"/>
    <p:sldId id="26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1442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79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610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69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1592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52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8126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648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11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582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99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87B10-9F03-40E1-A8EE-51F7B3DC158A}" type="datetimeFigureOut">
              <a:rPr lang="pt-BR" smtClean="0"/>
              <a:t>04/08/2017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FEA40-39BE-45C8-83F5-A5BA8EEC2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971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541" y="1016205"/>
            <a:ext cx="3472007" cy="963202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4580548" y="1056077"/>
            <a:ext cx="68418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Consultoria de Orçamentos, Fiscalização e Controle – CONORF </a:t>
            </a:r>
          </a:p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Secretaria de Tecnologia da Informação – PRODASEN</a:t>
            </a:r>
          </a:p>
          <a:p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Secretaria de Comunicação Social – SECOM  </a:t>
            </a:r>
            <a:endParaRPr lang="pt-B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844545" y="2904561"/>
            <a:ext cx="60627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/>
              <a:t>Educação Orçamentária para a Cidadania</a:t>
            </a:r>
            <a:endParaRPr lang="pt-BR" sz="40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5206705" y="5895191"/>
            <a:ext cx="1721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Agosto 2017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33310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u="sng" dirty="0" smtClean="0"/>
              <a:t>Apresentação das plataformas</a:t>
            </a:r>
            <a:endParaRPr lang="pt-BR" b="1" u="sng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3323" y="1825625"/>
            <a:ext cx="980535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449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O cidadão e o orçamento público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37755" y="1825625"/>
            <a:ext cx="10931236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Barreiras</a:t>
            </a:r>
          </a:p>
          <a:p>
            <a:pPr marL="0" indent="0">
              <a:buNone/>
            </a:pPr>
            <a:endParaRPr lang="pt-BR" dirty="0" smtClean="0"/>
          </a:p>
          <a:p>
            <a:pPr indent="400050">
              <a:tabLst>
                <a:tab pos="539750" algn="l"/>
              </a:tabLst>
            </a:pP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Barreira legal</a:t>
            </a:r>
            <a:r>
              <a:rPr lang="pt-BR" dirty="0" smtClean="0"/>
              <a:t>: acesso dos dados limitado a autoridades</a:t>
            </a:r>
          </a:p>
          <a:p>
            <a:pPr indent="400050">
              <a:tabLst>
                <a:tab pos="628650" algn="l"/>
              </a:tabLst>
            </a:pP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Barreira tecnológica</a:t>
            </a:r>
            <a:r>
              <a:rPr lang="pt-BR" dirty="0" smtClean="0"/>
              <a:t>: acesso dependente de linguagem codificada 	(“</a:t>
            </a:r>
            <a:r>
              <a:rPr lang="pt-BR" i="1" dirty="0" err="1" smtClean="0"/>
              <a:t>informatiquês</a:t>
            </a:r>
            <a:r>
              <a:rPr lang="pt-BR" i="1" dirty="0" smtClean="0"/>
              <a:t>”)</a:t>
            </a:r>
            <a:endParaRPr lang="pt-BR" dirty="0" smtClean="0"/>
          </a:p>
          <a:p>
            <a:pPr indent="400050">
              <a:tabLst>
                <a:tab pos="628650" algn="l"/>
              </a:tabLst>
            </a:pP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Barreira metodológica</a:t>
            </a:r>
            <a:r>
              <a:rPr lang="pt-BR" dirty="0" smtClean="0"/>
              <a:t>: acesso dependente de conhecimento 		prévio das classificações contábeis (</a:t>
            </a:r>
            <a:r>
              <a:rPr lang="pt-BR" i="1" dirty="0" smtClean="0"/>
              <a:t>“</a:t>
            </a:r>
            <a:r>
              <a:rPr lang="pt-BR" i="1" dirty="0" err="1" smtClean="0"/>
              <a:t>orçamentês</a:t>
            </a:r>
            <a:r>
              <a:rPr lang="pt-BR" i="1" dirty="0" smtClean="0"/>
              <a:t>”)</a:t>
            </a:r>
          </a:p>
          <a:p>
            <a:pPr indent="400050">
              <a:tabLst>
                <a:tab pos="628650" algn="l"/>
              </a:tabLst>
            </a:pP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Barreira cognitiva</a:t>
            </a:r>
            <a:r>
              <a:rPr lang="pt-BR" dirty="0" smtClean="0"/>
              <a:t>: falta de conhecimento para utilização das 	informações no exercício da cidadania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126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u="sng" dirty="0"/>
              <a:t>O cidadão e o orçamento público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362073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t-BR" sz="3400" b="1" dirty="0" smtClean="0">
                <a:solidFill>
                  <a:schemeClr val="accent5">
                    <a:lumMod val="75000"/>
                  </a:schemeClr>
                </a:solidFill>
              </a:rPr>
              <a:t>Linhas de Ação do Senado Federal</a:t>
            </a:r>
          </a:p>
          <a:p>
            <a:pPr marL="0" indent="0">
              <a:buNone/>
            </a:pPr>
            <a:endParaRPr lang="pt-BR" dirty="0" smtClean="0"/>
          </a:p>
          <a:p>
            <a:pPr indent="400050">
              <a:tabLst>
                <a:tab pos="539750" algn="l"/>
              </a:tabLst>
            </a:pPr>
            <a:r>
              <a:rPr lang="pt-BR" dirty="0" smtClean="0"/>
              <a:t>L1: Acesso físico aos dados das contas públicas</a:t>
            </a:r>
          </a:p>
          <a:p>
            <a:pPr indent="400050">
              <a:tabLst>
                <a:tab pos="539750" algn="l"/>
              </a:tabLst>
            </a:pPr>
            <a:r>
              <a:rPr lang="pt-BR" dirty="0" smtClean="0"/>
              <a:t>L2: Acesso intelectual aos eventos retratados pelos dados</a:t>
            </a:r>
          </a:p>
          <a:p>
            <a:pPr indent="400050">
              <a:tabLst>
                <a:tab pos="539750" algn="l"/>
              </a:tabLst>
            </a:pPr>
            <a:r>
              <a:rPr lang="pt-BR" dirty="0" smtClean="0"/>
              <a:t>L3: Apropriação efetiva das informações à realidade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531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u="sng" dirty="0" smtClean="0"/>
              <a:t>L1 – Acesso físico aos dados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Linha do tempo</a:t>
            </a:r>
          </a:p>
          <a:p>
            <a:pPr marL="446088" indent="-446088">
              <a:lnSpc>
                <a:spcPct val="150000"/>
              </a:lnSpc>
              <a:buNone/>
            </a:pPr>
            <a:r>
              <a:rPr lang="pt-BR" dirty="0" smtClean="0">
                <a:sym typeface="Wingdings" panose="05000000000000000000" pitchFamily="2" charset="2"/>
              </a:rPr>
              <a:t> 1998: desenvolvimento experimental do SIGA Brasil: abertura dos dados e superação do “</a:t>
            </a:r>
            <a:r>
              <a:rPr lang="pt-BR" dirty="0" err="1" smtClean="0">
                <a:sym typeface="Wingdings" panose="05000000000000000000" pitchFamily="2" charset="2"/>
              </a:rPr>
              <a:t>informatiquês</a:t>
            </a:r>
            <a:r>
              <a:rPr lang="pt-BR" dirty="0" smtClean="0">
                <a:sym typeface="Wingdings" panose="05000000000000000000" pitchFamily="2" charset="2"/>
              </a:rPr>
              <a:t>”</a:t>
            </a:r>
            <a:endParaRPr lang="pt-BR" dirty="0" smtClean="0"/>
          </a:p>
          <a:p>
            <a:pPr marL="452438" indent="-452438">
              <a:lnSpc>
                <a:spcPct val="150000"/>
              </a:lnSpc>
              <a:buNone/>
            </a:pPr>
            <a:r>
              <a:rPr lang="pt-BR" dirty="0" smtClean="0">
                <a:sym typeface="Wingdings" panose="05000000000000000000" pitchFamily="2" charset="2"/>
              </a:rPr>
              <a:t> 2000: disponibilização do SIGA Brasil aos gabinetes parlamentares e outras categorias de servidores públicos</a:t>
            </a:r>
            <a:endParaRPr lang="pt-B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pt-BR" dirty="0" smtClean="0">
                <a:sym typeface="Wingdings" panose="05000000000000000000" pitchFamily="2" charset="2"/>
              </a:rPr>
              <a:t> </a:t>
            </a:r>
            <a:r>
              <a:rPr lang="pt-BR" dirty="0" smtClean="0"/>
              <a:t>2004: d</a:t>
            </a:r>
            <a:r>
              <a:rPr lang="pt-BR" dirty="0" smtClean="0">
                <a:sym typeface="Wingdings" panose="05000000000000000000" pitchFamily="2" charset="2"/>
              </a:rPr>
              <a:t>isponibilização do SIGA Brasil à sociedade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7810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u="sng" dirty="0" smtClean="0"/>
              <a:t>L1 – Acesso físico aos dados</a:t>
            </a:r>
            <a:endParaRPr lang="pt-BR" b="1" u="sng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207" y="2913289"/>
            <a:ext cx="8270216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540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u="sng" dirty="0" smtClean="0"/>
              <a:t>L1 – Acesso físico aos dados</a:t>
            </a:r>
            <a:endParaRPr lang="pt-BR" b="1" u="sng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5" y="2203109"/>
            <a:ext cx="5292701" cy="3294177"/>
          </a:xfrm>
          <a:prstGeom prst="rect">
            <a:avLst/>
          </a:prstGeom>
        </p:spPr>
      </p:pic>
      <p:sp>
        <p:nvSpPr>
          <p:cNvPr id="5" name="Seta para a direita 4"/>
          <p:cNvSpPr/>
          <p:nvPr/>
        </p:nvSpPr>
        <p:spPr>
          <a:xfrm>
            <a:off x="5551715" y="3450774"/>
            <a:ext cx="751114" cy="5769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799" y="2090311"/>
            <a:ext cx="4838423" cy="351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386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u="sng" dirty="0" smtClean="0"/>
              <a:t>L2 – Acesso intelectual aos dados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dirty="0" smtClean="0">
                <a:sym typeface="Wingdings" panose="05000000000000000000" pitchFamily="2" charset="2"/>
              </a:rPr>
              <a:t>Remanesciam as barreiras de: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t-BR" dirty="0">
                <a:sym typeface="Wingdings" panose="05000000000000000000" pitchFamily="2" charset="2"/>
              </a:rPr>
              <a:t>A</a:t>
            </a:r>
            <a:r>
              <a:rPr lang="pt-BR" dirty="0" smtClean="0">
                <a:sym typeface="Wingdings" panose="05000000000000000000" pitchFamily="2" charset="2"/>
              </a:rPr>
              <a:t>cesso dependente das classificações orçamentárias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t-BR" dirty="0" smtClean="0">
                <a:sym typeface="Wingdings" panose="05000000000000000000" pitchFamily="2" charset="2"/>
              </a:rPr>
              <a:t>Visualização gráfica de padrões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pt-BR" dirty="0" smtClean="0">
                <a:sym typeface="Wingdings" panose="05000000000000000000" pitchFamily="2" charset="2"/>
              </a:rPr>
              <a:t>Obtenção de séries plurianuais</a:t>
            </a:r>
          </a:p>
          <a:p>
            <a:pPr marL="0" indent="0">
              <a:lnSpc>
                <a:spcPct val="150000"/>
              </a:lnSpc>
              <a:buNone/>
            </a:pPr>
            <a:endParaRPr lang="pt-BR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37601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u="sng" dirty="0" smtClean="0"/>
              <a:t>L2 - Acesso intelectual aos dados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                         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992" y="2871104"/>
            <a:ext cx="6362700" cy="240030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146048" y="1804416"/>
            <a:ext cx="983894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ym typeface="Wingdings" panose="05000000000000000000" pitchFamily="2" charset="2"/>
              </a:rPr>
              <a:t>Desenvolvimento </a:t>
            </a:r>
            <a:r>
              <a:rPr lang="pt-BR" sz="2800" dirty="0">
                <a:sym typeface="Wingdings" panose="05000000000000000000" pitchFamily="2" charset="2"/>
              </a:rPr>
              <a:t>da nova família de produtos SIGA BRASIL PAINÉIS</a:t>
            </a:r>
            <a:endParaRPr lang="pt-BR" sz="2800" dirty="0"/>
          </a:p>
          <a:p>
            <a:endParaRPr lang="pt-BR" dirty="0"/>
          </a:p>
        </p:txBody>
      </p:sp>
      <p:cxnSp>
        <p:nvCxnSpPr>
          <p:cNvPr id="10" name="Conector angulado 9"/>
          <p:cNvCxnSpPr/>
          <p:nvPr/>
        </p:nvCxnSpPr>
        <p:spPr>
          <a:xfrm>
            <a:off x="7815072" y="4852416"/>
            <a:ext cx="743712" cy="418988"/>
          </a:xfrm>
          <a:prstGeom prst="bentConnector3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8680704" y="5047488"/>
            <a:ext cx="1901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Superação do</a:t>
            </a:r>
          </a:p>
          <a:p>
            <a:r>
              <a:rPr lang="pt-BR" sz="2400" dirty="0" smtClean="0"/>
              <a:t>“</a:t>
            </a:r>
            <a:r>
              <a:rPr lang="pt-BR" sz="2400" dirty="0" err="1" smtClean="0"/>
              <a:t>orçamentês</a:t>
            </a:r>
            <a:r>
              <a:rPr lang="pt-BR" sz="2400" dirty="0" smtClean="0"/>
              <a:t>”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45768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u="sng" dirty="0" smtClean="0"/>
              <a:t>L3 – Apropriação das informações à realidade</a:t>
            </a:r>
            <a:endParaRPr lang="pt-BR" b="1" u="sng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3580" y="1835049"/>
            <a:ext cx="8244840" cy="463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5905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210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O cidadão e o orçamento público</vt:lpstr>
      <vt:lpstr>O cidadão e o orçamento público</vt:lpstr>
      <vt:lpstr>L1 – Acesso físico aos dados</vt:lpstr>
      <vt:lpstr>L1 – Acesso físico aos dados</vt:lpstr>
      <vt:lpstr>L1 – Acesso físico aos dados</vt:lpstr>
      <vt:lpstr>L2 – Acesso intelectual aos dados</vt:lpstr>
      <vt:lpstr>L2 - Acesso intelectual aos dados</vt:lpstr>
      <vt:lpstr>L3 – Apropriação das informações à realidade</vt:lpstr>
      <vt:lpstr>Apresentação das plataformas</vt:lpstr>
    </vt:vector>
  </TitlesOfParts>
  <Company>Senado Federal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Rita de Cassia Leal Fonseca dos Santos</dc:creator>
  <cp:lastModifiedBy>Ana Carolina Vaz da Silva</cp:lastModifiedBy>
  <cp:revision>12</cp:revision>
  <dcterms:created xsi:type="dcterms:W3CDTF">2017-08-04T17:47:40Z</dcterms:created>
  <dcterms:modified xsi:type="dcterms:W3CDTF">2017-08-04T21:07:43Z</dcterms:modified>
</cp:coreProperties>
</file>