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A09BA2"/>
    <a:srgbClr val="B5ACB0"/>
    <a:srgbClr val="003300"/>
    <a:srgbClr val="66FF99"/>
    <a:srgbClr val="FF0000"/>
    <a:srgbClr val="FFFFFF"/>
    <a:srgbClr val="FF3300"/>
    <a:srgbClr val="F7C7A7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0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36B86A-AC07-4E40-A4CB-A94E59C1E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531D45-25B8-4F29-B56B-FF79B13BD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572533-17CD-49E5-A0E3-AC019933F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6903-E28C-431D-92BA-C5D5D0CB8B27}" type="datetimeFigureOut">
              <a:rPr lang="pt-BR" smtClean="0"/>
              <a:t>25/04/2023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438A49-299D-4C46-8C04-D76174546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50B75C-404E-4B2C-BDBA-38FA1FBD8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C6792-BB67-4CCB-A976-85C0AC50E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1261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86F0E2-D94F-496B-B3D4-8AB00B4A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180090B-5E8A-4424-9039-9F899743D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851CEBF-B8E1-4057-85A7-053C505DE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6903-E28C-431D-92BA-C5D5D0CB8B27}" type="datetimeFigureOut">
              <a:rPr lang="pt-BR" smtClean="0"/>
              <a:t>25/04/2023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AE5BFA-DF5F-4E56-9787-F68DF659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0F5E02E-906E-467D-B2D9-935CD0060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C6792-BB67-4CCB-A976-85C0AC50E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2031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1387565-45F3-4A4F-834E-DE1E52C19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A8E5A2B-B767-431A-B169-73CE41CC9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293B58-C742-46CD-8DCD-DCFDF46A0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6903-E28C-431D-92BA-C5D5D0CB8B27}" type="datetimeFigureOut">
              <a:rPr lang="pt-BR" smtClean="0"/>
              <a:t>25/04/2023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845781-F6E5-47E6-91FE-BB99A89BF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1E8F5E-0108-415D-B534-63DC1C72C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C6792-BB67-4CCB-A976-85C0AC50E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709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1D6637-E22C-47BE-8ACD-A29881416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9BCAD9-BD33-4797-B975-B8F212FD5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AEA12C-1FEA-41C2-9DDF-5E13BCCC9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6903-E28C-431D-92BA-C5D5D0CB8B27}" type="datetimeFigureOut">
              <a:rPr lang="pt-BR" smtClean="0"/>
              <a:t>25/04/2023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E77F94-A9D5-4D08-8F03-F2C2CF4EF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837BD7-9C54-4716-9937-488669EE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C6792-BB67-4CCB-A976-85C0AC50E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1442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D334CA-5A83-41BA-B2AC-A95703E15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4122D9-513F-4675-876A-46D60F944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28C340-4CD7-4694-BBBC-C7B56600C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6903-E28C-431D-92BA-C5D5D0CB8B27}" type="datetimeFigureOut">
              <a:rPr lang="pt-BR" smtClean="0"/>
              <a:t>25/04/2023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35A097-CC57-4F80-8D14-E777CA2DB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140BBC-667E-4541-ACE8-2F21E67AB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C6792-BB67-4CCB-A976-85C0AC50E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978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FB551D-EFBF-4DA3-9A5A-ACE9D625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82EE97-220D-48AC-A989-F0DCD5225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F802C6-C020-4F30-9DAF-150EE6BFE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3BADED-FA17-4132-B944-B3ECB808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6903-E28C-431D-92BA-C5D5D0CB8B27}" type="datetimeFigureOut">
              <a:rPr lang="pt-BR" smtClean="0"/>
              <a:t>25/04/2023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DE869E0-9D9F-4C89-8B51-DC34E541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558D0A0-DCF0-4A34-8850-D2163F9ED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C6792-BB67-4CCB-A976-85C0AC50E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3404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A97150-EB58-4C60-B60A-32A69A32E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DE5D753-25B0-4BDF-B3E7-A4B920187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079DFDE-80DF-4A04-87B0-D0AA95A6D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B35F7BB-4AE4-4960-AAB5-484EAA381B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DDE3637-1A74-4918-B8C5-076AFAFAB3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1D2150D-F4C1-447F-AB0F-AB65B8975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6903-E28C-431D-92BA-C5D5D0CB8B27}" type="datetimeFigureOut">
              <a:rPr lang="pt-BR" smtClean="0"/>
              <a:t>25/04/2023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844BEB1-D667-4D79-8E92-B3A9EC43F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DB84264-5DF3-40A8-BF58-4121B995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C6792-BB67-4CCB-A976-85C0AC50E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1469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6F748F-9B92-478B-B7C3-5547386A2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E4D1E14-E795-4D2A-804D-063085A3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6903-E28C-431D-92BA-C5D5D0CB8B27}" type="datetimeFigureOut">
              <a:rPr lang="pt-BR" smtClean="0"/>
              <a:t>25/04/2023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FB678EA-E6D8-4F56-9694-8328520BF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161364D-90F3-4296-B644-2D5C6314A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C6792-BB67-4CCB-A976-85C0AC50E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5312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78E2DF3-E599-4AF9-BE36-82E24A13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6903-E28C-431D-92BA-C5D5D0CB8B27}" type="datetimeFigureOut">
              <a:rPr lang="pt-BR" smtClean="0"/>
              <a:t>25/04/2023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F20D80D-CB56-4046-B005-D805344D9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C3CD97-3989-4432-B26A-229633F1E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C6792-BB67-4CCB-A976-85C0AC50E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001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359821-4173-42A5-9A9E-C2FC5FE0D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62867D-71C3-4852-9B96-BB5EB9E15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2D0DEDC-DB6D-4860-8D3B-B05EE7C35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4E45DE5-2DBE-4FF5-8B3E-545ABCABA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6903-E28C-431D-92BA-C5D5D0CB8B27}" type="datetimeFigureOut">
              <a:rPr lang="pt-BR" smtClean="0"/>
              <a:t>25/04/2023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B2CF979-1862-4235-A99F-227E4CE7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A0940DA-D869-426C-8E29-EBD14457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C6792-BB67-4CCB-A976-85C0AC50E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0971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54830A-4D8E-4C51-9C22-82C17556A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1B54009-58A0-49C1-A49D-9679E060A2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1B356F1-2D80-4AA9-960C-32368EE99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CF6A178-2B8A-4434-9F02-8AF4318A5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6903-E28C-431D-92BA-C5D5D0CB8B27}" type="datetimeFigureOut">
              <a:rPr lang="pt-BR" smtClean="0"/>
              <a:t>25/04/2023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02F3D4C-F998-41BB-A59A-F133BD24D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314144D-36A5-4FD8-B1EB-84D5B6364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C6792-BB67-4CCB-A976-85C0AC50E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394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70C6D64-CCCD-4193-833F-137A75BF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979D28-E644-4AD2-BE3D-898FBB767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742079-4C34-49A6-ACF2-A390FD8DD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06903-E28C-431D-92BA-C5D5D0CB8B27}" type="datetimeFigureOut">
              <a:rPr lang="pt-BR" smtClean="0"/>
              <a:t>25/04/2023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72BFCF-4D5B-44B0-8117-1D58088FE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11A8D3-9D40-4059-B0DC-9F1457101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C6792-BB67-4CCB-A976-85C0AC50E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13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joao.valsecchi@mamiraua.org.br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hyperlink" Target="mailto:diretoria@mamiraua.org.br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1.globo.com/rr/roraima/noticia/2022/06/06/rios-na-terra-yanomami-tem-8600percent-de-contaminacao-por-mercurio-revela-laudo-da-pf.ghtm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C2EDAC-10EC-443C-819A-99A222057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52" r="8900" b="810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63AF0F0-1A7D-43BE-A941-0F9B6097DD19}"/>
              </a:ext>
            </a:extLst>
          </p:cNvPr>
          <p:cNvSpPr txBox="1"/>
          <p:nvPr/>
        </p:nvSpPr>
        <p:spPr>
          <a:xfrm>
            <a:off x="0" y="0"/>
            <a:ext cx="12192000" cy="6863417"/>
          </a:xfrm>
          <a:prstGeom prst="rect">
            <a:avLst/>
          </a:prstGeom>
          <a:solidFill>
            <a:srgbClr val="0033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Ação Conjunta – Estado e Sociedade Civil –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</a:rPr>
              <a:t>na Terra Indígena </a:t>
            </a:r>
            <a:r>
              <a:rPr lang="pt-BR" sz="4000" b="1" dirty="0" err="1">
                <a:solidFill>
                  <a:schemeClr val="bg1"/>
                </a:solidFill>
              </a:rPr>
              <a:t>Yanomami</a:t>
            </a:r>
            <a:endParaRPr lang="pt-BR" sz="4000" b="1" dirty="0">
              <a:solidFill>
                <a:schemeClr val="bg1"/>
              </a:solidFill>
            </a:endParaRPr>
          </a:p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endParaRPr lang="pt-BR" sz="4000" b="1" dirty="0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C7998CA-7072-41DE-8B53-047192E89080}"/>
              </a:ext>
            </a:extLst>
          </p:cNvPr>
          <p:cNvSpPr txBox="1"/>
          <p:nvPr/>
        </p:nvSpPr>
        <p:spPr>
          <a:xfrm rot="16200000">
            <a:off x="9772283" y="2111940"/>
            <a:ext cx="4531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>
                <a:solidFill>
                  <a:schemeClr val="bg1"/>
                </a:solidFill>
              </a:rPr>
              <a:t>Foto: Moreno Saraiva Martins/ISA, 2012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849F12C-00B8-4A11-B3E4-A5C1365E55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625"/>
          <a:stretch/>
        </p:blipFill>
        <p:spPr>
          <a:xfrm>
            <a:off x="2952009" y="5824611"/>
            <a:ext cx="2155629" cy="96959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B25869B-CC8D-4B87-A2C7-5BFEB64617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54"/>
          <a:stretch/>
        </p:blipFill>
        <p:spPr>
          <a:xfrm>
            <a:off x="5747874" y="5563780"/>
            <a:ext cx="4915644" cy="133656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806C4B-9958-46E7-9C0B-9188CD2451D6}"/>
              </a:ext>
            </a:extLst>
          </p:cNvPr>
          <p:cNvSpPr txBox="1"/>
          <p:nvPr/>
        </p:nvSpPr>
        <p:spPr>
          <a:xfrm>
            <a:off x="1967752" y="2256145"/>
            <a:ext cx="8444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João Valsecchi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Instituto de Desenvolvimento Sustentável Mamirauá</a:t>
            </a:r>
          </a:p>
        </p:txBody>
      </p:sp>
    </p:spTree>
    <p:extLst>
      <p:ext uri="{BB962C8B-B14F-4D97-AF65-F5344CB8AC3E}">
        <p14:creationId xmlns:p14="http://schemas.microsoft.com/office/powerpoint/2010/main" val="2035293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60F121C-5936-4701-85D3-29E4FA8DC8F6}"/>
              </a:ext>
            </a:extLst>
          </p:cNvPr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/>
              <a:t>Acesso a Água Potável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A7E89EE-F0E0-4FA4-961C-3F024AD846D4}"/>
              </a:ext>
            </a:extLst>
          </p:cNvPr>
          <p:cNvSpPr txBox="1"/>
          <p:nvPr/>
        </p:nvSpPr>
        <p:spPr>
          <a:xfrm>
            <a:off x="369620" y="1330483"/>
            <a:ext cx="1122174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Implementação de sistemas de coleta e distribuição de água pluvial e popularização do Filtro Ecológico Alternativo – uma Tecnologia Social de tratamento domiciliar de água.</a:t>
            </a:r>
          </a:p>
          <a:p>
            <a:endParaRPr lang="pt-BR" sz="1600" b="1" dirty="0"/>
          </a:p>
          <a:p>
            <a:r>
              <a:rPr lang="pt-BR" sz="2000" b="1" dirty="0"/>
              <a:t>Locais: </a:t>
            </a:r>
            <a:r>
              <a:rPr lang="pt-BR" sz="2000" dirty="0"/>
              <a:t>Aldeias e Comunidades</a:t>
            </a:r>
          </a:p>
          <a:p>
            <a:endParaRPr lang="pt-BR" sz="2000" b="1" dirty="0">
              <a:solidFill>
                <a:srgbClr val="008000"/>
              </a:solidFill>
            </a:endParaRPr>
          </a:p>
          <a:p>
            <a:r>
              <a:rPr lang="pt-BR" sz="2000" b="1" dirty="0">
                <a:solidFill>
                  <a:srgbClr val="008000"/>
                </a:solidFill>
              </a:rPr>
              <a:t>Orçamento estimado:  </a:t>
            </a:r>
            <a:r>
              <a:rPr lang="pt-BR" sz="2000" dirty="0">
                <a:solidFill>
                  <a:srgbClr val="008000"/>
                </a:solidFill>
              </a:rPr>
              <a:t>depende do número de</a:t>
            </a:r>
          </a:p>
          <a:p>
            <a:r>
              <a:rPr lang="pt-BR" sz="2000" dirty="0">
                <a:solidFill>
                  <a:srgbClr val="008000"/>
                </a:solidFill>
              </a:rPr>
              <a:t>localidades e população. Barato de fácil replicação</a:t>
            </a:r>
          </a:p>
          <a:p>
            <a:r>
              <a:rPr lang="pt-BR" sz="2000" dirty="0">
                <a:solidFill>
                  <a:srgbClr val="008000"/>
                </a:solidFill>
              </a:rPr>
              <a:t>e apropriação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C59773F-2B21-44D8-96AD-BC9733519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119" y="2454088"/>
            <a:ext cx="5871882" cy="440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4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60F121C-5936-4701-85D3-29E4FA8DC8F6}"/>
              </a:ext>
            </a:extLst>
          </p:cNvPr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/>
              <a:t>Acesso a Água Potável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A7E89EE-F0E0-4FA4-961C-3F024AD846D4}"/>
              </a:ext>
            </a:extLst>
          </p:cNvPr>
          <p:cNvSpPr txBox="1"/>
          <p:nvPr/>
        </p:nvSpPr>
        <p:spPr>
          <a:xfrm>
            <a:off x="485127" y="1099651"/>
            <a:ext cx="112217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Implementação de Sistemas de Bombeamento e Abastecimento de Água com Energia Solar</a:t>
            </a:r>
          </a:p>
          <a:p>
            <a:endParaRPr lang="pt-BR" sz="1600" b="1" dirty="0"/>
          </a:p>
          <a:p>
            <a:r>
              <a:rPr lang="pt-BR" sz="2000" b="1" dirty="0"/>
              <a:t>Locais: </a:t>
            </a:r>
            <a:r>
              <a:rPr lang="pt-BR" sz="2000" dirty="0"/>
              <a:t>Aldeias e Comunidades</a:t>
            </a:r>
          </a:p>
          <a:p>
            <a:r>
              <a:rPr lang="pt-BR" sz="2000" b="1" dirty="0">
                <a:solidFill>
                  <a:srgbClr val="008000"/>
                </a:solidFill>
              </a:rPr>
              <a:t>Orçamento estimado: Custo relativamente baixo</a:t>
            </a:r>
          </a:p>
          <a:p>
            <a:r>
              <a:rPr lang="pt-BR" sz="2000" dirty="0">
                <a:solidFill>
                  <a:srgbClr val="008000"/>
                </a:solidFill>
              </a:rPr>
              <a:t>Águas fluviais ou </a:t>
            </a:r>
            <a:r>
              <a:rPr lang="pt-BR" sz="2000" dirty="0">
                <a:solidFill>
                  <a:schemeClr val="accent2">
                    <a:lumMod val="75000"/>
                  </a:schemeClr>
                </a:solidFill>
              </a:rPr>
              <a:t>Subterrâneas</a:t>
            </a:r>
          </a:p>
          <a:p>
            <a:r>
              <a:rPr lang="pt-BR" sz="2000" dirty="0">
                <a:solidFill>
                  <a:srgbClr val="008000"/>
                </a:solidFill>
              </a:rPr>
              <a:t>Nº de Localidades / população</a:t>
            </a:r>
          </a:p>
        </p:txBody>
      </p:sp>
      <p:pic>
        <p:nvPicPr>
          <p:cNvPr id="2050" name="Picture 2" descr="Instituto Mamirauá instala sistema de água em comunidades ribeirinhas do  Amazonas">
            <a:extLst>
              <a:ext uri="{FF2B5EF4-FFF2-40B4-BE49-F238E27FC236}">
                <a16:creationId xmlns:a16="http://schemas.microsoft.com/office/drawing/2014/main" id="{FC8FD444-E39F-482C-8BF1-0EC420922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786"/>
            <a:ext cx="6096000" cy="403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3DED11D-2656-4914-94D2-5006BA3D0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27" y="3584296"/>
            <a:ext cx="3988943" cy="265397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09495AF-CEC0-4E5E-9823-870E24EA17D2}"/>
              </a:ext>
            </a:extLst>
          </p:cNvPr>
          <p:cNvSpPr txBox="1"/>
          <p:nvPr/>
        </p:nvSpPr>
        <p:spPr>
          <a:xfrm>
            <a:off x="485127" y="6238273"/>
            <a:ext cx="39889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/>
              <a:t>Prêmio FINEP de Inovação - 2012</a:t>
            </a:r>
          </a:p>
        </p:txBody>
      </p:sp>
    </p:spTree>
    <p:extLst>
      <p:ext uri="{BB962C8B-B14F-4D97-AF65-F5344CB8AC3E}">
        <p14:creationId xmlns:p14="http://schemas.microsoft.com/office/powerpoint/2010/main" val="1275832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AAA4F96-6B44-4B5E-8994-70385033B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228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DAE828D-783C-4DA1-9403-5898FA2E8EAE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/>
              <a:t>Malária e Doenças Emergentes e </a:t>
            </a:r>
            <a:r>
              <a:rPr lang="pt-BR" sz="4800" b="1" dirty="0" err="1"/>
              <a:t>Reemergentes</a:t>
            </a:r>
            <a:endParaRPr lang="pt-BR" sz="4800" b="1" dirty="0"/>
          </a:p>
        </p:txBody>
      </p:sp>
    </p:spTree>
    <p:extLst>
      <p:ext uri="{BB962C8B-B14F-4D97-AF65-F5344CB8AC3E}">
        <p14:creationId xmlns:p14="http://schemas.microsoft.com/office/powerpoint/2010/main" val="2779822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DF414D7-4FBA-4C47-AC0D-AB2106BBE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3582"/>
            <a:ext cx="12021671" cy="668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88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A7E89EE-F0E0-4FA4-961C-3F024AD846D4}"/>
              </a:ext>
            </a:extLst>
          </p:cNvPr>
          <p:cNvSpPr txBox="1"/>
          <p:nvPr/>
        </p:nvSpPr>
        <p:spPr>
          <a:xfrm>
            <a:off x="485126" y="3982223"/>
            <a:ext cx="11221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Levantamento Epidemiológico de Zoonoses e Epizootias - doenças circulantes na região</a:t>
            </a:r>
          </a:p>
          <a:p>
            <a:endParaRPr lang="pt-BR" sz="1600" b="1" dirty="0"/>
          </a:p>
          <a:p>
            <a:r>
              <a:rPr lang="pt-BR" sz="2000" b="1" dirty="0"/>
              <a:t>Locais: </a:t>
            </a:r>
            <a:r>
              <a:rPr lang="pt-BR" sz="2000" dirty="0"/>
              <a:t>Aldeias, Comunidades e floresta de entorno.</a:t>
            </a:r>
          </a:p>
          <a:p>
            <a:r>
              <a:rPr lang="pt-BR" sz="2000" b="1" dirty="0"/>
              <a:t>Alvo principal: </a:t>
            </a:r>
            <a:r>
              <a:rPr lang="pt-BR" sz="2000" dirty="0"/>
              <a:t>Espécies consumidas localmente, aves migratórias e animais domésticos.</a:t>
            </a:r>
          </a:p>
          <a:p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Pode cobrir um número muito grande de doenças / patógenos. Instituto Mamirauá  já realiza em outras regiões da Amazônia. </a:t>
            </a:r>
            <a:endParaRPr lang="pt-BR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0016D31-C6FC-4808-A253-DC881ACC0977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/>
              <a:t>Doenças Emergentes e </a:t>
            </a:r>
            <a:r>
              <a:rPr lang="pt-BR" sz="4800" b="1" dirty="0" err="1"/>
              <a:t>Reemergentes</a:t>
            </a:r>
            <a:endParaRPr lang="pt-BR" sz="4800" b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A2262B2-66EB-4D6F-9430-433FF5D460BB}"/>
              </a:ext>
            </a:extLst>
          </p:cNvPr>
          <p:cNvSpPr txBox="1"/>
          <p:nvPr/>
        </p:nvSpPr>
        <p:spPr>
          <a:xfrm>
            <a:off x="485127" y="1244561"/>
            <a:ext cx="1122174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Monitoramento de longo prazo dos casos de malária e outras doenças.</a:t>
            </a:r>
          </a:p>
          <a:p>
            <a:endParaRPr lang="pt-BR" sz="2000" b="1" dirty="0"/>
          </a:p>
          <a:p>
            <a:r>
              <a:rPr lang="pt-BR" sz="2000" b="1" dirty="0"/>
              <a:t>Locais: </a:t>
            </a:r>
            <a:r>
              <a:rPr lang="pt-BR" sz="2000" dirty="0"/>
              <a:t>Aldeias e Comunidades.</a:t>
            </a:r>
          </a:p>
          <a:p>
            <a:r>
              <a:rPr lang="pt-BR" sz="2000" b="1" dirty="0"/>
              <a:t>Alvo principal: </a:t>
            </a:r>
            <a:r>
              <a:rPr lang="pt-BR" sz="2000" dirty="0"/>
              <a:t>Monitoramento </a:t>
            </a:r>
            <a:r>
              <a:rPr lang="pt-BR" sz="2000" dirty="0" err="1"/>
              <a:t>pré</a:t>
            </a:r>
            <a:r>
              <a:rPr lang="pt-BR" sz="2000" dirty="0"/>
              <a:t> e pós recuperação ambiental (ver tópico de restauração de áreas degradadas).</a:t>
            </a:r>
          </a:p>
          <a:p>
            <a:r>
              <a:rPr lang="pt-BR" sz="2000" b="1" dirty="0">
                <a:solidFill>
                  <a:srgbClr val="008000"/>
                </a:solidFill>
              </a:rPr>
              <a:t>Já existem instituições realizando esse diagnóstico (intensificação / garantia de recursos)</a:t>
            </a:r>
            <a:endParaRPr lang="pt-BR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36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DB52EF2-EB6F-4A87-B26A-25DC64BA0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58"/>
          <a:stretch/>
        </p:blipFill>
        <p:spPr>
          <a:xfrm>
            <a:off x="-4823" y="-1"/>
            <a:ext cx="12196823" cy="685800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73FF9F8-DC59-4F61-B190-97389C0B5A2C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</a:rPr>
              <a:t>Restauração de Áreas Degradadas</a:t>
            </a:r>
          </a:p>
        </p:txBody>
      </p:sp>
    </p:spTree>
    <p:extLst>
      <p:ext uri="{BB962C8B-B14F-4D97-AF65-F5344CB8AC3E}">
        <p14:creationId xmlns:p14="http://schemas.microsoft.com/office/powerpoint/2010/main" val="836905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DE62B9B-5BA7-447D-95B2-E126C037A8DE}"/>
              </a:ext>
            </a:extLst>
          </p:cNvPr>
          <p:cNvSpPr txBox="1"/>
          <p:nvPr/>
        </p:nvSpPr>
        <p:spPr>
          <a:xfrm>
            <a:off x="363070" y="111024"/>
            <a:ext cx="11147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Restauração Ecológica e Promoção do Uso Sustentável: Ferramentas para Conservação da Floresta </a:t>
            </a:r>
            <a:r>
              <a:rPr lang="pt-BR" sz="3200" b="1" dirty="0" err="1"/>
              <a:t>Yanomami</a:t>
            </a:r>
            <a:endParaRPr lang="pt-BR" sz="3200" b="1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3C97D9F-397D-428C-B664-C317383AA9F9}"/>
              </a:ext>
            </a:extLst>
          </p:cNvPr>
          <p:cNvSpPr txBox="1"/>
          <p:nvPr/>
        </p:nvSpPr>
        <p:spPr>
          <a:xfrm>
            <a:off x="968188" y="1467182"/>
            <a:ext cx="1066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BEE879C-829F-4F75-83F9-3FE176901C4A}"/>
              </a:ext>
            </a:extLst>
          </p:cNvPr>
          <p:cNvSpPr txBox="1"/>
          <p:nvPr/>
        </p:nvSpPr>
        <p:spPr>
          <a:xfrm>
            <a:off x="578224" y="1467182"/>
            <a:ext cx="116137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Componente 1 - Levantamentos Botânicos nas Áreas de Atuação</a:t>
            </a:r>
          </a:p>
          <a:p>
            <a:r>
              <a:rPr lang="pt-BR" dirty="0"/>
              <a:t>1.1 Instalação de parcelas permanentes, Inventário Florístico e área de coleta de sementes</a:t>
            </a:r>
          </a:p>
          <a:p>
            <a:r>
              <a:rPr lang="pt-BR" dirty="0"/>
              <a:t>1.2. Destinação das coletas e testemunhos dos levantamentos</a:t>
            </a:r>
          </a:p>
          <a:p>
            <a:r>
              <a:rPr lang="pt-BR" dirty="0"/>
              <a:t>1.3. Identificação e caracterização dos mercados locais de produtos florestais madeireiros e não madeireiros</a:t>
            </a:r>
          </a:p>
          <a:p>
            <a:endParaRPr lang="pt-BR" dirty="0"/>
          </a:p>
          <a:p>
            <a:r>
              <a:rPr lang="pt-BR" b="1" dirty="0"/>
              <a:t>Componente 2 - Formação de uma rede de coletores de sementes e estabelecimento de áreas de coleta de sementes</a:t>
            </a:r>
          </a:p>
          <a:p>
            <a:r>
              <a:rPr lang="pt-BR" dirty="0"/>
              <a:t>1.1. Capacitação do grupo de coletores</a:t>
            </a:r>
          </a:p>
          <a:p>
            <a:r>
              <a:rPr lang="pt-BR" dirty="0"/>
              <a:t>1.2. Gestão do grupo de coletores</a:t>
            </a:r>
          </a:p>
          <a:p>
            <a:endParaRPr lang="pt-BR" dirty="0"/>
          </a:p>
          <a:p>
            <a:r>
              <a:rPr lang="pt-BR" b="1" dirty="0"/>
              <a:t>Componente 3. Desenvolvimento de tecnologias de germinação de espécies, formação de mudas e seu estabelecimento </a:t>
            </a:r>
            <a:r>
              <a:rPr lang="pt-BR" dirty="0"/>
              <a:t>em campo em áreas degradadas por garimpo</a:t>
            </a:r>
          </a:p>
          <a:p>
            <a:r>
              <a:rPr lang="pt-BR" dirty="0"/>
              <a:t>3.1. Protocolos de germinação de sementes</a:t>
            </a:r>
          </a:p>
          <a:p>
            <a:r>
              <a:rPr lang="pt-BR" dirty="0"/>
              <a:t>3.2. Protocolos de armazenamento de sementes</a:t>
            </a:r>
          </a:p>
          <a:p>
            <a:r>
              <a:rPr lang="pt-BR" dirty="0"/>
              <a:t>3.3. Protocolos de restauração de áreas degradadas por garimpo em Terras Indígenas</a:t>
            </a:r>
          </a:p>
        </p:txBody>
      </p:sp>
    </p:spTree>
    <p:extLst>
      <p:ext uri="{BB962C8B-B14F-4D97-AF65-F5344CB8AC3E}">
        <p14:creationId xmlns:p14="http://schemas.microsoft.com/office/powerpoint/2010/main" val="62903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DE62B9B-5BA7-447D-95B2-E126C037A8DE}"/>
              </a:ext>
            </a:extLst>
          </p:cNvPr>
          <p:cNvSpPr txBox="1"/>
          <p:nvPr/>
        </p:nvSpPr>
        <p:spPr>
          <a:xfrm>
            <a:off x="363070" y="111024"/>
            <a:ext cx="11147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Restauração Ecológica e Promoção do Uso Sustentável: Ferramentas para Conservação da Floresta </a:t>
            </a:r>
            <a:r>
              <a:rPr lang="pt-BR" sz="3200" b="1" dirty="0" err="1"/>
              <a:t>Yanomami</a:t>
            </a:r>
            <a:endParaRPr lang="pt-BR" sz="3200" b="1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3C97D9F-397D-428C-B664-C317383AA9F9}"/>
              </a:ext>
            </a:extLst>
          </p:cNvPr>
          <p:cNvSpPr txBox="1"/>
          <p:nvPr/>
        </p:nvSpPr>
        <p:spPr>
          <a:xfrm>
            <a:off x="968188" y="1467182"/>
            <a:ext cx="1066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BEE879C-829F-4F75-83F9-3FE176901C4A}"/>
              </a:ext>
            </a:extLst>
          </p:cNvPr>
          <p:cNvSpPr txBox="1"/>
          <p:nvPr/>
        </p:nvSpPr>
        <p:spPr>
          <a:xfrm>
            <a:off x="578224" y="1467182"/>
            <a:ext cx="116137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Componente 4 - Capacitação em múltiplos níveis: Formação de mão de obra especializada de técnicos e pessoal de alta capacitação</a:t>
            </a:r>
          </a:p>
          <a:p>
            <a:r>
              <a:rPr lang="pt-BR" dirty="0"/>
              <a:t>4.1. Formação de coletores de sementes</a:t>
            </a:r>
          </a:p>
          <a:p>
            <a:r>
              <a:rPr lang="pt-BR" dirty="0"/>
              <a:t>4.2. Formação de </a:t>
            </a:r>
            <a:r>
              <a:rPr lang="pt-BR" dirty="0" err="1"/>
              <a:t>Parataxônomos</a:t>
            </a:r>
            <a:endParaRPr lang="pt-BR" dirty="0"/>
          </a:p>
          <a:p>
            <a:r>
              <a:rPr lang="pt-BR" dirty="0"/>
              <a:t>4.3. Curso de Manejo de sementes de essências florestais nativas</a:t>
            </a:r>
          </a:p>
          <a:p>
            <a:r>
              <a:rPr lang="pt-BR" dirty="0"/>
              <a:t>4.4. Curso de produção comercial de Sementes e Mudas</a:t>
            </a:r>
          </a:p>
          <a:p>
            <a:r>
              <a:rPr lang="pt-BR" dirty="0"/>
              <a:t>4.5. Curso de técnicas de escalada</a:t>
            </a:r>
          </a:p>
          <a:p>
            <a:endParaRPr lang="pt-BR" dirty="0"/>
          </a:p>
          <a:p>
            <a:r>
              <a:rPr lang="pt-BR" b="1" dirty="0"/>
              <a:t>Componente 5 – Restauração Ecológica</a:t>
            </a:r>
          </a:p>
          <a:p>
            <a:r>
              <a:rPr lang="pt-BR" dirty="0"/>
              <a:t>5.1. Construção de viveiros e produção de mudas</a:t>
            </a:r>
          </a:p>
          <a:p>
            <a:r>
              <a:rPr lang="pt-BR" dirty="0"/>
              <a:t>5.2. Plantio e monitoramento</a:t>
            </a:r>
          </a:p>
          <a:p>
            <a:r>
              <a:rPr lang="pt-BR" dirty="0"/>
              <a:t>5.3. Consórcio com espécies de uso para consumo (sistemas agroflorestais)</a:t>
            </a:r>
          </a:p>
          <a:p>
            <a:endParaRPr lang="pt-BR" dirty="0"/>
          </a:p>
          <a:p>
            <a:r>
              <a:rPr lang="pt-BR" b="1" dirty="0"/>
              <a:t>Componente 6 – Monitoramento</a:t>
            </a:r>
          </a:p>
          <a:p>
            <a:r>
              <a:rPr lang="pt-BR" dirty="0"/>
              <a:t>6.1. Monitoramento da Regeneração Florestal</a:t>
            </a:r>
          </a:p>
          <a:p>
            <a:r>
              <a:rPr lang="pt-BR" dirty="0"/>
              <a:t>6.2. Monitoramento da fauna associada</a:t>
            </a:r>
          </a:p>
          <a:p>
            <a:r>
              <a:rPr lang="pt-BR" dirty="0"/>
              <a:t>6.3. Monitoramento dos níveis de mercúrio nas águas e no solo</a:t>
            </a:r>
          </a:p>
        </p:txBody>
      </p:sp>
    </p:spTree>
    <p:extLst>
      <p:ext uri="{BB962C8B-B14F-4D97-AF65-F5344CB8AC3E}">
        <p14:creationId xmlns:p14="http://schemas.microsoft.com/office/powerpoint/2010/main" val="183963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DE62B9B-5BA7-447D-95B2-E126C037A8DE}"/>
              </a:ext>
            </a:extLst>
          </p:cNvPr>
          <p:cNvSpPr txBox="1"/>
          <p:nvPr/>
        </p:nvSpPr>
        <p:spPr>
          <a:xfrm>
            <a:off x="363070" y="111024"/>
            <a:ext cx="11147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Restauração Ecológica e Promoção do Uso Sustentável: Ferramentas para Conservação da Floresta </a:t>
            </a:r>
            <a:r>
              <a:rPr lang="pt-BR" sz="3200" b="1" dirty="0" err="1"/>
              <a:t>Yanomami</a:t>
            </a:r>
            <a:endParaRPr lang="pt-BR" sz="3200" b="1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3C97D9F-397D-428C-B664-C317383AA9F9}"/>
              </a:ext>
            </a:extLst>
          </p:cNvPr>
          <p:cNvSpPr txBox="1"/>
          <p:nvPr/>
        </p:nvSpPr>
        <p:spPr>
          <a:xfrm>
            <a:off x="968188" y="1467182"/>
            <a:ext cx="1066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BEE879C-829F-4F75-83F9-3FE176901C4A}"/>
              </a:ext>
            </a:extLst>
          </p:cNvPr>
          <p:cNvSpPr txBox="1"/>
          <p:nvPr/>
        </p:nvSpPr>
        <p:spPr>
          <a:xfrm>
            <a:off x="560294" y="1467182"/>
            <a:ext cx="11613776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/>
              <a:t>Cronograma: </a:t>
            </a:r>
            <a:r>
              <a:rPr lang="pt-BR" sz="2000" dirty="0"/>
              <a:t>48 meses (mínimo)</a:t>
            </a:r>
          </a:p>
          <a:p>
            <a:pPr>
              <a:lnSpc>
                <a:spcPct val="150000"/>
              </a:lnSpc>
            </a:pPr>
            <a:r>
              <a:rPr lang="pt-BR" sz="2000" b="1" dirty="0"/>
              <a:t>Equipe: </a:t>
            </a:r>
            <a:r>
              <a:rPr lang="pt-BR" sz="2000" dirty="0"/>
              <a:t>Multidisciplinar</a:t>
            </a:r>
          </a:p>
          <a:p>
            <a:pPr>
              <a:lnSpc>
                <a:spcPct val="150000"/>
              </a:lnSpc>
            </a:pPr>
            <a:r>
              <a:rPr lang="pt-BR" sz="2000" b="1" dirty="0"/>
              <a:t>Meta: </a:t>
            </a:r>
            <a:r>
              <a:rPr lang="pt-BR" sz="2000" dirty="0"/>
              <a:t>100 hectares (mínimo)</a:t>
            </a:r>
          </a:p>
          <a:p>
            <a:pPr>
              <a:lnSpc>
                <a:spcPct val="150000"/>
              </a:lnSpc>
            </a:pPr>
            <a:r>
              <a:rPr lang="pt-BR" sz="2000" b="1" dirty="0"/>
              <a:t>Prioridades: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	a. Construção de sistemas agroflorestais próximos as aldeias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	b. Áreas que possam funcionar como modelo e testes de conceito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	c. Estradas e trilhas abertas pelo garimpo (vias de acesso)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	d. Áreas com nascentes</a:t>
            </a:r>
          </a:p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rgbClr val="FF0000"/>
                </a:solidFill>
              </a:rPr>
              <a:t>Orçamento estimado: </a:t>
            </a:r>
            <a:r>
              <a:rPr lang="pt-BR" sz="2000" dirty="0">
                <a:solidFill>
                  <a:srgbClr val="FF0000"/>
                </a:solidFill>
              </a:rPr>
              <a:t>R$20.000.000,00</a:t>
            </a:r>
          </a:p>
        </p:txBody>
      </p:sp>
    </p:spTree>
    <p:extLst>
      <p:ext uri="{BB962C8B-B14F-4D97-AF65-F5344CB8AC3E}">
        <p14:creationId xmlns:p14="http://schemas.microsoft.com/office/powerpoint/2010/main" val="3138998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CC96A81-1D9E-44EE-B5A2-7B265B9F3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78" b="4302"/>
          <a:stretch/>
        </p:blipFill>
        <p:spPr>
          <a:xfrm>
            <a:off x="0" y="1199278"/>
            <a:ext cx="12192000" cy="565872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78801CA-92B6-4AAF-A9A3-5865546D88BC}"/>
              </a:ext>
            </a:extLst>
          </p:cNvPr>
          <p:cNvSpPr txBox="1"/>
          <p:nvPr/>
        </p:nvSpPr>
        <p:spPr>
          <a:xfrm>
            <a:off x="161365" y="134471"/>
            <a:ext cx="1179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4800" b="1"/>
            </a:lvl1pPr>
          </a:lstStyle>
          <a:p>
            <a:r>
              <a:rPr lang="pt-BR" dirty="0"/>
              <a:t>Criação de escritório </a:t>
            </a:r>
            <a:r>
              <a:rPr lang="pt-BR" dirty="0" err="1"/>
              <a:t>multi-institucional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81040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DD6CB03-338C-4B6F-95C0-1EDE12D40EF6}"/>
              </a:ext>
            </a:extLst>
          </p:cNvPr>
          <p:cNvSpPr txBox="1"/>
          <p:nvPr/>
        </p:nvSpPr>
        <p:spPr>
          <a:xfrm>
            <a:off x="253252" y="188259"/>
            <a:ext cx="11660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Considerações para a avaliação e implementação das propostas apresentadas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F0CE00D-D6DB-432A-8C8D-E869E467C2B3}"/>
              </a:ext>
            </a:extLst>
          </p:cNvPr>
          <p:cNvSpPr txBox="1"/>
          <p:nvPr/>
        </p:nvSpPr>
        <p:spPr>
          <a:xfrm>
            <a:off x="524435" y="1196788"/>
            <a:ext cx="1138965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2000" dirty="0"/>
              <a:t>O Instituto Mamirauá possui experiência ímpar na implementação de projetos em áreas remotas com populações tradicionais, para melhoria da qualidade de vida, geração de renda e conservação da biodiversidade;</a:t>
            </a:r>
          </a:p>
          <a:p>
            <a:pPr marL="342900" indent="-342900">
              <a:buAutoNum type="arabicPeriod"/>
            </a:pPr>
            <a:endParaRPr lang="pt-BR" sz="2000" dirty="0"/>
          </a:p>
          <a:p>
            <a:pPr marL="342900" indent="-342900">
              <a:buAutoNum type="arabicPeriod"/>
            </a:pPr>
            <a:r>
              <a:rPr lang="pt-BR" sz="2000" dirty="0"/>
              <a:t>O Instituto Mamirauá nunca atuou na TI </a:t>
            </a:r>
            <a:r>
              <a:rPr lang="pt-BR" sz="2000" dirty="0" err="1"/>
              <a:t>Yanomami</a:t>
            </a:r>
            <a:r>
              <a:rPr lang="pt-BR" sz="2000" dirty="0"/>
              <a:t> onde existe prévia e extensa experiência de outras instituições;</a:t>
            </a:r>
          </a:p>
          <a:p>
            <a:pPr marL="342900" indent="-342900">
              <a:buAutoNum type="arabicPeriod"/>
            </a:pPr>
            <a:endParaRPr lang="pt-BR" sz="2000" dirty="0"/>
          </a:p>
          <a:p>
            <a:pPr marL="342900" indent="-342900">
              <a:buFontTx/>
              <a:buAutoNum type="arabicPeriod"/>
            </a:pPr>
            <a:r>
              <a:rPr lang="pt-BR" sz="2000" dirty="0"/>
              <a:t>Toda e qualquer nova iniciativa tem que ser discutida e aprovada pelos povos que vivem na região;</a:t>
            </a:r>
          </a:p>
          <a:p>
            <a:pPr marL="342900" indent="-342900">
              <a:buFontTx/>
              <a:buAutoNum type="arabicPeriod"/>
            </a:pPr>
            <a:endParaRPr lang="pt-BR" sz="2000" dirty="0"/>
          </a:p>
          <a:p>
            <a:pPr marL="342900" indent="-342900">
              <a:buAutoNum type="arabicPeriod"/>
            </a:pPr>
            <a:r>
              <a:rPr lang="pt-BR" sz="2000" dirty="0"/>
              <a:t>Toda e qualquer nova iniciativa tem que “somar” às iniciativas existentes, gerando conhecimento e impactos novos;</a:t>
            </a:r>
          </a:p>
          <a:p>
            <a:pPr marL="342900" indent="-342900">
              <a:buAutoNum type="arabicPeriod"/>
            </a:pPr>
            <a:endParaRPr lang="pt-BR" sz="2000" dirty="0"/>
          </a:p>
          <a:p>
            <a:pPr marL="342900" indent="-342900">
              <a:buAutoNum type="arabicPeriod"/>
            </a:pPr>
            <a:r>
              <a:rPr lang="pt-BR" sz="2000" dirty="0"/>
              <a:t>As ações emergenciais relacionadas à crise sanitária sempre serão prioritárias;</a:t>
            </a:r>
          </a:p>
          <a:p>
            <a:pPr marL="342900" indent="-342900">
              <a:buAutoNum type="arabicPeriod"/>
            </a:pPr>
            <a:endParaRPr lang="pt-BR" sz="2000" dirty="0"/>
          </a:p>
          <a:p>
            <a:pPr marL="342900" indent="-342900">
              <a:buAutoNum type="arabicPeriod"/>
            </a:pPr>
            <a:r>
              <a:rPr lang="pt-BR" sz="2000" dirty="0"/>
              <a:t>O Instituto Mamirauá se propõe trabalhar em parceria e/ou em consonância com as outras instituições que já atuam na região, especialmente junto à população local.</a:t>
            </a:r>
          </a:p>
        </p:txBody>
      </p:sp>
    </p:spTree>
    <p:extLst>
      <p:ext uri="{BB962C8B-B14F-4D97-AF65-F5344CB8AC3E}">
        <p14:creationId xmlns:p14="http://schemas.microsoft.com/office/powerpoint/2010/main" val="2745828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0455877-93A8-4E8F-966B-94EF07C62E34}"/>
              </a:ext>
            </a:extLst>
          </p:cNvPr>
          <p:cNvSpPr txBox="1"/>
          <p:nvPr/>
        </p:nvSpPr>
        <p:spPr>
          <a:xfrm>
            <a:off x="447027" y="1138923"/>
            <a:ext cx="11221745" cy="5584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/>
              <a:t>Local: </a:t>
            </a:r>
            <a:r>
              <a:rPr lang="pt-BR" sz="2000" dirty="0"/>
              <a:t>Alto Alegre (Roraima)? Tem que ser decidido com as instituições que atuam na região e com as lideranças indígenas.</a:t>
            </a:r>
          </a:p>
          <a:p>
            <a:pPr>
              <a:lnSpc>
                <a:spcPct val="150000"/>
              </a:lnSpc>
            </a:pPr>
            <a:r>
              <a:rPr lang="pt-BR" sz="2000" b="1" dirty="0"/>
              <a:t>Objetivos:</a:t>
            </a:r>
          </a:p>
          <a:p>
            <a:pPr marL="457200" indent="-457200">
              <a:lnSpc>
                <a:spcPct val="150000"/>
              </a:lnSpc>
              <a:buFont typeface="+mj-lt"/>
              <a:buAutoNum type="alphaLcParenR"/>
            </a:pPr>
            <a:r>
              <a:rPr lang="pt-BR" sz="2000" dirty="0"/>
              <a:t>Construção de espaço para interação e integração </a:t>
            </a:r>
            <a:r>
              <a:rPr lang="pt-BR" sz="2000" dirty="0" err="1"/>
              <a:t>multi-institucional</a:t>
            </a:r>
            <a:endParaRPr lang="pt-BR" sz="2000" dirty="0"/>
          </a:p>
          <a:p>
            <a:pPr marL="457200" indent="-457200">
              <a:lnSpc>
                <a:spcPct val="150000"/>
              </a:lnSpc>
              <a:buFont typeface="+mj-lt"/>
              <a:buAutoNum type="alphaLcParenR"/>
            </a:pPr>
            <a:r>
              <a:rPr lang="pt-BR" sz="2000" dirty="0"/>
              <a:t>Garantia de presença na região</a:t>
            </a:r>
          </a:p>
          <a:p>
            <a:pPr marL="457200" indent="-457200">
              <a:lnSpc>
                <a:spcPct val="150000"/>
              </a:lnSpc>
              <a:buFont typeface="+mj-lt"/>
              <a:buAutoNum type="alphaLcParenR"/>
            </a:pPr>
            <a:r>
              <a:rPr lang="pt-BR" sz="2000" dirty="0"/>
              <a:t>Atuação na área urbana</a:t>
            </a:r>
          </a:p>
          <a:p>
            <a:pPr marL="457200" indent="-457200">
              <a:lnSpc>
                <a:spcPct val="150000"/>
              </a:lnSpc>
              <a:buFont typeface="+mj-lt"/>
              <a:buAutoNum type="alphaLcParenR"/>
            </a:pPr>
            <a:r>
              <a:rPr lang="pt-BR" sz="2000" dirty="0"/>
              <a:t>Fixação de recursos humanos na região</a:t>
            </a:r>
          </a:p>
          <a:p>
            <a:pPr marL="457200" indent="-457200">
              <a:lnSpc>
                <a:spcPct val="150000"/>
              </a:lnSpc>
              <a:buFont typeface="+mj-lt"/>
              <a:buAutoNum type="alphaLcParenR"/>
            </a:pPr>
            <a:r>
              <a:rPr lang="pt-BR" sz="2000" dirty="0"/>
              <a:t>Geração de renda a partir das ações de conservação e desenvolvimento social</a:t>
            </a:r>
          </a:p>
          <a:p>
            <a:pPr>
              <a:lnSpc>
                <a:spcPct val="150000"/>
              </a:lnSpc>
            </a:pPr>
            <a:r>
              <a:rPr lang="pt-BR" sz="2000" b="1" dirty="0"/>
              <a:t>Instituições (apenas sugestão): </a:t>
            </a:r>
            <a:r>
              <a:rPr lang="pt-BR" sz="2000" dirty="0"/>
              <a:t>Instituto Mamirauá, Universidades, Instituto Socioambiental (ISA), Instituições indígenas, Lideranças locais, </a:t>
            </a:r>
            <a:r>
              <a:rPr lang="pt-BR" sz="2000" dirty="0" err="1"/>
              <a:t>FioCruz</a:t>
            </a:r>
            <a:r>
              <a:rPr lang="pt-BR" sz="2000" dirty="0"/>
              <a:t>, Servidores públicos de diferentes agencias / setores; Polícia Federal; ONGs, etc.</a:t>
            </a:r>
            <a:endParaRPr lang="pt-BR" sz="2000" b="1" dirty="0"/>
          </a:p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rgbClr val="008000"/>
                </a:solidFill>
              </a:rPr>
              <a:t>Orçamento estimado: </a:t>
            </a:r>
            <a:r>
              <a:rPr lang="pt-BR" sz="2000" dirty="0">
                <a:solidFill>
                  <a:srgbClr val="008000"/>
                </a:solidFill>
              </a:rPr>
              <a:t>R$ 5.000.000,00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A4F8FF7-4327-4CE6-BA08-9E3CE2CC1699}"/>
              </a:ext>
            </a:extLst>
          </p:cNvPr>
          <p:cNvSpPr txBox="1"/>
          <p:nvPr/>
        </p:nvSpPr>
        <p:spPr>
          <a:xfrm>
            <a:off x="161365" y="134471"/>
            <a:ext cx="11793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4800" b="1"/>
            </a:lvl1pPr>
          </a:lstStyle>
          <a:p>
            <a:r>
              <a:rPr lang="pt-BR" dirty="0"/>
              <a:t>Criação de escritório </a:t>
            </a:r>
            <a:r>
              <a:rPr lang="pt-BR" dirty="0" err="1"/>
              <a:t>multi-institucional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8571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78801CA-92B6-4AAF-A9A3-5865546D88BC}"/>
              </a:ext>
            </a:extLst>
          </p:cNvPr>
          <p:cNvSpPr txBox="1"/>
          <p:nvPr/>
        </p:nvSpPr>
        <p:spPr>
          <a:xfrm>
            <a:off x="0" y="13447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4800" b="1"/>
            </a:lvl1pPr>
          </a:lstStyle>
          <a:p>
            <a:r>
              <a:rPr lang="pt-BR" sz="4400" dirty="0"/>
              <a:t>Criação de base de campo para pesquisa e extensão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5233AAC-C1BE-4931-BA48-91DA9646B84F}"/>
              </a:ext>
            </a:extLst>
          </p:cNvPr>
          <p:cNvGrpSpPr/>
          <p:nvPr/>
        </p:nvGrpSpPr>
        <p:grpSpPr>
          <a:xfrm>
            <a:off x="-6691" y="903912"/>
            <a:ext cx="12205381" cy="5954088"/>
            <a:chOff x="-6691" y="903912"/>
            <a:chExt cx="12205381" cy="5954088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1472E2B7-D557-43FF-80B7-175BADDA96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3276"/>
            <a:stretch/>
          </p:blipFill>
          <p:spPr>
            <a:xfrm>
              <a:off x="-6691" y="903912"/>
              <a:ext cx="12205381" cy="5954088"/>
            </a:xfrm>
            <a:prstGeom prst="rect">
              <a:avLst/>
            </a:prstGeom>
          </p:spPr>
        </p:pic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B1BEC29E-05CE-4218-B3FE-F0D6F5754D76}"/>
                </a:ext>
              </a:extLst>
            </p:cNvPr>
            <p:cNvSpPr/>
            <p:nvPr/>
          </p:nvSpPr>
          <p:spPr>
            <a:xfrm>
              <a:off x="6110288" y="1195388"/>
              <a:ext cx="1457325" cy="1652587"/>
            </a:xfrm>
            <a:custGeom>
              <a:avLst/>
              <a:gdLst>
                <a:gd name="connsiteX0" fmla="*/ 204787 w 1457325"/>
                <a:gd name="connsiteY0" fmla="*/ 1119187 h 1652587"/>
                <a:gd name="connsiteX1" fmla="*/ 0 w 1457325"/>
                <a:gd name="connsiteY1" fmla="*/ 1652587 h 1652587"/>
                <a:gd name="connsiteX2" fmla="*/ 1452562 w 1457325"/>
                <a:gd name="connsiteY2" fmla="*/ 552450 h 1652587"/>
                <a:gd name="connsiteX3" fmla="*/ 1457325 w 1457325"/>
                <a:gd name="connsiteY3" fmla="*/ 0 h 1652587"/>
                <a:gd name="connsiteX4" fmla="*/ 204787 w 1457325"/>
                <a:gd name="connsiteY4" fmla="*/ 1119187 h 165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325" h="1652587">
                  <a:moveTo>
                    <a:pt x="204787" y="1119187"/>
                  </a:moveTo>
                  <a:lnTo>
                    <a:pt x="0" y="1652587"/>
                  </a:lnTo>
                  <a:lnTo>
                    <a:pt x="1452562" y="552450"/>
                  </a:lnTo>
                  <a:cubicBezTo>
                    <a:pt x="1454150" y="368300"/>
                    <a:pt x="1455737" y="184150"/>
                    <a:pt x="1457325" y="0"/>
                  </a:cubicBezTo>
                  <a:lnTo>
                    <a:pt x="204787" y="1119187"/>
                  </a:lnTo>
                  <a:close/>
                </a:path>
              </a:pathLst>
            </a:custGeom>
            <a:solidFill>
              <a:srgbClr val="A09B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844395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0455877-93A8-4E8F-966B-94EF07C62E34}"/>
              </a:ext>
            </a:extLst>
          </p:cNvPr>
          <p:cNvSpPr txBox="1"/>
          <p:nvPr/>
        </p:nvSpPr>
        <p:spPr>
          <a:xfrm>
            <a:off x="369621" y="1330483"/>
            <a:ext cx="6399332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/>
              <a:t>Local(ais): </a:t>
            </a:r>
            <a:r>
              <a:rPr lang="pt-BR" sz="2000" dirty="0"/>
              <a:t>Rio </a:t>
            </a:r>
            <a:r>
              <a:rPr lang="pt-BR" sz="2000" dirty="0" err="1"/>
              <a:t>Uraricoera</a:t>
            </a:r>
            <a:r>
              <a:rPr lang="pt-BR" sz="2000" dirty="0"/>
              <a:t>?</a:t>
            </a:r>
          </a:p>
          <a:p>
            <a:pPr>
              <a:lnSpc>
                <a:spcPct val="150000"/>
              </a:lnSpc>
            </a:pPr>
            <a:r>
              <a:rPr lang="pt-BR" sz="2000" b="1" dirty="0"/>
              <a:t>Objetivos:</a:t>
            </a:r>
          </a:p>
          <a:p>
            <a:pPr marL="457200" indent="-457200">
              <a:lnSpc>
                <a:spcPct val="150000"/>
              </a:lnSpc>
              <a:buFont typeface="+mj-lt"/>
              <a:buAutoNum type="alphaLcParenR"/>
            </a:pPr>
            <a:r>
              <a:rPr lang="pt-BR" sz="2000" dirty="0"/>
              <a:t>Construção de espaço para interação e integração </a:t>
            </a:r>
            <a:r>
              <a:rPr lang="pt-BR" sz="2000" dirty="0" err="1"/>
              <a:t>multi-institucional</a:t>
            </a:r>
            <a:endParaRPr lang="pt-BR" sz="2000" dirty="0"/>
          </a:p>
          <a:p>
            <a:pPr marL="457200" indent="-457200">
              <a:lnSpc>
                <a:spcPct val="150000"/>
              </a:lnSpc>
              <a:buFont typeface="+mj-lt"/>
              <a:buAutoNum type="alphaLcParenR"/>
            </a:pPr>
            <a:r>
              <a:rPr lang="pt-BR" sz="2000" dirty="0"/>
              <a:t>Garantia de presença na região</a:t>
            </a:r>
          </a:p>
          <a:p>
            <a:pPr marL="457200" indent="-457200">
              <a:lnSpc>
                <a:spcPct val="150000"/>
              </a:lnSpc>
              <a:buFont typeface="+mj-lt"/>
              <a:buAutoNum type="alphaLcParenR"/>
            </a:pPr>
            <a:r>
              <a:rPr lang="pt-BR" sz="2000" dirty="0"/>
              <a:t>Laboratório em campo</a:t>
            </a:r>
          </a:p>
          <a:p>
            <a:pPr marL="457200" indent="-457200">
              <a:lnSpc>
                <a:spcPct val="150000"/>
              </a:lnSpc>
              <a:buFont typeface="+mj-lt"/>
              <a:buAutoNum type="alphaLcParenR"/>
            </a:pPr>
            <a:r>
              <a:rPr lang="pt-BR" sz="2000" dirty="0"/>
              <a:t>Apoio a pesquisa e extensão</a:t>
            </a:r>
          </a:p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rgbClr val="008000"/>
                </a:solidFill>
              </a:rPr>
              <a:t>Orçamento estimado: </a:t>
            </a:r>
            <a:r>
              <a:rPr lang="pt-BR" sz="2000" dirty="0">
                <a:solidFill>
                  <a:srgbClr val="008000"/>
                </a:solidFill>
              </a:rPr>
              <a:t>R$ 3.000.000,00 por base de campo equipada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1D76584-F32A-476C-806F-834067055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952" y="1076324"/>
            <a:ext cx="5306227" cy="547239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E8120B9-D99B-4354-8657-D1B8223EC429}"/>
              </a:ext>
            </a:extLst>
          </p:cNvPr>
          <p:cNvSpPr txBox="1"/>
          <p:nvPr/>
        </p:nvSpPr>
        <p:spPr>
          <a:xfrm>
            <a:off x="0" y="13447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4800" b="1"/>
            </a:lvl1pPr>
          </a:lstStyle>
          <a:p>
            <a:r>
              <a:rPr lang="pt-BR" sz="4400" dirty="0"/>
              <a:t>Criação de base de campo para pesquisa e extensão</a:t>
            </a:r>
          </a:p>
        </p:txBody>
      </p:sp>
    </p:spTree>
    <p:extLst>
      <p:ext uri="{BB962C8B-B14F-4D97-AF65-F5344CB8AC3E}">
        <p14:creationId xmlns:p14="http://schemas.microsoft.com/office/powerpoint/2010/main" val="1441965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B7F18EC-79CC-4BF4-B18B-9AA23C08DE71}"/>
              </a:ext>
            </a:extLst>
          </p:cNvPr>
          <p:cNvSpPr txBox="1"/>
          <p:nvPr/>
        </p:nvSpPr>
        <p:spPr>
          <a:xfrm>
            <a:off x="387723" y="851250"/>
            <a:ext cx="11416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Como essa ação está alinhada com as propostas já realizadas pelos próprios </a:t>
            </a:r>
            <a:r>
              <a:rPr lang="pt-BR" sz="2400" b="1" dirty="0" err="1"/>
              <a:t>Yanomamis</a:t>
            </a:r>
            <a:r>
              <a:rPr lang="pt-BR" sz="2400" b="1" dirty="0"/>
              <a:t>: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5B9EA18-7ABA-4E9A-8D07-C22CE215EC87}"/>
              </a:ext>
            </a:extLst>
          </p:cNvPr>
          <p:cNvSpPr txBox="1"/>
          <p:nvPr/>
        </p:nvSpPr>
        <p:spPr>
          <a:xfrm>
            <a:off x="0" y="13447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4800" b="1"/>
            </a:lvl1pPr>
          </a:lstStyle>
          <a:p>
            <a:r>
              <a:rPr lang="pt-BR" sz="4400" dirty="0"/>
              <a:t>Criação de base de campo para pesquisa e extensão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87E7902E-2122-4CF4-AB18-A87C8C8930B9}"/>
              </a:ext>
            </a:extLst>
          </p:cNvPr>
          <p:cNvGrpSpPr/>
          <p:nvPr/>
        </p:nvGrpSpPr>
        <p:grpSpPr>
          <a:xfrm>
            <a:off x="-914" y="1510538"/>
            <a:ext cx="12192914" cy="5363746"/>
            <a:chOff x="-914" y="1510538"/>
            <a:chExt cx="12192914" cy="5363746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123F2FC0-85A0-477D-B5C9-1F176E512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460" r="16855"/>
            <a:stretch/>
          </p:blipFill>
          <p:spPr>
            <a:xfrm>
              <a:off x="7169580" y="1510538"/>
              <a:ext cx="1849642" cy="4016204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0AFB2806-32E8-438E-9110-7F0EF3E61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6855"/>
            <a:stretch/>
          </p:blipFill>
          <p:spPr>
            <a:xfrm>
              <a:off x="0" y="1510538"/>
              <a:ext cx="5418900" cy="4016204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47490486-1EAD-4A48-A37F-14621345D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460" r="16855"/>
            <a:stretch/>
          </p:blipFill>
          <p:spPr>
            <a:xfrm flipH="1">
              <a:off x="5383009" y="1510538"/>
              <a:ext cx="1786571" cy="4016204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615A1880-42B4-432B-A2A9-2687B0407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460" r="16855"/>
            <a:stretch/>
          </p:blipFill>
          <p:spPr>
            <a:xfrm flipH="1">
              <a:off x="9015338" y="1510538"/>
              <a:ext cx="1786571" cy="4016204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02A29232-4255-485F-85E1-0DDC8FCBE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460" r="21472"/>
            <a:stretch/>
          </p:blipFill>
          <p:spPr>
            <a:xfrm>
              <a:off x="10702947" y="1510538"/>
              <a:ext cx="1489053" cy="4016204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09C6EFEE-A502-43C1-A2D3-FB67FBF2D0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3333" r="16855"/>
            <a:stretch/>
          </p:blipFill>
          <p:spPr>
            <a:xfrm flipV="1">
              <a:off x="0" y="5526740"/>
              <a:ext cx="5418900" cy="1331259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88E66752-0DBA-4E61-96B8-A1CC142571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460" t="63333" r="16855"/>
            <a:stretch/>
          </p:blipFill>
          <p:spPr>
            <a:xfrm flipH="1" flipV="1">
              <a:off x="5383006" y="5526741"/>
              <a:ext cx="1786571" cy="1331258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0C24A03C-EAE8-4C24-9C93-ECC0C78E0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460" t="63333" r="16855"/>
            <a:stretch/>
          </p:blipFill>
          <p:spPr>
            <a:xfrm flipV="1">
              <a:off x="7169580" y="5526740"/>
              <a:ext cx="1849642" cy="1331257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A79A3A76-E47C-48D9-8C49-D2B1883C9C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460" t="63333" r="16855"/>
            <a:stretch/>
          </p:blipFill>
          <p:spPr>
            <a:xfrm flipH="1" flipV="1">
              <a:off x="9015335" y="5526741"/>
              <a:ext cx="1786571" cy="1331256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8144CA27-AC0A-4823-85E3-3413CB6FB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460" t="63333" r="21472"/>
            <a:stretch/>
          </p:blipFill>
          <p:spPr>
            <a:xfrm flipV="1">
              <a:off x="10702947" y="5526740"/>
              <a:ext cx="1489053" cy="1331255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508120C6-4898-4786-BA68-602DCF874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03" y="5782449"/>
              <a:ext cx="5419814" cy="598632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30ECCF52-438A-46FF-A6BB-C5604380C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14" y="6195422"/>
              <a:ext cx="5419814" cy="280440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1B822ADC-1402-4D04-9548-D17617CE0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33993"/>
              <a:ext cx="5419814" cy="280440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CA58B9E8-A753-4564-BA62-16A71A9FC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44989"/>
              <a:ext cx="5419814" cy="280440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3BC7EA39-A1B4-4309-A110-063D75DB6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93844"/>
              <a:ext cx="5419814" cy="280440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8CE15150-188B-4917-95F0-9D2416460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56" y="6124516"/>
              <a:ext cx="5419814" cy="598632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5E8A3769-CBF4-461D-8D49-8418D6FFF1C8}"/>
              </a:ext>
            </a:extLst>
          </p:cNvPr>
          <p:cNvSpPr txBox="1"/>
          <p:nvPr/>
        </p:nvSpPr>
        <p:spPr>
          <a:xfrm>
            <a:off x="3812345" y="2542340"/>
            <a:ext cx="816654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solidFill>
                  <a:schemeClr val="bg1"/>
                </a:solidFill>
              </a:rPr>
              <a:t>“O primeiro ponto para o controle do garimpo ilegal na TIY é, obviamente, o desenvolvimento e a retomada de uma estratégia de Proteção Territorial consistente, capaz de deflagrar operações regulares de desmantelamento dos focos de garimpo e (1) a manutenção das Bases de Proteção </a:t>
            </a:r>
            <a:r>
              <a:rPr lang="pt-BR" sz="3200" b="1" dirty="0" err="1">
                <a:solidFill>
                  <a:schemeClr val="bg1"/>
                </a:solidFill>
              </a:rPr>
              <a:t>Etnoambientais</a:t>
            </a:r>
            <a:r>
              <a:rPr lang="pt-BR" sz="3200" b="1" dirty="0">
                <a:solidFill>
                  <a:schemeClr val="bg1"/>
                </a:solidFill>
              </a:rPr>
              <a:t> (</a:t>
            </a:r>
            <a:r>
              <a:rPr lang="pt-BR" sz="3200" b="1" dirty="0" err="1">
                <a:solidFill>
                  <a:schemeClr val="bg1"/>
                </a:solidFill>
              </a:rPr>
              <a:t>BAPEs</a:t>
            </a:r>
            <a:r>
              <a:rPr lang="pt-BR" sz="3200" b="1" dirty="0">
                <a:solidFill>
                  <a:schemeClr val="bg1"/>
                </a:solidFill>
              </a:rPr>
              <a:t>) nos locais estratégicos.”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42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6A68094-BB9A-4B2D-B609-50A4965F5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09" b="3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AEFC304-2957-4CB0-B2CE-ECC1AC4DD51D}"/>
              </a:ext>
            </a:extLst>
          </p:cNvPr>
          <p:cNvSpPr txBox="1"/>
          <p:nvPr/>
        </p:nvSpPr>
        <p:spPr>
          <a:xfrm rot="16200000">
            <a:off x="9266776" y="3932777"/>
            <a:ext cx="5542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Foto: https://adra.org.br/roraima/sos_yanomami/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5BBF460-0658-4C48-A3C6-7EF1C05D4176}"/>
              </a:ext>
            </a:extLst>
          </p:cNvPr>
          <p:cNvSpPr txBox="1"/>
          <p:nvPr/>
        </p:nvSpPr>
        <p:spPr>
          <a:xfrm>
            <a:off x="370448" y="284278"/>
            <a:ext cx="56552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joao.valsecchi@mamiraua.org.br</a:t>
            </a:r>
            <a:endParaRPr lang="pt-BR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pt-BR" sz="3200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diretoria@mamiraua.org.br</a:t>
            </a:r>
            <a:endParaRPr lang="pt-BR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endParaRPr lang="pt-BR" sz="3200" dirty="0">
              <a:solidFill>
                <a:schemeClr val="bg1"/>
              </a:solidFill>
            </a:endParaRPr>
          </a:p>
          <a:p>
            <a:pPr algn="ctr"/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E122BE-05CB-4BC5-8B35-2D01904ECE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79000"/>
                    </a14:imgEffect>
                  </a14:imgLayer>
                </a14:imgProps>
              </a:ext>
            </a:extLst>
          </a:blip>
          <a:srcRect b="14625"/>
          <a:stretch/>
        </p:blipFill>
        <p:spPr>
          <a:xfrm>
            <a:off x="1617785" y="1876305"/>
            <a:ext cx="2885574" cy="129791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0DB720A-EA1E-4B23-A27C-CCF0747055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154"/>
          <a:stretch/>
        </p:blipFill>
        <p:spPr>
          <a:xfrm>
            <a:off x="1287865" y="3287192"/>
            <a:ext cx="3820377" cy="103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97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E40FE34-AD93-4DD0-9F37-5FD3C2673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1B3BAE4-B67D-4C9D-96D3-D74AF2DD6622}"/>
              </a:ext>
            </a:extLst>
          </p:cNvPr>
          <p:cNvSpPr/>
          <p:nvPr/>
        </p:nvSpPr>
        <p:spPr>
          <a:xfrm rot="16200000">
            <a:off x="-2700258" y="3108518"/>
            <a:ext cx="6489732" cy="551333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4902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GARIMPO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9C9CE33-2F0F-4A5A-A37D-E376C3446972}"/>
              </a:ext>
            </a:extLst>
          </p:cNvPr>
          <p:cNvSpPr/>
          <p:nvPr/>
        </p:nvSpPr>
        <p:spPr>
          <a:xfrm>
            <a:off x="1010768" y="170437"/>
            <a:ext cx="3119717" cy="615792"/>
          </a:xfrm>
          <a:prstGeom prst="roundRect">
            <a:avLst/>
          </a:prstGeom>
          <a:solidFill>
            <a:srgbClr val="FF3300">
              <a:alpha val="7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Crimes associados ao Garimpo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AED1DC56-9583-493F-8867-CB739314296C}"/>
              </a:ext>
            </a:extLst>
          </p:cNvPr>
          <p:cNvSpPr/>
          <p:nvPr/>
        </p:nvSpPr>
        <p:spPr>
          <a:xfrm>
            <a:off x="1010768" y="1045364"/>
            <a:ext cx="3119717" cy="61579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Ameaça à Segurança, à Vida e ao Direito de Ir e Vir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9005D7E8-BE25-4C45-83A4-F7C804CC2946}"/>
              </a:ext>
            </a:extLst>
          </p:cNvPr>
          <p:cNvSpPr/>
          <p:nvPr/>
        </p:nvSpPr>
        <p:spPr>
          <a:xfrm>
            <a:off x="1010761" y="4107284"/>
            <a:ext cx="3119717" cy="61579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Destruição Ambiental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13E73D4-806E-4DDF-9D22-C72389947442}"/>
              </a:ext>
            </a:extLst>
          </p:cNvPr>
          <p:cNvSpPr/>
          <p:nvPr/>
        </p:nvSpPr>
        <p:spPr>
          <a:xfrm>
            <a:off x="4391313" y="2114308"/>
            <a:ext cx="3119717" cy="61579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Desnutrição Infantil e Adulta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752410A2-4788-4BED-9230-BB8D73B0728B}"/>
              </a:ext>
            </a:extLst>
          </p:cNvPr>
          <p:cNvSpPr/>
          <p:nvPr/>
        </p:nvSpPr>
        <p:spPr>
          <a:xfrm>
            <a:off x="4368932" y="5991424"/>
            <a:ext cx="3119717" cy="61579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Malária e outras Doenças Emergentes e </a:t>
            </a:r>
            <a:r>
              <a:rPr lang="pt-BR" b="1" dirty="0" err="1">
                <a:solidFill>
                  <a:sysClr val="windowText" lastClr="000000"/>
                </a:solidFill>
              </a:rPr>
              <a:t>Reemergentes</a:t>
            </a:r>
            <a:r>
              <a:rPr lang="pt-BR" b="1" dirty="0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6060D8F6-6C78-4E74-B973-6C5E2D9E8711}"/>
              </a:ext>
            </a:extLst>
          </p:cNvPr>
          <p:cNvSpPr/>
          <p:nvPr/>
        </p:nvSpPr>
        <p:spPr>
          <a:xfrm>
            <a:off x="4391313" y="4644563"/>
            <a:ext cx="3119717" cy="61579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Limitação do Acesso a Água Potável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28C5123E-7C50-4FC2-843A-44CAF767EA3D}"/>
              </a:ext>
            </a:extLst>
          </p:cNvPr>
          <p:cNvSpPr/>
          <p:nvPr/>
        </p:nvSpPr>
        <p:spPr>
          <a:xfrm>
            <a:off x="4391315" y="1045364"/>
            <a:ext cx="3119717" cy="61579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Desestruturação Social e Econômica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BE40880D-B877-42D4-83B8-C9D1E18D5DF4}"/>
              </a:ext>
            </a:extLst>
          </p:cNvPr>
          <p:cNvSpPr/>
          <p:nvPr/>
        </p:nvSpPr>
        <p:spPr>
          <a:xfrm>
            <a:off x="4391313" y="3195745"/>
            <a:ext cx="3119717" cy="95930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Contaminação do ambiente da fauna e do pescado por mercúrio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A297FDB2-74BC-406D-9803-C020918FFA04}"/>
              </a:ext>
            </a:extLst>
          </p:cNvPr>
          <p:cNvSpPr/>
          <p:nvPr/>
        </p:nvSpPr>
        <p:spPr>
          <a:xfrm>
            <a:off x="1010763" y="1957003"/>
            <a:ext cx="3119717" cy="61579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Ameaça à posse e uso fruto de seus territórios.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2B15AF67-1FC8-456E-8421-C9B62100F0DF}"/>
              </a:ext>
            </a:extLst>
          </p:cNvPr>
          <p:cNvSpPr/>
          <p:nvPr/>
        </p:nvSpPr>
        <p:spPr>
          <a:xfrm>
            <a:off x="1010762" y="2866073"/>
            <a:ext cx="3119717" cy="963731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Ameaça à manutenção e reprodução dos modos de vida tradicionais.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5595B732-DF77-475E-A07A-6BE3EA9C0D88}"/>
              </a:ext>
            </a:extLst>
          </p:cNvPr>
          <p:cNvSpPr/>
          <p:nvPr/>
        </p:nvSpPr>
        <p:spPr>
          <a:xfrm>
            <a:off x="4391315" y="170437"/>
            <a:ext cx="3119717" cy="615792"/>
          </a:xfrm>
          <a:prstGeom prst="roundRect">
            <a:avLst/>
          </a:prstGeom>
          <a:solidFill>
            <a:srgbClr val="FF0000">
              <a:alpha val="7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Consequências primárias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608397F3-8A1C-45D3-AA72-1677215789ED}"/>
              </a:ext>
            </a:extLst>
          </p:cNvPr>
          <p:cNvSpPr/>
          <p:nvPr/>
        </p:nvSpPr>
        <p:spPr>
          <a:xfrm>
            <a:off x="1010764" y="5034722"/>
            <a:ext cx="3119717" cy="61579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Tráfico de drogas e armas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545AABE1-8A9B-49B8-9F40-A15D076655DE}"/>
              </a:ext>
            </a:extLst>
          </p:cNvPr>
          <p:cNvSpPr/>
          <p:nvPr/>
        </p:nvSpPr>
        <p:spPr>
          <a:xfrm rot="16200000">
            <a:off x="4816656" y="3108518"/>
            <a:ext cx="6489731" cy="551333"/>
          </a:xfrm>
          <a:prstGeom prst="roundRect">
            <a:avLst/>
          </a:prstGeom>
          <a:solidFill>
            <a:srgbClr val="66FF99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Presença do Estado de suas estruturas e de Instituições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0DD337B4-DF96-43C6-9ABB-96DAF2FBB519}"/>
              </a:ext>
            </a:extLst>
          </p:cNvPr>
          <p:cNvSpPr/>
          <p:nvPr/>
        </p:nvSpPr>
        <p:spPr>
          <a:xfrm>
            <a:off x="8704733" y="1656328"/>
            <a:ext cx="3119717" cy="61579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Criação de base de campo para pesquisa e extensão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C2537892-C189-49EA-8BB1-0261EC02EFC6}"/>
              </a:ext>
            </a:extLst>
          </p:cNvPr>
          <p:cNvSpPr/>
          <p:nvPr/>
        </p:nvSpPr>
        <p:spPr>
          <a:xfrm>
            <a:off x="8704733" y="4415180"/>
            <a:ext cx="3119717" cy="65946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Recuperação de áreas degradadas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7D6084F0-3E5F-4653-A1F9-6F91941A947D}"/>
              </a:ext>
            </a:extLst>
          </p:cNvPr>
          <p:cNvSpPr/>
          <p:nvPr/>
        </p:nvSpPr>
        <p:spPr>
          <a:xfrm>
            <a:off x="8704733" y="3654636"/>
            <a:ext cx="3119717" cy="61579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Pesquisa / Levantamento epidemiológico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0568CF98-7543-492C-880F-CA7D00B55470}"/>
              </a:ext>
            </a:extLst>
          </p:cNvPr>
          <p:cNvSpPr/>
          <p:nvPr/>
        </p:nvSpPr>
        <p:spPr>
          <a:xfrm>
            <a:off x="8704735" y="918733"/>
            <a:ext cx="3119717" cy="61579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Criação de escritório </a:t>
            </a:r>
            <a:r>
              <a:rPr lang="pt-BR" b="1" dirty="0" err="1">
                <a:solidFill>
                  <a:sysClr val="windowText" lastClr="000000"/>
                </a:solidFill>
              </a:rPr>
              <a:t>multi-institucional</a:t>
            </a:r>
            <a:endParaRPr lang="pt-BR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F9233140-CB32-4A95-BD39-165720476BEC}"/>
              </a:ext>
            </a:extLst>
          </p:cNvPr>
          <p:cNvSpPr/>
          <p:nvPr/>
        </p:nvSpPr>
        <p:spPr>
          <a:xfrm>
            <a:off x="8704733" y="2388865"/>
            <a:ext cx="3119717" cy="1113138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Pesquisas sobre contaminação de mercúrio – ambiente aquático, terrestre e na fauna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E7D981D6-4EAB-4941-B9CA-05DC641EB858}"/>
              </a:ext>
            </a:extLst>
          </p:cNvPr>
          <p:cNvSpPr/>
          <p:nvPr/>
        </p:nvSpPr>
        <p:spPr>
          <a:xfrm>
            <a:off x="8704735" y="139320"/>
            <a:ext cx="3119717" cy="615792"/>
          </a:xfrm>
          <a:prstGeom prst="roundRect">
            <a:avLst/>
          </a:prstGeom>
          <a:solidFill>
            <a:srgbClr val="008000">
              <a:alpha val="7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Propostas de projetos / ações</a:t>
            </a: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761A5AF4-05B0-4EE9-B226-A3B0F533591A}"/>
              </a:ext>
            </a:extLst>
          </p:cNvPr>
          <p:cNvSpPr/>
          <p:nvPr/>
        </p:nvSpPr>
        <p:spPr>
          <a:xfrm>
            <a:off x="8682352" y="5207882"/>
            <a:ext cx="3119717" cy="65946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Sistemas de cultivo agroflorestais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86AD367B-010B-4675-877B-B293DCE784F2}"/>
              </a:ext>
            </a:extLst>
          </p:cNvPr>
          <p:cNvSpPr/>
          <p:nvPr/>
        </p:nvSpPr>
        <p:spPr>
          <a:xfrm>
            <a:off x="8682351" y="5969589"/>
            <a:ext cx="3119717" cy="65946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Acesso a água Potável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4EB7007F-E888-42BE-BAF7-308BC9905B0F}"/>
              </a:ext>
            </a:extLst>
          </p:cNvPr>
          <p:cNvSpPr/>
          <p:nvPr/>
        </p:nvSpPr>
        <p:spPr>
          <a:xfrm>
            <a:off x="1010765" y="5991424"/>
            <a:ext cx="3119717" cy="61579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Aliciamento para prostituição  Aliciamento sexual infantil</a:t>
            </a:r>
          </a:p>
        </p:txBody>
      </p:sp>
    </p:spTree>
    <p:extLst>
      <p:ext uri="{BB962C8B-B14F-4D97-AF65-F5344CB8AC3E}">
        <p14:creationId xmlns:p14="http://schemas.microsoft.com/office/powerpoint/2010/main" val="3224041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D813741-A9E8-4B6D-A5A5-B9AAA4EFF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49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C6A8211-FBB3-40B0-AF68-A6B85345F55D}"/>
              </a:ext>
            </a:extLst>
          </p:cNvPr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</a:rPr>
              <a:t>Mercúrio</a:t>
            </a:r>
          </a:p>
        </p:txBody>
      </p:sp>
    </p:spTree>
    <p:extLst>
      <p:ext uri="{BB962C8B-B14F-4D97-AF65-F5344CB8AC3E}">
        <p14:creationId xmlns:p14="http://schemas.microsoft.com/office/powerpoint/2010/main" val="2146740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B1E2576-9D2F-40AC-A0EC-46726D9BCD6B}"/>
              </a:ext>
            </a:extLst>
          </p:cNvPr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/>
              <a:t>Mercúrio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10E728-04BE-4788-836A-AB2A04CA5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49"/>
          <a:stretch/>
        </p:blipFill>
        <p:spPr>
          <a:xfrm>
            <a:off x="425824" y="0"/>
            <a:ext cx="11120718" cy="685048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A8CA30-2AE5-46A1-ADF2-A33C61D66ED3}"/>
              </a:ext>
            </a:extLst>
          </p:cNvPr>
          <p:cNvSpPr txBox="1"/>
          <p:nvPr/>
        </p:nvSpPr>
        <p:spPr>
          <a:xfrm>
            <a:off x="5922498" y="2665828"/>
            <a:ext cx="52191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“Há notícias de uma maior incidência de doenças neurológicas entre recém-nascidos nas comunidades </a:t>
            </a:r>
            <a:r>
              <a:rPr lang="pt-BR" sz="2800" dirty="0" err="1">
                <a:solidFill>
                  <a:schemeClr val="bg1"/>
                </a:solidFill>
              </a:rPr>
              <a:t>Yanomami</a:t>
            </a:r>
            <a:r>
              <a:rPr lang="pt-BR" sz="2800" dirty="0">
                <a:solidFill>
                  <a:schemeClr val="bg1"/>
                </a:solidFill>
              </a:rPr>
              <a:t>, mas estas não passaram por um diagnóstico de contaminação de mercúrio apesar de haver orientação normativa nesse sentido.”</a:t>
            </a:r>
          </a:p>
        </p:txBody>
      </p:sp>
    </p:spTree>
    <p:extLst>
      <p:ext uri="{BB962C8B-B14F-4D97-AF65-F5344CB8AC3E}">
        <p14:creationId xmlns:p14="http://schemas.microsoft.com/office/powerpoint/2010/main" val="91857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ABF3ED4-5105-4ADA-9A11-87E415D3B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0" t="27940" r="50354" b="56257"/>
          <a:stretch/>
        </p:blipFill>
        <p:spPr>
          <a:xfrm>
            <a:off x="174808" y="2252270"/>
            <a:ext cx="6619886" cy="12699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B1E2576-9D2F-40AC-A0EC-46726D9BCD6B}"/>
              </a:ext>
            </a:extLst>
          </p:cNvPr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/>
              <a:t>Mercúrio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30F6433-915B-4F96-BDE6-9DD7E0F79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53" t="28421" r="22353" b="31167"/>
          <a:stretch/>
        </p:blipFill>
        <p:spPr>
          <a:xfrm>
            <a:off x="174808" y="3800551"/>
            <a:ext cx="6619886" cy="23035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AA89151-2272-43AE-8607-D5E7AA0750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16" t="17724" r="33076" b="71373"/>
          <a:stretch/>
        </p:blipFill>
        <p:spPr>
          <a:xfrm>
            <a:off x="174809" y="1212679"/>
            <a:ext cx="6619885" cy="7612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872F44C-0988-401E-892B-088A884FE3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84" r="9345"/>
          <a:stretch/>
        </p:blipFill>
        <p:spPr>
          <a:xfrm>
            <a:off x="7061981" y="1123087"/>
            <a:ext cx="4955209" cy="331583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19A821C-F4F8-4B23-BDCE-E37DDEDC52E3}"/>
              </a:ext>
            </a:extLst>
          </p:cNvPr>
          <p:cNvSpPr txBox="1"/>
          <p:nvPr/>
        </p:nvSpPr>
        <p:spPr>
          <a:xfrm>
            <a:off x="7061981" y="4629156"/>
            <a:ext cx="4955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Mercúrio é utilizado durante a extração dos minérios — Foto: </a:t>
            </a:r>
            <a:r>
              <a:rPr lang="pt-BR" b="1" dirty="0" err="1"/>
              <a:t>Ipen</a:t>
            </a:r>
            <a:r>
              <a:rPr lang="pt-BR" b="1" dirty="0"/>
              <a:t>/Divulgação/Arquivo</a:t>
            </a:r>
          </a:p>
          <a:p>
            <a:pPr algn="just"/>
            <a:r>
              <a:rPr lang="pt-BR" dirty="0"/>
              <a:t>Fonte: </a:t>
            </a:r>
            <a:r>
              <a:rPr lang="pt-BR" sz="1400" dirty="0">
                <a:hlinkClick r:id="rId6"/>
              </a:rPr>
              <a:t>https://g1.globo.com/rr/roraima/noticia/2022/06/06/rios-na-terra-yanomami-tem-8600percent-de-contaminacao-por-mercurio-revela-laudo-da-pf.ghtml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079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B1E2576-9D2F-40AC-A0EC-46726D9BCD6B}"/>
              </a:ext>
            </a:extLst>
          </p:cNvPr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/>
              <a:t>Mercúrio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098ACEE-CB4F-41D1-A58D-EB48E6216F95}"/>
              </a:ext>
            </a:extLst>
          </p:cNvPr>
          <p:cNvSpPr txBox="1"/>
          <p:nvPr/>
        </p:nvSpPr>
        <p:spPr>
          <a:xfrm>
            <a:off x="351692" y="1308295"/>
            <a:ext cx="1055076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Diagnóstico de contaminação por mercúrio em crianças e adultos.</a:t>
            </a:r>
          </a:p>
          <a:p>
            <a:endParaRPr lang="pt-BR" sz="2000" b="1" dirty="0"/>
          </a:p>
          <a:p>
            <a:r>
              <a:rPr lang="pt-BR" sz="2000" b="1" dirty="0"/>
              <a:t>Locais: </a:t>
            </a:r>
            <a:r>
              <a:rPr lang="pt-BR" sz="2000" dirty="0"/>
              <a:t>Comunidades mais próximas de garimpo e aquelas localizadas a jusante nos principais trechos fluviais explorados.</a:t>
            </a:r>
          </a:p>
          <a:p>
            <a:r>
              <a:rPr lang="pt-BR" sz="2000" b="1" dirty="0">
                <a:solidFill>
                  <a:srgbClr val="008000"/>
                </a:solidFill>
              </a:rPr>
              <a:t>Já existem instituições realizando esse diagnóstico (intensificação / garantia de recursos)</a:t>
            </a:r>
            <a:endParaRPr lang="pt-BR" sz="2000" dirty="0">
              <a:solidFill>
                <a:srgbClr val="008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19C1A3D-FC4B-4EE3-BC54-9081AE4BEE0B}"/>
              </a:ext>
            </a:extLst>
          </p:cNvPr>
          <p:cNvSpPr txBox="1"/>
          <p:nvPr/>
        </p:nvSpPr>
        <p:spPr>
          <a:xfrm>
            <a:off x="351692" y="3549157"/>
            <a:ext cx="1055076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Diagnóstico de contaminação por mercúrio na fauna</a:t>
            </a:r>
          </a:p>
          <a:p>
            <a:endParaRPr lang="pt-BR" sz="2000" b="1" dirty="0"/>
          </a:p>
          <a:p>
            <a:r>
              <a:rPr lang="pt-BR" sz="2000" b="1" dirty="0"/>
              <a:t>Locais: </a:t>
            </a:r>
            <a:r>
              <a:rPr lang="pt-BR" sz="2000" dirty="0"/>
              <a:t>Área de uso das aldeias / comunidades.</a:t>
            </a:r>
          </a:p>
          <a:p>
            <a:r>
              <a:rPr lang="pt-BR" sz="2000" b="1" dirty="0"/>
              <a:t>Alvo principal: </a:t>
            </a:r>
            <a:r>
              <a:rPr lang="pt-BR" sz="2000" dirty="0"/>
              <a:t>fauna cinegética (caçada localmente) e fauna terrestre.</a:t>
            </a:r>
          </a:p>
          <a:p>
            <a:r>
              <a:rPr lang="pt-BR" sz="2000" b="1" dirty="0">
                <a:solidFill>
                  <a:schemeClr val="accent2">
                    <a:lumMod val="75000"/>
                  </a:schemeClr>
                </a:solidFill>
              </a:rPr>
              <a:t>Orçamento estimado: </a:t>
            </a:r>
            <a:r>
              <a:rPr lang="pt-BR" sz="2000" dirty="0">
                <a:solidFill>
                  <a:schemeClr val="accent2">
                    <a:lumMod val="75000"/>
                  </a:schemeClr>
                </a:solidFill>
              </a:rPr>
              <a:t>R$250.000,00 (levantamento inicial)</a:t>
            </a:r>
          </a:p>
        </p:txBody>
      </p:sp>
    </p:spTree>
    <p:extLst>
      <p:ext uri="{BB962C8B-B14F-4D97-AF65-F5344CB8AC3E}">
        <p14:creationId xmlns:p14="http://schemas.microsoft.com/office/powerpoint/2010/main" val="4067890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B1E2576-9D2F-40AC-A0EC-46726D9BCD6B}"/>
              </a:ext>
            </a:extLst>
          </p:cNvPr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/>
              <a:t>Mercúrio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098ACEE-CB4F-41D1-A58D-EB48E6216F95}"/>
              </a:ext>
            </a:extLst>
          </p:cNvPr>
          <p:cNvSpPr txBox="1"/>
          <p:nvPr/>
        </p:nvSpPr>
        <p:spPr>
          <a:xfrm>
            <a:off x="351688" y="923330"/>
            <a:ext cx="10550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Monitoramento dos níveis de mercúrio nos corpos de água</a:t>
            </a:r>
          </a:p>
          <a:p>
            <a:endParaRPr lang="pt-BR" sz="1600" b="1" dirty="0"/>
          </a:p>
          <a:p>
            <a:r>
              <a:rPr lang="pt-BR" sz="2000" b="1" dirty="0"/>
              <a:t>Locais: </a:t>
            </a:r>
            <a:r>
              <a:rPr lang="pt-BR" sz="2000" dirty="0"/>
              <a:t>Principais rios explorados. Monitoramento a montante e a jusante dos sítios de exploração.</a:t>
            </a:r>
          </a:p>
          <a:p>
            <a:r>
              <a:rPr lang="pt-BR" sz="2000" b="1" dirty="0">
                <a:solidFill>
                  <a:srgbClr val="008000"/>
                </a:solidFill>
              </a:rPr>
              <a:t>Já existem instituições realizando esse diagnóstico (intensificação / garantia de recursos)</a:t>
            </a:r>
            <a:endParaRPr lang="pt-BR" sz="2000" dirty="0">
              <a:solidFill>
                <a:srgbClr val="008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B5C71F1-5579-4E80-8762-63BA4E229747}"/>
              </a:ext>
            </a:extLst>
          </p:cNvPr>
          <p:cNvSpPr txBox="1"/>
          <p:nvPr/>
        </p:nvSpPr>
        <p:spPr>
          <a:xfrm>
            <a:off x="351687" y="2582614"/>
            <a:ext cx="105507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Monitoramento dos níveis de mercúrio nos peixes</a:t>
            </a:r>
          </a:p>
          <a:p>
            <a:endParaRPr lang="pt-BR" sz="1600" b="1" dirty="0"/>
          </a:p>
          <a:p>
            <a:r>
              <a:rPr lang="pt-BR" sz="2000" b="1" dirty="0"/>
              <a:t>Locais: </a:t>
            </a:r>
            <a:r>
              <a:rPr lang="pt-BR" sz="2000" dirty="0"/>
              <a:t>Principais rios explorados. Monitoramento a montante e a jusante dos sítios de exploração.</a:t>
            </a:r>
          </a:p>
          <a:p>
            <a:r>
              <a:rPr lang="pt-BR" sz="2000" b="1" dirty="0"/>
              <a:t>Alvo principal: </a:t>
            </a:r>
            <a:r>
              <a:rPr lang="pt-BR" sz="2000" dirty="0"/>
              <a:t>Espécies consumidas localmente. </a:t>
            </a:r>
          </a:p>
          <a:p>
            <a:r>
              <a:rPr lang="pt-BR" sz="2000" b="1" dirty="0">
                <a:solidFill>
                  <a:srgbClr val="008000"/>
                </a:solidFill>
              </a:rPr>
              <a:t>Já existem instituições realizando esse diagnóstico (intensificação / garantia de recursos)</a:t>
            </a:r>
            <a:endParaRPr lang="pt-BR" sz="2000" dirty="0">
              <a:solidFill>
                <a:srgbClr val="008000"/>
              </a:solidFill>
            </a:endParaRPr>
          </a:p>
          <a:p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Pode ser ampliado de forma bastante significativa. Instituto Mamirauá está propondo monitoramento em vários pontos da bacia amazônica, com ênfase nos ambientes alagáveis.</a:t>
            </a:r>
            <a:endParaRPr lang="pt-BR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AA21FC0-0F33-4B9E-AECF-5F36B86D1C7F}"/>
              </a:ext>
            </a:extLst>
          </p:cNvPr>
          <p:cNvSpPr txBox="1"/>
          <p:nvPr/>
        </p:nvSpPr>
        <p:spPr>
          <a:xfrm>
            <a:off x="351690" y="5165229"/>
            <a:ext cx="10550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Diagnóstico das águas Subterrâneas</a:t>
            </a:r>
          </a:p>
          <a:p>
            <a:endParaRPr lang="pt-BR" sz="1600" b="1" dirty="0"/>
          </a:p>
          <a:p>
            <a:r>
              <a:rPr lang="pt-BR" sz="2000" b="1" dirty="0"/>
              <a:t>Locais: </a:t>
            </a:r>
            <a:r>
              <a:rPr lang="pt-BR" sz="2000" dirty="0"/>
              <a:t>Aldeias e Comunidades</a:t>
            </a:r>
          </a:p>
          <a:p>
            <a:r>
              <a:rPr lang="pt-BR" sz="2000" b="1" dirty="0">
                <a:solidFill>
                  <a:srgbClr val="FF0000"/>
                </a:solidFill>
              </a:rPr>
              <a:t>Orçamento estimado: </a:t>
            </a:r>
            <a:r>
              <a:rPr lang="pt-BR" sz="20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4745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2280460-E826-4827-9F95-EFB525C6D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17734C0-759A-492E-AE33-70184BFCC754}"/>
              </a:ext>
            </a:extLst>
          </p:cNvPr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/>
              <a:t>Acesso a Água Potável</a:t>
            </a:r>
          </a:p>
        </p:txBody>
      </p:sp>
    </p:spTree>
    <p:extLst>
      <p:ext uri="{BB962C8B-B14F-4D97-AF65-F5344CB8AC3E}">
        <p14:creationId xmlns:p14="http://schemas.microsoft.com/office/powerpoint/2010/main" val="42857512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3043</TotalTime>
  <Words>1400</Words>
  <Application>Microsoft Office PowerPoint</Application>
  <PresentationFormat>Widescreen</PresentationFormat>
  <Paragraphs>175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Joao Valsecchi do Amaral</dc:creator>
  <cp:lastModifiedBy>Joao Valsecchi do Amaral</cp:lastModifiedBy>
  <cp:revision>53</cp:revision>
  <dcterms:created xsi:type="dcterms:W3CDTF">2023-03-18T14:58:10Z</dcterms:created>
  <dcterms:modified xsi:type="dcterms:W3CDTF">2023-04-26T10:43:32Z</dcterms:modified>
</cp:coreProperties>
</file>