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452" r:id="rId3"/>
    <p:sldId id="453" r:id="rId4"/>
    <p:sldId id="455" r:id="rId5"/>
    <p:sldId id="456" r:id="rId6"/>
    <p:sldId id="457" r:id="rId7"/>
    <p:sldId id="454" r:id="rId8"/>
    <p:sldId id="409" r:id="rId9"/>
    <p:sldId id="462" r:id="rId10"/>
    <p:sldId id="464" r:id="rId11"/>
    <p:sldId id="416" r:id="rId12"/>
    <p:sldId id="398" r:id="rId13"/>
    <p:sldId id="466" r:id="rId14"/>
    <p:sldId id="467" r:id="rId15"/>
    <p:sldId id="468" r:id="rId16"/>
    <p:sldId id="469" r:id="rId17"/>
    <p:sldId id="472" r:id="rId18"/>
    <p:sldId id="430" r:id="rId19"/>
    <p:sldId id="437" r:id="rId20"/>
    <p:sldId id="471" r:id="rId21"/>
    <p:sldId id="473" r:id="rId22"/>
    <p:sldId id="361" r:id="rId2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Sousa Alves" initials="SSA" lastIdx="1" clrIdx="0">
    <p:extLst>
      <p:ext uri="{19B8F6BF-5375-455C-9EA6-DF929625EA0E}">
        <p15:presenceInfo xmlns="" xmlns:p15="http://schemas.microsoft.com/office/powerpoint/2012/main" userId="S-1-5-21-1472583760-1247489484-2413598454-119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69B"/>
    <a:srgbClr val="FAE5FF"/>
    <a:srgbClr val="008000"/>
    <a:srgbClr val="AB73D5"/>
    <a:srgbClr val="FFFFFF"/>
    <a:srgbClr val="003399"/>
    <a:srgbClr val="D8C5EA"/>
    <a:srgbClr val="381850"/>
    <a:srgbClr val="003217"/>
    <a:srgbClr val="2D13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1" autoAdjust="0"/>
    <p:restoredTop sz="94676" autoAdjust="0"/>
  </p:normalViewPr>
  <p:slideViewPr>
    <p:cSldViewPr showGuides="1">
      <p:cViewPr varScale="1">
        <p:scale>
          <a:sx n="73" d="100"/>
          <a:sy n="73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4A381-6CB3-440B-8394-50D45D5B36D9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E5D42-1EF9-40E4-9090-AE72197B45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520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A7136-866B-493C-9A6C-23040BD12781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6877C-B9C5-4C55-A203-8DE82FB96C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1195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D0A2F-1D25-45DE-87C5-5F0D14D1060E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9938"/>
            <a:ext cx="4906963" cy="3681412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240" y="4680713"/>
            <a:ext cx="4933035" cy="452860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sz="2400" smtClean="0">
                <a:solidFill>
                  <a:srgbClr val="FFCC66"/>
                </a:solidFill>
                <a:latin typeface="Lucida Sans Unicode" pitchFamily="34" charset="0"/>
              </a:rPr>
              <a:t>Adicionar números de usuários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E27D-D1D5-4A2B-9020-3C314AD2CC02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09A67E2-D4E4-4309-82D5-8803F03253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90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E27D-D1D5-4A2B-9020-3C314AD2CC02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09A67E2-D4E4-4309-82D5-8803F03253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6573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E27D-D1D5-4A2B-9020-3C314AD2CC02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09A67E2-D4E4-4309-82D5-8803F03253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6585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E27D-D1D5-4A2B-9020-3C314AD2CC02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09A67E2-D4E4-4309-82D5-8803F03253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43495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E27D-D1D5-4A2B-9020-3C314AD2CC02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09A67E2-D4E4-4309-82D5-8803F03253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573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E27D-D1D5-4A2B-9020-3C314AD2CC02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09A67E2-D4E4-4309-82D5-8803F03253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855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E27D-D1D5-4A2B-9020-3C314AD2CC02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7E2-D4E4-4309-82D5-8803F03253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49472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E27D-D1D5-4A2B-9020-3C314AD2CC02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7E2-D4E4-4309-82D5-8803F03253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986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E27D-D1D5-4A2B-9020-3C314AD2CC02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7E2-D4E4-4309-82D5-8803F03253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162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E27D-D1D5-4A2B-9020-3C314AD2CC02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09A67E2-D4E4-4309-82D5-8803F03253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1135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E27D-D1D5-4A2B-9020-3C314AD2CC02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09A67E2-D4E4-4309-82D5-8803F03253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194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E27D-D1D5-4A2B-9020-3C314AD2CC02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09A67E2-D4E4-4309-82D5-8803F03253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0793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E27D-D1D5-4A2B-9020-3C314AD2CC02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7E2-D4E4-4309-82D5-8803F03253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9625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E27D-D1D5-4A2B-9020-3C314AD2CC02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7E2-D4E4-4309-82D5-8803F03253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460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E27D-D1D5-4A2B-9020-3C314AD2CC02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7E2-D4E4-4309-82D5-8803F03253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3856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E27D-D1D5-4A2B-9020-3C314AD2CC02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09A67E2-D4E4-4309-82D5-8803F03253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012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9E27D-D1D5-4A2B-9020-3C314AD2CC02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09A67E2-D4E4-4309-82D5-8803F03253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7435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776864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300" b="1" dirty="0" smtClean="0">
                <a:solidFill>
                  <a:schemeClr val="accent4"/>
                </a:solidFill>
              </a:rPr>
              <a:t/>
            </a:r>
            <a:br>
              <a:rPr lang="pt-BR" sz="5300" b="1" dirty="0" smtClean="0">
                <a:solidFill>
                  <a:schemeClr val="accent4"/>
                </a:solidFill>
              </a:rPr>
            </a:br>
            <a:r>
              <a:rPr lang="pt-BR" sz="5300" b="1" dirty="0" smtClean="0">
                <a:solidFill>
                  <a:schemeClr val="accent4"/>
                </a:solidFill>
              </a:rPr>
              <a:t/>
            </a:r>
            <a:br>
              <a:rPr lang="pt-BR" sz="5300" b="1" dirty="0" smtClean="0">
                <a:solidFill>
                  <a:schemeClr val="accent4"/>
                </a:solidFill>
              </a:rPr>
            </a:br>
            <a:r>
              <a:rPr lang="pt-BR" sz="5300" b="1" dirty="0" smtClean="0">
                <a:solidFill>
                  <a:schemeClr val="accent4"/>
                </a:solidFill>
              </a:rPr>
              <a:t/>
            </a:r>
            <a:br>
              <a:rPr lang="pt-BR" sz="5300" b="1" dirty="0" smtClean="0">
                <a:solidFill>
                  <a:schemeClr val="accent4"/>
                </a:solidFill>
              </a:rPr>
            </a:br>
            <a:r>
              <a:rPr lang="pt-BR" sz="5300" b="1" dirty="0" smtClean="0">
                <a:solidFill>
                  <a:schemeClr val="accent4"/>
                </a:solidFill>
              </a:rPr>
              <a:t/>
            </a:r>
            <a:br>
              <a:rPr lang="pt-BR" sz="5300" b="1" dirty="0" smtClean="0">
                <a:solidFill>
                  <a:schemeClr val="accent4"/>
                </a:solidFill>
              </a:rPr>
            </a:br>
            <a:r>
              <a:rPr lang="pt-BR" sz="5300" b="1" dirty="0">
                <a:solidFill>
                  <a:schemeClr val="accent4"/>
                </a:solidFill>
              </a:rPr>
              <a:t/>
            </a:r>
            <a:br>
              <a:rPr lang="pt-BR" sz="5300" b="1" dirty="0">
                <a:solidFill>
                  <a:schemeClr val="accent4"/>
                </a:solidFill>
              </a:rPr>
            </a:br>
            <a:r>
              <a:rPr lang="pt-BR" sz="5300" b="1" dirty="0" smtClean="0">
                <a:solidFill>
                  <a:schemeClr val="accent4"/>
                </a:solidFill>
              </a:rPr>
              <a:t/>
            </a:r>
            <a:br>
              <a:rPr lang="pt-BR" sz="5300" b="1" dirty="0" smtClean="0">
                <a:solidFill>
                  <a:schemeClr val="accent4"/>
                </a:solidFill>
              </a:rPr>
            </a:br>
            <a:r>
              <a:rPr lang="pt-BR" sz="5300" b="1" dirty="0">
                <a:solidFill>
                  <a:schemeClr val="accent4"/>
                </a:solidFill>
              </a:rPr>
              <a:t/>
            </a:r>
            <a:br>
              <a:rPr lang="pt-BR" sz="5300" b="1" dirty="0">
                <a:solidFill>
                  <a:schemeClr val="accent4"/>
                </a:solidFill>
              </a:rPr>
            </a:br>
            <a:r>
              <a:rPr lang="pt-BR" sz="5300" b="1" dirty="0" smtClean="0">
                <a:solidFill>
                  <a:schemeClr val="accent4"/>
                </a:solidFill>
              </a:rPr>
              <a:t/>
            </a:r>
            <a:br>
              <a:rPr lang="pt-BR" sz="5300" b="1" dirty="0" smtClean="0">
                <a:solidFill>
                  <a:schemeClr val="accent4"/>
                </a:solidFill>
              </a:rPr>
            </a:br>
            <a:r>
              <a:rPr lang="pt-BR" sz="5300" b="1" dirty="0">
                <a:solidFill>
                  <a:schemeClr val="accent4"/>
                </a:solidFill>
              </a:rPr>
              <a:t/>
            </a:r>
            <a:br>
              <a:rPr lang="pt-BR" sz="5300" b="1" dirty="0">
                <a:solidFill>
                  <a:schemeClr val="accent4"/>
                </a:solidFill>
              </a:rPr>
            </a:br>
            <a:r>
              <a:rPr lang="pt-BR" sz="5300" b="1" dirty="0" smtClean="0">
                <a:solidFill>
                  <a:schemeClr val="accent4"/>
                </a:solidFill>
              </a:rPr>
              <a:t>                                                    VIOLÊNCIA </a:t>
            </a:r>
            <a:r>
              <a:rPr lang="pt-BR" sz="5300" b="1" dirty="0">
                <a:solidFill>
                  <a:schemeClr val="accent4"/>
                </a:solidFill>
              </a:rPr>
              <a:t>CONTRA MULHERES POLICIAIS NO BRASIL</a:t>
            </a:r>
            <a:r>
              <a:rPr lang="pt-BR" sz="4800" i="1" dirty="0">
                <a:solidFill>
                  <a:schemeClr val="accent4"/>
                </a:solidFill>
              </a:rPr>
              <a:t/>
            </a:r>
            <a:br>
              <a:rPr lang="pt-BR" sz="4800" i="1" dirty="0">
                <a:solidFill>
                  <a:schemeClr val="accent4"/>
                </a:solidFill>
              </a:rPr>
            </a:br>
            <a:r>
              <a:rPr lang="pt-BR" sz="5300" b="1" dirty="0" smtClean="0">
                <a:solidFill>
                  <a:schemeClr val="accent4"/>
                </a:solidFill>
              </a:rPr>
              <a:t/>
            </a:r>
            <a:br>
              <a:rPr lang="pt-BR" sz="5300" b="1" dirty="0" smtClean="0">
                <a:solidFill>
                  <a:schemeClr val="accent4"/>
                </a:solidFill>
              </a:rPr>
            </a:br>
            <a:endParaRPr lang="pt-BR" i="1" dirty="0">
              <a:solidFill>
                <a:schemeClr val="accent4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5736" y="5157192"/>
            <a:ext cx="6948264" cy="1587624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/>
              <a:t>Secretaria  de Políticas para as Mulheres/PR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41299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56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1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050"/>
          <p:cNvSpPr txBox="1">
            <a:spLocks noChangeArrowheads="1"/>
          </p:cNvSpPr>
          <p:nvPr/>
        </p:nvSpPr>
        <p:spPr bwMode="auto">
          <a:xfrm>
            <a:off x="1403648" y="548680"/>
            <a:ext cx="72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cs typeface="Times New Roman" pitchFamily="18" charset="0"/>
              </a:rPr>
              <a:t>Política Nacional:  </a:t>
            </a:r>
          </a:p>
          <a:p>
            <a:r>
              <a:rPr lang="pt-BR" sz="2400" b="1" dirty="0" smtClean="0">
                <a:cs typeface="Times New Roman" pitchFamily="18" charset="0"/>
              </a:rPr>
              <a:t>Conceito </a:t>
            </a:r>
            <a:r>
              <a:rPr lang="pt-BR" sz="2400" b="1" dirty="0">
                <a:cs typeface="Times New Roman" pitchFamily="18" charset="0"/>
              </a:rPr>
              <a:t>de </a:t>
            </a:r>
            <a:r>
              <a:rPr lang="pt-BR" sz="2400" b="1" dirty="0" smtClean="0">
                <a:cs typeface="Times New Roman" pitchFamily="18" charset="0"/>
              </a:rPr>
              <a:t>Violência Contra as Mulheres</a:t>
            </a:r>
            <a:endParaRPr lang="pt-BR" sz="2400" b="1" dirty="0">
              <a:cs typeface="Times New Roman" pitchFamily="18" charset="0"/>
            </a:endParaRPr>
          </a:p>
        </p:txBody>
      </p:sp>
      <p:sp>
        <p:nvSpPr>
          <p:cNvPr id="7171" name="Text Box 2051"/>
          <p:cNvSpPr txBox="1">
            <a:spLocks noChangeArrowheads="1"/>
          </p:cNvSpPr>
          <p:nvPr/>
        </p:nvSpPr>
        <p:spPr bwMode="auto">
          <a:xfrm>
            <a:off x="974725" y="1027113"/>
            <a:ext cx="2530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 sz="1800" u="sng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2" name="Text Box 2053"/>
          <p:cNvSpPr txBox="1">
            <a:spLocks noChangeArrowheads="1"/>
          </p:cNvSpPr>
          <p:nvPr/>
        </p:nvSpPr>
        <p:spPr bwMode="auto">
          <a:xfrm>
            <a:off x="489148" y="3662704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latin typeface="Futura Md BT" pitchFamily="34" charset="0"/>
                <a:cs typeface="Times New Roman" pitchFamily="18" charset="0"/>
              </a:rPr>
              <a:t>	</a:t>
            </a:r>
            <a:endParaRPr lang="pt-BR" sz="2000">
              <a:latin typeface="Futura Md BT" pitchFamily="34" charset="0"/>
            </a:endParaRPr>
          </a:p>
        </p:txBody>
      </p:sp>
      <p:sp>
        <p:nvSpPr>
          <p:cNvPr id="13317" name="Rectangle 2054"/>
          <p:cNvSpPr>
            <a:spLocks noChangeArrowheads="1"/>
          </p:cNvSpPr>
          <p:nvPr/>
        </p:nvSpPr>
        <p:spPr bwMode="auto">
          <a:xfrm>
            <a:off x="899592" y="1556792"/>
            <a:ext cx="7848872" cy="450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pt-BR" dirty="0" smtClean="0">
                <a:solidFill>
                  <a:srgbClr val="262626"/>
                </a:solidFill>
                <a:cs typeface="Times New Roman" pitchFamily="18" charset="0"/>
              </a:rPr>
              <a:t>A Política Nacional tem por base os Planos Nacionais de Políticas para as Mulheres.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pt-BR" dirty="0">
              <a:solidFill>
                <a:srgbClr val="262626"/>
              </a:solidFill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pt-BR" dirty="0" smtClean="0">
                <a:solidFill>
                  <a:srgbClr val="262626"/>
                </a:solidFill>
                <a:cs typeface="Times New Roman" pitchFamily="18" charset="0"/>
              </a:rPr>
              <a:t>O </a:t>
            </a:r>
            <a:r>
              <a:rPr lang="pt-BR" dirty="0">
                <a:solidFill>
                  <a:srgbClr val="262626"/>
                </a:solidFill>
                <a:cs typeface="Times New Roman" pitchFamily="18" charset="0"/>
              </a:rPr>
              <a:t>conceito de violência contra as </a:t>
            </a:r>
            <a:r>
              <a:rPr lang="pt-BR" b="1" dirty="0">
                <a:solidFill>
                  <a:srgbClr val="262626"/>
                </a:solidFill>
                <a:cs typeface="Times New Roman" pitchFamily="18" charset="0"/>
              </a:rPr>
              <a:t>mulheres</a:t>
            </a:r>
            <a:r>
              <a:rPr lang="pt-BR" dirty="0">
                <a:solidFill>
                  <a:srgbClr val="262626"/>
                </a:solidFill>
                <a:cs typeface="Times New Roman" pitchFamily="18" charset="0"/>
              </a:rPr>
              <a:t>, adotado pela </a:t>
            </a:r>
            <a:r>
              <a:rPr lang="pt-BR" b="1" dirty="0">
                <a:solidFill>
                  <a:srgbClr val="262626"/>
                </a:solidFill>
                <a:cs typeface="Times New Roman" pitchFamily="18" charset="0"/>
              </a:rPr>
              <a:t>Política Nacional</a:t>
            </a:r>
            <a:r>
              <a:rPr lang="pt-BR" dirty="0">
                <a:solidFill>
                  <a:srgbClr val="262626"/>
                </a:solidFill>
                <a:cs typeface="Times New Roman" pitchFamily="18" charset="0"/>
              </a:rPr>
              <a:t>, fundamenta-se na definição da Convenção de Belém do Pará (1994), segundo a qual a violência contra a mulher constitui “</a:t>
            </a:r>
            <a:r>
              <a:rPr lang="pt-BR" dirty="0">
                <a:solidFill>
                  <a:srgbClr val="000000"/>
                </a:solidFill>
                <a:cs typeface="Arial" charset="0"/>
              </a:rPr>
              <a:t>qualquer ação ou conduta, </a:t>
            </a:r>
            <a:r>
              <a:rPr lang="pt-BR" b="1" dirty="0">
                <a:solidFill>
                  <a:srgbClr val="000000"/>
                </a:solidFill>
                <a:cs typeface="Arial" charset="0"/>
              </a:rPr>
              <a:t>baseada no gênero</a:t>
            </a:r>
            <a:r>
              <a:rPr lang="pt-BR" dirty="0">
                <a:solidFill>
                  <a:srgbClr val="000000"/>
                </a:solidFill>
                <a:cs typeface="Arial" charset="0"/>
              </a:rPr>
              <a:t>, que cause morte, dano ou sofrimento físico, sexual ou psicológico à mulher, tanto no âmbito público como no privado” (Art. 1</a:t>
            </a:r>
            <a:r>
              <a:rPr lang="pt-BR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</a:t>
            </a:r>
            <a:r>
              <a:rPr lang="pt-BR" dirty="0">
                <a:solidFill>
                  <a:srgbClr val="000000"/>
                </a:solidFill>
                <a:cs typeface="Arial" charset="0"/>
              </a:rPr>
              <a:t>).</a:t>
            </a:r>
            <a:r>
              <a:rPr lang="pt-BR" dirty="0">
                <a:solidFill>
                  <a:srgbClr val="262626"/>
                </a:solidFill>
                <a:cs typeface="Times New Roman" pitchFamily="18" charset="0"/>
              </a:rPr>
              <a:t> </a:t>
            </a:r>
            <a:endParaRPr lang="pt-BR" dirty="0" smtClean="0">
              <a:solidFill>
                <a:srgbClr val="262626"/>
              </a:solidFill>
              <a:cs typeface="Times New Roman" pitchFamily="18" charset="0"/>
            </a:endParaRPr>
          </a:p>
          <a:p>
            <a:pPr algn="just"/>
            <a:endParaRPr lang="pt-BR" dirty="0" smtClean="0">
              <a:solidFill>
                <a:srgbClr val="262626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dirty="0" smtClean="0">
                <a:solidFill>
                  <a:srgbClr val="262626"/>
                </a:solidFill>
                <a:cs typeface="Times New Roman" pitchFamily="18" charset="0"/>
              </a:rPr>
              <a:t>Dimensões consideradas: violência doméstica (</a:t>
            </a:r>
            <a:r>
              <a:rPr lang="pt-BR" dirty="0" smtClean="0">
                <a:solidFill>
                  <a:srgbClr val="262626"/>
                </a:solidFill>
              </a:rPr>
              <a:t>física, moral, sexual, patrimonial, psicológica), violência institucional, assédio sexual  e moral, tráfico de mulheres, </a:t>
            </a:r>
            <a:r>
              <a:rPr lang="pt-BR" dirty="0" err="1" smtClean="0">
                <a:solidFill>
                  <a:srgbClr val="262626"/>
                </a:solidFill>
              </a:rPr>
              <a:t>feminicídio</a:t>
            </a:r>
            <a:r>
              <a:rPr lang="pt-BR" dirty="0" smtClean="0">
                <a:solidFill>
                  <a:srgbClr val="262626"/>
                </a:solidFill>
              </a:rPr>
              <a:t>.</a:t>
            </a:r>
            <a:endParaRPr lang="pt-BR" dirty="0" smtClean="0">
              <a:solidFill>
                <a:srgbClr val="262626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pt-BR" dirty="0">
              <a:solidFill>
                <a:srgbClr val="262626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pt-BR" dirty="0">
              <a:solidFill>
                <a:srgbClr val="262626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pt-BR" dirty="0">
              <a:solidFill>
                <a:srgbClr val="262626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586228" cy="841574"/>
          </a:xfrm>
        </p:spPr>
        <p:txBody>
          <a:bodyPr>
            <a:noAutofit/>
          </a:bodyPr>
          <a:lstStyle/>
          <a:p>
            <a:r>
              <a:rPr lang="pt-BR" sz="2400" b="1" u="sng" dirty="0"/>
              <a:t>Política Nacional de </a:t>
            </a:r>
            <a:r>
              <a:rPr lang="pt-BR" sz="2400" b="1" u="sng" dirty="0" smtClean="0"/>
              <a:t>Enfrentamento </a:t>
            </a:r>
            <a:r>
              <a:rPr lang="pt-BR" sz="2400" b="1" u="sng" dirty="0"/>
              <a:t>à Violência contra a Mulher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627784" y="3115348"/>
            <a:ext cx="3870430" cy="20418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Dimensões do Enfrentamento à Violência contra as Mulheres </a:t>
            </a:r>
            <a:endParaRPr lang="pt-BR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5076056" y="1556792"/>
            <a:ext cx="3528392" cy="1800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Combate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Ações Repressivas e de Responsabilização;           Cumprimento da Lei Maria da Penha (Lei 11.340/2006) e da Lei do </a:t>
            </a:r>
            <a:r>
              <a:rPr lang="pt-BR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Feminicídio</a:t>
            </a:r>
            <a:r>
              <a:rPr lang="pt-B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(Lei 13.104/2015</a:t>
            </a:r>
            <a:r>
              <a:rPr lang="pt-B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pt-BR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683568" y="1484784"/>
            <a:ext cx="3312368" cy="187220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Prevenção</a:t>
            </a:r>
            <a:r>
              <a:rPr lang="pt-BR" sz="20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Ações Educativas e Culturais que Interfiram  nos padrões sexistas </a:t>
            </a:r>
            <a:endParaRPr lang="pt-BR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5364088" y="4725144"/>
            <a:ext cx="3312368" cy="186844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Garantia </a:t>
            </a:r>
            <a:r>
              <a:rPr lang="pt-B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de Direitos</a:t>
            </a:r>
          </a:p>
          <a:p>
            <a:pPr algn="ctr"/>
            <a:r>
              <a:rPr lang="pt-BR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pt-B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Cumprimento da legislação nacional/internacional para o empoderamento das mulheres 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</a:t>
            </a:r>
            <a:endParaRPr lang="pt-BR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83568" y="4797152"/>
            <a:ext cx="3384376" cy="1800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Assistência</a:t>
            </a:r>
            <a:r>
              <a:rPr lang="pt-BR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Fortalecimento da Rede de Atendimento e Capacitação de Agentes Públicos</a:t>
            </a:r>
            <a:endParaRPr lang="pt-BR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0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624110"/>
            <a:ext cx="7200799" cy="1280890"/>
          </a:xfrm>
        </p:spPr>
        <p:txBody>
          <a:bodyPr/>
          <a:lstStyle/>
          <a:p>
            <a:r>
              <a:rPr lang="pt-BR" b="1" dirty="0" smtClean="0"/>
              <a:t>Assédio Moral e Sexual –Dados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340768"/>
            <a:ext cx="8136903" cy="4570454"/>
          </a:xfrm>
        </p:spPr>
        <p:txBody>
          <a:bodyPr>
            <a:normAutofit fontScale="77500" lnSpcReduction="20000"/>
          </a:bodyPr>
          <a:lstStyle/>
          <a:p>
            <a:pPr algn="just"/>
            <a:endParaRPr lang="pt-BR" b="1" dirty="0" smtClean="0"/>
          </a:p>
          <a:p>
            <a:pPr algn="just"/>
            <a:r>
              <a:rPr lang="pt-BR" sz="2100" dirty="0"/>
              <a:t>A Convenção Interamericana para Prevenir, Punir e Erradicar a Violência Contra a Mulher (Convenção de Belém do Pará, 1995 – CEDAW) classifica o assédio sexual no trabalho “como uma das formas de violência contra a mulher</a:t>
            </a:r>
            <a:r>
              <a:rPr lang="pt-BR" sz="2100" dirty="0" smtClean="0"/>
              <a:t>”.</a:t>
            </a:r>
          </a:p>
          <a:p>
            <a:pPr marL="0" indent="0" algn="just">
              <a:buNone/>
            </a:pPr>
            <a:endParaRPr lang="pt-BR" sz="2100" dirty="0" smtClean="0"/>
          </a:p>
          <a:p>
            <a:pPr algn="just"/>
            <a:r>
              <a:rPr lang="pt-BR" sz="2100" b="1" dirty="0" smtClean="0"/>
              <a:t>Dos </a:t>
            </a:r>
            <a:r>
              <a:rPr lang="pt-BR" sz="2100" b="1" dirty="0"/>
              <a:t>1.308 relatos de violência sexual (registrados no Ligue 180 no 1º semestre de 2015), 87 referem-se a assédio sexual e 78 à assédio moral</a:t>
            </a:r>
            <a:r>
              <a:rPr lang="pt-BR" sz="2100" b="1" dirty="0" smtClean="0"/>
              <a:t>.</a:t>
            </a:r>
          </a:p>
          <a:p>
            <a:pPr marL="0" indent="0" algn="just">
              <a:buNone/>
            </a:pPr>
            <a:endParaRPr lang="pt-BR" sz="2100" b="1" dirty="0" smtClean="0"/>
          </a:p>
          <a:p>
            <a:pPr lvl="0" algn="just"/>
            <a:r>
              <a:rPr lang="pt-BR" sz="2100" dirty="0" smtClean="0"/>
              <a:t>(Moraes</a:t>
            </a:r>
            <a:r>
              <a:rPr lang="pt-BR" sz="2100" dirty="0"/>
              <a:t>, </a:t>
            </a:r>
            <a:r>
              <a:rPr lang="pt-BR" sz="2100" dirty="0" smtClean="0"/>
              <a:t>1999 – pesquisa </a:t>
            </a:r>
            <a:r>
              <a:rPr lang="pt-BR" sz="2100" dirty="0" err="1" smtClean="0"/>
              <a:t>ealizada</a:t>
            </a:r>
            <a:r>
              <a:rPr lang="pt-BR" sz="2100" dirty="0" smtClean="0"/>
              <a:t> </a:t>
            </a:r>
            <a:r>
              <a:rPr lang="pt-BR" sz="2100" dirty="0"/>
              <a:t>com uma amostra de 401 mulheres com mais de 16 anos. Do total, </a:t>
            </a:r>
            <a:r>
              <a:rPr lang="pt-BR" sz="2100" dirty="0" smtClean="0"/>
              <a:t>s </a:t>
            </a:r>
            <a:r>
              <a:rPr lang="pt-BR" sz="2100" dirty="0"/>
              <a:t>9% declararam ter sofrido assédio sexual; desse total, 30% calaram-se, 31% saíram do emprego, 7,7% denunciaram aos superiores e apenas 2,6% moveram processo na Justiça</a:t>
            </a:r>
            <a:r>
              <a:rPr lang="pt-BR" sz="2100" dirty="0" smtClean="0"/>
              <a:t>.</a:t>
            </a:r>
          </a:p>
          <a:p>
            <a:pPr marL="0" lvl="0" indent="0" algn="just">
              <a:buNone/>
            </a:pPr>
            <a:endParaRPr lang="pt-BR" sz="2100" dirty="0"/>
          </a:p>
          <a:p>
            <a:pPr algn="just"/>
            <a:r>
              <a:rPr lang="pt-BR" sz="2100" b="1" dirty="0" smtClean="0"/>
              <a:t>Fórum </a:t>
            </a:r>
            <a:r>
              <a:rPr lang="pt-BR" sz="2100" b="1" dirty="0"/>
              <a:t>Brasileiro de Segurança Pública, a FGV (Fundação Getúlio Vargas ) </a:t>
            </a:r>
            <a:r>
              <a:rPr lang="pt-BR" sz="2100" b="1" dirty="0" smtClean="0"/>
              <a:t>e </a:t>
            </a:r>
            <a:r>
              <a:rPr lang="pt-BR" sz="2100" b="1" dirty="0"/>
              <a:t>Centro de Estudos de Criminalidade e Segurança Pública</a:t>
            </a:r>
            <a:r>
              <a:rPr lang="pt-BR" sz="2100" b="1" dirty="0" smtClean="0"/>
              <a:t> </a:t>
            </a:r>
            <a:r>
              <a:rPr lang="pt-BR" sz="2100" dirty="0"/>
              <a:t>o </a:t>
            </a:r>
            <a:r>
              <a:rPr lang="pt-BR" sz="2100" dirty="0" smtClean="0"/>
              <a:t>-39,2</a:t>
            </a:r>
            <a:r>
              <a:rPr lang="pt-BR" sz="2100" dirty="0"/>
              <a:t>% das mulheres pesquisadas afirmaram ter sido vítimas de algum tipo de assédio moral ou sexual e que apenas 11% costumam denunciar essas ocorrências</a:t>
            </a:r>
            <a:endParaRPr lang="pt-BR" sz="2100" b="1" dirty="0" smtClean="0"/>
          </a:p>
          <a:p>
            <a:pPr algn="just"/>
            <a:endParaRPr lang="pt-BR" sz="2100" b="1" dirty="0" smtClean="0"/>
          </a:p>
          <a:p>
            <a:pPr algn="just"/>
            <a:endParaRPr lang="pt-BR" b="1" dirty="0" smtClean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2120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373175" cy="792088"/>
          </a:xfrm>
        </p:spPr>
        <p:txBody>
          <a:bodyPr/>
          <a:lstStyle/>
          <a:p>
            <a:r>
              <a:rPr lang="pt-BR" b="1" u="sng" dirty="0" smtClean="0"/>
              <a:t>Assédio Moral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1" y="1556792"/>
            <a:ext cx="7560841" cy="435443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pt-BR" b="1" i="1" dirty="0" smtClean="0"/>
              <a:t>Assédio </a:t>
            </a:r>
            <a:r>
              <a:rPr lang="pt-BR" b="1" i="1" dirty="0"/>
              <a:t>moral interpessoal</a:t>
            </a:r>
            <a:r>
              <a:rPr lang="pt-BR" b="1" dirty="0"/>
              <a:t>: </a:t>
            </a:r>
            <a:r>
              <a:rPr lang="pt-BR" dirty="0"/>
              <a:t>processo contínuo (repetitivo e prolongado) de hostilidades, direcionado a alvos específicos (uma ou algumas pessoas), com o objetivo de isolar, humilhar ou prejudicar. </a:t>
            </a:r>
            <a:endParaRPr lang="pt-BR" dirty="0" smtClean="0"/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b="1" i="1" dirty="0"/>
              <a:t>Assédio moral organizacional</a:t>
            </a:r>
            <a:r>
              <a:rPr lang="pt-BR" b="1" dirty="0"/>
              <a:t>: </a:t>
            </a:r>
            <a:r>
              <a:rPr lang="pt-BR" dirty="0"/>
              <a:t>processo contínuo de hostilidades, estruturado via política organizacional ou gerencial, que tem como objetivo imediato aumentar a produtividade, diminuir custos, reforçar o controle ou excluir </a:t>
            </a:r>
            <a:r>
              <a:rPr lang="pt-BR" dirty="0" smtClean="0"/>
              <a:t>trabalhadoras/es </a:t>
            </a:r>
            <a:r>
              <a:rPr lang="pt-BR" dirty="0"/>
              <a:t>que a organização não deseja manter em seus quadros. Pode ser direcionado a todo o grupo ou a integrantes de determinado perfil (gestantes, por exemplo). Em ambos os casos, a violência psicológica reiterada degrada as condições gerais de trabalho e pode gerar </a:t>
            </a:r>
            <a:r>
              <a:rPr lang="pt-BR" dirty="0" err="1"/>
              <a:t>descompensações</a:t>
            </a:r>
            <a:r>
              <a:rPr lang="pt-BR" dirty="0"/>
              <a:t> na saúde física e mental da vítima. </a:t>
            </a:r>
          </a:p>
          <a:p>
            <a:pPr lvl="0" algn="just"/>
            <a:endParaRPr lang="pt-BR" b="1" dirty="0"/>
          </a:p>
          <a:p>
            <a:pPr marL="0" lvl="0" indent="0" algn="just">
              <a:buNone/>
            </a:pPr>
            <a:r>
              <a:rPr lang="pt-BR" b="1" dirty="0" smtClean="0"/>
              <a:t>GOSDAL</a:t>
            </a:r>
            <a:r>
              <a:rPr lang="pt-BR" b="1" dirty="0"/>
              <a:t>, Thereza Cristina e SOBOLL, Lis Andrea Pereira (</a:t>
            </a:r>
            <a:r>
              <a:rPr lang="pt-BR" b="1" dirty="0" err="1"/>
              <a:t>orgs</a:t>
            </a:r>
            <a:r>
              <a:rPr lang="pt-BR" b="1" dirty="0"/>
              <a:t>.) Assédio Moral Interpessoal e Organizacional. São Paulo: LTR, 2009.</a:t>
            </a:r>
            <a:endParaRPr lang="pt-BR" dirty="0"/>
          </a:p>
          <a:p>
            <a:pPr algn="just"/>
            <a:endParaRPr lang="pt-BR" b="1" dirty="0" smtClean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83382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373175" cy="792088"/>
          </a:xfrm>
        </p:spPr>
        <p:txBody>
          <a:bodyPr/>
          <a:lstStyle/>
          <a:p>
            <a:r>
              <a:rPr lang="pt-BR" b="1" u="sng" dirty="0" smtClean="0"/>
              <a:t>Assédio Sexual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1" y="1556792"/>
            <a:ext cx="7560841" cy="435443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Segundo o Código Penal, o assédio sexual é crime previsto no art. 216-A: “Constranger alguém com o intuito de obter vantagem ou favorecimento sexual, prevalecendo-se o agente da sua condição de superior hierárquico ou ascendência inerentes ao exercício de emprego, cargo ou função”.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/>
            <a:r>
              <a:rPr lang="pt-BR" dirty="0"/>
              <a:t>Embora, o termo “assédio sexual” se refira, em geral, a atos e condutas perpetradas pelo superior hierárquico; pode ser definido, também, como quaisquer outras manifestações agressivas de índole sexual com o intuito de prejudicar a atividade laboral da vítima, </a:t>
            </a:r>
            <a:r>
              <a:rPr lang="pt-BR" i="1" dirty="0"/>
              <a:t>por parte de qualquer pessoa que faça parte do ambiente de </a:t>
            </a:r>
            <a:r>
              <a:rPr lang="pt-BR" i="1" dirty="0" smtClean="0"/>
              <a:t>trabalho </a:t>
            </a:r>
            <a:r>
              <a:rPr lang="pt-BR" i="1" dirty="0"/>
              <a:t>ou do quadro funcional</a:t>
            </a:r>
            <a:r>
              <a:rPr lang="pt-BR" dirty="0"/>
              <a:t>, independentemente do uso do poder hierárquico.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1338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021247" cy="792088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Cultura Institucional e Assédio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1" y="1556792"/>
            <a:ext cx="7560841" cy="4354430"/>
          </a:xfrm>
        </p:spPr>
        <p:txBody>
          <a:bodyPr>
            <a:normAutofit/>
          </a:bodyPr>
          <a:lstStyle/>
          <a:p>
            <a:endParaRPr lang="pt-BR" b="1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27584" y="1443841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i="1" dirty="0" smtClean="0"/>
              <a:t>Tolerância Institucional à Violência contra as Mulheres: </a:t>
            </a:r>
            <a:r>
              <a:rPr lang="pt-BR" i="1" dirty="0" smtClean="0"/>
              <a:t>conjunto </a:t>
            </a:r>
            <a:r>
              <a:rPr lang="pt-BR" i="1" dirty="0"/>
              <a:t>de valores, imaginários, comportamentos</a:t>
            </a:r>
            <a:r>
              <a:rPr lang="pt-BR" i="1" dirty="0" smtClean="0"/>
              <a:t>, atitudes </a:t>
            </a:r>
            <a:r>
              <a:rPr lang="pt-BR" i="1" dirty="0"/>
              <a:t>e práticas racistas e sexistas reproduzidas </a:t>
            </a:r>
            <a:r>
              <a:rPr lang="pt-BR" i="1" dirty="0" smtClean="0"/>
              <a:t>nas instituições </a:t>
            </a:r>
            <a:r>
              <a:rPr lang="pt-BR" i="1" dirty="0"/>
              <a:t>do Estado a partir da atuação de seus </a:t>
            </a:r>
            <a:r>
              <a:rPr lang="pt-BR" i="1" dirty="0" err="1"/>
              <a:t>servidor@s</a:t>
            </a:r>
            <a:r>
              <a:rPr lang="pt-BR" i="1" dirty="0" smtClean="0"/>
              <a:t>, favorecendo </a:t>
            </a:r>
            <a:r>
              <a:rPr lang="pt-BR" i="1" dirty="0"/>
              <a:t>e perpetuando a violência contra as mulheres, </a:t>
            </a:r>
            <a:r>
              <a:rPr lang="pt-BR" i="1" dirty="0" smtClean="0"/>
              <a:t>incluindo a </a:t>
            </a:r>
            <a:r>
              <a:rPr lang="pt-BR" i="1" dirty="0"/>
              <a:t>omissão dos deveres estatais de restituição de direitos</a:t>
            </a:r>
            <a:r>
              <a:rPr lang="pt-BR" i="1" dirty="0" smtClean="0"/>
              <a:t>, proteção</a:t>
            </a:r>
            <a:r>
              <a:rPr lang="pt-BR" i="1" dirty="0"/>
              <a:t>, prevenção e erradicação e a perpetração direta </a:t>
            </a:r>
            <a:r>
              <a:rPr lang="pt-BR" i="1" dirty="0" smtClean="0"/>
              <a:t>de atos </a:t>
            </a:r>
            <a:r>
              <a:rPr lang="pt-BR" i="1" dirty="0"/>
              <a:t>de violência por parte dos atores institucionais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/>
          <a:srcRect l="3630" t="15110" r="76363" b="57473"/>
          <a:stretch/>
        </p:blipFill>
        <p:spPr bwMode="auto">
          <a:xfrm>
            <a:off x="3851920" y="3530311"/>
            <a:ext cx="5076825" cy="3333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31138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021247" cy="792088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Cultura Institucional e Assédio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1" y="1556792"/>
            <a:ext cx="7560841" cy="4354430"/>
          </a:xfrm>
        </p:spPr>
        <p:txBody>
          <a:bodyPr>
            <a:normAutofit/>
          </a:bodyPr>
          <a:lstStyle/>
          <a:p>
            <a:endParaRPr lang="pt-BR" b="1" dirty="0"/>
          </a:p>
          <a:p>
            <a:endParaRPr lang="pt-BR" dirty="0"/>
          </a:p>
        </p:txBody>
      </p:sp>
      <p:pic>
        <p:nvPicPr>
          <p:cNvPr id="6" name="Imagem 5"/>
          <p:cNvPicPr/>
          <p:nvPr/>
        </p:nvPicPr>
        <p:blipFill rotWithShape="1">
          <a:blip r:embed="rId2" cstate="print"/>
          <a:srcRect l="5265" t="38587" r="60936" b="10054"/>
          <a:stretch/>
        </p:blipFill>
        <p:spPr bwMode="auto">
          <a:xfrm>
            <a:off x="1475656" y="1412776"/>
            <a:ext cx="6653931" cy="4316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37786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8784" cy="792088"/>
          </a:xfrm>
        </p:spPr>
        <p:txBody>
          <a:bodyPr>
            <a:normAutofit/>
          </a:bodyPr>
          <a:lstStyle/>
          <a:p>
            <a:r>
              <a:rPr lang="pt-BR" sz="1800" b="1" u="sng" dirty="0" smtClean="0"/>
              <a:t>Atendimento às Mulheres Policiais na Rede de Enfrentamento à Violência contra as Mulheres</a:t>
            </a:r>
            <a:endParaRPr lang="pt-BR" sz="1800" b="1" u="sng" dirty="0"/>
          </a:p>
        </p:txBody>
      </p:sp>
      <p:sp>
        <p:nvSpPr>
          <p:cNvPr id="4" name="Elipse 3"/>
          <p:cNvSpPr/>
          <p:nvPr/>
        </p:nvSpPr>
        <p:spPr>
          <a:xfrm>
            <a:off x="899592" y="1268760"/>
            <a:ext cx="3384376" cy="194421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Especializados:</a:t>
            </a:r>
          </a:p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 Casa Abrigo, </a:t>
            </a:r>
          </a:p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Centro de Referência Especializados de Assistência Social/ CREAS</a:t>
            </a:r>
          </a:p>
          <a:p>
            <a:pPr algn="ctr"/>
            <a:endParaRPr lang="pt-BR" sz="1200" dirty="0" smtClean="0">
              <a:solidFill>
                <a:schemeClr val="tx1"/>
              </a:solidFill>
            </a:endParaRPr>
          </a:p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 </a:t>
            </a:r>
            <a:r>
              <a:rPr lang="pt-BR" sz="1200" b="1" dirty="0" smtClean="0">
                <a:solidFill>
                  <a:schemeClr val="tx1"/>
                </a:solidFill>
              </a:rPr>
              <a:t>Não- Especializados: </a:t>
            </a:r>
            <a:r>
              <a:rPr lang="pt-BR" sz="1200" dirty="0" smtClean="0">
                <a:solidFill>
                  <a:schemeClr val="tx1"/>
                </a:solidFill>
              </a:rPr>
              <a:t>CRAS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755576" y="4149080"/>
            <a:ext cx="3528392" cy="201622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Especializados:</a:t>
            </a:r>
            <a:r>
              <a:rPr lang="pt-BR" sz="1200" dirty="0" smtClean="0">
                <a:solidFill>
                  <a:schemeClr val="tx1"/>
                </a:solidFill>
              </a:rPr>
              <a:t> Serviços de Referência para atendimento às mulheres vítimas de Violência sexual (CNES)</a:t>
            </a:r>
          </a:p>
          <a:p>
            <a:pPr algn="ctr"/>
            <a:endParaRPr lang="pt-BR" sz="1200" dirty="0" smtClean="0">
              <a:solidFill>
                <a:schemeClr val="tx1"/>
              </a:solidFill>
            </a:endParaRPr>
          </a:p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Não Especializados</a:t>
            </a:r>
            <a:r>
              <a:rPr lang="pt-BR" sz="1200" dirty="0" smtClean="0">
                <a:solidFill>
                  <a:schemeClr val="tx1"/>
                </a:solidFill>
              </a:rPr>
              <a:t>: , SAMU, demais unidades de saúde (atenção básica, hospitais, rede da saúde mental)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2924944"/>
            <a:ext cx="144016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Assistência Social 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251520" y="5589240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Saúde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4139952" y="1196752"/>
            <a:ext cx="3456384" cy="194421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Especializados: </a:t>
            </a:r>
          </a:p>
          <a:p>
            <a:pPr algn="ctr"/>
            <a:r>
              <a:rPr lang="pt-BR" sz="1200" dirty="0" err="1" smtClean="0">
                <a:solidFill>
                  <a:schemeClr val="tx1"/>
                </a:solidFill>
              </a:rPr>
              <a:t>DEAMs</a:t>
            </a:r>
            <a:r>
              <a:rPr lang="pt-BR" sz="1200" dirty="0" smtClean="0">
                <a:solidFill>
                  <a:schemeClr val="tx1"/>
                </a:solidFill>
              </a:rPr>
              <a:t>, Postos da Mulher nas delegacias comuns.</a:t>
            </a:r>
          </a:p>
          <a:p>
            <a:pPr algn="ctr"/>
            <a:endParaRPr lang="pt-BR" sz="12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Não –Especializados:  </a:t>
            </a:r>
            <a:r>
              <a:rPr lang="pt-BR" sz="1200" dirty="0" smtClean="0">
                <a:solidFill>
                  <a:schemeClr val="tx1"/>
                </a:solidFill>
              </a:rPr>
              <a:t>Polícia Militar, Delegacias Comuns, IMLS, Corpo de Bombeiros, Polícia Federal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948264" y="2708920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Segurança Pública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860032" y="3861048"/>
            <a:ext cx="3528392" cy="216024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Especializados: </a:t>
            </a:r>
            <a:r>
              <a:rPr lang="pt-BR" sz="1200" dirty="0" smtClean="0">
                <a:solidFill>
                  <a:schemeClr val="tx1"/>
                </a:solidFill>
              </a:rPr>
              <a:t>Juizados de Violência Doméstica e Familiar,  Promotorias da Mulher, Defensorias da Mulher</a:t>
            </a:r>
          </a:p>
          <a:p>
            <a:pPr algn="ctr"/>
            <a:endParaRPr lang="pt-BR" sz="1200" dirty="0" smtClean="0">
              <a:solidFill>
                <a:schemeClr val="tx1"/>
              </a:solidFill>
            </a:endParaRPr>
          </a:p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Não Especializados: </a:t>
            </a:r>
            <a:r>
              <a:rPr lang="pt-BR" sz="1200" dirty="0" smtClean="0">
                <a:solidFill>
                  <a:schemeClr val="tx1"/>
                </a:solidFill>
              </a:rPr>
              <a:t>Varas Criminais, Varas Cíveis,  Promotorias, Defensorias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699792" y="2780928"/>
            <a:ext cx="3312368" cy="1800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u="sng" dirty="0" smtClean="0">
                <a:solidFill>
                  <a:schemeClr val="accent1"/>
                </a:solidFill>
              </a:rPr>
              <a:t>Organismos de Políticas para as Mulheres: </a:t>
            </a:r>
          </a:p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Ligue 180, Ouvidorias da Mulher, Centros de Referência de Atendimento às Mulheres, Centros de Fronteira  Seca, Casa da Mulher Brasileira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740352" y="5661248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Justiça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104" y="692696"/>
            <a:ext cx="8064896" cy="504056"/>
          </a:xfrm>
        </p:spPr>
        <p:txBody>
          <a:bodyPr>
            <a:noAutofit/>
          </a:bodyPr>
          <a:lstStyle/>
          <a:p>
            <a:pPr algn="ctr"/>
            <a:r>
              <a:rPr lang="pt-BR" sz="1800" b="1" dirty="0" smtClean="0"/>
              <a:t>Nova Configuração da Rede de Atendimento à Mulher</a:t>
            </a:r>
            <a:endParaRPr lang="pt-BR" sz="18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258651"/>
              </p:ext>
            </p:extLst>
          </p:nvPr>
        </p:nvGraphicFramePr>
        <p:xfrm>
          <a:off x="683568" y="1484785"/>
          <a:ext cx="8136904" cy="4537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7889"/>
                <a:gridCol w="1269517"/>
                <a:gridCol w="1319498"/>
              </a:tblGrid>
              <a:tr h="662483"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b"/>
                      <a:r>
                        <a:rPr lang="pt-BR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Serviços Especializados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2015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2015 (</a:t>
                      </a:r>
                      <a:r>
                        <a:rPr lang="pt-BR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CMBs</a:t>
                      </a:r>
                      <a:r>
                        <a:rPr lang="pt-BR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r>
                        <a:rPr lang="pt-BR" sz="20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792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Centro/Núcleo </a:t>
                      </a:r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Especializado de Atendimento às Mulheres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238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6621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Serviços</a:t>
                      </a:r>
                      <a:r>
                        <a:rPr lang="pt-BR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Acolhimento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77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748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Núcleos de Atendimento Especializado da Defensoria Pública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6621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DEAM's</a:t>
                      </a:r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/Núcleos da Mulher</a:t>
                      </a:r>
                      <a:r>
                        <a:rPr lang="pt-BR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nas delegacias comuns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499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7485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Juizados, Varas </a:t>
                      </a:r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Especializadas e Varas Adaptadas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101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159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Núcleos de Ministérios Públicos Estaduais Especializados em Violência/Promotorias Especializadas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58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59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564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Serviços especializados de Saúde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220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U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nidades Móveis</a:t>
                      </a:r>
                      <a:r>
                        <a:rPr lang="pt-BR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Atendimento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</a:tr>
              <a:tr h="286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Casa  da Mulher Brasileira</a:t>
                      </a:r>
                      <a:r>
                        <a:rPr lang="pt-BR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lang="pt-BR" sz="16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</a:tr>
              <a:tr h="286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Serviço de Autonomia Econômica</a:t>
                      </a:r>
                      <a:endParaRPr lang="pt-BR" sz="16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</a:tr>
              <a:tr h="286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                         TOTAL </a:t>
                      </a:r>
                      <a:endParaRPr lang="pt-BR" sz="16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1608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1622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223120" y="692696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1"/>
                </a:solidFill>
              </a:rPr>
              <a:t>  </a:t>
            </a:r>
            <a:endParaRPr lang="pt-BR" sz="1600" b="1" dirty="0">
              <a:solidFill>
                <a:schemeClr val="accent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47664" y="638132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sz="1200" b="1" dirty="0" smtClean="0"/>
              <a:t>Fontes: </a:t>
            </a:r>
            <a:r>
              <a:rPr lang="pt-BR" sz="1200" dirty="0" err="1" smtClean="0"/>
              <a:t>www</a:t>
            </a:r>
            <a:r>
              <a:rPr lang="pt-BR" sz="1200" dirty="0" smtClean="0"/>
              <a:t>.</a:t>
            </a:r>
            <a:r>
              <a:rPr lang="pt-BR" sz="1200" u="sng" dirty="0" smtClean="0"/>
              <a:t> </a:t>
            </a:r>
            <a:r>
              <a:rPr lang="pt-BR" sz="1200" u="sng" dirty="0" err="1" smtClean="0"/>
              <a:t>s</a:t>
            </a:r>
            <a:r>
              <a:rPr lang="pt-BR" sz="1200" dirty="0" err="1" smtClean="0"/>
              <a:t>pm</a:t>
            </a:r>
            <a:r>
              <a:rPr lang="pt-BR" sz="1200" dirty="0" smtClean="0"/>
              <a:t>.</a:t>
            </a:r>
            <a:r>
              <a:rPr lang="pt-BR" sz="1200" dirty="0" err="1" smtClean="0"/>
              <a:t>gov.br</a:t>
            </a:r>
            <a:r>
              <a:rPr lang="pt-BR" sz="1200" dirty="0" smtClean="0"/>
              <a:t> </a:t>
            </a:r>
            <a:endParaRPr lang="pt-BR" sz="1200" u="sng" dirty="0" smtClean="0"/>
          </a:p>
          <a:p>
            <a:pPr algn="ctr" fontAlgn="b"/>
            <a:r>
              <a:rPr lang="pt-BR" sz="1200" dirty="0" smtClean="0"/>
              <a:t>www.cnes.datasus.gov.br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29053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648" y="260648"/>
            <a:ext cx="640871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b="1" u="sng" dirty="0" smtClean="0">
                <a:solidFill>
                  <a:schemeClr val="tx1"/>
                </a:solidFill>
              </a:rPr>
              <a:t>Conceito de gênero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341438"/>
            <a:ext cx="8229600" cy="489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pt-BR" sz="2000" dirty="0" smtClean="0"/>
              <a:t>Segundo Scott (1995), o termo gênero teve seu uso inicialmente difundido por feministas norte-americanas que queriam enfatizar o caráter eminentemente social das distinções baseadas no sexo (rejeição ao determinismo biológico embutido em termos como sexo e diferença sexual).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pt-BR" sz="2000" dirty="0" smtClean="0"/>
          </a:p>
          <a:p>
            <a:pPr algn="just">
              <a:lnSpc>
                <a:spcPct val="80000"/>
              </a:lnSpc>
            </a:pPr>
            <a:r>
              <a:rPr lang="pt-BR" sz="2000" dirty="0" smtClean="0"/>
              <a:t>O conceito é marcado por três principais características: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pt-BR" sz="2000" dirty="0" smtClean="0"/>
              <a:t>questão relacional (homens e mulheres são definidos em termos recíprocos);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pt-BR" sz="2000" dirty="0" smtClean="0"/>
              <a:t> gênero como construção social das diferenças (são rejeitadas quaisquer explicações biológicas para as diferentes formas de subordinação das mulheres; os papéis designados a homens e mulheres passam a ser vistos com construções sociais);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pt-BR" sz="2000" dirty="0" smtClean="0"/>
              <a:t>Campo primordial onde o poder se articula. 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pt-BR" sz="2000" dirty="0" smtClean="0"/>
          </a:p>
          <a:p>
            <a:pPr algn="just">
              <a:lnSpc>
                <a:spcPct val="80000"/>
              </a:lnSpc>
              <a:buFontTx/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3065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624110"/>
            <a:ext cx="7560840" cy="860674"/>
          </a:xfrm>
        </p:spPr>
        <p:txBody>
          <a:bodyPr>
            <a:normAutofit fontScale="90000"/>
          </a:bodyPr>
          <a:lstStyle/>
          <a:p>
            <a:r>
              <a:rPr lang="pt-BR" sz="1800" b="1" u="sng" dirty="0"/>
              <a:t>Serviços da Rede de Atendimento que oferecem atendimento psicossocial nos casos de assédio sexual e moral, além de orientação jurídica</a:t>
            </a:r>
            <a:r>
              <a:rPr lang="pt-BR" sz="1800" dirty="0"/>
              <a:t/>
            </a:r>
            <a:br>
              <a:rPr lang="pt-BR" sz="1800" dirty="0"/>
            </a:br>
            <a:endParaRPr lang="pt-BR" sz="1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9" y="1700808"/>
            <a:ext cx="7850832" cy="421041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 smtClean="0"/>
              <a:t>Centro </a:t>
            </a:r>
            <a:r>
              <a:rPr lang="pt-BR" b="1" dirty="0"/>
              <a:t>de Referência de Atendimento à Mulher ou Centro Especializado de Atendimento à Mulher</a:t>
            </a:r>
            <a:r>
              <a:rPr lang="pt-BR" dirty="0"/>
              <a:t> – Os Centros de Referência de Atendimento às Mulheres prestam acolhida, acompanhamento psicossocial e orientação jurídica às mulheres em situação de violência (violência doméstica e familiar contra a mulher - sexual, patrimonial, moral, física, psicológica; tráfico de mulheres, assédio sexual; assédio moral; </a:t>
            </a:r>
            <a:r>
              <a:rPr lang="pt-BR" dirty="0" err="1"/>
              <a:t>etc</a:t>
            </a:r>
            <a:r>
              <a:rPr lang="pt-BR" dirty="0"/>
              <a:t>). </a:t>
            </a: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b="1" dirty="0" smtClean="0"/>
              <a:t>Casa </a:t>
            </a:r>
            <a:r>
              <a:rPr lang="pt-BR" b="1" dirty="0"/>
              <a:t>da Mulher Brasileira-</a:t>
            </a:r>
            <a:r>
              <a:rPr lang="pt-BR" dirty="0"/>
              <a:t> A Casa da Mulher Brasileira é uma inovação no atendimento humanizado das mulheres.  Integra </a:t>
            </a:r>
            <a:r>
              <a:rPr lang="pt-BR" i="1" dirty="0"/>
              <a:t>n</a:t>
            </a:r>
            <a:r>
              <a:rPr lang="pt-BR" dirty="0"/>
              <a:t>o mesmo espaço diferentes serviços especializados que atendem aos mais diversos tipos de violência contra as mulheres: Acolhimento e Triagem; Apoio Psicossocial; Delegacia; Juizado Especializado em Violência Doméstica e Familiar contra as Mulheres; Ministério Público, Defensoria Pública; Serviço de Promoção de Autonomia Econômica; Espaço de cuidado das crianças – Brinquedoteca; Alojamento de Passagem e Central de Transportes. </a:t>
            </a:r>
            <a:endParaRPr lang="pt-BR" dirty="0" smtClean="0"/>
          </a:p>
          <a:p>
            <a:endParaRPr lang="pt-BR" b="1" dirty="0"/>
          </a:p>
          <a:p>
            <a:pPr algn="just"/>
            <a:endParaRPr lang="pt-BR" b="1" dirty="0" smtClean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87357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624110"/>
            <a:ext cx="7560840" cy="860674"/>
          </a:xfrm>
        </p:spPr>
        <p:txBody>
          <a:bodyPr>
            <a:normAutofit/>
          </a:bodyPr>
          <a:lstStyle/>
          <a:p>
            <a:r>
              <a:rPr lang="pt-BR" sz="1800" b="1" u="sng" dirty="0" smtClean="0"/>
              <a:t>Serviços que oferecem orientação e encaminhamentos aos órgãos responsáveis pela denúncia e pelo atendimento</a:t>
            </a:r>
            <a:endParaRPr lang="pt-BR" sz="1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9" y="1412776"/>
            <a:ext cx="7850832" cy="50405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1900" b="1" dirty="0" smtClean="0"/>
              <a:t>Ouvidoria </a:t>
            </a:r>
            <a:r>
              <a:rPr lang="pt-BR" sz="1900" b="1" dirty="0"/>
              <a:t>da Mulher – </a:t>
            </a:r>
            <a:r>
              <a:rPr lang="pt-BR" sz="1900" b="1" dirty="0" smtClean="0"/>
              <a:t> </a:t>
            </a:r>
            <a:r>
              <a:rPr lang="pt-BR" sz="1900" dirty="0" smtClean="0"/>
              <a:t>O </a:t>
            </a:r>
            <a:r>
              <a:rPr lang="pt-BR" sz="1900" dirty="0"/>
              <a:t>acesso à Ouvidoria da Mulher pode ser feito </a:t>
            </a:r>
            <a:r>
              <a:rPr lang="pt-BR" sz="1900" dirty="0" smtClean="0"/>
              <a:t>pessoalmente</a:t>
            </a:r>
            <a:r>
              <a:rPr lang="pt-BR" sz="1900" dirty="0"/>
              <a:t>, por e-mail, por telefone, por carta particular, por SIC (Serviço de Informação às Cidadãs) e, ainda, por ofícios e processos de outros órgãos. </a:t>
            </a:r>
            <a:endParaRPr lang="pt-BR" sz="1900" dirty="0" smtClean="0"/>
          </a:p>
          <a:p>
            <a:pPr marL="0" indent="0" algn="just">
              <a:buNone/>
            </a:pPr>
            <a:endParaRPr lang="pt-BR" sz="1900" dirty="0" smtClean="0"/>
          </a:p>
          <a:p>
            <a:pPr algn="just"/>
            <a:r>
              <a:rPr lang="pt-BR" sz="1900" b="1" dirty="0"/>
              <a:t>Central de Atendimento à Mulher em Situação de Violência - Ligue 180</a:t>
            </a:r>
            <a:r>
              <a:rPr lang="pt-BR" sz="1900" dirty="0"/>
              <a:t> – é um serviço de utilidade pública gratuito e confidencial (preserva o anonimato), oferecido </a:t>
            </a:r>
            <a:r>
              <a:rPr lang="pt-BR" sz="1900" dirty="0" smtClean="0"/>
              <a:t>pela Secretaria </a:t>
            </a:r>
            <a:r>
              <a:rPr lang="pt-BR" sz="1900" dirty="0"/>
              <a:t>de Políticas para as Mulheres da Presidência da República, desde 2005.O </a:t>
            </a:r>
            <a:r>
              <a:rPr lang="pt-BR" sz="1900" b="1" dirty="0"/>
              <a:t>Ligue 180</a:t>
            </a:r>
            <a:r>
              <a:rPr lang="pt-BR" sz="1900" dirty="0"/>
              <a:t> tem por objetivo receber denúncias de violência, reclamações sobre os serviços da rede de atendimento às mulheres e de orientar as mulheres sobre seus direitos e sobre a legislação vigente, encaminhando-as para outros serviços quando necessário. </a:t>
            </a:r>
            <a:r>
              <a:rPr lang="pt-BR" sz="1900" dirty="0" smtClean="0"/>
              <a:t>Desde </a:t>
            </a:r>
            <a:r>
              <a:rPr lang="pt-BR" sz="1900" dirty="0"/>
              <a:t>março de 2014, o </a:t>
            </a:r>
            <a:r>
              <a:rPr lang="pt-BR" sz="1900" b="1" dirty="0"/>
              <a:t>Ligue 180</a:t>
            </a:r>
            <a:r>
              <a:rPr lang="pt-BR" sz="1900" dirty="0"/>
              <a:t> atua como disque-denúncia, com capacidade de envio de denúncias para a Segurança Pública e cópia para o Ministério Público de cada estado. </a:t>
            </a:r>
            <a:r>
              <a:rPr lang="pt-BR" sz="1900" b="1" dirty="0"/>
              <a:t>OBS: A  Central –Ligue 180 pode também atuar como canal de denúncias nos casos de assédio moral e sexual</a:t>
            </a:r>
            <a:r>
              <a:rPr lang="pt-BR" sz="1900" b="1" dirty="0" smtClean="0"/>
              <a:t>.</a:t>
            </a:r>
          </a:p>
          <a:p>
            <a:pPr marL="0" indent="0" algn="just">
              <a:buNone/>
            </a:pPr>
            <a:endParaRPr lang="pt-BR" sz="1900" b="1" dirty="0" smtClean="0"/>
          </a:p>
          <a:p>
            <a:pPr algn="just"/>
            <a:r>
              <a:rPr lang="pt-BR" sz="1900" dirty="0"/>
              <a:t>Atualmente a Central –  Ligue 180  e a Ouvidoria orientam e encaminham aos órgãos responsáveis</a:t>
            </a:r>
            <a:r>
              <a:rPr lang="pt-BR" sz="1900" dirty="0">
                <a:cs typeface="Arial" pitchFamily="34" charset="0"/>
              </a:rPr>
              <a:t> Ministério Público do Trabalho; sindicatos representantes de categorias profissionais; ouvidorias e corregedorias das instituições denunciadas e serviços da rede de atendimento à mulher</a:t>
            </a:r>
            <a:endParaRPr lang="pt-BR" sz="1900" dirty="0"/>
          </a:p>
          <a:p>
            <a:pPr algn="just"/>
            <a:endParaRPr lang="pt-BR" sz="1900" dirty="0"/>
          </a:p>
          <a:p>
            <a:pPr algn="just"/>
            <a:endParaRPr lang="pt-BR" sz="1900" b="1" dirty="0" smtClean="0"/>
          </a:p>
          <a:p>
            <a:endParaRPr lang="pt-BR" sz="19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3265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1268760"/>
            <a:ext cx="74888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Obrigada!</a:t>
            </a:r>
          </a:p>
          <a:p>
            <a:endParaRPr lang="pt-BR" sz="3600" dirty="0" smtClean="0"/>
          </a:p>
          <a:p>
            <a:r>
              <a:rPr lang="pt-BR" sz="3600" b="1" dirty="0" smtClean="0"/>
              <a:t>Secretaria de Enfrentamento à Violência contra as Mulheres </a:t>
            </a:r>
          </a:p>
          <a:p>
            <a:r>
              <a:rPr lang="pt-BR" sz="1600" b="1" dirty="0" smtClean="0"/>
              <a:t>Secretaria de Políticas para as Mulheres – SPM/PR</a:t>
            </a:r>
          </a:p>
          <a:p>
            <a:endParaRPr lang="pt-BR" sz="3600" dirty="0" smtClean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2983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31640" y="548680"/>
            <a:ext cx="7355160" cy="8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b="1" u="sng" dirty="0" smtClean="0">
                <a:solidFill>
                  <a:schemeClr val="tx1"/>
                </a:solidFill>
              </a:rPr>
              <a:t>Gênero e Desigualdade 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773238"/>
            <a:ext cx="8229600" cy="4525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pt-BR" sz="2400" dirty="0" smtClean="0">
                <a:latin typeface="Arial" charset="0"/>
              </a:rPr>
              <a:t> Feministas reforçaram que falar em gênero significa reconhecer  </a:t>
            </a:r>
            <a:r>
              <a:rPr lang="pt-BR" sz="2400" b="1" dirty="0" smtClean="0">
                <a:latin typeface="Arial" charset="0"/>
              </a:rPr>
              <a:t>as desigualdades existentes entre homens e mulheres  e as relações de poder.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endParaRPr lang="pt-BR" sz="2400" b="1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pt-BR" sz="2400" dirty="0" smtClean="0">
                <a:latin typeface="Arial" charset="0"/>
              </a:rPr>
              <a:t>Desigualdade -  modo como a sociedade atribui valores às diferenças, hierarquizando-as. Oposto da diferença é identidade, da desigualdade é igualdade.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pt-BR" sz="2400" b="1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pt-BR" sz="2400" b="1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FontTx/>
              <a:buNone/>
              <a:defRPr/>
            </a:pPr>
            <a:endParaRPr lang="pt-BR" sz="2400" dirty="0" smtClean="0">
              <a:latin typeface="Arial" charset="0"/>
            </a:endParaRPr>
          </a:p>
          <a:p>
            <a:pPr algn="just">
              <a:lnSpc>
                <a:spcPct val="90000"/>
              </a:lnSpc>
              <a:defRPr/>
            </a:pPr>
            <a:endParaRPr lang="pt-B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30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45250" y="-1250950"/>
            <a:ext cx="17354550" cy="969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744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56257" y="548680"/>
            <a:ext cx="782270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pt-BR" sz="2800" b="1" u="sng" dirty="0" smtClean="0">
                <a:solidFill>
                  <a:schemeClr val="tx1"/>
                </a:solidFill>
              </a:rPr>
              <a:t>Retrato das Desigualdades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6257" y="2583195"/>
            <a:ext cx="655272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0758" y="1412776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Média de anos de estudo da população</a:t>
            </a:r>
          </a:p>
          <a:p>
            <a:r>
              <a:rPr lang="pt-BR" dirty="0"/>
              <a:t>ocupada com 16 anos ou mais </a:t>
            </a:r>
            <a:r>
              <a:rPr lang="pt-BR" dirty="0" smtClean="0"/>
              <a:t>de </a:t>
            </a:r>
            <a:endParaRPr lang="pt-BR" dirty="0"/>
          </a:p>
          <a:p>
            <a:r>
              <a:rPr lang="pt-BR" dirty="0"/>
              <a:t>idade, segundo sexo e cor/raça. Brasil,</a:t>
            </a:r>
          </a:p>
          <a:p>
            <a:r>
              <a:rPr lang="pt-BR" dirty="0"/>
              <a:t>1999 e 2009.</a:t>
            </a:r>
          </a:p>
        </p:txBody>
      </p:sp>
    </p:spTree>
    <p:extLst>
      <p:ext uri="{BB962C8B-B14F-4D97-AF65-F5344CB8AC3E}">
        <p14:creationId xmlns:p14="http://schemas.microsoft.com/office/powerpoint/2010/main" xmlns="" val="179863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56257" y="692696"/>
            <a:ext cx="782270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pt-BR" sz="2800" b="1" u="sng" dirty="0" smtClean="0">
                <a:solidFill>
                  <a:schemeClr val="tx1"/>
                </a:solidFill>
              </a:rPr>
              <a:t>Retrato das Desigualdades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5536" y="1725162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Renda média da população, segundo</a:t>
            </a:r>
          </a:p>
          <a:p>
            <a:r>
              <a:rPr lang="pt-BR" dirty="0"/>
              <a:t>sexo e cor/raça. Brasil, 2009.</a:t>
            </a:r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376" y="2398102"/>
            <a:ext cx="6859016" cy="397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632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59632" y="54868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b="1" u="sng" dirty="0" smtClean="0">
                <a:solidFill>
                  <a:schemeClr val="tx1"/>
                </a:solidFill>
              </a:rPr>
              <a:t>Gênero e Práticas de Violências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A violência contra as mulheres só pode ser entendida no contexto das relações desiguais de gênero, como forma de reprodução do controle do corpo feminino e das mulheres numa sociedade sexista e patriarcal. 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As desigualdades de gênero têm, assim, na violência contra as mulheres sua expressão máxima que, por sua vez, deve ser compreendida como uma violação dos direitos humanos das mulheres.</a:t>
            </a: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1495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550224" cy="612068"/>
          </a:xfrm>
        </p:spPr>
        <p:txBody>
          <a:bodyPr>
            <a:normAutofit/>
          </a:bodyPr>
          <a:lstStyle/>
          <a:p>
            <a:r>
              <a:rPr lang="pt-BR" sz="2800" b="1" u="sng" dirty="0" smtClean="0"/>
              <a:t>Dados </a:t>
            </a:r>
            <a:r>
              <a:rPr lang="pt-BR" sz="2800" b="1" u="sng" dirty="0"/>
              <a:t>sobre violência contra as Mulheres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5576" y="1812886"/>
            <a:ext cx="3888432" cy="4401205"/>
          </a:xfrm>
          <a:prstGeom prst="rect">
            <a:avLst/>
          </a:prstGeom>
          <a:solidFill>
            <a:schemeClr val="bg2">
              <a:lumMod val="7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pt-BR" sz="2000" b="1" dirty="0" smtClean="0">
                <a:solidFill>
                  <a:schemeClr val="tx2"/>
                </a:solidFill>
              </a:rPr>
              <a:t>Pesquisa sobre Homicídios de Mulheres </a:t>
            </a:r>
          </a:p>
          <a:p>
            <a:pPr algn="ctr">
              <a:buClr>
                <a:schemeClr val="accent1"/>
              </a:buClr>
            </a:pPr>
            <a:r>
              <a:rPr lang="pt-BR" sz="2400" b="1" dirty="0" smtClean="0">
                <a:solidFill>
                  <a:schemeClr val="tx2"/>
                </a:solidFill>
              </a:rPr>
              <a:t> </a:t>
            </a:r>
            <a:r>
              <a:rPr lang="pt-BR" sz="2000" dirty="0" smtClean="0"/>
              <a:t> </a:t>
            </a:r>
            <a:r>
              <a:rPr lang="pt-BR" b="1" dirty="0" smtClean="0"/>
              <a:t>Brasil 7º lugar </a:t>
            </a:r>
            <a:r>
              <a:rPr lang="pt-BR" b="1" dirty="0"/>
              <a:t> </a:t>
            </a:r>
            <a:r>
              <a:rPr lang="pt-BR" dirty="0" smtClean="0"/>
              <a:t>(entre 84 países) com a maior taxa de assassinatos de mulheres, sendo </a:t>
            </a:r>
          </a:p>
          <a:p>
            <a:pPr algn="ctr">
              <a:buClr>
                <a:schemeClr val="accent1"/>
              </a:buClr>
            </a:pPr>
            <a:r>
              <a:rPr lang="pt-BR" dirty="0" smtClean="0"/>
              <a:t>  </a:t>
            </a:r>
          </a:p>
          <a:p>
            <a:pPr>
              <a:buClr>
                <a:schemeClr val="accent1"/>
              </a:buClr>
            </a:pPr>
            <a:r>
              <a:rPr lang="pt-BR" dirty="0" smtClean="0"/>
              <a:t>1º : El Salvador</a:t>
            </a:r>
          </a:p>
          <a:p>
            <a:pPr>
              <a:buClr>
                <a:schemeClr val="accent1"/>
              </a:buClr>
            </a:pPr>
            <a:r>
              <a:rPr lang="pt-BR" dirty="0" smtClean="0"/>
              <a:t>2º : </a:t>
            </a:r>
            <a:r>
              <a:rPr lang="pt-BR" dirty="0"/>
              <a:t>T</a:t>
            </a:r>
            <a:r>
              <a:rPr lang="pt-BR" dirty="0" smtClean="0"/>
              <a:t>rinidad e Tobago</a:t>
            </a:r>
          </a:p>
          <a:p>
            <a:pPr>
              <a:buClr>
                <a:schemeClr val="accent1"/>
              </a:buClr>
            </a:pPr>
            <a:r>
              <a:rPr lang="pt-BR" dirty="0" smtClean="0"/>
              <a:t>3º : Guatemala</a:t>
            </a:r>
          </a:p>
          <a:p>
            <a:pPr>
              <a:buClr>
                <a:schemeClr val="accent1"/>
              </a:buClr>
            </a:pPr>
            <a:r>
              <a:rPr lang="pt-BR" dirty="0" smtClean="0"/>
              <a:t>4º : Rússia</a:t>
            </a:r>
          </a:p>
          <a:p>
            <a:pPr>
              <a:buClr>
                <a:schemeClr val="accent1"/>
              </a:buClr>
            </a:pPr>
            <a:r>
              <a:rPr lang="pt-BR" dirty="0" smtClean="0"/>
              <a:t>5º : Colômbia</a:t>
            </a:r>
          </a:p>
          <a:p>
            <a:pPr>
              <a:buClr>
                <a:schemeClr val="accent1"/>
              </a:buClr>
            </a:pPr>
            <a:r>
              <a:rPr lang="pt-BR" dirty="0" smtClean="0"/>
              <a:t>6º : Belize </a:t>
            </a:r>
          </a:p>
          <a:p>
            <a:pPr>
              <a:buClr>
                <a:schemeClr val="accent1"/>
              </a:buClr>
            </a:pPr>
            <a:endParaRPr lang="pt-BR" dirty="0"/>
          </a:p>
          <a:p>
            <a:pPr>
              <a:buClr>
                <a:schemeClr val="accent1"/>
              </a:buClr>
            </a:pPr>
            <a:r>
              <a:rPr lang="pt-BR" dirty="0" smtClean="0"/>
              <a:t>(2012</a:t>
            </a:r>
            <a:r>
              <a:rPr lang="pt-BR" dirty="0"/>
              <a:t>, Mapa da Violência)</a:t>
            </a:r>
          </a:p>
          <a:p>
            <a:pPr>
              <a:buClr>
                <a:schemeClr val="accent1"/>
              </a:buClr>
            </a:pP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5076056" y="1196752"/>
            <a:ext cx="3744416" cy="4708981"/>
          </a:xfrm>
          <a:prstGeom prst="rect">
            <a:avLst/>
          </a:prstGeom>
          <a:solidFill>
            <a:srgbClr val="C3D69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t-BR" sz="2000" b="1" dirty="0"/>
              <a:t>Violência Sexual :</a:t>
            </a:r>
          </a:p>
          <a:p>
            <a:pPr algn="just">
              <a:defRPr/>
            </a:pPr>
            <a:endParaRPr lang="pt-BR" sz="2400" dirty="0"/>
          </a:p>
          <a:p>
            <a:pPr algn="just">
              <a:defRPr/>
            </a:pPr>
            <a:r>
              <a:rPr lang="pt-BR" sz="1600" dirty="0"/>
              <a:t>Estima-se que a cada ano no Brasil ocorram 527 mil tentativas ou casos de </a:t>
            </a:r>
            <a:r>
              <a:rPr lang="pt-BR" sz="1600" dirty="0" err="1"/>
              <a:t>estupro,dos</a:t>
            </a:r>
            <a:r>
              <a:rPr lang="pt-BR" sz="1600" dirty="0"/>
              <a:t> quais cerca de 10% são denunciados.  (IPEA, 2014 – dados do Sistema de Indicadores de Percepção Social, questionário sobre vitimização de 2013</a:t>
            </a:r>
            <a:r>
              <a:rPr lang="pt-BR" sz="1600" dirty="0" smtClean="0"/>
              <a:t>).</a:t>
            </a:r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endParaRPr lang="pt-BR" sz="1600" dirty="0"/>
          </a:p>
          <a:p>
            <a:pPr algn="just"/>
            <a:r>
              <a:rPr lang="pt-BR" sz="1600" dirty="0"/>
              <a:t>50.320 estupros foram registrados no país em 2013, numa leve oscilação no número de registros em relação a 2012, quando foram relatados 50.224 casos (2014, Fórum Brasileiro de Segurança Pública).</a:t>
            </a:r>
          </a:p>
          <a:p>
            <a:pPr marL="182563" indent="-182563">
              <a:buClr>
                <a:schemeClr val="accent1"/>
              </a:buClr>
              <a:buFont typeface="Wingdings" pitchFamily="2" charset="2"/>
              <a:buChar char="§"/>
            </a:pP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4832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416800" cy="720725"/>
          </a:xfrm>
        </p:spPr>
        <p:txBody>
          <a:bodyPr>
            <a:normAutofit fontScale="90000"/>
          </a:bodyPr>
          <a:lstStyle/>
          <a:p>
            <a:r>
              <a:rPr lang="pt-BR" sz="2400" b="1" u="sng" dirty="0" smtClean="0"/>
              <a:t>Central de Atendimento / Ligue 180</a:t>
            </a:r>
            <a:br>
              <a:rPr lang="pt-BR" sz="2400" b="1" u="sng" dirty="0" smtClean="0"/>
            </a:br>
            <a:r>
              <a:rPr lang="pt-BR" sz="2400" b="1" dirty="0" smtClean="0"/>
              <a:t>				Balanço   1º semestre de 2015</a:t>
            </a:r>
            <a:endParaRPr lang="pt-BR" sz="24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125529" y="1268760"/>
            <a:ext cx="7272337" cy="8620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mpd="sng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Foram realizados </a:t>
            </a:r>
            <a:r>
              <a:rPr lang="pt-BR" sz="1600" b="1" dirty="0"/>
              <a:t>364.627 </a:t>
            </a:r>
            <a:r>
              <a:rPr lang="pt-BR" sz="1600" dirty="0"/>
              <a:t>atendimentos</a:t>
            </a:r>
            <a:r>
              <a:rPr lang="pt-BR" sz="1600" b="1" dirty="0"/>
              <a:t>, 60.771 </a:t>
            </a:r>
            <a:r>
              <a:rPr lang="pt-BR" sz="1600" dirty="0"/>
              <a:t>atendimentos/mês</a:t>
            </a:r>
            <a:r>
              <a:rPr lang="pt-BR" sz="1600" b="1" dirty="0"/>
              <a:t>, e 2.025 atendimentos ao dia.</a:t>
            </a:r>
          </a:p>
          <a:p>
            <a:pPr>
              <a:defRPr/>
            </a:pP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43534" y="2708920"/>
            <a:ext cx="7344816" cy="37548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/>
              <a:t>Quanto ao conteúdo das 32.248 relatos de violências, foram registrados:</a:t>
            </a:r>
          </a:p>
          <a:p>
            <a:pPr algn="ctr">
              <a:defRPr/>
            </a:pPr>
            <a:endParaRPr lang="pt-BR" sz="1400" b="1" dirty="0"/>
          </a:p>
          <a:p>
            <a:pPr algn="ctr">
              <a:defRPr/>
            </a:pPr>
            <a:r>
              <a:rPr lang="pt-BR" sz="1400" b="1" dirty="0"/>
              <a:t>16.499 </a:t>
            </a:r>
            <a:r>
              <a:rPr lang="pt-BR" sz="1400" dirty="0"/>
              <a:t>relatos de</a:t>
            </a:r>
            <a:r>
              <a:rPr lang="pt-BR" sz="1400" b="1" dirty="0"/>
              <a:t> violência física (51,16%);</a:t>
            </a:r>
          </a:p>
          <a:p>
            <a:pPr algn="ctr">
              <a:defRPr/>
            </a:pPr>
            <a:endParaRPr lang="pt-BR" sz="1400" b="1" dirty="0"/>
          </a:p>
          <a:p>
            <a:pPr algn="ctr">
              <a:defRPr/>
            </a:pPr>
            <a:r>
              <a:rPr lang="pt-BR" sz="1400" b="1" dirty="0"/>
              <a:t>9.971 </a:t>
            </a:r>
            <a:r>
              <a:rPr lang="pt-BR" sz="1400" dirty="0"/>
              <a:t>relatos de </a:t>
            </a:r>
            <a:r>
              <a:rPr lang="pt-BR" sz="1400" b="1" dirty="0"/>
              <a:t>violência psicológica (30,92%);</a:t>
            </a:r>
          </a:p>
          <a:p>
            <a:pPr algn="ctr">
              <a:defRPr/>
            </a:pPr>
            <a:endParaRPr lang="pt-BR" sz="1400" b="1" dirty="0"/>
          </a:p>
          <a:p>
            <a:pPr algn="ctr">
              <a:defRPr/>
            </a:pPr>
            <a:r>
              <a:rPr lang="pt-BR" sz="1400" b="1" dirty="0"/>
              <a:t>2.300 </a:t>
            </a:r>
            <a:r>
              <a:rPr lang="pt-BR" sz="1400" dirty="0"/>
              <a:t>relatos de</a:t>
            </a:r>
            <a:r>
              <a:rPr lang="pt-BR" sz="1400" b="1" dirty="0"/>
              <a:t> violência moral (7,13%);</a:t>
            </a:r>
          </a:p>
          <a:p>
            <a:pPr algn="ctr">
              <a:defRPr/>
            </a:pPr>
            <a:endParaRPr lang="pt-BR" sz="1400" b="1" dirty="0"/>
          </a:p>
          <a:p>
            <a:pPr algn="ctr">
              <a:defRPr/>
            </a:pPr>
            <a:r>
              <a:rPr lang="pt-BR" sz="1400" b="1" dirty="0"/>
              <a:t>629 </a:t>
            </a:r>
            <a:r>
              <a:rPr lang="pt-BR" sz="1400" dirty="0"/>
              <a:t>relatos de</a:t>
            </a:r>
            <a:r>
              <a:rPr lang="pt-BR" sz="1400" b="1" dirty="0"/>
              <a:t> violência patrimonial (1,95%);</a:t>
            </a:r>
          </a:p>
          <a:p>
            <a:pPr algn="ctr">
              <a:defRPr/>
            </a:pPr>
            <a:endParaRPr lang="pt-BR" sz="1400" b="1" dirty="0"/>
          </a:p>
          <a:p>
            <a:pPr algn="ctr">
              <a:defRPr/>
            </a:pPr>
            <a:r>
              <a:rPr lang="pt-BR" sz="1400" b="1" u="sng" dirty="0"/>
              <a:t>1.308 relatos de violência sexual (4,06%);</a:t>
            </a:r>
          </a:p>
          <a:p>
            <a:pPr algn="r">
              <a:defRPr/>
            </a:pPr>
            <a:endParaRPr lang="pt-BR" sz="1400" b="1" dirty="0"/>
          </a:p>
          <a:p>
            <a:pPr algn="ctr">
              <a:defRPr/>
            </a:pPr>
            <a:r>
              <a:rPr lang="pt-BR" sz="1400" b="1" dirty="0"/>
              <a:t>1.365 </a:t>
            </a:r>
            <a:r>
              <a:rPr lang="pt-BR" sz="1400" dirty="0"/>
              <a:t>relatos de</a:t>
            </a:r>
            <a:r>
              <a:rPr lang="pt-BR" sz="1400" b="1" dirty="0"/>
              <a:t> cárcere privado (4,23%) e</a:t>
            </a:r>
          </a:p>
          <a:p>
            <a:pPr algn="ctr">
              <a:defRPr/>
            </a:pPr>
            <a:endParaRPr lang="pt-BR" sz="1400" b="1" dirty="0"/>
          </a:p>
          <a:p>
            <a:pPr algn="ctr">
              <a:defRPr/>
            </a:pPr>
            <a:r>
              <a:rPr lang="pt-BR" sz="1400" b="1" dirty="0"/>
              <a:t>176 </a:t>
            </a:r>
            <a:r>
              <a:rPr lang="pt-BR" sz="1400" dirty="0"/>
              <a:t>relatos de </a:t>
            </a:r>
            <a:r>
              <a:rPr lang="pt-BR" sz="1400" b="1" dirty="0"/>
              <a:t>tráfico de pessoas (0,55</a:t>
            </a:r>
            <a:r>
              <a:rPr lang="pt-BR" sz="1400" b="1" dirty="0" smtClean="0"/>
              <a:t>%).</a:t>
            </a:r>
          </a:p>
          <a:p>
            <a:pPr algn="just">
              <a:defRPr/>
            </a:pPr>
            <a:endParaRPr lang="pt-BR" sz="1400" dirty="0"/>
          </a:p>
          <a:p>
            <a:pPr algn="ctr">
              <a:defRPr/>
            </a:pPr>
            <a:endParaRPr lang="pt-BR" sz="1400" b="1" dirty="0"/>
          </a:p>
        </p:txBody>
      </p:sp>
      <p:sp>
        <p:nvSpPr>
          <p:cNvPr id="9" name="Seta para baixo 8"/>
          <p:cNvSpPr/>
          <p:nvPr/>
        </p:nvSpPr>
        <p:spPr>
          <a:xfrm>
            <a:off x="4406313" y="2202781"/>
            <a:ext cx="377825" cy="506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875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6514</TotalTime>
  <Words>1650</Words>
  <Application>Microsoft Office PowerPoint</Application>
  <PresentationFormat>Apresentação na tela (4:3)</PresentationFormat>
  <Paragraphs>191</Paragraphs>
  <Slides>22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Cacho</vt:lpstr>
      <vt:lpstr>                                                             VIOLÊNCIA CONTRA MULHERES POLICIAIS NO BRASIL  </vt:lpstr>
      <vt:lpstr>Conceito de gênero </vt:lpstr>
      <vt:lpstr>Gênero e Desigualdade </vt:lpstr>
      <vt:lpstr>Slide 4</vt:lpstr>
      <vt:lpstr>Retrato das Desigualdades</vt:lpstr>
      <vt:lpstr>Retrato das Desigualdades</vt:lpstr>
      <vt:lpstr>Gênero e Práticas de Violências</vt:lpstr>
      <vt:lpstr>Dados sobre violência contra as Mulheres</vt:lpstr>
      <vt:lpstr>Central de Atendimento / Ligue 180     Balanço   1º semestre de 2015</vt:lpstr>
      <vt:lpstr>Slide 10</vt:lpstr>
      <vt:lpstr>Slide 11</vt:lpstr>
      <vt:lpstr>Política Nacional de Enfrentamento à Violência contra a Mulher</vt:lpstr>
      <vt:lpstr>Assédio Moral e Sexual –Dados </vt:lpstr>
      <vt:lpstr>Assédio Moral</vt:lpstr>
      <vt:lpstr>Assédio Sexual</vt:lpstr>
      <vt:lpstr>Cultura Institucional e Assédio</vt:lpstr>
      <vt:lpstr>Cultura Institucional e Assédio</vt:lpstr>
      <vt:lpstr>Atendimento às Mulheres Policiais na Rede de Enfrentamento à Violência contra as Mulheres</vt:lpstr>
      <vt:lpstr>Nova Configuração da Rede de Atendimento à Mulher</vt:lpstr>
      <vt:lpstr>Serviços da Rede de Atendimento que oferecem atendimento psicossocial nos casos de assédio sexual e moral, além de orientação jurídica </vt:lpstr>
      <vt:lpstr>Serviços que oferecem orientação e encaminhamentos aos órgãos responsáveis pela denúncia e pelo atendimento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NACIONAL DE Enfrentamento à Violência contra as Mulheres</dc:title>
  <dc:creator>Silvana Zuccolotto</dc:creator>
  <cp:lastModifiedBy>gabvale</cp:lastModifiedBy>
  <cp:revision>506</cp:revision>
  <cp:lastPrinted>2015-09-22T17:00:51Z</cp:lastPrinted>
  <dcterms:created xsi:type="dcterms:W3CDTF">2014-11-03T19:17:59Z</dcterms:created>
  <dcterms:modified xsi:type="dcterms:W3CDTF">2015-09-22T17:35:17Z</dcterms:modified>
</cp:coreProperties>
</file>