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0" r:id="rId2"/>
    <p:sldId id="310" r:id="rId3"/>
    <p:sldId id="315" r:id="rId4"/>
    <p:sldId id="309" r:id="rId5"/>
    <p:sldId id="311" r:id="rId6"/>
    <p:sldId id="316" r:id="rId7"/>
    <p:sldId id="314" r:id="rId8"/>
    <p:sldId id="291" r:id="rId9"/>
    <p:sldId id="276" r:id="rId10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88" autoAdjust="0"/>
  </p:normalViewPr>
  <p:slideViewPr>
    <p:cSldViewPr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35F94E-298C-45EA-B951-947567DF8B17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AB2B7-7792-4CE3-B09E-3F7E8415E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495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052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8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070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527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86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9791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035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69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644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52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55DBB-A18F-4FCD-ADF5-B0550FDF8AEC}" type="datetimeFigureOut">
              <a:rPr lang="pt-BR" smtClean="0"/>
              <a:t>04/07/2018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DFFD4-347E-4B58-B903-5162DAF576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487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mds.gov.br/assuntos/assistencia-social/unidades-de-atendimento/unidades-de-acolhimento/apresentacoes-do-encontro-nacional-de-reordenamento-do-servico-de-acolhimento-de-criancas-e-adolescentes-1" TargetMode="External"/><Relationship Id="rId7" Type="http://schemas.openxmlformats.org/officeDocument/2006/relationships/image" Target="../media/image8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mds.gov.br/" TargetMode="External"/><Relationship Id="rId5" Type="http://schemas.openxmlformats.org/officeDocument/2006/relationships/image" Target="../media/image7.jpg"/><Relationship Id="rId4" Type="http://schemas.openxmlformats.org/officeDocument/2006/relationships/image" Target="../media/image6.png"/><Relationship Id="rId9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ds.gov.br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 descr="C:\Users\barbara.cavalcante\Desktop\Slide 2017.png">
            <a:extLst>
              <a:ext uri="{FF2B5EF4-FFF2-40B4-BE49-F238E27FC236}">
                <a16:creationId xmlns="" xmlns:a16="http://schemas.microsoft.com/office/drawing/2014/main" id="{3858A510-4730-4C52-9EBD-8A8DD858E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273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EF427A70-9F7D-40D7-A27A-6EDAF7108AE1}"/>
              </a:ext>
            </a:extLst>
          </p:cNvPr>
          <p:cNvSpPr txBox="1"/>
          <p:nvPr/>
        </p:nvSpPr>
        <p:spPr>
          <a:xfrm>
            <a:off x="1187624" y="395778"/>
            <a:ext cx="873884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1400" dirty="0">
              <a:latin typeface="Bookman Old Style" panose="02050604050505020204" pitchFamily="18" charset="0"/>
            </a:endParaRPr>
          </a:p>
          <a:p>
            <a:endParaRPr lang="pt-BR" dirty="0"/>
          </a:p>
        </p:txBody>
      </p:sp>
      <p:pic>
        <p:nvPicPr>
          <p:cNvPr id="8" name="Imagem 7" descr="Imagem relacionada">
            <a:extLst>
              <a:ext uri="{FF2B5EF4-FFF2-40B4-BE49-F238E27FC236}">
                <a16:creationId xmlns="" xmlns:a16="http://schemas.microsoft.com/office/drawing/2014/main" id="{9261F820-33DE-4684-AE09-D53FF4281AC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6352" y="6170742"/>
            <a:ext cx="1440161" cy="665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 descr="image001">
            <a:extLst>
              <a:ext uri="{FF2B5EF4-FFF2-40B4-BE49-F238E27FC236}">
                <a16:creationId xmlns="" xmlns:a16="http://schemas.microsoft.com/office/drawing/2014/main" id="{C6733F85-87C6-4509-A28F-2F1951A19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5144" y="6170742"/>
            <a:ext cx="1828583" cy="67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Agrupar 12">
            <a:extLst>
              <a:ext uri="{FF2B5EF4-FFF2-40B4-BE49-F238E27FC236}">
                <a16:creationId xmlns="" xmlns:a16="http://schemas.microsoft.com/office/drawing/2014/main" id="{47B9A31A-70CE-4C5F-B067-798ABFFFF2BF}"/>
              </a:ext>
            </a:extLst>
          </p:cNvPr>
          <p:cNvGrpSpPr/>
          <p:nvPr/>
        </p:nvGrpSpPr>
        <p:grpSpPr>
          <a:xfrm>
            <a:off x="4614" y="19102"/>
            <a:ext cx="2936707" cy="1445848"/>
            <a:chOff x="2520303" y="3832817"/>
            <a:chExt cx="3160094" cy="1305556"/>
          </a:xfrm>
        </p:grpSpPr>
        <p:sp>
          <p:nvSpPr>
            <p:cNvPr id="14" name="Retângulo: Cantos Arredondados 13">
              <a:extLst>
                <a:ext uri="{FF2B5EF4-FFF2-40B4-BE49-F238E27FC236}">
                  <a16:creationId xmlns="" xmlns:a16="http://schemas.microsoft.com/office/drawing/2014/main" id="{AD6398E0-E0A5-493D-9A56-33B5A1E85B1A}"/>
                </a:ext>
              </a:extLst>
            </p:cNvPr>
            <p:cNvSpPr/>
            <p:nvPr/>
          </p:nvSpPr>
          <p:spPr>
            <a:xfrm>
              <a:off x="2520303" y="3861216"/>
              <a:ext cx="3147566" cy="1277157"/>
            </a:xfrm>
            <a:prstGeom prst="roundRect">
              <a:avLst/>
            </a:prstGeom>
            <a:blipFill rotWithShape="0">
              <a:blip r:embed="rId5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ângulo: Cantos Arredondados 4">
              <a:extLst>
                <a:ext uri="{FF2B5EF4-FFF2-40B4-BE49-F238E27FC236}">
                  <a16:creationId xmlns="" xmlns:a16="http://schemas.microsoft.com/office/drawing/2014/main" id="{7233C836-961B-4284-B589-596643051B33}"/>
                </a:ext>
              </a:extLst>
            </p:cNvPr>
            <p:cNvSpPr txBox="1"/>
            <p:nvPr/>
          </p:nvSpPr>
          <p:spPr>
            <a:xfrm>
              <a:off x="3381460" y="3832817"/>
              <a:ext cx="2298937" cy="11740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0" tIns="50800" rIns="50800" bIns="508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t-BR" sz="2000" kern="1200" dirty="0">
                <a:solidFill>
                  <a:schemeClr val="tx1"/>
                </a:solidFill>
              </a:endParaRP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t-BR" sz="2800" b="1" kern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2000" kern="1200" dirty="0"/>
                <a:t> </a:t>
              </a:r>
            </a:p>
          </p:txBody>
        </p:sp>
      </p:grp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1A9C6BB4-4DC0-4079-916D-F7FC520165D4}"/>
              </a:ext>
            </a:extLst>
          </p:cNvPr>
          <p:cNvSpPr txBox="1"/>
          <p:nvPr/>
        </p:nvSpPr>
        <p:spPr>
          <a:xfrm>
            <a:off x="467544" y="2540385"/>
            <a:ext cx="8208912" cy="255454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Bookman Old Style" panose="02050604050505020204" pitchFamily="18" charset="0"/>
              </a:rPr>
              <a:t>ESPECIFICIDADES DA DEPENDÊNCIA DE CUIDADOS </a:t>
            </a:r>
            <a:r>
              <a:rPr lang="pt-BR" sz="4000" b="1" dirty="0" smtClean="0">
                <a:latin typeface="Bookman Old Style" panose="02050604050505020204" pitchFamily="18" charset="0"/>
              </a:rPr>
              <a:t>DA PESSOA </a:t>
            </a:r>
            <a:r>
              <a:rPr lang="pt-BR" sz="4000" b="1" dirty="0">
                <a:latin typeface="Bookman Old Style" panose="02050604050505020204" pitchFamily="18" charset="0"/>
              </a:rPr>
              <a:t>COM DEFICIÊNCIA 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72071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 descr="C:\Users\barbara.cavalcante\Desktop\Slide 2017.png">
            <a:extLst>
              <a:ext uri="{FF2B5EF4-FFF2-40B4-BE49-F238E27FC236}">
                <a16:creationId xmlns="" xmlns:a16="http://schemas.microsoft.com/office/drawing/2014/main" id="{3858A510-4730-4C52-9EBD-8A8DD858E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843" y="1141"/>
            <a:ext cx="9203499" cy="6902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EF427A70-9F7D-40D7-A27A-6EDAF7108AE1}"/>
              </a:ext>
            </a:extLst>
          </p:cNvPr>
          <p:cNvSpPr txBox="1"/>
          <p:nvPr/>
        </p:nvSpPr>
        <p:spPr>
          <a:xfrm>
            <a:off x="-12980" y="0"/>
            <a:ext cx="9156980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Bookman Old Style" panose="02050604050505020204" pitchFamily="18" charset="0"/>
              </a:rPr>
              <a:t>PÚBLICO DE REFERÊNCIA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309375D5-4641-4E76-B504-D0C8FDFFA39D}"/>
              </a:ext>
            </a:extLst>
          </p:cNvPr>
          <p:cNvSpPr/>
          <p:nvPr/>
        </p:nvSpPr>
        <p:spPr>
          <a:xfrm>
            <a:off x="395536" y="548680"/>
            <a:ext cx="819493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000" b="1" dirty="0" smtClean="0">
                <a:latin typeface="Bookman Old Style" panose="02050604050505020204" pitchFamily="18" charset="0"/>
              </a:rPr>
              <a:t>PESSOAS </a:t>
            </a:r>
            <a:r>
              <a:rPr lang="pt-BR" sz="2000" b="1" dirty="0">
                <a:latin typeface="Bookman Old Style" panose="02050604050505020204" pitchFamily="18" charset="0"/>
              </a:rPr>
              <a:t>COM DEFICIÊNCIA: </a:t>
            </a:r>
            <a:endParaRPr lang="pt-BR" sz="2000" b="1" dirty="0" smtClean="0">
              <a:latin typeface="Bookman Old Style" panose="020506040505050202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000" b="1" dirty="0" smtClean="0">
                <a:latin typeface="Bookman Old Style" panose="02050604050505020204" pitchFamily="18" charset="0"/>
              </a:rPr>
              <a:t>FÍSICA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latin typeface="Bookman Old Style" panose="02050604050505020204" pitchFamily="18" charset="0"/>
              </a:rPr>
              <a:t>AUDITIVA 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latin typeface="Bookman Old Style" panose="02050604050505020204" pitchFamily="18" charset="0"/>
              </a:rPr>
              <a:t>VISUAL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latin typeface="Bookman Old Style" panose="02050604050505020204" pitchFamily="18" charset="0"/>
              </a:rPr>
              <a:t>INTELECTUAL 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latin typeface="Bookman Old Style" panose="02050604050505020204" pitchFamily="18" charset="0"/>
              </a:rPr>
              <a:t>MENTAL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latin typeface="Bookman Old Style" panose="02050604050505020204" pitchFamily="18" charset="0"/>
              </a:rPr>
              <a:t>AUTISMO</a:t>
            </a:r>
          </a:p>
          <a:p>
            <a:pPr>
              <a:lnSpc>
                <a:spcPct val="150000"/>
              </a:lnSpc>
            </a:pPr>
            <a:r>
              <a:rPr lang="pt-BR" sz="2000" b="1" dirty="0" smtClean="0">
                <a:latin typeface="Bookman Old Style" panose="02050604050505020204" pitchFamily="18" charset="0"/>
              </a:rPr>
              <a:t>DEFICIÊNCIA MÚLTIPA (microcefalia)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000" b="1" dirty="0" smtClean="0">
                <a:latin typeface="Bookman Old Style" panose="02050604050505020204" pitchFamily="18" charset="0"/>
              </a:rPr>
              <a:t>CICLOS </a:t>
            </a:r>
            <a:r>
              <a:rPr lang="pt-BR" sz="2000" b="1" dirty="0">
                <a:latin typeface="Bookman Old Style" panose="02050604050505020204" pitchFamily="18" charset="0"/>
              </a:rPr>
              <a:t>DE VIDA: CRIANÇAS, ADOLESCENTES, ADULTOS E </a:t>
            </a:r>
            <a:r>
              <a:rPr lang="pt-BR" sz="2000" b="1" dirty="0" smtClean="0">
                <a:latin typeface="Bookman Old Style" panose="02050604050505020204" pitchFamily="18" charset="0"/>
              </a:rPr>
              <a:t>IDOSOS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000" b="1" dirty="0" smtClean="0">
                <a:latin typeface="Bookman Old Style" panose="02050604050505020204" pitchFamily="18" charset="0"/>
              </a:rPr>
              <a:t>HOMENS</a:t>
            </a:r>
            <a:r>
              <a:rPr lang="pt-BR" sz="2000" b="1" dirty="0">
                <a:latin typeface="Bookman Old Style" panose="02050604050505020204" pitchFamily="18" charset="0"/>
              </a:rPr>
              <a:t>, MULHERES E OUTRAS EXPRESSÕES DE IDENTIDADES DE GÊNERO</a:t>
            </a:r>
            <a:r>
              <a:rPr lang="pt-BR" sz="2000" b="1" dirty="0" smtClean="0">
                <a:latin typeface="Bookman Old Style" panose="02050604050505020204" pitchFamily="18" charset="0"/>
              </a:rPr>
              <a:t>;</a:t>
            </a:r>
            <a:endParaRPr lang="pt-BR" sz="2000" b="1" dirty="0">
              <a:latin typeface="Bookman Old Style" panose="020506040505050202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000" b="1" dirty="0">
                <a:latin typeface="Bookman Old Style" panose="02050604050505020204" pitchFamily="18" charset="0"/>
              </a:rPr>
              <a:t>FAMÍLIAS </a:t>
            </a:r>
            <a:r>
              <a:rPr lang="pt-BR" sz="2000" b="1" dirty="0" smtClean="0">
                <a:latin typeface="Bookman Old Style" panose="02050604050505020204" pitchFamily="18" charset="0"/>
              </a:rPr>
              <a:t>DAS PESSOAS COM </a:t>
            </a:r>
            <a:r>
              <a:rPr lang="pt-BR" sz="2000" b="1" dirty="0">
                <a:latin typeface="Bookman Old Style" panose="02050604050505020204" pitchFamily="18" charset="0"/>
              </a:rPr>
              <a:t>DEFICIÊNCIA.</a:t>
            </a:r>
          </a:p>
        </p:txBody>
      </p:sp>
    </p:spTree>
    <p:extLst>
      <p:ext uri="{BB962C8B-B14F-4D97-AF65-F5344CB8AC3E}">
        <p14:creationId xmlns:p14="http://schemas.microsoft.com/office/powerpoint/2010/main" val="384104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 descr="C:\Users\barbara.cavalcante\Desktop\Slide 2017.png">
            <a:extLst>
              <a:ext uri="{FF2B5EF4-FFF2-40B4-BE49-F238E27FC236}">
                <a16:creationId xmlns="" xmlns:a16="http://schemas.microsoft.com/office/drawing/2014/main" id="{3858A510-4730-4C52-9EBD-8A8DD858E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</p:pic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EF427A70-9F7D-40D7-A27A-6EDAF7108AE1}"/>
              </a:ext>
            </a:extLst>
          </p:cNvPr>
          <p:cNvSpPr txBox="1"/>
          <p:nvPr/>
        </p:nvSpPr>
        <p:spPr>
          <a:xfrm>
            <a:off x="128396" y="1307669"/>
            <a:ext cx="873884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t-BR" sz="1400" dirty="0">
              <a:latin typeface="Bookman Old Style" panose="02050604050505020204" pitchFamily="18" charset="0"/>
            </a:endParaRPr>
          </a:p>
          <a:p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309375D5-4641-4E76-B504-D0C8FDFFA39D}"/>
              </a:ext>
            </a:extLst>
          </p:cNvPr>
          <p:cNvSpPr/>
          <p:nvPr/>
        </p:nvSpPr>
        <p:spPr>
          <a:xfrm>
            <a:off x="683568" y="2366979"/>
            <a:ext cx="8064896" cy="206210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latin typeface="Bookman Old Style" panose="02050604050505020204" pitchFamily="18" charset="0"/>
              </a:rPr>
              <a:t>VISÃO SOCIAL DA SITUAÇÃO DE DEPENDÊNCIA:</a:t>
            </a:r>
          </a:p>
          <a:p>
            <a:pPr algn="ctr"/>
            <a:r>
              <a:rPr lang="pt-BR" sz="3200" b="1" dirty="0">
                <a:latin typeface="Bookman Old Style" panose="02050604050505020204" pitchFamily="18" charset="0"/>
              </a:rPr>
              <a:t> CUIDADOS COMO ESTRATÉGIA DE ACESSIBILIDADE</a:t>
            </a:r>
            <a:endParaRPr lang="pt-BR" sz="3600" b="1" dirty="0">
              <a:latin typeface="Bookman Old Style" panose="020506040505050202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8699145E-CF7C-4D48-9CED-898238D85D37}"/>
              </a:ext>
            </a:extLst>
          </p:cNvPr>
          <p:cNvSpPr txBox="1"/>
          <p:nvPr/>
        </p:nvSpPr>
        <p:spPr>
          <a:xfrm>
            <a:off x="0" y="29411"/>
            <a:ext cx="91440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Bookman Old Style" panose="02050604050505020204" pitchFamily="18" charset="0"/>
              </a:rPr>
              <a:t>PERSPECTIVA ADOTADA PELO SUAS</a:t>
            </a:r>
          </a:p>
        </p:txBody>
      </p:sp>
    </p:spTree>
    <p:extLst>
      <p:ext uri="{BB962C8B-B14F-4D97-AF65-F5344CB8AC3E}">
        <p14:creationId xmlns:p14="http://schemas.microsoft.com/office/powerpoint/2010/main" val="343767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 descr="C:\Users\barbara.cavalcante\Desktop\Slide 2017.png">
            <a:extLst>
              <a:ext uri="{FF2B5EF4-FFF2-40B4-BE49-F238E27FC236}">
                <a16:creationId xmlns="" xmlns:a16="http://schemas.microsoft.com/office/drawing/2014/main" id="{3858A510-4730-4C52-9EBD-8A8DD858E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EF427A70-9F7D-40D7-A27A-6EDAF7108AE1}"/>
              </a:ext>
            </a:extLst>
          </p:cNvPr>
          <p:cNvSpPr txBox="1"/>
          <p:nvPr/>
        </p:nvSpPr>
        <p:spPr>
          <a:xfrm>
            <a:off x="179512" y="1000570"/>
            <a:ext cx="8964488" cy="5886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dirty="0">
                <a:latin typeface="Bookman Old Style" panose="02050604050505020204" pitchFamily="18" charset="0"/>
              </a:rPr>
              <a:t>PRINCIPAIS BARREIRAS: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Arquitetônicas</a:t>
            </a:r>
            <a:r>
              <a:rPr lang="pt-BR" sz="1700" dirty="0">
                <a:latin typeface="Bookman Old Style" panose="02050604050505020204" pitchFamily="18" charset="0"/>
              </a:rPr>
              <a:t> - (vias e prédios inacessíveis, presença de escadas, buracos nas calçadas, </a:t>
            </a:r>
            <a:r>
              <a:rPr lang="pt-BR" sz="1700" dirty="0" smtClean="0">
                <a:latin typeface="Bookman Old Style" panose="02050604050505020204" pitchFamily="18" charset="0"/>
              </a:rPr>
              <a:t>pouca </a:t>
            </a:r>
            <a:r>
              <a:rPr lang="pt-BR" sz="1700" dirty="0">
                <a:latin typeface="Bookman Old Style" panose="02050604050505020204" pitchFamily="18" charset="0"/>
              </a:rPr>
              <a:t>iluminação na rua, sinalização precária);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Moradia</a:t>
            </a:r>
            <a:r>
              <a:rPr lang="pt-BR" sz="1700" dirty="0">
                <a:latin typeface="Bookman Old Style" panose="02050604050505020204" pitchFamily="18" charset="0"/>
              </a:rPr>
              <a:t> – (inexistente, inacessível, distante, vivendo em situação de rua);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Transporte/locomoção/deslocamento</a:t>
            </a:r>
            <a:r>
              <a:rPr lang="pt-BR" sz="1700" dirty="0">
                <a:latin typeface="Bookman Old Style" panose="02050604050505020204" pitchFamily="18" charset="0"/>
              </a:rPr>
              <a:t> - (inexistência de transporte público, não atende ao sinal de parada, não aceita gratuidade, não é acessível);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Comunicação</a:t>
            </a:r>
            <a:r>
              <a:rPr lang="pt-BR" sz="1700" dirty="0">
                <a:latin typeface="Bookman Old Style" panose="02050604050505020204" pitchFamily="18" charset="0"/>
              </a:rPr>
              <a:t> - (dificuldades da audição, </a:t>
            </a:r>
            <a:r>
              <a:rPr lang="pt-BR" sz="1700" dirty="0" smtClean="0">
                <a:latin typeface="Bookman Old Style" panose="02050604050505020204" pitchFamily="18" charset="0"/>
              </a:rPr>
              <a:t>da visão</a:t>
            </a:r>
            <a:r>
              <a:rPr lang="pt-BR" sz="1700" dirty="0">
                <a:latin typeface="Bookman Old Style" panose="02050604050505020204" pitchFamily="18" charset="0"/>
              </a:rPr>
              <a:t>, </a:t>
            </a:r>
            <a:r>
              <a:rPr lang="pt-BR" sz="1700" dirty="0" smtClean="0">
                <a:latin typeface="Bookman Old Style" panose="02050604050505020204" pitchFamily="18" charset="0"/>
              </a:rPr>
              <a:t>da fala</a:t>
            </a:r>
            <a:r>
              <a:rPr lang="pt-BR" sz="1700" dirty="0">
                <a:latin typeface="Bookman Old Style" panose="02050604050505020204" pitchFamily="18" charset="0"/>
              </a:rPr>
              <a:t>, </a:t>
            </a:r>
            <a:r>
              <a:rPr lang="pt-BR" sz="1700" dirty="0" smtClean="0">
                <a:latin typeface="Bookman Old Style" panose="02050604050505020204" pitchFamily="18" charset="0"/>
              </a:rPr>
              <a:t>da compreensão</a:t>
            </a:r>
            <a:r>
              <a:rPr lang="pt-BR" sz="1700" dirty="0">
                <a:latin typeface="Bookman Old Style" panose="02050604050505020204" pitchFamily="18" charset="0"/>
              </a:rPr>
              <a:t>, </a:t>
            </a:r>
            <a:r>
              <a:rPr lang="pt-BR" sz="1700" dirty="0" smtClean="0">
                <a:latin typeface="Bookman Old Style" panose="02050604050505020204" pitchFamily="18" charset="0"/>
              </a:rPr>
              <a:t>da comunicação</a:t>
            </a:r>
            <a:r>
              <a:rPr lang="pt-BR" sz="1700" dirty="0">
                <a:latin typeface="Bookman Old Style" panose="02050604050505020204" pitchFamily="18" charset="0"/>
              </a:rPr>
              <a:t>, </a:t>
            </a:r>
            <a:r>
              <a:rPr lang="pt-BR" sz="1700" dirty="0" smtClean="0">
                <a:latin typeface="Bookman Old Style" panose="02050604050505020204" pitchFamily="18" charset="0"/>
              </a:rPr>
              <a:t>do comportamento</a:t>
            </a:r>
            <a:r>
              <a:rPr lang="pt-BR" sz="1700" dirty="0">
                <a:latin typeface="Bookman Old Style" panose="02050604050505020204" pitchFamily="18" charset="0"/>
              </a:rPr>
              <a:t>, </a:t>
            </a:r>
            <a:r>
              <a:rPr lang="pt-BR" sz="1700" dirty="0" smtClean="0">
                <a:latin typeface="Bookman Old Style" panose="02050604050505020204" pitchFamily="18" charset="0"/>
              </a:rPr>
              <a:t>da interação </a:t>
            </a:r>
            <a:r>
              <a:rPr lang="pt-BR" sz="1700" dirty="0">
                <a:latin typeface="Bookman Old Style" panose="02050604050505020204" pitchFamily="18" charset="0"/>
              </a:rPr>
              <a:t>social);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Atitudinal</a:t>
            </a:r>
            <a:r>
              <a:rPr lang="pt-BR" sz="1700" dirty="0">
                <a:latin typeface="Bookman Old Style" panose="02050604050505020204" pitchFamily="18" charset="0"/>
              </a:rPr>
              <a:t> - (vivências com estigma, preconceitos, isolamento, invisibilidade social e outras violações)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Emprego</a:t>
            </a:r>
            <a:r>
              <a:rPr lang="pt-BR" sz="1700" dirty="0">
                <a:latin typeface="Bookman Old Style" panose="02050604050505020204" pitchFamily="18" charset="0"/>
              </a:rPr>
              <a:t> – (discriminação no trabalho, posto inacessível e ou inadequado, não </a:t>
            </a:r>
            <a:r>
              <a:rPr lang="pt-BR" sz="1700" dirty="0" smtClean="0">
                <a:latin typeface="Bookman Old Style" panose="02050604050505020204" pitchFamily="18" charset="0"/>
              </a:rPr>
              <a:t>consideração das </a:t>
            </a:r>
            <a:r>
              <a:rPr lang="pt-BR" sz="1700" dirty="0">
                <a:latin typeface="Bookman Old Style" panose="02050604050505020204" pitchFamily="18" charset="0"/>
              </a:rPr>
              <a:t>necessidade de horários </a:t>
            </a:r>
            <a:r>
              <a:rPr lang="pt-BR" sz="1700" dirty="0" smtClean="0">
                <a:latin typeface="Bookman Old Style" panose="02050604050505020204" pitchFamily="18" charset="0"/>
              </a:rPr>
              <a:t>especiais/afastamentos periódicos)</a:t>
            </a:r>
            <a:endParaRPr lang="pt-BR" sz="1700" dirty="0">
              <a:latin typeface="Bookman Old Style" panose="020506040505050202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Ausência de serviços essenciais no território/não acesso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AUSÊNCIA DE CUIDADOS.</a:t>
            </a:r>
            <a:endParaRPr lang="pt-BR" sz="1700" dirty="0">
              <a:latin typeface="Bookman Old Style" panose="02050604050505020204" pitchFamily="18" charset="0"/>
            </a:endParaRPr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="" xmlns:a16="http://schemas.microsoft.com/office/drawing/2014/main" id="{2FCB1C47-C2DE-41E4-92C3-090FF0B76195}"/>
              </a:ext>
            </a:extLst>
          </p:cNvPr>
          <p:cNvSpPr txBox="1"/>
          <p:nvPr/>
        </p:nvSpPr>
        <p:spPr>
          <a:xfrm>
            <a:off x="1" y="0"/>
            <a:ext cx="914400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Bookman Old Style" panose="02050604050505020204" pitchFamily="18" charset="0"/>
              </a:rPr>
              <a:t>SER UMA PESSOA </a:t>
            </a:r>
            <a:r>
              <a:rPr lang="pt-BR" b="1" dirty="0" smtClean="0">
                <a:latin typeface="Bookman Old Style" panose="02050604050505020204" pitchFamily="18" charset="0"/>
              </a:rPr>
              <a:t>COM </a:t>
            </a:r>
            <a:r>
              <a:rPr lang="pt-BR" b="1" dirty="0">
                <a:latin typeface="Bookman Old Style" panose="02050604050505020204" pitchFamily="18" charset="0"/>
              </a:rPr>
              <a:t>DEFICIÊNCIA EM CONSTANTE INTERAÇÃO COM AS INÚMERAS </a:t>
            </a:r>
            <a:r>
              <a:rPr lang="pt-BR" b="1" dirty="0" smtClean="0">
                <a:latin typeface="Bookman Old Style" panose="02050604050505020204" pitchFamily="18" charset="0"/>
              </a:rPr>
              <a:t>BARREIRAS CARACTERIZA </a:t>
            </a:r>
            <a:r>
              <a:rPr lang="pt-BR" b="1" dirty="0">
                <a:latin typeface="Bookman Old Style" panose="02050604050505020204" pitchFamily="18" charset="0"/>
              </a:rPr>
              <a:t>SITUAÇÃO DE VULNERABILIDADE E RISCO POR VIOLAÇÃO DE DIREITOS</a:t>
            </a:r>
            <a:endParaRPr lang="pt-BR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79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 descr="C:\Users\barbara.cavalcante\Desktop\Slide 2017.png">
            <a:extLst>
              <a:ext uri="{FF2B5EF4-FFF2-40B4-BE49-F238E27FC236}">
                <a16:creationId xmlns="" xmlns:a16="http://schemas.microsoft.com/office/drawing/2014/main" id="{3858A510-4730-4C52-9EBD-8A8DD858E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EF427A70-9F7D-40D7-A27A-6EDAF7108AE1}"/>
              </a:ext>
            </a:extLst>
          </p:cNvPr>
          <p:cNvSpPr txBox="1"/>
          <p:nvPr/>
        </p:nvSpPr>
        <p:spPr>
          <a:xfrm>
            <a:off x="201318" y="764704"/>
            <a:ext cx="8712968" cy="5978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Convivência com a extrema pobreza;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Situação de dependência de cuidados de outra pessoa;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Presença de deficiência, doenças crônicas ou incapacitantes </a:t>
            </a:r>
            <a:r>
              <a:rPr lang="pt-BR" sz="1700" dirty="0">
                <a:latin typeface="Bookman Old Style" panose="02050604050505020204" pitchFamily="18" charset="0"/>
              </a:rPr>
              <a:t>(depressão, transtornos, convulsões, demência e outras);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Fragilidade das condições de cuidar da família </a:t>
            </a:r>
            <a:r>
              <a:rPr lang="pt-BR" sz="1700" dirty="0">
                <a:latin typeface="Bookman Old Style" panose="02050604050505020204" pitchFamily="18" charset="0"/>
              </a:rPr>
              <a:t>(famílias pequenas, idosos cuidando de idosos, cuidadores adoecidas, outras pessoas para cuidar);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Convivência com situações de violências </a:t>
            </a:r>
            <a:r>
              <a:rPr lang="pt-BR" sz="1700" dirty="0">
                <a:latin typeface="Bookman Old Style" panose="02050604050505020204" pitchFamily="18" charset="0"/>
              </a:rPr>
              <a:t>– (psicológica, física, patrimonial, sexual, maus tratos, negligência e abandono);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 smtClean="0">
                <a:latin typeface="Bookman Old Style" panose="02050604050505020204" pitchFamily="18" charset="0"/>
              </a:rPr>
              <a:t>Pessoa </a:t>
            </a:r>
            <a:r>
              <a:rPr lang="pt-BR" sz="1700" b="1" dirty="0">
                <a:latin typeface="Bookman Old Style" panose="02050604050505020204" pitchFamily="18" charset="0"/>
              </a:rPr>
              <a:t>com Deficiência em situação de rua;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t-BR" sz="1700" b="1" dirty="0">
                <a:latin typeface="Bookman Old Style" panose="02050604050505020204" pitchFamily="18" charset="0"/>
              </a:rPr>
              <a:t>Pessoas </a:t>
            </a:r>
            <a:r>
              <a:rPr lang="pt-BR" sz="1700" b="1" dirty="0" smtClean="0">
                <a:latin typeface="Bookman Old Style" panose="02050604050505020204" pitchFamily="18" charset="0"/>
              </a:rPr>
              <a:t>com </a:t>
            </a:r>
            <a:r>
              <a:rPr lang="pt-BR" sz="1700" b="1" dirty="0">
                <a:latin typeface="Bookman Old Style" panose="02050604050505020204" pitchFamily="18" charset="0"/>
              </a:rPr>
              <a:t>Deficiência vivendo em Instituições com Serviços </a:t>
            </a:r>
            <a:r>
              <a:rPr lang="pt-BR" sz="1700" b="1" dirty="0" err="1">
                <a:latin typeface="Bookman Old Style" panose="02050604050505020204" pitchFamily="18" charset="0"/>
              </a:rPr>
              <a:t>precarizados</a:t>
            </a:r>
            <a:r>
              <a:rPr lang="pt-BR" sz="1700" b="1" dirty="0">
                <a:latin typeface="Bookman Old Style" panose="02050604050505020204" pitchFamily="18" charset="0"/>
              </a:rPr>
              <a:t> </a:t>
            </a:r>
            <a:r>
              <a:rPr lang="pt-BR" sz="1700" dirty="0">
                <a:latin typeface="Bookman Old Style" panose="02050604050505020204" pitchFamily="18" charset="0"/>
              </a:rPr>
              <a:t>- (estrutura física inadequada, falta de alimentação/cuidados com higiene pessoal, trabalhadores insuficientes e sem capacitação, não utilização de </a:t>
            </a:r>
            <a:r>
              <a:rPr lang="pt-BR" sz="1700" b="1" dirty="0">
                <a:latin typeface="Bookman Old Style" panose="02050604050505020204" pitchFamily="18" charset="0"/>
              </a:rPr>
              <a:t>Plano de Atendimento</a:t>
            </a:r>
            <a:r>
              <a:rPr lang="pt-BR" sz="1700" dirty="0">
                <a:latin typeface="Bookman Old Style" panose="02050604050505020204" pitchFamily="18" charset="0"/>
              </a:rPr>
              <a:t>, </a:t>
            </a:r>
            <a:r>
              <a:rPr lang="pt-BR" sz="1700" b="1" dirty="0">
                <a:latin typeface="Bookman Old Style" panose="02050604050505020204" pitchFamily="18" charset="0"/>
              </a:rPr>
              <a:t>não incentivo à convivência familiar, predomínio do isolamento social,</a:t>
            </a:r>
            <a:r>
              <a:rPr lang="pt-BR" sz="1700" dirty="0">
                <a:latin typeface="Bookman Old Style" panose="02050604050505020204" pitchFamily="18" charset="0"/>
              </a:rPr>
              <a:t> não acesso a serviços essenciais no território com as demais pessoas).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9D1C124F-CFF0-4419-842C-7F901EAB5F8D}"/>
              </a:ext>
            </a:extLst>
          </p:cNvPr>
          <p:cNvSpPr txBox="1"/>
          <p:nvPr/>
        </p:nvSpPr>
        <p:spPr>
          <a:xfrm>
            <a:off x="-14198" y="-22169"/>
            <a:ext cx="9144000" cy="70788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Bookman Old Style" panose="02050604050505020204" pitchFamily="18" charset="0"/>
              </a:rPr>
              <a:t>AGRAVOS DE BARREIRAS,</a:t>
            </a:r>
          </a:p>
          <a:p>
            <a:pPr algn="ctr"/>
            <a:r>
              <a:rPr lang="pt-BR" sz="2000" b="1" dirty="0" smtClean="0">
                <a:latin typeface="Bookman Old Style" panose="02050604050505020204" pitchFamily="18" charset="0"/>
              </a:rPr>
              <a:t>RISCOS </a:t>
            </a:r>
            <a:r>
              <a:rPr lang="pt-BR" sz="2000" b="1" dirty="0">
                <a:latin typeface="Bookman Old Style" panose="02050604050505020204" pitchFamily="18" charset="0"/>
              </a:rPr>
              <a:t>POR VIOLAÇÃO DE DIREITOS/DIREITOS VIOLADOS </a:t>
            </a:r>
          </a:p>
        </p:txBody>
      </p:sp>
    </p:spTree>
    <p:extLst>
      <p:ext uri="{BB962C8B-B14F-4D97-AF65-F5344CB8AC3E}">
        <p14:creationId xmlns:p14="http://schemas.microsoft.com/office/powerpoint/2010/main" val="193696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 descr="C:\Users\barbara.cavalcante\Desktop\Slide 2017.png">
            <a:extLst>
              <a:ext uri="{FF2B5EF4-FFF2-40B4-BE49-F238E27FC236}">
                <a16:creationId xmlns="" xmlns:a16="http://schemas.microsoft.com/office/drawing/2014/main" id="{3858A510-4730-4C52-9EBD-8A8DD858E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EF427A70-9F7D-40D7-A27A-6EDAF7108AE1}"/>
              </a:ext>
            </a:extLst>
          </p:cNvPr>
          <p:cNvSpPr txBox="1"/>
          <p:nvPr/>
        </p:nvSpPr>
        <p:spPr>
          <a:xfrm>
            <a:off x="215516" y="548680"/>
            <a:ext cx="867696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pt-BR" sz="1600" b="1" dirty="0" smtClean="0">
                <a:latin typeface="Bookman Old Style" panose="02050604050505020204" pitchFamily="18" charset="0"/>
              </a:rPr>
              <a:t>LEI </a:t>
            </a:r>
            <a:r>
              <a:rPr lang="pt-BR" sz="1600" b="1" dirty="0">
                <a:latin typeface="Bookman Old Style" panose="02050604050505020204" pitchFamily="18" charset="0"/>
              </a:rPr>
              <a:t>BRASILEIRA DE INCLUSÃO – Lei no. 13.146/2015 - Pessoa com Deficiência (idosa ou não) - Ajudas técnicas e apoios, inclusive de pessoas - </a:t>
            </a:r>
            <a:r>
              <a:rPr lang="pt-BR" sz="1600" b="1" dirty="0" smtClean="0">
                <a:latin typeface="Bookman Old Style" panose="02050604050505020204" pitchFamily="18" charset="0"/>
              </a:rPr>
              <a:t>CUIDADOS/ACESSIBILIDADE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pt-BR" sz="1600" b="1" dirty="0" smtClean="0">
              <a:latin typeface="Bookman Old Style" panose="0205060405050502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600" b="1" dirty="0" smtClean="0">
                <a:latin typeface="Bookman Old Style" panose="02050604050505020204" pitchFamily="18" charset="0"/>
              </a:rPr>
              <a:t>ATENDENTE </a:t>
            </a:r>
            <a:r>
              <a:rPr lang="pt-BR" sz="1600" b="1" dirty="0">
                <a:latin typeface="Bookman Old Style" panose="02050604050505020204" pitchFamily="18" charset="0"/>
              </a:rPr>
              <a:t>PESSOAL: </a:t>
            </a:r>
            <a:r>
              <a:rPr lang="pt-BR" sz="1600" dirty="0">
                <a:latin typeface="Bookman Old Style" panose="02050604050505020204" pitchFamily="18" charset="0"/>
              </a:rPr>
              <a:t>pessoa, membro ou não da família, que, com ou sem remuneração, assiste ou presta cuidados básicos e essenciais à pessoa com deficiência no exercício de suas atividades diárias, excluídas as técnicas ou os procedimentos identificados com profissões legalmente estabelecidas;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600" dirty="0">
              <a:latin typeface="Bookman Old Style" panose="0205060405050502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600" b="1" dirty="0">
                <a:latin typeface="Bookman Old Style" panose="02050604050505020204" pitchFamily="18" charset="0"/>
              </a:rPr>
              <a:t>ACOMPANHANTE: </a:t>
            </a:r>
            <a:r>
              <a:rPr lang="pt-BR" sz="1600" dirty="0">
                <a:latin typeface="Bookman Old Style" panose="02050604050505020204" pitchFamily="18" charset="0"/>
              </a:rPr>
              <a:t>aquele que acompanha a pessoa com deficiência, podendo ou não desempenhar as funções de atendente pessoal;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600" dirty="0">
              <a:latin typeface="Bookman Old Style" panose="0205060405050502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CUIDADORES SOCIAIS</a:t>
            </a:r>
            <a:r>
              <a:rPr lang="pt-BR" sz="1600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pt-BR" sz="1600" dirty="0">
                <a:latin typeface="Bookman Old Style" panose="02050604050505020204" pitchFamily="18" charset="0"/>
              </a:rPr>
              <a:t>- Os </a:t>
            </a:r>
            <a:r>
              <a:rPr lang="pt-BR" sz="1600" b="1" dirty="0">
                <a:latin typeface="Bookman Old Style" panose="02050604050505020204" pitchFamily="18" charset="0"/>
              </a:rPr>
              <a:t>serviços </a:t>
            </a:r>
            <a:r>
              <a:rPr lang="pt-BR" sz="1600" b="1" dirty="0" err="1">
                <a:latin typeface="Bookman Old Style" panose="02050604050505020204" pitchFamily="18" charset="0"/>
              </a:rPr>
              <a:t>socioassistenciais</a:t>
            </a:r>
            <a:r>
              <a:rPr lang="pt-BR" sz="1600" b="1" dirty="0">
                <a:latin typeface="Bookman Old Style" panose="02050604050505020204" pitchFamily="18" charset="0"/>
              </a:rPr>
              <a:t> (SUAS) </a:t>
            </a:r>
            <a:r>
              <a:rPr lang="pt-BR" sz="1600" dirty="0">
                <a:latin typeface="Bookman Old Style" panose="02050604050505020204" pitchFamily="18" charset="0"/>
              </a:rPr>
              <a:t>destinados à pessoa com deficiência em situação de dependência deverão contar com </a:t>
            </a:r>
            <a:r>
              <a:rPr lang="pt-BR" sz="1600" b="1" dirty="0">
                <a:latin typeface="Bookman Old Style" panose="02050604050505020204" pitchFamily="18" charset="0"/>
              </a:rPr>
              <a:t>Cuidadores Sociais </a:t>
            </a:r>
            <a:r>
              <a:rPr lang="pt-BR" sz="1600" dirty="0">
                <a:latin typeface="Bookman Old Style" panose="02050604050505020204" pitchFamily="18" charset="0"/>
              </a:rPr>
              <a:t>para prestar-lhe </a:t>
            </a:r>
            <a:r>
              <a:rPr lang="pt-BR" sz="1600" b="1" dirty="0">
                <a:latin typeface="Bookman Old Style" panose="02050604050505020204" pitchFamily="18" charset="0"/>
              </a:rPr>
              <a:t>cuidados básicos e instrumentais</a:t>
            </a:r>
            <a:r>
              <a:rPr lang="pt-BR" sz="1600" dirty="0">
                <a:latin typeface="Bookman Old Style" panose="02050604050505020204" pitchFamily="18" charset="0"/>
              </a:rPr>
              <a:t> (ver Resolução CNAS 09/2014 – profissionais ensino médio e fundamental do SUAS);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pt-BR" sz="1600" b="1" dirty="0">
              <a:latin typeface="Bookman Old Style" panose="0205060405050502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1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PROFISSIONAL DE APOIO ESCOLAR </a:t>
            </a:r>
            <a:r>
              <a:rPr lang="pt-BR" sz="1600" b="1" dirty="0">
                <a:latin typeface="Bookman Old Style" panose="02050604050505020204" pitchFamily="18" charset="0"/>
              </a:rPr>
              <a:t>- </a:t>
            </a:r>
            <a:r>
              <a:rPr lang="pt-BR" sz="1600" dirty="0">
                <a:latin typeface="Bookman Old Style" panose="02050604050505020204" pitchFamily="18" charset="0"/>
              </a:rPr>
              <a:t>pessoa que exerce atividades de alimentação, higiene e locomoção do </a:t>
            </a:r>
            <a:r>
              <a:rPr lang="pt-BR" sz="1600" b="1" dirty="0">
                <a:latin typeface="Bookman Old Style" panose="02050604050505020204" pitchFamily="18" charset="0"/>
              </a:rPr>
              <a:t>estudante com deficiência </a:t>
            </a:r>
            <a:r>
              <a:rPr lang="pt-BR" sz="1600" dirty="0">
                <a:latin typeface="Bookman Old Style" panose="02050604050505020204" pitchFamily="18" charset="0"/>
              </a:rPr>
              <a:t>e atua em todas as atividades escolares nas quais se fizer necessária, em todos os </a:t>
            </a:r>
            <a:r>
              <a:rPr lang="pt-BR" sz="1600" b="1" dirty="0">
                <a:latin typeface="Bookman Old Style" panose="02050604050505020204" pitchFamily="18" charset="0"/>
              </a:rPr>
              <a:t>níveis e modalidades de ensino, em instituições públicas e privadas</a:t>
            </a:r>
            <a:r>
              <a:rPr lang="pt-BR" sz="1600" dirty="0">
                <a:latin typeface="Bookman Old Style" panose="02050604050505020204" pitchFamily="18" charset="0"/>
              </a:rPr>
              <a:t>, excluídas as técnicas ou os procedimentos identificados com profissões legalmente estabelecidas;</a:t>
            </a:r>
            <a:endParaRPr lang="pt-BR" sz="1600" b="1" dirty="0">
              <a:latin typeface="Bookman Old Style" panose="020506040505050202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2766B323-6BE3-465B-AE3C-CDDDF1EA6869}"/>
              </a:ext>
            </a:extLst>
          </p:cNvPr>
          <p:cNvSpPr txBox="1"/>
          <p:nvPr/>
        </p:nvSpPr>
        <p:spPr>
          <a:xfrm>
            <a:off x="0" y="-35400"/>
            <a:ext cx="9144000" cy="5078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b="1" dirty="0">
                <a:latin typeface="Bookman Old Style" panose="02050604050505020204" pitchFamily="18" charset="0"/>
              </a:rPr>
              <a:t>DIREITOS DA </a:t>
            </a:r>
            <a:r>
              <a:rPr lang="pt-BR" b="1" dirty="0" smtClean="0">
                <a:latin typeface="Bookman Old Style" panose="02050604050505020204" pitchFamily="18" charset="0"/>
              </a:rPr>
              <a:t>PESSOA </a:t>
            </a:r>
            <a:r>
              <a:rPr lang="pt-BR" b="1" dirty="0">
                <a:latin typeface="Bookman Old Style" panose="02050604050505020204" pitchFamily="18" charset="0"/>
              </a:rPr>
              <a:t>PESSOA COM DEFICIÊNCIA Á CUIDADOS</a:t>
            </a:r>
          </a:p>
        </p:txBody>
      </p:sp>
    </p:spTree>
    <p:extLst>
      <p:ext uri="{BB962C8B-B14F-4D97-AF65-F5344CB8AC3E}">
        <p14:creationId xmlns:p14="http://schemas.microsoft.com/office/powerpoint/2010/main" val="38836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C6EDAFA-ABFD-493E-8A40-0AA3E9ECCA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39552" y="1157067"/>
            <a:ext cx="7848872" cy="53830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200" dirty="0"/>
              <a:t> </a:t>
            </a:r>
          </a:p>
        </p:txBody>
      </p:sp>
      <p:pic>
        <p:nvPicPr>
          <p:cNvPr id="7" name="Imagem 3">
            <a:extLst>
              <a:ext uri="{FF2B5EF4-FFF2-40B4-BE49-F238E27FC236}">
                <a16:creationId xmlns="" xmlns:a16="http://schemas.microsoft.com/office/drawing/2014/main" id="{4F7C2E0F-9FDC-40AE-9949-497ED7E76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418250"/>
            <a:ext cx="2060575" cy="2942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="" xmlns:a16="http://schemas.microsoft.com/office/drawing/2014/main" id="{19576C20-CBAE-4C9A-996A-D1F4CFA1EF61}"/>
              </a:ext>
            </a:extLst>
          </p:cNvPr>
          <p:cNvSpPr/>
          <p:nvPr/>
        </p:nvSpPr>
        <p:spPr>
          <a:xfrm>
            <a:off x="107504" y="6309320"/>
            <a:ext cx="864096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pt-BR" altLang="pt-BR" sz="1200" u="sng" dirty="0">
                <a:solidFill>
                  <a:srgbClr val="FF0000"/>
                </a:solidFill>
                <a:hlinkClick r:id="rId3"/>
              </a:rPr>
              <a:t>http://mds.gov.br/assuntos/assistencia-social/unidades-de-atendimento/unidades-de-acolhimento/apresentacoes-do-encontro-nacional-de-reordenamento-do-servico-de-acolhimento-de-criancas-e-adolescentes-1</a:t>
            </a:r>
            <a:r>
              <a:rPr lang="pt-BR" altLang="pt-BR" sz="12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FC6F7BF6-154B-4DC6-8F02-D46179FF15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6809" y="3384114"/>
            <a:ext cx="2082350" cy="2803139"/>
          </a:xfrm>
          <a:prstGeom prst="rect">
            <a:avLst/>
          </a:prstGeom>
        </p:spPr>
      </p:pic>
      <p:pic>
        <p:nvPicPr>
          <p:cNvPr id="9" name="Espaço Reservado para Conteúdo 5">
            <a:extLst>
              <a:ext uri="{FF2B5EF4-FFF2-40B4-BE49-F238E27FC236}">
                <a16:creationId xmlns="" xmlns:a16="http://schemas.microsoft.com/office/drawing/2014/main" id="{E8DBD301-9448-402E-B9EB-A77ACD6B5D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084" y="3401639"/>
            <a:ext cx="2082350" cy="2668066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="" xmlns:a16="http://schemas.microsoft.com/office/drawing/2014/main" id="{51D94E24-BEE3-471A-AC06-EF46D798FF5D}"/>
              </a:ext>
            </a:extLst>
          </p:cNvPr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Bookman Old Style" panose="02050604050505020204" pitchFamily="18" charset="0"/>
              </a:rPr>
              <a:t>CAPACITAÇÃO CONTINUADA E PUBLICAÇÕES DO SUAS</a:t>
            </a:r>
          </a:p>
          <a:p>
            <a:pPr algn="ctr"/>
            <a:r>
              <a:rPr lang="pt-BR" sz="1400" b="1" dirty="0">
                <a:hlinkClick r:id="rId6"/>
              </a:rPr>
              <a:t>PUBLICAÇÕES ACESSÍVEIS NO WWW.MDS.GOV.BR</a:t>
            </a:r>
            <a:r>
              <a:rPr lang="pt-BR" sz="1400" b="1" dirty="0"/>
              <a:t> – ASSISTÊNCIA SOCIAL</a:t>
            </a:r>
            <a:endParaRPr lang="pt-BR" sz="1400" dirty="0"/>
          </a:p>
        </p:txBody>
      </p:sp>
      <p:pic>
        <p:nvPicPr>
          <p:cNvPr id="11" name="Picture 17" descr="Nenhum texto alternativo automático disponível.">
            <a:extLst>
              <a:ext uri="{FF2B5EF4-FFF2-40B4-BE49-F238E27FC236}">
                <a16:creationId xmlns="" xmlns:a16="http://schemas.microsoft.com/office/drawing/2014/main" id="{8AE68C28-5639-4CC3-9C95-C7216E962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05" y="596371"/>
            <a:ext cx="2060575" cy="2617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>
            <a:extLst>
              <a:ext uri="{FF2B5EF4-FFF2-40B4-BE49-F238E27FC236}">
                <a16:creationId xmlns="" xmlns:a16="http://schemas.microsoft.com/office/drawing/2014/main" id="{7059A3ED-0236-4F87-919A-45B0169F9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659" y="537732"/>
            <a:ext cx="2060575" cy="2643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="" xmlns:a16="http://schemas.microsoft.com/office/drawing/2014/main" id="{1C85C9A9-85FE-4D25-AF8E-27D2699A3E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065" y="611506"/>
            <a:ext cx="1858379" cy="2668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0F4AAC18-B660-40DD-994E-CAC3EAC24319}"/>
              </a:ext>
            </a:extLst>
          </p:cNvPr>
          <p:cNvSpPr txBox="1"/>
          <p:nvPr/>
        </p:nvSpPr>
        <p:spPr>
          <a:xfrm>
            <a:off x="6753336" y="6034770"/>
            <a:ext cx="2082350" cy="2616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Disponível na internet pelo título</a:t>
            </a:r>
          </a:p>
        </p:txBody>
      </p:sp>
    </p:spTree>
    <p:extLst>
      <p:ext uri="{BB962C8B-B14F-4D97-AF65-F5344CB8AC3E}">
        <p14:creationId xmlns:p14="http://schemas.microsoft.com/office/powerpoint/2010/main" val="13751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79512" y="620688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Dever do Estado em compartilhar </a:t>
            </a:r>
            <a:r>
              <a:rPr lang="pt-BR" sz="1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com as </a:t>
            </a:r>
            <a:r>
              <a:rPr lang="pt-BR" sz="1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famílias</a:t>
            </a:r>
            <a:r>
              <a:rPr lang="pt-BR" sz="16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os </a:t>
            </a:r>
            <a:r>
              <a:rPr lang="pt-BR" sz="1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cuidados </a:t>
            </a:r>
            <a:r>
              <a:rPr lang="pt-BR" sz="1600" dirty="0">
                <a:solidFill>
                  <a:srgbClr val="FF0000"/>
                </a:solidFill>
                <a:latin typeface="Bookman Old Style" panose="02050604050505020204" pitchFamily="18" charset="0"/>
              </a:rPr>
              <a:t>das Pessoas com </a:t>
            </a:r>
            <a:r>
              <a:rPr lang="pt-BR" sz="16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Deficiência </a:t>
            </a:r>
            <a:r>
              <a:rPr lang="pt-BR" sz="1600" dirty="0">
                <a:solidFill>
                  <a:srgbClr val="FF0000"/>
                </a:solidFill>
                <a:latin typeface="Bookman Old Style" panose="02050604050505020204" pitchFamily="18" charset="0"/>
              </a:rPr>
              <a:t>em situação de </a:t>
            </a:r>
            <a:r>
              <a:rPr lang="pt-BR" sz="16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dependência (Constituição Federal de 1988);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6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À</a:t>
            </a:r>
            <a:r>
              <a:rPr lang="pt-BR" sz="16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s Escolas públicas e privadas cabem garantir o profissional de apoio escolar </a:t>
            </a:r>
            <a:r>
              <a:rPr lang="pt-BR" sz="16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na perspectiva do Atendimento Educacional Especializado AEE;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600" dirty="0" smtClean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Bookman Old Style" panose="02050604050505020204" pitchFamily="18" charset="0"/>
              </a:rPr>
              <a:t>Ampliação de Centros Especializados de Reabilitação CER (SUS), Centros Dia do Cuidados(SUAS)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600" dirty="0" smtClean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600" b="1" dirty="0">
                <a:latin typeface="Bookman Old Style" panose="02050604050505020204" pitchFamily="18" charset="0"/>
              </a:rPr>
              <a:t>Ampliar a articulação das ações </a:t>
            </a:r>
            <a:r>
              <a:rPr lang="pt-BR" sz="1600" dirty="0">
                <a:latin typeface="Bookman Old Style" panose="02050604050505020204" pitchFamily="18" charset="0"/>
              </a:rPr>
              <a:t>com a saúde, educação, assistência social, moradia, emprego e outras, para </a:t>
            </a:r>
            <a:r>
              <a:rPr lang="pt-BR" sz="1600" b="1" dirty="0">
                <a:latin typeface="Bookman Old Style" panose="02050604050505020204" pitchFamily="18" charset="0"/>
              </a:rPr>
              <a:t>ofertas </a:t>
            </a:r>
            <a:r>
              <a:rPr lang="pt-BR" sz="1600" b="1" i="1" dirty="0">
                <a:latin typeface="Bookman Old Style" panose="02050604050505020204" pitchFamily="18" charset="0"/>
              </a:rPr>
              <a:t>complementares e suplementares</a:t>
            </a:r>
            <a:r>
              <a:rPr lang="pt-BR" sz="1600" dirty="0">
                <a:latin typeface="Bookman Old Style" panose="02050604050505020204" pitchFamily="18" charset="0"/>
              </a:rPr>
              <a:t>; evitando a </a:t>
            </a:r>
            <a:r>
              <a:rPr lang="pt-BR" sz="1600" i="1" dirty="0">
                <a:latin typeface="Bookman Old Style" panose="02050604050505020204" pitchFamily="18" charset="0"/>
              </a:rPr>
              <a:t>sobreposição e a substituição </a:t>
            </a:r>
            <a:r>
              <a:rPr lang="pt-BR" sz="1600" dirty="0">
                <a:latin typeface="Bookman Old Style" panose="02050604050505020204" pitchFamily="18" charset="0"/>
              </a:rPr>
              <a:t>das atenções; superando os </a:t>
            </a:r>
            <a:r>
              <a:rPr lang="pt-BR" sz="1600" b="1" i="1" dirty="0">
                <a:latin typeface="Bookman Old Style" panose="02050604050505020204" pitchFamily="18" charset="0"/>
              </a:rPr>
              <a:t>vazios de ofertas </a:t>
            </a:r>
            <a:r>
              <a:rPr lang="pt-BR" sz="1600" i="1" dirty="0">
                <a:latin typeface="Bookman Old Style" panose="02050604050505020204" pitchFamily="18" charset="0"/>
              </a:rPr>
              <a:t>e</a:t>
            </a:r>
            <a:r>
              <a:rPr lang="pt-BR" sz="1600" dirty="0">
                <a:latin typeface="Bookman Old Style" panose="02050604050505020204" pitchFamily="18" charset="0"/>
              </a:rPr>
              <a:t> a </a:t>
            </a:r>
            <a:r>
              <a:rPr lang="pt-BR" sz="1600" i="1" dirty="0">
                <a:latin typeface="Bookman Old Style" panose="02050604050505020204" pitchFamily="18" charset="0"/>
              </a:rPr>
              <a:t>subtração de direitos;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600" dirty="0">
              <a:latin typeface="Bookman Old Style" panose="0205060405050502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1600" b="1" dirty="0">
                <a:latin typeface="Bookman Old Style" panose="02050604050505020204" pitchFamily="18" charset="0"/>
              </a:rPr>
              <a:t>Construir estratégias para diminuir o empobrecimento das famílias</a:t>
            </a:r>
            <a:r>
              <a:rPr lang="pt-BR" sz="1600" dirty="0">
                <a:latin typeface="Bookman Old Style" panose="02050604050505020204" pitchFamily="18" charset="0"/>
              </a:rPr>
              <a:t>, ampliar o acesso a serviços, emprego, renda e benefícios e às condições de cuidar, considerando os </a:t>
            </a:r>
            <a:r>
              <a:rPr lang="pt-BR" sz="1600" b="1" dirty="0">
                <a:latin typeface="Bookman Old Style" panose="02050604050505020204" pitchFamily="18" charset="0"/>
              </a:rPr>
              <a:t>novos arranjos/tamanho/dinâmicas familiares (todos trabalhando, envelhecendo, adoecendo);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1600" b="1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pt-BR" sz="1600" dirty="0">
                <a:latin typeface="Bookman Old Style" panose="02050604050505020204" pitchFamily="18" charset="0"/>
              </a:rPr>
              <a:t>Desenvolver ações que </a:t>
            </a:r>
            <a:r>
              <a:rPr lang="pt-BR" sz="1600" b="1" dirty="0">
                <a:latin typeface="Bookman Old Style" panose="02050604050505020204" pitchFamily="18" charset="0"/>
              </a:rPr>
              <a:t>diminuam riscos de violência </a:t>
            </a:r>
            <a:r>
              <a:rPr lang="pt-BR" sz="1600" dirty="0">
                <a:latin typeface="Bookman Old Style" panose="02050604050505020204" pitchFamily="18" charset="0"/>
              </a:rPr>
              <a:t>física, psicológica, patrimonial, sexual, institucional e de </a:t>
            </a:r>
            <a:r>
              <a:rPr lang="pt-BR" sz="1600" b="1" dirty="0">
                <a:latin typeface="Bookman Old Style" panose="02050604050505020204" pitchFamily="18" charset="0"/>
              </a:rPr>
              <a:t>abando</a:t>
            </a:r>
            <a:r>
              <a:rPr lang="pt-BR" sz="1600" dirty="0">
                <a:latin typeface="Bookman Old Style" panose="02050604050505020204" pitchFamily="18" charset="0"/>
              </a:rPr>
              <a:t> das Pessoas com Deficiência e Pessoas Idosas;</a:t>
            </a:r>
          </a:p>
          <a:p>
            <a:pPr lvl="0"/>
            <a:endParaRPr lang="pt-BR" sz="1600" dirty="0">
              <a:latin typeface="Bookman Old Style" panose="0205060405050502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pt-BR" sz="1600" dirty="0">
                <a:latin typeface="Bookman Old Style" panose="02050604050505020204" pitchFamily="18" charset="0"/>
              </a:rPr>
              <a:t>Prevenir a </a:t>
            </a:r>
            <a:r>
              <a:rPr lang="pt-BR" sz="1600" b="1" dirty="0" smtClean="0">
                <a:latin typeface="Bookman Old Style" panose="02050604050505020204" pitchFamily="18" charset="0"/>
              </a:rPr>
              <a:t>institucionalização, o </a:t>
            </a:r>
            <a:r>
              <a:rPr lang="pt-BR" sz="1600" b="1" dirty="0" err="1" smtClean="0">
                <a:latin typeface="Bookman Old Style" panose="02050604050505020204" pitchFamily="18" charset="0"/>
              </a:rPr>
              <a:t>abrigamento</a:t>
            </a:r>
            <a:r>
              <a:rPr lang="pt-BR" sz="1600" b="1" dirty="0" smtClean="0">
                <a:latin typeface="Bookman Old Style" panose="02050604050505020204" pitchFamily="18" charset="0"/>
              </a:rPr>
              <a:t> </a:t>
            </a:r>
            <a:r>
              <a:rPr lang="pt-BR" sz="1600" dirty="0" smtClean="0">
                <a:latin typeface="Bookman Old Style" panose="02050604050505020204" pitchFamily="18" charset="0"/>
              </a:rPr>
              <a:t> e a</a:t>
            </a:r>
            <a:r>
              <a:rPr lang="pt-BR" sz="1600" b="1" dirty="0" smtClean="0">
                <a:latin typeface="Bookman Old Style" panose="02050604050505020204" pitchFamily="18" charset="0"/>
              </a:rPr>
              <a:t> </a:t>
            </a:r>
            <a:r>
              <a:rPr lang="pt-BR" sz="1600" b="1" dirty="0">
                <a:latin typeface="Bookman Old Style" panose="02050604050505020204" pitchFamily="18" charset="0"/>
              </a:rPr>
              <a:t>situações de rua de </a:t>
            </a:r>
            <a:r>
              <a:rPr lang="pt-BR" sz="1600" b="1" dirty="0" smtClean="0">
                <a:latin typeface="Bookman Old Style" panose="02050604050505020204" pitchFamily="18" charset="0"/>
              </a:rPr>
              <a:t>Pessoas </a:t>
            </a:r>
            <a:r>
              <a:rPr lang="pt-BR" sz="1600" b="1" dirty="0">
                <a:latin typeface="Bookman Old Style" panose="02050604050505020204" pitchFamily="18" charset="0"/>
              </a:rPr>
              <a:t>com </a:t>
            </a:r>
            <a:r>
              <a:rPr lang="pt-BR" sz="1600" b="1" dirty="0" smtClean="0">
                <a:latin typeface="Bookman Old Style" panose="02050604050505020204" pitchFamily="18" charset="0"/>
              </a:rPr>
              <a:t>Deficiência</a:t>
            </a:r>
            <a:r>
              <a:rPr lang="pt-BR" sz="1600" b="1" dirty="0">
                <a:latin typeface="Bookman Old Style" panose="02050604050505020204" pitchFamily="18" charset="0"/>
              </a:rPr>
              <a:t>.</a:t>
            </a:r>
            <a:endParaRPr lang="pt-BR" sz="1500" dirty="0">
              <a:latin typeface="Bookman Old Style" panose="02050604050505020204" pitchFamily="18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27181"/>
            <a:ext cx="9144000" cy="5078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pt-BR" b="1" dirty="0">
                <a:latin typeface="Bookman Old Style" panose="02050604050505020204" pitchFamily="18" charset="0"/>
              </a:rPr>
              <a:t>DESAFIOS PARA </a:t>
            </a:r>
            <a:r>
              <a:rPr lang="pt-BR" b="1" dirty="0" smtClean="0">
                <a:latin typeface="Bookman Old Style" panose="02050604050505020204" pitchFamily="18" charset="0"/>
              </a:rPr>
              <a:t>OS SERVIÇOS DAS </a:t>
            </a:r>
            <a:r>
              <a:rPr lang="pt-BR" b="1" dirty="0">
                <a:latin typeface="Bookman Old Style" panose="02050604050505020204" pitchFamily="18" charset="0"/>
              </a:rPr>
              <a:t>PESOAS COM DEFICIÊNCIA</a:t>
            </a:r>
          </a:p>
        </p:txBody>
      </p:sp>
    </p:spTree>
    <p:extLst>
      <p:ext uri="{BB962C8B-B14F-4D97-AF65-F5344CB8AC3E}">
        <p14:creationId xmlns:p14="http://schemas.microsoft.com/office/powerpoint/2010/main" val="288675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33856" y="1700808"/>
            <a:ext cx="6812280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marL="265113" lvl="2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Ministério do Desenvolvimento Social - MDS</a:t>
            </a:r>
          </a:p>
          <a:p>
            <a:pPr marL="265113" lvl="2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Secretaria Nacional de Assistência Social- SNAS</a:t>
            </a:r>
          </a:p>
          <a:p>
            <a:pPr marL="265113" lvl="2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Departamento de Proteção Social Especial- DPSE</a:t>
            </a:r>
          </a:p>
          <a:p>
            <a:pPr marL="265113" lvl="2" indent="0" algn="ctr">
              <a:buFont typeface="Arial" panose="020B0604020202020204" pitchFamily="34" charset="0"/>
              <a:buNone/>
            </a:pPr>
            <a:endParaRPr lang="pt-BR" sz="1600" b="1" dirty="0">
              <a:latin typeface="Bookman Old Style" panose="02050604050505020204" pitchFamily="18" charset="0"/>
            </a:endParaRPr>
          </a:p>
          <a:p>
            <a:pPr marL="265113" lvl="2" indent="0" algn="ctr">
              <a:buFont typeface="Arial" panose="020B0604020202020204" pitchFamily="34" charset="0"/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CENTRAL DE RELACIONAMENTO DO MDS: </a:t>
            </a:r>
          </a:p>
          <a:p>
            <a:pPr marL="265113" lvl="2" indent="0" algn="ctr">
              <a:buFont typeface="Arial" panose="020B0604020202020204" pitchFamily="34" charset="0"/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0800 707 2003</a:t>
            </a:r>
          </a:p>
          <a:p>
            <a:pPr marL="265113" lvl="2" indent="0" algn="ctr">
              <a:buFont typeface="Arial" panose="020B0604020202020204" pitchFamily="34" charset="0"/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(61) 2030-2904</a:t>
            </a:r>
          </a:p>
          <a:p>
            <a:pPr marL="265113" lvl="2" indent="0" algn="ctr">
              <a:buFont typeface="Arial" panose="020B0604020202020204" pitchFamily="34" charset="0"/>
              <a:buNone/>
            </a:pPr>
            <a:r>
              <a:rPr lang="pt-BR" sz="1600" b="1" dirty="0">
                <a:latin typeface="Bookman Old Style" panose="02050604050505020204" pitchFamily="18" charset="0"/>
                <a:hlinkClick r:id="rId2"/>
              </a:rPr>
              <a:t>www.mds.gov.br</a:t>
            </a:r>
            <a:endParaRPr lang="pt-BR" sz="1600" b="1" dirty="0">
              <a:latin typeface="Bookman Old Style" panose="02050604050505020204" pitchFamily="18" charset="0"/>
            </a:endParaRPr>
          </a:p>
          <a:p>
            <a:pPr marL="265113" lvl="2" indent="0" algn="ctr">
              <a:buFont typeface="Arial" panose="020B0604020202020204" pitchFamily="34" charset="0"/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mediacomplexidade@mds.gov.br</a:t>
            </a:r>
          </a:p>
          <a:p>
            <a:pPr marL="265113" lvl="2" indent="0" algn="ctr">
              <a:buFont typeface="Arial" panose="020B0604020202020204" pitchFamily="34" charset="0"/>
              <a:buNone/>
            </a:pPr>
            <a:r>
              <a:rPr lang="pt-BR" sz="1600" b="1" dirty="0">
                <a:latin typeface="Bookman Old Style" panose="02050604050505020204" pitchFamily="18" charset="0"/>
              </a:rPr>
              <a:t>deusina.cruz@mds.gov.br – (61) 2030 3199/3187</a:t>
            </a:r>
          </a:p>
          <a:p>
            <a:pPr marL="265113" lvl="2" indent="0" algn="ctr">
              <a:buFont typeface="Arial" panose="020B0604020202020204" pitchFamily="34" charset="0"/>
              <a:buNone/>
            </a:pPr>
            <a:endParaRPr lang="pt-BR" b="1" dirty="0">
              <a:latin typeface="Bookman Old Style" panose="02050604050505020204" pitchFamily="18" charset="0"/>
            </a:endParaRPr>
          </a:p>
          <a:p>
            <a:pPr marL="265113" lvl="2" indent="0" algn="ctr">
              <a:spcBef>
                <a:spcPts val="0"/>
              </a:spcBef>
              <a:buFont typeface="Arial" panose="020B0604020202020204" pitchFamily="34" charset="0"/>
              <a:buNone/>
            </a:pPr>
            <a:endParaRPr lang="pt-BR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99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2793</TotalTime>
  <Words>856</Words>
  <Application>Microsoft Office PowerPoint</Application>
  <PresentationFormat>Apresentação na tela (4:3)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SERVIÇO DE PROTEÇÃO SOCIAL ESPECIAL PARA PESSOAS COM DEFICIÊNCIA, IDOSAS E SUAS FAMILIAS</dc:title>
  <dc:creator>Deusina Lopes da Cruz</dc:creator>
  <cp:lastModifiedBy>Ivan Cerqueira Filho</cp:lastModifiedBy>
  <cp:revision>409</cp:revision>
  <cp:lastPrinted>2018-05-14T13:18:27Z</cp:lastPrinted>
  <dcterms:created xsi:type="dcterms:W3CDTF">2017-05-17T14:27:11Z</dcterms:created>
  <dcterms:modified xsi:type="dcterms:W3CDTF">2018-07-04T13:26:24Z</dcterms:modified>
</cp:coreProperties>
</file>