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handoutMasterIdLst>
    <p:handoutMasterId r:id="rId25"/>
  </p:handoutMasterIdLst>
  <p:sldIdLst>
    <p:sldId id="284" r:id="rId2"/>
    <p:sldId id="480" r:id="rId3"/>
    <p:sldId id="489" r:id="rId4"/>
    <p:sldId id="493" r:id="rId5"/>
    <p:sldId id="494" r:id="rId6"/>
    <p:sldId id="447" r:id="rId7"/>
    <p:sldId id="466" r:id="rId8"/>
    <p:sldId id="469" r:id="rId9"/>
    <p:sldId id="483" r:id="rId10"/>
    <p:sldId id="484" r:id="rId11"/>
    <p:sldId id="450" r:id="rId12"/>
    <p:sldId id="455" r:id="rId13"/>
    <p:sldId id="462" r:id="rId14"/>
    <p:sldId id="482" r:id="rId15"/>
    <p:sldId id="495" r:id="rId16"/>
    <p:sldId id="274" r:id="rId17"/>
    <p:sldId id="273" r:id="rId18"/>
    <p:sldId id="272" r:id="rId19"/>
    <p:sldId id="301" r:id="rId20"/>
    <p:sldId id="387" r:id="rId21"/>
    <p:sldId id="296" r:id="rId22"/>
    <p:sldId id="283" r:id="rId23"/>
  </p:sldIdLst>
  <p:sldSz cx="12169775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376" y="-96"/>
      </p:cViewPr>
      <p:guideLst>
        <p:guide orient="horz" pos="2160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handoutMaster" Target="handoutMasters/handout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SLU\Plano%20de%20trabalho%20-%20SLU\Plano%20de%20trabalho_24_08_2015.xlsx" TargetMode="External"/><Relationship Id="rId2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 dirty="0"/>
              <a:t>Cronograma de  Obras - Encerramento do </a:t>
            </a:r>
            <a:r>
              <a:rPr lang="pt-BR" dirty="0" smtClean="0"/>
              <a:t>Aterro Controlado</a:t>
            </a:r>
            <a:r>
              <a:rPr lang="pt-BR" baseline="0" dirty="0" smtClean="0"/>
              <a:t> do Jóquei</a:t>
            </a:r>
            <a:endParaRPr lang="pt-BR" dirty="0"/>
          </a:p>
          <a:p>
            <a:pPr>
              <a:defRPr/>
            </a:pPr>
            <a:r>
              <a:rPr lang="pt-BR" dirty="0"/>
              <a:t>(Início da operação do Aterro Oeste em 02/06/2016)</a:t>
            </a:r>
          </a:p>
        </c:rich>
      </c:tx>
      <c:layout/>
      <c:overlay val="0"/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'Cronograma Ações'!$D$3</c:f>
              <c:strCache>
                <c:ptCount val="1"/>
              </c:strCache>
            </c:strRef>
          </c:tx>
          <c:spPr>
            <a:noFill/>
            <a:ln>
              <a:noFill/>
            </a:ln>
          </c:spPr>
          <c:invertIfNegative val="0"/>
          <c:cat>
            <c:strRef>
              <c:f>'Cronograma Ações'!$C$4:$C$7</c:f>
              <c:strCache>
                <c:ptCount val="4"/>
                <c:pt idx="0">
                  <c:v>Aterro Oeste</c:v>
                </c:pt>
                <c:pt idx="1">
                  <c:v>Aterro Norte</c:v>
                </c:pt>
                <c:pt idx="2">
                  <c:v>IRR</c:v>
                </c:pt>
                <c:pt idx="3">
                  <c:v>Recuperação do Lixão do Jóquei</c:v>
                </c:pt>
              </c:strCache>
            </c:strRef>
          </c:cat>
          <c:val>
            <c:numRef>
              <c:f>'Cronograma Ações'!$D$4:$D$7</c:f>
              <c:numCache>
                <c:formatCode>dd/mm/yyyy</c:formatCode>
                <c:ptCount val="4"/>
                <c:pt idx="0">
                  <c:v>42124.0</c:v>
                </c:pt>
                <c:pt idx="1">
                  <c:v>42124.0</c:v>
                </c:pt>
                <c:pt idx="2">
                  <c:v>42156.0</c:v>
                </c:pt>
                <c:pt idx="3">
                  <c:v>42124.0</c:v>
                </c:pt>
              </c:numCache>
            </c:numRef>
          </c:val>
        </c:ser>
        <c:ser>
          <c:idx val="1"/>
          <c:order val="1"/>
          <c:tx>
            <c:strRef>
              <c:f>'Cronograma Ações'!$F$3</c:f>
              <c:strCache>
                <c:ptCount val="1"/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</c:spPr>
          </c:dPt>
          <c:dPt>
            <c:idx val="1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chemeClr val="bg2">
                  <a:lumMod val="25000"/>
                </a:schemeClr>
              </a:solidFill>
            </c:spPr>
          </c:dPt>
          <c:cat>
            <c:strRef>
              <c:f>'Cronograma Ações'!$C$4:$C$7</c:f>
              <c:strCache>
                <c:ptCount val="4"/>
                <c:pt idx="0">
                  <c:v>Aterro Oeste</c:v>
                </c:pt>
                <c:pt idx="1">
                  <c:v>Aterro Norte</c:v>
                </c:pt>
                <c:pt idx="2">
                  <c:v>IRR</c:v>
                </c:pt>
                <c:pt idx="3">
                  <c:v>Recuperação do Lixão do Jóquei</c:v>
                </c:pt>
              </c:strCache>
            </c:strRef>
          </c:cat>
          <c:val>
            <c:numRef>
              <c:f>'Cronograma Ações'!$F$4:$F$7</c:f>
              <c:numCache>
                <c:formatCode>General</c:formatCode>
                <c:ptCount val="4"/>
                <c:pt idx="0">
                  <c:v>589.0</c:v>
                </c:pt>
                <c:pt idx="1">
                  <c:v>138.0</c:v>
                </c:pt>
                <c:pt idx="2">
                  <c:v>377.0</c:v>
                </c:pt>
                <c:pt idx="3">
                  <c:v>435.0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overlap val="100"/>
        <c:axId val="-2063120056"/>
        <c:axId val="-2063136712"/>
      </c:barChart>
      <c:catAx>
        <c:axId val="-20631200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crossAx val="-2063136712"/>
        <c:crosses val="autoZero"/>
        <c:auto val="0"/>
        <c:lblAlgn val="ctr"/>
        <c:lblOffset val="100"/>
        <c:noMultiLvlLbl val="0"/>
      </c:catAx>
      <c:valAx>
        <c:axId val="-2063136712"/>
        <c:scaling>
          <c:orientation val="minMax"/>
          <c:max val="42740.0"/>
          <c:min val="42120.0"/>
        </c:scaling>
        <c:delete val="0"/>
        <c:axPos val="b"/>
        <c:majorGridlines/>
        <c:minorGridlines>
          <c:spPr>
            <a:ln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</a:ln>
          </c:spPr>
        </c:minorGridlines>
        <c:numFmt formatCode="dd/mm/yyyy" sourceLinked="1"/>
        <c:majorTickMark val="none"/>
        <c:minorTickMark val="none"/>
        <c:tickLblPos val="nextTo"/>
        <c:txPr>
          <a:bodyPr rot="2100000"/>
          <a:lstStyle/>
          <a:p>
            <a:pPr>
              <a:defRPr/>
            </a:pPr>
            <a:endParaRPr lang="en-US"/>
          </a:p>
        </c:txPr>
        <c:crossAx val="-2063120056"/>
        <c:crosses val="max"/>
        <c:crossBetween val="between"/>
        <c:majorUnit val="60.0"/>
        <c:minorUnit val="10.0"/>
      </c:valAx>
    </c:plotArea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0.68326</cdr:x>
      <cdr:y>0.18346</cdr:y>
    </cdr:from>
    <cdr:to>
      <cdr:x>0.68326</cdr:x>
      <cdr:y>0.84755</cdr:y>
    </cdr:to>
    <cdr:sp macro="" textlink="">
      <cdr:nvSpPr>
        <cdr:cNvPr id="3" name="Conector reto 2"/>
        <cdr:cNvSpPr/>
      </cdr:nvSpPr>
      <cdr:spPr>
        <a:xfrm xmlns:a="http://schemas.openxmlformats.org/drawingml/2006/main" flipV="1">
          <a:off x="7269518" y="676266"/>
          <a:ext cx="0" cy="2447953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pt-BR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597C78-28BC-7341-B7C5-F5FB1E9DD4BC}" type="datetime1">
              <a:rPr lang="pt-BR" smtClean="0"/>
              <a:t>05/11/15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1FB268-0C78-4D45-8334-E7A979BEE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34871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D483C3-99C7-7A46-96BC-58EBE3D7792A}" type="datetime1">
              <a:rPr lang="pt-BR" smtClean="0"/>
              <a:t>05/11/15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7350" y="685800"/>
            <a:ext cx="60833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A8A6E4-EE36-4A5D-AE6C-93389D131DED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212927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A8A6E4-EE36-4A5D-AE6C-93389D131DED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3669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A8A6E4-EE36-4A5D-AE6C-93389D131DED}" type="slidenum">
              <a:rPr lang="pt-BR" smtClean="0"/>
              <a:pPr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366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5763" y="695325"/>
            <a:ext cx="6086475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Espaço Reservado para Anotações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7528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3" y="609601"/>
            <a:ext cx="10344309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6" y="4953000"/>
            <a:ext cx="8518843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5D8E0-D427-3D41-9AA4-8C8700852C74}" type="datetime1">
              <a:rPr lang="pt-BR" smtClean="0"/>
              <a:t>05/11/15</a:t>
            </a:fld>
            <a:endParaRPr lang="pt-B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A9E800D-8873-4B4F-B1C6-98F95072EE97}" type="slidenum">
              <a:rPr lang="pt-BR" smtClean="0"/>
              <a:pPr/>
              <a:t>‹#›</a:t>
            </a:fld>
            <a:endParaRPr lang="pt-B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BE5A-0B09-CF48-BDC1-4F43984F8CA1}" type="datetime1">
              <a:rPr lang="pt-BR" smtClean="0"/>
              <a:t>05/11/15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E800D-8873-4B4F-B1C6-98F95072EE97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3087" y="274639"/>
            <a:ext cx="2738199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489" y="274639"/>
            <a:ext cx="8011769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BA613-529E-9146-A491-886EAE8E23EF}" type="datetime1">
              <a:rPr lang="pt-BR" smtClean="0"/>
              <a:t>05/11/15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E800D-8873-4B4F-B1C6-98F95072EE97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10BC9-02C8-9D4F-99CA-1DF71964611D}" type="datetime1">
              <a:rPr lang="pt-BR" smtClean="0"/>
              <a:t>05/11/15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E800D-8873-4B4F-B1C6-98F95072EE97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1328" y="1371601"/>
            <a:ext cx="10344309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1328" y="4068764"/>
            <a:ext cx="10344309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18C99-D959-694F-8FFB-5B0ABFDC4379}" type="datetime1">
              <a:rPr lang="pt-BR" smtClean="0"/>
              <a:t>05/11/15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E800D-8873-4B4F-B1C6-98F95072EE97}" type="slidenum">
              <a:rPr lang="pt-BR" smtClean="0"/>
              <a:pPr/>
              <a:t>‹#›</a:t>
            </a:fld>
            <a:endParaRPr lang="pt-BR"/>
          </a:p>
        </p:txBody>
      </p:sp>
      <p:sp>
        <p:nvSpPr>
          <p:cNvPr id="7" name="Oval 6"/>
          <p:cNvSpPr/>
          <p:nvPr/>
        </p:nvSpPr>
        <p:spPr>
          <a:xfrm>
            <a:off x="5983473" y="3924300"/>
            <a:ext cx="112823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249687" y="3924300"/>
            <a:ext cx="112823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718527" y="3924300"/>
            <a:ext cx="112823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600201"/>
            <a:ext cx="5374984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3E058-9954-0247-90C9-DF0B3C734991}" type="datetime1">
              <a:rPr lang="pt-BR" smtClean="0"/>
              <a:t>05/11/15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E800D-8873-4B4F-B1C6-98F95072EE97}" type="slidenum">
              <a:rPr lang="pt-BR" smtClean="0"/>
              <a:pPr/>
              <a:t>‹#›</a:t>
            </a:fld>
            <a:endParaRPr lang="pt-B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86791" y="1600200"/>
            <a:ext cx="5379041" cy="452628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489" y="1600200"/>
            <a:ext cx="5377097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6303" y="1600200"/>
            <a:ext cx="5379210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39FC1-38C2-874C-8E5C-60AE9E1AF4AA}" type="datetime1">
              <a:rPr lang="pt-BR" smtClean="0"/>
              <a:t>05/11/15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E800D-8873-4B4F-B1C6-98F95072EE97}" type="slidenum">
              <a:rPr lang="pt-BR" smtClean="0"/>
              <a:pPr/>
              <a:t>‹#›</a:t>
            </a:fld>
            <a:endParaRPr lang="pt-B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8489" y="2212848"/>
            <a:ext cx="5379041" cy="3913632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218755" y="2212849"/>
            <a:ext cx="5379041" cy="3913187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4569C-73C4-3443-99E5-EC6355A564EF}" type="datetime1">
              <a:rPr lang="pt-BR" smtClean="0"/>
              <a:t>05/11/15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E800D-8873-4B4F-B1C6-98F95072EE97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0AD1F-EBF4-594A-B508-B9343101E296}" type="datetime1">
              <a:rPr lang="pt-BR" smtClean="0"/>
              <a:t>05/11/15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E800D-8873-4B4F-B1C6-98F95072EE97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61759" y="266700"/>
            <a:ext cx="4003772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7102" y="273051"/>
            <a:ext cx="664900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61759" y="2438401"/>
            <a:ext cx="4003772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BE73F-9067-B24C-8A0F-EBF85AB04B4F}" type="datetime1">
              <a:rPr lang="pt-BR" smtClean="0"/>
              <a:t>05/11/15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E800D-8873-4B4F-B1C6-98F95072EE97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5353" y="228600"/>
            <a:ext cx="7601882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07169" y="1143000"/>
            <a:ext cx="8058249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x-none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5353" y="5810250"/>
            <a:ext cx="7601882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038B8-5615-3644-AD2C-576B46BF89C1}" type="datetime1">
              <a:rPr lang="pt-BR" smtClean="0"/>
              <a:t>05/11/15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E800D-8873-4B4F-B1C6-98F95072EE97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489" y="0"/>
            <a:ext cx="10952798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489" y="1600201"/>
            <a:ext cx="1095279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68997" y="6356351"/>
            <a:ext cx="2776230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ADDF8EF4-2686-B547-B66B-BDDEA76F6CC4}" type="datetime1">
              <a:rPr lang="pt-BR" smtClean="0"/>
              <a:t>05/11/15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77285" y="6356351"/>
            <a:ext cx="3790378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70273" y="6356351"/>
            <a:ext cx="747934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A9E800D-8873-4B4F-B1C6-98F95072EE97}" type="slidenum">
              <a:rPr lang="pt-BR" smtClean="0"/>
              <a:pPr/>
              <a:t>‹#›</a:t>
            </a:fld>
            <a:endParaRPr lang="pt-BR"/>
          </a:p>
        </p:txBody>
      </p:sp>
      <p:sp>
        <p:nvSpPr>
          <p:cNvPr id="7" name="Oval 6"/>
          <p:cNvSpPr/>
          <p:nvPr/>
        </p:nvSpPr>
        <p:spPr>
          <a:xfrm>
            <a:off x="11256456" y="6499384"/>
            <a:ext cx="112823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757442" y="6499384"/>
            <a:ext cx="112823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dg@slu.df.gov.br" TargetMode="External"/><Relationship Id="rId4" Type="http://schemas.openxmlformats.org/officeDocument/2006/relationships/hyperlink" Target="http://www.slu.gov.br" TargetMode="External"/><Relationship Id="rId5" Type="http://schemas.openxmlformats.org/officeDocument/2006/relationships/hyperlink" Target="http://www.abes-dn.org.br" TargetMode="External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80231" y="529641"/>
            <a:ext cx="11608422" cy="6571767"/>
          </a:xfrm>
        </p:spPr>
        <p:txBody>
          <a:bodyPr>
            <a:normAutofit/>
          </a:bodyPr>
          <a:lstStyle/>
          <a:p>
            <a:r>
              <a:rPr lang="pt-BR" sz="4900" dirty="0">
                <a:solidFill>
                  <a:srgbClr val="002060"/>
                </a:solidFill>
              </a:rPr>
              <a:t/>
            </a:r>
            <a:br>
              <a:rPr lang="pt-BR" sz="4900" dirty="0">
                <a:solidFill>
                  <a:srgbClr val="002060"/>
                </a:solidFill>
              </a:rPr>
            </a:br>
            <a:r>
              <a:rPr lang="pt-BR" sz="4400" dirty="0" smtClean="0">
                <a:solidFill>
                  <a:srgbClr val="002060"/>
                </a:solidFill>
              </a:rPr>
              <a:t>Audiência Pública Comissão de Desenvolvimento Regional e Turismo do Senado Federal: Desafios do PLANSAB </a:t>
            </a:r>
            <a:r>
              <a:rPr lang="en-US" sz="4400" dirty="0">
                <a:solidFill>
                  <a:srgbClr val="002060"/>
                </a:solidFill>
              </a:rPr>
              <a:t/>
            </a:r>
            <a:br>
              <a:rPr lang="en-US" sz="4400" dirty="0">
                <a:solidFill>
                  <a:srgbClr val="002060"/>
                </a:solidFill>
              </a:rPr>
            </a:br>
            <a:r>
              <a:rPr lang="pt-BR" sz="4400" dirty="0" smtClean="0">
                <a:solidFill>
                  <a:srgbClr val="002060"/>
                </a:solidFill>
              </a:rPr>
              <a:t> Leis 11.445/2007 e 12.305/2010</a:t>
            </a:r>
            <a:r>
              <a:rPr lang="pt-BR" sz="4900" dirty="0">
                <a:solidFill>
                  <a:srgbClr val="002060"/>
                </a:solidFill>
              </a:rPr>
              <a:t/>
            </a:r>
            <a:br>
              <a:rPr lang="pt-BR" sz="4900" dirty="0">
                <a:solidFill>
                  <a:srgbClr val="002060"/>
                </a:solidFill>
              </a:rPr>
            </a:br>
            <a:r>
              <a:rPr lang="pt-BR" sz="2800" dirty="0" smtClean="0">
                <a:solidFill>
                  <a:srgbClr val="002060"/>
                </a:solidFill>
              </a:rPr>
              <a:t/>
            </a:r>
            <a:br>
              <a:rPr lang="pt-BR" sz="2800" dirty="0" smtClean="0">
                <a:solidFill>
                  <a:srgbClr val="002060"/>
                </a:solidFill>
              </a:rPr>
            </a:br>
            <a:r>
              <a:rPr lang="pt-BR" sz="2800" dirty="0" smtClean="0">
                <a:solidFill>
                  <a:srgbClr val="002060"/>
                </a:solidFill>
              </a:rPr>
              <a:t/>
            </a:r>
            <a:br>
              <a:rPr lang="pt-BR" sz="2800" dirty="0" smtClean="0">
                <a:solidFill>
                  <a:srgbClr val="002060"/>
                </a:solidFill>
              </a:rPr>
            </a:br>
            <a:r>
              <a:rPr lang="pt-BR" sz="3100" dirty="0" smtClean="0">
                <a:solidFill>
                  <a:srgbClr val="002060"/>
                </a:solidFill>
              </a:rPr>
              <a:t>Dezembro 2015</a:t>
            </a:r>
            <a:br>
              <a:rPr lang="pt-BR" sz="3100" dirty="0" smtClean="0">
                <a:solidFill>
                  <a:srgbClr val="002060"/>
                </a:solidFill>
              </a:rPr>
            </a:br>
            <a:r>
              <a:rPr lang="pt-BR" sz="3100" dirty="0">
                <a:solidFill>
                  <a:srgbClr val="002060"/>
                </a:solidFill>
              </a:rPr>
              <a:t/>
            </a:r>
            <a:br>
              <a:rPr lang="pt-BR" sz="3100" dirty="0">
                <a:solidFill>
                  <a:srgbClr val="002060"/>
                </a:solidFill>
              </a:rPr>
            </a:br>
            <a:r>
              <a:rPr lang="pt-BR" sz="2000" i="1" dirty="0" smtClean="0">
                <a:solidFill>
                  <a:srgbClr val="002060"/>
                </a:solidFill>
              </a:rPr>
              <a:t>Enga. Heliana Kátia Tavares Campos</a:t>
            </a:r>
            <a:br>
              <a:rPr lang="pt-BR" sz="2000" i="1" dirty="0" smtClean="0">
                <a:solidFill>
                  <a:srgbClr val="002060"/>
                </a:solidFill>
              </a:rPr>
            </a:br>
            <a:r>
              <a:rPr lang="pt-BR" sz="2000" i="1" dirty="0" smtClean="0">
                <a:solidFill>
                  <a:srgbClr val="002060"/>
                </a:solidFill>
              </a:rPr>
              <a:t>Diretora Geral SLU DF</a:t>
            </a:r>
            <a:br>
              <a:rPr lang="pt-BR" sz="2000" i="1" dirty="0" smtClean="0">
                <a:solidFill>
                  <a:srgbClr val="002060"/>
                </a:solidFill>
              </a:rPr>
            </a:br>
            <a:r>
              <a:rPr lang="pt-BR" sz="2000" i="1" dirty="0">
                <a:solidFill>
                  <a:srgbClr val="002060"/>
                </a:solidFill>
              </a:rPr>
              <a:t>Coordenadora da Câmara </a:t>
            </a:r>
            <a:r>
              <a:rPr lang="pt-BR" sz="2000" i="1" dirty="0" smtClean="0">
                <a:solidFill>
                  <a:srgbClr val="002060"/>
                </a:solidFill>
              </a:rPr>
              <a:t>Temática Nacional </a:t>
            </a:r>
            <a:r>
              <a:rPr lang="pt-BR" sz="2000" i="1" dirty="0">
                <a:solidFill>
                  <a:srgbClr val="002060"/>
                </a:solidFill>
              </a:rPr>
              <a:t>de </a:t>
            </a:r>
            <a:r>
              <a:rPr lang="pt-BR" sz="2000" i="1" dirty="0" smtClean="0">
                <a:solidFill>
                  <a:srgbClr val="002060"/>
                </a:solidFill>
              </a:rPr>
              <a:t>Resíduos  </a:t>
            </a:r>
            <a:r>
              <a:rPr lang="pt-BR" sz="2000" i="1" dirty="0">
                <a:solidFill>
                  <a:srgbClr val="002060"/>
                </a:solidFill>
              </a:rPr>
              <a:t>da ABES </a:t>
            </a:r>
            <a:br>
              <a:rPr lang="pt-BR" sz="2000" i="1" dirty="0">
                <a:solidFill>
                  <a:srgbClr val="002060"/>
                </a:solidFill>
              </a:rPr>
            </a:br>
            <a:endParaRPr lang="pt-BR" sz="2000" i="1" dirty="0">
              <a:solidFill>
                <a:srgbClr val="00206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A9E800D-8873-4B4F-B1C6-98F95072EE97}" type="slidenum">
              <a:rPr lang="pt-BR" smtClean="0"/>
              <a:pPr/>
              <a:t>1</a:t>
            </a:fld>
            <a:endParaRPr lang="pt-B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4936" y="44624"/>
            <a:ext cx="5670630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178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xmlns:p14="http://schemas.microsoft.com/office/powerpoint/2010/main" spd="slow">
        <p:check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5464" y="0"/>
            <a:ext cx="8812111" cy="6858000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-35793" y="1484784"/>
            <a:ext cx="3744416" cy="31683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ts val="4000"/>
              </a:lnSpc>
            </a:pPr>
            <a:r>
              <a:rPr lang="pt-BR" sz="4000" dirty="0" smtClean="0">
                <a:latin typeface="Tw Cen MT" charset="0"/>
              </a:rPr>
              <a:t>Unidades de processamento utilizadas pelos municípios participantes do SNIS 2013</a:t>
            </a:r>
            <a:endParaRPr lang="pt-BR" sz="3200" b="1" dirty="0">
              <a:solidFill>
                <a:srgbClr val="FF3300"/>
              </a:solidFill>
              <a:latin typeface="Verdana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A9E800D-8873-4B4F-B1C6-98F95072EE97}" type="slidenum">
              <a:rPr lang="pt-BR" smtClean="0"/>
              <a:pPr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86941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575" y="22200"/>
            <a:ext cx="8928992" cy="6835800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-107801" y="1268760"/>
            <a:ext cx="3528392" cy="324036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pt-BR" sz="4400" dirty="0" smtClean="0">
                <a:latin typeface="Tw Cen MT" charset="0"/>
              </a:rPr>
              <a:t>Balança para pesagem </a:t>
            </a:r>
          </a:p>
          <a:p>
            <a:pPr>
              <a:lnSpc>
                <a:spcPct val="80000"/>
              </a:lnSpc>
            </a:pPr>
            <a:r>
              <a:rPr lang="pt-BR" sz="4400" dirty="0" smtClean="0">
                <a:latin typeface="Tw Cen MT" charset="0"/>
              </a:rPr>
              <a:t>RDO+RPU:</a:t>
            </a:r>
            <a:r>
              <a:rPr lang="pt-BR" sz="4400" b="1" dirty="0" smtClean="0">
                <a:latin typeface="Tw Cen MT" charset="0"/>
              </a:rPr>
              <a:t>20%</a:t>
            </a:r>
            <a:endParaRPr lang="pt-BR" sz="4400" b="1" dirty="0">
              <a:latin typeface="Tw Cen MT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A9E800D-8873-4B4F-B1C6-98F95072EE97}" type="slidenum">
              <a:rPr lang="pt-BR" smtClean="0"/>
              <a:pPr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20797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4218" y="-27384"/>
            <a:ext cx="9109224" cy="6965877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-107801" y="1772816"/>
            <a:ext cx="3528392" cy="324036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pt-BR" sz="4400" dirty="0" smtClean="0">
                <a:latin typeface="Tw Cen MT" charset="0"/>
              </a:rPr>
              <a:t>Cobrança pela prestação dos serviços em função da região</a:t>
            </a:r>
          </a:p>
          <a:p>
            <a:pPr>
              <a:lnSpc>
                <a:spcPct val="80000"/>
              </a:lnSpc>
            </a:pPr>
            <a:r>
              <a:rPr lang="pt-BR" sz="4400" dirty="0" smtClean="0">
                <a:latin typeface="Tw Cen MT" charset="0"/>
              </a:rPr>
              <a:t>SNIS 2013</a:t>
            </a:r>
            <a:endParaRPr lang="pt-BR" sz="4400" b="1" dirty="0">
              <a:latin typeface="Tw Cen MT" charset="0"/>
            </a:endParaRPr>
          </a:p>
        </p:txBody>
      </p:sp>
      <p:sp>
        <p:nvSpPr>
          <p:cNvPr id="6" name="Frame 5"/>
          <p:cNvSpPr/>
          <p:nvPr/>
        </p:nvSpPr>
        <p:spPr>
          <a:xfrm>
            <a:off x="8605167" y="5517232"/>
            <a:ext cx="1224136" cy="432048"/>
          </a:xfrm>
          <a:prstGeom prst="frame">
            <a:avLst/>
          </a:prstGeom>
          <a:solidFill>
            <a:srgbClr val="FF000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10333359" y="5517232"/>
            <a:ext cx="1224136" cy="432048"/>
          </a:xfrm>
          <a:prstGeom prst="fram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A9E800D-8873-4B4F-B1C6-98F95072EE97}" type="slidenum">
              <a:rPr lang="pt-BR" smtClean="0"/>
              <a:pPr/>
              <a:t>12</a:t>
            </a:fld>
            <a:endParaRPr lang="pt-BR"/>
          </a:p>
        </p:txBody>
      </p:sp>
      <p:sp>
        <p:nvSpPr>
          <p:cNvPr id="8" name="Frame 7"/>
          <p:cNvSpPr/>
          <p:nvPr/>
        </p:nvSpPr>
        <p:spPr>
          <a:xfrm>
            <a:off x="8533159" y="4653136"/>
            <a:ext cx="1224136" cy="432048"/>
          </a:xfrm>
          <a:prstGeom prst="frame">
            <a:avLst/>
          </a:prstGeom>
          <a:solidFill>
            <a:srgbClr val="FF000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Frame 8"/>
          <p:cNvSpPr/>
          <p:nvPr/>
        </p:nvSpPr>
        <p:spPr>
          <a:xfrm>
            <a:off x="10333359" y="4653136"/>
            <a:ext cx="1224136" cy="432048"/>
          </a:xfrm>
          <a:prstGeom prst="fram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868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"/>
          <p:cNvSpPr>
            <a:spLocks noGrp="1"/>
          </p:cNvSpPr>
          <p:nvPr>
            <p:ph type="ctrTitle"/>
          </p:nvPr>
        </p:nvSpPr>
        <p:spPr>
          <a:xfrm>
            <a:off x="-35793" y="404664"/>
            <a:ext cx="3276575" cy="590465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pt-BR" sz="5300" cap="none" dirty="0" smtClean="0">
                <a:latin typeface="Tw Cen MT" charset="0"/>
              </a:rPr>
              <a:t>Evolução da despesa per capita por região do Brasil</a:t>
            </a:r>
            <a:r>
              <a:rPr lang="pt-BR" sz="6000" cap="none" dirty="0" smtClean="0">
                <a:latin typeface="Tw Cen MT" charset="0"/>
              </a:rPr>
              <a:t/>
            </a:r>
            <a:br>
              <a:rPr lang="pt-BR" sz="6000" cap="none" dirty="0" smtClean="0">
                <a:latin typeface="Tw Cen MT" charset="0"/>
              </a:rPr>
            </a:br>
            <a:r>
              <a:rPr lang="pt-BR" sz="5400" dirty="0" smtClean="0">
                <a:latin typeface="Tw Cen MT" charset="0"/>
              </a:rPr>
              <a:t>2013: </a:t>
            </a:r>
            <a:br>
              <a:rPr lang="pt-BR" sz="5400" dirty="0" smtClean="0">
                <a:latin typeface="Tw Cen MT" charset="0"/>
              </a:rPr>
            </a:br>
            <a:r>
              <a:rPr lang="pt-BR" sz="5400" dirty="0" smtClean="0">
                <a:latin typeface="Tw Cen MT" charset="0"/>
              </a:rPr>
              <a:t>R$105,77</a:t>
            </a:r>
            <a:r>
              <a:rPr lang="pt-BR" sz="3600" cap="none" dirty="0" smtClean="0">
                <a:latin typeface="Tw Cen MT" charset="0"/>
              </a:rPr>
              <a:t/>
            </a:r>
            <a:br>
              <a:rPr lang="pt-BR" sz="3600" cap="none" dirty="0" smtClean="0">
                <a:latin typeface="Tw Cen MT" charset="0"/>
              </a:rPr>
            </a:br>
            <a:endParaRPr lang="pt-BR" sz="3200" b="1" cap="none" dirty="0">
              <a:solidFill>
                <a:srgbClr val="FF3300"/>
              </a:solidFill>
              <a:latin typeface="Verdana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7380" y="44624"/>
            <a:ext cx="9128188" cy="705678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A9E800D-8873-4B4F-B1C6-98F95072EE97}" type="slidenum">
              <a:rPr lang="pt-BR" smtClean="0"/>
              <a:pPr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36612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"/>
          <p:cNvSpPr>
            <a:spLocks noGrp="1"/>
          </p:cNvSpPr>
          <p:nvPr>
            <p:ph type="ctrTitle"/>
          </p:nvPr>
        </p:nvSpPr>
        <p:spPr>
          <a:xfrm>
            <a:off x="0" y="71439"/>
            <a:ext cx="12169775" cy="765273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ts val="4000"/>
              </a:lnSpc>
            </a:pPr>
            <a:r>
              <a:rPr lang="pt-BR" sz="4000" dirty="0" smtClean="0">
                <a:latin typeface="Tw Cen MT" charset="0"/>
              </a:rPr>
              <a:t>Estimativa do SNIS para 2013</a:t>
            </a:r>
            <a:endParaRPr lang="pt-BR" sz="3200" b="1" cap="none" dirty="0">
              <a:solidFill>
                <a:srgbClr val="FF3300"/>
              </a:solidFill>
              <a:latin typeface="Verdana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23" y="1484784"/>
            <a:ext cx="11954453" cy="36004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A9E800D-8873-4B4F-B1C6-98F95072EE97}" type="slidenum">
              <a:rPr lang="pt-BR" smtClean="0"/>
              <a:pPr/>
              <a:t>14</a:t>
            </a:fld>
            <a:endParaRPr lang="pt-BR"/>
          </a:p>
        </p:txBody>
      </p:sp>
      <p:sp>
        <p:nvSpPr>
          <p:cNvPr id="5" name="Frame 4"/>
          <p:cNvSpPr/>
          <p:nvPr/>
        </p:nvSpPr>
        <p:spPr>
          <a:xfrm>
            <a:off x="972319" y="1556792"/>
            <a:ext cx="1512168" cy="648072"/>
          </a:xfrm>
          <a:prstGeom prst="fram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6845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80231" y="529641"/>
            <a:ext cx="11608422" cy="6571767"/>
          </a:xfrm>
        </p:spPr>
        <p:txBody>
          <a:bodyPr>
            <a:normAutofit fontScale="90000"/>
          </a:bodyPr>
          <a:lstStyle/>
          <a:p>
            <a:r>
              <a:rPr lang="pt-BR" sz="4900" dirty="0">
                <a:solidFill>
                  <a:srgbClr val="002060"/>
                </a:solidFill>
              </a:rPr>
              <a:t/>
            </a:r>
            <a:br>
              <a:rPr lang="pt-BR" sz="4900" dirty="0">
                <a:solidFill>
                  <a:srgbClr val="002060"/>
                </a:solidFill>
              </a:rPr>
            </a:br>
            <a:r>
              <a:rPr lang="pt-BR" sz="4400" dirty="0" smtClean="0">
                <a:solidFill>
                  <a:srgbClr val="002060"/>
                </a:solidFill>
              </a:rPr>
              <a:t>E no Distrito Federal?</a:t>
            </a:r>
            <a:br>
              <a:rPr lang="pt-BR" sz="4400" dirty="0" smtClean="0">
                <a:solidFill>
                  <a:srgbClr val="002060"/>
                </a:solidFill>
              </a:rPr>
            </a:br>
            <a:r>
              <a:rPr lang="pt-BR" sz="4400" dirty="0" smtClean="0">
                <a:solidFill>
                  <a:srgbClr val="002060"/>
                </a:solidFill>
              </a:rPr>
              <a:t/>
            </a:r>
            <a:br>
              <a:rPr lang="pt-BR" sz="4400" dirty="0" smtClean="0">
                <a:solidFill>
                  <a:srgbClr val="002060"/>
                </a:solidFill>
              </a:rPr>
            </a:br>
            <a:r>
              <a:rPr lang="pt-BR" sz="4400" dirty="0">
                <a:solidFill>
                  <a:srgbClr val="002060"/>
                </a:solidFill>
              </a:rPr>
              <a:t>E</a:t>
            </a:r>
            <a:r>
              <a:rPr lang="pt-BR" sz="4400" dirty="0" smtClean="0">
                <a:solidFill>
                  <a:srgbClr val="002060"/>
                </a:solidFill>
              </a:rPr>
              <a:t>ncaminhando para o encerramento das atividades ilegais do Aterro do Jóquei e inauguração do Aterro Oeste e o compartilhamento do tratamento dos RSU com o CORSAP.</a:t>
            </a:r>
            <a:r>
              <a:rPr lang="x-none" sz="4400" dirty="0" smtClean="0">
                <a:solidFill>
                  <a:srgbClr val="002060"/>
                </a:solidFill>
              </a:rPr>
              <a:t/>
            </a:r>
            <a:br>
              <a:rPr lang="x-none" sz="4400" dirty="0" smtClean="0">
                <a:solidFill>
                  <a:srgbClr val="002060"/>
                </a:solidFill>
              </a:rPr>
            </a:br>
            <a:r>
              <a:rPr lang="pt-BR" sz="4900" dirty="0">
                <a:solidFill>
                  <a:srgbClr val="002060"/>
                </a:solidFill>
              </a:rPr>
              <a:t/>
            </a:r>
            <a:br>
              <a:rPr lang="pt-BR" sz="4900" dirty="0">
                <a:solidFill>
                  <a:srgbClr val="002060"/>
                </a:solidFill>
              </a:rPr>
            </a:br>
            <a:r>
              <a:rPr lang="pt-BR" sz="2800" dirty="0" smtClean="0">
                <a:solidFill>
                  <a:srgbClr val="002060"/>
                </a:solidFill>
              </a:rPr>
              <a:t/>
            </a:r>
            <a:br>
              <a:rPr lang="pt-BR" sz="2800" dirty="0" smtClean="0">
                <a:solidFill>
                  <a:srgbClr val="002060"/>
                </a:solidFill>
              </a:rPr>
            </a:br>
            <a:r>
              <a:rPr lang="pt-BR" sz="2800" dirty="0" smtClean="0">
                <a:solidFill>
                  <a:srgbClr val="002060"/>
                </a:solidFill>
              </a:rPr>
              <a:t/>
            </a:r>
            <a:br>
              <a:rPr lang="pt-BR" sz="2800" dirty="0" smtClean="0">
                <a:solidFill>
                  <a:srgbClr val="002060"/>
                </a:solidFill>
              </a:rPr>
            </a:br>
            <a:endParaRPr lang="pt-BR" sz="2000" i="1" dirty="0">
              <a:solidFill>
                <a:srgbClr val="00206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A9E800D-8873-4B4F-B1C6-98F95072EE97}" type="slidenum">
              <a:rPr lang="pt-BR" smtClean="0"/>
              <a:pPr/>
              <a:t>15</a:t>
            </a:fld>
            <a:endParaRPr lang="pt-B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4936" y="44624"/>
            <a:ext cx="5670630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069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xmlns:p14="http://schemas.microsoft.com/office/powerpoint/2010/main" spd="slow">
        <p:check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:\fotos\20150129_1530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70278"/>
            <a:ext cx="12205567" cy="6215106"/>
          </a:xfrm>
          <a:prstGeom prst="rect">
            <a:avLst/>
          </a:prstGeom>
          <a:noFill/>
        </p:spPr>
      </p:pic>
      <p:sp>
        <p:nvSpPr>
          <p:cNvPr id="4" name="Text Box 3"/>
          <p:cNvSpPr/>
          <p:nvPr/>
        </p:nvSpPr>
        <p:spPr>
          <a:xfrm>
            <a:off x="-107801" y="98922"/>
            <a:ext cx="12421591" cy="52176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lvl="0" algn="ctr">
              <a:spcBef>
                <a:spcPts val="899"/>
              </a:spcBef>
              <a:defRPr sz="1800"/>
            </a:pPr>
            <a:r>
              <a:rPr lang="de-DE" sz="2800" b="1" i="0" u="none" strike="noStrike" kern="1200" spc="0" dirty="0" smtClean="0">
                <a:ln>
                  <a:noFill/>
                </a:ln>
                <a:solidFill>
                  <a:srgbClr val="002060"/>
                </a:solidFill>
                <a:latin typeface="Calibri" pitchFamily="18"/>
                <a:ea typeface="Microsoft YaHei" pitchFamily="2"/>
                <a:cs typeface="Mangal" pitchFamily="2"/>
              </a:rPr>
              <a:t>DE LIXÃO AO</a:t>
            </a:r>
            <a:r>
              <a:rPr lang="de-DE" sz="2800" b="1" dirty="0" smtClean="0">
                <a:solidFill>
                  <a:srgbClr val="002060"/>
                </a:solidFill>
                <a:latin typeface="Calibri" pitchFamily="18"/>
                <a:ea typeface="Microsoft YaHei" pitchFamily="2"/>
                <a:cs typeface="Times New Roman" pitchFamily="18"/>
              </a:rPr>
              <a:t> ATERRO CONTROLADO DO JÓQUEI: </a:t>
            </a:r>
            <a:r>
              <a:rPr lang="de-DE" sz="2800" b="1" dirty="0">
                <a:solidFill>
                  <a:srgbClr val="002060"/>
                </a:solidFill>
                <a:latin typeface="Calibri" pitchFamily="18"/>
                <a:ea typeface="Microsoft YaHei" pitchFamily="2"/>
                <a:cs typeface="Mangal" pitchFamily="2"/>
              </a:rPr>
              <a:t> </a:t>
            </a:r>
            <a:r>
              <a:rPr lang="de-DE" sz="2800" b="1" i="0" u="none" strike="noStrike" kern="1200" spc="0" dirty="0" smtClean="0">
                <a:ln>
                  <a:noFill/>
                </a:ln>
                <a:solidFill>
                  <a:srgbClr val="002060"/>
                </a:solidFill>
                <a:latin typeface="Calibri" pitchFamily="18"/>
                <a:ea typeface="Microsoft YaHei" pitchFamily="2"/>
                <a:cs typeface="Mangal" pitchFamily="2"/>
              </a:rPr>
              <a:t>PASSIVO </a:t>
            </a:r>
            <a:r>
              <a:rPr lang="de-DE" sz="2800" b="1" i="0" u="none" strike="noStrike" kern="1200" spc="0" dirty="0" smtClean="0">
                <a:ln>
                  <a:noFill/>
                </a:ln>
                <a:solidFill>
                  <a:srgbClr val="002060"/>
                </a:solidFill>
                <a:latin typeface="Calibri" pitchFamily="18"/>
                <a:ea typeface="Microsoft YaHei" pitchFamily="2"/>
                <a:cs typeface="Mangal" pitchFamily="2"/>
              </a:rPr>
              <a:t>SOCIAL</a:t>
            </a:r>
            <a:endParaRPr lang="de-DE" sz="2800" b="1" i="0" u="none" strike="noStrike" kern="1200" spc="0" dirty="0">
              <a:ln>
                <a:noFill/>
              </a:ln>
              <a:solidFill>
                <a:srgbClr val="002060"/>
              </a:solidFill>
              <a:latin typeface="Calibri" pitchFamily="18"/>
              <a:ea typeface="Microsoft YaHei" pitchFamily="2"/>
              <a:cs typeface="Mangal" pitchFamily="2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E800D-8873-4B4F-B1C6-98F95072EE97}" type="slidenum">
              <a:rPr lang="pt-BR" smtClean="0"/>
              <a:pPr/>
              <a:t>16</a:t>
            </a:fld>
            <a:endParaRPr lang="pt-BR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C:\Users\TUPAC\Desktop\SLU\linha do tempo\lixão 20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196" y="500042"/>
            <a:ext cx="13310784" cy="6357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" y="-23"/>
            <a:ext cx="1216977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400" b="1" dirty="0" smtClean="0">
                <a:solidFill>
                  <a:srgbClr val="002060"/>
                </a:solidFill>
                <a:latin typeface="Calibri" pitchFamily="18"/>
                <a:ea typeface="Microsoft YaHei" pitchFamily="2"/>
                <a:cs typeface="Times New Roman" pitchFamily="18"/>
              </a:rPr>
              <a:t>ATERRO CONTROLADO </a:t>
            </a:r>
            <a:r>
              <a:rPr lang="de-DE" sz="2400" b="1" dirty="0" smtClean="0">
                <a:solidFill>
                  <a:srgbClr val="002060"/>
                </a:solidFill>
                <a:latin typeface="Calibri" pitchFamily="18"/>
                <a:ea typeface="Microsoft YaHei" pitchFamily="2"/>
                <a:cs typeface="Times New Roman" pitchFamily="18"/>
              </a:rPr>
              <a:t>DO JÓQUEI </a:t>
            </a:r>
            <a:r>
              <a:rPr lang="pt-BR" sz="2400" b="1" dirty="0" smtClean="0">
                <a:solidFill>
                  <a:srgbClr val="002060"/>
                </a:solidFill>
              </a:rPr>
              <a:t>: PASSIVO AMBIENTAL</a:t>
            </a:r>
            <a:endParaRPr lang="pt-BR" sz="2400" b="1" dirty="0">
              <a:solidFill>
                <a:srgbClr val="002060"/>
              </a:solidFill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6708167" y="1152754"/>
            <a:ext cx="546160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b="1" dirty="0" smtClean="0">
                <a:solidFill>
                  <a:srgbClr val="FF0000"/>
                </a:solidFill>
              </a:rPr>
              <a:t>≈ 35 Milhões </a:t>
            </a:r>
            <a:r>
              <a:rPr lang="pt-BR" b="1" dirty="0" err="1" smtClean="0">
                <a:solidFill>
                  <a:srgbClr val="FF0000"/>
                </a:solidFill>
              </a:rPr>
              <a:t>Ton</a:t>
            </a:r>
            <a:r>
              <a:rPr lang="pt-BR" b="1" dirty="0" smtClean="0">
                <a:solidFill>
                  <a:srgbClr val="FF0000"/>
                </a:solidFill>
              </a:rPr>
              <a:t> Resíduos enterrados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E800D-8873-4B4F-B1C6-98F95072EE97}" type="slidenum">
              <a:rPr lang="pt-BR" smtClean="0"/>
              <a:pPr/>
              <a:t>17</a:t>
            </a:fld>
            <a:endParaRPr lang="pt-BR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de cantos arredondados 1"/>
          <p:cNvSpPr/>
          <p:nvPr/>
        </p:nvSpPr>
        <p:spPr>
          <a:xfrm>
            <a:off x="239084" y="764640"/>
            <a:ext cx="11595783" cy="136764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4F81BD"/>
          </a:solidFill>
          <a:ln w="25560">
            <a:solidFill>
              <a:srgbClr val="3A5F8B"/>
            </a:solidFill>
            <a:prstDash val="solid"/>
          </a:ln>
        </p:spPr>
        <p:txBody>
          <a:bodyPr vert="horz" wrap="square" lIns="90000" tIns="45000" rIns="90000" bIns="45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de-DE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Retângulo 5"/>
          <p:cNvSpPr/>
          <p:nvPr/>
        </p:nvSpPr>
        <p:spPr>
          <a:xfrm>
            <a:off x="93429" y="50040"/>
            <a:ext cx="11977646" cy="6752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2F2F2"/>
          </a:solidFill>
          <a:ln w="25560">
            <a:solidFill>
              <a:srgbClr val="3A5F8B"/>
            </a:solidFill>
            <a:prstDash val="solid"/>
          </a:ln>
        </p:spPr>
        <p:txBody>
          <a:bodyPr vert="horz" wrap="square" lIns="90000" tIns="45000" rIns="90000" bIns="45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de-DE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Rectangle 5"/>
          <p:cNvSpPr/>
          <p:nvPr/>
        </p:nvSpPr>
        <p:spPr>
          <a:xfrm>
            <a:off x="0" y="1"/>
            <a:ext cx="181491" cy="35997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de-DE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6" name="Text Box 47"/>
          <p:cNvSpPr/>
          <p:nvPr/>
        </p:nvSpPr>
        <p:spPr>
          <a:xfrm>
            <a:off x="2233242" y="75242"/>
            <a:ext cx="7135885" cy="46021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anchorCtr="0" compatLnSpc="0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de-DE" sz="2400" b="1" dirty="0" smtClean="0">
                <a:solidFill>
                  <a:srgbClr val="002060"/>
                </a:solidFill>
                <a:latin typeface="Calibri" pitchFamily="18"/>
                <a:ea typeface="Microsoft YaHei" pitchFamily="2"/>
                <a:cs typeface="Times New Roman" pitchFamily="18"/>
              </a:rPr>
              <a:t>A LOCALIZA</a:t>
            </a:r>
            <a:r>
              <a:rPr lang="de-DE" sz="2400" b="1" dirty="0" smtClean="0">
                <a:solidFill>
                  <a:srgbClr val="002060"/>
                </a:solidFill>
                <a:latin typeface="Calibri" pitchFamily="18"/>
                <a:ea typeface="Microsoft YaHei" pitchFamily="2"/>
                <a:cs typeface="Times New Roman" pitchFamily="18"/>
              </a:rPr>
              <a:t>ÇÃO DO</a:t>
            </a:r>
            <a:r>
              <a:rPr lang="de-DE" sz="2400" b="1" i="0" u="none" strike="noStrike" kern="1200" spc="0" dirty="0" smtClean="0">
                <a:ln>
                  <a:noFill/>
                </a:ln>
                <a:solidFill>
                  <a:srgbClr val="002060"/>
                </a:solidFill>
                <a:latin typeface="Calibri" pitchFamily="18"/>
                <a:ea typeface="Microsoft YaHei" pitchFamily="2"/>
                <a:cs typeface="Times New Roman" pitchFamily="18"/>
              </a:rPr>
              <a:t> </a:t>
            </a:r>
            <a:r>
              <a:rPr lang="de-DE" sz="2400" b="1" i="0" u="none" strike="noStrike" kern="1200" spc="0" dirty="0" smtClean="0">
                <a:ln>
                  <a:noFill/>
                </a:ln>
                <a:solidFill>
                  <a:srgbClr val="002060"/>
                </a:solidFill>
                <a:latin typeface="Calibri" pitchFamily="18"/>
                <a:ea typeface="Microsoft YaHei" pitchFamily="2"/>
                <a:cs typeface="Times New Roman" pitchFamily="18"/>
              </a:rPr>
              <a:t>ATERRO </a:t>
            </a:r>
            <a:r>
              <a:rPr lang="de-DE" sz="2400" b="1" i="0" u="none" strike="noStrike" kern="1200" spc="0" dirty="0" smtClean="0">
                <a:ln>
                  <a:noFill/>
                </a:ln>
                <a:solidFill>
                  <a:srgbClr val="002060"/>
                </a:solidFill>
                <a:latin typeface="Calibri" pitchFamily="18"/>
                <a:ea typeface="Microsoft YaHei" pitchFamily="2"/>
                <a:cs typeface="Times New Roman" pitchFamily="18"/>
              </a:rPr>
              <a:t>CONTROLADO DO </a:t>
            </a:r>
            <a:r>
              <a:rPr lang="de-DE" sz="2400" b="1" i="0" u="none" strike="noStrike" kern="1200" spc="0" dirty="0" smtClean="0">
                <a:ln>
                  <a:noFill/>
                </a:ln>
                <a:solidFill>
                  <a:srgbClr val="002060"/>
                </a:solidFill>
                <a:latin typeface="Calibri" pitchFamily="18"/>
                <a:ea typeface="Microsoft YaHei" pitchFamily="2"/>
                <a:cs typeface="Times New Roman" pitchFamily="18"/>
              </a:rPr>
              <a:t>JÓQUEI</a:t>
            </a:r>
            <a:endParaRPr lang="de-DE" sz="2400" b="1" i="0" u="none" strike="noStrike" kern="1200" spc="0" dirty="0">
              <a:ln>
                <a:noFill/>
              </a:ln>
              <a:solidFill>
                <a:srgbClr val="002060"/>
              </a:solidFill>
              <a:latin typeface="Calibri" pitchFamily="18"/>
              <a:ea typeface="Microsoft YaHei" pitchFamily="2"/>
              <a:cs typeface="Times New Roman" pitchFamily="18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 t="7259" b="4342"/>
          <a:stretch>
            <a:fillRect/>
          </a:stretch>
        </p:blipFill>
        <p:spPr>
          <a:xfrm>
            <a:off x="430734" y="612402"/>
            <a:ext cx="11404133" cy="601308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E800D-8873-4B4F-B1C6-98F95072EE97}" type="slidenum">
              <a:rPr lang="pt-BR" smtClean="0"/>
              <a:pPr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8328837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B7A08-E1F5-45B7-9D29-24964AF0D2B4}" type="slidenum">
              <a:rPr lang="pt-BR" smtClean="0"/>
              <a:pPr/>
              <a:t>19</a:t>
            </a:fld>
            <a:endParaRPr lang="pt-BR"/>
          </a:p>
        </p:txBody>
      </p:sp>
      <p:graphicFrame>
        <p:nvGraphicFramePr>
          <p:cNvPr id="5" name="Gráfico 4"/>
          <p:cNvGraphicFramePr/>
          <p:nvPr>
            <p:extLst>
              <p:ext uri="{D42A27DB-BD31-4B8C-83A1-F6EECF244321}">
                <p14:modId xmlns:p14="http://schemas.microsoft.com/office/powerpoint/2010/main" val="992030908"/>
              </p:ext>
            </p:extLst>
          </p:nvPr>
        </p:nvGraphicFramePr>
        <p:xfrm>
          <a:off x="108223" y="908720"/>
          <a:ext cx="12061552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2931177"/>
              </p:ext>
            </p:extLst>
          </p:nvPr>
        </p:nvGraphicFramePr>
        <p:xfrm>
          <a:off x="8173119" y="5502736"/>
          <a:ext cx="3008639" cy="1310640"/>
        </p:xfrm>
        <a:graphic>
          <a:graphicData uri="http://schemas.openxmlformats.org/drawingml/2006/table">
            <a:tbl>
              <a:tblPr/>
              <a:tblGrid>
                <a:gridCol w="203114"/>
                <a:gridCol w="342757"/>
                <a:gridCol w="101557"/>
                <a:gridCol w="952101"/>
                <a:gridCol w="88863"/>
                <a:gridCol w="1142521"/>
                <a:gridCol w="177726"/>
              </a:tblGrid>
              <a:tr h="190500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Legenda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Início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Conclusão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30/04/2015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09/12/2016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30/04/2015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15/09/2015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01/06/2015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12/06/2016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30/04/2015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08/07/2016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572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 Box 47"/>
          <p:cNvSpPr/>
          <p:nvPr/>
        </p:nvSpPr>
        <p:spPr>
          <a:xfrm>
            <a:off x="180231" y="-27384"/>
            <a:ext cx="11881320" cy="58332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99"/>
          </a:solidFill>
          <a:ln>
            <a:solidFill>
              <a:srgbClr val="002060"/>
            </a:solidFill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de-DE" sz="3200" b="1" dirty="0" smtClean="0">
                <a:solidFill>
                  <a:srgbClr val="002060"/>
                </a:solidFill>
                <a:latin typeface="Calibri" pitchFamily="18"/>
                <a:ea typeface="Microsoft YaHei" pitchFamily="2"/>
                <a:cs typeface="Times New Roman" pitchFamily="18"/>
              </a:rPr>
              <a:t>Encerramento atividades irregulares Aterro Controlado do Jóquei </a:t>
            </a:r>
            <a:endParaRPr lang="de-DE" sz="3200" b="1" i="0" u="none" strike="noStrike" kern="1200" spc="0" dirty="0">
              <a:ln>
                <a:noFill/>
              </a:ln>
              <a:solidFill>
                <a:srgbClr val="002060"/>
              </a:solidFill>
              <a:latin typeface="Calibri" pitchFamily="18"/>
              <a:ea typeface="Microsoft YaHei" pitchFamily="2"/>
              <a:cs typeface="Times New Roman" pitchFamily="18"/>
            </a:endParaRPr>
          </a:p>
        </p:txBody>
      </p:sp>
      <p:graphicFrame>
        <p:nvGraphicFramePr>
          <p:cNvPr id="8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4748561"/>
              </p:ext>
            </p:extLst>
          </p:nvPr>
        </p:nvGraphicFramePr>
        <p:xfrm>
          <a:off x="2052439" y="5949280"/>
          <a:ext cx="3600400" cy="3047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8894"/>
                <a:gridCol w="3201506"/>
              </a:tblGrid>
              <a:tr h="288032">
                <a:tc>
                  <a:txBody>
                    <a:bodyPr/>
                    <a:lstStyle/>
                    <a:p>
                      <a:endParaRPr lang="pt-BR" sz="800" dirty="0"/>
                    </a:p>
                  </a:txBody>
                  <a:tcPr marL="121698" marR="12169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Início</a:t>
                      </a:r>
                      <a:r>
                        <a:rPr lang="pt-BR" sz="1400" baseline="0" dirty="0" smtClean="0"/>
                        <a:t> da operação do Aterro Oeste</a:t>
                      </a:r>
                      <a:endParaRPr lang="pt-BR" sz="1400" dirty="0"/>
                    </a:p>
                  </a:txBody>
                  <a:tcPr marL="121698" marR="12169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38017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"/>
          <p:cNvSpPr>
            <a:spLocks noGrp="1"/>
          </p:cNvSpPr>
          <p:nvPr>
            <p:ph type="ctrTitle"/>
          </p:nvPr>
        </p:nvSpPr>
        <p:spPr>
          <a:xfrm>
            <a:off x="0" y="1124744"/>
            <a:ext cx="12169775" cy="5688632"/>
          </a:xfrm>
        </p:spPr>
        <p:txBody>
          <a:bodyPr>
            <a:noAutofit/>
          </a:bodyPr>
          <a:lstStyle/>
          <a:p>
            <a:pPr>
              <a:lnSpc>
                <a:spcPts val="4000"/>
              </a:lnSpc>
            </a:pPr>
            <a:r>
              <a:rPr lang="x-none" sz="4000" dirty="0">
                <a:latin typeface="Tw Cen MT" charset="0"/>
              </a:rPr>
              <a:t>Quanto </a:t>
            </a:r>
            <a:r>
              <a:rPr lang="x-none" sz="4000" dirty="0" smtClean="0">
                <a:latin typeface="Tw Cen MT" charset="0"/>
              </a:rPr>
              <a:t>custa a </a:t>
            </a:r>
            <a:r>
              <a:rPr lang="x-none" sz="4000" dirty="0">
                <a:latin typeface="Tw Cen MT" charset="0"/>
              </a:rPr>
              <a:t>infra estrutura </a:t>
            </a:r>
            <a:r>
              <a:rPr lang="x-none" sz="4000" dirty="0" smtClean="0">
                <a:latin typeface="Tw Cen MT" charset="0"/>
              </a:rPr>
              <a:t>para zerar déficit do </a:t>
            </a:r>
            <a:r>
              <a:rPr lang="x-none" sz="4000" dirty="0">
                <a:latin typeface="Tw Cen MT" charset="0"/>
              </a:rPr>
              <a:t>setor?</a:t>
            </a:r>
            <a:br>
              <a:rPr lang="x-none" sz="4000" dirty="0">
                <a:latin typeface="Tw Cen MT" charset="0"/>
              </a:rPr>
            </a:br>
            <a:r>
              <a:rPr lang="x-none" sz="4000" dirty="0">
                <a:latin typeface="Tw Cen MT" charset="0"/>
              </a:rPr>
              <a:t>Quanto custa a operação dos serviços?</a:t>
            </a:r>
            <a:br>
              <a:rPr lang="x-none" sz="4000" dirty="0">
                <a:latin typeface="Tw Cen MT" charset="0"/>
              </a:rPr>
            </a:br>
            <a:r>
              <a:rPr lang="x-none" sz="4000" dirty="0">
                <a:latin typeface="Tw Cen MT" charset="0"/>
              </a:rPr>
              <a:t>Faltam recursos (onerosos ou não) para investimentos?</a:t>
            </a:r>
            <a:br>
              <a:rPr lang="x-none" sz="4000" dirty="0">
                <a:latin typeface="Tw Cen MT" charset="0"/>
              </a:rPr>
            </a:br>
            <a:r>
              <a:rPr lang="x-none" sz="4000" dirty="0">
                <a:latin typeface="Tw Cen MT" charset="0"/>
              </a:rPr>
              <a:t>Faltam recursos financeiros para operação?</a:t>
            </a:r>
            <a:br>
              <a:rPr lang="x-none" sz="4000" dirty="0">
                <a:latin typeface="Tw Cen MT" charset="0"/>
              </a:rPr>
            </a:br>
            <a:r>
              <a:rPr lang="x-none" sz="4000" dirty="0">
                <a:latin typeface="Tw Cen MT" charset="0"/>
              </a:rPr>
              <a:t>Quem paga pelos serviços prestados</a:t>
            </a:r>
            <a:r>
              <a:rPr lang="x-none" sz="4000" dirty="0" smtClean="0">
                <a:latin typeface="Tw Cen MT" charset="0"/>
              </a:rPr>
              <a:t>?</a:t>
            </a:r>
            <a:br>
              <a:rPr lang="x-none" sz="4000" dirty="0" smtClean="0">
                <a:latin typeface="Tw Cen MT" charset="0"/>
              </a:rPr>
            </a:br>
            <a:r>
              <a:rPr lang="x-none" sz="4000" dirty="0" smtClean="0">
                <a:latin typeface="Tw Cen MT" charset="0"/>
              </a:rPr>
              <a:t>Quem paga pela logística reversa de embalagens?</a:t>
            </a:r>
            <a:r>
              <a:rPr lang="x-none" sz="4000" dirty="0">
                <a:latin typeface="Tw Cen MT" charset="0"/>
              </a:rPr>
              <a:t/>
            </a:r>
            <a:br>
              <a:rPr lang="x-none" sz="4000" dirty="0">
                <a:latin typeface="Tw Cen MT" charset="0"/>
              </a:rPr>
            </a:br>
            <a:r>
              <a:rPr lang="x-none" sz="4000" dirty="0">
                <a:latin typeface="Tw Cen MT" charset="0"/>
              </a:rPr>
              <a:t>Qual o papel dos governos (</a:t>
            </a:r>
            <a:r>
              <a:rPr lang="x-none" sz="4000" dirty="0" smtClean="0">
                <a:latin typeface="Tw Cen MT" charset="0"/>
              </a:rPr>
              <a:t>F/E/DF/M)?</a:t>
            </a:r>
            <a:r>
              <a:rPr lang="x-none" sz="4000" dirty="0">
                <a:latin typeface="Tw Cen MT" charset="0"/>
              </a:rPr>
              <a:t/>
            </a:r>
            <a:br>
              <a:rPr lang="x-none" sz="4000" dirty="0">
                <a:latin typeface="Tw Cen MT" charset="0"/>
              </a:rPr>
            </a:br>
            <a:r>
              <a:rPr lang="x-none" sz="4000" dirty="0" smtClean="0">
                <a:latin typeface="Tw Cen MT" charset="0"/>
              </a:rPr>
              <a:t>Qual </a:t>
            </a:r>
            <a:r>
              <a:rPr lang="x-none" sz="4000" dirty="0">
                <a:latin typeface="Tw Cen MT" charset="0"/>
              </a:rPr>
              <a:t>o papel dos órgãos de fiscalização e controle</a:t>
            </a:r>
            <a:r>
              <a:rPr lang="x-none" sz="4000" dirty="0" smtClean="0">
                <a:latin typeface="Tw Cen MT" charset="0"/>
              </a:rPr>
              <a:t>?</a:t>
            </a:r>
            <a:r>
              <a:rPr lang="x-none" sz="4000" dirty="0">
                <a:latin typeface="Tw Cen MT" charset="0"/>
              </a:rPr>
              <a:t/>
            </a:r>
            <a:br>
              <a:rPr lang="x-none" sz="4000" dirty="0">
                <a:latin typeface="Tw Cen MT" charset="0"/>
              </a:rPr>
            </a:br>
            <a:r>
              <a:rPr lang="x-none" sz="4000" dirty="0">
                <a:latin typeface="Tw Cen MT" charset="0"/>
              </a:rPr>
              <a:t>Qual o </a:t>
            </a:r>
            <a:r>
              <a:rPr lang="x-none" sz="4000" dirty="0" smtClean="0">
                <a:latin typeface="Tw Cen MT" charset="0"/>
              </a:rPr>
              <a:t>papel do legistlativo?</a:t>
            </a:r>
            <a:br>
              <a:rPr lang="x-none" sz="4000" dirty="0" smtClean="0">
                <a:latin typeface="Tw Cen MT" charset="0"/>
              </a:rPr>
            </a:br>
            <a:r>
              <a:rPr lang="x-none" sz="4000" dirty="0" smtClean="0">
                <a:latin typeface="Tw Cen MT" charset="0"/>
              </a:rPr>
              <a:t>Como será apurado nos diversos níveis os cumprimentos das metas estabelecidas?</a:t>
            </a:r>
            <a:r>
              <a:rPr lang="x-none" sz="4000" dirty="0">
                <a:latin typeface="Tw Cen MT" charset="0"/>
              </a:rPr>
              <a:t> </a:t>
            </a:r>
            <a:r>
              <a:rPr lang="x-none" sz="4000" dirty="0" smtClean="0">
                <a:latin typeface="Tw Cen MT" charset="0"/>
              </a:rPr>
              <a:t/>
            </a:r>
            <a:br>
              <a:rPr lang="x-none" sz="4000" dirty="0" smtClean="0">
                <a:latin typeface="Tw Cen MT" charset="0"/>
              </a:rPr>
            </a:br>
            <a:r>
              <a:rPr lang="x-none" sz="4000" dirty="0" smtClean="0">
                <a:latin typeface="Tw Cen MT" charset="0"/>
              </a:rPr>
              <a:t>Qual </a:t>
            </a:r>
            <a:r>
              <a:rPr lang="x-none" sz="4000" dirty="0">
                <a:latin typeface="Tw Cen MT" charset="0"/>
              </a:rPr>
              <a:t>o papel da sociedade?</a:t>
            </a:r>
            <a:endParaRPr lang="pt-BR" sz="4000" dirty="0">
              <a:latin typeface="Tw Cen MT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1" y="139279"/>
            <a:ext cx="1216977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4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Tw Cen MT" charset="0"/>
                <a:ea typeface="+mj-ea"/>
                <a:cs typeface="+mj-cs"/>
              </a:rPr>
              <a:t>GARGALOS NA GESTÃO </a:t>
            </a:r>
            <a:r>
              <a:rPr lang="pt-BR" sz="4400" dirty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Tw Cen MT" charset="0"/>
                <a:ea typeface="+mj-ea"/>
                <a:cs typeface="+mj-cs"/>
              </a:rPr>
              <a:t>SUSTENTÁVEL DOS RSU</a:t>
            </a:r>
            <a:endParaRPr lang="en-US" sz="4400" dirty="0"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Tw Cen MT" charset="0"/>
              <a:ea typeface="+mj-ea"/>
              <a:cs typeface="+mj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A9E800D-8873-4B4F-B1C6-98F95072EE97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27781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A9E800D-8873-4B4F-B1C6-98F95072EE97}" type="slidenum">
              <a:rPr lang="pt-BR" smtClean="0"/>
              <a:pPr/>
              <a:t>20</a:t>
            </a:fld>
            <a:endParaRPr lang="pt-BR"/>
          </a:p>
        </p:txBody>
      </p:sp>
      <p:sp>
        <p:nvSpPr>
          <p:cNvPr id="7" name="Text Box 47"/>
          <p:cNvSpPr/>
          <p:nvPr/>
        </p:nvSpPr>
        <p:spPr>
          <a:xfrm>
            <a:off x="180231" y="-27384"/>
            <a:ext cx="11881320" cy="58332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99"/>
          </a:solidFill>
          <a:ln>
            <a:solidFill>
              <a:srgbClr val="002060"/>
            </a:solidFill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de-DE" sz="3200" b="1" dirty="0" smtClean="0">
                <a:solidFill>
                  <a:srgbClr val="002060"/>
                </a:solidFill>
                <a:latin typeface="Calibri" pitchFamily="18"/>
                <a:ea typeface="Microsoft YaHei" pitchFamily="2"/>
                <a:cs typeface="Times New Roman" pitchFamily="18"/>
              </a:rPr>
              <a:t>Aterro Sanitário Oeste </a:t>
            </a:r>
            <a:r>
              <a:rPr lang="en-US" sz="3200" b="1" dirty="0" smtClean="0">
                <a:solidFill>
                  <a:srgbClr val="002060"/>
                </a:solidFill>
                <a:latin typeface="Calibri" pitchFamily="18"/>
                <a:ea typeface="Microsoft YaHei" pitchFamily="2"/>
                <a:cs typeface="Times New Roman" pitchFamily="18"/>
              </a:rPr>
              <a:t>–</a:t>
            </a:r>
            <a:r>
              <a:rPr lang="de-DE" sz="3200" b="1" dirty="0" smtClean="0">
                <a:solidFill>
                  <a:srgbClr val="002060"/>
                </a:solidFill>
                <a:latin typeface="Calibri" pitchFamily="18"/>
                <a:ea typeface="Microsoft YaHei" pitchFamily="2"/>
                <a:cs typeface="Times New Roman" pitchFamily="18"/>
              </a:rPr>
              <a:t> 2015</a:t>
            </a:r>
            <a:endParaRPr lang="de-DE" sz="3200" b="1" i="0" u="none" strike="noStrike" kern="1200" spc="0" dirty="0">
              <a:ln>
                <a:noFill/>
              </a:ln>
              <a:solidFill>
                <a:srgbClr val="002060"/>
              </a:solidFill>
              <a:latin typeface="Calibri" pitchFamily="18"/>
              <a:ea typeface="Microsoft YaHei" pitchFamily="2"/>
              <a:cs typeface="Times New Roman" pitchFamily="1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247" y="548680"/>
            <a:ext cx="11213381" cy="630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6858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A9E800D-8873-4B4F-B1C6-98F95072EE97}" type="slidenum">
              <a:rPr lang="pt-BR" smtClean="0"/>
              <a:pPr/>
              <a:t>21</a:t>
            </a:fld>
            <a:endParaRPr lang="pt-BR"/>
          </a:p>
        </p:txBody>
      </p:sp>
      <p:sp>
        <p:nvSpPr>
          <p:cNvPr id="7" name="Text Box 47"/>
          <p:cNvSpPr/>
          <p:nvPr/>
        </p:nvSpPr>
        <p:spPr>
          <a:xfrm>
            <a:off x="180231" y="-27384"/>
            <a:ext cx="11881320" cy="58332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99"/>
          </a:solidFill>
          <a:ln>
            <a:solidFill>
              <a:srgbClr val="002060"/>
            </a:solidFill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de-DE" sz="3200" b="1" dirty="0" smtClean="0">
                <a:solidFill>
                  <a:srgbClr val="002060"/>
                </a:solidFill>
                <a:latin typeface="Calibri" pitchFamily="18"/>
                <a:ea typeface="Microsoft YaHei" pitchFamily="2"/>
                <a:cs typeface="Times New Roman" pitchFamily="18"/>
              </a:rPr>
              <a:t>Aterro Sanitário Oeste </a:t>
            </a:r>
            <a:r>
              <a:rPr lang="en-US" sz="3200" b="1" dirty="0" smtClean="0">
                <a:solidFill>
                  <a:srgbClr val="002060"/>
                </a:solidFill>
                <a:latin typeface="Calibri" pitchFamily="18"/>
                <a:ea typeface="Microsoft YaHei" pitchFamily="2"/>
                <a:cs typeface="Times New Roman" pitchFamily="18"/>
              </a:rPr>
              <a:t>–</a:t>
            </a:r>
            <a:r>
              <a:rPr lang="de-DE" sz="3200" b="1" dirty="0" smtClean="0">
                <a:solidFill>
                  <a:srgbClr val="002060"/>
                </a:solidFill>
                <a:latin typeface="Calibri" pitchFamily="18"/>
                <a:ea typeface="Microsoft YaHei" pitchFamily="2"/>
                <a:cs typeface="Times New Roman" pitchFamily="18"/>
              </a:rPr>
              <a:t> 2015</a:t>
            </a:r>
            <a:endParaRPr lang="de-DE" sz="3200" b="1" i="0" u="none" strike="noStrike" kern="1200" spc="0" dirty="0">
              <a:ln>
                <a:noFill/>
              </a:ln>
              <a:solidFill>
                <a:srgbClr val="002060"/>
              </a:solidFill>
              <a:latin typeface="Calibri" pitchFamily="18"/>
              <a:ea typeface="Microsoft YaHei" pitchFamily="2"/>
              <a:cs typeface="Times New Roman" pitchFamily="18"/>
            </a:endParaRPr>
          </a:p>
        </p:txBody>
      </p:sp>
      <p:pic>
        <p:nvPicPr>
          <p:cNvPr id="4" name="Imagem 5" descr="C:\Users\thiago.timoteo\Downloads\Aterro de samambaia (1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0688"/>
            <a:ext cx="12169775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789196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CaixaDeTexto 3"/>
          <p:cNvSpPr txBox="1">
            <a:spLocks noChangeArrowheads="1"/>
          </p:cNvSpPr>
          <p:nvPr/>
        </p:nvSpPr>
        <p:spPr bwMode="auto">
          <a:xfrm>
            <a:off x="252239" y="980728"/>
            <a:ext cx="3420591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3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w Cen MT"/>
                <a:cs typeface="Tw Cen MT"/>
              </a:rPr>
              <a:t>Área de abrangência do Consórcio </a:t>
            </a:r>
            <a:r>
              <a:rPr lang="pt-BR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w Cen MT"/>
                <a:cs typeface="Tw Cen MT"/>
              </a:rPr>
              <a:t>Público de Gestão Integrada dos RSU e Manejo de Águas Pluviais - CORSAP</a:t>
            </a:r>
            <a:endParaRPr lang="pt-BR" sz="3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w Cen MT"/>
              <a:cs typeface="Tw Cen MT"/>
            </a:endParaRPr>
          </a:p>
        </p:txBody>
      </p:sp>
      <p:sp>
        <p:nvSpPr>
          <p:cNvPr id="5" name="Elipse 4"/>
          <p:cNvSpPr/>
          <p:nvPr/>
        </p:nvSpPr>
        <p:spPr>
          <a:xfrm>
            <a:off x="7988402" y="476250"/>
            <a:ext cx="4217165" cy="2952750"/>
          </a:xfrm>
          <a:prstGeom prst="ellipse">
            <a:avLst/>
          </a:prstGeom>
          <a:solidFill>
            <a:srgbClr val="92D050">
              <a:alpha val="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6" name="Elipse 5"/>
          <p:cNvSpPr/>
          <p:nvPr/>
        </p:nvSpPr>
        <p:spPr>
          <a:xfrm rot="1649336">
            <a:off x="4413531" y="939801"/>
            <a:ext cx="4109413" cy="3203575"/>
          </a:xfrm>
          <a:prstGeom prst="ellipse">
            <a:avLst/>
          </a:prstGeom>
          <a:solidFill>
            <a:srgbClr val="92D050">
              <a:alpha val="0"/>
            </a:srgb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7" name="Elipse 6"/>
          <p:cNvSpPr/>
          <p:nvPr/>
        </p:nvSpPr>
        <p:spPr>
          <a:xfrm>
            <a:off x="7221454" y="3141664"/>
            <a:ext cx="4217165" cy="2879725"/>
          </a:xfrm>
          <a:prstGeom prst="ellipse">
            <a:avLst/>
          </a:prstGeom>
          <a:solidFill>
            <a:srgbClr val="00B050">
              <a:alpha val="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1990" name="CaixaDeTexto 7"/>
          <p:cNvSpPr txBox="1">
            <a:spLocks noChangeArrowheads="1"/>
          </p:cNvSpPr>
          <p:nvPr/>
        </p:nvSpPr>
        <p:spPr bwMode="auto">
          <a:xfrm>
            <a:off x="8098395" y="1700214"/>
            <a:ext cx="1724051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400" b="1">
                <a:solidFill>
                  <a:srgbClr val="FF0000"/>
                </a:solidFill>
                <a:latin typeface="Century Schoolbook" charset="0"/>
              </a:rPr>
              <a:t>670 mil hab</a:t>
            </a:r>
            <a:r>
              <a:rPr lang="pt-BR" sz="1400">
                <a:solidFill>
                  <a:srgbClr val="FF0000"/>
                </a:solidFill>
                <a:latin typeface="Century Schoolbook" charset="0"/>
              </a:rPr>
              <a:t>.</a:t>
            </a:r>
          </a:p>
        </p:txBody>
      </p:sp>
      <p:sp>
        <p:nvSpPr>
          <p:cNvPr id="41991" name="CaixaDeTexto 8"/>
          <p:cNvSpPr txBox="1">
            <a:spLocks noChangeArrowheads="1"/>
          </p:cNvSpPr>
          <p:nvPr/>
        </p:nvSpPr>
        <p:spPr bwMode="auto">
          <a:xfrm>
            <a:off x="7331445" y="4437064"/>
            <a:ext cx="2203660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400" b="1">
                <a:solidFill>
                  <a:srgbClr val="FF0000"/>
                </a:solidFill>
                <a:latin typeface="Century Schoolbook" charset="0"/>
              </a:rPr>
              <a:t>1,9 milhões hab</a:t>
            </a:r>
            <a:r>
              <a:rPr lang="pt-BR" sz="1400">
                <a:solidFill>
                  <a:srgbClr val="FF0000"/>
                </a:solidFill>
                <a:latin typeface="Century Schoolbook" charset="0"/>
              </a:rPr>
              <a:t>.</a:t>
            </a:r>
          </a:p>
        </p:txBody>
      </p:sp>
      <p:sp>
        <p:nvSpPr>
          <p:cNvPr id="41992" name="CaixaDeTexto 9"/>
          <p:cNvSpPr txBox="1">
            <a:spLocks noChangeArrowheads="1"/>
          </p:cNvSpPr>
          <p:nvPr/>
        </p:nvSpPr>
        <p:spPr bwMode="auto">
          <a:xfrm>
            <a:off x="3881229" y="2492376"/>
            <a:ext cx="1724051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400" b="1">
                <a:solidFill>
                  <a:srgbClr val="FF0000"/>
                </a:solidFill>
                <a:latin typeface="Century Schoolbook" charset="0"/>
              </a:rPr>
              <a:t>890 mil hab</a:t>
            </a:r>
            <a:r>
              <a:rPr lang="pt-BR" sz="1400">
                <a:solidFill>
                  <a:srgbClr val="FF0000"/>
                </a:solidFill>
                <a:latin typeface="Century Schoolbook" charset="0"/>
              </a:rPr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E800D-8873-4B4F-B1C6-98F95072EE97}" type="slidenum">
              <a:rPr lang="pt-BR" smtClean="0"/>
              <a:pPr/>
              <a:t>22</a:t>
            </a:fld>
            <a:endParaRPr lang="pt-BR"/>
          </a:p>
        </p:txBody>
      </p:sp>
      <p:pic>
        <p:nvPicPr>
          <p:cNvPr id="11" name="Picture 3" descr="C:\Users\usuario\Pictures\Pictures Katia\Diversas 350 MB\Fotos Léo\DSC031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556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Subtítulo 2"/>
          <p:cNvSpPr txBox="1">
            <a:spLocks/>
          </p:cNvSpPr>
          <p:nvPr/>
        </p:nvSpPr>
        <p:spPr>
          <a:xfrm>
            <a:off x="1" y="637044"/>
            <a:ext cx="12169775" cy="416010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endParaRPr lang="pt-BR" sz="3200" b="1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endParaRPr lang="pt-BR" sz="3200" b="1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endParaRPr lang="pt-BR" sz="3200" b="1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pt-BR" sz="3200" b="1" dirty="0" smtClean="0">
                <a:solidFill>
                  <a:schemeClr val="bg1"/>
                </a:solidFill>
              </a:rPr>
              <a:t>OBRIGADA!</a:t>
            </a:r>
          </a:p>
          <a:p>
            <a:pPr marL="0" indent="0">
              <a:lnSpc>
                <a:spcPct val="150000"/>
              </a:lnSpc>
              <a:buNone/>
            </a:pPr>
            <a:endParaRPr lang="pt-BR" sz="900" b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endParaRPr lang="pt-BR" sz="900" b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endParaRPr lang="pt-BR" sz="1400" b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pt-BR" sz="1600" b="1" i="1" dirty="0" smtClean="0">
                <a:solidFill>
                  <a:schemeClr val="bg1"/>
                </a:solidFill>
              </a:rPr>
              <a:t>Heliana Kátia Tavares Campos</a:t>
            </a:r>
          </a:p>
          <a:p>
            <a:pPr>
              <a:lnSpc>
                <a:spcPct val="80000"/>
              </a:lnSpc>
            </a:pPr>
            <a:r>
              <a:rPr lang="pt-BR" sz="1600" b="1" i="1" dirty="0" smtClean="0">
                <a:solidFill>
                  <a:schemeClr val="bg1"/>
                </a:solidFill>
              </a:rPr>
              <a:t>Diretora Geral </a:t>
            </a:r>
            <a:r>
              <a:rPr lang="en-US" sz="1600" b="1" i="1" dirty="0" smtClean="0">
                <a:solidFill>
                  <a:schemeClr val="bg1"/>
                </a:solidFill>
              </a:rPr>
              <a:t>–</a:t>
            </a:r>
            <a:r>
              <a:rPr lang="pt-BR" sz="1600" b="1" i="1" dirty="0" smtClean="0">
                <a:solidFill>
                  <a:schemeClr val="bg1"/>
                </a:solidFill>
              </a:rPr>
              <a:t> SLU</a:t>
            </a:r>
          </a:p>
          <a:p>
            <a:pPr>
              <a:lnSpc>
                <a:spcPct val="80000"/>
              </a:lnSpc>
            </a:pPr>
            <a:r>
              <a:rPr lang="pt-BR" sz="1600" b="1" i="1" dirty="0" smtClean="0">
                <a:solidFill>
                  <a:schemeClr val="bg1"/>
                </a:solidFill>
              </a:rPr>
              <a:t>Coordenadora Nacional da Câmara Temática de Resíduos Sólidos </a:t>
            </a:r>
            <a:r>
              <a:rPr lang="en-US" sz="1600" b="1" i="1" dirty="0" smtClean="0">
                <a:solidFill>
                  <a:schemeClr val="bg1"/>
                </a:solidFill>
              </a:rPr>
              <a:t>d</a:t>
            </a:r>
            <a:r>
              <a:rPr lang="pt-BR" sz="1600" b="1" i="1" dirty="0" smtClean="0">
                <a:solidFill>
                  <a:schemeClr val="bg1"/>
                </a:solidFill>
              </a:rPr>
              <a:t>a ABES </a:t>
            </a:r>
          </a:p>
          <a:p>
            <a:pPr>
              <a:lnSpc>
                <a:spcPct val="80000"/>
              </a:lnSpc>
            </a:pPr>
            <a:r>
              <a:rPr lang="pt-BR" sz="1600" i="1" dirty="0" smtClean="0">
                <a:solidFill>
                  <a:srgbClr val="FFFFFF"/>
                </a:solidFill>
                <a:hlinkClick r:id="rId3"/>
              </a:rPr>
              <a:t>dg@slu.df.gov.br</a:t>
            </a:r>
            <a:endParaRPr lang="pt-BR" sz="1600" i="1" dirty="0" smtClean="0">
              <a:solidFill>
                <a:srgbClr val="FFFFFF"/>
              </a:solidFill>
            </a:endParaRPr>
          </a:p>
          <a:p>
            <a:pPr>
              <a:lnSpc>
                <a:spcPct val="80000"/>
              </a:lnSpc>
            </a:pPr>
            <a:r>
              <a:rPr lang="pt-BR" sz="1600" i="1" dirty="0" smtClean="0">
                <a:solidFill>
                  <a:srgbClr val="FFFFFF"/>
                </a:solidFill>
                <a:hlinkClick r:id="rId4"/>
              </a:rPr>
              <a:t>www.slu.gov.br</a:t>
            </a:r>
            <a:endParaRPr lang="pt-BR" sz="1600" i="1" dirty="0" smtClean="0">
              <a:solidFill>
                <a:srgbClr val="FFFFFF"/>
              </a:solidFill>
            </a:endParaRPr>
          </a:p>
          <a:p>
            <a:pPr>
              <a:lnSpc>
                <a:spcPct val="80000"/>
              </a:lnSpc>
            </a:pPr>
            <a:r>
              <a:rPr lang="pt-BR" sz="1600" i="1" dirty="0" smtClean="0">
                <a:solidFill>
                  <a:schemeClr val="bg1"/>
                </a:solidFill>
                <a:hlinkClick r:id="rId5"/>
              </a:rPr>
              <a:t>www.abes-dn.org.b</a:t>
            </a:r>
            <a:r>
              <a:rPr lang="pt-BR" sz="1400" i="1" dirty="0" smtClean="0">
                <a:solidFill>
                  <a:schemeClr val="bg1"/>
                </a:solidFill>
                <a:hlinkClick r:id="rId5"/>
              </a:rPr>
              <a:t>r</a:t>
            </a:r>
            <a:r>
              <a:rPr lang="pt-BR" sz="1400" i="1" dirty="0" smtClean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887541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8489" y="-603448"/>
            <a:ext cx="10952798" cy="2127449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pt-PT" sz="3000" b="1" dirty="0" smtClean="0">
                <a:solidFill>
                  <a:srgbClr val="4D4D4D"/>
                </a:solidFill>
                <a:latin typeface="Arial" charset="0"/>
                <a:cs typeface="+mj-cs"/>
              </a:rPr>
              <a:t/>
            </a:r>
            <a:br>
              <a:rPr lang="pt-PT" sz="3000" b="1" dirty="0" smtClean="0">
                <a:solidFill>
                  <a:srgbClr val="4D4D4D"/>
                </a:solidFill>
                <a:latin typeface="Arial" charset="0"/>
                <a:cs typeface="+mj-cs"/>
              </a:rPr>
            </a:br>
            <a:endParaRPr lang="pt-BR" sz="3600" dirty="0">
              <a:latin typeface="Arial" charset="0"/>
              <a:cs typeface="+mj-cs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3671" y="1600200"/>
            <a:ext cx="11417615" cy="5257800"/>
          </a:xfrm>
        </p:spPr>
        <p:txBody>
          <a:bodyPr rtlCol="0">
            <a:normAutofit/>
          </a:bodyPr>
          <a:lstStyle/>
          <a:p>
            <a:pPr marL="182880" indent="-18288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dirty="0" smtClean="0">
              <a:ea typeface="+mn-ea"/>
              <a:cs typeface="+mn-cs"/>
            </a:endParaRPr>
          </a:p>
          <a:p>
            <a:pPr marL="182880" indent="-18288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dirty="0">
              <a:ea typeface="+mn-ea"/>
              <a:cs typeface="+mn-cs"/>
            </a:endParaRPr>
          </a:p>
          <a:p>
            <a:pPr marL="182880" indent="-18288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dirty="0" smtClean="0">
              <a:ea typeface="+mn-ea"/>
              <a:cs typeface="+mn-cs"/>
            </a:endParaRPr>
          </a:p>
          <a:p>
            <a:pPr marL="182880" indent="-18288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dirty="0">
              <a:ea typeface="+mn-ea"/>
              <a:cs typeface="+mn-cs"/>
            </a:endParaRPr>
          </a:p>
          <a:p>
            <a:pPr marL="182880" indent="-18288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dirty="0" smtClean="0">
              <a:ea typeface="+mn-ea"/>
              <a:cs typeface="+mn-cs"/>
            </a:endParaRPr>
          </a:p>
          <a:p>
            <a:pPr marL="182880" indent="-18288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dirty="0">
              <a:ea typeface="+mn-ea"/>
              <a:cs typeface="+mn-cs"/>
            </a:endParaRPr>
          </a:p>
          <a:p>
            <a:pPr marL="182880" indent="-18288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dirty="0" smtClean="0">
              <a:ea typeface="+mn-ea"/>
              <a:cs typeface="+mn-cs"/>
            </a:endParaRPr>
          </a:p>
          <a:p>
            <a:pPr marL="182880" indent="-18288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dirty="0">
              <a:ea typeface="+mn-ea"/>
              <a:cs typeface="+mn-cs"/>
            </a:endParaRPr>
          </a:p>
          <a:p>
            <a:pPr marL="182880" indent="-18288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dirty="0" smtClean="0">
              <a:ea typeface="+mn-ea"/>
              <a:cs typeface="+mn-cs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6"/>
              </a:buClr>
              <a:buFont typeface="Wingdings" pitchFamily="2" charset="2"/>
              <a:buChar char="Ø"/>
              <a:defRPr/>
            </a:pPr>
            <a:r>
              <a:rPr lang="pt-PT" sz="2200" b="1" dirty="0" smtClean="0">
                <a:ea typeface="+mn-ea"/>
                <a:cs typeface="+mn-cs"/>
              </a:rPr>
              <a:t>Medidas Estruturais: R$ </a:t>
            </a:r>
            <a:r>
              <a:rPr lang="pt-BR" sz="2200" b="1" dirty="0" smtClean="0">
                <a:ea typeface="+mn-ea"/>
                <a:cs typeface="+mn-cs"/>
              </a:rPr>
              <a:t>247,7 </a:t>
            </a:r>
            <a:r>
              <a:rPr lang="pt-PT" sz="2200" b="1" dirty="0" smtClean="0">
                <a:ea typeface="+mn-ea"/>
                <a:cs typeface="+mn-cs"/>
              </a:rPr>
              <a:t>bilhões</a:t>
            </a:r>
            <a:endParaRPr lang="pt-BR" sz="2200" dirty="0" smtClean="0">
              <a:ea typeface="+mn-ea"/>
              <a:cs typeface="+mn-cs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6"/>
              </a:buClr>
              <a:buFont typeface="Wingdings" pitchFamily="2" charset="2"/>
              <a:buChar char="Ø"/>
              <a:defRPr/>
            </a:pPr>
            <a:r>
              <a:rPr lang="pt-PT" sz="2200" b="1" dirty="0" smtClean="0">
                <a:ea typeface="+mn-ea"/>
                <a:cs typeface="+mn-cs"/>
              </a:rPr>
              <a:t>Medidas Estruturantes: R$ </a:t>
            </a:r>
            <a:r>
              <a:rPr lang="pt-BR" sz="2200" b="1" dirty="0" smtClean="0">
                <a:ea typeface="+mn-ea"/>
                <a:cs typeface="+mn-cs"/>
              </a:rPr>
              <a:t>173,1 </a:t>
            </a:r>
            <a:r>
              <a:rPr lang="pt-PT" sz="2200" b="1" dirty="0" smtClean="0">
                <a:ea typeface="+mn-ea"/>
                <a:cs typeface="+mn-cs"/>
              </a:rPr>
              <a:t>bilhões</a:t>
            </a:r>
            <a:endParaRPr lang="pt-BR" sz="2200" dirty="0" smtClean="0">
              <a:ea typeface="+mn-ea"/>
              <a:cs typeface="+mn-cs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6"/>
              </a:buClr>
              <a:buFont typeface="Arial" pitchFamily="34" charset="0"/>
              <a:buNone/>
              <a:defRPr/>
            </a:pPr>
            <a:endParaRPr lang="pt-BR" dirty="0">
              <a:ea typeface="+mn-ea"/>
              <a:cs typeface="+mn-cs"/>
            </a:endParaRPr>
          </a:p>
        </p:txBody>
      </p:sp>
      <p:pic>
        <p:nvPicPr>
          <p:cNvPr id="5222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12159212" cy="439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0" y="-99392"/>
            <a:ext cx="12169775" cy="90928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ts val="4000"/>
              </a:lnSpc>
            </a:pPr>
            <a:r>
              <a:rPr lang="pt-BR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w Cen MT" charset="0"/>
              </a:rPr>
              <a:t>PLANSAB - Perspectivas de investimento a longo prazo</a:t>
            </a:r>
            <a:endParaRPr lang="pt-BR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Verdana" charset="0"/>
            </a:endParaRPr>
          </a:p>
        </p:txBody>
      </p:sp>
      <p:sp>
        <p:nvSpPr>
          <p:cNvPr id="6" name="Frame 5"/>
          <p:cNvSpPr/>
          <p:nvPr/>
        </p:nvSpPr>
        <p:spPr>
          <a:xfrm>
            <a:off x="10549383" y="3212976"/>
            <a:ext cx="1224136" cy="432048"/>
          </a:xfrm>
          <a:prstGeom prst="fram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4162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8489" y="-603448"/>
            <a:ext cx="10952798" cy="2127449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pt-PT" sz="3000" b="1" dirty="0" smtClean="0">
                <a:solidFill>
                  <a:srgbClr val="4D4D4D"/>
                </a:solidFill>
                <a:latin typeface="Arial" charset="0"/>
                <a:cs typeface="+mj-cs"/>
              </a:rPr>
              <a:t/>
            </a:r>
            <a:br>
              <a:rPr lang="pt-PT" sz="3000" b="1" dirty="0" smtClean="0">
                <a:solidFill>
                  <a:srgbClr val="4D4D4D"/>
                </a:solidFill>
                <a:latin typeface="Arial" charset="0"/>
                <a:cs typeface="+mj-cs"/>
              </a:rPr>
            </a:br>
            <a:endParaRPr lang="pt-BR" sz="3600" dirty="0">
              <a:latin typeface="Arial" charset="0"/>
              <a:cs typeface="+mj-cs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-179808" y="-99391"/>
            <a:ext cx="12349584" cy="7920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ts val="4000"/>
              </a:lnSpc>
            </a:pPr>
            <a:r>
              <a:rPr lang="pt-BR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w Cen MT" charset="0"/>
              </a:rPr>
              <a:t>RSU 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w Cen MT" charset="0"/>
              </a:rPr>
              <a:t>–</a:t>
            </a:r>
            <a:r>
              <a:rPr lang="pt-BR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w Cen MT" charset="0"/>
              </a:rPr>
              <a:t> INVESTIMENTOS </a:t>
            </a:r>
            <a:r>
              <a:rPr lang="pt-BR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6600"/>
                </a:solidFill>
                <a:effectLst/>
                <a:latin typeface="Tw Cen MT" charset="0"/>
              </a:rPr>
              <a:t>X</a:t>
            </a:r>
            <a:r>
              <a:rPr lang="pt-BR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w Cen MT" charset="0"/>
              </a:rPr>
              <a:t> CUSTOS OPERACIONAIS </a:t>
            </a:r>
            <a:r>
              <a:rPr lang="pt-BR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6600"/>
                </a:solidFill>
                <a:effectLst/>
                <a:latin typeface="Tw Cen MT" charset="0"/>
              </a:rPr>
              <a:t>X</a:t>
            </a:r>
            <a:r>
              <a:rPr lang="pt-BR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w Cen MT" charset="0"/>
              </a:rPr>
              <a:t> TMRS</a:t>
            </a:r>
            <a:endParaRPr lang="pt-BR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Verdana" charset="0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-35793" y="1556792"/>
            <a:ext cx="12169775" cy="25202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marL="571500" indent="-571500">
              <a:lnSpc>
                <a:spcPts val="4000"/>
              </a:lnSpc>
              <a:buFont typeface="Wingdings" charset="2"/>
              <a:buChar char="ü"/>
            </a:pPr>
            <a:r>
              <a:rPr lang="x-none" sz="4200" b="1" dirty="0" smtClean="0">
                <a:latin typeface="Tw Cen MT" charset="0"/>
              </a:rPr>
              <a:t>Implantação de medidas estruturais e estruturantes para 2030 (zerar o deficit): </a:t>
            </a:r>
            <a:r>
              <a:rPr lang="x-none" sz="4300" dirty="0" smtClean="0">
                <a:latin typeface="Tw Cen MT" charset="0"/>
              </a:rPr>
              <a:t>R$ 16.472.000.000.                 </a:t>
            </a:r>
          </a:p>
          <a:p>
            <a:pPr marL="571500" indent="-571500">
              <a:lnSpc>
                <a:spcPts val="4000"/>
              </a:lnSpc>
              <a:buFont typeface="Wingdings" charset="2"/>
              <a:buChar char="ü"/>
            </a:pPr>
            <a:r>
              <a:rPr lang="x-none" sz="4300" dirty="0" smtClean="0">
                <a:latin typeface="Tw Cen MT" charset="0"/>
              </a:rPr>
              <a:t>Despesa anual dos Serviços MRSU:                            R$ 20.947.415.025.</a:t>
            </a:r>
          </a:p>
          <a:p>
            <a:pPr marL="571500" indent="-571500">
              <a:lnSpc>
                <a:spcPts val="4000"/>
              </a:lnSpc>
              <a:buFont typeface="Wingdings" charset="2"/>
              <a:buChar char="ü"/>
            </a:pPr>
            <a:r>
              <a:rPr lang="x-none" sz="4300" dirty="0" smtClean="0">
                <a:latin typeface="Tw Cen MT" charset="0"/>
              </a:rPr>
              <a:t>80% do investimento a</a:t>
            </a:r>
            <a:r>
              <a:rPr lang="en-US" sz="4300" dirty="0" smtClean="0">
                <a:latin typeface="Tw Cen MT" charset="0"/>
              </a:rPr>
              <a:t>n</a:t>
            </a:r>
            <a:r>
              <a:rPr lang="x-none" sz="4300" dirty="0" smtClean="0">
                <a:latin typeface="Tw Cen MT" charset="0"/>
              </a:rPr>
              <a:t>ual = deficit do setor</a:t>
            </a:r>
          </a:p>
        </p:txBody>
      </p:sp>
      <p:sp>
        <p:nvSpPr>
          <p:cNvPr id="4" name="Rectangle 3"/>
          <p:cNvSpPr/>
          <p:nvPr/>
        </p:nvSpPr>
        <p:spPr>
          <a:xfrm>
            <a:off x="36215" y="4653136"/>
            <a:ext cx="12061552" cy="1658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lnSpc>
                <a:spcPts val="4000"/>
              </a:lnSpc>
              <a:spcBef>
                <a:spcPct val="0"/>
              </a:spcBef>
              <a:buFont typeface="Wingdings" charset="2"/>
              <a:buChar char="ü"/>
            </a:pPr>
            <a:r>
              <a:rPr lang="x-none" sz="4200" b="1" dirty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Tw Cen MT" charset="0"/>
                <a:ea typeface="+mj-ea"/>
                <a:cs typeface="+mj-cs"/>
              </a:rPr>
              <a:t>Exemplo do DF</a:t>
            </a:r>
            <a:r>
              <a:rPr lang="x-none" sz="4200" b="1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Tw Cen MT" charset="0"/>
                <a:ea typeface="+mj-ea"/>
                <a:cs typeface="+mj-cs"/>
              </a:rPr>
              <a:t>: Aterro Sanitário</a:t>
            </a:r>
            <a:endParaRPr lang="x-none" sz="4200" b="1" dirty="0"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Tw Cen MT" charset="0"/>
              <a:ea typeface="+mj-ea"/>
              <a:cs typeface="+mj-cs"/>
            </a:endParaRPr>
          </a:p>
          <a:p>
            <a:pPr marL="571500" indent="-571500" algn="ctr">
              <a:lnSpc>
                <a:spcPts val="4000"/>
              </a:lnSpc>
              <a:spcBef>
                <a:spcPct val="0"/>
              </a:spcBef>
              <a:buFont typeface="Wingdings" charset="2"/>
              <a:buChar char="ü"/>
            </a:pPr>
            <a:r>
              <a:rPr lang="x-none" sz="4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Tw Cen MT" charset="0"/>
                <a:ea typeface="+mj-ea"/>
                <a:cs typeface="+mj-cs"/>
              </a:rPr>
              <a:t>Investimento construção: R$ 27 mi.</a:t>
            </a:r>
          </a:p>
          <a:p>
            <a:pPr marL="571500" indent="-571500" algn="ctr">
              <a:lnSpc>
                <a:spcPts val="4000"/>
              </a:lnSpc>
              <a:spcBef>
                <a:spcPct val="0"/>
              </a:spcBef>
              <a:buFont typeface="Wingdings" charset="2"/>
              <a:buChar char="ü"/>
            </a:pPr>
            <a:r>
              <a:rPr lang="x-none" sz="4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Tw Cen MT" charset="0"/>
                <a:ea typeface="+mj-ea"/>
                <a:cs typeface="+mj-cs"/>
              </a:rPr>
              <a:t>Custo operacional a</a:t>
            </a:r>
            <a:r>
              <a:rPr lang="en-US" sz="4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Tw Cen MT" charset="0"/>
                <a:ea typeface="+mj-ea"/>
                <a:cs typeface="+mj-cs"/>
              </a:rPr>
              <a:t>n</a:t>
            </a:r>
            <a:r>
              <a:rPr lang="x-none" sz="4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Tw Cen MT" charset="0"/>
                <a:ea typeface="+mj-ea"/>
                <a:cs typeface="+mj-cs"/>
              </a:rPr>
              <a:t>ual: R$ 21 mi.</a:t>
            </a:r>
            <a:endParaRPr lang="x-none" sz="4200" dirty="0"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Tw Cen MT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709985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8489" y="-603448"/>
            <a:ext cx="10952798" cy="2127449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pt-PT" sz="3000" b="1" dirty="0" smtClean="0">
                <a:solidFill>
                  <a:srgbClr val="4D4D4D"/>
                </a:solidFill>
                <a:latin typeface="Arial" charset="0"/>
                <a:cs typeface="+mj-cs"/>
              </a:rPr>
              <a:t/>
            </a:r>
            <a:br>
              <a:rPr lang="pt-PT" sz="3000" b="1" dirty="0" smtClean="0">
                <a:solidFill>
                  <a:srgbClr val="4D4D4D"/>
                </a:solidFill>
                <a:latin typeface="Arial" charset="0"/>
                <a:cs typeface="+mj-cs"/>
              </a:rPr>
            </a:br>
            <a:endParaRPr lang="pt-BR" sz="3600" dirty="0">
              <a:latin typeface="Arial" charset="0"/>
              <a:cs typeface="+mj-cs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0" y="332656"/>
            <a:ext cx="12169775" cy="7920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ts val="4000"/>
              </a:lnSpc>
            </a:pPr>
            <a:r>
              <a:rPr lang="pt-BR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w Cen MT" charset="0"/>
              </a:rPr>
              <a:t>TAXA DE MANEJO DOS RESÍDUOS SÓLIDOS URBANOS</a:t>
            </a:r>
            <a:endParaRPr lang="pt-BR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Verdana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-179809" y="2852936"/>
            <a:ext cx="12493600" cy="324036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marL="571500" indent="-571500">
              <a:lnSpc>
                <a:spcPts val="4000"/>
              </a:lnSpc>
              <a:buFont typeface="Wingdings" charset="2"/>
              <a:buChar char="ü"/>
            </a:pPr>
            <a:r>
              <a:rPr lang="x-none" sz="4200" b="1" dirty="0" smtClean="0">
                <a:latin typeface="Tw Cen MT" charset="0"/>
              </a:rPr>
              <a:t>Taxas de Manejo dos RSU</a:t>
            </a:r>
            <a:r>
              <a:rPr lang="x-none" sz="4200" dirty="0" smtClean="0">
                <a:latin typeface="Tw Cen MT" charset="0"/>
              </a:rPr>
              <a:t>: 53,4% da população</a:t>
            </a:r>
          </a:p>
          <a:p>
            <a:pPr marL="571500" indent="-571500">
              <a:lnSpc>
                <a:spcPts val="4000"/>
              </a:lnSpc>
              <a:buFont typeface="Wingdings" charset="2"/>
              <a:buChar char="ü"/>
            </a:pPr>
            <a:r>
              <a:rPr lang="x-none" sz="4200" dirty="0" smtClean="0">
                <a:latin typeface="Tw Cen MT" charset="0"/>
              </a:rPr>
              <a:t> Autosuficiência para o MRSU: 48%</a:t>
            </a:r>
          </a:p>
          <a:p>
            <a:pPr marL="571500" indent="-571500">
              <a:lnSpc>
                <a:spcPts val="4000"/>
              </a:lnSpc>
              <a:buFont typeface="Wingdings" charset="2"/>
              <a:buChar char="ü"/>
            </a:pPr>
            <a:endParaRPr lang="x-none" sz="4200" dirty="0">
              <a:latin typeface="Tw Cen MT" charset="0"/>
            </a:endParaRPr>
          </a:p>
          <a:p>
            <a:pPr>
              <a:lnSpc>
                <a:spcPts val="4000"/>
              </a:lnSpc>
            </a:pPr>
            <a:r>
              <a:rPr lang="x-none" sz="4200" dirty="0" smtClean="0">
                <a:latin typeface="Tw Cen MT" charset="0"/>
              </a:rPr>
              <a:t>Custo médio per capita anual do MRSU:</a:t>
            </a:r>
            <a:r>
              <a:rPr lang="x-none" sz="4200" b="1" dirty="0" smtClean="0">
                <a:latin typeface="Tw Cen MT" charset="0"/>
              </a:rPr>
              <a:t> R$ 105,00</a:t>
            </a:r>
          </a:p>
          <a:p>
            <a:pPr>
              <a:lnSpc>
                <a:spcPts val="4000"/>
              </a:lnSpc>
            </a:pPr>
            <a:r>
              <a:rPr lang="x-none" sz="4200" dirty="0" smtClean="0">
                <a:latin typeface="Tw Cen MT" charset="0"/>
              </a:rPr>
              <a:t>Custo médio per capita mensal do MRSU: </a:t>
            </a:r>
            <a:r>
              <a:rPr lang="x-none" sz="4200" b="1" dirty="0" smtClean="0">
                <a:latin typeface="Tw Cen MT" charset="0"/>
              </a:rPr>
              <a:t>R$ 8,75</a:t>
            </a:r>
          </a:p>
          <a:p>
            <a:pPr>
              <a:lnSpc>
                <a:spcPts val="4000"/>
              </a:lnSpc>
            </a:pPr>
            <a:r>
              <a:rPr lang="x-none" sz="4200" dirty="0" smtClean="0">
                <a:latin typeface="Tw Cen MT" charset="0"/>
              </a:rPr>
              <a:t>Taxa Anual MRSU = Tarifa mensal de AA e ES</a:t>
            </a:r>
          </a:p>
          <a:p>
            <a:pPr>
              <a:lnSpc>
                <a:spcPts val="4000"/>
              </a:lnSpc>
            </a:pPr>
            <a:r>
              <a:rPr lang="en-US" sz="4200" dirty="0" err="1" smtClean="0">
                <a:latin typeface="Tw Cen MT" charset="0"/>
              </a:rPr>
              <a:t>ou</a:t>
            </a:r>
            <a:r>
              <a:rPr lang="en-US" sz="4200" dirty="0">
                <a:latin typeface="Tw Cen MT" charset="0"/>
              </a:rPr>
              <a:t> </a:t>
            </a:r>
            <a:r>
              <a:rPr lang="en-US" sz="4200" dirty="0" err="1" smtClean="0">
                <a:latin typeface="Tw Cen MT" charset="0"/>
              </a:rPr>
              <a:t>Tarifa</a:t>
            </a:r>
            <a:r>
              <a:rPr lang="en-US" sz="4200" dirty="0" smtClean="0">
                <a:latin typeface="Tw Cen MT" charset="0"/>
              </a:rPr>
              <a:t> mensal de EE </a:t>
            </a:r>
            <a:r>
              <a:rPr lang="en-US" sz="4200" dirty="0" err="1" smtClean="0">
                <a:latin typeface="Tw Cen MT" charset="0"/>
              </a:rPr>
              <a:t>ou</a:t>
            </a:r>
            <a:r>
              <a:rPr lang="en-US" sz="4200" dirty="0" smtClean="0">
                <a:latin typeface="Tw Cen MT" charset="0"/>
              </a:rPr>
              <a:t> </a:t>
            </a:r>
            <a:r>
              <a:rPr lang="en-US" sz="4200" dirty="0" err="1" smtClean="0">
                <a:latin typeface="Tw Cen MT" charset="0"/>
              </a:rPr>
              <a:t>conta</a:t>
            </a:r>
            <a:r>
              <a:rPr lang="en-US" sz="4200" dirty="0" smtClean="0">
                <a:latin typeface="Tw Cen MT" charset="0"/>
              </a:rPr>
              <a:t> de um </a:t>
            </a:r>
            <a:r>
              <a:rPr lang="en-US" sz="4200" dirty="0" err="1" smtClean="0">
                <a:latin typeface="Tw Cen MT" charset="0"/>
              </a:rPr>
              <a:t>celular</a:t>
            </a:r>
            <a:r>
              <a:rPr lang="x-none" sz="4200" dirty="0" smtClean="0">
                <a:latin typeface="Tw Cen MT" charset="0"/>
              </a:rPr>
              <a:t> </a:t>
            </a:r>
          </a:p>
          <a:p>
            <a:pPr>
              <a:lnSpc>
                <a:spcPts val="4000"/>
              </a:lnSpc>
            </a:pPr>
            <a:endParaRPr lang="x-none" sz="4200" b="1" dirty="0" smtClean="0">
              <a:latin typeface="Tw Cen MT" charset="0"/>
            </a:endParaRPr>
          </a:p>
          <a:p>
            <a:pPr>
              <a:lnSpc>
                <a:spcPts val="4000"/>
              </a:lnSpc>
            </a:pPr>
            <a:endParaRPr lang="x-none" sz="4200" b="1" dirty="0" smtClean="0">
              <a:latin typeface="Tw Cen M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50985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576" y="0"/>
            <a:ext cx="8928992" cy="6858000"/>
          </a:xfrm>
          <a:prstGeom prst="rect">
            <a:avLst/>
          </a:prstGeom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-26417" y="1556792"/>
            <a:ext cx="3528392" cy="39604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pt-BR" sz="4400" dirty="0" smtClean="0">
                <a:latin typeface="Tw Cen MT" charset="0"/>
              </a:rPr>
              <a:t>Taxa de cobertura da coleta dos RSDO em relação à população urbana</a:t>
            </a:r>
            <a:endParaRPr lang="pt-BR" sz="3600" b="1" dirty="0">
              <a:solidFill>
                <a:srgbClr val="FF3300"/>
              </a:solidFill>
              <a:latin typeface="Verdana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A9E800D-8873-4B4F-B1C6-98F95072EE97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17915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8663" y="0"/>
            <a:ext cx="8136904" cy="6858000"/>
          </a:xfrm>
          <a:prstGeom prst="rect">
            <a:avLst/>
          </a:prstGeom>
        </p:spPr>
      </p:pic>
      <p:sp>
        <p:nvSpPr>
          <p:cNvPr id="5" name="Título 1"/>
          <p:cNvSpPr>
            <a:spLocks noGrp="1"/>
          </p:cNvSpPr>
          <p:nvPr>
            <p:ph type="ctrTitle"/>
          </p:nvPr>
        </p:nvSpPr>
        <p:spPr>
          <a:xfrm>
            <a:off x="36215" y="1484784"/>
            <a:ext cx="3744416" cy="3168352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ts val="4000"/>
              </a:lnSpc>
            </a:pPr>
            <a:r>
              <a:rPr lang="pt-BR" sz="4000" cap="none" dirty="0" smtClean="0">
                <a:latin typeface="Tw Cen MT" charset="0"/>
              </a:rPr>
              <a:t>Municípios participantes do SNIS 2013 </a:t>
            </a:r>
            <a:r>
              <a:rPr lang="pt-BR" sz="4000" dirty="0" smtClean="0">
                <a:latin typeface="Tw Cen MT" charset="0"/>
              </a:rPr>
              <a:t>que importam ou exportam </a:t>
            </a:r>
            <a:r>
              <a:rPr lang="pt-BR" sz="4000" cap="none" dirty="0" smtClean="0">
                <a:latin typeface="Tw Cen MT" charset="0"/>
              </a:rPr>
              <a:t>RDO</a:t>
            </a:r>
            <a:endParaRPr lang="pt-BR" sz="3200" b="1" cap="none" dirty="0">
              <a:solidFill>
                <a:srgbClr val="FF3300"/>
              </a:solidFill>
              <a:latin typeface="Verdana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A9E800D-8873-4B4F-B1C6-98F95072EE97}" type="slidenum">
              <a:rPr lang="pt-BR" smtClean="0"/>
              <a:pPr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58578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4527" y="0"/>
            <a:ext cx="9361041" cy="6858000"/>
          </a:xfrm>
          <a:prstGeom prst="rect">
            <a:avLst/>
          </a:prstGeom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-35793" y="1484784"/>
            <a:ext cx="3744416" cy="31683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ts val="4000"/>
              </a:lnSpc>
            </a:pPr>
            <a:r>
              <a:rPr lang="pt-BR" sz="4000" dirty="0" smtClean="0">
                <a:latin typeface="Tw Cen MT" charset="0"/>
              </a:rPr>
              <a:t>Municípios participantes do SNIS 2013 que importam ou exportam RSS</a:t>
            </a:r>
            <a:endParaRPr lang="pt-BR" sz="3200" b="1" dirty="0">
              <a:solidFill>
                <a:srgbClr val="FF3300"/>
              </a:solidFill>
              <a:latin typeface="Verdana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A9E800D-8873-4B4F-B1C6-98F95072EE97}" type="slidenum">
              <a:rPr lang="pt-BR" smtClean="0"/>
              <a:pPr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78161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9174" y="0"/>
            <a:ext cx="8216393" cy="6858000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-35793" y="1484784"/>
            <a:ext cx="3744416" cy="31683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ts val="4000"/>
              </a:lnSpc>
            </a:pPr>
            <a:r>
              <a:rPr lang="pt-BR" sz="4000" dirty="0" smtClean="0">
                <a:latin typeface="Tw Cen MT" charset="0"/>
              </a:rPr>
              <a:t>Formas de disposição final utilizada pelos municípios participantes do SNIS 2013</a:t>
            </a:r>
            <a:endParaRPr lang="pt-BR" sz="3200" b="1" dirty="0">
              <a:solidFill>
                <a:srgbClr val="FF3300"/>
              </a:solidFill>
              <a:latin typeface="Verdana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A9E800D-8873-4B4F-B1C6-98F95072EE97}" type="slidenum">
              <a:rPr lang="pt-BR" smtClean="0"/>
              <a:pPr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89678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Executive.thmx</Template>
  <TotalTime>5973</TotalTime>
  <Words>460</Words>
  <Application>Microsoft Macintosh PowerPoint</Application>
  <PresentationFormat>Custom</PresentationFormat>
  <Paragraphs>125</Paragraphs>
  <Slides>22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Executive</vt:lpstr>
      <vt:lpstr> Audiência Pública Comissão de Desenvolvimento Regional e Turismo do Senado Federal: Desafios do PLANSAB   Leis 11.445/2007 e 12.305/2010   Dezembro 2015  Enga. Heliana Kátia Tavares Campos Diretora Geral SLU DF Coordenadora da Câmara Temática Nacional de Resíduos  da ABES  </vt:lpstr>
      <vt:lpstr>Quanto custa a infra estrutura para zerar déficit do setor? Quanto custa a operação dos serviços? Faltam recursos (onerosos ou não) para investimentos? Faltam recursos financeiros para operação? Quem paga pelos serviços prestados? Quem paga pela logística reversa de embalagens? Qual o papel dos governos (F/E/DF/M)? Qual o papel dos órgãos de fiscalização e controle? Qual o papel do legistlativo? Como será apurado nos diversos níveis os cumprimentos das metas estabelecidas?  Qual o papel da sociedade?</vt:lpstr>
      <vt:lpstr> </vt:lpstr>
      <vt:lpstr> </vt:lpstr>
      <vt:lpstr> </vt:lpstr>
      <vt:lpstr>PowerPoint Presentation</vt:lpstr>
      <vt:lpstr>Municípios participantes do SNIS 2013 que importam ou exportam RDO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Evolução da despesa per capita por região do Brasil 2013:  R$105,77 </vt:lpstr>
      <vt:lpstr>Estimativa do SNIS para 2013</vt:lpstr>
      <vt:lpstr> E no Distrito Federal?  Encaminhando para o encerramento das atividades ilegais do Aterro do Jóquei e inauguração do Aterro Oeste e o compartilhamento do tratamento dos RSU com o CORSAP.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paulo.reis</dc:creator>
  <cp:lastModifiedBy>Heliana Campos</cp:lastModifiedBy>
  <cp:revision>216</cp:revision>
  <cp:lastPrinted>2015-09-24T03:33:36Z</cp:lastPrinted>
  <dcterms:created xsi:type="dcterms:W3CDTF">2015-08-19T01:35:34Z</dcterms:created>
  <dcterms:modified xsi:type="dcterms:W3CDTF">2015-11-05T15:11:26Z</dcterms:modified>
</cp:coreProperties>
</file>