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4" r:id="rId2"/>
    <p:sldId id="480" r:id="rId3"/>
    <p:sldId id="489" r:id="rId4"/>
    <p:sldId id="493" r:id="rId5"/>
    <p:sldId id="494" r:id="rId6"/>
    <p:sldId id="447" r:id="rId7"/>
    <p:sldId id="466" r:id="rId8"/>
    <p:sldId id="469" r:id="rId9"/>
    <p:sldId id="483" r:id="rId10"/>
    <p:sldId id="484" r:id="rId11"/>
    <p:sldId id="450" r:id="rId12"/>
    <p:sldId id="455" r:id="rId13"/>
    <p:sldId id="462" r:id="rId14"/>
    <p:sldId id="482" r:id="rId15"/>
    <p:sldId id="495" r:id="rId16"/>
    <p:sldId id="274" r:id="rId17"/>
    <p:sldId id="273" r:id="rId18"/>
    <p:sldId id="272" r:id="rId19"/>
    <p:sldId id="301" r:id="rId20"/>
    <p:sldId id="387" r:id="rId21"/>
    <p:sldId id="296" r:id="rId22"/>
    <p:sldId id="283" r:id="rId23"/>
  </p:sldIdLst>
  <p:sldSz cx="121697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76" y="-96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LU\Plano%20de%20trabalho%20-%20SLU\Plano%20de%20trabalho_24_08_2015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Cronograma de  Obras - Encerramento do </a:t>
            </a:r>
            <a:r>
              <a:rPr lang="pt-BR" dirty="0" smtClean="0"/>
              <a:t>Aterro Controlado</a:t>
            </a:r>
            <a:r>
              <a:rPr lang="pt-BR" baseline="0" dirty="0" smtClean="0"/>
              <a:t> do Jóquei</a:t>
            </a:r>
            <a:endParaRPr lang="pt-BR" dirty="0"/>
          </a:p>
          <a:p>
            <a:pPr>
              <a:defRPr/>
            </a:pPr>
            <a:r>
              <a:rPr lang="pt-BR" dirty="0"/>
              <a:t>(Início da operação do Aterro Oeste em 02/06/2016)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'Cronograma Ações'!$D$3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'Cronograma Ações'!$C$4:$C$7</c:f>
              <c:strCache>
                <c:ptCount val="4"/>
                <c:pt idx="0">
                  <c:v>Aterro Oeste</c:v>
                </c:pt>
                <c:pt idx="1">
                  <c:v>Aterro Norte</c:v>
                </c:pt>
                <c:pt idx="2">
                  <c:v>IRR</c:v>
                </c:pt>
                <c:pt idx="3">
                  <c:v>Recuperação do Lixão do Jóquei</c:v>
                </c:pt>
              </c:strCache>
            </c:strRef>
          </c:cat>
          <c:val>
            <c:numRef>
              <c:f>'Cronograma Ações'!$D$4:$D$7</c:f>
              <c:numCache>
                <c:formatCode>dd/mm/yyyy</c:formatCode>
                <c:ptCount val="4"/>
                <c:pt idx="0">
                  <c:v>42124.0</c:v>
                </c:pt>
                <c:pt idx="1">
                  <c:v>42124.0</c:v>
                </c:pt>
                <c:pt idx="2">
                  <c:v>42156.0</c:v>
                </c:pt>
                <c:pt idx="3">
                  <c:v>42124.0</c:v>
                </c:pt>
              </c:numCache>
            </c:numRef>
          </c:val>
        </c:ser>
        <c:ser>
          <c:idx val="1"/>
          <c:order val="1"/>
          <c:tx>
            <c:strRef>
              <c:f>'Cronograma Ações'!$F$3</c:f>
              <c:strCache>
                <c:ptCount val="1"/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cat>
            <c:strRef>
              <c:f>'Cronograma Ações'!$C$4:$C$7</c:f>
              <c:strCache>
                <c:ptCount val="4"/>
                <c:pt idx="0">
                  <c:v>Aterro Oeste</c:v>
                </c:pt>
                <c:pt idx="1">
                  <c:v>Aterro Norte</c:v>
                </c:pt>
                <c:pt idx="2">
                  <c:v>IRR</c:v>
                </c:pt>
                <c:pt idx="3">
                  <c:v>Recuperação do Lixão do Jóquei</c:v>
                </c:pt>
              </c:strCache>
            </c:strRef>
          </c:cat>
          <c:val>
            <c:numRef>
              <c:f>'Cronograma Ações'!$F$4:$F$7</c:f>
              <c:numCache>
                <c:formatCode>General</c:formatCode>
                <c:ptCount val="4"/>
                <c:pt idx="0">
                  <c:v>589.0</c:v>
                </c:pt>
                <c:pt idx="1">
                  <c:v>138.0</c:v>
                </c:pt>
                <c:pt idx="2">
                  <c:v>377.0</c:v>
                </c:pt>
                <c:pt idx="3">
                  <c:v>435.0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63120056"/>
        <c:axId val="-2063136712"/>
      </c:barChart>
      <c:catAx>
        <c:axId val="-2063120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-2063136712"/>
        <c:crosses val="autoZero"/>
        <c:auto val="0"/>
        <c:lblAlgn val="ctr"/>
        <c:lblOffset val="100"/>
        <c:noMultiLvlLbl val="0"/>
      </c:catAx>
      <c:valAx>
        <c:axId val="-2063136712"/>
        <c:scaling>
          <c:orientation val="minMax"/>
          <c:max val="42740.0"/>
          <c:min val="42120.0"/>
        </c:scaling>
        <c:delete val="0"/>
        <c:axPos val="b"/>
        <c:majorGridlines/>
        <c:min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inorGridlines>
        <c:numFmt formatCode="dd/mm/yyyy" sourceLinked="1"/>
        <c:majorTickMark val="none"/>
        <c:minorTickMark val="none"/>
        <c:tickLblPos val="nextTo"/>
        <c:txPr>
          <a:bodyPr rot="2100000"/>
          <a:lstStyle/>
          <a:p>
            <a:pPr>
              <a:defRPr/>
            </a:pPr>
            <a:endParaRPr lang="en-US"/>
          </a:p>
        </c:txPr>
        <c:crossAx val="-2063120056"/>
        <c:crosses val="max"/>
        <c:crossBetween val="between"/>
        <c:majorUnit val="60.0"/>
        <c:minorUnit val="10.0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0.68326</cdr:x>
      <cdr:y>0.18346</cdr:y>
    </cdr:from>
    <cdr:to>
      <cdr:x>0.68326</cdr:x>
      <cdr:y>0.84755</cdr:y>
    </cdr:to>
    <cdr:sp macro="" textlink="">
      <cdr:nvSpPr>
        <cdr:cNvPr id="3" name="Conector reto 2"/>
        <cdr:cNvSpPr/>
      </cdr:nvSpPr>
      <cdr:spPr>
        <a:xfrm xmlns:a="http://schemas.openxmlformats.org/drawingml/2006/main" flipV="1">
          <a:off x="7269518" y="676266"/>
          <a:ext cx="0" cy="244795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7C78-28BC-7341-B7C5-F5FB1E9DD4BC}" type="datetime1">
              <a:rPr lang="pt-BR" smtClean="0"/>
              <a:t>05/11/15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FB268-0C78-4D45-8334-E7A979BEE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48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483C3-99C7-7A46-96BC-58EBE3D7792A}" type="datetime1">
              <a:rPr lang="pt-BR" smtClean="0"/>
              <a:t>05/11/15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8A6E4-EE36-4A5D-AE6C-93389D131DED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12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8A6E4-EE36-4A5D-AE6C-93389D131DE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8A6E4-EE36-4A5D-AE6C-93389D131DED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5763" y="695325"/>
            <a:ext cx="6086475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5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3" y="609601"/>
            <a:ext cx="10344309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6" y="4953000"/>
            <a:ext cx="8518843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D8E0-D427-3D41-9AA4-8C8700852C74}" type="datetime1">
              <a:rPr lang="pt-BR" smtClean="0"/>
              <a:t>05/11/15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BE5A-0B09-CF48-BDC1-4F43984F8CA1}" type="datetime1">
              <a:rPr lang="pt-BR" smtClean="0"/>
              <a:t>05/11/15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A613-529E-9146-A491-886EAE8E23EF}" type="datetime1">
              <a:rPr lang="pt-BR" smtClean="0"/>
              <a:t>05/11/15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0BC9-02C8-9D4F-99CA-1DF71964611D}" type="datetime1">
              <a:rPr lang="pt-BR" smtClean="0"/>
              <a:t>05/11/15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328" y="1371601"/>
            <a:ext cx="10344309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328" y="4068764"/>
            <a:ext cx="10344309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8C99-D959-694F-8FFB-5B0ABFDC4379}" type="datetime1">
              <a:rPr lang="pt-BR" smtClean="0"/>
              <a:t>05/11/15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5983473" y="3924300"/>
            <a:ext cx="112823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49687" y="3924300"/>
            <a:ext cx="112823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8527" y="3924300"/>
            <a:ext cx="112823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3E058-9954-0247-90C9-DF0B3C734991}" type="datetime1">
              <a:rPr lang="pt-BR" smtClean="0"/>
              <a:t>05/11/15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6791" y="1600200"/>
            <a:ext cx="5379041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1600200"/>
            <a:ext cx="537709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303" y="1600200"/>
            <a:ext cx="537921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9FC1-38C2-874C-8E5C-60AE9E1AF4AA}" type="datetime1">
              <a:rPr lang="pt-BR" smtClean="0"/>
              <a:t>05/11/15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8489" y="2212848"/>
            <a:ext cx="5379041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18755" y="2212849"/>
            <a:ext cx="5379041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569C-73C4-3443-99E5-EC6355A564EF}" type="datetime1">
              <a:rPr lang="pt-BR" smtClean="0"/>
              <a:t>05/11/15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AD1F-EBF4-594A-B508-B9343101E296}" type="datetime1">
              <a:rPr lang="pt-BR" smtClean="0"/>
              <a:t>05/11/15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759" y="266700"/>
            <a:ext cx="4003772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102" y="273051"/>
            <a:ext cx="66490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1759" y="2438401"/>
            <a:ext cx="4003772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E73F-9067-B24C-8A0F-EBF85AB04B4F}" type="datetime1">
              <a:rPr lang="pt-BR" smtClean="0"/>
              <a:t>05/11/15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353" y="228600"/>
            <a:ext cx="7601882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7169" y="1143000"/>
            <a:ext cx="8058249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5353" y="5810250"/>
            <a:ext cx="7601882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38B8-5615-3644-AD2C-576B46BF89C1}" type="datetime1">
              <a:rPr lang="pt-BR" smtClean="0"/>
              <a:t>05/11/15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489" y="0"/>
            <a:ext cx="10952798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68997" y="6356351"/>
            <a:ext cx="277623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DF8EF4-2686-B547-B66B-BDDEA76F6CC4}" type="datetime1">
              <a:rPr lang="pt-BR" smtClean="0"/>
              <a:t>05/11/15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7285" y="6356351"/>
            <a:ext cx="379037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0273" y="6356351"/>
            <a:ext cx="747934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9E800D-8873-4B4F-B1C6-98F95072EE97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1256456" y="6499384"/>
            <a:ext cx="112823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7442" y="6499384"/>
            <a:ext cx="112823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g@slu.df.gov.br" TargetMode="External"/><Relationship Id="rId4" Type="http://schemas.openxmlformats.org/officeDocument/2006/relationships/hyperlink" Target="http://www.slu.gov.br" TargetMode="External"/><Relationship Id="rId5" Type="http://schemas.openxmlformats.org/officeDocument/2006/relationships/hyperlink" Target="http://www.abes-dn.org.br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231" y="529641"/>
            <a:ext cx="11608422" cy="6571767"/>
          </a:xfrm>
        </p:spPr>
        <p:txBody>
          <a:bodyPr>
            <a:normAutofit/>
          </a:bodyPr>
          <a:lstStyle/>
          <a:p>
            <a:r>
              <a:rPr lang="pt-BR" sz="4900" dirty="0">
                <a:solidFill>
                  <a:srgbClr val="002060"/>
                </a:solidFill>
              </a:rPr>
              <a:t/>
            </a:r>
            <a:br>
              <a:rPr lang="pt-BR" sz="4900" dirty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>Audiência Pública Comissão de Desenvolvimento Regional e Turismo do Senado Federal: Desafios do PLANSAB </a:t>
            </a:r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> Leis 11.445/2007 e 12.305/2010</a:t>
            </a:r>
            <a:r>
              <a:rPr lang="pt-BR" sz="4900" dirty="0">
                <a:solidFill>
                  <a:srgbClr val="002060"/>
                </a:solidFill>
              </a:rPr>
              <a:t/>
            </a:r>
            <a:br>
              <a:rPr lang="pt-BR" sz="4900" dirty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3100" dirty="0" smtClean="0">
                <a:solidFill>
                  <a:srgbClr val="002060"/>
                </a:solidFill>
              </a:rPr>
              <a:t>Dezembro 2015</a:t>
            </a:r>
            <a:br>
              <a:rPr lang="pt-BR" sz="3100" dirty="0" smtClean="0">
                <a:solidFill>
                  <a:srgbClr val="002060"/>
                </a:solidFill>
              </a:rPr>
            </a:br>
            <a:r>
              <a:rPr lang="pt-BR" sz="3100" dirty="0">
                <a:solidFill>
                  <a:srgbClr val="002060"/>
                </a:solidFill>
              </a:rPr>
              <a:t/>
            </a:r>
            <a:br>
              <a:rPr lang="pt-BR" sz="3100" dirty="0">
                <a:solidFill>
                  <a:srgbClr val="002060"/>
                </a:solidFill>
              </a:rPr>
            </a:br>
            <a:r>
              <a:rPr lang="pt-BR" sz="2000" i="1" dirty="0" smtClean="0">
                <a:solidFill>
                  <a:srgbClr val="002060"/>
                </a:solidFill>
              </a:rPr>
              <a:t>Enga. Heliana Kátia Tavares Campos</a:t>
            </a:r>
            <a:br>
              <a:rPr lang="pt-BR" sz="2000" i="1" dirty="0" smtClean="0">
                <a:solidFill>
                  <a:srgbClr val="002060"/>
                </a:solidFill>
              </a:rPr>
            </a:br>
            <a:r>
              <a:rPr lang="pt-BR" sz="2000" i="1" dirty="0" smtClean="0">
                <a:solidFill>
                  <a:srgbClr val="002060"/>
                </a:solidFill>
              </a:rPr>
              <a:t>Diretora Geral SLU DF</a:t>
            </a:r>
            <a:br>
              <a:rPr lang="pt-BR" sz="2000" i="1" dirty="0" smtClean="0">
                <a:solidFill>
                  <a:srgbClr val="002060"/>
                </a:solidFill>
              </a:rPr>
            </a:br>
            <a:r>
              <a:rPr lang="pt-BR" sz="2000" i="1" dirty="0">
                <a:solidFill>
                  <a:srgbClr val="002060"/>
                </a:solidFill>
              </a:rPr>
              <a:t>Coordenadora da Câmara </a:t>
            </a:r>
            <a:r>
              <a:rPr lang="pt-BR" sz="2000" i="1" dirty="0" smtClean="0">
                <a:solidFill>
                  <a:srgbClr val="002060"/>
                </a:solidFill>
              </a:rPr>
              <a:t>Temática Nacional </a:t>
            </a:r>
            <a:r>
              <a:rPr lang="pt-BR" sz="2000" i="1" dirty="0">
                <a:solidFill>
                  <a:srgbClr val="002060"/>
                </a:solidFill>
              </a:rPr>
              <a:t>de </a:t>
            </a:r>
            <a:r>
              <a:rPr lang="pt-BR" sz="2000" i="1" dirty="0" smtClean="0">
                <a:solidFill>
                  <a:srgbClr val="002060"/>
                </a:solidFill>
              </a:rPr>
              <a:t>Resíduos  </a:t>
            </a:r>
            <a:r>
              <a:rPr lang="pt-BR" sz="2000" i="1" dirty="0">
                <a:solidFill>
                  <a:srgbClr val="002060"/>
                </a:solidFill>
              </a:rPr>
              <a:t>da ABES </a:t>
            </a:r>
            <a:br>
              <a:rPr lang="pt-BR" sz="2000" i="1" dirty="0">
                <a:solidFill>
                  <a:srgbClr val="002060"/>
                </a:solidFill>
              </a:rPr>
            </a:br>
            <a:endParaRPr lang="pt-BR" sz="200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36" y="44624"/>
            <a:ext cx="567063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464" y="0"/>
            <a:ext cx="8812111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35793" y="1484784"/>
            <a:ext cx="3744416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latin typeface="Tw Cen MT" charset="0"/>
              </a:rPr>
              <a:t>Unidades de processamento utilizadas pelos municípios participantes do SNIS 2013</a:t>
            </a:r>
            <a:endParaRPr lang="pt-BR" sz="3200" b="1" dirty="0">
              <a:solidFill>
                <a:srgbClr val="FF3300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69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75" y="22200"/>
            <a:ext cx="8928992" cy="68358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07801" y="1268760"/>
            <a:ext cx="3528392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4400" dirty="0" smtClean="0">
                <a:latin typeface="Tw Cen MT" charset="0"/>
              </a:rPr>
              <a:t>Balança para pesagem </a:t>
            </a:r>
          </a:p>
          <a:p>
            <a:pPr>
              <a:lnSpc>
                <a:spcPct val="80000"/>
              </a:lnSpc>
            </a:pPr>
            <a:r>
              <a:rPr lang="pt-BR" sz="4400" dirty="0" smtClean="0">
                <a:latin typeface="Tw Cen MT" charset="0"/>
              </a:rPr>
              <a:t>RDO+RPU:</a:t>
            </a:r>
            <a:r>
              <a:rPr lang="pt-BR" sz="4400" b="1" dirty="0" smtClean="0">
                <a:latin typeface="Tw Cen MT" charset="0"/>
              </a:rPr>
              <a:t>20%</a:t>
            </a:r>
            <a:endParaRPr lang="pt-BR" sz="4400" b="1" dirty="0">
              <a:latin typeface="Tw Cen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0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218" y="-27384"/>
            <a:ext cx="9109224" cy="696587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107801" y="1772816"/>
            <a:ext cx="3528392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4400" dirty="0" smtClean="0">
                <a:latin typeface="Tw Cen MT" charset="0"/>
              </a:rPr>
              <a:t>Cobrança pela prestação dos serviços em função da região</a:t>
            </a:r>
          </a:p>
          <a:p>
            <a:pPr>
              <a:lnSpc>
                <a:spcPct val="80000"/>
              </a:lnSpc>
            </a:pPr>
            <a:r>
              <a:rPr lang="pt-BR" sz="4400" dirty="0" smtClean="0">
                <a:latin typeface="Tw Cen MT" charset="0"/>
              </a:rPr>
              <a:t>SNIS 2013</a:t>
            </a:r>
            <a:endParaRPr lang="pt-BR" sz="4400" b="1" dirty="0">
              <a:latin typeface="Tw Cen MT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605167" y="5517232"/>
            <a:ext cx="1224136" cy="432048"/>
          </a:xfrm>
          <a:prstGeom prst="fram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0333359" y="5517232"/>
            <a:ext cx="1224136" cy="432048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8" name="Frame 7"/>
          <p:cNvSpPr/>
          <p:nvPr/>
        </p:nvSpPr>
        <p:spPr>
          <a:xfrm>
            <a:off x="8533159" y="4653136"/>
            <a:ext cx="1224136" cy="432048"/>
          </a:xfrm>
          <a:prstGeom prst="frame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10333359" y="4653136"/>
            <a:ext cx="1224136" cy="432048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-35793" y="404664"/>
            <a:ext cx="3276575" cy="59046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5300" cap="none" dirty="0" smtClean="0">
                <a:latin typeface="Tw Cen MT" charset="0"/>
              </a:rPr>
              <a:t>Evolução da despesa per capita por região do Brasil</a:t>
            </a:r>
            <a:r>
              <a:rPr lang="pt-BR" sz="6000" cap="none" dirty="0" smtClean="0">
                <a:latin typeface="Tw Cen MT" charset="0"/>
              </a:rPr>
              <a:t/>
            </a:r>
            <a:br>
              <a:rPr lang="pt-BR" sz="6000" cap="none" dirty="0" smtClean="0">
                <a:latin typeface="Tw Cen MT" charset="0"/>
              </a:rPr>
            </a:br>
            <a:r>
              <a:rPr lang="pt-BR" sz="5400" dirty="0" smtClean="0">
                <a:latin typeface="Tw Cen MT" charset="0"/>
              </a:rPr>
              <a:t>2013: </a:t>
            </a:r>
            <a:br>
              <a:rPr lang="pt-BR" sz="5400" dirty="0" smtClean="0">
                <a:latin typeface="Tw Cen MT" charset="0"/>
              </a:rPr>
            </a:br>
            <a:r>
              <a:rPr lang="pt-BR" sz="5400" dirty="0" smtClean="0">
                <a:latin typeface="Tw Cen MT" charset="0"/>
              </a:rPr>
              <a:t>R$105,77</a:t>
            </a:r>
            <a:r>
              <a:rPr lang="pt-BR" sz="3600" cap="none" dirty="0" smtClean="0">
                <a:latin typeface="Tw Cen MT" charset="0"/>
              </a:rPr>
              <a:t/>
            </a:r>
            <a:br>
              <a:rPr lang="pt-BR" sz="3600" cap="none" dirty="0" smtClean="0">
                <a:latin typeface="Tw Cen MT" charset="0"/>
              </a:rPr>
            </a:br>
            <a:endParaRPr lang="pt-BR" sz="3200" b="1" cap="none" dirty="0">
              <a:solidFill>
                <a:srgbClr val="FF33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80" y="44624"/>
            <a:ext cx="9128188" cy="7056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66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0" y="71439"/>
            <a:ext cx="12169775" cy="76527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pt-BR" sz="4000" dirty="0" smtClean="0">
                <a:latin typeface="Tw Cen MT" charset="0"/>
              </a:rPr>
              <a:t>Estimativa do SNIS para 2013</a:t>
            </a:r>
            <a:endParaRPr lang="pt-BR" sz="3200" b="1" cap="none" dirty="0">
              <a:solidFill>
                <a:srgbClr val="FF3300"/>
              </a:solidFill>
              <a:latin typeface="Verdan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23" y="1484784"/>
            <a:ext cx="11954453" cy="36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Frame 4"/>
          <p:cNvSpPr/>
          <p:nvPr/>
        </p:nvSpPr>
        <p:spPr>
          <a:xfrm>
            <a:off x="972319" y="1556792"/>
            <a:ext cx="1512168" cy="648072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231" y="529641"/>
            <a:ext cx="11608422" cy="6571767"/>
          </a:xfrm>
        </p:spPr>
        <p:txBody>
          <a:bodyPr>
            <a:normAutofit fontScale="90000"/>
          </a:bodyPr>
          <a:lstStyle/>
          <a:p>
            <a:r>
              <a:rPr lang="pt-BR" sz="4900" dirty="0">
                <a:solidFill>
                  <a:srgbClr val="002060"/>
                </a:solidFill>
              </a:rPr>
              <a:t/>
            </a:r>
            <a:br>
              <a:rPr lang="pt-BR" sz="4900" dirty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>E no Distrito Federal?</a:t>
            </a:r>
            <a:br>
              <a:rPr lang="pt-BR" sz="4400" dirty="0" smtClean="0">
                <a:solidFill>
                  <a:srgbClr val="002060"/>
                </a:solidFill>
              </a:rPr>
            </a:br>
            <a:r>
              <a:rPr lang="pt-BR" sz="4400" dirty="0" smtClean="0">
                <a:solidFill>
                  <a:srgbClr val="002060"/>
                </a:solidFill>
              </a:rPr>
              <a:t/>
            </a:r>
            <a:br>
              <a:rPr lang="pt-BR" sz="4400" dirty="0" smtClean="0">
                <a:solidFill>
                  <a:srgbClr val="002060"/>
                </a:solidFill>
              </a:rPr>
            </a:br>
            <a:r>
              <a:rPr lang="pt-BR" sz="4400" dirty="0">
                <a:solidFill>
                  <a:srgbClr val="002060"/>
                </a:solidFill>
              </a:rPr>
              <a:t>E</a:t>
            </a:r>
            <a:r>
              <a:rPr lang="pt-BR" sz="4400" dirty="0" smtClean="0">
                <a:solidFill>
                  <a:srgbClr val="002060"/>
                </a:solidFill>
              </a:rPr>
              <a:t>ncaminhando para o encerramento das atividades ilegais do Aterro do Jóquei e inauguração do Aterro Oeste e o compartilhamento do tratamento dos RSU com o CORSAP.</a:t>
            </a:r>
            <a:r>
              <a:rPr lang="x-none" sz="4400" dirty="0" smtClean="0">
                <a:solidFill>
                  <a:srgbClr val="002060"/>
                </a:solidFill>
              </a:rPr>
              <a:t/>
            </a:r>
            <a:br>
              <a:rPr lang="x-none" sz="4400" dirty="0" smtClean="0">
                <a:solidFill>
                  <a:srgbClr val="002060"/>
                </a:solidFill>
              </a:rPr>
            </a:br>
            <a:r>
              <a:rPr lang="pt-BR" sz="4900" dirty="0">
                <a:solidFill>
                  <a:srgbClr val="002060"/>
                </a:solidFill>
              </a:rPr>
              <a:t/>
            </a:r>
            <a:br>
              <a:rPr lang="pt-BR" sz="4900" dirty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r>
              <a:rPr lang="pt-BR" sz="2800" dirty="0" smtClean="0">
                <a:solidFill>
                  <a:srgbClr val="002060"/>
                </a:solidFill>
              </a:rPr>
              <a:t/>
            </a:r>
            <a:br>
              <a:rPr lang="pt-BR" sz="2800" dirty="0" smtClean="0">
                <a:solidFill>
                  <a:srgbClr val="002060"/>
                </a:solidFill>
              </a:rPr>
            </a:br>
            <a:endParaRPr lang="pt-BR" sz="2000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936" y="44624"/>
            <a:ext cx="567063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fotos\20150129_153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278"/>
            <a:ext cx="12205567" cy="6215106"/>
          </a:xfrm>
          <a:prstGeom prst="rect">
            <a:avLst/>
          </a:prstGeom>
          <a:noFill/>
        </p:spPr>
      </p:pic>
      <p:sp>
        <p:nvSpPr>
          <p:cNvPr id="4" name="Text Box 3"/>
          <p:cNvSpPr/>
          <p:nvPr/>
        </p:nvSpPr>
        <p:spPr>
          <a:xfrm>
            <a:off x="-107801" y="98922"/>
            <a:ext cx="12421591" cy="5217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spcBef>
                <a:spcPts val="899"/>
              </a:spcBef>
              <a:defRPr sz="1800"/>
            </a:pPr>
            <a:r>
              <a:rPr lang="de-DE" sz="28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Mangal" pitchFamily="2"/>
              </a:rPr>
              <a:t>DE LIXÃO AO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 ATERRO CONTROLADO DO JÓQUEI: </a:t>
            </a:r>
            <a:r>
              <a:rPr lang="de-DE" sz="2800" b="1" dirty="0">
                <a:solidFill>
                  <a:srgbClr val="00206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de-DE" sz="28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Mangal" pitchFamily="2"/>
              </a:rPr>
              <a:t>PASSIVO </a:t>
            </a:r>
            <a:r>
              <a:rPr lang="de-DE" sz="28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Mangal" pitchFamily="2"/>
              </a:rPr>
              <a:t>SOCIAL</a:t>
            </a:r>
            <a:endParaRPr lang="de-DE" sz="2800" b="1" i="0" u="none" strike="noStrike" kern="1200" spc="0" dirty="0">
              <a:ln>
                <a:noFill/>
              </a:ln>
              <a:solidFill>
                <a:srgbClr val="00206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TUPAC\Desktop\SLU\linha do tempo\lixão 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196" y="500042"/>
            <a:ext cx="1331078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" y="-23"/>
            <a:ext cx="12169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ATERRO CONTROLADO 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DO JÓQUEI </a:t>
            </a:r>
            <a:r>
              <a:rPr lang="pt-BR" sz="2400" b="1" dirty="0" smtClean="0">
                <a:solidFill>
                  <a:srgbClr val="002060"/>
                </a:solidFill>
              </a:rPr>
              <a:t>: PASSIVO AMBIENTAL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708167" y="1152754"/>
            <a:ext cx="5461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 smtClean="0">
                <a:solidFill>
                  <a:srgbClr val="FF0000"/>
                </a:solidFill>
              </a:rPr>
              <a:t>≈ 35 Milhões </a:t>
            </a:r>
            <a:r>
              <a:rPr lang="pt-BR" b="1" dirty="0" err="1" smtClean="0">
                <a:solidFill>
                  <a:srgbClr val="FF0000"/>
                </a:solidFill>
              </a:rPr>
              <a:t>Ton</a:t>
            </a:r>
            <a:r>
              <a:rPr lang="pt-BR" b="1" dirty="0" smtClean="0">
                <a:solidFill>
                  <a:srgbClr val="FF0000"/>
                </a:solidFill>
              </a:rPr>
              <a:t> Resíduos enterrados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239084" y="764640"/>
            <a:ext cx="11595783" cy="13676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tângulo 5"/>
          <p:cNvSpPr/>
          <p:nvPr/>
        </p:nvSpPr>
        <p:spPr>
          <a:xfrm>
            <a:off x="93429" y="50040"/>
            <a:ext cx="11977646" cy="6752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2F2F2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5"/>
          <p:cNvSpPr/>
          <p:nvPr/>
        </p:nvSpPr>
        <p:spPr>
          <a:xfrm>
            <a:off x="0" y="1"/>
            <a:ext cx="181491" cy="3599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47"/>
          <p:cNvSpPr/>
          <p:nvPr/>
        </p:nvSpPr>
        <p:spPr>
          <a:xfrm>
            <a:off x="2233242" y="75242"/>
            <a:ext cx="7135885" cy="4602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A LOCALIZA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ÇÃO DO</a:t>
            </a:r>
            <a:r>
              <a:rPr lang="de-DE" sz="24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 </a:t>
            </a:r>
            <a:r>
              <a:rPr lang="de-DE" sz="24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ATERRO </a:t>
            </a:r>
            <a:r>
              <a:rPr lang="de-DE" sz="24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CONTROLADO DO </a:t>
            </a:r>
            <a:r>
              <a:rPr lang="de-DE" sz="2400" b="1" i="0" u="none" strike="noStrike" kern="1200" spc="0" dirty="0" smtClean="0">
                <a:ln>
                  <a:noFill/>
                </a:ln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JÓQUEI</a:t>
            </a:r>
            <a:endParaRPr lang="de-DE" sz="2400" b="1" i="0" u="none" strike="noStrike" kern="1200" spc="0" dirty="0">
              <a:ln>
                <a:noFill/>
              </a:ln>
              <a:solidFill>
                <a:srgbClr val="00206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7259" b="4342"/>
          <a:stretch>
            <a:fillRect/>
          </a:stretch>
        </p:blipFill>
        <p:spPr>
          <a:xfrm>
            <a:off x="430734" y="612402"/>
            <a:ext cx="11404133" cy="601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328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B7A08-E1F5-45B7-9D29-24964AF0D2B4}" type="slidenum">
              <a:rPr lang="pt-BR" smtClean="0"/>
              <a:pPr/>
              <a:t>19</a:t>
            </a:fld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92030908"/>
              </p:ext>
            </p:extLst>
          </p:nvPr>
        </p:nvGraphicFramePr>
        <p:xfrm>
          <a:off x="108223" y="908720"/>
          <a:ext cx="1206155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931177"/>
              </p:ext>
            </p:extLst>
          </p:nvPr>
        </p:nvGraphicFramePr>
        <p:xfrm>
          <a:off x="8173119" y="5502736"/>
          <a:ext cx="3008639" cy="1310640"/>
        </p:xfrm>
        <a:graphic>
          <a:graphicData uri="http://schemas.openxmlformats.org/drawingml/2006/table">
            <a:tbl>
              <a:tblPr/>
              <a:tblGrid>
                <a:gridCol w="203114"/>
                <a:gridCol w="342757"/>
                <a:gridCol w="101557"/>
                <a:gridCol w="952101"/>
                <a:gridCol w="88863"/>
                <a:gridCol w="1142521"/>
                <a:gridCol w="177726"/>
              </a:tblGrid>
              <a:tr h="1905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Legenda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Conclusão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09/12/2016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15/09/2015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01/06/2015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12/06/2016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30/04/2015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08/07/2016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72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47"/>
          <p:cNvSpPr/>
          <p:nvPr/>
        </p:nvSpPr>
        <p:spPr>
          <a:xfrm>
            <a:off x="180231" y="-27384"/>
            <a:ext cx="11881320" cy="5833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00206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Encerramento atividades irregulares Aterro Controlado do Jóquei </a:t>
            </a:r>
            <a:endParaRPr lang="de-DE" sz="3200" b="1" i="0" u="none" strike="noStrike" kern="1200" spc="0" dirty="0">
              <a:ln>
                <a:noFill/>
              </a:ln>
              <a:solidFill>
                <a:srgbClr val="00206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graphicFrame>
        <p:nvGraphicFramePr>
          <p:cNvPr id="8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48561"/>
              </p:ext>
            </p:extLst>
          </p:nvPr>
        </p:nvGraphicFramePr>
        <p:xfrm>
          <a:off x="2052439" y="5949280"/>
          <a:ext cx="3600400" cy="304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94"/>
                <a:gridCol w="3201506"/>
              </a:tblGrid>
              <a:tr h="288032">
                <a:tc>
                  <a:txBody>
                    <a:bodyPr/>
                    <a:lstStyle/>
                    <a:p>
                      <a:endParaRPr lang="pt-BR" sz="800" dirty="0"/>
                    </a:p>
                  </a:txBody>
                  <a:tcPr marL="121698" marR="121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Início</a:t>
                      </a:r>
                      <a:r>
                        <a:rPr lang="pt-BR" sz="1400" baseline="0" dirty="0" smtClean="0"/>
                        <a:t> da operação do Aterro Oeste</a:t>
                      </a:r>
                      <a:endParaRPr lang="pt-BR" sz="1400" dirty="0"/>
                    </a:p>
                  </a:txBody>
                  <a:tcPr marL="121698" marR="1216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0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0" y="1124744"/>
            <a:ext cx="12169775" cy="568863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x-none" sz="4000" dirty="0">
                <a:latin typeface="Tw Cen MT" charset="0"/>
              </a:rPr>
              <a:t>Quanto </a:t>
            </a:r>
            <a:r>
              <a:rPr lang="x-none" sz="4000" dirty="0" smtClean="0">
                <a:latin typeface="Tw Cen MT" charset="0"/>
              </a:rPr>
              <a:t>custa a </a:t>
            </a:r>
            <a:r>
              <a:rPr lang="x-none" sz="4000" dirty="0">
                <a:latin typeface="Tw Cen MT" charset="0"/>
              </a:rPr>
              <a:t>infra estrutura </a:t>
            </a:r>
            <a:r>
              <a:rPr lang="x-none" sz="4000" dirty="0" smtClean="0">
                <a:latin typeface="Tw Cen MT" charset="0"/>
              </a:rPr>
              <a:t>para zerar déficit do </a:t>
            </a:r>
            <a:r>
              <a:rPr lang="x-none" sz="4000" dirty="0">
                <a:latin typeface="Tw Cen MT" charset="0"/>
              </a:rPr>
              <a:t>setor?</a:t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Quanto custa a operação dos serviços?</a:t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Faltam recursos (onerosos ou não) para investimentos?</a:t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Faltam recursos financeiros para operação?</a:t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Quem paga pelos serviços prestados</a:t>
            </a:r>
            <a:r>
              <a:rPr lang="x-none" sz="4000" dirty="0" smtClean="0">
                <a:latin typeface="Tw Cen MT" charset="0"/>
              </a:rPr>
              <a:t>?</a:t>
            </a:r>
            <a:br>
              <a:rPr lang="x-none" sz="4000" dirty="0" smtClean="0">
                <a:latin typeface="Tw Cen MT" charset="0"/>
              </a:rPr>
            </a:br>
            <a:r>
              <a:rPr lang="x-none" sz="4000" dirty="0" smtClean="0">
                <a:latin typeface="Tw Cen MT" charset="0"/>
              </a:rPr>
              <a:t>Quem paga pela logística reversa de embalagens?</a:t>
            </a:r>
            <a:r>
              <a:rPr lang="x-none" sz="4000" dirty="0">
                <a:latin typeface="Tw Cen MT" charset="0"/>
              </a:rPr>
              <a:t/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Qual o papel dos governos (</a:t>
            </a:r>
            <a:r>
              <a:rPr lang="x-none" sz="4000" dirty="0" smtClean="0">
                <a:latin typeface="Tw Cen MT" charset="0"/>
              </a:rPr>
              <a:t>F/E/DF/M)?</a:t>
            </a:r>
            <a:r>
              <a:rPr lang="x-none" sz="4000" dirty="0">
                <a:latin typeface="Tw Cen MT" charset="0"/>
              </a:rPr>
              <a:t/>
            </a:r>
            <a:br>
              <a:rPr lang="x-none" sz="4000" dirty="0">
                <a:latin typeface="Tw Cen MT" charset="0"/>
              </a:rPr>
            </a:br>
            <a:r>
              <a:rPr lang="x-none" sz="4000" dirty="0" smtClean="0">
                <a:latin typeface="Tw Cen MT" charset="0"/>
              </a:rPr>
              <a:t>Qual </a:t>
            </a:r>
            <a:r>
              <a:rPr lang="x-none" sz="4000" dirty="0">
                <a:latin typeface="Tw Cen MT" charset="0"/>
              </a:rPr>
              <a:t>o papel dos órgãos de fiscalização e controle</a:t>
            </a:r>
            <a:r>
              <a:rPr lang="x-none" sz="4000" dirty="0" smtClean="0">
                <a:latin typeface="Tw Cen MT" charset="0"/>
              </a:rPr>
              <a:t>?</a:t>
            </a:r>
            <a:r>
              <a:rPr lang="x-none" sz="4000" dirty="0">
                <a:latin typeface="Tw Cen MT" charset="0"/>
              </a:rPr>
              <a:t/>
            </a:r>
            <a:br>
              <a:rPr lang="x-none" sz="4000" dirty="0">
                <a:latin typeface="Tw Cen MT" charset="0"/>
              </a:rPr>
            </a:br>
            <a:r>
              <a:rPr lang="x-none" sz="4000" dirty="0">
                <a:latin typeface="Tw Cen MT" charset="0"/>
              </a:rPr>
              <a:t>Qual o </a:t>
            </a:r>
            <a:r>
              <a:rPr lang="x-none" sz="4000" dirty="0" smtClean="0">
                <a:latin typeface="Tw Cen MT" charset="0"/>
              </a:rPr>
              <a:t>papel do legistlativo?</a:t>
            </a:r>
            <a:br>
              <a:rPr lang="x-none" sz="4000" dirty="0" smtClean="0">
                <a:latin typeface="Tw Cen MT" charset="0"/>
              </a:rPr>
            </a:br>
            <a:r>
              <a:rPr lang="x-none" sz="4000" dirty="0" smtClean="0">
                <a:latin typeface="Tw Cen MT" charset="0"/>
              </a:rPr>
              <a:t>Como será apurado nos diversos níveis os cumprimentos das metas estabelecidas?</a:t>
            </a:r>
            <a:r>
              <a:rPr lang="x-none" sz="4000" dirty="0">
                <a:latin typeface="Tw Cen MT" charset="0"/>
              </a:rPr>
              <a:t> </a:t>
            </a:r>
            <a:r>
              <a:rPr lang="x-none" sz="4000" dirty="0" smtClean="0">
                <a:latin typeface="Tw Cen MT" charset="0"/>
              </a:rPr>
              <a:t/>
            </a:r>
            <a:br>
              <a:rPr lang="x-none" sz="4000" dirty="0" smtClean="0">
                <a:latin typeface="Tw Cen MT" charset="0"/>
              </a:rPr>
            </a:br>
            <a:r>
              <a:rPr lang="x-none" sz="4000" dirty="0" smtClean="0">
                <a:latin typeface="Tw Cen MT" charset="0"/>
              </a:rPr>
              <a:t>Qual </a:t>
            </a:r>
            <a:r>
              <a:rPr lang="x-none" sz="4000" dirty="0">
                <a:latin typeface="Tw Cen MT" charset="0"/>
              </a:rPr>
              <a:t>o papel da sociedade?</a:t>
            </a:r>
            <a:endParaRPr lang="pt-BR" sz="4000" dirty="0">
              <a:latin typeface="Tw Cen M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139279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GARGALOS NA GESTÃO </a:t>
            </a:r>
            <a:r>
              <a:rPr lang="pt-BR" sz="4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SUSTENTÁVEL DOS RSU</a:t>
            </a:r>
            <a:endParaRPr lang="en-US" sz="44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w Cen MT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77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Text Box 47"/>
          <p:cNvSpPr/>
          <p:nvPr/>
        </p:nvSpPr>
        <p:spPr>
          <a:xfrm>
            <a:off x="180231" y="-27384"/>
            <a:ext cx="11881320" cy="5833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00206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Aterro Sanitário Oeste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–</a:t>
            </a:r>
            <a:r>
              <a:rPr lang="de-DE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 2015</a:t>
            </a:r>
            <a:endParaRPr lang="de-DE" sz="3200" b="1" i="0" u="none" strike="noStrike" kern="1200" spc="0" dirty="0">
              <a:ln>
                <a:noFill/>
              </a:ln>
              <a:solidFill>
                <a:srgbClr val="00206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47" y="548680"/>
            <a:ext cx="1121338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Text Box 47"/>
          <p:cNvSpPr/>
          <p:nvPr/>
        </p:nvSpPr>
        <p:spPr>
          <a:xfrm>
            <a:off x="180231" y="-27384"/>
            <a:ext cx="11881320" cy="58332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99"/>
          </a:solidFill>
          <a:ln>
            <a:solidFill>
              <a:srgbClr val="002060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Aterro Sanitário Oeste </a:t>
            </a:r>
            <a:r>
              <a:rPr lang="en-US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–</a:t>
            </a:r>
            <a:r>
              <a:rPr lang="de-DE" sz="3200" b="1" dirty="0" smtClean="0">
                <a:solidFill>
                  <a:srgbClr val="002060"/>
                </a:solidFill>
                <a:latin typeface="Calibri" pitchFamily="18"/>
                <a:ea typeface="Microsoft YaHei" pitchFamily="2"/>
                <a:cs typeface="Times New Roman" pitchFamily="18"/>
              </a:rPr>
              <a:t> 2015</a:t>
            </a:r>
            <a:endParaRPr lang="de-DE" sz="3200" b="1" i="0" u="none" strike="noStrike" kern="1200" spc="0" dirty="0">
              <a:ln>
                <a:noFill/>
              </a:ln>
              <a:solidFill>
                <a:srgbClr val="002060"/>
              </a:solidFill>
              <a:latin typeface="Calibri" pitchFamily="18"/>
              <a:ea typeface="Microsoft YaHei" pitchFamily="2"/>
              <a:cs typeface="Times New Roman" pitchFamily="18"/>
            </a:endParaRPr>
          </a:p>
        </p:txBody>
      </p:sp>
      <p:pic>
        <p:nvPicPr>
          <p:cNvPr id="4" name="Imagem 5" descr="C:\Users\thiago.timoteo\Downloads\Aterro de samambaia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12169775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91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/>
          <p:cNvSpPr txBox="1">
            <a:spLocks noChangeArrowheads="1"/>
          </p:cNvSpPr>
          <p:nvPr/>
        </p:nvSpPr>
        <p:spPr bwMode="auto">
          <a:xfrm>
            <a:off x="252239" y="980728"/>
            <a:ext cx="342059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w Cen MT"/>
                <a:cs typeface="Tw Cen MT"/>
              </a:rPr>
              <a:t>Área de abrangência do Consórcio </a:t>
            </a:r>
            <a:r>
              <a:rPr lang="pt-BR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w Cen MT"/>
                <a:cs typeface="Tw Cen MT"/>
              </a:rPr>
              <a:t>Público de Gestão Integrada dos RSU e Manejo de Águas Pluviais - CORSAP</a:t>
            </a:r>
            <a:endParaRPr lang="pt-BR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w Cen MT"/>
              <a:cs typeface="Tw Cen M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988402" y="476250"/>
            <a:ext cx="4217165" cy="2952750"/>
          </a:xfrm>
          <a:prstGeom prst="ellipse">
            <a:avLst/>
          </a:prstGeom>
          <a:solidFill>
            <a:srgbClr val="92D05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 rot="1649336">
            <a:off x="4413531" y="939801"/>
            <a:ext cx="4109413" cy="3203575"/>
          </a:xfrm>
          <a:prstGeom prst="ellipse">
            <a:avLst/>
          </a:prstGeom>
          <a:solidFill>
            <a:srgbClr val="92D050">
              <a:alpha val="0"/>
            </a:srgb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221454" y="3141664"/>
            <a:ext cx="4217165" cy="2879725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990" name="CaixaDeTexto 7"/>
          <p:cNvSpPr txBox="1">
            <a:spLocks noChangeArrowheads="1"/>
          </p:cNvSpPr>
          <p:nvPr/>
        </p:nvSpPr>
        <p:spPr bwMode="auto">
          <a:xfrm>
            <a:off x="8098395" y="1700214"/>
            <a:ext cx="1724051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b="1">
                <a:solidFill>
                  <a:srgbClr val="FF0000"/>
                </a:solidFill>
                <a:latin typeface="Century Schoolbook" charset="0"/>
              </a:rPr>
              <a:t>670 mil hab</a:t>
            </a:r>
            <a:r>
              <a:rPr lang="pt-BR" sz="1400">
                <a:solidFill>
                  <a:srgbClr val="FF0000"/>
                </a:solidFill>
                <a:latin typeface="Century Schoolbook" charset="0"/>
              </a:rPr>
              <a:t>.</a:t>
            </a:r>
          </a:p>
        </p:txBody>
      </p:sp>
      <p:sp>
        <p:nvSpPr>
          <p:cNvPr id="41991" name="CaixaDeTexto 8"/>
          <p:cNvSpPr txBox="1">
            <a:spLocks noChangeArrowheads="1"/>
          </p:cNvSpPr>
          <p:nvPr/>
        </p:nvSpPr>
        <p:spPr bwMode="auto">
          <a:xfrm>
            <a:off x="7331445" y="4437064"/>
            <a:ext cx="220366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b="1">
                <a:solidFill>
                  <a:srgbClr val="FF0000"/>
                </a:solidFill>
                <a:latin typeface="Century Schoolbook" charset="0"/>
              </a:rPr>
              <a:t>1,9 milhões hab</a:t>
            </a:r>
            <a:r>
              <a:rPr lang="pt-BR" sz="1400">
                <a:solidFill>
                  <a:srgbClr val="FF0000"/>
                </a:solidFill>
                <a:latin typeface="Century Schoolbook" charset="0"/>
              </a:rPr>
              <a:t>.</a:t>
            </a:r>
          </a:p>
        </p:txBody>
      </p:sp>
      <p:sp>
        <p:nvSpPr>
          <p:cNvPr id="41992" name="CaixaDeTexto 9"/>
          <p:cNvSpPr txBox="1">
            <a:spLocks noChangeArrowheads="1"/>
          </p:cNvSpPr>
          <p:nvPr/>
        </p:nvSpPr>
        <p:spPr bwMode="auto">
          <a:xfrm>
            <a:off x="3881229" y="2492376"/>
            <a:ext cx="1724051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b="1">
                <a:solidFill>
                  <a:srgbClr val="FF0000"/>
                </a:solidFill>
                <a:latin typeface="Century Schoolbook" charset="0"/>
              </a:rPr>
              <a:t>890 mil hab</a:t>
            </a:r>
            <a:r>
              <a:rPr lang="pt-BR" sz="1400">
                <a:solidFill>
                  <a:srgbClr val="FF0000"/>
                </a:solidFill>
                <a:latin typeface="Century Schoolbook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1" name="Picture 3" descr="C:\Users\usuario\Pictures\Pictures Katia\Diversas 350 MB\Fotos Léo\DSC03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" y="637044"/>
            <a:ext cx="12169775" cy="41601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32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OBRIGADA!</a:t>
            </a:r>
          </a:p>
          <a:p>
            <a:pPr marL="0" indent="0">
              <a:lnSpc>
                <a:spcPct val="150000"/>
              </a:lnSpc>
              <a:buNone/>
            </a:pPr>
            <a:endParaRPr lang="pt-BR" sz="9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9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pt-BR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b="1" i="1" dirty="0" smtClean="0">
                <a:solidFill>
                  <a:schemeClr val="bg1"/>
                </a:solidFill>
              </a:rPr>
              <a:t>Heliana Kátia Tavares Campos</a:t>
            </a:r>
          </a:p>
          <a:p>
            <a:pPr>
              <a:lnSpc>
                <a:spcPct val="80000"/>
              </a:lnSpc>
            </a:pPr>
            <a:r>
              <a:rPr lang="pt-BR" sz="1600" b="1" i="1" dirty="0" smtClean="0">
                <a:solidFill>
                  <a:schemeClr val="bg1"/>
                </a:solidFill>
              </a:rPr>
              <a:t>Diretora Geral </a:t>
            </a:r>
            <a:r>
              <a:rPr lang="en-US" sz="1600" b="1" i="1" dirty="0" smtClean="0">
                <a:solidFill>
                  <a:schemeClr val="bg1"/>
                </a:solidFill>
              </a:rPr>
              <a:t>–</a:t>
            </a:r>
            <a:r>
              <a:rPr lang="pt-BR" sz="1600" b="1" i="1" dirty="0" smtClean="0">
                <a:solidFill>
                  <a:schemeClr val="bg1"/>
                </a:solidFill>
              </a:rPr>
              <a:t> SLU</a:t>
            </a:r>
          </a:p>
          <a:p>
            <a:pPr>
              <a:lnSpc>
                <a:spcPct val="80000"/>
              </a:lnSpc>
            </a:pPr>
            <a:r>
              <a:rPr lang="pt-BR" sz="1600" b="1" i="1" dirty="0" smtClean="0">
                <a:solidFill>
                  <a:schemeClr val="bg1"/>
                </a:solidFill>
              </a:rPr>
              <a:t>Coordenadora Nacional da Câmara Temática de Resíduos Sólidos </a:t>
            </a:r>
            <a:r>
              <a:rPr lang="en-US" sz="1600" b="1" i="1" dirty="0" smtClean="0">
                <a:solidFill>
                  <a:schemeClr val="bg1"/>
                </a:solidFill>
              </a:rPr>
              <a:t>d</a:t>
            </a:r>
            <a:r>
              <a:rPr lang="pt-BR" sz="1600" b="1" i="1" dirty="0" smtClean="0">
                <a:solidFill>
                  <a:schemeClr val="bg1"/>
                </a:solidFill>
              </a:rPr>
              <a:t>a ABES </a:t>
            </a:r>
          </a:p>
          <a:p>
            <a:pPr>
              <a:lnSpc>
                <a:spcPct val="80000"/>
              </a:lnSpc>
            </a:pPr>
            <a:r>
              <a:rPr lang="pt-BR" sz="1600" i="1" dirty="0" smtClean="0">
                <a:solidFill>
                  <a:srgbClr val="FFFFFF"/>
                </a:solidFill>
                <a:hlinkClick r:id="rId3"/>
              </a:rPr>
              <a:t>dg@slu.df.gov.br</a:t>
            </a:r>
            <a:endParaRPr lang="pt-BR" sz="16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600" i="1" dirty="0" smtClean="0">
                <a:solidFill>
                  <a:srgbClr val="FFFFFF"/>
                </a:solidFill>
                <a:hlinkClick r:id="rId4"/>
              </a:rPr>
              <a:t>www.slu.gov.br</a:t>
            </a:r>
            <a:endParaRPr lang="pt-BR" sz="1600" i="1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pt-BR" sz="1600" i="1" dirty="0" smtClean="0">
                <a:solidFill>
                  <a:schemeClr val="bg1"/>
                </a:solidFill>
                <a:hlinkClick r:id="rId5"/>
              </a:rPr>
              <a:t>www.abes-dn.org.b</a:t>
            </a:r>
            <a:r>
              <a:rPr lang="pt-BR" sz="1400" i="1" dirty="0" smtClean="0">
                <a:solidFill>
                  <a:schemeClr val="bg1"/>
                </a:solidFill>
                <a:hlinkClick r:id="rId5"/>
              </a:rPr>
              <a:t>r</a:t>
            </a:r>
            <a:r>
              <a:rPr lang="pt-BR" sz="1400" i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75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489" y="-603448"/>
            <a:ext cx="10952798" cy="21274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  <a:t/>
            </a:r>
            <a:b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</a:br>
            <a:endParaRPr lang="pt-BR" sz="3600" dirty="0">
              <a:latin typeface="Arial" charset="0"/>
              <a:cs typeface="+mj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671" y="1600200"/>
            <a:ext cx="11417615" cy="52578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200" b="1" dirty="0" smtClean="0">
                <a:ea typeface="+mn-ea"/>
                <a:cs typeface="+mn-cs"/>
              </a:rPr>
              <a:t>Medidas Estruturais: R$ </a:t>
            </a:r>
            <a:r>
              <a:rPr lang="pt-BR" sz="2200" b="1" dirty="0" smtClean="0">
                <a:ea typeface="+mn-ea"/>
                <a:cs typeface="+mn-cs"/>
              </a:rPr>
              <a:t>247,7 </a:t>
            </a:r>
            <a:r>
              <a:rPr lang="pt-PT" sz="2200" b="1" dirty="0" smtClean="0">
                <a:ea typeface="+mn-ea"/>
                <a:cs typeface="+mn-cs"/>
              </a:rPr>
              <a:t>bilhões</a:t>
            </a:r>
            <a:endParaRPr lang="pt-BR" sz="2200" dirty="0" smtClean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6"/>
              </a:buClr>
              <a:buFont typeface="Wingdings" pitchFamily="2" charset="2"/>
              <a:buChar char="Ø"/>
              <a:defRPr/>
            </a:pPr>
            <a:r>
              <a:rPr lang="pt-PT" sz="2200" b="1" dirty="0" smtClean="0">
                <a:ea typeface="+mn-ea"/>
                <a:cs typeface="+mn-cs"/>
              </a:rPr>
              <a:t>Medidas Estruturantes: R$ </a:t>
            </a:r>
            <a:r>
              <a:rPr lang="pt-BR" sz="2200" b="1" dirty="0" smtClean="0">
                <a:ea typeface="+mn-ea"/>
                <a:cs typeface="+mn-cs"/>
              </a:rPr>
              <a:t>173,1 </a:t>
            </a:r>
            <a:r>
              <a:rPr lang="pt-PT" sz="2200" b="1" dirty="0" smtClean="0">
                <a:ea typeface="+mn-ea"/>
                <a:cs typeface="+mn-cs"/>
              </a:rPr>
              <a:t>bilhões</a:t>
            </a:r>
            <a:endParaRPr lang="pt-BR" sz="22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6"/>
              </a:buClr>
              <a:buFont typeface="Arial" pitchFamily="34" charset="0"/>
              <a:buNone/>
              <a:defRPr/>
            </a:pPr>
            <a:endParaRPr lang="pt-BR" dirty="0">
              <a:ea typeface="+mn-ea"/>
              <a:cs typeface="+mn-cs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2159212" cy="43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-99392"/>
            <a:ext cx="12169775" cy="9092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PLANSAB - Perspectivas de investimento a longo prazo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Verdana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0549383" y="3212976"/>
            <a:ext cx="1224136" cy="432048"/>
          </a:xfrm>
          <a:prstGeom prst="fra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489" y="-603448"/>
            <a:ext cx="10952798" cy="21274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  <a:t/>
            </a:r>
            <a:b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</a:br>
            <a:endParaRPr lang="pt-BR" sz="3600" dirty="0">
              <a:latin typeface="Arial" charset="0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79808" y="-99391"/>
            <a:ext cx="12349584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RSU 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–</a:t>
            </a: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 INVESTIMENTOS </a:t>
            </a:r>
            <a:r>
              <a:rPr lang="pt-BR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effectLst/>
                <a:latin typeface="Tw Cen MT" charset="0"/>
              </a:rPr>
              <a:t>X</a:t>
            </a: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 CUSTOS OPERACIONAIS </a:t>
            </a:r>
            <a:r>
              <a:rPr lang="pt-BR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6600"/>
                </a:solidFill>
                <a:effectLst/>
                <a:latin typeface="Tw Cen MT" charset="0"/>
              </a:rPr>
              <a:t>X</a:t>
            </a: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 TMRS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Verdana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35793" y="1556792"/>
            <a:ext cx="12169775" cy="25202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r>
              <a:rPr lang="x-none" sz="4200" b="1" dirty="0" smtClean="0">
                <a:latin typeface="Tw Cen MT" charset="0"/>
              </a:rPr>
              <a:t>Implantação de medidas estruturais e estruturantes para 2030 (zerar o deficit): </a:t>
            </a:r>
            <a:r>
              <a:rPr lang="x-none" sz="4300" dirty="0" smtClean="0">
                <a:latin typeface="Tw Cen MT" charset="0"/>
              </a:rPr>
              <a:t>R$ 16.472.000.000.                 </a:t>
            </a:r>
          </a:p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r>
              <a:rPr lang="x-none" sz="4300" dirty="0" smtClean="0">
                <a:latin typeface="Tw Cen MT" charset="0"/>
              </a:rPr>
              <a:t>Despesa anual dos Serviços MRSU:                            R$ 20.947.415.025.</a:t>
            </a:r>
          </a:p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r>
              <a:rPr lang="x-none" sz="4300" dirty="0" smtClean="0">
                <a:latin typeface="Tw Cen MT" charset="0"/>
              </a:rPr>
              <a:t>80% do investimento a</a:t>
            </a:r>
            <a:r>
              <a:rPr lang="en-US" sz="4300" dirty="0" smtClean="0">
                <a:latin typeface="Tw Cen MT" charset="0"/>
              </a:rPr>
              <a:t>n</a:t>
            </a:r>
            <a:r>
              <a:rPr lang="x-none" sz="4300" dirty="0" smtClean="0">
                <a:latin typeface="Tw Cen MT" charset="0"/>
              </a:rPr>
              <a:t>ual = deficit do setor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15" y="4653136"/>
            <a:ext cx="12061552" cy="165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ts val="4000"/>
              </a:lnSpc>
              <a:spcBef>
                <a:spcPct val="0"/>
              </a:spcBef>
              <a:buFont typeface="Wingdings" charset="2"/>
              <a:buChar char="ü"/>
            </a:pPr>
            <a:r>
              <a:rPr lang="x-none" sz="42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Exemplo do DF</a:t>
            </a:r>
            <a:r>
              <a:rPr lang="x-none" sz="42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: Aterro Sanitário</a:t>
            </a:r>
            <a:endParaRPr lang="x-none" sz="4200" b="1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w Cen MT" charset="0"/>
              <a:ea typeface="+mj-ea"/>
              <a:cs typeface="+mj-cs"/>
            </a:endParaRPr>
          </a:p>
          <a:p>
            <a:pPr marL="571500" indent="-571500" algn="ctr">
              <a:lnSpc>
                <a:spcPts val="4000"/>
              </a:lnSpc>
              <a:spcBef>
                <a:spcPct val="0"/>
              </a:spcBef>
              <a:buFont typeface="Wingdings" charset="2"/>
              <a:buChar char="ü"/>
            </a:pPr>
            <a:r>
              <a:rPr lang="x-none" sz="4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Investimento construção: R$ 27 mi.</a:t>
            </a:r>
          </a:p>
          <a:p>
            <a:pPr marL="571500" indent="-571500" algn="ctr">
              <a:lnSpc>
                <a:spcPts val="4000"/>
              </a:lnSpc>
              <a:spcBef>
                <a:spcPct val="0"/>
              </a:spcBef>
              <a:buFont typeface="Wingdings" charset="2"/>
              <a:buChar char="ü"/>
            </a:pPr>
            <a:r>
              <a:rPr lang="x-none" sz="4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Custo operacional a</a:t>
            </a:r>
            <a:r>
              <a:rPr lang="en-US" sz="4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n</a:t>
            </a:r>
            <a:r>
              <a:rPr lang="x-none" sz="4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w Cen MT" charset="0"/>
                <a:ea typeface="+mj-ea"/>
                <a:cs typeface="+mj-cs"/>
              </a:rPr>
              <a:t>ual: R$ 21 mi.</a:t>
            </a:r>
            <a:endParaRPr lang="x-none" sz="4200" dirty="0"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w Cen MT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099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489" y="-603448"/>
            <a:ext cx="10952798" cy="212744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  <a:t/>
            </a:r>
            <a:br>
              <a:rPr lang="pt-PT" sz="3000" b="1" dirty="0" smtClean="0">
                <a:solidFill>
                  <a:srgbClr val="4D4D4D"/>
                </a:solidFill>
                <a:latin typeface="Arial" charset="0"/>
                <a:cs typeface="+mj-cs"/>
              </a:rPr>
            </a:br>
            <a:endParaRPr lang="pt-BR" sz="3600" dirty="0">
              <a:latin typeface="Arial" charset="0"/>
              <a:cs typeface="+mj-cs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332656"/>
            <a:ext cx="12169775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w Cen MT" charset="0"/>
              </a:rPr>
              <a:t>TAXA DE MANEJO DOS RESÍDUOS SÓLIDOS URBANOS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Verdana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-179809" y="2852936"/>
            <a:ext cx="12493600" cy="3240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r>
              <a:rPr lang="x-none" sz="4200" b="1" dirty="0" smtClean="0">
                <a:latin typeface="Tw Cen MT" charset="0"/>
              </a:rPr>
              <a:t>Taxas de Manejo dos RSU</a:t>
            </a:r>
            <a:r>
              <a:rPr lang="x-none" sz="4200" dirty="0" smtClean="0">
                <a:latin typeface="Tw Cen MT" charset="0"/>
              </a:rPr>
              <a:t>: 53,4% da população</a:t>
            </a:r>
          </a:p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r>
              <a:rPr lang="x-none" sz="4200" dirty="0" smtClean="0">
                <a:latin typeface="Tw Cen MT" charset="0"/>
              </a:rPr>
              <a:t> Autosuficiência para o MRSU: 48%</a:t>
            </a:r>
          </a:p>
          <a:p>
            <a:pPr marL="571500" indent="-571500">
              <a:lnSpc>
                <a:spcPts val="4000"/>
              </a:lnSpc>
              <a:buFont typeface="Wingdings" charset="2"/>
              <a:buChar char="ü"/>
            </a:pPr>
            <a:endParaRPr lang="x-none" sz="4200" dirty="0">
              <a:latin typeface="Tw Cen MT" charset="0"/>
            </a:endParaRPr>
          </a:p>
          <a:p>
            <a:pPr>
              <a:lnSpc>
                <a:spcPts val="4000"/>
              </a:lnSpc>
            </a:pPr>
            <a:r>
              <a:rPr lang="x-none" sz="4200" dirty="0" smtClean="0">
                <a:latin typeface="Tw Cen MT" charset="0"/>
              </a:rPr>
              <a:t>Custo médio per capita anual do MRSU:</a:t>
            </a:r>
            <a:r>
              <a:rPr lang="x-none" sz="4200" b="1" dirty="0" smtClean="0">
                <a:latin typeface="Tw Cen MT" charset="0"/>
              </a:rPr>
              <a:t> R$ 105,00</a:t>
            </a:r>
          </a:p>
          <a:p>
            <a:pPr>
              <a:lnSpc>
                <a:spcPts val="4000"/>
              </a:lnSpc>
            </a:pPr>
            <a:r>
              <a:rPr lang="x-none" sz="4200" dirty="0" smtClean="0">
                <a:latin typeface="Tw Cen MT" charset="0"/>
              </a:rPr>
              <a:t>Custo médio per capita mensal do MRSU: </a:t>
            </a:r>
            <a:r>
              <a:rPr lang="x-none" sz="4200" b="1" dirty="0" smtClean="0">
                <a:latin typeface="Tw Cen MT" charset="0"/>
              </a:rPr>
              <a:t>R$ 8,75</a:t>
            </a:r>
          </a:p>
          <a:p>
            <a:pPr>
              <a:lnSpc>
                <a:spcPts val="4000"/>
              </a:lnSpc>
            </a:pPr>
            <a:r>
              <a:rPr lang="x-none" sz="4200" dirty="0" smtClean="0">
                <a:latin typeface="Tw Cen MT" charset="0"/>
              </a:rPr>
              <a:t>Taxa Anual MRSU = Tarifa mensal de AA e ES</a:t>
            </a:r>
          </a:p>
          <a:p>
            <a:pPr>
              <a:lnSpc>
                <a:spcPts val="4000"/>
              </a:lnSpc>
            </a:pPr>
            <a:r>
              <a:rPr lang="en-US" sz="4200" dirty="0" err="1" smtClean="0">
                <a:latin typeface="Tw Cen MT" charset="0"/>
              </a:rPr>
              <a:t>ou</a:t>
            </a:r>
            <a:r>
              <a:rPr lang="en-US" sz="4200" dirty="0">
                <a:latin typeface="Tw Cen MT" charset="0"/>
              </a:rPr>
              <a:t> </a:t>
            </a:r>
            <a:r>
              <a:rPr lang="en-US" sz="4200" dirty="0" err="1" smtClean="0">
                <a:latin typeface="Tw Cen MT" charset="0"/>
              </a:rPr>
              <a:t>Tarifa</a:t>
            </a:r>
            <a:r>
              <a:rPr lang="en-US" sz="4200" dirty="0" smtClean="0">
                <a:latin typeface="Tw Cen MT" charset="0"/>
              </a:rPr>
              <a:t> mensal de EE </a:t>
            </a:r>
            <a:r>
              <a:rPr lang="en-US" sz="4200" dirty="0" err="1" smtClean="0">
                <a:latin typeface="Tw Cen MT" charset="0"/>
              </a:rPr>
              <a:t>ou</a:t>
            </a:r>
            <a:r>
              <a:rPr lang="en-US" sz="4200" dirty="0" smtClean="0">
                <a:latin typeface="Tw Cen MT" charset="0"/>
              </a:rPr>
              <a:t> </a:t>
            </a:r>
            <a:r>
              <a:rPr lang="en-US" sz="4200" dirty="0" err="1" smtClean="0">
                <a:latin typeface="Tw Cen MT" charset="0"/>
              </a:rPr>
              <a:t>conta</a:t>
            </a:r>
            <a:r>
              <a:rPr lang="en-US" sz="4200" dirty="0" smtClean="0">
                <a:latin typeface="Tw Cen MT" charset="0"/>
              </a:rPr>
              <a:t> de um </a:t>
            </a:r>
            <a:r>
              <a:rPr lang="en-US" sz="4200" dirty="0" err="1" smtClean="0">
                <a:latin typeface="Tw Cen MT" charset="0"/>
              </a:rPr>
              <a:t>celular</a:t>
            </a:r>
            <a:r>
              <a:rPr lang="x-none" sz="4200" dirty="0" smtClean="0">
                <a:latin typeface="Tw Cen MT" charset="0"/>
              </a:rPr>
              <a:t> </a:t>
            </a:r>
          </a:p>
          <a:p>
            <a:pPr>
              <a:lnSpc>
                <a:spcPts val="4000"/>
              </a:lnSpc>
            </a:pPr>
            <a:endParaRPr lang="x-none" sz="4200" b="1" dirty="0" smtClean="0">
              <a:latin typeface="Tw Cen MT" charset="0"/>
            </a:endParaRPr>
          </a:p>
          <a:p>
            <a:pPr>
              <a:lnSpc>
                <a:spcPts val="4000"/>
              </a:lnSpc>
            </a:pPr>
            <a:endParaRPr lang="x-none" sz="4200" b="1" dirty="0" smtClean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9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76" y="0"/>
            <a:ext cx="8928992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26417" y="1556792"/>
            <a:ext cx="3528392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t-BR" sz="4400" dirty="0" smtClean="0">
                <a:latin typeface="Tw Cen MT" charset="0"/>
              </a:rPr>
              <a:t>Taxa de cobertura da coleta dos RSDO em relação à população urbana</a:t>
            </a:r>
            <a:endParaRPr lang="pt-BR" sz="3600" b="1" dirty="0">
              <a:solidFill>
                <a:srgbClr val="FF3300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79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663" y="0"/>
            <a:ext cx="8136904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36215" y="1484784"/>
            <a:ext cx="3744416" cy="31683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000"/>
              </a:lnSpc>
            </a:pPr>
            <a:r>
              <a:rPr lang="pt-BR" sz="4000" cap="none" dirty="0" smtClean="0">
                <a:latin typeface="Tw Cen MT" charset="0"/>
              </a:rPr>
              <a:t>Municípios participantes do SNIS 2013 </a:t>
            </a:r>
            <a:r>
              <a:rPr lang="pt-BR" sz="4000" dirty="0" smtClean="0">
                <a:latin typeface="Tw Cen MT" charset="0"/>
              </a:rPr>
              <a:t>que importam ou exportam </a:t>
            </a:r>
            <a:r>
              <a:rPr lang="pt-BR" sz="4000" cap="none" dirty="0" smtClean="0">
                <a:latin typeface="Tw Cen MT" charset="0"/>
              </a:rPr>
              <a:t>RDO</a:t>
            </a:r>
            <a:endParaRPr lang="pt-BR" sz="3200" b="1" cap="none" dirty="0">
              <a:solidFill>
                <a:srgbClr val="FF3300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5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527" y="0"/>
            <a:ext cx="9361041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-35793" y="1484784"/>
            <a:ext cx="3744416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latin typeface="Tw Cen MT" charset="0"/>
              </a:rPr>
              <a:t>Municípios participantes do SNIS 2013 que importam ou exportam RSS</a:t>
            </a:r>
            <a:endParaRPr lang="pt-BR" sz="3200" b="1" dirty="0">
              <a:solidFill>
                <a:srgbClr val="FF3300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81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174" y="0"/>
            <a:ext cx="8216393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35793" y="1484784"/>
            <a:ext cx="3744416" cy="3168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pt-BR" sz="4000" dirty="0" smtClean="0">
                <a:latin typeface="Tw Cen MT" charset="0"/>
              </a:rPr>
              <a:t>Formas de disposição final utilizada pelos municípios participantes do SNIS 2013</a:t>
            </a:r>
            <a:endParaRPr lang="pt-BR" sz="3200" b="1" dirty="0">
              <a:solidFill>
                <a:srgbClr val="FF3300"/>
              </a:solidFill>
              <a:latin typeface="Verdana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9E800D-8873-4B4F-B1C6-98F95072EE9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96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5973</TotalTime>
  <Words>460</Words>
  <Application>Microsoft Macintosh PowerPoint</Application>
  <PresentationFormat>Custom</PresentationFormat>
  <Paragraphs>125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 Audiência Pública Comissão de Desenvolvimento Regional e Turismo do Senado Federal: Desafios do PLANSAB   Leis 11.445/2007 e 12.305/2010   Dezembro 2015  Enga. Heliana Kátia Tavares Campos Diretora Geral SLU DF Coordenadora da Câmara Temática Nacional de Resíduos  da ABES  </vt:lpstr>
      <vt:lpstr>Quanto custa a infra estrutura para zerar déficit do setor? Quanto custa a operação dos serviços? Faltam recursos (onerosos ou não) para investimentos? Faltam recursos financeiros para operação? Quem paga pelos serviços prestados? Quem paga pela logística reversa de embalagens? Qual o papel dos governos (F/E/DF/M)? Qual o papel dos órgãos de fiscalização e controle? Qual o papel do legistlativo? Como será apurado nos diversos níveis os cumprimentos das metas estabelecidas?  Qual o papel da sociedade?</vt:lpstr>
      <vt:lpstr> </vt:lpstr>
      <vt:lpstr> </vt:lpstr>
      <vt:lpstr> </vt:lpstr>
      <vt:lpstr>PowerPoint Presentation</vt:lpstr>
      <vt:lpstr>Municípios participantes do SNIS 2013 que importam ou exportam RDO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Evolução da despesa per capita por região do Brasil 2013:  R$105,77 </vt:lpstr>
      <vt:lpstr>Estimativa do SNIS para 2013</vt:lpstr>
      <vt:lpstr> E no Distrito Federal?  Encaminhando para o encerramento das atividades ilegais do Aterro do Jóquei e inauguração do Aterro Oeste e o compartilhamento do tratamento dos RSU com o CORSAP.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paulo.reis</dc:creator>
  <cp:lastModifiedBy>Heliana Campos</cp:lastModifiedBy>
  <cp:revision>216</cp:revision>
  <cp:lastPrinted>2015-09-24T03:33:36Z</cp:lastPrinted>
  <dcterms:created xsi:type="dcterms:W3CDTF">2015-08-19T01:35:34Z</dcterms:created>
  <dcterms:modified xsi:type="dcterms:W3CDTF">2015-11-05T15:11:26Z</dcterms:modified>
</cp:coreProperties>
</file>