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ink/ink1.xml" ContentType="application/inkml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453" r:id="rId2"/>
    <p:sldId id="1075" r:id="rId3"/>
    <p:sldId id="1061" r:id="rId4"/>
    <p:sldId id="323" r:id="rId5"/>
    <p:sldId id="1077" r:id="rId6"/>
    <p:sldId id="956" r:id="rId7"/>
    <p:sldId id="1040" r:id="rId8"/>
    <p:sldId id="754" r:id="rId9"/>
    <p:sldId id="955" r:id="rId10"/>
    <p:sldId id="1038" r:id="rId11"/>
    <p:sldId id="1041" r:id="rId12"/>
    <p:sldId id="1050" r:id="rId13"/>
    <p:sldId id="1053" r:id="rId14"/>
    <p:sldId id="1028" r:id="rId15"/>
    <p:sldId id="1079" r:id="rId16"/>
    <p:sldId id="1068" r:id="rId17"/>
    <p:sldId id="872" r:id="rId18"/>
    <p:sldId id="795" r:id="rId19"/>
    <p:sldId id="796" r:id="rId20"/>
    <p:sldId id="874" r:id="rId21"/>
    <p:sldId id="810" r:id="rId22"/>
    <p:sldId id="875" r:id="rId23"/>
    <p:sldId id="930" r:id="rId24"/>
    <p:sldId id="814" r:id="rId25"/>
    <p:sldId id="890" r:id="rId26"/>
    <p:sldId id="1080" r:id="rId27"/>
    <p:sldId id="1029" r:id="rId28"/>
    <p:sldId id="1035" r:id="rId29"/>
    <p:sldId id="1064" r:id="rId30"/>
    <p:sldId id="1074" r:id="rId31"/>
    <p:sldId id="1083" r:id="rId32"/>
    <p:sldId id="1081" r:id="rId33"/>
    <p:sldId id="1070" r:id="rId34"/>
    <p:sldId id="1071" r:id="rId35"/>
    <p:sldId id="1072" r:id="rId36"/>
    <p:sldId id="1073" r:id="rId37"/>
    <p:sldId id="1082" r:id="rId38"/>
    <p:sldId id="1084" r:id="rId39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olaris" initials="p" lastIdx="4" clrIdx="0"/>
  <p:cmAuthor id="2" name="Maria de Fatima Gaspar Vasques" initials="MdFGV" lastIdx="1" clrIdx="1"/>
  <p:cmAuthor id="3" name="Cristiano Nabuco" initials="CN" lastIdx="3" clrIdx="2">
    <p:extLst>
      <p:ext uri="{19B8F6BF-5375-455C-9EA6-DF929625EA0E}">
        <p15:presenceInfo xmlns:p15="http://schemas.microsoft.com/office/powerpoint/2012/main" userId="8f92fe76e43147c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812" autoAdjust="0"/>
    <p:restoredTop sz="95794" autoAdjust="0"/>
  </p:normalViewPr>
  <p:slideViewPr>
    <p:cSldViewPr>
      <p:cViewPr>
        <p:scale>
          <a:sx n="86" d="100"/>
          <a:sy n="86" d="100"/>
        </p:scale>
        <p:origin x="568" y="6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56" d="100"/>
        <a:sy n="56" d="100"/>
      </p:scale>
      <p:origin x="0" y="-126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48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22T22:39:45.618"/>
    </inkml:context>
    <inkml:brush xml:id="br0">
      <inkml:brushProperty name="width" value="0.07938" units="cm"/>
      <inkml:brushProperty name="height" value="0.07938" units="cm"/>
      <inkml:brushProperty name="color" value="#FF0000"/>
      <inkml:brushProperty name="ignorePressure" value="1"/>
    </inkml:brush>
  </inkml:definitions>
  <inkml:trace contextRef="#ctx0" brushRef="#br0">0 30,'0'-7,"7"-1,15 0,4 1</inkml:trace>
  <inkml:trace contextRef="#ctx0" brushRef="#br0" timeOffset="93">154-9,'7'-6,"1"-3</inkml:trace>
  <inkml:trace contextRef="#ctx0" brushRef="#br0" timeOffset="94">192-47,'7'-7,"2"-1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957BC7E-4078-4866-B867-2B77B90B3486}" type="datetimeFigureOut">
              <a:rPr lang="pt-BR"/>
              <a:pPr>
                <a:defRPr/>
              </a:pPr>
              <a:t>13/05/2024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AAA4A42-DEE5-4EC6-BF64-C832ADBBF3F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565950B-9CC1-48C9-9FA7-646B2B454F49}" type="slidenum">
              <a:rPr lang="pt-BR" altLang="pt-BR" smtClean="0">
                <a:latin typeface="Calibri" panose="020F0502020204030204" pitchFamily="34" charset="0"/>
              </a:rPr>
              <a:pPr/>
              <a:t>1</a:t>
            </a:fld>
            <a:endParaRPr lang="pt-BR" altLang="pt-BR">
              <a:latin typeface="Calibri" panose="020F0502020204030204" pitchFamily="34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565950B-9CC1-48C9-9FA7-646B2B454F49}" type="slidenum">
              <a:rPr lang="pt-BR" altLang="pt-BR" smtClean="0">
                <a:latin typeface="Calibri" panose="020F0502020204030204" pitchFamily="34" charset="0"/>
              </a:rPr>
              <a:pPr/>
              <a:t>38</a:t>
            </a:fld>
            <a:endParaRPr lang="pt-BR" altLang="pt-BR">
              <a:latin typeface="Calibri" panose="020F0502020204030204" pitchFamily="34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894003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3B354-C56A-4CB2-B0AC-0EDEEB85F6AD}" type="datetimeFigureOut">
              <a:rPr lang="pt-BR"/>
              <a:pPr>
                <a:defRPr/>
              </a:pPr>
              <a:t>13/05/2024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39333-C9AE-4674-9E8A-284D14BB4D3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0444995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3817B-29AC-4A43-AF86-980846139795}" type="datetimeFigureOut">
              <a:rPr lang="pt-BR"/>
              <a:pPr>
                <a:defRPr/>
              </a:pPr>
              <a:t>13/05/2024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00502-72E5-4B8D-85E4-875CEBFFFA2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5160181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C6F66-D788-44BA-9C62-3A4A1AE68879}" type="datetimeFigureOut">
              <a:rPr lang="pt-BR"/>
              <a:pPr>
                <a:defRPr/>
              </a:pPr>
              <a:t>13/05/2024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AE38B-F730-4DA8-84D9-F2EDF46AD60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1063178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52193-7A20-4C5F-9C05-F4243A3A507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5270205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50B97-6E58-4A89-A37C-3F0717C3EFAA}" type="datetimeFigureOut">
              <a:rPr lang="pt-BR"/>
              <a:pPr>
                <a:defRPr/>
              </a:pPr>
              <a:t>13/05/2024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CA535-1FBB-463A-800C-52D8C79F5C7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495574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28A3F-0291-4F79-A151-12A61D55A9A3}" type="datetimeFigureOut">
              <a:rPr lang="pt-BR"/>
              <a:pPr>
                <a:defRPr/>
              </a:pPr>
              <a:t>13/05/2024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BDC30-4D7D-4364-8B1D-BBF7B559975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5802399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B2E18-1CA0-481A-B094-1FA1BBB2E2A3}" type="datetimeFigureOut">
              <a:rPr lang="pt-BR"/>
              <a:pPr>
                <a:defRPr/>
              </a:pPr>
              <a:t>13/05/2024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5EADD-0FE0-4CC8-9C8D-C7F490CC057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7409006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0A6AE-2CDD-4734-9052-149288A8D4CD}" type="datetimeFigureOut">
              <a:rPr lang="pt-BR"/>
              <a:pPr>
                <a:defRPr/>
              </a:pPr>
              <a:t>13/05/2024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6BC6F-1A3D-4DBB-9321-9D35B7BADF6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660064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EC920-D6E7-4946-B318-E78BB62CE6D6}" type="datetimeFigureOut">
              <a:rPr lang="pt-BR"/>
              <a:pPr>
                <a:defRPr/>
              </a:pPr>
              <a:t>13/05/2024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14887-CEC1-4061-9E35-DE95C187D04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9967749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3F8F0-1AB1-4D64-905F-6E51B028FC65}" type="datetimeFigureOut">
              <a:rPr lang="pt-BR"/>
              <a:pPr>
                <a:defRPr/>
              </a:pPr>
              <a:t>13/05/2024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9CB37-37E2-48B7-9C55-9D595A5E958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7031018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654E3-2D5D-4199-B44F-DC4806A9BDFD}" type="datetimeFigureOut">
              <a:rPr lang="pt-BR"/>
              <a:pPr>
                <a:defRPr/>
              </a:pPr>
              <a:t>13/05/2024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89083-89DA-456A-B292-211CA4DC9A1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9380811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B1776-1781-4E1B-95E3-045920AB2C57}" type="datetimeFigureOut">
              <a:rPr lang="pt-BR"/>
              <a:pPr>
                <a:defRPr/>
              </a:pPr>
              <a:t>13/05/2024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5D5A3-A148-462D-90E6-6AA176C00E2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6523125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7B4BA4E-F3AC-4431-A7DC-1BAFA08C0E15}" type="datetimeFigureOut">
              <a:rPr lang="pt-BR"/>
              <a:pPr>
                <a:defRPr/>
              </a:pPr>
              <a:t>13/05/2024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Gill Sans MT" panose="020B0502020104020203" pitchFamily="34" charset="0"/>
              </a:defRPr>
            </a:lvl1pPr>
          </a:lstStyle>
          <a:p>
            <a:pPr>
              <a:defRPr/>
            </a:pPr>
            <a:fld id="{D749D624-0135-4048-B1A3-10E1B2EFB75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12" r:id="rId1"/>
    <p:sldLayoutId id="2147484213" r:id="rId2"/>
    <p:sldLayoutId id="2147484214" r:id="rId3"/>
    <p:sldLayoutId id="2147484215" r:id="rId4"/>
    <p:sldLayoutId id="2147484216" r:id="rId5"/>
    <p:sldLayoutId id="2147484217" r:id="rId6"/>
    <p:sldLayoutId id="2147484218" r:id="rId7"/>
    <p:sldLayoutId id="2147484219" r:id="rId8"/>
    <p:sldLayoutId id="2147484220" r:id="rId9"/>
    <p:sldLayoutId id="2147484221" r:id="rId10"/>
    <p:sldLayoutId id="2147484222" r:id="rId11"/>
    <p:sldLayoutId id="2147484223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2012.sbponline.org.br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customXml" Target="../ink/ink1.xml"/><Relationship Id="rId4" Type="http://schemas.openxmlformats.org/officeDocument/2006/relationships/image" Target="../media/image28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2012.sbponline.org.br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8032" y="2492896"/>
            <a:ext cx="7772400" cy="3022600"/>
          </a:xfrm>
        </p:spPr>
        <p:txBody>
          <a:bodyPr/>
          <a:lstStyle/>
          <a:p>
            <a:pPr eaLnBrk="1" hangingPunct="1"/>
            <a:r>
              <a:rPr lang="pt-BR" altLang="pt-BR" sz="2000" dirty="0">
                <a:latin typeface="Tahoma" panose="020B0604030504040204" pitchFamily="34" charset="0"/>
              </a:rPr>
              <a:t>Dr. Cristiano Nabuco de Abreu</a:t>
            </a:r>
            <a:br>
              <a:rPr lang="pt-BR" altLang="pt-BR" sz="1600" dirty="0">
                <a:latin typeface="Tahoma" panose="020B0604030504040204" pitchFamily="34" charset="0"/>
              </a:rPr>
            </a:br>
            <a:br>
              <a:rPr lang="pt-BR" altLang="pt-BR" sz="1600" dirty="0">
                <a:latin typeface="Tahoma" panose="020B0604030504040204" pitchFamily="34" charset="0"/>
              </a:rPr>
            </a:br>
            <a:r>
              <a:rPr lang="pt-BR" altLang="pt-BR" sz="1800" dirty="0">
                <a:latin typeface="Tahoma" panose="020B0604030504040204" pitchFamily="34" charset="0"/>
              </a:rPr>
              <a:t>E-mail: cristianonabuco27@gmail.com</a:t>
            </a:r>
            <a:br>
              <a:rPr lang="pt-BR" altLang="pt-BR" sz="1800" dirty="0">
                <a:latin typeface="Tahoma" panose="020B0604030504040204" pitchFamily="34" charset="0"/>
              </a:rPr>
            </a:br>
            <a:r>
              <a:rPr lang="pt-BR" altLang="pt-BR" sz="1800" dirty="0">
                <a:latin typeface="Tahoma" panose="020B0604030504040204" pitchFamily="34" charset="0"/>
              </a:rPr>
              <a:t>@</a:t>
            </a:r>
            <a:r>
              <a:rPr lang="pt-BR" altLang="pt-BR" sz="1800" dirty="0" err="1">
                <a:latin typeface="Tahoma" panose="020B0604030504040204" pitchFamily="34" charset="0"/>
              </a:rPr>
              <a:t>cristianonabuco</a:t>
            </a:r>
            <a:endParaRPr lang="pt-BR" altLang="pt-BR" sz="1400" dirty="0">
              <a:latin typeface="Tahoma" panose="020B0604030504040204" pitchFamily="34" charset="0"/>
            </a:endParaRPr>
          </a:p>
        </p:txBody>
      </p:sp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396875" y="-161925"/>
            <a:ext cx="83518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pt-BR" sz="2400" u="sng">
              <a:latin typeface="Arial" panose="020B0604020202020204" pitchFamily="34" charset="0"/>
              <a:hlinkClick r:id="rId3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pt-BR" sz="1600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60759" y="975499"/>
            <a:ext cx="845971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000" b="1" i="0" dirty="0">
                <a:solidFill>
                  <a:srgbClr val="FFC000"/>
                </a:solidFill>
                <a:effectLst/>
                <a:latin typeface="Calibri Light" panose="020F0302020204030204" pitchFamily="34" charset="0"/>
              </a:rPr>
              <a:t>Audiência Pública | Senador </a:t>
            </a:r>
            <a:r>
              <a:rPr lang="pt-BR" sz="2000" b="1" i="0" dirty="0" err="1">
                <a:solidFill>
                  <a:srgbClr val="FFC000"/>
                </a:solidFill>
                <a:effectLst/>
                <a:latin typeface="Calibri Light" panose="020F0302020204030204" pitchFamily="34" charset="0"/>
              </a:rPr>
              <a:t>Izalci</a:t>
            </a:r>
            <a:r>
              <a:rPr lang="pt-BR" sz="2000" b="1" i="0" dirty="0">
                <a:solidFill>
                  <a:srgbClr val="FFC000"/>
                </a:solidFill>
                <a:effectLst/>
                <a:latin typeface="Calibri Light" panose="020F0302020204030204" pitchFamily="34" charset="0"/>
              </a:rPr>
              <a:t> Lucas (PSDB - DF)</a:t>
            </a:r>
          </a:p>
          <a:p>
            <a:pPr algn="ctr">
              <a:spcBef>
                <a:spcPct val="50000"/>
              </a:spcBef>
              <a:defRPr/>
            </a:pPr>
            <a:r>
              <a:rPr lang="pt-BR" sz="2000" b="1" i="0" dirty="0">
                <a:solidFill>
                  <a:srgbClr val="FFC000"/>
                </a:solidFill>
                <a:effectLst/>
                <a:latin typeface="Calibri Light" panose="020F0302020204030204" pitchFamily="34" charset="0"/>
              </a:rPr>
              <a:t> </a:t>
            </a:r>
            <a:r>
              <a:rPr lang="pt-BR" sz="3200" b="1" dirty="0">
                <a:solidFill>
                  <a:srgbClr val="FFC000"/>
                </a:solidFill>
                <a:latin typeface="Calibri Light" panose="020F0302020204030204" pitchFamily="34" charset="0"/>
              </a:rPr>
              <a:t>“Proteção de crianças e adolescentes em ambientes digitais”.                                                  PL 2628/2022</a:t>
            </a:r>
            <a:endParaRPr lang="pt-BR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153EAA0-0EA0-0614-9842-D2A704AFE2AD}"/>
              </a:ext>
            </a:extLst>
          </p:cNvPr>
          <p:cNvSpPr txBox="1"/>
          <p:nvPr/>
        </p:nvSpPr>
        <p:spPr>
          <a:xfrm>
            <a:off x="7812359" y="6525344"/>
            <a:ext cx="12961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0" dirty="0" err="1"/>
              <a:t>midia</a:t>
            </a:r>
            <a:endParaRPr lang="pt-BR" sz="1050" dirty="0"/>
          </a:p>
        </p:txBody>
      </p:sp>
      <p:pic>
        <p:nvPicPr>
          <p:cNvPr id="7" name="Imagem 6" descr="Desenho de bandeira&#10;&#10;Descrição gerada automaticamente com confiança média">
            <a:extLst>
              <a:ext uri="{FF2B5EF4-FFF2-40B4-BE49-F238E27FC236}">
                <a16:creationId xmlns:a16="http://schemas.microsoft.com/office/drawing/2014/main" id="{753B3668-6689-6308-457D-028223D2E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998" y="5088648"/>
            <a:ext cx="5023233" cy="12055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2CEB95-0A38-299A-3C3F-B006538A0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2C6FD87-0386-F934-A71F-A28EB5BB598D}"/>
              </a:ext>
            </a:extLst>
          </p:cNvPr>
          <p:cNvSpPr txBox="1"/>
          <p:nvPr/>
        </p:nvSpPr>
        <p:spPr>
          <a:xfrm>
            <a:off x="4392488" y="5589240"/>
            <a:ext cx="47880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/>
              <a:t>FONTE: https://</a:t>
            </a:r>
            <a:r>
              <a:rPr lang="pt-BR" sz="1050" dirty="0" err="1"/>
              <a:t>datareportal.com</a:t>
            </a:r>
            <a:r>
              <a:rPr lang="pt-BR" sz="1050" dirty="0"/>
              <a:t>/</a:t>
            </a:r>
            <a:r>
              <a:rPr lang="pt-BR" sz="1050" dirty="0" err="1"/>
              <a:t>reports</a:t>
            </a:r>
            <a:r>
              <a:rPr lang="pt-BR" sz="1050" dirty="0"/>
              <a:t>/digital-2023-global-overview-report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0A32312-1977-5A43-C36B-C04FB95E4011}"/>
              </a:ext>
            </a:extLst>
          </p:cNvPr>
          <p:cNvSpPr/>
          <p:nvPr/>
        </p:nvSpPr>
        <p:spPr>
          <a:xfrm>
            <a:off x="1850500" y="5469208"/>
            <a:ext cx="7402020" cy="1344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eaLnBrk="1" hangingPunct="1">
              <a:lnSpc>
                <a:spcPct val="90000"/>
              </a:lnSpc>
              <a:spcAft>
                <a:spcPts val="800"/>
              </a:spcAft>
            </a:pP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FONTE: https://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datareportal.com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/reports/digital-2024-deep-dive-the-time-we-spend-on-social-media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05836CD-CF21-D9D2-C9EF-F45403BF85C1}"/>
              </a:ext>
            </a:extLst>
          </p:cNvPr>
          <p:cNvSpPr txBox="1"/>
          <p:nvPr/>
        </p:nvSpPr>
        <p:spPr>
          <a:xfrm>
            <a:off x="7092280" y="6453336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00" dirty="0" err="1"/>
              <a:t>Tipsos</a:t>
            </a:r>
            <a:r>
              <a:rPr lang="pt-BR" sz="1000" dirty="0"/>
              <a:t> principais razões acesso</a:t>
            </a:r>
          </a:p>
        </p:txBody>
      </p:sp>
      <p:pic>
        <p:nvPicPr>
          <p:cNvPr id="4" name="Espaço Reservado para Conteúdo 3" descr="Gráfico, Gráfico de barras, Histograma&#10;&#10;Descrição gerada automaticamente">
            <a:extLst>
              <a:ext uri="{FF2B5EF4-FFF2-40B4-BE49-F238E27FC236}">
                <a16:creationId xmlns:a16="http://schemas.microsoft.com/office/drawing/2014/main" id="{51B6FCBB-45BD-C1B4-9C02-6894BFB4F7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4801"/>
            <a:ext cx="9144000" cy="5172472"/>
          </a:xfrm>
          <a:prstGeom prst="rect">
            <a:avLst/>
          </a:prstGeom>
        </p:spPr>
      </p:pic>
      <p:sp>
        <p:nvSpPr>
          <p:cNvPr id="3" name="Seta para Baixo 2">
            <a:extLst>
              <a:ext uri="{FF2B5EF4-FFF2-40B4-BE49-F238E27FC236}">
                <a16:creationId xmlns:a16="http://schemas.microsoft.com/office/drawing/2014/main" id="{2EDA0B07-6453-0846-DF0A-3831BA80EC0F}"/>
              </a:ext>
            </a:extLst>
          </p:cNvPr>
          <p:cNvSpPr/>
          <p:nvPr/>
        </p:nvSpPr>
        <p:spPr>
          <a:xfrm rot="10351529">
            <a:off x="520140" y="4886547"/>
            <a:ext cx="288032" cy="31725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362482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FCF0A8D0-FEA7-62E1-3537-57612D3BE23C}"/>
              </a:ext>
            </a:extLst>
          </p:cNvPr>
          <p:cNvSpPr txBox="1"/>
          <p:nvPr/>
        </p:nvSpPr>
        <p:spPr>
          <a:xfrm>
            <a:off x="4032448" y="6127412"/>
            <a:ext cx="52200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/>
              <a:t>FONTE: https://</a:t>
            </a:r>
            <a:r>
              <a:rPr lang="pt-BR" sz="1050" dirty="0" err="1"/>
              <a:t>datareportal.com</a:t>
            </a:r>
            <a:r>
              <a:rPr lang="pt-BR" sz="1050" dirty="0"/>
              <a:t>/</a:t>
            </a:r>
            <a:r>
              <a:rPr lang="pt-BR" sz="1050" dirty="0" err="1"/>
              <a:t>reports</a:t>
            </a:r>
            <a:r>
              <a:rPr lang="pt-BR" sz="1050" dirty="0"/>
              <a:t>/digital-2024-deep-dive-what-we-do-online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FB81206-A9F2-A0C8-EA23-C4D4F9D8C20E}"/>
              </a:ext>
            </a:extLst>
          </p:cNvPr>
          <p:cNvSpPr txBox="1"/>
          <p:nvPr/>
        </p:nvSpPr>
        <p:spPr>
          <a:xfrm>
            <a:off x="6876256" y="6583362"/>
            <a:ext cx="22677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50" dirty="0" err="1"/>
              <a:t>Insts</a:t>
            </a:r>
            <a:r>
              <a:rPr lang="pt-BR" sz="1050" dirty="0"/>
              <a:t> ranking</a:t>
            </a:r>
          </a:p>
        </p:txBody>
      </p:sp>
      <p:pic>
        <p:nvPicPr>
          <p:cNvPr id="10" name="Imagem 9" descr="Gráfico&#10;&#10;Descrição gerada automaticamente">
            <a:extLst>
              <a:ext uri="{FF2B5EF4-FFF2-40B4-BE49-F238E27FC236}">
                <a16:creationId xmlns:a16="http://schemas.microsoft.com/office/drawing/2014/main" id="{2DEEE0C2-EEEB-8405-401B-BA8B09FBC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064"/>
            <a:ext cx="9144000" cy="517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2257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216FEF-0EDF-AA70-329E-4E2F33C67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7401823-C1E6-6855-119C-6018FB72F10E}"/>
              </a:ext>
            </a:extLst>
          </p:cNvPr>
          <p:cNvSpPr txBox="1"/>
          <p:nvPr/>
        </p:nvSpPr>
        <p:spPr>
          <a:xfrm>
            <a:off x="4392488" y="5949280"/>
            <a:ext cx="47880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/>
              <a:t>FONTE: https://</a:t>
            </a:r>
            <a:r>
              <a:rPr lang="pt-BR" sz="1050" dirty="0" err="1"/>
              <a:t>datareportal.com</a:t>
            </a:r>
            <a:r>
              <a:rPr lang="pt-BR" sz="1050" dirty="0"/>
              <a:t>/</a:t>
            </a:r>
            <a:r>
              <a:rPr lang="pt-BR" sz="1050" dirty="0" err="1"/>
              <a:t>reports</a:t>
            </a:r>
            <a:r>
              <a:rPr lang="pt-BR" sz="1050" dirty="0"/>
              <a:t>/digital-2024-global-overview-report</a:t>
            </a:r>
          </a:p>
        </p:txBody>
      </p:sp>
      <p:sp>
        <p:nvSpPr>
          <p:cNvPr id="10" name="Seta para Baixo 9">
            <a:extLst>
              <a:ext uri="{FF2B5EF4-FFF2-40B4-BE49-F238E27FC236}">
                <a16:creationId xmlns:a16="http://schemas.microsoft.com/office/drawing/2014/main" id="{0165E350-BD41-B739-646D-E0DCB6E72F8C}"/>
              </a:ext>
            </a:extLst>
          </p:cNvPr>
          <p:cNvSpPr/>
          <p:nvPr/>
        </p:nvSpPr>
        <p:spPr>
          <a:xfrm rot="5400000">
            <a:off x="1274242" y="3198366"/>
            <a:ext cx="288032" cy="31725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4E2BAC9-EE73-5580-B0D4-06D3E57B52CD}"/>
              </a:ext>
            </a:extLst>
          </p:cNvPr>
          <p:cNvSpPr txBox="1"/>
          <p:nvPr/>
        </p:nvSpPr>
        <p:spPr>
          <a:xfrm>
            <a:off x="6156176" y="6525344"/>
            <a:ext cx="19442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00" dirty="0" err="1"/>
              <a:t>tiktok</a:t>
            </a:r>
            <a:endParaRPr lang="pt-BR" sz="1000" dirty="0"/>
          </a:p>
        </p:txBody>
      </p:sp>
      <p:pic>
        <p:nvPicPr>
          <p:cNvPr id="5" name="Espaço Reservado para Conteúdo 4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3A04B2F2-54B8-C3FD-1627-A941CA0918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4" y="646669"/>
            <a:ext cx="9127906" cy="5031637"/>
          </a:xfrm>
        </p:spPr>
      </p:pic>
      <p:sp>
        <p:nvSpPr>
          <p:cNvPr id="6" name="Seta para Baixo 5">
            <a:extLst>
              <a:ext uri="{FF2B5EF4-FFF2-40B4-BE49-F238E27FC236}">
                <a16:creationId xmlns:a16="http://schemas.microsoft.com/office/drawing/2014/main" id="{B7C08665-1015-7C47-FB10-5677803D6BD0}"/>
              </a:ext>
            </a:extLst>
          </p:cNvPr>
          <p:cNvSpPr/>
          <p:nvPr/>
        </p:nvSpPr>
        <p:spPr>
          <a:xfrm rot="5400000">
            <a:off x="1317030" y="2622302"/>
            <a:ext cx="288032" cy="31725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034176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F7ADC6-151D-C60B-7B25-2224E79E7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1DC7BCDD-1EBB-324C-C709-D97A1EB483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90" y="836712"/>
            <a:ext cx="9189190" cy="5163450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9679357-01B5-D8B9-5040-4AC60F221999}"/>
              </a:ext>
            </a:extLst>
          </p:cNvPr>
          <p:cNvSpPr txBox="1"/>
          <p:nvPr/>
        </p:nvSpPr>
        <p:spPr>
          <a:xfrm>
            <a:off x="3779912" y="6055404"/>
            <a:ext cx="53640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/>
              <a:t>FONTE: https://</a:t>
            </a:r>
            <a:r>
              <a:rPr lang="pt-BR" sz="1050" dirty="0" err="1"/>
              <a:t>wearesocial.com</a:t>
            </a:r>
            <a:r>
              <a:rPr lang="pt-BR" sz="1050" dirty="0"/>
              <a:t>/id/blog/2024/01/digital-2024-5-billion-social-media-users/</a:t>
            </a:r>
          </a:p>
        </p:txBody>
      </p:sp>
      <p:sp>
        <p:nvSpPr>
          <p:cNvPr id="7" name="Seta para Baixo 6">
            <a:extLst>
              <a:ext uri="{FF2B5EF4-FFF2-40B4-BE49-F238E27FC236}">
                <a16:creationId xmlns:a16="http://schemas.microsoft.com/office/drawing/2014/main" id="{5B96A06C-EB77-E9C5-1D2B-A6889123ECE2}"/>
              </a:ext>
            </a:extLst>
          </p:cNvPr>
          <p:cNvSpPr/>
          <p:nvPr/>
        </p:nvSpPr>
        <p:spPr>
          <a:xfrm rot="5400000">
            <a:off x="1202234" y="2910334"/>
            <a:ext cx="288032" cy="31725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46C49FE-89A1-C8CE-5BE2-F81D4ABFDD4D}"/>
              </a:ext>
            </a:extLst>
          </p:cNvPr>
          <p:cNvSpPr txBox="1"/>
          <p:nvPr/>
        </p:nvSpPr>
        <p:spPr>
          <a:xfrm>
            <a:off x="7668344" y="6495147"/>
            <a:ext cx="15841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Mobile % country</a:t>
            </a:r>
          </a:p>
        </p:txBody>
      </p:sp>
    </p:spTree>
    <p:extLst>
      <p:ext uri="{BB962C8B-B14F-4D97-AF65-F5344CB8AC3E}">
        <p14:creationId xmlns:p14="http://schemas.microsoft.com/office/powerpoint/2010/main" val="299594352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C98404-E79A-ADE7-A6F9-E9836CDF3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71CBFF-29DF-08FA-8188-ABA0217CB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grpSp>
        <p:nvGrpSpPr>
          <p:cNvPr id="4" name="Captura de Tela 2023-05-28 às 17.18.16.png">
            <a:extLst>
              <a:ext uri="{FF2B5EF4-FFF2-40B4-BE49-F238E27FC236}">
                <a16:creationId xmlns:a16="http://schemas.microsoft.com/office/drawing/2014/main" id="{DE7DB417-FB0E-F9BA-858A-D31FCB3FA5B4}"/>
              </a:ext>
            </a:extLst>
          </p:cNvPr>
          <p:cNvGrpSpPr/>
          <p:nvPr/>
        </p:nvGrpSpPr>
        <p:grpSpPr>
          <a:xfrm>
            <a:off x="607232" y="0"/>
            <a:ext cx="7929536" cy="7101408"/>
            <a:chOff x="0" y="0"/>
            <a:chExt cx="10195214" cy="8692852"/>
          </a:xfrm>
        </p:grpSpPr>
        <p:pic>
          <p:nvPicPr>
            <p:cNvPr id="5" name="Captura de Tela 2023-05-28 às 17.18.16.png" descr="Captura de Tela 2023-05-28 às 17.18.16.png">
              <a:extLst>
                <a:ext uri="{FF2B5EF4-FFF2-40B4-BE49-F238E27FC236}">
                  <a16:creationId xmlns:a16="http://schemas.microsoft.com/office/drawing/2014/main" id="{D266923F-CE12-EEA5-8F70-0EE6B2ACF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0500" y="190500"/>
              <a:ext cx="9814215" cy="828645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" name="Captura de Tela 2023-05-28 às 17.18.16.png" descr="Captura de Tela 2023-05-28 às 17.18.16.png">
              <a:extLst>
                <a:ext uri="{FF2B5EF4-FFF2-40B4-BE49-F238E27FC236}">
                  <a16:creationId xmlns:a16="http://schemas.microsoft.com/office/drawing/2014/main" id="{2F19615A-F718-A0E3-AF9C-0DE707FC7CC4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0195215" cy="8692853"/>
            </a:xfrm>
            <a:prstGeom prst="rect">
              <a:avLst/>
            </a:prstGeom>
            <a:effectLst/>
          </p:spPr>
        </p:pic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3F9FB08B-4D4A-6FA9-09DD-D00BCE90402B}"/>
              </a:ext>
            </a:extLst>
          </p:cNvPr>
          <p:cNvSpPr txBox="1"/>
          <p:nvPr/>
        </p:nvSpPr>
        <p:spPr>
          <a:xfrm>
            <a:off x="7668344" y="6559460"/>
            <a:ext cx="20162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0" dirty="0"/>
              <a:t>impactos</a:t>
            </a:r>
          </a:p>
        </p:txBody>
      </p:sp>
      <p:sp>
        <p:nvSpPr>
          <p:cNvPr id="8" name="Seta para Baixo 7">
            <a:extLst>
              <a:ext uri="{FF2B5EF4-FFF2-40B4-BE49-F238E27FC236}">
                <a16:creationId xmlns:a16="http://schemas.microsoft.com/office/drawing/2014/main" id="{62E37445-D154-8D6F-DCEF-FCB9082BDAAF}"/>
              </a:ext>
            </a:extLst>
          </p:cNvPr>
          <p:cNvSpPr/>
          <p:nvPr/>
        </p:nvSpPr>
        <p:spPr>
          <a:xfrm rot="5400000">
            <a:off x="3362474" y="4494510"/>
            <a:ext cx="288032" cy="31725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567951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7B90450-18A2-E3A4-ED94-F9E8A4026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864" y="703237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endParaRPr lang="pt-BR" sz="9600" dirty="0"/>
          </a:p>
          <a:p>
            <a:pPr marL="0" indent="0" algn="ctr">
              <a:buNone/>
            </a:pPr>
            <a:r>
              <a:rPr lang="pt-BR" sz="9600" dirty="0"/>
              <a:t>alguns impactos</a:t>
            </a:r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ADAFF20-F501-6191-EA04-EC8431AEF8D4}"/>
              </a:ext>
            </a:extLst>
          </p:cNvPr>
          <p:cNvSpPr txBox="1"/>
          <p:nvPr/>
        </p:nvSpPr>
        <p:spPr>
          <a:xfrm>
            <a:off x="6660232" y="6423139"/>
            <a:ext cx="23042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00" dirty="0"/>
              <a:t>Impactos mídia leiga</a:t>
            </a:r>
          </a:p>
        </p:txBody>
      </p:sp>
    </p:spTree>
    <p:extLst>
      <p:ext uri="{BB962C8B-B14F-4D97-AF65-F5344CB8AC3E}">
        <p14:creationId xmlns:p14="http://schemas.microsoft.com/office/powerpoint/2010/main" val="198921951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839D88F-FAC3-82DE-ADCA-B6783A4B9BB9}"/>
              </a:ext>
            </a:extLst>
          </p:cNvPr>
          <p:cNvSpPr txBox="1"/>
          <p:nvPr/>
        </p:nvSpPr>
        <p:spPr>
          <a:xfrm>
            <a:off x="467544" y="4221088"/>
            <a:ext cx="353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FONTE: https://</a:t>
            </a:r>
            <a:r>
              <a:rPr lang="pt-BR" sz="1200" dirty="0" err="1"/>
              <a:t>www.momjunction.com</a:t>
            </a:r>
            <a:r>
              <a:rPr lang="pt-BR" sz="1200" dirty="0"/>
              <a:t>/</a:t>
            </a:r>
            <a:r>
              <a:rPr lang="pt-BR" sz="1200" dirty="0" err="1"/>
              <a:t>articles</a:t>
            </a:r>
            <a:r>
              <a:rPr lang="pt-BR" sz="1200" dirty="0"/>
              <a:t>/side-effects-of-mobile-phones-on-teenagers_00352682/</a:t>
            </a:r>
          </a:p>
        </p:txBody>
      </p:sp>
      <p:pic>
        <p:nvPicPr>
          <p:cNvPr id="9" name="Espaço Reservado para Conteúdo 3" descr="Pessoas sentadas ao redor de uma mesa&#10;&#10;Descrição gerada automaticamente">
            <a:extLst>
              <a:ext uri="{FF2B5EF4-FFF2-40B4-BE49-F238E27FC236}">
                <a16:creationId xmlns:a16="http://schemas.microsoft.com/office/drawing/2014/main" id="{8597CE09-1BF1-63D6-D994-24A3FA0C1A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7059"/>
            <a:ext cx="3313140" cy="3750099"/>
          </a:xfrm>
          <a:prstGeom prst="rect">
            <a:avLst/>
          </a:prstGeom>
        </p:spPr>
      </p:pic>
      <p:pic>
        <p:nvPicPr>
          <p:cNvPr id="12" name="Imagem 11" descr="Tela de celular com aplicativo aberto&#10;&#10;Descrição gerada automaticamente com confiança média">
            <a:extLst>
              <a:ext uri="{FF2B5EF4-FFF2-40B4-BE49-F238E27FC236}">
                <a16:creationId xmlns:a16="http://schemas.microsoft.com/office/drawing/2014/main" id="{09CC5408-612C-05E4-746E-C9583C37A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16" y="2636912"/>
            <a:ext cx="4515456" cy="288032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CDDCB40B-1A45-9E65-4A13-4D52070936CB}"/>
              </a:ext>
            </a:extLst>
          </p:cNvPr>
          <p:cNvSpPr txBox="1"/>
          <p:nvPr/>
        </p:nvSpPr>
        <p:spPr>
          <a:xfrm>
            <a:off x="4333420" y="5642664"/>
            <a:ext cx="41990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/>
              <a:t>https://</a:t>
            </a:r>
            <a:r>
              <a:rPr lang="pt-BR" sz="1050" dirty="0" err="1"/>
              <a:t>www.dw.com</a:t>
            </a:r>
            <a:r>
              <a:rPr lang="pt-BR" sz="1050" dirty="0"/>
              <a:t>/</a:t>
            </a:r>
            <a:r>
              <a:rPr lang="pt-BR" sz="1050" dirty="0" err="1"/>
              <a:t>pt-br</a:t>
            </a:r>
            <a:r>
              <a:rPr lang="pt-BR" sz="1050" dirty="0"/>
              <a:t>/brincar-com-o-celular-prejudica-as-crian%C3%A7as-pequenas/a-66624651#:~:</a:t>
            </a:r>
            <a:r>
              <a:rPr lang="pt-BR" sz="1050" dirty="0" err="1"/>
              <a:t>text</a:t>
            </a:r>
            <a:r>
              <a:rPr lang="pt-BR" sz="1050" dirty="0"/>
              <a:t>=Crian%C3%A7as%20de%20um%20ano%20que,e%20sociais%2C%20segundo%20o%20estudo.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04AF86D-A445-CE2B-EEFF-574A7FDC5DB3}"/>
              </a:ext>
            </a:extLst>
          </p:cNvPr>
          <p:cNvSpPr txBox="1"/>
          <p:nvPr/>
        </p:nvSpPr>
        <p:spPr>
          <a:xfrm>
            <a:off x="7452320" y="6381328"/>
            <a:ext cx="15121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err="1"/>
              <a:t>saude</a:t>
            </a:r>
            <a:r>
              <a:rPr lang="pt-BR" sz="1000" dirty="0"/>
              <a:t> </a:t>
            </a:r>
            <a:r>
              <a:rPr lang="pt-BR" sz="1000" dirty="0" err="1"/>
              <a:t>fisica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24690960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908050"/>
            <a:ext cx="9231313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57E0DA03-DFFC-4657-B4F4-8B2467F4BB06}"/>
              </a:ext>
            </a:extLst>
          </p:cNvPr>
          <p:cNvSpPr/>
          <p:nvPr/>
        </p:nvSpPr>
        <p:spPr>
          <a:xfrm>
            <a:off x="3016250" y="1903413"/>
            <a:ext cx="3024188" cy="3024187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4820" name="Retângulo 2">
            <a:extLst>
              <a:ext uri="{FF2B5EF4-FFF2-40B4-BE49-F238E27FC236}">
                <a16:creationId xmlns:a16="http://schemas.microsoft.com/office/drawing/2014/main" id="{8AF12D42-7195-45E6-8330-DFBD6CD83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6613" y="3092450"/>
            <a:ext cx="23034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altLang="pt-BR" sz="3600" dirty="0">
                <a:latin typeface="+mn-lt"/>
              </a:rPr>
              <a:t>Saúde física</a:t>
            </a:r>
          </a:p>
        </p:txBody>
      </p:sp>
      <p:sp>
        <p:nvSpPr>
          <p:cNvPr id="34821" name="CaixaDeTexto 2"/>
          <p:cNvSpPr txBox="1">
            <a:spLocks noChangeArrowheads="1"/>
          </p:cNvSpPr>
          <p:nvPr/>
        </p:nvSpPr>
        <p:spPr bwMode="auto">
          <a:xfrm>
            <a:off x="8316913" y="6597650"/>
            <a:ext cx="1368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000" dirty="0">
                <a:latin typeface="Arial" panose="020B0604020202020204" pitchFamily="34" charset="0"/>
              </a:rPr>
              <a:t>2 </a:t>
            </a:r>
            <a:r>
              <a:rPr lang="pt-BR" altLang="pt-BR" sz="1000" dirty="0" err="1">
                <a:latin typeface="Arial" panose="020B0604020202020204" pitchFamily="34" charset="0"/>
              </a:rPr>
              <a:t>papers</a:t>
            </a:r>
            <a:endParaRPr lang="pt-BR" altLang="pt-BR" sz="10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4813"/>
            <a:ext cx="6310312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E9108D6-DB5C-4CFA-B00D-A3A7E42B8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1" y="5215512"/>
            <a:ext cx="8064896" cy="1255907"/>
          </a:xfrm>
          <a:prstGeom prst="rect">
            <a:avLst/>
          </a:prstGeom>
          <a:effectLst>
            <a:glow rad="127000">
              <a:srgbClr val="FF0000"/>
            </a:glow>
            <a:softEdge rad="63500"/>
          </a:effectLst>
        </p:spPr>
      </p:pic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CA70E0DB-E1B8-44B7-9D2A-CBECD5589DCC}"/>
              </a:ext>
            </a:extLst>
          </p:cNvPr>
          <p:cNvCxnSpPr/>
          <p:nvPr/>
        </p:nvCxnSpPr>
        <p:spPr>
          <a:xfrm>
            <a:off x="6238875" y="5949950"/>
            <a:ext cx="171767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7894" name="Imagem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500438"/>
            <a:ext cx="2176463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Imagem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" y="6165850"/>
            <a:ext cx="476885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Imagem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4303713"/>
            <a:ext cx="2176463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Imagem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711575"/>
            <a:ext cx="1223962" cy="7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aixaDeTexto 18"/>
          <p:cNvSpPr txBox="1">
            <a:spLocks noChangeArrowheads="1"/>
          </p:cNvSpPr>
          <p:nvPr/>
        </p:nvSpPr>
        <p:spPr bwMode="auto">
          <a:xfrm>
            <a:off x="5364163" y="6524625"/>
            <a:ext cx="33845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pt-BR" altLang="pt-BR" sz="1100" dirty="0" err="1">
                <a:latin typeface="Arial" panose="020B0604020202020204" pitchFamily="34" charset="0"/>
              </a:rPr>
              <a:t>Saude</a:t>
            </a:r>
            <a:r>
              <a:rPr lang="pt-BR" altLang="pt-BR" sz="1100" dirty="0">
                <a:latin typeface="Arial" panose="020B0604020202020204" pitchFamily="34" charset="0"/>
              </a:rPr>
              <a:t> mental</a:t>
            </a:r>
          </a:p>
        </p:txBody>
      </p:sp>
      <p:pic>
        <p:nvPicPr>
          <p:cNvPr id="38915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6400"/>
            <a:ext cx="7127875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128838"/>
            <a:ext cx="7127875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D2F79AC-EFEE-46EB-9147-0CB6E82E7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34" y="5301208"/>
            <a:ext cx="8014869" cy="1224136"/>
          </a:xfrm>
          <a:prstGeom prst="rect">
            <a:avLst/>
          </a:prstGeom>
          <a:effectLst>
            <a:glow rad="127000">
              <a:srgbClr val="FF0000"/>
            </a:glow>
            <a:softEdge rad="63500"/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Tinta 8">
                <a:extLst>
                  <a:ext uri="{FF2B5EF4-FFF2-40B4-BE49-F238E27FC236}">
                    <a16:creationId xmlns:a16="http://schemas.microsoft.com/office/drawing/2014/main" id="{DB6ED410-28DB-4994-9395-C64787D42C65}"/>
                  </a:ext>
                </a:extLst>
              </p14:cNvPr>
              <p14:cNvContentPartPr/>
              <p14:nvPr/>
            </p14:nvContentPartPr>
            <p14:xfrm>
              <a:off x="1094095" y="6090175"/>
              <a:ext cx="74880" cy="33480"/>
            </p14:xfrm>
          </p:contentPart>
        </mc:Choice>
        <mc:Fallback xmlns="">
          <p:pic>
            <p:nvPicPr>
              <p:cNvPr id="9" name="Tinta 8">
                <a:extLst>
                  <a:ext uri="{FF2B5EF4-FFF2-40B4-BE49-F238E27FC236}">
                    <a16:creationId xmlns:a16="http://schemas.microsoft.com/office/drawing/2014/main" id="{DB6ED410-28DB-4994-9395-C64787D42C6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9764" y="6075775"/>
                <a:ext cx="103542" cy="62280"/>
              </a:xfrm>
              <a:prstGeom prst="rect">
                <a:avLst/>
              </a:prstGeom>
            </p:spPr>
          </p:pic>
        </mc:Fallback>
      </mc:AlternateContent>
      <p:pic>
        <p:nvPicPr>
          <p:cNvPr id="38919" name="Imagem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5969000"/>
            <a:ext cx="3241675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Imagem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6308725"/>
            <a:ext cx="3243263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Imagem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938" y="2708275"/>
            <a:ext cx="1817687" cy="11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7B90450-18A2-E3A4-ED94-F9E8A4026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848" y="620688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endParaRPr lang="pt-BR" sz="9600" dirty="0"/>
          </a:p>
          <a:p>
            <a:pPr marL="0" indent="0" algn="ctr">
              <a:buNone/>
            </a:pPr>
            <a:r>
              <a:rPr lang="pt-BR" sz="9600" dirty="0"/>
              <a:t>o problema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3952484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Resultado de imagem para men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981075"/>
            <a:ext cx="9232900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4A75B749-1C81-43AB-A4C3-8A1F03429559}"/>
              </a:ext>
            </a:extLst>
          </p:cNvPr>
          <p:cNvSpPr/>
          <p:nvPr/>
        </p:nvSpPr>
        <p:spPr>
          <a:xfrm>
            <a:off x="5483225" y="1903413"/>
            <a:ext cx="3024188" cy="3024187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9940" name="Retângulo 4">
            <a:extLst>
              <a:ext uri="{FF2B5EF4-FFF2-40B4-BE49-F238E27FC236}">
                <a16:creationId xmlns:a16="http://schemas.microsoft.com/office/drawing/2014/main" id="{DEF1328A-2E1F-463C-A295-3C62BF15F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1025" y="3092450"/>
            <a:ext cx="2670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altLang="pt-BR" sz="3600" dirty="0">
                <a:latin typeface="+mn-lt"/>
              </a:rPr>
              <a:t>Saúde mental</a:t>
            </a:r>
          </a:p>
        </p:txBody>
      </p:sp>
      <p:sp>
        <p:nvSpPr>
          <p:cNvPr id="39941" name="CaixaDeTexto 1"/>
          <p:cNvSpPr txBox="1">
            <a:spLocks noChangeArrowheads="1"/>
          </p:cNvSpPr>
          <p:nvPr/>
        </p:nvSpPr>
        <p:spPr bwMode="auto">
          <a:xfrm>
            <a:off x="8101013" y="6597650"/>
            <a:ext cx="10080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pt-BR" altLang="pt-BR" sz="1000">
                <a:latin typeface="Arial" panose="020B0604020202020204" pitchFamily="34" charset="0"/>
              </a:rPr>
              <a:t>midia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0663"/>
            <a:ext cx="5532437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950913"/>
            <a:ext cx="4445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63" y="2235200"/>
            <a:ext cx="3025775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CaixaDeTexto 10"/>
          <p:cNvSpPr txBox="1">
            <a:spLocks noChangeArrowheads="1"/>
          </p:cNvSpPr>
          <p:nvPr/>
        </p:nvSpPr>
        <p:spPr bwMode="auto">
          <a:xfrm>
            <a:off x="7524750" y="6567488"/>
            <a:ext cx="18716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000" dirty="0">
                <a:latin typeface="Arial" panose="020B0604020202020204" pitchFamily="34" charset="0"/>
              </a:rPr>
              <a:t>Neutra?</a:t>
            </a:r>
          </a:p>
        </p:txBody>
      </p:sp>
      <p:pic>
        <p:nvPicPr>
          <p:cNvPr id="40966" name="Picture 9" descr="Resultado de imagem para mobile phone addiction magaz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2911475"/>
            <a:ext cx="2732088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Resultado de imagem para news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49800"/>
            <a:ext cx="2808288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8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8" y="4749800"/>
            <a:ext cx="290512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12" descr="Imagem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762500"/>
            <a:ext cx="2736850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alão de Fala: Oval 1">
            <a:extLst>
              <a:ext uri="{FF2B5EF4-FFF2-40B4-BE49-F238E27FC236}">
                <a16:creationId xmlns:a16="http://schemas.microsoft.com/office/drawing/2014/main" id="{5DBA5DA0-CB14-4ECB-B914-E136DD2C088C}"/>
              </a:ext>
            </a:extLst>
          </p:cNvPr>
          <p:cNvSpPr/>
          <p:nvPr/>
        </p:nvSpPr>
        <p:spPr>
          <a:xfrm>
            <a:off x="5940425" y="1844675"/>
            <a:ext cx="2663825" cy="1800225"/>
          </a:xfrm>
          <a:prstGeom prst="wedgeEllipseCallout">
            <a:avLst>
              <a:gd name="adj1" fmla="val -77202"/>
              <a:gd name="adj2" fmla="val 348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endParaRPr lang="pt-BR" sz="2400" dirty="0">
              <a:solidFill>
                <a:srgbClr val="FFC000"/>
              </a:solidFill>
              <a:cs typeface="Arial" panose="020B0604020202020204" pitchFamily="34" charset="0"/>
            </a:endParaRPr>
          </a:p>
        </p:txBody>
      </p:sp>
      <p:pic>
        <p:nvPicPr>
          <p:cNvPr id="43014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773238"/>
            <a:ext cx="2744787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alão de Fala: Oval 7">
            <a:extLst>
              <a:ext uri="{FF2B5EF4-FFF2-40B4-BE49-F238E27FC236}">
                <a16:creationId xmlns:a16="http://schemas.microsoft.com/office/drawing/2014/main" id="{462E6F1D-0FC0-4A61-9BD6-3094804B71AB}"/>
              </a:ext>
            </a:extLst>
          </p:cNvPr>
          <p:cNvSpPr/>
          <p:nvPr/>
        </p:nvSpPr>
        <p:spPr>
          <a:xfrm>
            <a:off x="250825" y="476250"/>
            <a:ext cx="3313113" cy="2520950"/>
          </a:xfrm>
          <a:prstGeom prst="wedgeEllipseCallout">
            <a:avLst>
              <a:gd name="adj1" fmla="val 49884"/>
              <a:gd name="adj2" fmla="val 450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43016" name="CaixaDeTexto 8"/>
          <p:cNvSpPr txBox="1">
            <a:spLocks noChangeArrowheads="1"/>
          </p:cNvSpPr>
          <p:nvPr/>
        </p:nvSpPr>
        <p:spPr bwMode="auto">
          <a:xfrm>
            <a:off x="827088" y="765175"/>
            <a:ext cx="208915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>
                <a:solidFill>
                  <a:srgbClr val="FFC000"/>
                </a:solidFill>
              </a:rPr>
              <a:t>Tecnologia é “neutra”, depende apenas do uso que fazemos...</a:t>
            </a:r>
            <a:endParaRPr lang="pt-BR" altLang="pt-BR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43017" name="Image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88" y="2816225"/>
            <a:ext cx="23844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5F7A7B6-7EFF-4727-87D1-3B0FC9CAECE9}"/>
              </a:ext>
            </a:extLst>
          </p:cNvPr>
          <p:cNvSpPr txBox="1"/>
          <p:nvPr/>
        </p:nvSpPr>
        <p:spPr>
          <a:xfrm>
            <a:off x="6227763" y="2133600"/>
            <a:ext cx="20955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400" dirty="0">
                <a:solidFill>
                  <a:srgbClr val="FFC000"/>
                </a:solidFill>
                <a:latin typeface="+mn-lt"/>
              </a:rPr>
              <a:t>Tudo é uma questão de autocontrole!</a:t>
            </a:r>
          </a:p>
        </p:txBody>
      </p:sp>
      <p:sp>
        <p:nvSpPr>
          <p:cNvPr id="43019" name="CaixaDeTexto 2"/>
          <p:cNvSpPr txBox="1">
            <a:spLocks noChangeArrowheads="1"/>
          </p:cNvSpPr>
          <p:nvPr/>
        </p:nvSpPr>
        <p:spPr bwMode="auto">
          <a:xfrm>
            <a:off x="8093075" y="6602413"/>
            <a:ext cx="10874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000">
                <a:latin typeface="Arial" panose="020B0604020202020204" pitchFamily="34" charset="0"/>
              </a:rPr>
              <a:t>foto escritorio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Resultado de imagem para hundred employees working office">
            <a:extLst>
              <a:ext uri="{FF2B5EF4-FFF2-40B4-BE49-F238E27FC236}">
                <a16:creationId xmlns:a16="http://schemas.microsoft.com/office/drawing/2014/main" id="{4DEFDC1B-3A3A-4AE7-95D5-E82F90EA8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846138"/>
            <a:ext cx="848995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E6FD8BFB-4373-4050-8C65-9D1CD1523174}"/>
              </a:ext>
            </a:extLst>
          </p:cNvPr>
          <p:cNvSpPr/>
          <p:nvPr/>
        </p:nvSpPr>
        <p:spPr>
          <a:xfrm>
            <a:off x="4572000" y="4508500"/>
            <a:ext cx="3816350" cy="1873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8132" name="CaixaDeTexto 7">
            <a:extLst>
              <a:ext uri="{FF2B5EF4-FFF2-40B4-BE49-F238E27FC236}">
                <a16:creationId xmlns:a16="http://schemas.microsoft.com/office/drawing/2014/main" id="{B0B2C97F-FF0D-4352-8516-E35398918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4554538"/>
            <a:ext cx="367347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Trabalhando serem competitivos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Designs manipulativos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Buscando nossa atenção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Maximizar o consumo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Atualização a cada 24 horas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89E24BB-21F7-D646-870F-92CF62CAF0D8}"/>
              </a:ext>
            </a:extLst>
          </p:cNvPr>
          <p:cNvSpPr txBox="1"/>
          <p:nvPr/>
        </p:nvSpPr>
        <p:spPr>
          <a:xfrm>
            <a:off x="8172474" y="6495147"/>
            <a:ext cx="9360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err="1"/>
              <a:t>uoll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3549273510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Espaço Reservado para Conteúdo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03238" y="0"/>
            <a:ext cx="10374313" cy="6858000"/>
          </a:xfrm>
        </p:spPr>
      </p:pic>
      <p:sp>
        <p:nvSpPr>
          <p:cNvPr id="45059" name="CaixaDeTexto 4"/>
          <p:cNvSpPr txBox="1">
            <a:spLocks noChangeArrowheads="1"/>
          </p:cNvSpPr>
          <p:nvPr/>
        </p:nvSpPr>
        <p:spPr bwMode="auto">
          <a:xfrm>
            <a:off x="6659563" y="6524625"/>
            <a:ext cx="173831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100" dirty="0" err="1">
                <a:latin typeface="Arial" panose="020B0604020202020204" pitchFamily="34" charset="0"/>
              </a:rPr>
              <a:t>scientis</a:t>
            </a:r>
            <a:endParaRPr lang="pt-BR" altLang="pt-BR" sz="1100" dirty="0">
              <a:latin typeface="Arial" panose="020B0604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9FF5304B-8DEB-4A8D-86E1-27F64D7314B6}"/>
              </a:ext>
            </a:extLst>
          </p:cNvPr>
          <p:cNvSpPr/>
          <p:nvPr/>
        </p:nvSpPr>
        <p:spPr>
          <a:xfrm>
            <a:off x="5873750" y="1852613"/>
            <a:ext cx="2370138" cy="462756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48131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088" y="0"/>
            <a:ext cx="94996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CaixaDeTexto 1"/>
          <p:cNvSpPr txBox="1">
            <a:spLocks noChangeArrowheads="1"/>
          </p:cNvSpPr>
          <p:nvPr/>
        </p:nvSpPr>
        <p:spPr bwMode="auto">
          <a:xfrm>
            <a:off x="7885113" y="6567488"/>
            <a:ext cx="1727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000" dirty="0">
                <a:latin typeface="Arial" panose="020B0604020202020204" pitchFamily="34" charset="0"/>
              </a:rPr>
              <a:t>A realidade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7B90450-18A2-E3A4-ED94-F9E8A4026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848" y="620688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endParaRPr lang="pt-BR" sz="9600" dirty="0"/>
          </a:p>
          <a:p>
            <a:pPr marL="0" indent="0" algn="ctr">
              <a:buNone/>
            </a:pPr>
            <a:r>
              <a:rPr lang="pt-BR" sz="9600" dirty="0"/>
              <a:t>a realidade</a:t>
            </a:r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3934DA4-A0B2-5C10-BA56-85DA49F5BA5A}"/>
              </a:ext>
            </a:extLst>
          </p:cNvPr>
          <p:cNvSpPr txBox="1"/>
          <p:nvPr/>
        </p:nvSpPr>
        <p:spPr>
          <a:xfrm>
            <a:off x="7020272" y="6495147"/>
            <a:ext cx="2016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00" dirty="0" err="1"/>
              <a:t>Cade</a:t>
            </a:r>
            <a:r>
              <a:rPr lang="pt-BR" sz="1000" dirty="0"/>
              <a:t> me celular?</a:t>
            </a:r>
          </a:p>
        </p:txBody>
      </p:sp>
    </p:spTree>
    <p:extLst>
      <p:ext uri="{BB962C8B-B14F-4D97-AF65-F5344CB8AC3E}">
        <p14:creationId xmlns:p14="http://schemas.microsoft.com/office/powerpoint/2010/main" val="49981770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Conteúdo 7" descr="Tela de celular com publicação numa rede social&#10;&#10;Descrição gerada automaticamente">
            <a:extLst>
              <a:ext uri="{FF2B5EF4-FFF2-40B4-BE49-F238E27FC236}">
                <a16:creationId xmlns:a16="http://schemas.microsoft.com/office/drawing/2014/main" id="{CB91EEE6-968E-A2DE-7C99-DA2B638D41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1236"/>
            <a:ext cx="4635476" cy="6815528"/>
          </a:xfr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A188B2F-1135-8ACD-3DFC-3079D921711F}"/>
              </a:ext>
            </a:extLst>
          </p:cNvPr>
          <p:cNvSpPr txBox="1"/>
          <p:nvPr/>
        </p:nvSpPr>
        <p:spPr>
          <a:xfrm>
            <a:off x="6156176" y="4365104"/>
            <a:ext cx="259228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FONTE: https://</a:t>
            </a:r>
            <a:r>
              <a:rPr lang="pt-BR" sz="1100" dirty="0" err="1"/>
              <a:t>www.msn.com</a:t>
            </a:r>
            <a:r>
              <a:rPr lang="pt-BR" sz="1100" dirty="0"/>
              <a:t>/</a:t>
            </a:r>
            <a:r>
              <a:rPr lang="pt-BR" sz="1100" dirty="0" err="1"/>
              <a:t>pt-br</a:t>
            </a:r>
            <a:r>
              <a:rPr lang="pt-BR" sz="1100" dirty="0"/>
              <a:t>/noticias/brasil/menino-que-acordou-do-coma-ap%C3%B3s-16-dias-revela-pergunta-ao-despertar/ar-AA1d2o8A?ocid=</a:t>
            </a:r>
            <a:r>
              <a:rPr lang="pt-BR" sz="1100" dirty="0" err="1"/>
              <a:t>msedgdhp&amp;pc</a:t>
            </a:r>
            <a:r>
              <a:rPr lang="pt-BR" sz="1100" dirty="0"/>
              <a:t>=U531&amp;cvid=5c4ff9dc9bc740519c66f3de5d7e46c3&amp;ei=54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F382B36-508A-D4DA-ABDB-B14BC7F63C1F}"/>
              </a:ext>
            </a:extLst>
          </p:cNvPr>
          <p:cNvSpPr txBox="1"/>
          <p:nvPr/>
        </p:nvSpPr>
        <p:spPr>
          <a:xfrm>
            <a:off x="7812360" y="6525344"/>
            <a:ext cx="11521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err="1"/>
              <a:t>audio</a:t>
            </a:r>
            <a:endParaRPr lang="pt-BR" sz="1000" dirty="0"/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4050D338-25C6-20CD-E196-5EAF763FC7C0}"/>
              </a:ext>
            </a:extLst>
          </p:cNvPr>
          <p:cNvCxnSpPr>
            <a:cxnSpLocks/>
          </p:cNvCxnSpPr>
          <p:nvPr/>
        </p:nvCxnSpPr>
        <p:spPr>
          <a:xfrm>
            <a:off x="3779912" y="2204864"/>
            <a:ext cx="187220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40589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Recording 27 de jun. de 2023 09:04:36">
            <a:hlinkClick r:id="" action="ppaction://media"/>
            <a:extLst>
              <a:ext uri="{FF2B5EF4-FFF2-40B4-BE49-F238E27FC236}">
                <a16:creationId xmlns:a16="http://schemas.microsoft.com/office/drawing/2014/main" id="{705C0153-5CCA-9C69-6D56-2388E29E35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64462" y="620688"/>
            <a:ext cx="1211594" cy="121159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FA719AB-DF8C-0FA2-9397-306536BE9518}"/>
              </a:ext>
            </a:extLst>
          </p:cNvPr>
          <p:cNvSpPr txBox="1"/>
          <p:nvPr/>
        </p:nvSpPr>
        <p:spPr>
          <a:xfrm>
            <a:off x="7668344" y="6351131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E agora? # </a:t>
            </a:r>
            <a:r>
              <a:rPr lang="pt-BR" sz="1000" dirty="0" err="1"/>
              <a:t>paises</a:t>
            </a:r>
            <a:endParaRPr lang="pt-BR" sz="1000" dirty="0"/>
          </a:p>
        </p:txBody>
      </p:sp>
      <p:pic>
        <p:nvPicPr>
          <p:cNvPr id="6" name="Imagem 5" descr="Uma imagem contendo pessoa, edifício, homem, foto&#10;&#10;Descrição gerada automaticamente">
            <a:extLst>
              <a:ext uri="{FF2B5EF4-FFF2-40B4-BE49-F238E27FC236}">
                <a16:creationId xmlns:a16="http://schemas.microsoft.com/office/drawing/2014/main" id="{359610D1-F56C-4177-132E-4A68DAD92B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73" y="2420888"/>
            <a:ext cx="8053453" cy="363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030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3745F05E-3107-4E66-4155-FBC3E19FFEF5}"/>
              </a:ext>
            </a:extLst>
          </p:cNvPr>
          <p:cNvSpPr txBox="1"/>
          <p:nvPr/>
        </p:nvSpPr>
        <p:spPr>
          <a:xfrm>
            <a:off x="4139952" y="6253862"/>
            <a:ext cx="460851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FONTE: https://</a:t>
            </a:r>
            <a:r>
              <a:rPr lang="pt-BR" sz="1000" dirty="0" err="1"/>
              <a:t>www.hhs.gov</a:t>
            </a:r>
            <a:r>
              <a:rPr lang="pt-BR" sz="1000" dirty="0"/>
              <a:t>/</a:t>
            </a:r>
            <a:r>
              <a:rPr lang="pt-BR" sz="1000" dirty="0" err="1"/>
              <a:t>about</a:t>
            </a:r>
            <a:r>
              <a:rPr lang="pt-BR" sz="1000" dirty="0"/>
              <a:t>/</a:t>
            </a:r>
            <a:r>
              <a:rPr lang="pt-BR" sz="1000" dirty="0" err="1"/>
              <a:t>news</a:t>
            </a:r>
            <a:r>
              <a:rPr lang="pt-BR" sz="1000" dirty="0"/>
              <a:t>/2023/05/23/surgeon-general-issues-new-advisory-about-effects-social-media-use-has-youth-mental-health.html</a:t>
            </a:r>
          </a:p>
        </p:txBody>
      </p:sp>
      <p:pic>
        <p:nvPicPr>
          <p:cNvPr id="6" name="Imagem 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3C166A02-90BB-1880-87D8-3B69F6222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8" y="260648"/>
            <a:ext cx="4290410" cy="5661248"/>
          </a:xfrm>
          <a:prstGeom prst="rect">
            <a:avLst/>
          </a:prstGeom>
        </p:spPr>
      </p:pic>
      <p:pic>
        <p:nvPicPr>
          <p:cNvPr id="7" name="Imagem 6" descr="Texto, Carta&#10;&#10;Descrição gerada automaticamente">
            <a:extLst>
              <a:ext uri="{FF2B5EF4-FFF2-40B4-BE49-F238E27FC236}">
                <a16:creationId xmlns:a16="http://schemas.microsoft.com/office/drawing/2014/main" id="{B328D8D1-BD09-353B-2109-F569D3524B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171542"/>
            <a:ext cx="5040560" cy="3993762"/>
          </a:xfrm>
          <a:prstGeom prst="rect">
            <a:avLst/>
          </a:prstGeom>
        </p:spPr>
      </p:pic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424A144A-9CF7-9A1D-21A1-17AAE6072C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76672"/>
            <a:ext cx="2406957" cy="128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7559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EC827A0B-7262-AFEE-1292-451ED8EDE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833" y="980728"/>
            <a:ext cx="3914639" cy="412455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1A21257-D994-A782-3F9A-85A823C3A182}"/>
              </a:ext>
            </a:extLst>
          </p:cNvPr>
          <p:cNvSpPr txBox="1"/>
          <p:nvPr/>
        </p:nvSpPr>
        <p:spPr>
          <a:xfrm>
            <a:off x="5076056" y="5229200"/>
            <a:ext cx="3588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/>
              <a:t>https://</a:t>
            </a:r>
            <a:r>
              <a:rPr lang="pt-BR" sz="800" dirty="0" err="1"/>
              <a:t>jornal.usp.br</a:t>
            </a:r>
            <a:r>
              <a:rPr lang="pt-BR" sz="800" dirty="0"/>
              <a:t>/atualidades/brasileiros-passam-em-media-56-do-dia-em-frente-as-telas-de-smartfones-computadores/</a:t>
            </a:r>
          </a:p>
        </p:txBody>
      </p:sp>
      <p:pic>
        <p:nvPicPr>
          <p:cNvPr id="5" name="Espaço Reservado para Conteúdo 4" descr="Interface gráfica do usuário, Aplicativo, Teams&#10;&#10;Descrição gerada automaticamente">
            <a:extLst>
              <a:ext uri="{FF2B5EF4-FFF2-40B4-BE49-F238E27FC236}">
                <a16:creationId xmlns:a16="http://schemas.microsoft.com/office/drawing/2014/main" id="{9D92B367-DC06-11B0-96ED-7A1D2D164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80" y="260648"/>
            <a:ext cx="4092504" cy="3336659"/>
          </a:xfrm>
          <a:prstGeom prst="rect">
            <a:avLst/>
          </a:prstGeom>
        </p:spPr>
      </p:pic>
      <p:pic>
        <p:nvPicPr>
          <p:cNvPr id="6" name="Espaço Reservado para Conteúdo 4" descr="Menino deitado em sofá&#10;&#10;Descrição gerada automaticamente com confiança baixa">
            <a:extLst>
              <a:ext uri="{FF2B5EF4-FFF2-40B4-BE49-F238E27FC236}">
                <a16:creationId xmlns:a16="http://schemas.microsoft.com/office/drawing/2014/main" id="{62CCB2EB-2177-31E8-7E04-EE6CBF4A08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96" y="4365104"/>
            <a:ext cx="4092504" cy="192223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C435BF2-0AEC-2C15-9C67-820344D0FAD8}"/>
              </a:ext>
            </a:extLst>
          </p:cNvPr>
          <p:cNvSpPr txBox="1"/>
          <p:nvPr/>
        </p:nvSpPr>
        <p:spPr>
          <a:xfrm>
            <a:off x="467544" y="3645024"/>
            <a:ext cx="40925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FONTE: https://</a:t>
            </a:r>
            <a:r>
              <a:rPr lang="pt-BR" sz="1100" dirty="0" err="1"/>
              <a:t>vidasaudavel.einstein.br</a:t>
            </a:r>
            <a:r>
              <a:rPr lang="pt-BR" sz="1100" dirty="0"/>
              <a:t>/redes-sociais-e-</a:t>
            </a:r>
            <a:r>
              <a:rPr lang="pt-BR" sz="1100" dirty="0" err="1"/>
              <a:t>saude</a:t>
            </a:r>
            <a:r>
              <a:rPr lang="pt-BR" sz="1100" dirty="0"/>
              <a:t>-mental/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AB7A19C-00E6-B989-6C2A-4282DD66FD0B}"/>
              </a:ext>
            </a:extLst>
          </p:cNvPr>
          <p:cNvSpPr txBox="1"/>
          <p:nvPr/>
        </p:nvSpPr>
        <p:spPr>
          <a:xfrm>
            <a:off x="467544" y="6300028"/>
            <a:ext cx="4092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/>
              <a:t>FONTE: https://</a:t>
            </a:r>
            <a:r>
              <a:rPr lang="pt-BR" sz="900" dirty="0" err="1"/>
              <a:t>oglobo.globo.com</a:t>
            </a:r>
            <a:r>
              <a:rPr lang="pt-BR" sz="900" dirty="0"/>
              <a:t>/patrocinado/dino/noticia/2023/05/volume-de-uso-de-redes-sociais-pode-afetar-</a:t>
            </a:r>
            <a:r>
              <a:rPr lang="pt-BR" sz="900" dirty="0" err="1"/>
              <a:t>saude</a:t>
            </a:r>
            <a:r>
              <a:rPr lang="pt-BR" sz="900" dirty="0"/>
              <a:t>-</a:t>
            </a:r>
            <a:r>
              <a:rPr lang="pt-BR" sz="900" dirty="0" err="1"/>
              <a:t>mental.ghtml</a:t>
            </a:r>
            <a:endParaRPr lang="pt-BR" sz="9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F6169A5-EF13-6DDF-259B-D8946530FF5B}"/>
              </a:ext>
            </a:extLst>
          </p:cNvPr>
          <p:cNvSpPr txBox="1"/>
          <p:nvPr/>
        </p:nvSpPr>
        <p:spPr>
          <a:xfrm>
            <a:off x="7020272" y="6381328"/>
            <a:ext cx="1440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+ </a:t>
            </a:r>
            <a:r>
              <a:rPr lang="pt-BR" sz="1000" dirty="0" err="1"/>
              <a:t>midia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33953109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B484F193-B0C4-78F3-24AC-987EE5A37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36084"/>
            <a:ext cx="3888432" cy="5585832"/>
          </a:xfrm>
          <a:prstGeom prst="rect">
            <a:avLst/>
          </a:prstGeom>
        </p:spPr>
      </p:pic>
      <p:pic>
        <p:nvPicPr>
          <p:cNvPr id="6" name="Imagem 5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28AFAE67-9DA9-C60B-E38A-EE3391E20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956" y="1700808"/>
            <a:ext cx="4889500" cy="37211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1599F1E-C52C-2119-5E7C-E6B3AFDD7BE2}"/>
              </a:ext>
            </a:extLst>
          </p:cNvPr>
          <p:cNvSpPr txBox="1"/>
          <p:nvPr/>
        </p:nvSpPr>
        <p:spPr>
          <a:xfrm>
            <a:off x="4644008" y="5589240"/>
            <a:ext cx="3672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FONTE: https://</a:t>
            </a:r>
            <a:r>
              <a:rPr lang="pt-BR" sz="1400" dirty="0" err="1"/>
              <a:t>www.elysee.fr</a:t>
            </a:r>
            <a:r>
              <a:rPr lang="pt-BR" sz="1400" dirty="0"/>
              <a:t>/admin/upload/default/0001/16/fbec6abe9d9cc1bff3043d87b9f7951e62779b09.pdf</a:t>
            </a:r>
          </a:p>
        </p:txBody>
      </p:sp>
      <p:pic>
        <p:nvPicPr>
          <p:cNvPr id="9" name="Imagem 8" descr="Forma&#10;&#10;Descrição gerada automaticamente com confiança baixa">
            <a:extLst>
              <a:ext uri="{FF2B5EF4-FFF2-40B4-BE49-F238E27FC236}">
                <a16:creationId xmlns:a16="http://schemas.microsoft.com/office/drawing/2014/main" id="{0D2FB0C7-5229-0CEB-891C-2630346C7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04664"/>
            <a:ext cx="2367802" cy="141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66072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A745A011-B7BE-D4DF-50B0-8EF8E47E0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81" y="528935"/>
            <a:ext cx="3930562" cy="558924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13946A8-D21D-5241-5976-CA1B01C14D0E}"/>
              </a:ext>
            </a:extLst>
          </p:cNvPr>
          <p:cNvSpPr txBox="1"/>
          <p:nvPr/>
        </p:nvSpPr>
        <p:spPr>
          <a:xfrm>
            <a:off x="1115616" y="6237312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FONTE: https://</a:t>
            </a:r>
            <a:r>
              <a:rPr lang="pt-BR" sz="1400" dirty="0" err="1"/>
              <a:t>post.parliament.uk</a:t>
            </a:r>
            <a:r>
              <a:rPr lang="pt-BR" sz="1400" dirty="0"/>
              <a:t>/</a:t>
            </a:r>
          </a:p>
        </p:txBody>
      </p:sp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C3476383-CC38-5017-D998-954B604B8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158" y="764704"/>
            <a:ext cx="2487508" cy="122413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8F423927-E659-349B-7BD3-A07A71C4C74E}"/>
              </a:ext>
            </a:extLst>
          </p:cNvPr>
          <p:cNvSpPr txBox="1"/>
          <p:nvPr/>
        </p:nvSpPr>
        <p:spPr>
          <a:xfrm>
            <a:off x="6732240" y="6551766"/>
            <a:ext cx="20882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50" dirty="0"/>
              <a:t>caminhos</a:t>
            </a:r>
          </a:p>
        </p:txBody>
      </p:sp>
    </p:spTree>
    <p:extLst>
      <p:ext uri="{BB962C8B-B14F-4D97-AF65-F5344CB8AC3E}">
        <p14:creationId xmlns:p14="http://schemas.microsoft.com/office/powerpoint/2010/main" val="363836795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7B90450-18A2-E3A4-ED94-F9E8A4026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856" y="703237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endParaRPr lang="pt-BR" sz="9600" dirty="0"/>
          </a:p>
          <a:p>
            <a:pPr marL="0" indent="0" algn="ctr">
              <a:buNone/>
            </a:pPr>
            <a:r>
              <a:rPr lang="pt-BR" sz="9600" dirty="0"/>
              <a:t>caminhos</a:t>
            </a:r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266C155-4197-09F7-2D6F-2559F80EACC9}"/>
              </a:ext>
            </a:extLst>
          </p:cNvPr>
          <p:cNvSpPr txBox="1"/>
          <p:nvPr/>
        </p:nvSpPr>
        <p:spPr>
          <a:xfrm>
            <a:off x="7164288" y="6309320"/>
            <a:ext cx="15121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/>
              <a:t>imagem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97274898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2A13ADEB-5167-E007-0ADA-CEEA4190CE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9" y="848438"/>
            <a:ext cx="8991221" cy="5161124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7DEDD28-F100-AA19-961C-8451A1D201F7}"/>
              </a:ext>
            </a:extLst>
          </p:cNvPr>
          <p:cNvSpPr txBox="1"/>
          <p:nvPr/>
        </p:nvSpPr>
        <p:spPr>
          <a:xfrm>
            <a:off x="7236296" y="6479758"/>
            <a:ext cx="20162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/>
              <a:t>propostas</a:t>
            </a:r>
          </a:p>
        </p:txBody>
      </p:sp>
    </p:spTree>
    <p:extLst>
      <p:ext uri="{BB962C8B-B14F-4D97-AF65-F5344CB8AC3E}">
        <p14:creationId xmlns:p14="http://schemas.microsoft.com/office/powerpoint/2010/main" val="80456827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16218BD-E31E-5FEA-92BF-BD8537C46FE0}"/>
              </a:ext>
            </a:extLst>
          </p:cNvPr>
          <p:cNvSpPr txBox="1"/>
          <p:nvPr/>
        </p:nvSpPr>
        <p:spPr>
          <a:xfrm>
            <a:off x="611560" y="260648"/>
            <a:ext cx="7992888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  <a:p>
            <a:pPr algn="ctr"/>
            <a:r>
              <a:rPr lang="pt-BR" sz="3600" b="1" dirty="0"/>
              <a:t>Educação para o Uso Consciente das Mídias Sociais</a:t>
            </a:r>
            <a:r>
              <a:rPr lang="pt-BR" sz="3600" dirty="0"/>
              <a:t> </a:t>
            </a:r>
          </a:p>
          <a:p>
            <a:endParaRPr lang="pt-BR" sz="2800" dirty="0"/>
          </a:p>
          <a:p>
            <a:endParaRPr lang="pt-BR" sz="2800" dirty="0"/>
          </a:p>
          <a:p>
            <a:r>
              <a:rPr lang="pt-BR" sz="2800" dirty="0"/>
              <a:t>Um projeto de lei poderia estabelecer a inclusão obrigatória de </a:t>
            </a:r>
            <a:r>
              <a:rPr lang="pt-BR" sz="2800" dirty="0">
                <a:solidFill>
                  <a:srgbClr val="FFC000"/>
                </a:solidFill>
              </a:rPr>
              <a:t>programas de educação </a:t>
            </a:r>
            <a:r>
              <a:rPr lang="pt-BR" sz="2800" dirty="0"/>
              <a:t>para o </a:t>
            </a:r>
            <a:r>
              <a:rPr lang="pt-BR" sz="2800" dirty="0">
                <a:solidFill>
                  <a:srgbClr val="FFC000"/>
                </a:solidFill>
              </a:rPr>
              <a:t>uso consciente das mídias sociais</a:t>
            </a:r>
            <a:r>
              <a:rPr lang="pt-BR" sz="2800" dirty="0"/>
              <a:t> nas escolas. </a:t>
            </a:r>
          </a:p>
          <a:p>
            <a:endParaRPr lang="pt-BR" sz="2800" dirty="0"/>
          </a:p>
          <a:p>
            <a:r>
              <a:rPr lang="pt-BR" sz="2800" dirty="0"/>
              <a:t>Esses programas </a:t>
            </a:r>
            <a:r>
              <a:rPr lang="pt-BR" sz="2800" dirty="0">
                <a:solidFill>
                  <a:srgbClr val="FFC000"/>
                </a:solidFill>
              </a:rPr>
              <a:t>ensinariam</a:t>
            </a:r>
            <a:r>
              <a:rPr lang="pt-BR" sz="2800" dirty="0"/>
              <a:t> os alunos sobre os </a:t>
            </a:r>
            <a:r>
              <a:rPr lang="pt-BR" sz="2800" dirty="0">
                <a:solidFill>
                  <a:srgbClr val="FFC000"/>
                </a:solidFill>
              </a:rPr>
              <a:t>potenciais riscos à saúde mental </a:t>
            </a:r>
            <a:r>
              <a:rPr lang="pt-BR" sz="2800" dirty="0"/>
              <a:t>associados ao </a:t>
            </a:r>
            <a:r>
              <a:rPr lang="pt-BR" sz="2800" u="sng" dirty="0"/>
              <a:t>uso excessivo das redes sociais</a:t>
            </a:r>
            <a:r>
              <a:rPr lang="pt-BR" sz="2800" dirty="0"/>
              <a:t> e forneceriam estratégias para </a:t>
            </a:r>
            <a:r>
              <a:rPr lang="pt-BR" sz="2800" dirty="0">
                <a:solidFill>
                  <a:srgbClr val="FFC000"/>
                </a:solidFill>
              </a:rPr>
              <a:t>promover um uso saudável</a:t>
            </a:r>
            <a:r>
              <a:rPr lang="pt-BR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438980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786AADE-9843-1519-FE44-09233324AA5A}"/>
              </a:ext>
            </a:extLst>
          </p:cNvPr>
          <p:cNvSpPr txBox="1"/>
          <p:nvPr/>
        </p:nvSpPr>
        <p:spPr>
          <a:xfrm>
            <a:off x="539552" y="594548"/>
            <a:ext cx="813690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Regulação da Publicidade e do Conteúdo Nocivo</a:t>
            </a:r>
          </a:p>
          <a:p>
            <a:pPr algn="ctr"/>
            <a:endParaRPr lang="pt-BR" dirty="0"/>
          </a:p>
          <a:p>
            <a:endParaRPr lang="pt-BR" dirty="0"/>
          </a:p>
          <a:p>
            <a:r>
              <a:rPr lang="pt-BR" sz="3100" dirty="0"/>
              <a:t>Um outro projeto de lei poderia sugerir </a:t>
            </a:r>
            <a:r>
              <a:rPr lang="pt-BR" sz="3100" dirty="0">
                <a:solidFill>
                  <a:srgbClr val="FFC000"/>
                </a:solidFill>
              </a:rPr>
              <a:t>regulamentações mais rigorosas </a:t>
            </a:r>
            <a:r>
              <a:rPr lang="pt-BR" sz="3100" dirty="0"/>
              <a:t>para publicidade dirigida a </a:t>
            </a:r>
            <a:r>
              <a:rPr lang="pt-BR" sz="3100" dirty="0">
                <a:solidFill>
                  <a:srgbClr val="FFC000"/>
                </a:solidFill>
              </a:rPr>
              <a:t>crianças e adolescentes </a:t>
            </a:r>
            <a:r>
              <a:rPr lang="pt-BR" sz="3100" dirty="0"/>
              <a:t>em </a:t>
            </a:r>
            <a:r>
              <a:rPr lang="pt-BR" sz="3100" u="sng" dirty="0"/>
              <a:t>plataformas digitais</a:t>
            </a:r>
            <a:r>
              <a:rPr lang="pt-BR" sz="3100" dirty="0"/>
              <a:t>, bem como para avaliar </a:t>
            </a:r>
            <a:r>
              <a:rPr lang="pt-BR" sz="3100" dirty="0">
                <a:solidFill>
                  <a:srgbClr val="FFC000"/>
                </a:solidFill>
              </a:rPr>
              <a:t>conteúdo que promova comportamentos prejudiciais à saúde mental</a:t>
            </a:r>
            <a:r>
              <a:rPr lang="pt-BR" sz="3100" dirty="0"/>
              <a:t> (</a:t>
            </a:r>
            <a:r>
              <a:rPr lang="pt-BR" sz="3100" u="sng" dirty="0"/>
              <a:t>transtornos alimentares, automutilação ou suicídio</a:t>
            </a:r>
            <a:r>
              <a:rPr lang="pt-BR" sz="3100" dirty="0"/>
              <a:t> e demais de influências negativas).</a:t>
            </a:r>
          </a:p>
        </p:txBody>
      </p:sp>
    </p:spTree>
    <p:extLst>
      <p:ext uri="{BB962C8B-B14F-4D97-AF65-F5344CB8AC3E}">
        <p14:creationId xmlns:p14="http://schemas.microsoft.com/office/powerpoint/2010/main" val="418404838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7086001-288B-4AEE-39DD-E809A148F2DE}"/>
              </a:ext>
            </a:extLst>
          </p:cNvPr>
          <p:cNvSpPr txBox="1"/>
          <p:nvPr/>
        </p:nvSpPr>
        <p:spPr>
          <a:xfrm>
            <a:off x="467544" y="404664"/>
            <a:ext cx="835292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dirty="0"/>
          </a:p>
          <a:p>
            <a:pPr algn="ctr"/>
            <a:r>
              <a:rPr lang="pt-BR" sz="3600" b="1" dirty="0"/>
              <a:t>Apoio e Orientação On-line</a:t>
            </a:r>
          </a:p>
          <a:p>
            <a:pPr algn="ctr"/>
            <a:endParaRPr lang="pt-BR" dirty="0"/>
          </a:p>
          <a:p>
            <a:r>
              <a:rPr lang="pt-BR" sz="2700" dirty="0"/>
              <a:t>Um outro projeto de lei poderia para criar </a:t>
            </a:r>
            <a:r>
              <a:rPr lang="pt-BR" sz="2700" dirty="0">
                <a:solidFill>
                  <a:srgbClr val="FFC000"/>
                </a:solidFill>
              </a:rPr>
              <a:t>plataformas digitais de saúde mental gratuitas</a:t>
            </a:r>
            <a:r>
              <a:rPr lang="pt-BR" sz="2700" dirty="0"/>
              <a:t> para crianças e adolescentes em todo o país, visando </a:t>
            </a:r>
            <a:r>
              <a:rPr lang="pt-BR" sz="2700" dirty="0">
                <a:solidFill>
                  <a:srgbClr val="FFC000"/>
                </a:solidFill>
              </a:rPr>
              <a:t>reduzir os impactos negativos</a:t>
            </a:r>
            <a:r>
              <a:rPr lang="pt-BR" sz="2700" dirty="0"/>
              <a:t> das mídias sociais na </a:t>
            </a:r>
            <a:r>
              <a:rPr lang="pt-BR" sz="2700" dirty="0">
                <a:solidFill>
                  <a:srgbClr val="FFC000"/>
                </a:solidFill>
              </a:rPr>
              <a:t>saúde mental</a:t>
            </a:r>
            <a:r>
              <a:rPr lang="pt-BR" sz="2700" dirty="0"/>
              <a:t>. </a:t>
            </a:r>
          </a:p>
          <a:p>
            <a:endParaRPr lang="pt-BR" sz="2700" dirty="0"/>
          </a:p>
          <a:p>
            <a:r>
              <a:rPr lang="pt-BR" sz="2700" dirty="0"/>
              <a:t>Avaliar os </a:t>
            </a:r>
            <a:r>
              <a:rPr lang="pt-BR" sz="2700" dirty="0">
                <a:solidFill>
                  <a:srgbClr val="FFC000"/>
                </a:solidFill>
              </a:rPr>
              <a:t>riscos potenciais</a:t>
            </a:r>
            <a:r>
              <a:rPr lang="pt-BR" sz="2700" dirty="0"/>
              <a:t> das </a:t>
            </a:r>
            <a:r>
              <a:rPr lang="pt-BR" sz="2700" dirty="0">
                <a:solidFill>
                  <a:srgbClr val="FFC000"/>
                </a:solidFill>
              </a:rPr>
              <a:t>interações on-line </a:t>
            </a:r>
            <a:r>
              <a:rPr lang="pt-BR" sz="2700" dirty="0"/>
              <a:t>e tomar medidas ativas para prevenir o potencial uso indevido, </a:t>
            </a:r>
            <a:r>
              <a:rPr lang="pt-BR" sz="2700" dirty="0">
                <a:solidFill>
                  <a:srgbClr val="FFC000"/>
                </a:solidFill>
              </a:rPr>
              <a:t>reduzindo a exposição a danos</a:t>
            </a:r>
            <a:r>
              <a:rPr lang="pt-BR" sz="2700" dirty="0"/>
              <a:t>. Quando as respostas proativas falharem, </a:t>
            </a:r>
            <a:r>
              <a:rPr lang="pt-BR" sz="2700" dirty="0">
                <a:solidFill>
                  <a:srgbClr val="FFC000"/>
                </a:solidFill>
              </a:rPr>
              <a:t>tomar medidas imediatas</a:t>
            </a:r>
            <a:r>
              <a:rPr lang="pt-BR" sz="2700" dirty="0"/>
              <a:t> para mitigar os efeitos negativos</a:t>
            </a:r>
            <a:r>
              <a:rPr lang="pt-BR" sz="2400" dirty="0"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.</a:t>
            </a:r>
          </a:p>
          <a:p>
            <a:endParaRPr lang="pt-BR" sz="2700" dirty="0"/>
          </a:p>
        </p:txBody>
      </p:sp>
    </p:spTree>
    <p:extLst>
      <p:ext uri="{BB962C8B-B14F-4D97-AF65-F5344CB8AC3E}">
        <p14:creationId xmlns:p14="http://schemas.microsoft.com/office/powerpoint/2010/main" val="375394057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01BD111-FB9B-8F64-8EA1-FD65E975BFB5}"/>
              </a:ext>
            </a:extLst>
          </p:cNvPr>
          <p:cNvSpPr txBox="1"/>
          <p:nvPr/>
        </p:nvSpPr>
        <p:spPr>
          <a:xfrm>
            <a:off x="179512" y="197921"/>
            <a:ext cx="8892480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effectLst/>
              </a:rPr>
              <a:t>“A </a:t>
            </a:r>
            <a:r>
              <a:rPr lang="pt-BR" sz="2400" dirty="0">
                <a:solidFill>
                  <a:srgbClr val="FFC000"/>
                </a:solidFill>
                <a:effectLst/>
              </a:rPr>
              <a:t>Comissão</a:t>
            </a:r>
            <a:r>
              <a:rPr lang="pt-BR" sz="2400" dirty="0">
                <a:effectLst/>
              </a:rPr>
              <a:t> </a:t>
            </a:r>
            <a:r>
              <a:rPr lang="pt-BR" sz="2400" u="sng" dirty="0">
                <a:effectLst/>
              </a:rPr>
              <a:t>ficou chocada </a:t>
            </a:r>
            <a:r>
              <a:rPr lang="pt-BR" sz="2400" dirty="0">
                <a:effectLst/>
              </a:rPr>
              <a:t>com as descobertas que teve sobre as </a:t>
            </a:r>
            <a:r>
              <a:rPr lang="pt-BR" sz="2400" dirty="0">
                <a:solidFill>
                  <a:srgbClr val="FFC000"/>
                </a:solidFill>
                <a:effectLst/>
              </a:rPr>
              <a:t>estratégias de captura de atenção </a:t>
            </a:r>
            <a:r>
              <a:rPr lang="pt-BR" sz="2400" u="sng" dirty="0">
                <a:effectLst/>
              </a:rPr>
              <a:t>das crianças</a:t>
            </a:r>
            <a:r>
              <a:rPr lang="pt-BR" sz="2400" dirty="0">
                <a:effectLst/>
              </a:rPr>
              <a:t>, onde todos os vieses cognitivos são </a:t>
            </a:r>
            <a:r>
              <a:rPr lang="pt-BR" sz="2400" dirty="0">
                <a:solidFill>
                  <a:srgbClr val="FFC000"/>
                </a:solidFill>
                <a:effectLst/>
              </a:rPr>
              <a:t>usados</a:t>
            </a:r>
            <a:r>
              <a:rPr lang="pt-BR" sz="2400" dirty="0">
                <a:effectLst/>
              </a:rPr>
              <a:t> para </a:t>
            </a:r>
            <a:r>
              <a:rPr lang="pt-BR" sz="2400" dirty="0">
                <a:solidFill>
                  <a:srgbClr val="FFC000"/>
                </a:solidFill>
                <a:effectLst/>
              </a:rPr>
              <a:t>aprisionar as crianças </a:t>
            </a:r>
            <a:r>
              <a:rPr lang="pt-BR" sz="2400" dirty="0">
                <a:effectLst/>
              </a:rPr>
              <a:t>em suas telas, </a:t>
            </a:r>
            <a:r>
              <a:rPr lang="pt-BR" sz="2400" u="sng" dirty="0">
                <a:effectLst/>
              </a:rPr>
              <a:t>controlá-las</a:t>
            </a:r>
            <a:r>
              <a:rPr lang="pt-BR" sz="2400" dirty="0">
                <a:effectLst/>
              </a:rPr>
              <a:t>, </a:t>
            </a:r>
            <a:r>
              <a:rPr lang="pt-BR" sz="2400" u="sng" dirty="0" err="1">
                <a:effectLst/>
              </a:rPr>
              <a:t>reengajá-las</a:t>
            </a:r>
            <a:r>
              <a:rPr lang="pt-BR" sz="2400" dirty="0">
                <a:effectLst/>
              </a:rPr>
              <a:t>, </a:t>
            </a:r>
            <a:r>
              <a:rPr lang="pt-BR" sz="2400" u="sng" dirty="0">
                <a:effectLst/>
              </a:rPr>
              <a:t>monetizá-las</a:t>
            </a:r>
            <a:r>
              <a:rPr lang="pt-BR" sz="2400" dirty="0">
                <a:effectLst/>
              </a:rPr>
              <a:t>. (...)</a:t>
            </a:r>
          </a:p>
          <a:p>
            <a:endParaRPr lang="pt-BR" sz="2400" dirty="0"/>
          </a:p>
          <a:p>
            <a:r>
              <a:rPr lang="pt-BR" sz="2400" u="sng" dirty="0"/>
              <a:t>N</a:t>
            </a:r>
            <a:r>
              <a:rPr lang="pt-BR" sz="2400" u="sng" dirty="0">
                <a:effectLst/>
              </a:rPr>
              <a:t>ão podemos</a:t>
            </a:r>
            <a:r>
              <a:rPr lang="pt-BR" sz="2400" dirty="0">
                <a:effectLst/>
              </a:rPr>
              <a:t> deixá-las </a:t>
            </a:r>
            <a:r>
              <a:rPr lang="pt-BR" sz="2400" dirty="0">
                <a:solidFill>
                  <a:srgbClr val="FFC000"/>
                </a:solidFill>
                <a:effectLst/>
              </a:rPr>
              <a:t>fazerem isso</a:t>
            </a:r>
            <a:r>
              <a:rPr lang="pt-BR" sz="2400" dirty="0">
                <a:effectLst/>
              </a:rPr>
              <a:t>. (...)</a:t>
            </a:r>
          </a:p>
          <a:p>
            <a:endParaRPr lang="pt-BR" sz="2400" dirty="0"/>
          </a:p>
          <a:p>
            <a:r>
              <a:rPr lang="pt-BR" sz="2400" dirty="0">
                <a:effectLst/>
              </a:rPr>
              <a:t>Precisamos </a:t>
            </a:r>
            <a:r>
              <a:rPr lang="pt-BR" sz="2400" u="sng" dirty="0">
                <a:effectLst/>
              </a:rPr>
              <a:t>dar a mão</a:t>
            </a:r>
            <a:r>
              <a:rPr lang="pt-BR" sz="2400" dirty="0">
                <a:effectLst/>
              </a:rPr>
              <a:t> a elas novamente, para </a:t>
            </a:r>
            <a:r>
              <a:rPr lang="pt-BR" sz="2400" dirty="0">
                <a:solidFill>
                  <a:srgbClr val="FFC000"/>
                </a:solidFill>
                <a:effectLst/>
              </a:rPr>
              <a:t>acompanhá-las</a:t>
            </a:r>
            <a:r>
              <a:rPr lang="pt-BR" sz="2400" dirty="0">
                <a:effectLst/>
              </a:rPr>
              <a:t> melhor, </a:t>
            </a:r>
            <a:r>
              <a:rPr lang="pt-BR" sz="2400" dirty="0">
                <a:solidFill>
                  <a:srgbClr val="FFC000"/>
                </a:solidFill>
                <a:effectLst/>
              </a:rPr>
              <a:t>protegê-las melhor</a:t>
            </a:r>
            <a:r>
              <a:rPr lang="pt-BR" sz="2400" dirty="0">
                <a:effectLst/>
              </a:rPr>
              <a:t>, para </a:t>
            </a:r>
            <a:r>
              <a:rPr lang="pt-BR" sz="2400" dirty="0">
                <a:solidFill>
                  <a:srgbClr val="FFC000"/>
                </a:solidFill>
                <a:effectLst/>
              </a:rPr>
              <a:t>devolver-lhes</a:t>
            </a:r>
            <a:r>
              <a:rPr lang="pt-BR" sz="2400" dirty="0">
                <a:effectLst/>
              </a:rPr>
              <a:t> </a:t>
            </a:r>
            <a:r>
              <a:rPr lang="pt-BR" sz="2400" u="sng" dirty="0">
                <a:effectLst/>
              </a:rPr>
              <a:t>seu lugar</a:t>
            </a:r>
            <a:r>
              <a:rPr lang="pt-BR" sz="2400" dirty="0">
                <a:effectLst/>
              </a:rPr>
              <a:t>.</a:t>
            </a:r>
          </a:p>
          <a:p>
            <a:endParaRPr lang="pt-BR" sz="2400" dirty="0"/>
          </a:p>
          <a:p>
            <a:r>
              <a:rPr lang="pt-BR" sz="2400" dirty="0">
                <a:effectLst/>
              </a:rPr>
              <a:t>Também precisamos, como adultos que somos, nos colocar no </a:t>
            </a:r>
            <a:r>
              <a:rPr lang="pt-BR" sz="2400" dirty="0">
                <a:solidFill>
                  <a:srgbClr val="FFC000"/>
                </a:solidFill>
                <a:effectLst/>
              </a:rPr>
              <a:t>lugar da infância</a:t>
            </a:r>
            <a:r>
              <a:rPr lang="pt-BR" sz="2400" dirty="0">
                <a:effectLst/>
              </a:rPr>
              <a:t> e no </a:t>
            </a:r>
            <a:r>
              <a:rPr lang="pt-BR" sz="2400" dirty="0">
                <a:solidFill>
                  <a:srgbClr val="FFC000"/>
                </a:solidFill>
                <a:effectLst/>
              </a:rPr>
              <a:t>centro de nossa sociedade</a:t>
            </a:r>
            <a:r>
              <a:rPr lang="pt-BR" sz="2400" dirty="0">
                <a:effectLst/>
              </a:rPr>
              <a:t>, permitindo que elas cresçam e se desenvolvam em total liberdade. (...)</a:t>
            </a:r>
          </a:p>
          <a:p>
            <a:endParaRPr lang="pt-BR" sz="2400" dirty="0"/>
          </a:p>
          <a:p>
            <a:r>
              <a:rPr lang="pt-BR" sz="2400" dirty="0">
                <a:effectLst/>
              </a:rPr>
              <a:t>A </a:t>
            </a:r>
            <a:r>
              <a:rPr lang="pt-BR" sz="2400" dirty="0">
                <a:solidFill>
                  <a:srgbClr val="FFC000"/>
                </a:solidFill>
                <a:effectLst/>
              </a:rPr>
              <a:t>riqueza</a:t>
            </a:r>
            <a:r>
              <a:rPr lang="pt-BR" sz="2400" dirty="0">
                <a:effectLst/>
              </a:rPr>
              <a:t> de uma </a:t>
            </a:r>
            <a:r>
              <a:rPr lang="pt-BR" sz="2400" dirty="0">
                <a:solidFill>
                  <a:srgbClr val="FFC000"/>
                </a:solidFill>
                <a:effectLst/>
              </a:rPr>
              <a:t>nação</a:t>
            </a:r>
            <a:r>
              <a:rPr lang="pt-BR" sz="2400" dirty="0">
                <a:effectLst/>
              </a:rPr>
              <a:t> é </a:t>
            </a:r>
            <a:r>
              <a:rPr lang="pt-BR" sz="2400" dirty="0">
                <a:solidFill>
                  <a:srgbClr val="FFC000"/>
                </a:solidFill>
                <a:effectLst/>
              </a:rPr>
              <a:t>sua juventude</a:t>
            </a:r>
            <a:r>
              <a:rPr lang="pt-BR" sz="2400" dirty="0">
                <a:effectLst/>
              </a:rPr>
              <a:t>, e a </a:t>
            </a:r>
            <a:r>
              <a:rPr lang="pt-BR" sz="2400" u="sng" dirty="0">
                <a:effectLst/>
              </a:rPr>
              <a:t>nossa não está à venda</a:t>
            </a:r>
            <a:r>
              <a:rPr lang="pt-BR" sz="2400" dirty="0">
                <a:effectLst/>
              </a:rPr>
              <a:t>.”</a:t>
            </a:r>
          </a:p>
          <a:p>
            <a:pPr algn="l"/>
            <a:br>
              <a:rPr lang="pt-BR" sz="2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öhne"/>
              </a:rPr>
            </a:br>
            <a:endParaRPr lang="pt-BR" sz="20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Söhne"/>
            </a:endParaRPr>
          </a:p>
          <a:p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F0EE8BC-6816-9152-1FAF-55E004D04144}"/>
              </a:ext>
            </a:extLst>
          </p:cNvPr>
          <p:cNvSpPr txBox="1"/>
          <p:nvPr/>
        </p:nvSpPr>
        <p:spPr>
          <a:xfrm>
            <a:off x="1907704" y="6453336"/>
            <a:ext cx="712879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FONTE: https://</a:t>
            </a:r>
            <a:r>
              <a:rPr lang="pt-BR" sz="1100" dirty="0" err="1"/>
              <a:t>www.elysee.fr</a:t>
            </a:r>
            <a:r>
              <a:rPr lang="pt-BR" sz="1100" dirty="0"/>
              <a:t>/admin/upload/default/0001/16/fbec6abe9d9cc1bff3043d87b9f7951e62779b09.pdf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87698920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8032" y="2278608"/>
            <a:ext cx="7772400" cy="3022600"/>
          </a:xfrm>
        </p:spPr>
        <p:txBody>
          <a:bodyPr/>
          <a:lstStyle/>
          <a:p>
            <a:pPr eaLnBrk="1" hangingPunct="1"/>
            <a:r>
              <a:rPr lang="pt-BR" altLang="pt-BR" sz="2000" dirty="0">
                <a:latin typeface="Tahoma" panose="020B0604030504040204" pitchFamily="34" charset="0"/>
              </a:rPr>
              <a:t>Dr. Cristiano Nabuco de Abreu</a:t>
            </a:r>
            <a:br>
              <a:rPr lang="pt-BR" altLang="pt-BR" sz="1600" dirty="0">
                <a:latin typeface="Tahoma" panose="020B0604030504040204" pitchFamily="34" charset="0"/>
              </a:rPr>
            </a:br>
            <a:br>
              <a:rPr lang="pt-BR" altLang="pt-BR" sz="1600" dirty="0">
                <a:latin typeface="Tahoma" panose="020B0604030504040204" pitchFamily="34" charset="0"/>
              </a:rPr>
            </a:br>
            <a:r>
              <a:rPr lang="pt-BR" altLang="pt-BR" sz="1800" dirty="0">
                <a:latin typeface="Tahoma" panose="020B0604030504040204" pitchFamily="34" charset="0"/>
              </a:rPr>
              <a:t>E-mail: cristianonabuco27@gmail.com</a:t>
            </a:r>
            <a:br>
              <a:rPr lang="pt-BR" altLang="pt-BR" sz="1800" dirty="0">
                <a:latin typeface="Tahoma" panose="020B0604030504040204" pitchFamily="34" charset="0"/>
              </a:rPr>
            </a:br>
            <a:r>
              <a:rPr lang="pt-BR" altLang="pt-BR" sz="1800" dirty="0">
                <a:latin typeface="Tahoma" panose="020B0604030504040204" pitchFamily="34" charset="0"/>
              </a:rPr>
              <a:t>@</a:t>
            </a:r>
            <a:r>
              <a:rPr lang="pt-BR" altLang="pt-BR" sz="1800" dirty="0" err="1">
                <a:latin typeface="Tahoma" panose="020B0604030504040204" pitchFamily="34" charset="0"/>
              </a:rPr>
              <a:t>cristianonabuco</a:t>
            </a:r>
            <a:endParaRPr lang="pt-BR" altLang="pt-BR" sz="1400" dirty="0">
              <a:latin typeface="Tahoma" panose="020B0604030504040204" pitchFamily="34" charset="0"/>
            </a:endParaRPr>
          </a:p>
        </p:txBody>
      </p:sp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396875" y="-161925"/>
            <a:ext cx="83518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pt-BR" sz="2400" u="sng">
              <a:latin typeface="Arial" panose="020B0604020202020204" pitchFamily="34" charset="0"/>
              <a:hlinkClick r:id="rId3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pt-BR" sz="1600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60759" y="1693257"/>
            <a:ext cx="84597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Obrigado pela atenção</a:t>
            </a:r>
          </a:p>
        </p:txBody>
      </p:sp>
      <p:pic>
        <p:nvPicPr>
          <p:cNvPr id="7" name="Imagem 6" descr="Desenho de bandeira&#10;&#10;Descrição gerada automaticamente com confiança média">
            <a:extLst>
              <a:ext uri="{FF2B5EF4-FFF2-40B4-BE49-F238E27FC236}">
                <a16:creationId xmlns:a16="http://schemas.microsoft.com/office/drawing/2014/main" id="{753B3668-6689-6308-457D-028223D2E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998" y="5013176"/>
            <a:ext cx="5023233" cy="120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76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5">
            <a:extLst>
              <a:ext uri="{FF2B5EF4-FFF2-40B4-BE49-F238E27FC236}">
                <a16:creationId xmlns:a16="http://schemas.microsoft.com/office/drawing/2014/main" id="{F85BA3F0-F8B4-0347-AD8C-AADB19838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280" y="6453188"/>
            <a:ext cx="201679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000" dirty="0" err="1"/>
              <a:t>possiveis</a:t>
            </a:r>
            <a:r>
              <a:rPr lang="pt-BR" altLang="pt-BR" sz="1000" dirty="0"/>
              <a:t> causas</a:t>
            </a:r>
          </a:p>
        </p:txBody>
      </p:sp>
      <p:pic>
        <p:nvPicPr>
          <p:cNvPr id="27651" name="Imagem 2">
            <a:extLst>
              <a:ext uri="{FF2B5EF4-FFF2-40B4-BE49-F238E27FC236}">
                <a16:creationId xmlns:a16="http://schemas.microsoft.com/office/drawing/2014/main" id="{484B7A29-AEAE-AA42-B82E-67F1E6322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725958"/>
            <a:ext cx="8312150" cy="536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CaixaDeTexto 4">
            <a:extLst>
              <a:ext uri="{FF2B5EF4-FFF2-40B4-BE49-F238E27FC236}">
                <a16:creationId xmlns:a16="http://schemas.microsoft.com/office/drawing/2014/main" id="{0FAF73D1-BD79-3C45-8773-63DED70E4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6191726"/>
            <a:ext cx="662473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100" dirty="0">
                <a:latin typeface="Arial" panose="020B0604020202020204" pitchFamily="34" charset="0"/>
              </a:rPr>
              <a:t>FONTE: https://</a:t>
            </a:r>
            <a:r>
              <a:rPr lang="pt-BR" altLang="pt-BR" sz="1100" dirty="0" err="1">
                <a:latin typeface="Arial" panose="020B0604020202020204" pitchFamily="34" charset="0"/>
              </a:rPr>
              <a:t>www.webmd.com</a:t>
            </a:r>
            <a:r>
              <a:rPr lang="pt-BR" altLang="pt-BR" sz="1100" dirty="0">
                <a:latin typeface="Arial" panose="020B0604020202020204" pitchFamily="34" charset="0"/>
              </a:rPr>
              <a:t>/</a:t>
            </a:r>
            <a:r>
              <a:rPr lang="pt-BR" altLang="pt-BR" sz="1100" dirty="0" err="1">
                <a:latin typeface="Arial" panose="020B0604020202020204" pitchFamily="34" charset="0"/>
              </a:rPr>
              <a:t>depression</a:t>
            </a:r>
            <a:r>
              <a:rPr lang="pt-BR" altLang="pt-BR" sz="1100" dirty="0">
                <a:latin typeface="Arial" panose="020B0604020202020204" pitchFamily="34" charset="0"/>
              </a:rPr>
              <a:t>/</a:t>
            </a:r>
            <a:r>
              <a:rPr lang="pt-BR" altLang="pt-BR" sz="1100" dirty="0" err="1">
                <a:latin typeface="Arial" panose="020B0604020202020204" pitchFamily="34" charset="0"/>
              </a:rPr>
              <a:t>news</a:t>
            </a:r>
            <a:r>
              <a:rPr lang="pt-BR" altLang="pt-BR" sz="1100" dirty="0">
                <a:latin typeface="Arial" panose="020B0604020202020204" pitchFamily="34" charset="0"/>
              </a:rPr>
              <a:t>/20100802/internet-</a:t>
            </a:r>
            <a:r>
              <a:rPr lang="pt-BR" altLang="pt-BR" sz="1100" dirty="0" err="1">
                <a:latin typeface="Arial" panose="020B0604020202020204" pitchFamily="34" charset="0"/>
              </a:rPr>
              <a:t>overuse</a:t>
            </a:r>
            <a:r>
              <a:rPr lang="pt-BR" altLang="pt-BR" sz="1100" dirty="0">
                <a:latin typeface="Arial" panose="020B0604020202020204" pitchFamily="34" charset="0"/>
              </a:rPr>
              <a:t>-</a:t>
            </a:r>
            <a:r>
              <a:rPr lang="pt-BR" altLang="pt-BR" sz="1100" dirty="0" err="1">
                <a:latin typeface="Arial" panose="020B0604020202020204" pitchFamily="34" charset="0"/>
              </a:rPr>
              <a:t>may</a:t>
            </a:r>
            <a:r>
              <a:rPr lang="pt-BR" altLang="pt-BR" sz="1100" dirty="0">
                <a:latin typeface="Arial" panose="020B0604020202020204" pitchFamily="34" charset="0"/>
              </a:rPr>
              <a:t>-cause-</a:t>
            </a:r>
            <a:r>
              <a:rPr lang="pt-BR" altLang="pt-BR" sz="1100" dirty="0" err="1">
                <a:latin typeface="Arial" panose="020B0604020202020204" pitchFamily="34" charset="0"/>
              </a:rPr>
              <a:t>depression</a:t>
            </a:r>
            <a:endParaRPr lang="pt-BR" altLang="pt-BR" sz="1100" dirty="0">
              <a:latin typeface="Arial" panose="020B0604020202020204" pitchFamily="34" charset="0"/>
            </a:endParaRP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5CCC4AA5-0BBB-A44B-392C-CDE1742BB4C5}"/>
              </a:ext>
            </a:extLst>
          </p:cNvPr>
          <p:cNvCxnSpPr>
            <a:cxnSpLocks/>
          </p:cNvCxnSpPr>
          <p:nvPr/>
        </p:nvCxnSpPr>
        <p:spPr>
          <a:xfrm>
            <a:off x="2195736" y="3212976"/>
            <a:ext cx="36004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2737923A-9C0D-A454-29D3-B76C2E690BAD}"/>
              </a:ext>
            </a:extLst>
          </p:cNvPr>
          <p:cNvCxnSpPr>
            <a:cxnSpLocks/>
          </p:cNvCxnSpPr>
          <p:nvPr/>
        </p:nvCxnSpPr>
        <p:spPr>
          <a:xfrm>
            <a:off x="2195736" y="3573016"/>
            <a:ext cx="144016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08670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7B90450-18A2-E3A4-ED94-F9E8A4026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endParaRPr lang="pt-BR" sz="9600" dirty="0"/>
          </a:p>
          <a:p>
            <a:pPr marL="0" indent="0" algn="ctr">
              <a:buNone/>
            </a:pPr>
            <a:r>
              <a:rPr lang="pt-BR" sz="9600" dirty="0"/>
              <a:t>possíveis causas</a:t>
            </a:r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FB5D6AB-4A67-4F8F-EF5B-94FBF61CCB90}"/>
              </a:ext>
            </a:extLst>
          </p:cNvPr>
          <p:cNvSpPr txBox="1"/>
          <p:nvPr/>
        </p:nvSpPr>
        <p:spPr>
          <a:xfrm>
            <a:off x="6948264" y="6453336"/>
            <a:ext cx="17488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50" dirty="0"/>
              <a:t>% acesso pop</a:t>
            </a:r>
          </a:p>
        </p:txBody>
      </p:sp>
    </p:spTree>
    <p:extLst>
      <p:ext uri="{BB962C8B-B14F-4D97-AF65-F5344CB8AC3E}">
        <p14:creationId xmlns:p14="http://schemas.microsoft.com/office/powerpoint/2010/main" val="193195077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827584" y="5613224"/>
            <a:ext cx="7402020" cy="1344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ctr" eaLnBrk="1" hangingPunct="1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</a:t>
            </a:r>
            <a:r>
              <a:rPr lang="en-US" sz="2000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cada</a:t>
            </a:r>
            <a:r>
              <a:rPr lang="en-US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 </a:t>
            </a:r>
            <a:r>
              <a:rPr lang="en-US" sz="2000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pessoas</a:t>
            </a:r>
            <a:r>
              <a:rPr lang="en-US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u="sng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possuem</a:t>
            </a:r>
            <a:r>
              <a:rPr lang="en-US" sz="2000" u="sng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u="sng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celulares</a:t>
            </a:r>
            <a:endParaRPr lang="en-US" sz="2000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228600" algn="ctr" eaLnBrk="1" hangingPunct="1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</a:t>
            </a:r>
            <a:r>
              <a:rPr lang="en-US" sz="2000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cada</a:t>
            </a:r>
            <a:r>
              <a:rPr lang="en-US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 </a:t>
            </a:r>
            <a:r>
              <a:rPr lang="en-US" sz="2000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pessoas</a:t>
            </a:r>
            <a:r>
              <a:rPr lang="en-US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u="sng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não</a:t>
            </a:r>
            <a:r>
              <a:rPr lang="en-US" sz="2000" u="sng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u="sng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possuem</a:t>
            </a:r>
            <a:r>
              <a:rPr lang="en-US" sz="2000" u="sng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u="sng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saneamento</a:t>
            </a:r>
            <a:r>
              <a:rPr lang="en-US" sz="2000" u="sng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u="sng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básico</a:t>
            </a:r>
            <a:endParaRPr lang="en-US" sz="2000" dirty="0">
              <a:solidFill>
                <a:srgbClr val="FFC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7956376" y="6631468"/>
            <a:ext cx="15841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1050" dirty="0"/>
              <a:t>Most </a:t>
            </a:r>
            <a:r>
              <a:rPr lang="pt-BR" sz="1050" dirty="0" err="1"/>
              <a:t>users</a:t>
            </a:r>
            <a:r>
              <a:rPr lang="pt-BR" sz="1050" dirty="0"/>
              <a:t> web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E17EB93-7EA0-7EB5-DAE9-F4EC1E50427D}"/>
              </a:ext>
            </a:extLst>
          </p:cNvPr>
          <p:cNvSpPr txBox="1"/>
          <p:nvPr/>
        </p:nvSpPr>
        <p:spPr>
          <a:xfrm>
            <a:off x="3419872" y="5551348"/>
            <a:ext cx="59046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/>
              <a:t>FONTE: https://</a:t>
            </a:r>
            <a:r>
              <a:rPr lang="pt-BR" sz="1050" dirty="0" err="1"/>
              <a:t>wearesocial.com</a:t>
            </a:r>
            <a:r>
              <a:rPr lang="pt-BR" sz="1050" dirty="0"/>
              <a:t>/</a:t>
            </a:r>
            <a:r>
              <a:rPr lang="pt-BR" sz="1050" dirty="0" err="1"/>
              <a:t>us</a:t>
            </a:r>
            <a:r>
              <a:rPr lang="pt-BR" sz="1050" dirty="0"/>
              <a:t>/blog/2024/01/digital-2024-5-billion-social-media-users/</a:t>
            </a:r>
          </a:p>
        </p:txBody>
      </p:sp>
      <p:pic>
        <p:nvPicPr>
          <p:cNvPr id="7" name="Imagem 6" descr="Tela de celular&#10;&#10;Descrição gerada automaticamente">
            <a:extLst>
              <a:ext uri="{FF2B5EF4-FFF2-40B4-BE49-F238E27FC236}">
                <a16:creationId xmlns:a16="http://schemas.microsoft.com/office/drawing/2014/main" id="{A240E7F1-5866-1EB0-52E4-A22F829FD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654"/>
            <a:ext cx="9144000" cy="516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64459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79F461-D52F-4882-48F8-640E4A5EE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934EBB7-9356-D00A-4E6D-8CE031BC6304}"/>
              </a:ext>
            </a:extLst>
          </p:cNvPr>
          <p:cNvSpPr txBox="1"/>
          <p:nvPr/>
        </p:nvSpPr>
        <p:spPr>
          <a:xfrm>
            <a:off x="2555776" y="6487452"/>
            <a:ext cx="47880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 err="1"/>
              <a:t>FONTE:https</a:t>
            </a:r>
            <a:r>
              <a:rPr lang="pt-BR" sz="1050" dirty="0"/>
              <a:t>://</a:t>
            </a:r>
            <a:r>
              <a:rPr lang="pt-BR" sz="1050" dirty="0" err="1"/>
              <a:t>explodingtopics.com</a:t>
            </a:r>
            <a:r>
              <a:rPr lang="pt-BR" sz="1050" dirty="0"/>
              <a:t>/blog/</a:t>
            </a:r>
            <a:r>
              <a:rPr lang="pt-BR" sz="1050" dirty="0" err="1"/>
              <a:t>countries-internet-users#nation</a:t>
            </a:r>
            <a:endParaRPr lang="pt-BR" sz="105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EF0B27C-2081-561B-E7B7-39163B513AF2}"/>
              </a:ext>
            </a:extLst>
          </p:cNvPr>
          <p:cNvSpPr txBox="1"/>
          <p:nvPr/>
        </p:nvSpPr>
        <p:spPr>
          <a:xfrm>
            <a:off x="6804248" y="6525344"/>
            <a:ext cx="22322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50" dirty="0" err="1"/>
              <a:t>daily</a:t>
            </a:r>
            <a:r>
              <a:rPr lang="pt-BR" sz="1050" dirty="0"/>
              <a:t> time </a:t>
            </a:r>
            <a:r>
              <a:rPr lang="pt-BR" sz="1050" dirty="0" err="1"/>
              <a:t>spent</a:t>
            </a:r>
            <a:r>
              <a:rPr lang="pt-BR" sz="1050" dirty="0"/>
              <a:t> country</a:t>
            </a:r>
          </a:p>
        </p:txBody>
      </p:sp>
      <p:pic>
        <p:nvPicPr>
          <p:cNvPr id="8" name="Espaço Reservado para Conteúdo 7" descr="Gráfico, Gráfico de barras&#10;&#10;Descrição gerada automaticamente">
            <a:extLst>
              <a:ext uri="{FF2B5EF4-FFF2-40B4-BE49-F238E27FC236}">
                <a16:creationId xmlns:a16="http://schemas.microsoft.com/office/drawing/2014/main" id="{6890FBB0-11B0-BB54-F629-8A453B2418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44149"/>
            <a:ext cx="8039740" cy="6109187"/>
          </a:xfrm>
        </p:spPr>
      </p:pic>
      <p:pic>
        <p:nvPicPr>
          <p:cNvPr id="10" name="Imagem 9" descr="Texto&#10;&#10;Descrição gerada automaticamente com confiança baixa">
            <a:extLst>
              <a:ext uri="{FF2B5EF4-FFF2-40B4-BE49-F238E27FC236}">
                <a16:creationId xmlns:a16="http://schemas.microsoft.com/office/drawing/2014/main" id="{B81CA98D-53B3-4284-DDA1-93E733A35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140968"/>
            <a:ext cx="4462378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0030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CaixaDeTexto 7"/>
          <p:cNvSpPr txBox="1">
            <a:spLocks noChangeArrowheads="1"/>
          </p:cNvSpPr>
          <p:nvPr/>
        </p:nvSpPr>
        <p:spPr bwMode="auto">
          <a:xfrm>
            <a:off x="7148513" y="6505575"/>
            <a:ext cx="1960562" cy="254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  <a:defRPr/>
            </a:pPr>
            <a:r>
              <a:rPr lang="pt-BR" altLang="pt-BR" sz="1050" dirty="0">
                <a:latin typeface="Arial" panose="020B0604020202020204" pitchFamily="34" charset="0"/>
              </a:rPr>
              <a:t>140 dias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7962104-8F73-8D76-1A8C-326E8E3B3B3A}"/>
              </a:ext>
            </a:extLst>
          </p:cNvPr>
          <p:cNvSpPr txBox="1"/>
          <p:nvPr/>
        </p:nvSpPr>
        <p:spPr>
          <a:xfrm>
            <a:off x="4464496" y="6055404"/>
            <a:ext cx="47880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/>
              <a:t>FONTE: https://</a:t>
            </a:r>
            <a:r>
              <a:rPr lang="pt-BR" sz="1050" dirty="0" err="1"/>
              <a:t>wearesocial.com</a:t>
            </a:r>
            <a:r>
              <a:rPr lang="pt-BR" sz="1050" dirty="0"/>
              <a:t>/</a:t>
            </a:r>
            <a:r>
              <a:rPr lang="pt-BR" sz="1050" dirty="0" err="1"/>
              <a:t>nl</a:t>
            </a:r>
            <a:r>
              <a:rPr lang="pt-BR" sz="1050" dirty="0"/>
              <a:t>/blog/2024/04/digital-2024-april-global-statshot-report/</a:t>
            </a:r>
          </a:p>
        </p:txBody>
      </p:sp>
      <p:sp>
        <p:nvSpPr>
          <p:cNvPr id="7" name="Seta para Baixo 6">
            <a:extLst>
              <a:ext uri="{FF2B5EF4-FFF2-40B4-BE49-F238E27FC236}">
                <a16:creationId xmlns:a16="http://schemas.microsoft.com/office/drawing/2014/main" id="{B40D4313-2C86-1140-086E-65ACE632F727}"/>
              </a:ext>
            </a:extLst>
          </p:cNvPr>
          <p:cNvSpPr/>
          <p:nvPr/>
        </p:nvSpPr>
        <p:spPr>
          <a:xfrm rot="10351529">
            <a:off x="376124" y="4995430"/>
            <a:ext cx="288032" cy="31725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Imagem 2" descr="Tela de computado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80873311-A8D7-AD5E-00BC-97C4E9AE6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710"/>
            <a:ext cx="9103707" cy="5092798"/>
          </a:xfrm>
          <a:prstGeom prst="rect">
            <a:avLst/>
          </a:prstGeom>
        </p:spPr>
      </p:pic>
      <p:sp>
        <p:nvSpPr>
          <p:cNvPr id="6" name="Seta para Baixo 5">
            <a:extLst>
              <a:ext uri="{FF2B5EF4-FFF2-40B4-BE49-F238E27FC236}">
                <a16:creationId xmlns:a16="http://schemas.microsoft.com/office/drawing/2014/main" id="{A2589365-CD25-3765-E114-2F3D8FA747CA}"/>
              </a:ext>
            </a:extLst>
          </p:cNvPr>
          <p:cNvSpPr/>
          <p:nvPr/>
        </p:nvSpPr>
        <p:spPr>
          <a:xfrm rot="10351529">
            <a:off x="342940" y="4966569"/>
            <a:ext cx="288032" cy="31725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Imagem 3">
            <a:extLst>
              <a:ext uri="{FF2B5EF4-FFF2-40B4-BE49-F238E27FC236}">
                <a16:creationId xmlns:a16="http://schemas.microsoft.com/office/drawing/2014/main" id="{945461CD-0192-1441-B2C0-766003E29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052736"/>
            <a:ext cx="571306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E8AEB7C-2F1C-CC41-AC35-B5DDEA262641}"/>
              </a:ext>
            </a:extLst>
          </p:cNvPr>
          <p:cNvSpPr txBox="1"/>
          <p:nvPr/>
        </p:nvSpPr>
        <p:spPr>
          <a:xfrm>
            <a:off x="7092280" y="6525344"/>
            <a:ext cx="230505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050" dirty="0"/>
              <a:t>social media </a:t>
            </a:r>
            <a:r>
              <a:rPr lang="pt-BR" sz="1050" dirty="0" err="1"/>
              <a:t>worldwide</a:t>
            </a:r>
            <a:endParaRPr lang="pt-BR" sz="105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5E1A0A3-B76A-7541-B3AF-B888CC6FF728}"/>
              </a:ext>
            </a:extLst>
          </p:cNvPr>
          <p:cNvSpPr txBox="1"/>
          <p:nvPr/>
        </p:nvSpPr>
        <p:spPr>
          <a:xfrm>
            <a:off x="251520" y="1268760"/>
            <a:ext cx="27363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BRASIL</a:t>
            </a:r>
          </a:p>
          <a:p>
            <a:pPr algn="ctr"/>
            <a:endParaRPr lang="pt-BR" sz="2000" b="1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pt-BR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140</a:t>
            </a:r>
            <a:r>
              <a:rPr lang="pt-BR" sz="28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dias/ano </a:t>
            </a:r>
            <a:r>
              <a:rPr lang="pt-B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(4,7 meses) </a:t>
            </a:r>
          </a:p>
          <a:p>
            <a:pPr algn="ctr"/>
            <a:endParaRPr lang="pt-BR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pt-BR" sz="2800" u="sng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56% dia apenas olhando</a:t>
            </a:r>
            <a:r>
              <a:rPr lang="pt-BR" sz="28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as telas</a:t>
            </a:r>
            <a:endParaRPr lang="pt-BR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pt-BR" b="1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pt-BR" sz="28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sérias implicações</a:t>
            </a:r>
            <a:r>
              <a:rPr lang="pt-B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06952035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olstíc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653E7B5EF59694C8E925221DA4D7A50" ma:contentTypeVersion="11" ma:contentTypeDescription="Crie um novo documento." ma:contentTypeScope="" ma:versionID="ace6e9961b1a056f31c84a6c7ea319d7">
  <xsd:schema xmlns:xsd="http://www.w3.org/2001/XMLSchema" xmlns:xs="http://www.w3.org/2001/XMLSchema" xmlns:p="http://schemas.microsoft.com/office/2006/metadata/properties" xmlns:ns2="a407f9db-1a18-41af-89b5-45f7715172d5" xmlns:ns3="febd3bad-6f6e-44d9-97c3-000655112a79" targetNamespace="http://schemas.microsoft.com/office/2006/metadata/properties" ma:root="true" ma:fieldsID="bc1c06d769adc63f83f460f8c332c05d" ns2:_="" ns3:_="">
    <xsd:import namespace="a407f9db-1a18-41af-89b5-45f7715172d5"/>
    <xsd:import namespace="febd3bad-6f6e-44d9-97c3-000655112a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07f9db-1a18-41af-89b5-45f7715172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d2bda3a4-2e47-4d17-9188-24fd44e0257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bd3bad-6f6e-44d9-97c3-000655112a7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f39f369-7bf9-47e1-b377-9a75c9b51954}" ma:internalName="TaxCatchAll" ma:showField="CatchAllData" ma:web="febd3bad-6f6e-44d9-97c3-000655112a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407f9db-1a18-41af-89b5-45f7715172d5">
      <Terms xmlns="http://schemas.microsoft.com/office/infopath/2007/PartnerControls"/>
    </lcf76f155ced4ddcb4097134ff3c332f>
    <TaxCatchAll xmlns="febd3bad-6f6e-44d9-97c3-000655112a79" xsi:nil="true"/>
  </documentManagement>
</p:properties>
</file>

<file path=customXml/itemProps1.xml><?xml version="1.0" encoding="utf-8"?>
<ds:datastoreItem xmlns:ds="http://schemas.openxmlformats.org/officeDocument/2006/customXml" ds:itemID="{D83A2F78-DF97-486E-84BA-9EFD50552F12}"/>
</file>

<file path=customXml/itemProps2.xml><?xml version="1.0" encoding="utf-8"?>
<ds:datastoreItem xmlns:ds="http://schemas.openxmlformats.org/officeDocument/2006/customXml" ds:itemID="{E5956870-D968-405E-87C3-C9DED1BE9329}"/>
</file>

<file path=customXml/itemProps3.xml><?xml version="1.0" encoding="utf-8"?>
<ds:datastoreItem xmlns:ds="http://schemas.openxmlformats.org/officeDocument/2006/customXml" ds:itemID="{9B7D2AC4-9788-44AE-B633-43FC4AE8A27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43447</TotalTime>
  <Words>858</Words>
  <Application>Microsoft Macintosh PowerPoint</Application>
  <PresentationFormat>Apresentação na tela (4:3)</PresentationFormat>
  <Paragraphs>111</Paragraphs>
  <Slides>38</Slides>
  <Notes>2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Gill Sans MT</vt:lpstr>
      <vt:lpstr>Söhne</vt:lpstr>
      <vt:lpstr>Tahoma</vt:lpstr>
      <vt:lpstr>Tema do Office</vt:lpstr>
      <vt:lpstr>Dr. Cristiano Nabuco de Abreu  E-mail: cristianonabuco27@gmail.com @cristianonabuco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Dr. Cristiano Nabuco de Abreu  E-mail: cristianonabuco27@gmail.com @cristianonabuco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internet vicia mesmo?   10 dicas importantes para não cair na rede</dc:title>
  <dc:creator>nabuco</dc:creator>
  <cp:lastModifiedBy>Cristiano Nabuco de Abreu</cp:lastModifiedBy>
  <cp:revision>515</cp:revision>
  <dcterms:created xsi:type="dcterms:W3CDTF">2012-10-13T19:02:41Z</dcterms:created>
  <dcterms:modified xsi:type="dcterms:W3CDTF">2024-05-14T14:07:15Z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0x0101003653E7B5EF59694C8E925221DA4D7A50</vt:lpwstr>
  </property>
</Properties>
</file>