
<file path=[Content_Types].xml><?xml version="1.0" encoding="utf-8"?>
<Types xmlns="http://schemas.openxmlformats.org/package/2006/content-types">
  <Default Extension="png" ContentType="image/png"/>
  <Default Extension="jpeg" ContentType="image/jpeg"/>
  <Default Extension="xls" ContentType="application/vnd.ms-excel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96" r:id="rId26"/>
    <p:sldId id="282" r:id="rId27"/>
    <p:sldId id="283" r:id="rId28"/>
    <p:sldId id="284" r:id="rId29"/>
    <p:sldId id="285" r:id="rId30"/>
    <p:sldId id="286" r:id="rId31"/>
    <p:sldId id="287" r:id="rId32"/>
    <p:sldId id="289" r:id="rId33"/>
    <p:sldId id="295" r:id="rId34"/>
    <p:sldId id="288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E2CB95-25C9-415B-9865-28DDE8E95FD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845319F-FFD8-4E8A-BA10-DCD7682786FF}">
      <dgm:prSet phldrT="[Testo]" custT="1"/>
      <dgm:spPr/>
      <dgm:t>
        <a:bodyPr/>
        <a:lstStyle/>
        <a:p>
          <a:r>
            <a:rPr lang="it-IT" sz="1800" dirty="0" smtClean="0"/>
            <a:t>Medir</a:t>
          </a:r>
          <a:endParaRPr lang="it-IT" sz="1800" dirty="0"/>
        </a:p>
      </dgm:t>
    </dgm:pt>
    <dgm:pt modelId="{AAA8A919-739E-4E92-BB3E-197494E75B9B}" type="parTrans" cxnId="{282566AE-59C7-4CBB-9C1E-C69D83993CD5}">
      <dgm:prSet/>
      <dgm:spPr/>
      <dgm:t>
        <a:bodyPr/>
        <a:lstStyle/>
        <a:p>
          <a:endParaRPr lang="it-IT"/>
        </a:p>
      </dgm:t>
    </dgm:pt>
    <dgm:pt modelId="{476F7B24-B24C-44AB-A82A-55521BEB58BE}" type="sibTrans" cxnId="{282566AE-59C7-4CBB-9C1E-C69D83993CD5}">
      <dgm:prSet/>
      <dgm:spPr/>
      <dgm:t>
        <a:bodyPr/>
        <a:lstStyle/>
        <a:p>
          <a:endParaRPr lang="it-IT"/>
        </a:p>
      </dgm:t>
    </dgm:pt>
    <dgm:pt modelId="{D08B23E4-1925-4D69-8A1E-346376CD8707}">
      <dgm:prSet phldrT="[Testo]" custT="1"/>
      <dgm:spPr/>
      <dgm:t>
        <a:bodyPr/>
        <a:lstStyle/>
        <a:p>
          <a:r>
            <a:rPr lang="it-IT" sz="1800" dirty="0" smtClean="0"/>
            <a:t>Adaptar tratamento</a:t>
          </a:r>
          <a:endParaRPr lang="it-IT" sz="1800" dirty="0"/>
        </a:p>
      </dgm:t>
    </dgm:pt>
    <dgm:pt modelId="{16AD3185-8288-4123-91A3-35DBCED3624C}" type="parTrans" cxnId="{806D8453-EC88-444C-B734-37E7EF8B42B1}">
      <dgm:prSet/>
      <dgm:spPr/>
      <dgm:t>
        <a:bodyPr/>
        <a:lstStyle/>
        <a:p>
          <a:endParaRPr lang="it-IT"/>
        </a:p>
      </dgm:t>
    </dgm:pt>
    <dgm:pt modelId="{B1CCC52D-5396-4A86-A14E-E67BDD8A72B6}" type="sibTrans" cxnId="{806D8453-EC88-444C-B734-37E7EF8B42B1}">
      <dgm:prSet/>
      <dgm:spPr/>
      <dgm:t>
        <a:bodyPr/>
        <a:lstStyle/>
        <a:p>
          <a:endParaRPr lang="it-IT"/>
        </a:p>
      </dgm:t>
    </dgm:pt>
    <dgm:pt modelId="{39ECC103-DD6A-40B3-B338-1CF1BB0DD594}">
      <dgm:prSet phldrT="[Testo]" custT="1"/>
      <dgm:spPr/>
      <dgm:t>
        <a:bodyPr/>
        <a:lstStyle/>
        <a:p>
          <a:r>
            <a:rPr lang="it-IT" sz="1800" dirty="0" smtClean="0"/>
            <a:t>Medir</a:t>
          </a:r>
          <a:endParaRPr lang="it-IT" sz="1800" dirty="0"/>
        </a:p>
      </dgm:t>
    </dgm:pt>
    <dgm:pt modelId="{8A9A1994-0CBE-4328-BA59-9D45A1A273FC}" type="parTrans" cxnId="{159ADF98-4FF7-44E8-A71B-1F426839A3E5}">
      <dgm:prSet/>
      <dgm:spPr/>
      <dgm:t>
        <a:bodyPr/>
        <a:lstStyle/>
        <a:p>
          <a:endParaRPr lang="it-IT"/>
        </a:p>
      </dgm:t>
    </dgm:pt>
    <dgm:pt modelId="{A558FC78-D280-432C-AA3E-D86740BC1ACF}" type="sibTrans" cxnId="{159ADF98-4FF7-44E8-A71B-1F426839A3E5}">
      <dgm:prSet/>
      <dgm:spPr/>
      <dgm:t>
        <a:bodyPr/>
        <a:lstStyle/>
        <a:p>
          <a:endParaRPr lang="it-IT"/>
        </a:p>
      </dgm:t>
    </dgm:pt>
    <dgm:pt modelId="{3E909704-C2B5-45DB-87DF-060ECB3B6B52}">
      <dgm:prSet phldrT="[Testo]" custT="1"/>
      <dgm:spPr/>
      <dgm:t>
        <a:bodyPr/>
        <a:lstStyle/>
        <a:p>
          <a:r>
            <a:rPr lang="it-IT" sz="1800" dirty="0" smtClean="0"/>
            <a:t>Adaptar tratamento</a:t>
          </a:r>
          <a:endParaRPr lang="it-IT" sz="1800" dirty="0"/>
        </a:p>
      </dgm:t>
    </dgm:pt>
    <dgm:pt modelId="{30ED5E01-962D-4BDD-A19B-956AE82B0EBA}" type="parTrans" cxnId="{05FE7DC3-7F00-4F87-B219-50366705E74A}">
      <dgm:prSet/>
      <dgm:spPr/>
      <dgm:t>
        <a:bodyPr/>
        <a:lstStyle/>
        <a:p>
          <a:endParaRPr lang="it-IT"/>
        </a:p>
      </dgm:t>
    </dgm:pt>
    <dgm:pt modelId="{E3527B19-5A40-411A-837B-E78E01F28867}" type="sibTrans" cxnId="{05FE7DC3-7F00-4F87-B219-50366705E74A}">
      <dgm:prSet/>
      <dgm:spPr/>
      <dgm:t>
        <a:bodyPr/>
        <a:lstStyle/>
        <a:p>
          <a:endParaRPr lang="it-IT"/>
        </a:p>
      </dgm:t>
    </dgm:pt>
    <dgm:pt modelId="{94AA6E48-DEE2-455F-8FA1-EAD62F1A9046}">
      <dgm:prSet phldrT="[Testo]" custT="1"/>
      <dgm:spPr/>
      <dgm:t>
        <a:bodyPr/>
        <a:lstStyle/>
        <a:p>
          <a:r>
            <a:rPr lang="it-IT" sz="1800" dirty="0" smtClean="0"/>
            <a:t>……</a:t>
          </a:r>
          <a:endParaRPr lang="it-IT" sz="1800" dirty="0"/>
        </a:p>
      </dgm:t>
    </dgm:pt>
    <dgm:pt modelId="{57485F92-7D29-45C6-A8E4-A8E4E35B4C83}" type="parTrans" cxnId="{0ED78D15-4D28-4234-B646-DC630492AFB5}">
      <dgm:prSet/>
      <dgm:spPr/>
      <dgm:t>
        <a:bodyPr/>
        <a:lstStyle/>
        <a:p>
          <a:endParaRPr lang="it-IT"/>
        </a:p>
      </dgm:t>
    </dgm:pt>
    <dgm:pt modelId="{F1E2FAC4-6E40-42B8-9BD1-E50A1E76F0F7}" type="sibTrans" cxnId="{0ED78D15-4D28-4234-B646-DC630492AFB5}">
      <dgm:prSet/>
      <dgm:spPr/>
      <dgm:t>
        <a:bodyPr/>
        <a:lstStyle/>
        <a:p>
          <a:endParaRPr lang="it-IT"/>
        </a:p>
      </dgm:t>
    </dgm:pt>
    <dgm:pt modelId="{78995965-98C9-4005-B8FD-EFC2C867DA22}" type="pres">
      <dgm:prSet presAssocID="{F5E2CB95-25C9-415B-9865-28DDE8E95FD1}" presName="Name0" presStyleCnt="0">
        <dgm:presLayoutVars>
          <dgm:dir/>
          <dgm:animLvl val="lvl"/>
          <dgm:resizeHandles val="exact"/>
        </dgm:presLayoutVars>
      </dgm:prSet>
      <dgm:spPr/>
    </dgm:pt>
    <dgm:pt modelId="{9983BD4D-5AE4-406C-8444-B5A9403C40DB}" type="pres">
      <dgm:prSet presAssocID="{A845319F-FFD8-4E8A-BA10-DCD7682786FF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32534F7-D79B-42DA-B8C5-D2CC0A33856A}" type="pres">
      <dgm:prSet presAssocID="{476F7B24-B24C-44AB-A82A-55521BEB58BE}" presName="parTxOnlySpace" presStyleCnt="0"/>
      <dgm:spPr/>
    </dgm:pt>
    <dgm:pt modelId="{25FB7908-CC5E-43F9-82D0-6209711E8961}" type="pres">
      <dgm:prSet presAssocID="{D08B23E4-1925-4D69-8A1E-346376CD8707}" presName="parTxOnly" presStyleLbl="node1" presStyleIdx="1" presStyleCnt="5" custScaleX="1139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A5DD325-5383-4792-8572-2400E725E21A}" type="pres">
      <dgm:prSet presAssocID="{B1CCC52D-5396-4A86-A14E-E67BDD8A72B6}" presName="parTxOnlySpace" presStyleCnt="0"/>
      <dgm:spPr/>
    </dgm:pt>
    <dgm:pt modelId="{FCEF147E-2515-46A6-9213-89F037809FB6}" type="pres">
      <dgm:prSet presAssocID="{39ECC103-DD6A-40B3-B338-1CF1BB0DD594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4A6AA3B-2DD9-4236-890F-98554C826336}" type="pres">
      <dgm:prSet presAssocID="{A558FC78-D280-432C-AA3E-D86740BC1ACF}" presName="parTxOnlySpace" presStyleCnt="0"/>
      <dgm:spPr/>
    </dgm:pt>
    <dgm:pt modelId="{09D56690-FAB6-43EE-82E9-2922CCED883D}" type="pres">
      <dgm:prSet presAssocID="{3E909704-C2B5-45DB-87DF-060ECB3B6B52}" presName="parTxOnly" presStyleLbl="node1" presStyleIdx="3" presStyleCnt="5" custScaleX="1139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6C1A3D2-7D6A-4C1B-8C7B-7AD2094F1B5E}" type="pres">
      <dgm:prSet presAssocID="{E3527B19-5A40-411A-837B-E78E01F28867}" presName="parTxOnlySpace" presStyleCnt="0"/>
      <dgm:spPr/>
    </dgm:pt>
    <dgm:pt modelId="{2A89A907-20C1-45A6-9D5B-A73690B745C6}" type="pres">
      <dgm:prSet presAssocID="{94AA6E48-DEE2-455F-8FA1-EAD62F1A9046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9CFA625-DFD2-4378-A7ED-AF21AE90F57D}" type="presOf" srcId="{3E909704-C2B5-45DB-87DF-060ECB3B6B52}" destId="{09D56690-FAB6-43EE-82E9-2922CCED883D}" srcOrd="0" destOrd="0" presId="urn:microsoft.com/office/officeart/2005/8/layout/chevron1"/>
    <dgm:cxn modelId="{0BAD2372-7630-4C8E-AD93-489145249823}" type="presOf" srcId="{39ECC103-DD6A-40B3-B338-1CF1BB0DD594}" destId="{FCEF147E-2515-46A6-9213-89F037809FB6}" srcOrd="0" destOrd="0" presId="urn:microsoft.com/office/officeart/2005/8/layout/chevron1"/>
    <dgm:cxn modelId="{996F9AE8-9BC9-4FF8-990B-8B8E0045EC79}" type="presOf" srcId="{A845319F-FFD8-4E8A-BA10-DCD7682786FF}" destId="{9983BD4D-5AE4-406C-8444-B5A9403C40DB}" srcOrd="0" destOrd="0" presId="urn:microsoft.com/office/officeart/2005/8/layout/chevron1"/>
    <dgm:cxn modelId="{806D8453-EC88-444C-B734-37E7EF8B42B1}" srcId="{F5E2CB95-25C9-415B-9865-28DDE8E95FD1}" destId="{D08B23E4-1925-4D69-8A1E-346376CD8707}" srcOrd="1" destOrd="0" parTransId="{16AD3185-8288-4123-91A3-35DBCED3624C}" sibTransId="{B1CCC52D-5396-4A86-A14E-E67BDD8A72B6}"/>
    <dgm:cxn modelId="{282566AE-59C7-4CBB-9C1E-C69D83993CD5}" srcId="{F5E2CB95-25C9-415B-9865-28DDE8E95FD1}" destId="{A845319F-FFD8-4E8A-BA10-DCD7682786FF}" srcOrd="0" destOrd="0" parTransId="{AAA8A919-739E-4E92-BB3E-197494E75B9B}" sibTransId="{476F7B24-B24C-44AB-A82A-55521BEB58BE}"/>
    <dgm:cxn modelId="{0ED78D15-4D28-4234-B646-DC630492AFB5}" srcId="{F5E2CB95-25C9-415B-9865-28DDE8E95FD1}" destId="{94AA6E48-DEE2-455F-8FA1-EAD62F1A9046}" srcOrd="4" destOrd="0" parTransId="{57485F92-7D29-45C6-A8E4-A8E4E35B4C83}" sibTransId="{F1E2FAC4-6E40-42B8-9BD1-E50A1E76F0F7}"/>
    <dgm:cxn modelId="{6F7BF0A0-F489-4EFD-A8EE-F8266FF15EEE}" type="presOf" srcId="{F5E2CB95-25C9-415B-9865-28DDE8E95FD1}" destId="{78995965-98C9-4005-B8FD-EFC2C867DA22}" srcOrd="0" destOrd="0" presId="urn:microsoft.com/office/officeart/2005/8/layout/chevron1"/>
    <dgm:cxn modelId="{53EDE76D-CC76-410D-AD01-99A9271BE356}" type="presOf" srcId="{94AA6E48-DEE2-455F-8FA1-EAD62F1A9046}" destId="{2A89A907-20C1-45A6-9D5B-A73690B745C6}" srcOrd="0" destOrd="0" presId="urn:microsoft.com/office/officeart/2005/8/layout/chevron1"/>
    <dgm:cxn modelId="{05FE7DC3-7F00-4F87-B219-50366705E74A}" srcId="{F5E2CB95-25C9-415B-9865-28DDE8E95FD1}" destId="{3E909704-C2B5-45DB-87DF-060ECB3B6B52}" srcOrd="3" destOrd="0" parTransId="{30ED5E01-962D-4BDD-A19B-956AE82B0EBA}" sibTransId="{E3527B19-5A40-411A-837B-E78E01F28867}"/>
    <dgm:cxn modelId="{CB90F766-CCD1-4DD0-94E4-97AEA7B789A4}" type="presOf" srcId="{D08B23E4-1925-4D69-8A1E-346376CD8707}" destId="{25FB7908-CC5E-43F9-82D0-6209711E8961}" srcOrd="0" destOrd="0" presId="urn:microsoft.com/office/officeart/2005/8/layout/chevron1"/>
    <dgm:cxn modelId="{159ADF98-4FF7-44E8-A71B-1F426839A3E5}" srcId="{F5E2CB95-25C9-415B-9865-28DDE8E95FD1}" destId="{39ECC103-DD6A-40B3-B338-1CF1BB0DD594}" srcOrd="2" destOrd="0" parTransId="{8A9A1994-0CBE-4328-BA59-9D45A1A273FC}" sibTransId="{A558FC78-D280-432C-AA3E-D86740BC1ACF}"/>
    <dgm:cxn modelId="{ED4F35CF-A091-43C7-8DDA-07E4CDCD6F5F}" type="presParOf" srcId="{78995965-98C9-4005-B8FD-EFC2C867DA22}" destId="{9983BD4D-5AE4-406C-8444-B5A9403C40DB}" srcOrd="0" destOrd="0" presId="urn:microsoft.com/office/officeart/2005/8/layout/chevron1"/>
    <dgm:cxn modelId="{DB3D348E-CBC0-4757-8E88-510B7A203677}" type="presParOf" srcId="{78995965-98C9-4005-B8FD-EFC2C867DA22}" destId="{432534F7-D79B-42DA-B8C5-D2CC0A33856A}" srcOrd="1" destOrd="0" presId="urn:microsoft.com/office/officeart/2005/8/layout/chevron1"/>
    <dgm:cxn modelId="{8E820090-930C-4040-85FC-D50424DA893C}" type="presParOf" srcId="{78995965-98C9-4005-B8FD-EFC2C867DA22}" destId="{25FB7908-CC5E-43F9-82D0-6209711E8961}" srcOrd="2" destOrd="0" presId="urn:microsoft.com/office/officeart/2005/8/layout/chevron1"/>
    <dgm:cxn modelId="{DE85E758-38F9-4648-A32D-D7795C4D8371}" type="presParOf" srcId="{78995965-98C9-4005-B8FD-EFC2C867DA22}" destId="{3A5DD325-5383-4792-8572-2400E725E21A}" srcOrd="3" destOrd="0" presId="urn:microsoft.com/office/officeart/2005/8/layout/chevron1"/>
    <dgm:cxn modelId="{E38A70B5-F24F-4E82-9257-1289E76D8112}" type="presParOf" srcId="{78995965-98C9-4005-B8FD-EFC2C867DA22}" destId="{FCEF147E-2515-46A6-9213-89F037809FB6}" srcOrd="4" destOrd="0" presId="urn:microsoft.com/office/officeart/2005/8/layout/chevron1"/>
    <dgm:cxn modelId="{9002E856-7EAC-4BC9-A810-7EB532EE8173}" type="presParOf" srcId="{78995965-98C9-4005-B8FD-EFC2C867DA22}" destId="{54A6AA3B-2DD9-4236-890F-98554C826336}" srcOrd="5" destOrd="0" presId="urn:microsoft.com/office/officeart/2005/8/layout/chevron1"/>
    <dgm:cxn modelId="{B1AD90DC-B242-4A58-A178-DADDA15A404E}" type="presParOf" srcId="{78995965-98C9-4005-B8FD-EFC2C867DA22}" destId="{09D56690-FAB6-43EE-82E9-2922CCED883D}" srcOrd="6" destOrd="0" presId="urn:microsoft.com/office/officeart/2005/8/layout/chevron1"/>
    <dgm:cxn modelId="{16F7D5B6-6BF3-472D-8004-87FC2AE0D34E}" type="presParOf" srcId="{78995965-98C9-4005-B8FD-EFC2C867DA22}" destId="{56C1A3D2-7D6A-4C1B-8C7B-7AD2094F1B5E}" srcOrd="7" destOrd="0" presId="urn:microsoft.com/office/officeart/2005/8/layout/chevron1"/>
    <dgm:cxn modelId="{E292581E-C982-4C1E-913A-28B9D27604CA}" type="presParOf" srcId="{78995965-98C9-4005-B8FD-EFC2C867DA22}" destId="{2A89A907-20C1-45A6-9D5B-A73690B745C6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E2CB95-25C9-415B-9865-28DDE8E95FD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845319F-FFD8-4E8A-BA10-DCD7682786FF}">
      <dgm:prSet phldrT="[Testo]" custT="1"/>
      <dgm:spPr/>
      <dgm:t>
        <a:bodyPr/>
        <a:lstStyle/>
        <a:p>
          <a:r>
            <a:rPr lang="it-IT" sz="1800" dirty="0" smtClean="0"/>
            <a:t>Medir</a:t>
          </a:r>
          <a:endParaRPr lang="it-IT" sz="1800" dirty="0"/>
        </a:p>
      </dgm:t>
    </dgm:pt>
    <dgm:pt modelId="{AAA8A919-739E-4E92-BB3E-197494E75B9B}" type="parTrans" cxnId="{282566AE-59C7-4CBB-9C1E-C69D83993CD5}">
      <dgm:prSet/>
      <dgm:spPr/>
      <dgm:t>
        <a:bodyPr/>
        <a:lstStyle/>
        <a:p>
          <a:endParaRPr lang="it-IT"/>
        </a:p>
      </dgm:t>
    </dgm:pt>
    <dgm:pt modelId="{476F7B24-B24C-44AB-A82A-55521BEB58BE}" type="sibTrans" cxnId="{282566AE-59C7-4CBB-9C1E-C69D83993CD5}">
      <dgm:prSet/>
      <dgm:spPr/>
      <dgm:t>
        <a:bodyPr/>
        <a:lstStyle/>
        <a:p>
          <a:endParaRPr lang="it-IT"/>
        </a:p>
      </dgm:t>
    </dgm:pt>
    <dgm:pt modelId="{D08B23E4-1925-4D69-8A1E-346376CD8707}">
      <dgm:prSet phldrT="[Testo]" custT="1"/>
      <dgm:spPr/>
      <dgm:t>
        <a:bodyPr/>
        <a:lstStyle/>
        <a:p>
          <a:r>
            <a:rPr lang="it-IT" sz="1800" dirty="0" smtClean="0"/>
            <a:t>Adaptar tratamento</a:t>
          </a:r>
          <a:endParaRPr lang="it-IT" sz="1800" dirty="0"/>
        </a:p>
      </dgm:t>
    </dgm:pt>
    <dgm:pt modelId="{16AD3185-8288-4123-91A3-35DBCED3624C}" type="parTrans" cxnId="{806D8453-EC88-444C-B734-37E7EF8B42B1}">
      <dgm:prSet/>
      <dgm:spPr/>
      <dgm:t>
        <a:bodyPr/>
        <a:lstStyle/>
        <a:p>
          <a:endParaRPr lang="it-IT"/>
        </a:p>
      </dgm:t>
    </dgm:pt>
    <dgm:pt modelId="{B1CCC52D-5396-4A86-A14E-E67BDD8A72B6}" type="sibTrans" cxnId="{806D8453-EC88-444C-B734-37E7EF8B42B1}">
      <dgm:prSet/>
      <dgm:spPr/>
      <dgm:t>
        <a:bodyPr/>
        <a:lstStyle/>
        <a:p>
          <a:endParaRPr lang="it-IT"/>
        </a:p>
      </dgm:t>
    </dgm:pt>
    <dgm:pt modelId="{39ECC103-DD6A-40B3-B338-1CF1BB0DD594}">
      <dgm:prSet phldrT="[Testo]" custT="1"/>
      <dgm:spPr/>
      <dgm:t>
        <a:bodyPr/>
        <a:lstStyle/>
        <a:p>
          <a:r>
            <a:rPr lang="it-IT" sz="1800" dirty="0" smtClean="0"/>
            <a:t>Medir</a:t>
          </a:r>
          <a:endParaRPr lang="it-IT" sz="1800" dirty="0"/>
        </a:p>
      </dgm:t>
    </dgm:pt>
    <dgm:pt modelId="{8A9A1994-0CBE-4328-BA59-9D45A1A273FC}" type="parTrans" cxnId="{159ADF98-4FF7-44E8-A71B-1F426839A3E5}">
      <dgm:prSet/>
      <dgm:spPr/>
      <dgm:t>
        <a:bodyPr/>
        <a:lstStyle/>
        <a:p>
          <a:endParaRPr lang="it-IT"/>
        </a:p>
      </dgm:t>
    </dgm:pt>
    <dgm:pt modelId="{A558FC78-D280-432C-AA3E-D86740BC1ACF}" type="sibTrans" cxnId="{159ADF98-4FF7-44E8-A71B-1F426839A3E5}">
      <dgm:prSet/>
      <dgm:spPr/>
      <dgm:t>
        <a:bodyPr/>
        <a:lstStyle/>
        <a:p>
          <a:endParaRPr lang="it-IT"/>
        </a:p>
      </dgm:t>
    </dgm:pt>
    <dgm:pt modelId="{3E909704-C2B5-45DB-87DF-060ECB3B6B52}">
      <dgm:prSet phldrT="[Testo]" custT="1"/>
      <dgm:spPr/>
      <dgm:t>
        <a:bodyPr/>
        <a:lstStyle/>
        <a:p>
          <a:r>
            <a:rPr lang="it-IT" sz="1800" dirty="0" smtClean="0"/>
            <a:t>Adaptar tratamento</a:t>
          </a:r>
          <a:endParaRPr lang="it-IT" sz="1800" dirty="0"/>
        </a:p>
      </dgm:t>
    </dgm:pt>
    <dgm:pt modelId="{30ED5E01-962D-4BDD-A19B-956AE82B0EBA}" type="parTrans" cxnId="{05FE7DC3-7F00-4F87-B219-50366705E74A}">
      <dgm:prSet/>
      <dgm:spPr/>
      <dgm:t>
        <a:bodyPr/>
        <a:lstStyle/>
        <a:p>
          <a:endParaRPr lang="it-IT"/>
        </a:p>
      </dgm:t>
    </dgm:pt>
    <dgm:pt modelId="{E3527B19-5A40-411A-837B-E78E01F28867}" type="sibTrans" cxnId="{05FE7DC3-7F00-4F87-B219-50366705E74A}">
      <dgm:prSet/>
      <dgm:spPr/>
      <dgm:t>
        <a:bodyPr/>
        <a:lstStyle/>
        <a:p>
          <a:endParaRPr lang="it-IT"/>
        </a:p>
      </dgm:t>
    </dgm:pt>
    <dgm:pt modelId="{94AA6E48-DEE2-455F-8FA1-EAD62F1A9046}">
      <dgm:prSet phldrT="[Testo]" custT="1"/>
      <dgm:spPr/>
      <dgm:t>
        <a:bodyPr/>
        <a:lstStyle/>
        <a:p>
          <a:r>
            <a:rPr lang="it-IT" sz="1800" dirty="0" smtClean="0"/>
            <a:t>……</a:t>
          </a:r>
          <a:endParaRPr lang="it-IT" sz="1800" dirty="0"/>
        </a:p>
      </dgm:t>
    </dgm:pt>
    <dgm:pt modelId="{57485F92-7D29-45C6-A8E4-A8E4E35B4C83}" type="parTrans" cxnId="{0ED78D15-4D28-4234-B646-DC630492AFB5}">
      <dgm:prSet/>
      <dgm:spPr/>
      <dgm:t>
        <a:bodyPr/>
        <a:lstStyle/>
        <a:p>
          <a:endParaRPr lang="it-IT"/>
        </a:p>
      </dgm:t>
    </dgm:pt>
    <dgm:pt modelId="{F1E2FAC4-6E40-42B8-9BD1-E50A1E76F0F7}" type="sibTrans" cxnId="{0ED78D15-4D28-4234-B646-DC630492AFB5}">
      <dgm:prSet/>
      <dgm:spPr/>
      <dgm:t>
        <a:bodyPr/>
        <a:lstStyle/>
        <a:p>
          <a:endParaRPr lang="it-IT"/>
        </a:p>
      </dgm:t>
    </dgm:pt>
    <dgm:pt modelId="{78995965-98C9-4005-B8FD-EFC2C867DA22}" type="pres">
      <dgm:prSet presAssocID="{F5E2CB95-25C9-415B-9865-28DDE8E95FD1}" presName="Name0" presStyleCnt="0">
        <dgm:presLayoutVars>
          <dgm:dir/>
          <dgm:animLvl val="lvl"/>
          <dgm:resizeHandles val="exact"/>
        </dgm:presLayoutVars>
      </dgm:prSet>
      <dgm:spPr/>
    </dgm:pt>
    <dgm:pt modelId="{9983BD4D-5AE4-406C-8444-B5A9403C40DB}" type="pres">
      <dgm:prSet presAssocID="{A845319F-FFD8-4E8A-BA10-DCD7682786FF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32534F7-D79B-42DA-B8C5-D2CC0A33856A}" type="pres">
      <dgm:prSet presAssocID="{476F7B24-B24C-44AB-A82A-55521BEB58BE}" presName="parTxOnlySpace" presStyleCnt="0"/>
      <dgm:spPr/>
    </dgm:pt>
    <dgm:pt modelId="{25FB7908-CC5E-43F9-82D0-6209711E8961}" type="pres">
      <dgm:prSet presAssocID="{D08B23E4-1925-4D69-8A1E-346376CD8707}" presName="parTxOnly" presStyleLbl="node1" presStyleIdx="1" presStyleCnt="5" custScaleX="1139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A5DD325-5383-4792-8572-2400E725E21A}" type="pres">
      <dgm:prSet presAssocID="{B1CCC52D-5396-4A86-A14E-E67BDD8A72B6}" presName="parTxOnlySpace" presStyleCnt="0"/>
      <dgm:spPr/>
    </dgm:pt>
    <dgm:pt modelId="{FCEF147E-2515-46A6-9213-89F037809FB6}" type="pres">
      <dgm:prSet presAssocID="{39ECC103-DD6A-40B3-B338-1CF1BB0DD594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4A6AA3B-2DD9-4236-890F-98554C826336}" type="pres">
      <dgm:prSet presAssocID="{A558FC78-D280-432C-AA3E-D86740BC1ACF}" presName="parTxOnlySpace" presStyleCnt="0"/>
      <dgm:spPr/>
    </dgm:pt>
    <dgm:pt modelId="{09D56690-FAB6-43EE-82E9-2922CCED883D}" type="pres">
      <dgm:prSet presAssocID="{3E909704-C2B5-45DB-87DF-060ECB3B6B52}" presName="parTxOnly" presStyleLbl="node1" presStyleIdx="3" presStyleCnt="5" custScaleX="1139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6C1A3D2-7D6A-4C1B-8C7B-7AD2094F1B5E}" type="pres">
      <dgm:prSet presAssocID="{E3527B19-5A40-411A-837B-E78E01F28867}" presName="parTxOnlySpace" presStyleCnt="0"/>
      <dgm:spPr/>
    </dgm:pt>
    <dgm:pt modelId="{2A89A907-20C1-45A6-9D5B-A73690B745C6}" type="pres">
      <dgm:prSet presAssocID="{94AA6E48-DEE2-455F-8FA1-EAD62F1A9046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C959F98-9E2B-4BA5-872D-AA89ADC5EF53}" type="presOf" srcId="{39ECC103-DD6A-40B3-B338-1CF1BB0DD594}" destId="{FCEF147E-2515-46A6-9213-89F037809FB6}" srcOrd="0" destOrd="0" presId="urn:microsoft.com/office/officeart/2005/8/layout/chevron1"/>
    <dgm:cxn modelId="{806D8453-EC88-444C-B734-37E7EF8B42B1}" srcId="{F5E2CB95-25C9-415B-9865-28DDE8E95FD1}" destId="{D08B23E4-1925-4D69-8A1E-346376CD8707}" srcOrd="1" destOrd="0" parTransId="{16AD3185-8288-4123-91A3-35DBCED3624C}" sibTransId="{B1CCC52D-5396-4A86-A14E-E67BDD8A72B6}"/>
    <dgm:cxn modelId="{751462C7-2F4B-4A3C-8CD5-36693679193D}" type="presOf" srcId="{A845319F-FFD8-4E8A-BA10-DCD7682786FF}" destId="{9983BD4D-5AE4-406C-8444-B5A9403C40DB}" srcOrd="0" destOrd="0" presId="urn:microsoft.com/office/officeart/2005/8/layout/chevron1"/>
    <dgm:cxn modelId="{4DA64D49-A993-4A4D-AAF9-A271B2F8A691}" type="presOf" srcId="{F5E2CB95-25C9-415B-9865-28DDE8E95FD1}" destId="{78995965-98C9-4005-B8FD-EFC2C867DA22}" srcOrd="0" destOrd="0" presId="urn:microsoft.com/office/officeart/2005/8/layout/chevron1"/>
    <dgm:cxn modelId="{6D454C1B-7350-4593-8BBD-8876262AC40D}" type="presOf" srcId="{D08B23E4-1925-4D69-8A1E-346376CD8707}" destId="{25FB7908-CC5E-43F9-82D0-6209711E8961}" srcOrd="0" destOrd="0" presId="urn:microsoft.com/office/officeart/2005/8/layout/chevron1"/>
    <dgm:cxn modelId="{86B2E50C-08CB-4833-893D-0B1F97927C0A}" type="presOf" srcId="{3E909704-C2B5-45DB-87DF-060ECB3B6B52}" destId="{09D56690-FAB6-43EE-82E9-2922CCED883D}" srcOrd="0" destOrd="0" presId="urn:microsoft.com/office/officeart/2005/8/layout/chevron1"/>
    <dgm:cxn modelId="{282566AE-59C7-4CBB-9C1E-C69D83993CD5}" srcId="{F5E2CB95-25C9-415B-9865-28DDE8E95FD1}" destId="{A845319F-FFD8-4E8A-BA10-DCD7682786FF}" srcOrd="0" destOrd="0" parTransId="{AAA8A919-739E-4E92-BB3E-197494E75B9B}" sibTransId="{476F7B24-B24C-44AB-A82A-55521BEB58BE}"/>
    <dgm:cxn modelId="{0ED78D15-4D28-4234-B646-DC630492AFB5}" srcId="{F5E2CB95-25C9-415B-9865-28DDE8E95FD1}" destId="{94AA6E48-DEE2-455F-8FA1-EAD62F1A9046}" srcOrd="4" destOrd="0" parTransId="{57485F92-7D29-45C6-A8E4-A8E4E35B4C83}" sibTransId="{F1E2FAC4-6E40-42B8-9BD1-E50A1E76F0F7}"/>
    <dgm:cxn modelId="{05FE7DC3-7F00-4F87-B219-50366705E74A}" srcId="{F5E2CB95-25C9-415B-9865-28DDE8E95FD1}" destId="{3E909704-C2B5-45DB-87DF-060ECB3B6B52}" srcOrd="3" destOrd="0" parTransId="{30ED5E01-962D-4BDD-A19B-956AE82B0EBA}" sibTransId="{E3527B19-5A40-411A-837B-E78E01F28867}"/>
    <dgm:cxn modelId="{B12D2658-8FE9-48ED-AF95-743C2389B1D2}" type="presOf" srcId="{94AA6E48-DEE2-455F-8FA1-EAD62F1A9046}" destId="{2A89A907-20C1-45A6-9D5B-A73690B745C6}" srcOrd="0" destOrd="0" presId="urn:microsoft.com/office/officeart/2005/8/layout/chevron1"/>
    <dgm:cxn modelId="{159ADF98-4FF7-44E8-A71B-1F426839A3E5}" srcId="{F5E2CB95-25C9-415B-9865-28DDE8E95FD1}" destId="{39ECC103-DD6A-40B3-B338-1CF1BB0DD594}" srcOrd="2" destOrd="0" parTransId="{8A9A1994-0CBE-4328-BA59-9D45A1A273FC}" sibTransId="{A558FC78-D280-432C-AA3E-D86740BC1ACF}"/>
    <dgm:cxn modelId="{06156C89-8CD0-46BB-B60A-189F5E0563F9}" type="presParOf" srcId="{78995965-98C9-4005-B8FD-EFC2C867DA22}" destId="{9983BD4D-5AE4-406C-8444-B5A9403C40DB}" srcOrd="0" destOrd="0" presId="urn:microsoft.com/office/officeart/2005/8/layout/chevron1"/>
    <dgm:cxn modelId="{6BB75B3C-F03D-43D4-B1A4-21A55BF5B920}" type="presParOf" srcId="{78995965-98C9-4005-B8FD-EFC2C867DA22}" destId="{432534F7-D79B-42DA-B8C5-D2CC0A33856A}" srcOrd="1" destOrd="0" presId="urn:microsoft.com/office/officeart/2005/8/layout/chevron1"/>
    <dgm:cxn modelId="{DED4280F-5B86-44E3-87D0-5577ABDE4183}" type="presParOf" srcId="{78995965-98C9-4005-B8FD-EFC2C867DA22}" destId="{25FB7908-CC5E-43F9-82D0-6209711E8961}" srcOrd="2" destOrd="0" presId="urn:microsoft.com/office/officeart/2005/8/layout/chevron1"/>
    <dgm:cxn modelId="{8A8E0491-6AB7-4244-BA86-C83B1C7A3CEF}" type="presParOf" srcId="{78995965-98C9-4005-B8FD-EFC2C867DA22}" destId="{3A5DD325-5383-4792-8572-2400E725E21A}" srcOrd="3" destOrd="0" presId="urn:microsoft.com/office/officeart/2005/8/layout/chevron1"/>
    <dgm:cxn modelId="{BF1D3172-2FDF-400F-BCD5-38125499544A}" type="presParOf" srcId="{78995965-98C9-4005-B8FD-EFC2C867DA22}" destId="{FCEF147E-2515-46A6-9213-89F037809FB6}" srcOrd="4" destOrd="0" presId="urn:microsoft.com/office/officeart/2005/8/layout/chevron1"/>
    <dgm:cxn modelId="{02BAB174-A4B1-4FC9-8A89-E031F51B0F70}" type="presParOf" srcId="{78995965-98C9-4005-B8FD-EFC2C867DA22}" destId="{54A6AA3B-2DD9-4236-890F-98554C826336}" srcOrd="5" destOrd="0" presId="urn:microsoft.com/office/officeart/2005/8/layout/chevron1"/>
    <dgm:cxn modelId="{67B9B360-D758-4D78-9442-E2CDBD4EE291}" type="presParOf" srcId="{78995965-98C9-4005-B8FD-EFC2C867DA22}" destId="{09D56690-FAB6-43EE-82E9-2922CCED883D}" srcOrd="6" destOrd="0" presId="urn:microsoft.com/office/officeart/2005/8/layout/chevron1"/>
    <dgm:cxn modelId="{285277A7-BAFA-4D6A-9B24-1AE2D2593E14}" type="presParOf" srcId="{78995965-98C9-4005-B8FD-EFC2C867DA22}" destId="{56C1A3D2-7D6A-4C1B-8C7B-7AD2094F1B5E}" srcOrd="7" destOrd="0" presId="urn:microsoft.com/office/officeart/2005/8/layout/chevron1"/>
    <dgm:cxn modelId="{535C4FFE-C08F-45E5-94E2-E8E3368DDF54}" type="presParOf" srcId="{78995965-98C9-4005-B8FD-EFC2C867DA22}" destId="{2A89A907-20C1-45A6-9D5B-A73690B745C6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83BD4D-5AE4-406C-8444-B5A9403C40DB}">
      <dsp:nvSpPr>
        <dsp:cNvPr id="0" name=""/>
        <dsp:cNvSpPr/>
      </dsp:nvSpPr>
      <dsp:spPr>
        <a:xfrm>
          <a:off x="2045" y="332428"/>
          <a:ext cx="1578216" cy="6312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Medir</a:t>
          </a:r>
          <a:endParaRPr lang="it-IT" sz="1800" kern="1200" dirty="0"/>
        </a:p>
      </dsp:txBody>
      <dsp:txXfrm>
        <a:off x="317688" y="332428"/>
        <a:ext cx="946930" cy="631286"/>
      </dsp:txXfrm>
    </dsp:sp>
    <dsp:sp modelId="{25FB7908-CC5E-43F9-82D0-6209711E8961}">
      <dsp:nvSpPr>
        <dsp:cNvPr id="0" name=""/>
        <dsp:cNvSpPr/>
      </dsp:nvSpPr>
      <dsp:spPr>
        <a:xfrm>
          <a:off x="1422440" y="332428"/>
          <a:ext cx="1798756" cy="6312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Adaptar tratamento</a:t>
          </a:r>
          <a:endParaRPr lang="it-IT" sz="1800" kern="1200" dirty="0"/>
        </a:p>
      </dsp:txBody>
      <dsp:txXfrm>
        <a:off x="1738083" y="332428"/>
        <a:ext cx="1167470" cy="631286"/>
      </dsp:txXfrm>
    </dsp:sp>
    <dsp:sp modelId="{FCEF147E-2515-46A6-9213-89F037809FB6}">
      <dsp:nvSpPr>
        <dsp:cNvPr id="0" name=""/>
        <dsp:cNvSpPr/>
      </dsp:nvSpPr>
      <dsp:spPr>
        <a:xfrm>
          <a:off x="3063375" y="332428"/>
          <a:ext cx="1578216" cy="6312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Medir</a:t>
          </a:r>
          <a:endParaRPr lang="it-IT" sz="1800" kern="1200" dirty="0"/>
        </a:p>
      </dsp:txBody>
      <dsp:txXfrm>
        <a:off x="3379018" y="332428"/>
        <a:ext cx="946930" cy="631286"/>
      </dsp:txXfrm>
    </dsp:sp>
    <dsp:sp modelId="{09D56690-FAB6-43EE-82E9-2922CCED883D}">
      <dsp:nvSpPr>
        <dsp:cNvPr id="0" name=""/>
        <dsp:cNvSpPr/>
      </dsp:nvSpPr>
      <dsp:spPr>
        <a:xfrm>
          <a:off x="4483769" y="332428"/>
          <a:ext cx="1798645" cy="6312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Adaptar tratamento</a:t>
          </a:r>
          <a:endParaRPr lang="it-IT" sz="1800" kern="1200" dirty="0"/>
        </a:p>
      </dsp:txBody>
      <dsp:txXfrm>
        <a:off x="4799412" y="332428"/>
        <a:ext cx="1167359" cy="631286"/>
      </dsp:txXfrm>
    </dsp:sp>
    <dsp:sp modelId="{2A89A907-20C1-45A6-9D5B-A73690B745C6}">
      <dsp:nvSpPr>
        <dsp:cNvPr id="0" name=""/>
        <dsp:cNvSpPr/>
      </dsp:nvSpPr>
      <dsp:spPr>
        <a:xfrm>
          <a:off x="6124593" y="332428"/>
          <a:ext cx="1578216" cy="6312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……</a:t>
          </a:r>
          <a:endParaRPr lang="it-IT" sz="1800" kern="1200" dirty="0"/>
        </a:p>
      </dsp:txBody>
      <dsp:txXfrm>
        <a:off x="6440236" y="332428"/>
        <a:ext cx="946930" cy="6312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83BD4D-5AE4-406C-8444-B5A9403C40DB}">
      <dsp:nvSpPr>
        <dsp:cNvPr id="0" name=""/>
        <dsp:cNvSpPr/>
      </dsp:nvSpPr>
      <dsp:spPr>
        <a:xfrm>
          <a:off x="2045" y="332428"/>
          <a:ext cx="1578216" cy="6312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Medir</a:t>
          </a:r>
          <a:endParaRPr lang="it-IT" sz="1800" kern="1200" dirty="0"/>
        </a:p>
      </dsp:txBody>
      <dsp:txXfrm>
        <a:off x="317688" y="332428"/>
        <a:ext cx="946930" cy="631286"/>
      </dsp:txXfrm>
    </dsp:sp>
    <dsp:sp modelId="{25FB7908-CC5E-43F9-82D0-6209711E8961}">
      <dsp:nvSpPr>
        <dsp:cNvPr id="0" name=""/>
        <dsp:cNvSpPr/>
      </dsp:nvSpPr>
      <dsp:spPr>
        <a:xfrm>
          <a:off x="1422440" y="332428"/>
          <a:ext cx="1798756" cy="6312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Adaptar tratamento</a:t>
          </a:r>
          <a:endParaRPr lang="it-IT" sz="1800" kern="1200" dirty="0"/>
        </a:p>
      </dsp:txBody>
      <dsp:txXfrm>
        <a:off x="1738083" y="332428"/>
        <a:ext cx="1167470" cy="631286"/>
      </dsp:txXfrm>
    </dsp:sp>
    <dsp:sp modelId="{FCEF147E-2515-46A6-9213-89F037809FB6}">
      <dsp:nvSpPr>
        <dsp:cNvPr id="0" name=""/>
        <dsp:cNvSpPr/>
      </dsp:nvSpPr>
      <dsp:spPr>
        <a:xfrm>
          <a:off x="3063375" y="332428"/>
          <a:ext cx="1578216" cy="6312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Medir</a:t>
          </a:r>
          <a:endParaRPr lang="it-IT" sz="1800" kern="1200" dirty="0"/>
        </a:p>
      </dsp:txBody>
      <dsp:txXfrm>
        <a:off x="3379018" y="332428"/>
        <a:ext cx="946930" cy="631286"/>
      </dsp:txXfrm>
    </dsp:sp>
    <dsp:sp modelId="{09D56690-FAB6-43EE-82E9-2922CCED883D}">
      <dsp:nvSpPr>
        <dsp:cNvPr id="0" name=""/>
        <dsp:cNvSpPr/>
      </dsp:nvSpPr>
      <dsp:spPr>
        <a:xfrm>
          <a:off x="4483769" y="332428"/>
          <a:ext cx="1798645" cy="6312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Adaptar tratamento</a:t>
          </a:r>
          <a:endParaRPr lang="it-IT" sz="1800" kern="1200" dirty="0"/>
        </a:p>
      </dsp:txBody>
      <dsp:txXfrm>
        <a:off x="4799412" y="332428"/>
        <a:ext cx="1167359" cy="631286"/>
      </dsp:txXfrm>
    </dsp:sp>
    <dsp:sp modelId="{2A89A907-20C1-45A6-9D5B-A73690B745C6}">
      <dsp:nvSpPr>
        <dsp:cNvPr id="0" name=""/>
        <dsp:cNvSpPr/>
      </dsp:nvSpPr>
      <dsp:spPr>
        <a:xfrm>
          <a:off x="6124593" y="332428"/>
          <a:ext cx="1578216" cy="6312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……</a:t>
          </a:r>
          <a:endParaRPr lang="it-IT" sz="1800" kern="1200" dirty="0"/>
        </a:p>
      </dsp:txBody>
      <dsp:txXfrm>
        <a:off x="6440236" y="332428"/>
        <a:ext cx="946930" cy="631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5582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834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516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7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502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711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9930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1924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4319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90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369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CF01E-B996-462E-A102-26C84FA286C7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9D920-0B8E-4068-9BB9-EE9C8DE034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38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.br/imgres?imgurl=http://freedesignfile.com/upload/2012/11/Red-Target-Aim-1.jpg&amp;imgrefurl=http://freedesignfile.com/29204-red-target-aim-with-darts-elements-vector-01/&amp;docid=dezfhpqnU7tidM&amp;tbnid=lEwDAAevIjyz3M&amp;w=500&amp;h=522&amp;ei=740DVMf_NomnggSPzYLgBg&amp;ved=0CAQQxiAwAg&amp;iact=c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.br/imgres?imgurl=http://freedesignfile.com/upload/2012/11/Red-Target-Aim-1.jpg&amp;imgrefurl=http://freedesignfile.com/29204-red-target-aim-with-darts-elements-vector-01/&amp;docid=dezfhpqnU7tidM&amp;tbnid=lEwDAAevIjyz3M&amp;w=500&amp;h=522&amp;ei=740DVMf_NomnggSPzYLgBg&amp;ved=0CAQQxiAwAg&amp;iact=c" TargetMode="Externa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1339081"/>
            <a:ext cx="8424863" cy="259397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6000" b="1" dirty="0" smtClean="0">
                <a:solidFill>
                  <a:srgbClr val="558ED5"/>
                </a:solidFill>
                <a:latin typeface="Arial Rounded MT Bold" pitchFamily="34" charset="0"/>
              </a:rPr>
              <a:t>Visão Atual do </a:t>
            </a:r>
            <a:br>
              <a:rPr lang="pt-BR" sz="6000" b="1" dirty="0" smtClean="0">
                <a:solidFill>
                  <a:srgbClr val="558ED5"/>
                </a:solidFill>
                <a:latin typeface="Arial Rounded MT Bold" pitchFamily="34" charset="0"/>
              </a:rPr>
            </a:br>
            <a:r>
              <a:rPr lang="pt-BR" sz="6000" b="1" dirty="0" smtClean="0">
                <a:solidFill>
                  <a:srgbClr val="558ED5"/>
                </a:solidFill>
                <a:latin typeface="Arial Rounded MT Bold" pitchFamily="34" charset="0"/>
              </a:rPr>
              <a:t>Tratamento </a:t>
            </a:r>
            <a:br>
              <a:rPr lang="pt-BR" sz="6000" b="1" dirty="0" smtClean="0">
                <a:solidFill>
                  <a:srgbClr val="558ED5"/>
                </a:solidFill>
                <a:latin typeface="Arial Rounded MT Bold" pitchFamily="34" charset="0"/>
              </a:rPr>
            </a:br>
            <a:r>
              <a:rPr lang="pt-BR" sz="6000" b="1" dirty="0" smtClean="0">
                <a:solidFill>
                  <a:srgbClr val="558ED5"/>
                </a:solidFill>
                <a:latin typeface="Arial Rounded MT Bold" pitchFamily="34" charset="0"/>
              </a:rPr>
              <a:t>do Lúpus</a:t>
            </a:r>
            <a:r>
              <a:rPr lang="pt-BR" b="1" dirty="0" smtClean="0">
                <a:solidFill>
                  <a:srgbClr val="558ED5"/>
                </a:solidFill>
              </a:rPr>
              <a:t/>
            </a:r>
            <a:br>
              <a:rPr lang="pt-BR" b="1" dirty="0" smtClean="0">
                <a:solidFill>
                  <a:srgbClr val="558ED5"/>
                </a:solidFill>
              </a:rPr>
            </a:br>
            <a:r>
              <a:rPr lang="pt-BR" b="1" dirty="0" smtClean="0">
                <a:solidFill>
                  <a:srgbClr val="558ED5"/>
                </a:solidFill>
              </a:rPr>
              <a:t/>
            </a:r>
            <a:br>
              <a:rPr lang="pt-BR" b="1" dirty="0" smtClean="0">
                <a:solidFill>
                  <a:srgbClr val="558ED5"/>
                </a:solidFill>
              </a:rPr>
            </a:br>
            <a:r>
              <a:rPr lang="pt-BR" b="1" dirty="0" smtClean="0">
                <a:solidFill>
                  <a:srgbClr val="558ED5"/>
                </a:solidFill>
              </a:rPr>
              <a:t/>
            </a:r>
            <a:br>
              <a:rPr lang="pt-BR" b="1" dirty="0" smtClean="0">
                <a:solidFill>
                  <a:srgbClr val="558ED5"/>
                </a:solidFill>
              </a:rPr>
            </a:br>
            <a:r>
              <a:rPr lang="pt-BR" b="1" dirty="0" smtClean="0">
                <a:solidFill>
                  <a:srgbClr val="17375E"/>
                </a:solidFill>
                <a:latin typeface="Arial Rounded MT Bold" pitchFamily="34" charset="0"/>
              </a:rPr>
              <a:t>Eduardo  Borba</a:t>
            </a:r>
          </a:p>
        </p:txBody>
      </p:sp>
    </p:spTree>
    <p:extLst>
      <p:ext uri="{BB962C8B-B14F-4D97-AF65-F5344CB8AC3E}">
        <p14:creationId xmlns:p14="http://schemas.microsoft.com/office/powerpoint/2010/main" val="325674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5737233" y="4406801"/>
            <a:ext cx="2232025" cy="7270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3" name="Retângulo de cantos arredondados 2"/>
          <p:cNvSpPr/>
          <p:nvPr/>
        </p:nvSpPr>
        <p:spPr>
          <a:xfrm>
            <a:off x="5756283" y="5651525"/>
            <a:ext cx="2212975" cy="5857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4" name="Retângulo de cantos arredondados 3"/>
          <p:cNvSpPr/>
          <p:nvPr/>
        </p:nvSpPr>
        <p:spPr>
          <a:xfrm>
            <a:off x="5736513" y="3350890"/>
            <a:ext cx="2241550" cy="3889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Espaço Reservado para Conteúdo 15"/>
          <p:cNvSpPr txBox="1">
            <a:spLocks/>
          </p:cNvSpPr>
          <p:nvPr/>
        </p:nvSpPr>
        <p:spPr>
          <a:xfrm>
            <a:off x="1389691" y="3220641"/>
            <a:ext cx="2659063" cy="639762"/>
          </a:xfrm>
          <a:prstGeom prst="rect">
            <a:avLst/>
          </a:prstGeom>
          <a:ln w="38100">
            <a:noFill/>
          </a:ln>
        </p:spPr>
        <p:txBody>
          <a:bodyPr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</a:rPr>
              <a:t>DANOS</a:t>
            </a:r>
          </a:p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</a:rPr>
              <a:t>ou</a:t>
            </a:r>
          </a:p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</a:rPr>
              <a:t>Sequela</a:t>
            </a:r>
          </a:p>
          <a:p>
            <a:pPr marL="11430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pt-BR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Espaço Reservado para Conteúdo 15"/>
          <p:cNvSpPr txBox="1">
            <a:spLocks/>
          </p:cNvSpPr>
          <p:nvPr/>
        </p:nvSpPr>
        <p:spPr>
          <a:xfrm>
            <a:off x="5831638" y="3369940"/>
            <a:ext cx="2079625" cy="388938"/>
          </a:xfrm>
          <a:prstGeom prst="rect">
            <a:avLst/>
          </a:prstGeom>
          <a:ln w="28575">
            <a:noFill/>
          </a:ln>
        </p:spPr>
        <p:txBody>
          <a:bodyPr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000" dirty="0" smtClean="0"/>
              <a:t>   mortalidade</a:t>
            </a:r>
            <a:endParaRPr lang="pt-BR" sz="2000" dirty="0"/>
          </a:p>
        </p:txBody>
      </p:sp>
      <p:sp>
        <p:nvSpPr>
          <p:cNvPr id="7" name="Espaço Reservado para Conteúdo 15"/>
          <p:cNvSpPr txBox="1">
            <a:spLocks/>
          </p:cNvSpPr>
          <p:nvPr/>
        </p:nvSpPr>
        <p:spPr>
          <a:xfrm>
            <a:off x="5737233" y="2393578"/>
            <a:ext cx="2232025" cy="387350"/>
          </a:xfrm>
          <a:prstGeom prst="rect">
            <a:avLst/>
          </a:prstGeom>
          <a:ln w="28575">
            <a:noFill/>
          </a:ln>
        </p:spPr>
        <p:txBody>
          <a:bodyPr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000" dirty="0"/>
              <a:t> </a:t>
            </a:r>
            <a:r>
              <a:rPr lang="pt-BR" sz="2000" dirty="0" smtClean="0"/>
              <a:t>   dano</a:t>
            </a:r>
            <a:endParaRPr lang="pt-BR" sz="2000" dirty="0"/>
          </a:p>
        </p:txBody>
      </p:sp>
      <p:sp>
        <p:nvSpPr>
          <p:cNvPr id="8" name="Espaço Reservado para Conteúdo 15"/>
          <p:cNvSpPr txBox="1">
            <a:spLocks/>
          </p:cNvSpPr>
          <p:nvPr/>
        </p:nvSpPr>
        <p:spPr>
          <a:xfrm>
            <a:off x="5737233" y="5794400"/>
            <a:ext cx="2232025" cy="388937"/>
          </a:xfrm>
          <a:prstGeom prst="rect">
            <a:avLst/>
          </a:prstGeom>
          <a:ln w="28575">
            <a:noFill/>
          </a:ln>
        </p:spPr>
        <p:txBody>
          <a:bodyPr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000" dirty="0" smtClean="0"/>
              <a:t>   produtividade</a:t>
            </a:r>
            <a:endParaRPr lang="pt-BR" sz="2000" dirty="0"/>
          </a:p>
        </p:txBody>
      </p:sp>
      <p:sp>
        <p:nvSpPr>
          <p:cNvPr id="9" name="Espaço Reservado para Conteúdo 15"/>
          <p:cNvSpPr txBox="1">
            <a:spLocks/>
          </p:cNvSpPr>
          <p:nvPr/>
        </p:nvSpPr>
        <p:spPr bwMode="auto">
          <a:xfrm>
            <a:off x="5737233" y="4389338"/>
            <a:ext cx="2079625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>
                <a:solidFill>
                  <a:srgbClr val="376092"/>
                </a:solidFill>
                <a:latin typeface="Arial Rounded MT Bold" pitchFamily="34" charset="0"/>
              </a:rPr>
              <a:t>   qualidade de vida</a:t>
            </a:r>
          </a:p>
        </p:txBody>
      </p:sp>
      <p:sp>
        <p:nvSpPr>
          <p:cNvPr id="10" name="Seta para cima 9"/>
          <p:cNvSpPr/>
          <p:nvPr/>
        </p:nvSpPr>
        <p:spPr>
          <a:xfrm>
            <a:off x="5862645" y="2499940"/>
            <a:ext cx="153988" cy="158750"/>
          </a:xfrm>
          <a:prstGeom prst="upArrow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1" name="Seta para baixo 10"/>
          <p:cNvSpPr/>
          <p:nvPr/>
        </p:nvSpPr>
        <p:spPr>
          <a:xfrm>
            <a:off x="5859470" y="4621113"/>
            <a:ext cx="149225" cy="18573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2" name="Seta para baixo 11"/>
          <p:cNvSpPr/>
          <p:nvPr/>
        </p:nvSpPr>
        <p:spPr>
          <a:xfrm>
            <a:off x="5859470" y="5891237"/>
            <a:ext cx="149225" cy="18573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6728271" y="6525344"/>
            <a:ext cx="2308225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Doria A et al., 2014</a:t>
            </a:r>
          </a:p>
        </p:txBody>
      </p:sp>
      <p:sp>
        <p:nvSpPr>
          <p:cNvPr id="18" name="Espaço Reservado para Conteúdo 15"/>
          <p:cNvSpPr txBox="1">
            <a:spLocks/>
          </p:cNvSpPr>
          <p:nvPr/>
        </p:nvSpPr>
        <p:spPr>
          <a:xfrm>
            <a:off x="250824" y="174625"/>
            <a:ext cx="8785671" cy="712788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NÃO obter alvo </a:t>
            </a: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 Tratamento</a:t>
            </a:r>
            <a:endParaRPr lang="pt-BR" sz="4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r>
              <a:rPr lang="pt-BR" sz="4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Consequências</a:t>
            </a:r>
          </a:p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19" name="Seta para cima 18"/>
          <p:cNvSpPr/>
          <p:nvPr/>
        </p:nvSpPr>
        <p:spPr>
          <a:xfrm>
            <a:off x="5954595" y="3466778"/>
            <a:ext cx="153988" cy="158750"/>
          </a:xfrm>
          <a:prstGeom prst="upArrow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0" name="Retângulo de cantos arredondados 19"/>
          <p:cNvSpPr/>
          <p:nvPr/>
        </p:nvSpPr>
        <p:spPr>
          <a:xfrm>
            <a:off x="5727708" y="2390403"/>
            <a:ext cx="2241550" cy="388937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1" name="Retângulo de cantos arredondados 20"/>
          <p:cNvSpPr/>
          <p:nvPr/>
        </p:nvSpPr>
        <p:spPr>
          <a:xfrm>
            <a:off x="1259632" y="2132856"/>
            <a:ext cx="2964713" cy="446449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4400" b="1">
              <a:latin typeface="Arial Rounded MT Bold" panose="020F0704030504030204" pitchFamily="34" charset="0"/>
            </a:endParaRPr>
          </a:p>
        </p:txBody>
      </p:sp>
      <p:sp>
        <p:nvSpPr>
          <p:cNvPr id="22" name="CaixaDeTexto 34"/>
          <p:cNvSpPr txBox="1">
            <a:spLocks noChangeArrowheads="1"/>
          </p:cNvSpPr>
          <p:nvPr/>
        </p:nvSpPr>
        <p:spPr bwMode="auto">
          <a:xfrm>
            <a:off x="8236403" y="3277865"/>
            <a:ext cx="452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pt-BR" altLang="pt-BR" sz="2400" b="1">
                <a:latin typeface="Arial Rounded MT Bold" pitchFamily="34" charset="0"/>
              </a:rPr>
              <a:t>1</a:t>
            </a:r>
          </a:p>
        </p:txBody>
      </p:sp>
      <p:sp>
        <p:nvSpPr>
          <p:cNvPr id="23" name="Retângulo de cantos arredondados 22"/>
          <p:cNvSpPr/>
          <p:nvPr/>
        </p:nvSpPr>
        <p:spPr>
          <a:xfrm>
            <a:off x="8259422" y="3257228"/>
            <a:ext cx="406400" cy="531812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4" name="CaixaDeTexto 36"/>
          <p:cNvSpPr txBox="1">
            <a:spLocks noChangeArrowheads="1"/>
          </p:cNvSpPr>
          <p:nvPr/>
        </p:nvSpPr>
        <p:spPr bwMode="auto">
          <a:xfrm>
            <a:off x="8236404" y="4560788"/>
            <a:ext cx="452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pt-BR" altLang="pt-BR" sz="2400" b="1">
                <a:latin typeface="Arial Rounded MT Bold" pitchFamily="34" charset="0"/>
              </a:rPr>
              <a:t>2</a:t>
            </a: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8259422" y="4540151"/>
            <a:ext cx="406400" cy="531812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6" name="CaixaDeTexto 38"/>
          <p:cNvSpPr txBox="1">
            <a:spLocks noChangeArrowheads="1"/>
          </p:cNvSpPr>
          <p:nvPr/>
        </p:nvSpPr>
        <p:spPr bwMode="auto">
          <a:xfrm>
            <a:off x="8236403" y="5676925"/>
            <a:ext cx="452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pt-BR" altLang="pt-BR" sz="2400" b="1">
                <a:latin typeface="Arial Rounded MT Bold" pitchFamily="34" charset="0"/>
              </a:rPr>
              <a:t>3</a:t>
            </a:r>
          </a:p>
        </p:txBody>
      </p:sp>
      <p:sp>
        <p:nvSpPr>
          <p:cNvPr id="27" name="Retângulo de cantos arredondados 26"/>
          <p:cNvSpPr/>
          <p:nvPr/>
        </p:nvSpPr>
        <p:spPr>
          <a:xfrm>
            <a:off x="8260216" y="5656287"/>
            <a:ext cx="404812" cy="531813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36" name="Seta para a direita 35"/>
          <p:cNvSpPr/>
          <p:nvPr/>
        </p:nvSpPr>
        <p:spPr>
          <a:xfrm>
            <a:off x="4368361" y="2499940"/>
            <a:ext cx="1152128" cy="158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Seta para a direita 36"/>
          <p:cNvSpPr/>
          <p:nvPr/>
        </p:nvSpPr>
        <p:spPr>
          <a:xfrm>
            <a:off x="4368361" y="3486274"/>
            <a:ext cx="1152128" cy="158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Seta para a direita 37"/>
          <p:cNvSpPr/>
          <p:nvPr/>
        </p:nvSpPr>
        <p:spPr>
          <a:xfrm>
            <a:off x="4368361" y="4638402"/>
            <a:ext cx="1152128" cy="158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Seta para a direita 38"/>
          <p:cNvSpPr/>
          <p:nvPr/>
        </p:nvSpPr>
        <p:spPr>
          <a:xfrm>
            <a:off x="4368361" y="5862538"/>
            <a:ext cx="1152128" cy="158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06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179512" y="836712"/>
            <a:ext cx="8784976" cy="48006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3600" dirty="0" smtClean="0"/>
          </a:p>
          <a:p>
            <a:endParaRPr lang="pt-BR" sz="3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114300" indent="0">
              <a:buFont typeface="Wingdings" pitchFamily="2" charset="2"/>
              <a:buNone/>
            </a:pPr>
            <a:endParaRPr lang="pt-BR" sz="3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11480" lvl="1" indent="0">
              <a:buFont typeface="Wingdings" pitchFamily="2" charset="2"/>
              <a:buNone/>
            </a:pPr>
            <a:endParaRPr lang="pt-BR" sz="3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pt-BR" sz="3400" dirty="0" smtClean="0">
                <a:solidFill>
                  <a:schemeClr val="accent1">
                    <a:lumMod val="75000"/>
                  </a:schemeClr>
                </a:solidFill>
              </a:rPr>
              <a:t>mortalidade:    </a:t>
            </a:r>
            <a:r>
              <a:rPr lang="pt-BR" sz="3400" dirty="0" smtClean="0">
                <a:solidFill>
                  <a:schemeClr val="accent6">
                    <a:lumMod val="75000"/>
                  </a:schemeClr>
                </a:solidFill>
              </a:rPr>
              <a:t>4,6  vezes  &gt;   população</a:t>
            </a:r>
          </a:p>
          <a:p>
            <a:pPr lvl="1"/>
            <a:endParaRPr lang="pt-BR" sz="3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pt-BR" sz="3400" dirty="0"/>
              <a:t>qualidade de vida: </a:t>
            </a:r>
            <a:r>
              <a:rPr lang="pt-BR" sz="3400" dirty="0" smtClean="0"/>
              <a:t>  </a:t>
            </a:r>
            <a:r>
              <a:rPr lang="pt-BR" sz="3400" dirty="0" smtClean="0">
                <a:solidFill>
                  <a:schemeClr val="accent6">
                    <a:lumMod val="75000"/>
                  </a:schemeClr>
                </a:solidFill>
              </a:rPr>
              <a:t>reduzida</a:t>
            </a:r>
            <a:endParaRPr lang="pt-BR" sz="3400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endParaRPr lang="pt-BR" sz="3400" dirty="0" smtClean="0"/>
          </a:p>
          <a:p>
            <a:pPr lvl="1"/>
            <a:r>
              <a:rPr lang="pt-BR" sz="3400" dirty="0" smtClean="0"/>
              <a:t>incapacidade para o trabalho:  </a:t>
            </a:r>
            <a:r>
              <a:rPr lang="pt-BR" sz="3400" dirty="0" smtClean="0">
                <a:solidFill>
                  <a:schemeClr val="accent6">
                    <a:lumMod val="75000"/>
                  </a:schemeClr>
                </a:solidFill>
              </a:rPr>
              <a:t>18-36</a:t>
            </a:r>
            <a:r>
              <a:rPr lang="pt-BR" sz="3400" dirty="0">
                <a:solidFill>
                  <a:schemeClr val="accent6">
                    <a:lumMod val="75000"/>
                  </a:schemeClr>
                </a:solidFill>
              </a:rPr>
              <a:t>%</a:t>
            </a:r>
            <a:endParaRPr lang="pt-BR" sz="3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11163" lvl="1" indent="0">
              <a:buNone/>
            </a:pPr>
            <a:r>
              <a:rPr lang="pt-BR" sz="3400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</a:t>
            </a:r>
            <a:r>
              <a:rPr lang="pt-BR" dirty="0" smtClean="0">
                <a:solidFill>
                  <a:schemeClr val="accent6">
                    <a:lumMod val="75000"/>
                  </a:schemeClr>
                </a:solidFill>
              </a:rPr>
              <a:t>(nos 5 primeiros anos de doença)</a:t>
            </a:r>
          </a:p>
          <a:p>
            <a:pPr marL="114300" indent="0">
              <a:buFont typeface="Wingdings" pitchFamily="2" charset="2"/>
              <a:buNone/>
            </a:pPr>
            <a:endParaRPr lang="pt-BR" dirty="0" smtClean="0"/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043608" y="6237312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pt-BR" sz="1200" b="1" dirty="0" err="1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Iaccarino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 L et  al, 2013;</a:t>
            </a:r>
            <a:r>
              <a:rPr lang="nb-NO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 Bertoli et al., 2006; </a:t>
            </a:r>
            <a:endParaRPr lang="nb-NO" sz="1200" b="1" dirty="0" smtClean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r"/>
            <a:r>
              <a:rPr lang="nb-NO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Mok </a:t>
            </a:r>
            <a:r>
              <a:rPr lang="nb-NO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CC et al., 2008; Baker K et al., </a:t>
            </a:r>
            <a:r>
              <a:rPr lang="nb-NO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2009; </a:t>
            </a:r>
            <a:r>
              <a:rPr lang="da-DK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CC Mok et al., 2009 </a:t>
            </a:r>
          </a:p>
          <a:p>
            <a:pPr algn="r"/>
            <a:endParaRPr lang="pt-BR" sz="1200" b="1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611832" y="476672"/>
            <a:ext cx="78486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600" kern="1200">
                <a:solidFill>
                  <a:schemeClr val="accent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it-IT" altLang="pt-BR" sz="5400" dirty="0" smtClean="0">
                <a:latin typeface="Arial Black" pitchFamily="34" charset="0"/>
                <a:ea typeface="ＭＳ Ｐゴシック" pitchFamily="34" charset="-128"/>
              </a:rPr>
              <a:t>Panorama  ATUAL</a:t>
            </a:r>
          </a:p>
        </p:txBody>
      </p:sp>
    </p:spTree>
    <p:extLst>
      <p:ext uri="{BB962C8B-B14F-4D97-AF65-F5344CB8AC3E}">
        <p14:creationId xmlns:p14="http://schemas.microsoft.com/office/powerpoint/2010/main" val="123718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55576" y="1780232"/>
            <a:ext cx="3312368" cy="17680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3" name="Retângulo de cantos arredondados 2"/>
          <p:cNvSpPr/>
          <p:nvPr/>
        </p:nvSpPr>
        <p:spPr>
          <a:xfrm>
            <a:off x="1842361" y="4849390"/>
            <a:ext cx="2212975" cy="5857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Espaço Reservado para Conteúdo 15"/>
          <p:cNvSpPr txBox="1">
            <a:spLocks/>
          </p:cNvSpPr>
          <p:nvPr/>
        </p:nvSpPr>
        <p:spPr>
          <a:xfrm>
            <a:off x="5806598" y="2716585"/>
            <a:ext cx="2659063" cy="639762"/>
          </a:xfrm>
          <a:prstGeom prst="rect">
            <a:avLst/>
          </a:prstGeom>
          <a:ln w="38100">
            <a:noFill/>
          </a:ln>
        </p:spPr>
        <p:txBody>
          <a:bodyPr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</a:rPr>
              <a:t>DANOS</a:t>
            </a:r>
          </a:p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</a:rPr>
              <a:t>ou</a:t>
            </a:r>
          </a:p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</a:rPr>
              <a:t>Sequela</a:t>
            </a:r>
          </a:p>
          <a:p>
            <a:pPr marL="11430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pt-BR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Espaço Reservado para Conteúdo 15"/>
          <p:cNvSpPr txBox="1">
            <a:spLocks/>
          </p:cNvSpPr>
          <p:nvPr/>
        </p:nvSpPr>
        <p:spPr>
          <a:xfrm>
            <a:off x="1823311" y="4992265"/>
            <a:ext cx="2232025" cy="388937"/>
          </a:xfrm>
          <a:prstGeom prst="rect">
            <a:avLst/>
          </a:prstGeom>
          <a:ln w="28575">
            <a:noFill/>
          </a:ln>
        </p:spPr>
        <p:txBody>
          <a:bodyPr>
            <a:normAutofit fontScale="550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000" dirty="0" smtClean="0"/>
              <a:t>   EFEITOS  COLATERAIS MEDICAÇÕES</a:t>
            </a:r>
            <a:endParaRPr lang="pt-BR" sz="2000" dirty="0"/>
          </a:p>
        </p:txBody>
      </p:sp>
      <p:sp>
        <p:nvSpPr>
          <p:cNvPr id="9" name="Espaço Reservado para Conteúdo 15"/>
          <p:cNvSpPr txBox="1">
            <a:spLocks/>
          </p:cNvSpPr>
          <p:nvPr/>
        </p:nvSpPr>
        <p:spPr bwMode="auto">
          <a:xfrm>
            <a:off x="971600" y="1762769"/>
            <a:ext cx="3219368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>
                <a:solidFill>
                  <a:srgbClr val="376092"/>
                </a:solidFill>
                <a:latin typeface="Arial Rounded MT Bold" pitchFamily="34" charset="0"/>
              </a:rPr>
              <a:t>   </a:t>
            </a:r>
            <a:endParaRPr lang="pt-BR" altLang="pt-BR" sz="2000" b="1" dirty="0" smtClean="0">
              <a:solidFill>
                <a:srgbClr val="376092"/>
              </a:solidFill>
              <a:latin typeface="Arial Rounded MT Bold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 smtClean="0">
                <a:solidFill>
                  <a:srgbClr val="376092"/>
                </a:solidFill>
                <a:latin typeface="Arial Rounded MT Bold" pitchFamily="34" charset="0"/>
              </a:rPr>
              <a:t>CONTROLE</a:t>
            </a: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 smtClean="0">
                <a:solidFill>
                  <a:srgbClr val="376092"/>
                </a:solidFill>
                <a:latin typeface="Arial Rounded MT Bold" pitchFamily="34" charset="0"/>
              </a:rPr>
              <a:t> ATIVIDADE INFLAMATÓRIA</a:t>
            </a:r>
            <a:endParaRPr lang="pt-BR" altLang="pt-BR" sz="2000" b="1" dirty="0">
              <a:solidFill>
                <a:srgbClr val="376092"/>
              </a:solidFill>
              <a:latin typeface="Arial Rounded MT Bold" pitchFamily="34" charset="0"/>
            </a:endParaRPr>
          </a:p>
        </p:txBody>
      </p:sp>
      <p:sp>
        <p:nvSpPr>
          <p:cNvPr id="11" name="Seta para baixo 10"/>
          <p:cNvSpPr/>
          <p:nvPr/>
        </p:nvSpPr>
        <p:spPr>
          <a:xfrm>
            <a:off x="1043607" y="2419548"/>
            <a:ext cx="538220" cy="567357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2" name="Seta para baixo 11"/>
          <p:cNvSpPr/>
          <p:nvPr/>
        </p:nvSpPr>
        <p:spPr>
          <a:xfrm>
            <a:off x="1945548" y="5089102"/>
            <a:ext cx="149225" cy="18573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8" name="Espaço Reservado para Conteúdo 15"/>
          <p:cNvSpPr txBox="1">
            <a:spLocks/>
          </p:cNvSpPr>
          <p:nvPr/>
        </p:nvSpPr>
        <p:spPr>
          <a:xfrm>
            <a:off x="250825" y="174625"/>
            <a:ext cx="8066088" cy="712788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PROBLEMA  </a:t>
            </a:r>
            <a:r>
              <a:rPr lang="pt-BR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 ?</a:t>
            </a:r>
            <a:endParaRPr lang="pt-BR" sz="6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pt-BR" sz="4400" b="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5676539" y="1628800"/>
            <a:ext cx="2964713" cy="446449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4400" b="1">
              <a:latin typeface="Arial Rounded MT Bold" panose="020F0704030504030204" pitchFamily="34" charset="0"/>
            </a:endParaRPr>
          </a:p>
        </p:txBody>
      </p:sp>
      <p:sp>
        <p:nvSpPr>
          <p:cNvPr id="36" name="Seta para a direita 35"/>
          <p:cNvSpPr/>
          <p:nvPr/>
        </p:nvSpPr>
        <p:spPr>
          <a:xfrm>
            <a:off x="4283968" y="2633909"/>
            <a:ext cx="1152128" cy="158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etângulo de cantos arredondados 27"/>
          <p:cNvSpPr/>
          <p:nvPr/>
        </p:nvSpPr>
        <p:spPr>
          <a:xfrm>
            <a:off x="776568" y="4228504"/>
            <a:ext cx="3312368" cy="17680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9" name="Espaço Reservado para Conteúdo 15"/>
          <p:cNvSpPr txBox="1">
            <a:spLocks/>
          </p:cNvSpPr>
          <p:nvPr/>
        </p:nvSpPr>
        <p:spPr bwMode="auto">
          <a:xfrm>
            <a:off x="992592" y="4211041"/>
            <a:ext cx="3219368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>
                <a:solidFill>
                  <a:srgbClr val="376092"/>
                </a:solidFill>
                <a:latin typeface="Arial Rounded MT Bold" pitchFamily="34" charset="0"/>
              </a:rPr>
              <a:t>   </a:t>
            </a:r>
            <a:endParaRPr lang="pt-BR" altLang="pt-BR" sz="2000" b="1" dirty="0" smtClean="0">
              <a:solidFill>
                <a:srgbClr val="376092"/>
              </a:solidFill>
              <a:latin typeface="Arial Rounded MT Bold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 smtClean="0">
                <a:solidFill>
                  <a:srgbClr val="376092"/>
                </a:solidFill>
                <a:latin typeface="Arial Rounded MT Bold" pitchFamily="34" charset="0"/>
              </a:rPr>
              <a:t>EFEITOS</a:t>
            </a: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 smtClean="0">
                <a:solidFill>
                  <a:srgbClr val="376092"/>
                </a:solidFill>
                <a:latin typeface="Arial Rounded MT Bold" pitchFamily="34" charset="0"/>
              </a:rPr>
              <a:t> ADVERSOS </a:t>
            </a: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 smtClean="0">
                <a:solidFill>
                  <a:srgbClr val="376092"/>
                </a:solidFill>
                <a:latin typeface="Arial Rounded MT Bold" pitchFamily="34" charset="0"/>
              </a:rPr>
              <a:t>MEDICAÇÕES</a:t>
            </a:r>
            <a:endParaRPr lang="pt-BR" altLang="pt-BR" sz="2000" b="1" dirty="0">
              <a:solidFill>
                <a:srgbClr val="376092"/>
              </a:solidFill>
              <a:latin typeface="Arial Rounded MT Bold" pitchFamily="34" charset="0"/>
            </a:endParaRPr>
          </a:p>
        </p:txBody>
      </p:sp>
      <p:sp>
        <p:nvSpPr>
          <p:cNvPr id="30" name="Seta para baixo 29"/>
          <p:cNvSpPr/>
          <p:nvPr/>
        </p:nvSpPr>
        <p:spPr>
          <a:xfrm flipV="1">
            <a:off x="1064599" y="4867820"/>
            <a:ext cx="538220" cy="567357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31" name="Seta para a direita 30"/>
          <p:cNvSpPr/>
          <p:nvPr/>
        </p:nvSpPr>
        <p:spPr>
          <a:xfrm>
            <a:off x="4283968" y="4988395"/>
            <a:ext cx="1152128" cy="158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489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611188" y="188913"/>
            <a:ext cx="7188200" cy="1368425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Fatores de risco para dano</a:t>
            </a:r>
          </a:p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ea typeface="+mn-ea"/>
              </a:rPr>
              <a:t>352 pacientes </a:t>
            </a:r>
            <a:r>
              <a:rPr lang="pt-BR" dirty="0" err="1" smtClean="0">
                <a:solidFill>
                  <a:schemeClr val="tx2">
                    <a:lumMod val="75000"/>
                  </a:schemeClr>
                </a:solidFill>
                <a:ea typeface="+mn-ea"/>
              </a:rPr>
              <a:t>Lupus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ea typeface="+mn-ea"/>
              </a:rPr>
              <a:t>  - LUMINA</a:t>
            </a:r>
            <a:endParaRPr lang="pt-BR" dirty="0">
              <a:solidFill>
                <a:schemeClr val="tx2">
                  <a:lumMod val="75000"/>
                </a:schemeClr>
              </a:solidFill>
              <a:ea typeface="+mn-ea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011863" y="6381750"/>
            <a:ext cx="2305050" cy="2762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pt-BR" altLang="pt-BR" sz="1200" b="1">
                <a:solidFill>
                  <a:srgbClr val="17375E"/>
                </a:solidFill>
                <a:latin typeface="Arial Rounded MT Bold" panose="020F0704030504030204" pitchFamily="34" charset="0"/>
              </a:rPr>
              <a:t>Alarcón GS et al., 2003 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911148"/>
              </p:ext>
            </p:extLst>
          </p:nvPr>
        </p:nvGraphicFramePr>
        <p:xfrm>
          <a:off x="2556371" y="2276475"/>
          <a:ext cx="5976069" cy="2484120"/>
        </p:xfrm>
        <a:graphic>
          <a:graphicData uri="http://schemas.openxmlformats.org/drawingml/2006/table">
            <a:tbl>
              <a:tblPr/>
              <a:tblGrid>
                <a:gridCol w="4391893"/>
                <a:gridCol w="1584176"/>
              </a:tblGrid>
              <a:tr h="66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Variável</a:t>
                      </a: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P</a:t>
                      </a:r>
                      <a:endParaRPr kumimoji="0" lang="pt-BR" altLang="pt-B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46C0A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índice de dano prévio</a:t>
                      </a: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&lt;0,0001</a:t>
                      </a: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46C0A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Corticoide(dose máxima)</a:t>
                      </a: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0,0048</a:t>
                      </a: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46C0A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Idade</a:t>
                      </a: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0,0041</a:t>
                      </a: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46C0A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índice atividade (SLAM)</a:t>
                      </a: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&lt;0,0001</a:t>
                      </a: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tempo de doença</a:t>
                      </a: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0,3532</a:t>
                      </a:r>
                    </a:p>
                  </a:txBody>
                  <a:tcPr marL="38100" marR="38100" marT="19050" marB="1905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23528" y="4005263"/>
            <a:ext cx="14398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inflamação</a:t>
            </a:r>
            <a:endParaRPr lang="pt-BR" b="1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0419" y="3184525"/>
            <a:ext cx="936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droga</a:t>
            </a:r>
          </a:p>
        </p:txBody>
      </p:sp>
      <p:sp>
        <p:nvSpPr>
          <p:cNvPr id="7" name="Seta para a direita 6"/>
          <p:cNvSpPr/>
          <p:nvPr/>
        </p:nvSpPr>
        <p:spPr>
          <a:xfrm>
            <a:off x="1906935" y="3224213"/>
            <a:ext cx="504825" cy="288925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8" name="Seta para a direita 7"/>
          <p:cNvSpPr/>
          <p:nvPr/>
        </p:nvSpPr>
        <p:spPr>
          <a:xfrm>
            <a:off x="1906935" y="4044950"/>
            <a:ext cx="504825" cy="288925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2051050" y="5157788"/>
            <a:ext cx="3457575" cy="12001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pt-BR" altLang="pt-BR" sz="3600" b="1">
                <a:solidFill>
                  <a:srgbClr val="376092"/>
                </a:solidFill>
                <a:latin typeface="Arial Rounded MT Bold" panose="020F0704030504030204" pitchFamily="34" charset="0"/>
              </a:rPr>
              <a:t>Risco</a:t>
            </a:r>
          </a:p>
          <a:p>
            <a:r>
              <a:rPr lang="pt-BR" altLang="pt-BR" sz="3600" b="1">
                <a:solidFill>
                  <a:srgbClr val="376092"/>
                </a:solidFill>
                <a:latin typeface="Arial Rounded MT Bold" panose="020F0704030504030204" pitchFamily="34" charset="0"/>
              </a:rPr>
              <a:t>modificáveis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1872481" y="5175250"/>
            <a:ext cx="3347591" cy="121285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8" y="3006403"/>
            <a:ext cx="1475779" cy="78263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3" name="Retângulo de cantos arredondados 12"/>
          <p:cNvSpPr/>
          <p:nvPr/>
        </p:nvSpPr>
        <p:spPr>
          <a:xfrm>
            <a:off x="323528" y="3861048"/>
            <a:ext cx="1475779" cy="78263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4" name="Seta dobrada para cima 13"/>
          <p:cNvSpPr/>
          <p:nvPr/>
        </p:nvSpPr>
        <p:spPr>
          <a:xfrm flipH="1">
            <a:off x="899592" y="4869160"/>
            <a:ext cx="432048" cy="122413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85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323528" y="1053182"/>
            <a:ext cx="8352928" cy="446405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3700" dirty="0" smtClean="0">
                <a:solidFill>
                  <a:srgbClr val="558ED5"/>
                </a:solidFill>
              </a:rPr>
              <a:t>DANO e causas</a:t>
            </a:r>
          </a:p>
          <a:p>
            <a:pPr marL="114300" indent="0"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3700" dirty="0" smtClean="0">
                <a:solidFill>
                  <a:srgbClr val="558ED5"/>
                </a:solidFill>
              </a:rPr>
              <a:t>(SLICC)</a:t>
            </a:r>
          </a:p>
          <a:p>
            <a:pPr marL="114300" indent="0"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altLang="pt-BR" sz="3300" dirty="0" smtClean="0">
              <a:solidFill>
                <a:srgbClr val="17375E"/>
              </a:solidFill>
            </a:endParaRPr>
          </a:p>
          <a:p>
            <a:pPr marL="114300" indent="0"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3300" dirty="0" smtClean="0">
                <a:solidFill>
                  <a:srgbClr val="17375E"/>
                </a:solidFill>
              </a:rPr>
              <a:t>73 pacientes LES (</a:t>
            </a:r>
            <a:r>
              <a:rPr lang="pt-BR" altLang="pt-BR" sz="3300" dirty="0" err="1" smtClean="0">
                <a:solidFill>
                  <a:srgbClr val="17375E"/>
                </a:solidFill>
              </a:rPr>
              <a:t>incepção</a:t>
            </a:r>
            <a:r>
              <a:rPr lang="pt-BR" altLang="pt-BR" sz="3300" dirty="0" smtClean="0">
                <a:solidFill>
                  <a:srgbClr val="17375E"/>
                </a:solidFill>
              </a:rPr>
              <a:t>)</a:t>
            </a:r>
          </a:p>
          <a:p>
            <a:pPr marL="114300" indent="0"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altLang="pt-BR" sz="3300" dirty="0" smtClean="0">
              <a:solidFill>
                <a:srgbClr val="17375E"/>
              </a:solidFill>
            </a:endParaRPr>
          </a:p>
          <a:p>
            <a:pPr marL="114300" indent="0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3300" dirty="0" smtClean="0">
                <a:solidFill>
                  <a:srgbClr val="17375E"/>
                </a:solidFill>
              </a:rPr>
              <a:t>Acompanhamento 15 anos</a:t>
            </a:r>
          </a:p>
          <a:p>
            <a:pPr marL="114300" indent="0">
              <a:lnSpc>
                <a:spcPct val="90000"/>
              </a:lnSpc>
              <a:buFont typeface="Wingdings" pitchFamily="2" charset="2"/>
              <a:buNone/>
            </a:pPr>
            <a:endParaRPr lang="pt-BR" altLang="pt-BR" sz="3300" dirty="0" smtClean="0">
              <a:solidFill>
                <a:srgbClr val="17375E"/>
              </a:solidFill>
            </a:endParaRPr>
          </a:p>
          <a:p>
            <a:pPr lvl="1">
              <a:lnSpc>
                <a:spcPct val="90000"/>
              </a:lnSpc>
            </a:pPr>
            <a:r>
              <a:rPr lang="pt-BR" altLang="pt-BR" sz="3100" dirty="0" smtClean="0"/>
              <a:t> 1º ano: </a:t>
            </a:r>
            <a:r>
              <a:rPr lang="pt-BR" altLang="pt-BR" sz="3100" dirty="0" smtClean="0">
                <a:solidFill>
                  <a:srgbClr val="E46C0A"/>
                </a:solidFill>
              </a:rPr>
              <a:t>42% doença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3100" dirty="0" smtClean="0"/>
              <a:t>                       58% Corticoide (provável e definido)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3100" dirty="0" smtClean="0">
                <a:solidFill>
                  <a:srgbClr val="E46C0A"/>
                </a:solidFill>
              </a:rPr>
              <a:t> </a:t>
            </a:r>
            <a:r>
              <a:rPr lang="pt-BR" altLang="pt-BR" sz="3100" dirty="0" smtClean="0"/>
              <a:t>   </a:t>
            </a:r>
            <a:r>
              <a:rPr lang="pt-BR" altLang="pt-BR" sz="3100" dirty="0" smtClean="0">
                <a:solidFill>
                  <a:srgbClr val="E46C0A"/>
                </a:solidFill>
              </a:rPr>
              <a:t>    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pt-BR" altLang="pt-BR" sz="26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6011863" y="6381750"/>
            <a:ext cx="23050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Gladman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DD et al., 2003</a:t>
            </a:r>
          </a:p>
        </p:txBody>
      </p:sp>
    </p:spTree>
    <p:extLst>
      <p:ext uri="{BB962C8B-B14F-4D97-AF65-F5344CB8AC3E}">
        <p14:creationId xmlns:p14="http://schemas.microsoft.com/office/powerpoint/2010/main" val="212760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395536" y="1125190"/>
            <a:ext cx="8424936" cy="446405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lnSpc>
                <a:spcPct val="90000"/>
              </a:lnSpc>
              <a:buNone/>
            </a:pPr>
            <a:r>
              <a:rPr lang="pt-BR" altLang="pt-BR" sz="3700" dirty="0">
                <a:solidFill>
                  <a:srgbClr val="558ED5"/>
                </a:solidFill>
              </a:rPr>
              <a:t>DANO e causas</a:t>
            </a:r>
          </a:p>
          <a:p>
            <a:pPr marL="114300" indent="0" algn="ctr">
              <a:lnSpc>
                <a:spcPct val="90000"/>
              </a:lnSpc>
              <a:buNone/>
            </a:pPr>
            <a:r>
              <a:rPr lang="pt-BR" altLang="pt-BR" sz="3700" dirty="0">
                <a:solidFill>
                  <a:srgbClr val="558ED5"/>
                </a:solidFill>
              </a:rPr>
              <a:t>(SLICC)</a:t>
            </a:r>
          </a:p>
          <a:p>
            <a:pPr marL="114300" indent="0" algn="ctr">
              <a:buFont typeface="Wingdings" panose="05000000000000000000" pitchFamily="2" charset="2"/>
              <a:buNone/>
            </a:pPr>
            <a:endParaRPr lang="pt-BR" altLang="pt-BR" sz="3700" dirty="0" smtClean="0">
              <a:solidFill>
                <a:srgbClr val="558ED5"/>
              </a:solidFill>
            </a:endParaRPr>
          </a:p>
          <a:p>
            <a:pPr marL="114300" indent="0" algn="ctr">
              <a:buFont typeface="Wingdings" panose="05000000000000000000" pitchFamily="2" charset="2"/>
              <a:buNone/>
            </a:pPr>
            <a:r>
              <a:rPr lang="pt-BR" altLang="pt-BR" sz="3300" dirty="0" smtClean="0">
                <a:solidFill>
                  <a:srgbClr val="17375E"/>
                </a:solidFill>
              </a:rPr>
              <a:t>73 pacientes LES (</a:t>
            </a:r>
            <a:r>
              <a:rPr lang="pt-BR" altLang="pt-BR" sz="3300" dirty="0" err="1" smtClean="0">
                <a:solidFill>
                  <a:srgbClr val="17375E"/>
                </a:solidFill>
              </a:rPr>
              <a:t>incepção</a:t>
            </a:r>
            <a:r>
              <a:rPr lang="pt-BR" altLang="pt-BR" sz="3300" dirty="0" smtClean="0">
                <a:solidFill>
                  <a:srgbClr val="17375E"/>
                </a:solidFill>
              </a:rPr>
              <a:t>)</a:t>
            </a:r>
          </a:p>
          <a:p>
            <a:pPr marL="114300" indent="0" algn="ctr">
              <a:buFont typeface="Wingdings" panose="05000000000000000000" pitchFamily="2" charset="2"/>
              <a:buNone/>
            </a:pPr>
            <a:endParaRPr lang="pt-BR" altLang="pt-BR" sz="3300" dirty="0" smtClean="0">
              <a:solidFill>
                <a:srgbClr val="17375E"/>
              </a:solidFill>
            </a:endParaRPr>
          </a:p>
          <a:p>
            <a:pPr marL="114300" indent="0">
              <a:buFont typeface="Wingdings" pitchFamily="2" charset="2"/>
              <a:buNone/>
            </a:pPr>
            <a:r>
              <a:rPr lang="pt-BR" altLang="pt-BR" sz="3300" dirty="0" smtClean="0">
                <a:solidFill>
                  <a:srgbClr val="17375E"/>
                </a:solidFill>
              </a:rPr>
              <a:t>Acompanhamento 15 anos</a:t>
            </a:r>
          </a:p>
          <a:p>
            <a:pPr marL="411163" lvl="1" indent="0">
              <a:buFont typeface="Wingdings" pitchFamily="2" charset="2"/>
              <a:buNone/>
            </a:pPr>
            <a:r>
              <a:rPr lang="pt-BR" altLang="pt-BR" sz="3100" dirty="0" smtClean="0">
                <a:solidFill>
                  <a:srgbClr val="E46C0A"/>
                </a:solidFill>
              </a:rPr>
              <a:t> </a:t>
            </a:r>
            <a:r>
              <a:rPr lang="pt-BR" altLang="pt-BR" sz="3100" dirty="0" smtClean="0"/>
              <a:t>   </a:t>
            </a:r>
            <a:r>
              <a:rPr lang="pt-BR" altLang="pt-BR" sz="3100" dirty="0" smtClean="0">
                <a:solidFill>
                  <a:srgbClr val="E46C0A"/>
                </a:solidFill>
              </a:rPr>
              <a:t>     </a:t>
            </a:r>
          </a:p>
          <a:p>
            <a:pPr marL="411163" lvl="1" indent="0"/>
            <a:r>
              <a:rPr lang="pt-BR" altLang="pt-BR" sz="3100" dirty="0" smtClean="0">
                <a:solidFill>
                  <a:srgbClr val="E46C0A"/>
                </a:solidFill>
              </a:rPr>
              <a:t> </a:t>
            </a:r>
            <a:r>
              <a:rPr lang="pt-BR" altLang="pt-BR" sz="3100" dirty="0" smtClean="0"/>
              <a:t>tardio: 20% doença</a:t>
            </a:r>
          </a:p>
          <a:p>
            <a:pPr marL="411163" lvl="1" indent="0">
              <a:buFont typeface="Wingdings" pitchFamily="2" charset="2"/>
              <a:buNone/>
            </a:pPr>
            <a:r>
              <a:rPr lang="pt-BR" altLang="pt-BR" sz="3100" dirty="0" smtClean="0"/>
              <a:t>                      </a:t>
            </a:r>
            <a:r>
              <a:rPr lang="pt-BR" altLang="pt-BR" sz="3100" dirty="0" smtClean="0">
                <a:solidFill>
                  <a:srgbClr val="E46C0A"/>
                </a:solidFill>
              </a:rPr>
              <a:t>80% Corticoide (provável e definido)</a:t>
            </a:r>
          </a:p>
          <a:p>
            <a:pPr marL="114300" indent="0">
              <a:buFont typeface="Wingdings" pitchFamily="2" charset="2"/>
              <a:buNone/>
            </a:pPr>
            <a:endParaRPr lang="pt-BR" altLang="pt-BR" sz="30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6011863" y="6381750"/>
            <a:ext cx="23050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Gladman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DD et al., 2003</a:t>
            </a:r>
          </a:p>
        </p:txBody>
      </p:sp>
    </p:spTree>
    <p:extLst>
      <p:ext uri="{BB962C8B-B14F-4D97-AF65-F5344CB8AC3E}">
        <p14:creationId xmlns:p14="http://schemas.microsoft.com/office/powerpoint/2010/main" val="288131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86507" y="4745038"/>
            <a:ext cx="7127875" cy="79216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dirty="0" err="1"/>
              <a:t>cc</a:t>
            </a:r>
            <a:endParaRPr lang="pt-BR" sz="2800" dirty="0"/>
          </a:p>
        </p:txBody>
      </p:sp>
      <p:sp>
        <p:nvSpPr>
          <p:cNvPr id="3" name="Retângulo de cantos arredondados 2"/>
          <p:cNvSpPr/>
          <p:nvPr/>
        </p:nvSpPr>
        <p:spPr>
          <a:xfrm>
            <a:off x="683320" y="2636838"/>
            <a:ext cx="7129462" cy="79216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dirty="0" err="1"/>
              <a:t>cc</a:t>
            </a:r>
            <a:endParaRPr lang="pt-BR" sz="2800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251520" y="476250"/>
            <a:ext cx="8064896" cy="446563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pt-BR" altLang="pt-BR" sz="3100" dirty="0" smtClean="0">
              <a:solidFill>
                <a:srgbClr val="17375E"/>
              </a:solidFill>
            </a:endParaRPr>
          </a:p>
          <a:p>
            <a:pPr marL="114300" indent="0"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pt-BR" altLang="pt-BR" sz="3100" dirty="0" smtClean="0">
              <a:solidFill>
                <a:srgbClr val="17375E"/>
              </a:solidFill>
            </a:endParaRPr>
          </a:p>
          <a:p>
            <a:pPr marL="114300" indent="0">
              <a:lnSpc>
                <a:spcPct val="80000"/>
              </a:lnSpc>
              <a:buFont typeface="Wingdings" pitchFamily="2" charset="2"/>
              <a:buNone/>
            </a:pPr>
            <a:endParaRPr lang="pt-BR" altLang="pt-BR" sz="3100" dirty="0" smtClean="0">
              <a:solidFill>
                <a:srgbClr val="17375E"/>
              </a:solidFill>
            </a:endParaRPr>
          </a:p>
          <a:p>
            <a:pPr lvl="1">
              <a:lnSpc>
                <a:spcPct val="80000"/>
              </a:lnSpc>
            </a:pPr>
            <a:r>
              <a:rPr lang="pt-BR" altLang="pt-BR" sz="2900" dirty="0" smtClean="0"/>
              <a:t> atividade inflamatória: </a:t>
            </a:r>
            <a:r>
              <a:rPr lang="pt-BR" altLang="pt-BR" sz="2900" dirty="0" smtClean="0">
                <a:solidFill>
                  <a:srgbClr val="E46C0A"/>
                </a:solidFill>
              </a:rPr>
              <a:t>42% doença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pt-BR" altLang="pt-BR" sz="2900" dirty="0" smtClean="0"/>
              <a:t>                  </a:t>
            </a:r>
            <a:endParaRPr lang="pt-BR" altLang="pt-BR" sz="2900" dirty="0" smtClean="0">
              <a:solidFill>
                <a:srgbClr val="E46C0A"/>
              </a:solidFill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pt-BR" altLang="pt-BR" sz="2900" dirty="0" smtClean="0">
              <a:solidFill>
                <a:srgbClr val="E46C0A"/>
              </a:solidFill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pt-BR" altLang="pt-BR" sz="2900" dirty="0" smtClean="0">
              <a:solidFill>
                <a:srgbClr val="E46C0A"/>
              </a:solidFill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pt-BR" altLang="pt-BR" sz="2900" dirty="0" smtClean="0">
                <a:solidFill>
                  <a:srgbClr val="E46C0A"/>
                </a:solidFill>
              </a:rPr>
              <a:t> </a:t>
            </a:r>
            <a:r>
              <a:rPr lang="pt-BR" altLang="pt-BR" sz="2900" dirty="0" smtClean="0"/>
              <a:t>   </a:t>
            </a:r>
            <a:r>
              <a:rPr lang="pt-BR" altLang="pt-BR" sz="2900" dirty="0" smtClean="0">
                <a:solidFill>
                  <a:srgbClr val="E46C0A"/>
                </a:solidFill>
              </a:rPr>
              <a:t>     </a:t>
            </a:r>
          </a:p>
          <a:p>
            <a:pPr lvl="1">
              <a:lnSpc>
                <a:spcPct val="80000"/>
              </a:lnSpc>
            </a:pPr>
            <a:r>
              <a:rPr lang="pt-BR" altLang="pt-BR" sz="2900" dirty="0" smtClean="0">
                <a:solidFill>
                  <a:srgbClr val="E46C0A"/>
                </a:solidFill>
              </a:rPr>
              <a:t> </a:t>
            </a:r>
            <a:r>
              <a:rPr lang="pt-BR" altLang="pt-BR" sz="2900" dirty="0" smtClean="0"/>
              <a:t>acompanhamento: </a:t>
            </a:r>
            <a:r>
              <a:rPr lang="pt-BR" altLang="pt-BR" sz="2900" dirty="0" smtClean="0">
                <a:solidFill>
                  <a:srgbClr val="E46C0A"/>
                </a:solidFill>
              </a:rPr>
              <a:t>80% </a:t>
            </a:r>
            <a:r>
              <a:rPr lang="pt-BR" altLang="pt-BR" sz="2900" dirty="0" err="1" smtClean="0">
                <a:solidFill>
                  <a:srgbClr val="E46C0A"/>
                </a:solidFill>
              </a:rPr>
              <a:t>Corticóide</a:t>
            </a:r>
            <a:r>
              <a:rPr lang="pt-BR" altLang="pt-BR" sz="2900" dirty="0" smtClean="0">
                <a:solidFill>
                  <a:srgbClr val="E46C0A"/>
                </a:solidFill>
              </a:rPr>
              <a:t> </a:t>
            </a:r>
            <a:r>
              <a:rPr lang="pt-BR" altLang="pt-BR" sz="2900" dirty="0" smtClean="0">
                <a:solidFill>
                  <a:srgbClr val="E46C0A"/>
                </a:solidFill>
              </a:rPr>
              <a:t>(CE)</a:t>
            </a:r>
          </a:p>
          <a:p>
            <a:pPr marL="114300" indent="0">
              <a:lnSpc>
                <a:spcPct val="80000"/>
              </a:lnSpc>
              <a:buFont typeface="Wingdings" pitchFamily="2" charset="2"/>
              <a:buNone/>
            </a:pPr>
            <a:endParaRPr lang="pt-BR" altLang="pt-BR" sz="2700" dirty="0" smtClean="0"/>
          </a:p>
        </p:txBody>
      </p:sp>
      <p:sp>
        <p:nvSpPr>
          <p:cNvPr id="5" name="CaixaDeTexto 4"/>
          <p:cNvSpPr txBox="1"/>
          <p:nvPr/>
        </p:nvSpPr>
        <p:spPr>
          <a:xfrm>
            <a:off x="786507" y="2708275"/>
            <a:ext cx="692785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lvl="1"/>
            <a:r>
              <a:rPr lang="pt-BR" altLang="pt-BR" sz="3600" b="1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T2T</a:t>
            </a:r>
            <a:r>
              <a:rPr lang="pt-BR" altLang="pt-BR" sz="2800" b="1" dirty="0">
                <a:solidFill>
                  <a:srgbClr val="17375E"/>
                </a:solidFill>
                <a:latin typeface="Arial Rounded MT Bold" panose="020F0704030504030204" pitchFamily="34" charset="0"/>
              </a:rPr>
              <a:t> – efetivo com objetivos definidos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124770" y="4868863"/>
            <a:ext cx="489585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</p:spPr>
        <p:txBody>
          <a:bodyPr>
            <a:spAutoFit/>
          </a:bodyPr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T2T</a:t>
            </a:r>
            <a:r>
              <a:rPr lang="pt-BR" sz="28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- minimizar uso CE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67544" y="332656"/>
            <a:ext cx="8023993" cy="1008063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Tratamento  T2T  no  LÚPUS</a:t>
            </a: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58864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6"/>
          <p:cNvSpPr txBox="1">
            <a:spLocks noChangeArrowheads="1"/>
          </p:cNvSpPr>
          <p:nvPr/>
        </p:nvSpPr>
        <p:spPr bwMode="auto">
          <a:xfrm>
            <a:off x="1224136" y="2276872"/>
            <a:ext cx="7020272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2573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lvl="1" eaLnBrk="1" hangingPunct="1">
              <a:buFont typeface="Wingdings" pitchFamily="2" charset="2"/>
              <a:buChar char="§"/>
            </a:pPr>
            <a:r>
              <a:rPr lang="pt-BR" altLang="pt-BR" sz="44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INDUÇÃO</a:t>
            </a:r>
          </a:p>
          <a:p>
            <a:pPr marL="914400" lvl="2" indent="0" eaLnBrk="1" hangingPunct="1"/>
            <a:r>
              <a:rPr lang="pt-BR" altLang="pt-BR" sz="40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Controle inflamação</a:t>
            </a:r>
            <a:endParaRPr lang="pt-BR" altLang="pt-BR" sz="4000" b="1" dirty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400" b="1" dirty="0" smtClean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000" b="1" dirty="0" smtClean="0">
              <a:solidFill>
                <a:srgbClr val="376092"/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400" b="1" dirty="0">
              <a:solidFill>
                <a:srgbClr val="376092"/>
              </a:solidFill>
              <a:latin typeface="Arial Rounded MT Bold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476251" y="6279703"/>
            <a:ext cx="7488237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Touma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Z et al., 2014; </a:t>
            </a: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Houssiau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FA et al.,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2014;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Henderson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LK et al., 2013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; </a:t>
            </a:r>
            <a:r>
              <a:rPr lang="pt-BR" sz="1200" b="1" dirty="0" err="1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Houssiau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FA et al., 2010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692745"/>
            <a:ext cx="8023993" cy="1008063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Tratamento  T2T  no  LÚPUS</a:t>
            </a: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48137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6"/>
          <p:cNvSpPr txBox="1">
            <a:spLocks noChangeArrowheads="1"/>
          </p:cNvSpPr>
          <p:nvPr/>
        </p:nvSpPr>
        <p:spPr bwMode="auto">
          <a:xfrm>
            <a:off x="1835696" y="1407542"/>
            <a:ext cx="6408712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2573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lvl="1" eaLnBrk="1" hangingPunct="1">
              <a:buFont typeface="Wingdings" pitchFamily="2" charset="2"/>
              <a:buChar char="§"/>
            </a:pPr>
            <a:r>
              <a:rPr lang="pt-BR" altLang="pt-BR" sz="2800" b="1" dirty="0" err="1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Corticóide</a:t>
            </a:r>
            <a:endParaRPr lang="pt-BR" altLang="pt-BR" sz="2800" b="1" dirty="0" smtClean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pt-BR" altLang="pt-BR" sz="2800" b="1" dirty="0" err="1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Hidroxicloroquina</a:t>
            </a:r>
            <a:endParaRPr lang="pt-BR" altLang="pt-BR" sz="2800" b="1" dirty="0" smtClean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2800" b="1" dirty="0" smtClean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Imunossupressores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CICLOFOSFAMIDA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MICOFENOLATO MOFETIL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pt-BR" altLang="pt-BR" sz="2800" b="1" dirty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AZATIOPRINA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CICLOSPORINA</a:t>
            </a:r>
            <a:endParaRPr lang="pt-BR" altLang="pt-BR" sz="2800" b="1" dirty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2" eaLnBrk="1" hangingPunct="1">
              <a:buFont typeface="Wingdings" pitchFamily="2" charset="2"/>
              <a:buChar char="§"/>
            </a:pPr>
            <a:endParaRPr lang="pt-BR" altLang="pt-BR" sz="2800" b="1" dirty="0" smtClean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Agentes Biológicos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BELIMUMABE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RITUXIMABE    </a:t>
            </a:r>
          </a:p>
          <a:p>
            <a:pPr marL="914400" lvl="2" indent="0" eaLnBrk="1" hangingPunct="1"/>
            <a:endParaRPr lang="pt-BR" altLang="pt-BR" sz="2800" b="1" dirty="0">
              <a:solidFill>
                <a:srgbClr val="376092"/>
              </a:solidFill>
              <a:latin typeface="Arial Rounded MT Bold" pitchFamily="34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260648"/>
            <a:ext cx="8023993" cy="1008063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OPÇÕES  TERAPEUTICAS</a:t>
            </a: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50526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681551"/>
              </p:ext>
            </p:extLst>
          </p:nvPr>
        </p:nvGraphicFramePr>
        <p:xfrm>
          <a:off x="755278" y="2668990"/>
          <a:ext cx="7777162" cy="3424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696"/>
                <a:gridCol w="3024025"/>
                <a:gridCol w="2952441"/>
              </a:tblGrid>
              <a:tr h="650340">
                <a:tc>
                  <a:txBody>
                    <a:bodyPr/>
                    <a:lstStyle/>
                    <a:p>
                      <a:endParaRPr lang="pt-BR" sz="18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Arial Rounded MT Bold" panose="020F0704030504030204" pitchFamily="34" charset="0"/>
                        </a:rPr>
                        <a:t>Tratamento </a:t>
                      </a:r>
                      <a:endParaRPr lang="pt-BR" sz="18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Arial Rounded MT Bold" panose="020F0704030504030204" pitchFamily="34" charset="0"/>
                        </a:rPr>
                        <a:t>%  Remissão</a:t>
                      </a:r>
                      <a:endParaRPr lang="pt-BR" sz="18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</a:tr>
              <a:tr h="650340">
                <a:tc>
                  <a:txBody>
                    <a:bodyPr/>
                    <a:lstStyle/>
                    <a:p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EURO-LUPUS</a:t>
                      </a:r>
                      <a:endParaRPr lang="pt-BR" sz="16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Ciclo baixa vs. Ciclo NIH</a:t>
                      </a:r>
                      <a:endParaRPr lang="pt-BR" sz="16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71% e 54%</a:t>
                      </a:r>
                      <a:endParaRPr lang="pt-BR" sz="16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</a:tr>
              <a:tr h="650340">
                <a:tc>
                  <a:txBody>
                    <a:bodyPr/>
                    <a:lstStyle/>
                    <a:p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MMF X NIH</a:t>
                      </a:r>
                      <a:endParaRPr lang="pt-BR" sz="16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MMF vs. Ciclo NIH</a:t>
                      </a:r>
                      <a:endParaRPr lang="pt-BR" sz="16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52% e 30%</a:t>
                      </a:r>
                      <a:endParaRPr lang="pt-BR" sz="16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</a:tr>
              <a:tr h="650340">
                <a:tc>
                  <a:txBody>
                    <a:bodyPr/>
                    <a:lstStyle/>
                    <a:p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ALMS</a:t>
                      </a:r>
                      <a:endParaRPr lang="pt-BR" sz="16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MMF vs.  Ciclo</a:t>
                      </a:r>
                      <a:r>
                        <a:rPr lang="pt-BR" sz="1600" b="1" baseline="0" dirty="0" smtClean="0">
                          <a:latin typeface="Arial Rounded MT Bold" panose="020F0704030504030204" pitchFamily="34" charset="0"/>
                        </a:rPr>
                        <a:t> NIH</a:t>
                      </a:r>
                      <a:endParaRPr lang="pt-BR" sz="16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56% e 53% </a:t>
                      </a:r>
                    </a:p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(RAÇA NEGRA)</a:t>
                      </a:r>
                    </a:p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61%  e  39%</a:t>
                      </a:r>
                      <a:r>
                        <a:rPr lang="pt-BR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Rounded MT Bold" panose="020F0704030504030204" pitchFamily="34" charset="0"/>
                        </a:rPr>
                        <a:t> </a:t>
                      </a:r>
                      <a:endParaRPr lang="pt-BR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</a:tr>
              <a:tr h="650340">
                <a:tc>
                  <a:txBody>
                    <a:bodyPr/>
                    <a:lstStyle/>
                    <a:p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LUNAR</a:t>
                      </a:r>
                      <a:endParaRPr lang="pt-BR" sz="16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RTX  (+ IS)</a:t>
                      </a:r>
                      <a:endParaRPr lang="pt-BR" sz="16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 Rounded MT Bold" panose="020F0704030504030204" pitchFamily="34" charset="0"/>
                        </a:rPr>
                        <a:t>57% (1 ano)</a:t>
                      </a:r>
                      <a:endParaRPr lang="pt-BR" sz="1600" b="1" dirty="0">
                        <a:latin typeface="Arial Rounded MT Bold" panose="020F0704030504030204" pitchFamily="34" charset="0"/>
                      </a:endParaRPr>
                    </a:p>
                  </a:txBody>
                  <a:tcPr marL="91444" marR="91444" marT="45713" marB="45713"/>
                </a:tc>
              </a:tr>
            </a:tbl>
          </a:graphicData>
        </a:graphic>
      </p:graphicFrame>
      <p:sp>
        <p:nvSpPr>
          <p:cNvPr id="4" name="Retângulo 38"/>
          <p:cNvSpPr>
            <a:spLocks noChangeArrowheads="1"/>
          </p:cNvSpPr>
          <p:nvPr/>
        </p:nvSpPr>
        <p:spPr bwMode="auto">
          <a:xfrm>
            <a:off x="2411413" y="6237288"/>
            <a:ext cx="66246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Duxbury B et al., 2013; Tian, SY et al., 2014;</a:t>
            </a: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200" b="1" dirty="0" err="1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Houssiau</a:t>
            </a: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  et al. </a:t>
            </a: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2010</a:t>
            </a: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; </a:t>
            </a:r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Appel </a:t>
            </a: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et al. </a:t>
            </a: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2009</a:t>
            </a: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; </a:t>
            </a:r>
            <a:r>
              <a:rPr lang="en-US" sz="1200" b="1" dirty="0" err="1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Ginzler</a:t>
            </a: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et al. </a:t>
            </a: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2005</a:t>
            </a:r>
            <a:endParaRPr lang="en-US" sz="1200" b="1" dirty="0">
              <a:solidFill>
                <a:srgbClr val="898989"/>
              </a:solidFill>
            </a:endParaRPr>
          </a:p>
          <a:p>
            <a:pPr algn="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sz="1200" b="1" dirty="0">
              <a:solidFill>
                <a:srgbClr val="898989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sz="1200" b="1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774700" y="404813"/>
            <a:ext cx="7704138" cy="863600"/>
          </a:xfrm>
          <a:prstGeom prst="rect">
            <a:avLst/>
          </a:prstGeom>
        </p:spPr>
        <p:txBody>
          <a:bodyPr rtlCol="0">
            <a:no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Resposta renal – INDUÇÃO</a:t>
            </a:r>
          </a:p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 NÃO é universal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635896" y="1814909"/>
            <a:ext cx="1674292" cy="461963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~ 50 %</a:t>
            </a:r>
          </a:p>
        </p:txBody>
      </p:sp>
    </p:spTree>
    <p:extLst>
      <p:ext uri="{BB962C8B-B14F-4D97-AF65-F5344CB8AC3E}">
        <p14:creationId xmlns:p14="http://schemas.microsoft.com/office/powerpoint/2010/main" val="92598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216024" y="1076672"/>
            <a:ext cx="8892480" cy="48006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endParaRPr lang="pt-BR" sz="3600" dirty="0" smtClean="0">
              <a:solidFill>
                <a:schemeClr val="accent1">
                  <a:lumMod val="75000"/>
                </a:schemeClr>
              </a:solidFill>
              <a:ea typeface="+mn-ea"/>
            </a:endParaRPr>
          </a:p>
          <a:p>
            <a:pPr marL="114300" indent="0" eaLnBrk="1" fontAlgn="auto" hangingPunct="1">
              <a:spcAft>
                <a:spcPts val="0"/>
              </a:spcAft>
              <a:buNone/>
              <a:defRPr/>
            </a:pPr>
            <a:r>
              <a:rPr lang="pt-BR" sz="48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SEM  conflito  de  interesses</a:t>
            </a:r>
            <a:endParaRPr lang="pt-BR" sz="4800" dirty="0" smtClean="0">
              <a:solidFill>
                <a:schemeClr val="accent6">
                  <a:lumMod val="75000"/>
                </a:schemeClr>
              </a:solidFill>
              <a:ea typeface="+mn-ea"/>
            </a:endParaRPr>
          </a:p>
          <a:p>
            <a:pPr marL="411480" lvl="1" indent="0" eaLnBrk="1" fontAlgn="auto" hangingPunct="1"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None/>
              <a:defRPr/>
            </a:pPr>
            <a:endParaRPr lang="pt-BR" sz="3400" dirty="0" smtClean="0">
              <a:solidFill>
                <a:schemeClr val="accent6">
                  <a:lumMod val="75000"/>
                </a:schemeClr>
              </a:solidFill>
              <a:ea typeface="+mn-ea"/>
            </a:endParaRPr>
          </a:p>
          <a:p>
            <a:pPr marL="11430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pt-BR" dirty="0" smtClean="0">
              <a:solidFill>
                <a:schemeClr val="accent1">
                  <a:lumMod val="75000"/>
                </a:schemeClr>
              </a:solidFill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pt-BR" dirty="0">
              <a:solidFill>
                <a:schemeClr val="accent1">
                  <a:lumMod val="75000"/>
                </a:scheme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036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3"/>
          <p:cNvGraphicFramePr>
            <a:graphicFrameLocks/>
          </p:cNvGraphicFramePr>
          <p:nvPr/>
        </p:nvGraphicFramePr>
        <p:xfrm>
          <a:off x="920750" y="1330325"/>
          <a:ext cx="6197600" cy="416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Chart" r:id="rId3" imgW="6200169" imgH="4170025" progId="Excel.Chart.8">
                  <p:embed/>
                </p:oleObj>
              </mc:Choice>
              <mc:Fallback>
                <p:oleObj name="Chart" r:id="rId3" imgW="6200169" imgH="4170025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1330325"/>
                        <a:ext cx="6197600" cy="41656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37609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upo 4"/>
          <p:cNvGrpSpPr>
            <a:grpSpLocks/>
          </p:cNvGrpSpPr>
          <p:nvPr/>
        </p:nvGrpSpPr>
        <p:grpSpPr bwMode="auto">
          <a:xfrm>
            <a:off x="4140200" y="1916113"/>
            <a:ext cx="503238" cy="73025"/>
            <a:chOff x="3131840" y="1484784"/>
            <a:chExt cx="504056" cy="72008"/>
          </a:xfrm>
        </p:grpSpPr>
        <p:cxnSp>
          <p:nvCxnSpPr>
            <p:cNvPr id="4" name="Conector reto 3"/>
            <p:cNvCxnSpPr/>
            <p:nvPr/>
          </p:nvCxnSpPr>
          <p:spPr>
            <a:xfrm>
              <a:off x="3131840" y="1484784"/>
              <a:ext cx="50405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ector reto 4"/>
            <p:cNvCxnSpPr/>
            <p:nvPr/>
          </p:nvCxnSpPr>
          <p:spPr>
            <a:xfrm>
              <a:off x="3635896" y="1484784"/>
              <a:ext cx="0" cy="7200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to 5"/>
            <p:cNvCxnSpPr/>
            <p:nvPr/>
          </p:nvCxnSpPr>
          <p:spPr>
            <a:xfrm>
              <a:off x="3131840" y="1484784"/>
              <a:ext cx="0" cy="7200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o 8"/>
          <p:cNvGrpSpPr>
            <a:grpSpLocks/>
          </p:cNvGrpSpPr>
          <p:nvPr/>
        </p:nvGrpSpPr>
        <p:grpSpPr bwMode="auto">
          <a:xfrm>
            <a:off x="5940425" y="2492375"/>
            <a:ext cx="503238" cy="73025"/>
            <a:chOff x="3131840" y="1484784"/>
            <a:chExt cx="504056" cy="72008"/>
          </a:xfrm>
        </p:grpSpPr>
        <p:cxnSp>
          <p:nvCxnSpPr>
            <p:cNvPr id="8" name="Conector reto 7"/>
            <p:cNvCxnSpPr/>
            <p:nvPr/>
          </p:nvCxnSpPr>
          <p:spPr>
            <a:xfrm>
              <a:off x="3131840" y="1484784"/>
              <a:ext cx="50405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to 8"/>
            <p:cNvCxnSpPr/>
            <p:nvPr/>
          </p:nvCxnSpPr>
          <p:spPr>
            <a:xfrm>
              <a:off x="3635896" y="1484784"/>
              <a:ext cx="0" cy="7200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to 9"/>
            <p:cNvCxnSpPr/>
            <p:nvPr/>
          </p:nvCxnSpPr>
          <p:spPr>
            <a:xfrm>
              <a:off x="3131840" y="1484784"/>
              <a:ext cx="0" cy="7200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CaixaDeTexto 10"/>
          <p:cNvSpPr txBox="1"/>
          <p:nvPr/>
        </p:nvSpPr>
        <p:spPr>
          <a:xfrm>
            <a:off x="3779838" y="1497013"/>
            <a:ext cx="12239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p=0,003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5724525" y="2060575"/>
            <a:ext cx="12239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p=0,014</a:t>
            </a:r>
          </a:p>
        </p:txBody>
      </p: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125413" y="195263"/>
            <a:ext cx="8532812" cy="7921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Font typeface="Wingdings" pitchFamily="2" charset="2"/>
              <a:buNone/>
              <a:defRPr/>
            </a:pPr>
            <a:r>
              <a:rPr lang="pt-BR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Tempo de resposta é importante</a:t>
            </a:r>
          </a:p>
          <a:p>
            <a:pPr marL="114300" indent="0" algn="ctr">
              <a:buFont typeface="Wingdings" pitchFamily="2" charset="2"/>
              <a:buNone/>
              <a:defRPr/>
            </a:pPr>
            <a:endParaRPr lang="pt-BR" sz="36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403350" y="5838825"/>
            <a:ext cx="5761038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Mudar precocemente tratamento!</a:t>
            </a:r>
          </a:p>
        </p:txBody>
      </p:sp>
      <p:sp>
        <p:nvSpPr>
          <p:cNvPr id="15" name="Retângulo 38"/>
          <p:cNvSpPr>
            <a:spLocks noChangeArrowheads="1"/>
          </p:cNvSpPr>
          <p:nvPr/>
        </p:nvSpPr>
        <p:spPr bwMode="auto">
          <a:xfrm>
            <a:off x="6660232" y="6524625"/>
            <a:ext cx="24098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1200" b="1" dirty="0" err="1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Houssiau</a:t>
            </a:r>
            <a:r>
              <a:rPr lang="en-US" altLang="en-US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 FA et </a:t>
            </a:r>
            <a:r>
              <a:rPr lang="en-US" altLang="en-US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al., </a:t>
            </a:r>
            <a:r>
              <a:rPr lang="en-US" altLang="en-US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2010</a:t>
            </a:r>
            <a:endParaRPr lang="pt-BR" sz="1200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97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de cantos arredondados 16"/>
          <p:cNvSpPr/>
          <p:nvPr/>
        </p:nvSpPr>
        <p:spPr>
          <a:xfrm>
            <a:off x="1115616" y="5534744"/>
            <a:ext cx="6912767" cy="990600"/>
          </a:xfrm>
          <a:prstGeom prst="roundRect">
            <a:avLst/>
          </a:prstGeom>
          <a:solidFill>
            <a:srgbClr val="DCE6F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/>
          </a:p>
        </p:txBody>
      </p:sp>
      <p:pic>
        <p:nvPicPr>
          <p:cNvPr id="47107" name="Imagem 1"/>
          <p:cNvPicPr>
            <a:picLocks noChangeAspect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556792"/>
            <a:ext cx="4751388" cy="3775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tângulo 38"/>
          <p:cNvSpPr>
            <a:spLocks noChangeArrowheads="1"/>
          </p:cNvSpPr>
          <p:nvPr/>
        </p:nvSpPr>
        <p:spPr bwMode="auto">
          <a:xfrm>
            <a:off x="6698679" y="6524625"/>
            <a:ext cx="24098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Gladman</a:t>
            </a:r>
            <a:r>
              <a:rPr lang="en-US" altLang="en-US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DD et al., 2003.</a:t>
            </a:r>
            <a:endParaRPr lang="pt-BR" sz="1200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  <p:sp>
        <p:nvSpPr>
          <p:cNvPr id="47109" name="Espaço Reservado para Conteúdo 2"/>
          <p:cNvSpPr txBox="1">
            <a:spLocks/>
          </p:cNvSpPr>
          <p:nvPr/>
        </p:nvSpPr>
        <p:spPr bwMode="auto">
          <a:xfrm>
            <a:off x="611188" y="44450"/>
            <a:ext cx="71882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4000" b="1">
                <a:solidFill>
                  <a:srgbClr val="558ED5"/>
                </a:solidFill>
                <a:latin typeface="Arial Rounded MT Bold" pitchFamily="34" charset="0"/>
              </a:rPr>
              <a:t>Dano longitudinal renal</a:t>
            </a: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3600" b="1">
                <a:solidFill>
                  <a:srgbClr val="17375E"/>
                </a:solidFill>
                <a:latin typeface="Arial Rounded MT Bold" pitchFamily="34" charset="0"/>
              </a:rPr>
              <a:t>73 LES (incepção)</a:t>
            </a: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endParaRPr lang="pt-BR" altLang="pt-BR" sz="3600" b="1">
              <a:solidFill>
                <a:srgbClr val="17375E"/>
              </a:solidFill>
              <a:latin typeface="Arial Rounded MT Bold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030913" y="3953917"/>
            <a:ext cx="668337" cy="3079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030913" y="4190454"/>
            <a:ext cx="1100137" cy="3079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049988" y="4465092"/>
            <a:ext cx="1330324" cy="307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RENAL</a:t>
            </a:r>
            <a:endParaRPr lang="pt-BR" sz="1400" b="1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  <p:sp>
        <p:nvSpPr>
          <p:cNvPr id="47113" name="CaixaDeTexto 14"/>
          <p:cNvSpPr txBox="1">
            <a:spLocks noChangeArrowheads="1"/>
          </p:cNvSpPr>
          <p:nvPr/>
        </p:nvSpPr>
        <p:spPr bwMode="auto">
          <a:xfrm>
            <a:off x="971600" y="5604942"/>
            <a:ext cx="73448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pt-BR" altLang="pt-BR" sz="2400" b="1" dirty="0" smtClean="0">
                <a:solidFill>
                  <a:srgbClr val="376092"/>
                </a:solidFill>
                <a:latin typeface="Arial Rounded MT Bold" pitchFamily="34" charset="0"/>
              </a:rPr>
              <a:t>DANO RENAL  é  no INÍCIO doença</a:t>
            </a:r>
            <a:endParaRPr lang="pt-BR" altLang="pt-BR" sz="2400" b="1" dirty="0">
              <a:solidFill>
                <a:srgbClr val="376092"/>
              </a:solidFill>
              <a:latin typeface="Arial Rounded MT Bold" pitchFamily="34" charset="0"/>
            </a:endParaRPr>
          </a:p>
          <a:p>
            <a:pPr algn="ctr" eaLnBrk="1" hangingPunct="1"/>
            <a:r>
              <a:rPr lang="pt-BR" altLang="pt-BR" sz="2400" b="1" dirty="0" smtClean="0">
                <a:solidFill>
                  <a:srgbClr val="E46C0A"/>
                </a:solidFill>
                <a:latin typeface="Arial Rounded MT Bold" pitchFamily="34" charset="0"/>
              </a:rPr>
              <a:t>EXIGE:  TRATAMENTO EFETIVO PRECOCE</a:t>
            </a:r>
            <a:endParaRPr lang="pt-BR" altLang="pt-BR" sz="2400" b="1" dirty="0">
              <a:solidFill>
                <a:srgbClr val="376092"/>
              </a:solidFill>
              <a:latin typeface="Arial Rounded MT Bold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6011863" y="1845717"/>
            <a:ext cx="936625" cy="256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v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3154933" y="2277517"/>
            <a:ext cx="1489075" cy="71913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>
                <a:solidFill>
                  <a:srgbClr val="376092"/>
                </a:solidFill>
                <a:latin typeface="Arial Rounded MT Bold" pitchFamily="34" charset="0"/>
                <a:ea typeface="MS PGothic" pitchFamily="34" charset="-128"/>
              </a:rPr>
              <a:t>até 5 anos</a:t>
            </a:r>
          </a:p>
        </p:txBody>
      </p:sp>
      <p:sp>
        <p:nvSpPr>
          <p:cNvPr id="16" name="Seta para cima 15"/>
          <p:cNvSpPr/>
          <p:nvPr/>
        </p:nvSpPr>
        <p:spPr>
          <a:xfrm rot="10800000">
            <a:off x="6126138" y="3860874"/>
            <a:ext cx="246062" cy="504825"/>
          </a:xfrm>
          <a:prstGeom prst="upArrow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2916238" y="4798467"/>
            <a:ext cx="1008062" cy="142875"/>
          </a:xfrm>
          <a:prstGeom prst="line">
            <a:avLst/>
          </a:prstGeom>
          <a:ln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941763" y="4725442"/>
            <a:ext cx="1008062" cy="73025"/>
          </a:xfrm>
          <a:prstGeom prst="line">
            <a:avLst/>
          </a:prstGeom>
          <a:ln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4932363" y="4654004"/>
            <a:ext cx="1008062" cy="71438"/>
          </a:xfrm>
          <a:prstGeom prst="line">
            <a:avLst/>
          </a:prstGeom>
          <a:ln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eta para cima 27"/>
          <p:cNvSpPr/>
          <p:nvPr/>
        </p:nvSpPr>
        <p:spPr>
          <a:xfrm rot="10800000">
            <a:off x="3798888" y="3064917"/>
            <a:ext cx="246062" cy="1638300"/>
          </a:xfrm>
          <a:prstGeom prst="upArrow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13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1258888" y="1628775"/>
            <a:ext cx="6943725" cy="4392613"/>
          </a:xfrm>
          <a:prstGeom prst="rect">
            <a:avLst/>
          </a:prstGeom>
        </p:spPr>
        <p:txBody>
          <a:bodyPr rtlCol="0">
            <a:no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11480" lvl="1" indent="0" eaLnBrk="1" fontAlgn="auto" hangingPunct="1"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None/>
              <a:defRPr/>
            </a:pPr>
            <a:r>
              <a:rPr lang="en-US" sz="3600" smtClean="0">
                <a:solidFill>
                  <a:schemeClr val="accent1">
                    <a:lumMod val="75000"/>
                  </a:schemeClr>
                </a:solidFill>
                <a:ea typeface="+mn-ea"/>
              </a:rPr>
              <a:t>Sobrevida Renal</a:t>
            </a:r>
          </a:p>
          <a:p>
            <a:pPr marL="411480" lvl="1" indent="0" eaLnBrk="1" fontAlgn="auto" hangingPunct="1"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	</a:t>
            </a:r>
          </a:p>
          <a:p>
            <a:pPr marL="640080" lvl="1" eaLnBrk="1" fontAlgn="auto" hangingPunct="1"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defRPr/>
            </a:pPr>
            <a:r>
              <a:rPr lang="en-US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 Se atingiu remissão: </a:t>
            </a:r>
          </a:p>
          <a:p>
            <a:pPr marL="411480" lvl="1" indent="0" eaLnBrk="1" fontAlgn="auto" hangingPunct="1"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			</a:t>
            </a:r>
            <a:r>
              <a:rPr lang="en-US" smtClean="0">
                <a:solidFill>
                  <a:schemeClr val="tx2">
                    <a:lumMod val="75000"/>
                  </a:schemeClr>
                </a:solidFill>
                <a:ea typeface="+mn-ea"/>
              </a:rPr>
              <a:t>94-95%</a:t>
            </a:r>
            <a:endParaRPr lang="en-US" smtClean="0">
              <a:solidFill>
                <a:schemeClr val="accent6">
                  <a:lumMod val="75000"/>
                </a:schemeClr>
              </a:solidFill>
              <a:ea typeface="+mn-ea"/>
            </a:endParaRPr>
          </a:p>
          <a:p>
            <a:pPr marL="411480" lvl="1" indent="0" eaLnBrk="1" fontAlgn="auto" hangingPunct="1"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None/>
              <a:defRPr/>
            </a:pPr>
            <a:endParaRPr lang="en-US" smtClean="0">
              <a:solidFill>
                <a:schemeClr val="accent6">
                  <a:lumMod val="75000"/>
                </a:schemeClr>
              </a:solidFill>
              <a:ea typeface="+mn-ea"/>
            </a:endParaRPr>
          </a:p>
          <a:p>
            <a:pPr marL="640080" lvl="1" eaLnBrk="1" fontAlgn="auto" hangingPunct="1"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defRPr/>
            </a:pPr>
            <a:r>
              <a:rPr lang="en-US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Se </a:t>
            </a:r>
            <a:r>
              <a:rPr lang="en-US" u="sng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não </a:t>
            </a:r>
            <a:r>
              <a:rPr lang="en-US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atingiu remissão:</a:t>
            </a:r>
          </a:p>
          <a:p>
            <a:pPr marL="411480" lvl="1" indent="0" eaLnBrk="1" fontAlgn="auto" hangingPunct="1"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			</a:t>
            </a:r>
            <a:r>
              <a:rPr lang="en-US" smtClean="0">
                <a:solidFill>
                  <a:schemeClr val="tx2">
                    <a:lumMod val="75000"/>
                  </a:schemeClr>
                </a:solidFill>
                <a:ea typeface="+mn-ea"/>
              </a:rPr>
              <a:t>46% (5 anos) </a:t>
            </a:r>
          </a:p>
          <a:p>
            <a:pPr marL="411480" lvl="1" indent="0" eaLnBrk="1" fontAlgn="auto" hangingPunct="1"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>
                    <a:lumMod val="75000"/>
                  </a:schemeClr>
                </a:solidFill>
                <a:ea typeface="+mn-ea"/>
              </a:rPr>
              <a:t>			31% (10 anos)</a:t>
            </a:r>
            <a:r>
              <a:rPr lang="pt-BR" smtClean="0">
                <a:solidFill>
                  <a:schemeClr val="accent1">
                    <a:lumMod val="75000"/>
                  </a:schemeClr>
                </a:solidFill>
                <a:ea typeface="+mn-ea"/>
              </a:rPr>
              <a:t>  </a:t>
            </a:r>
            <a:r>
              <a:rPr lang="pt-BR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     </a:t>
            </a:r>
          </a:p>
          <a:p>
            <a:pPr marL="640080" lvl="1" eaLnBrk="1" fontAlgn="auto" hangingPunct="1">
              <a:spcAft>
                <a:spcPts val="0"/>
              </a:spcAft>
              <a:buClr>
                <a:schemeClr val="tx2">
                  <a:lumMod val="40000"/>
                  <a:lumOff val="60000"/>
                </a:schemeClr>
              </a:buClr>
              <a:defRPr/>
            </a:pPr>
            <a:endParaRPr lang="pt-BR" dirty="0">
              <a:solidFill>
                <a:schemeClr val="accent1">
                  <a:lumMod val="75000"/>
                </a:schemeClr>
              </a:solidFill>
              <a:ea typeface="+mn-ea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732240" y="6386513"/>
            <a:ext cx="2303463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Korbet et al., 2000</a:t>
            </a:r>
          </a:p>
        </p:txBody>
      </p:sp>
      <p:sp>
        <p:nvSpPr>
          <p:cNvPr id="4" name="Retângulo 3"/>
          <p:cNvSpPr/>
          <p:nvPr/>
        </p:nvSpPr>
        <p:spPr>
          <a:xfrm>
            <a:off x="198438" y="139700"/>
            <a:ext cx="8477250" cy="12017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  <a:ea typeface="+mn-ea"/>
              </a:rPr>
              <a:t>Envolvimento </a:t>
            </a:r>
            <a:r>
              <a:rPr lang="pt-B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  <a:ea typeface="+mn-ea"/>
              </a:rPr>
              <a:t>renal T2T</a:t>
            </a:r>
            <a:r>
              <a:rPr lang="pt-B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  <a:ea typeface="+mn-ea"/>
              </a:rPr>
              <a:t>: </a:t>
            </a:r>
            <a:endParaRPr lang="pt-BR" sz="3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 Rounded MT Bold" panose="020F0704030504030204" pitchFamily="34" charset="0"/>
              <a:ea typeface="+mn-ea"/>
            </a:endParaRPr>
          </a:p>
          <a:p>
            <a:pPr marL="1143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  <a:ea typeface="+mn-ea"/>
              </a:rPr>
              <a:t>precoce </a:t>
            </a:r>
            <a:r>
              <a:rPr lang="pt-B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  <a:ea typeface="+mn-ea"/>
              </a:rPr>
              <a:t>e intenso</a:t>
            </a:r>
            <a:endParaRPr lang="pt-BR" sz="4000" b="1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3214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251520" y="404813"/>
            <a:ext cx="8352283" cy="1584325"/>
          </a:xfrm>
          <a:prstGeom prst="rect">
            <a:avLst/>
          </a:prstGeom>
        </p:spPr>
        <p:txBody>
          <a:bodyPr rtlCol="0">
            <a:no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CUSTOS </a:t>
            </a:r>
          </a:p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    </a:t>
            </a:r>
            <a:r>
              <a:rPr lang="pt-BR" sz="4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Mofetil</a:t>
            </a:r>
            <a:r>
              <a:rPr lang="pt-BR" sz="4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  vs.  Ciclofosfamida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027894"/>
              </p:ext>
            </p:extLst>
          </p:nvPr>
        </p:nvGraphicFramePr>
        <p:xfrm>
          <a:off x="1187450" y="2205038"/>
          <a:ext cx="6769100" cy="2251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468"/>
                <a:gridCol w="1944316"/>
                <a:gridCol w="1944316"/>
              </a:tblGrid>
              <a:tr h="640026"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Arial Rounded MT Bold" panose="020F0704030504030204" pitchFamily="34" charset="0"/>
                        </a:rPr>
                        <a:t>Medicação </a:t>
                      </a:r>
                      <a:endParaRPr lang="pt-BR" sz="1800" b="1" dirty="0">
                        <a:latin typeface="Arial Rounded MT Bold" panose="020F0704030504030204" pitchFamily="34" charset="0"/>
                      </a:endParaRPr>
                    </a:p>
                  </a:txBody>
                  <a:tcPr marL="91463" marR="91463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Arial Rounded MT Bold" panose="020F0704030504030204" pitchFamily="34" charset="0"/>
                        </a:rPr>
                        <a:t>R$ (6 meses)</a:t>
                      </a:r>
                      <a:endParaRPr lang="pt-BR" sz="1800" b="1" dirty="0">
                        <a:latin typeface="Arial Rounded MT Bold" panose="020F0704030504030204" pitchFamily="34" charset="0"/>
                      </a:endParaRPr>
                    </a:p>
                  </a:txBody>
                  <a:tcPr marL="91463" marR="91463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Arial Rounded MT Bold" panose="020F0704030504030204" pitchFamily="34" charset="0"/>
                        </a:rPr>
                        <a:t>R$ (6 meses)</a:t>
                      </a:r>
                      <a:r>
                        <a:rPr lang="pt-BR" sz="1800" b="1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pt-BR" sz="1800" b="1" dirty="0" smtClean="0">
                          <a:latin typeface="Arial Rounded MT Bold" panose="020F0704030504030204" pitchFamily="34" charset="0"/>
                        </a:rPr>
                        <a:t>HC</a:t>
                      </a:r>
                      <a:endParaRPr lang="pt-BR" sz="1800" b="1" dirty="0">
                        <a:latin typeface="Arial Rounded MT Bold" panose="020F0704030504030204" pitchFamily="34" charset="0"/>
                      </a:endParaRPr>
                    </a:p>
                  </a:txBody>
                  <a:tcPr marL="91463" marR="91463" marT="45708" marB="45708"/>
                </a:tc>
              </a:tr>
              <a:tr h="805929">
                <a:tc>
                  <a:txBody>
                    <a:bodyPr/>
                    <a:lstStyle/>
                    <a:p>
                      <a:r>
                        <a:rPr lang="en-US" sz="18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Rounded MT Bold" panose="020F0704030504030204" pitchFamily="34" charset="0"/>
                          <a:cs typeface="Arial"/>
                        </a:rPr>
                        <a:t>Micofenolato</a:t>
                      </a:r>
                      <a:r>
                        <a:rPr lang="en-US" sz="18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Rounded MT Bold" panose="020F0704030504030204" pitchFamily="34" charset="0"/>
                          <a:cs typeface="Arial"/>
                        </a:rPr>
                        <a:t>  </a:t>
                      </a:r>
                      <a:r>
                        <a:rPr lang="en-US" sz="18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Rounded MT Bold" panose="020F0704030504030204" pitchFamily="34" charset="0"/>
                          <a:cs typeface="Arial"/>
                        </a:rPr>
                        <a:t>Mofetila</a:t>
                      </a:r>
                      <a:endParaRPr lang="en-US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 Rounded MT Bold" panose="020F0704030504030204" pitchFamily="34" charset="0"/>
                        <a:cs typeface="Arial"/>
                      </a:endParaRPr>
                    </a:p>
                  </a:txBody>
                  <a:tcPr marL="103381" marR="103381" marT="45708" marB="4570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Arial"/>
                        </a:rPr>
                        <a:t>10.800,00</a:t>
                      </a:r>
                      <a:endParaRPr lang="en-US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 Rounded MT Bold" panose="020F0704030504030204" pitchFamily="34" charset="0"/>
                        <a:cs typeface="Arial"/>
                      </a:endParaRPr>
                    </a:p>
                  </a:txBody>
                  <a:tcPr marL="103381" marR="103381" marT="45708" marB="4570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Rounded MT Bold" panose="020F0704030504030204" pitchFamily="34" charset="0"/>
                          <a:cs typeface="Arial"/>
                        </a:rPr>
                        <a:t>     453,60</a:t>
                      </a:r>
                      <a:endParaRPr lang="en-US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 Rounded MT Bold" panose="020F0704030504030204" pitchFamily="34" charset="0"/>
                        <a:cs typeface="Arial"/>
                      </a:endParaRPr>
                    </a:p>
                  </a:txBody>
                  <a:tcPr marL="103381" marR="103381" marT="45708" marB="45708" anchor="ctr"/>
                </a:tc>
              </a:tr>
              <a:tr h="805929"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Rounded MT Bold" panose="020F0704030504030204" pitchFamily="34" charset="0"/>
                          <a:cs typeface="Arial"/>
                        </a:rPr>
                        <a:t>Ciclofosfamida</a:t>
                      </a:r>
                      <a:endParaRPr lang="en-US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 Rounded MT Bold" panose="020F0704030504030204" pitchFamily="34" charset="0"/>
                        <a:cs typeface="Arial"/>
                      </a:endParaRPr>
                    </a:p>
                  </a:txBody>
                  <a:tcPr marL="103381" marR="103381" marT="45708" marB="4570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Rounded MT Bold" panose="020F0704030504030204" pitchFamily="34" charset="0"/>
                          <a:cs typeface="Arial"/>
                        </a:rPr>
                        <a:t>      738,00</a:t>
                      </a:r>
                      <a:endParaRPr lang="en-US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 Rounded MT Bold" panose="020F0704030504030204" pitchFamily="34" charset="0"/>
                        <a:cs typeface="Arial"/>
                      </a:endParaRPr>
                    </a:p>
                  </a:txBody>
                  <a:tcPr marL="103381" marR="103381" marT="45708" marB="4570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Rounded MT Bold" panose="020F0704030504030204" pitchFamily="34" charset="0"/>
                          <a:cs typeface="Arial"/>
                        </a:rPr>
                        <a:t>     230,04</a:t>
                      </a:r>
                      <a:endParaRPr lang="en-US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 Rounded MT Bold" panose="020F0704030504030204" pitchFamily="34" charset="0"/>
                        <a:cs typeface="Arial"/>
                      </a:endParaRPr>
                    </a:p>
                  </a:txBody>
                  <a:tcPr marL="103381" marR="103381" marT="45708" marB="45708" anchor="ctr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2195736" y="5157788"/>
            <a:ext cx="4536852" cy="923330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18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paciente: 60 Kg, 160 cm, 1,62 m</a:t>
            </a:r>
            <a:r>
              <a:rPr lang="pt-BR" sz="1800" b="1" baseline="30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2</a:t>
            </a:r>
            <a:r>
              <a:rPr lang="pt-BR" sz="18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pt-BR" sz="18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dose de ciclo: </a:t>
            </a:r>
            <a:r>
              <a:rPr lang="pt-BR" sz="18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0,75 g /m</a:t>
            </a:r>
            <a:r>
              <a:rPr lang="pt-BR" sz="1800" b="1" baseline="300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2</a:t>
            </a:r>
            <a:r>
              <a:rPr lang="pt-BR" sz="18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</a:t>
            </a:r>
            <a:endParaRPr lang="pt-BR" sz="1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pt-BR" sz="1800" b="1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mofetil</a:t>
            </a:r>
            <a:r>
              <a:rPr lang="pt-BR" sz="18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: </a:t>
            </a:r>
            <a:r>
              <a:rPr lang="pt-BR" sz="18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3g/d</a:t>
            </a:r>
            <a:endParaRPr lang="pt-BR" sz="1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93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6"/>
          <p:cNvSpPr txBox="1">
            <a:spLocks noChangeArrowheads="1"/>
          </p:cNvSpPr>
          <p:nvPr/>
        </p:nvSpPr>
        <p:spPr bwMode="auto">
          <a:xfrm>
            <a:off x="1224136" y="2276872"/>
            <a:ext cx="7020272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2573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lvl="1" eaLnBrk="1" hangingPunct="1">
              <a:buFont typeface="Wingdings" pitchFamily="2" charset="2"/>
              <a:buChar char="§"/>
            </a:pPr>
            <a:r>
              <a:rPr lang="pt-BR" altLang="pt-BR" sz="4400" b="1" dirty="0" smtClean="0">
                <a:solidFill>
                  <a:srgbClr val="B9CDE5"/>
                </a:solidFill>
                <a:latin typeface="Arial Rounded MT Bold" pitchFamily="34" charset="0"/>
              </a:rPr>
              <a:t>INDUÇÃO</a:t>
            </a:r>
          </a:p>
          <a:p>
            <a:pPr marL="914400" lvl="2" indent="0" eaLnBrk="1" hangingPunct="1"/>
            <a:r>
              <a:rPr lang="pt-BR" altLang="pt-BR" sz="4000" b="1" dirty="0" smtClean="0">
                <a:solidFill>
                  <a:srgbClr val="B9CDE5"/>
                </a:solidFill>
                <a:latin typeface="Arial Rounded MT Bold" pitchFamily="34" charset="0"/>
              </a:rPr>
              <a:t>Controle inflamação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400" b="1" dirty="0" smtClean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pt-BR" altLang="pt-BR" sz="44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MANUTENÇÃO</a:t>
            </a:r>
          </a:p>
          <a:p>
            <a:pPr marL="914400" lvl="2" indent="0" eaLnBrk="1" hangingPunct="1"/>
            <a:r>
              <a:rPr lang="pt-BR" altLang="pt-BR" sz="40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Da remissão </a:t>
            </a:r>
            <a:endParaRPr lang="pt-BR" altLang="pt-BR" sz="4000" b="1" dirty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000" b="1" dirty="0" smtClean="0">
              <a:solidFill>
                <a:srgbClr val="376092"/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400" b="1" dirty="0">
              <a:solidFill>
                <a:srgbClr val="376092"/>
              </a:solidFill>
              <a:latin typeface="Arial Rounded MT Bold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476251" y="6279703"/>
            <a:ext cx="7488237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Touma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Z et al., 2014; </a:t>
            </a: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Houssiau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FA et al.,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2014;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Henderson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LK et al., 2013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; </a:t>
            </a:r>
            <a:r>
              <a:rPr lang="pt-BR" sz="1200" b="1" dirty="0" err="1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Houssiau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FA et al., 2010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692745"/>
            <a:ext cx="8023993" cy="1008063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Tratamento  T2T  no  LÚPUS</a:t>
            </a: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13749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55576" y="1780232"/>
            <a:ext cx="3312368" cy="17680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3" name="Retângulo de cantos arredondados 2"/>
          <p:cNvSpPr/>
          <p:nvPr/>
        </p:nvSpPr>
        <p:spPr>
          <a:xfrm>
            <a:off x="1842361" y="4849390"/>
            <a:ext cx="2212975" cy="5857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Espaço Reservado para Conteúdo 15"/>
          <p:cNvSpPr txBox="1">
            <a:spLocks/>
          </p:cNvSpPr>
          <p:nvPr/>
        </p:nvSpPr>
        <p:spPr>
          <a:xfrm>
            <a:off x="5806598" y="2716585"/>
            <a:ext cx="2659063" cy="639762"/>
          </a:xfrm>
          <a:prstGeom prst="rect">
            <a:avLst/>
          </a:prstGeom>
          <a:ln w="38100">
            <a:noFill/>
          </a:ln>
        </p:spPr>
        <p:txBody>
          <a:bodyPr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</a:rPr>
              <a:t>DANOS</a:t>
            </a:r>
          </a:p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</a:rPr>
              <a:t>ou</a:t>
            </a:r>
          </a:p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</a:rPr>
              <a:t>Sequela</a:t>
            </a:r>
          </a:p>
          <a:p>
            <a:pPr marL="11430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pt-BR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Espaço Reservado para Conteúdo 15"/>
          <p:cNvSpPr txBox="1">
            <a:spLocks/>
          </p:cNvSpPr>
          <p:nvPr/>
        </p:nvSpPr>
        <p:spPr>
          <a:xfrm>
            <a:off x="1823311" y="4992265"/>
            <a:ext cx="2232025" cy="388937"/>
          </a:xfrm>
          <a:prstGeom prst="rect">
            <a:avLst/>
          </a:prstGeom>
          <a:ln w="28575">
            <a:noFill/>
          </a:ln>
        </p:spPr>
        <p:txBody>
          <a:bodyPr>
            <a:normAutofit fontScale="550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000" dirty="0" smtClean="0"/>
              <a:t>   EFEITOS  COLATERAIS MEDICAÇÕES</a:t>
            </a:r>
            <a:endParaRPr lang="pt-BR" sz="2000" dirty="0"/>
          </a:p>
        </p:txBody>
      </p:sp>
      <p:sp>
        <p:nvSpPr>
          <p:cNvPr id="9" name="Espaço Reservado para Conteúdo 15"/>
          <p:cNvSpPr txBox="1">
            <a:spLocks/>
          </p:cNvSpPr>
          <p:nvPr/>
        </p:nvSpPr>
        <p:spPr bwMode="auto">
          <a:xfrm>
            <a:off x="971600" y="1762769"/>
            <a:ext cx="3219368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>
                <a:solidFill>
                  <a:srgbClr val="376092"/>
                </a:solidFill>
                <a:latin typeface="Arial Rounded MT Bold" pitchFamily="34" charset="0"/>
              </a:rPr>
              <a:t>   </a:t>
            </a:r>
            <a:endParaRPr lang="pt-BR" altLang="pt-BR" sz="2000" b="1" dirty="0" smtClean="0">
              <a:solidFill>
                <a:srgbClr val="376092"/>
              </a:solidFill>
              <a:latin typeface="Arial Rounded MT Bold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 smtClean="0">
                <a:solidFill>
                  <a:srgbClr val="376092"/>
                </a:solidFill>
                <a:latin typeface="Arial Rounded MT Bold" pitchFamily="34" charset="0"/>
              </a:rPr>
              <a:t>CONTROLE</a:t>
            </a: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 smtClean="0">
                <a:solidFill>
                  <a:srgbClr val="376092"/>
                </a:solidFill>
                <a:latin typeface="Arial Rounded MT Bold" pitchFamily="34" charset="0"/>
              </a:rPr>
              <a:t> ATIVIDADE INFLAMATÓRIA</a:t>
            </a:r>
            <a:endParaRPr lang="pt-BR" altLang="pt-BR" sz="2000" b="1" dirty="0">
              <a:solidFill>
                <a:srgbClr val="376092"/>
              </a:solidFill>
              <a:latin typeface="Arial Rounded MT Bold" pitchFamily="34" charset="0"/>
            </a:endParaRPr>
          </a:p>
        </p:txBody>
      </p:sp>
      <p:sp>
        <p:nvSpPr>
          <p:cNvPr id="11" name="Seta para baixo 10"/>
          <p:cNvSpPr/>
          <p:nvPr/>
        </p:nvSpPr>
        <p:spPr>
          <a:xfrm>
            <a:off x="1043607" y="2419548"/>
            <a:ext cx="538220" cy="567357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2" name="Seta para baixo 11"/>
          <p:cNvSpPr/>
          <p:nvPr/>
        </p:nvSpPr>
        <p:spPr>
          <a:xfrm>
            <a:off x="1945548" y="5089102"/>
            <a:ext cx="149225" cy="18573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8" name="Espaço Reservado para Conteúdo 15"/>
          <p:cNvSpPr txBox="1">
            <a:spLocks/>
          </p:cNvSpPr>
          <p:nvPr/>
        </p:nvSpPr>
        <p:spPr>
          <a:xfrm>
            <a:off x="250825" y="174625"/>
            <a:ext cx="8066088" cy="712788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PROBLEMA  </a:t>
            </a:r>
            <a:r>
              <a:rPr lang="pt-BR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 ?</a:t>
            </a:r>
            <a:endParaRPr lang="pt-BR" sz="6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114300" indent="0"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pt-BR" sz="4400" b="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5676539" y="1628800"/>
            <a:ext cx="2964713" cy="446449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4400" b="1">
              <a:latin typeface="Arial Rounded MT Bold" panose="020F0704030504030204" pitchFamily="34" charset="0"/>
            </a:endParaRPr>
          </a:p>
        </p:txBody>
      </p:sp>
      <p:sp>
        <p:nvSpPr>
          <p:cNvPr id="36" name="Seta para a direita 35"/>
          <p:cNvSpPr/>
          <p:nvPr/>
        </p:nvSpPr>
        <p:spPr>
          <a:xfrm>
            <a:off x="4283968" y="2633909"/>
            <a:ext cx="1152128" cy="158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etângulo de cantos arredondados 27"/>
          <p:cNvSpPr/>
          <p:nvPr/>
        </p:nvSpPr>
        <p:spPr>
          <a:xfrm>
            <a:off x="776568" y="4228504"/>
            <a:ext cx="3312368" cy="17680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9" name="Espaço Reservado para Conteúdo 15"/>
          <p:cNvSpPr txBox="1">
            <a:spLocks/>
          </p:cNvSpPr>
          <p:nvPr/>
        </p:nvSpPr>
        <p:spPr bwMode="auto">
          <a:xfrm>
            <a:off x="992592" y="4211041"/>
            <a:ext cx="3219368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>
                <a:solidFill>
                  <a:srgbClr val="376092"/>
                </a:solidFill>
                <a:latin typeface="Arial Rounded MT Bold" pitchFamily="34" charset="0"/>
              </a:rPr>
              <a:t>   </a:t>
            </a:r>
            <a:endParaRPr lang="pt-BR" altLang="pt-BR" sz="2000" b="1" dirty="0" smtClean="0">
              <a:solidFill>
                <a:srgbClr val="376092"/>
              </a:solidFill>
              <a:latin typeface="Arial Rounded MT Bold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 smtClean="0">
                <a:solidFill>
                  <a:srgbClr val="376092"/>
                </a:solidFill>
                <a:latin typeface="Arial Rounded MT Bold" pitchFamily="34" charset="0"/>
              </a:rPr>
              <a:t>EFEITOS</a:t>
            </a: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 smtClean="0">
                <a:solidFill>
                  <a:srgbClr val="376092"/>
                </a:solidFill>
                <a:latin typeface="Arial Rounded MT Bold" pitchFamily="34" charset="0"/>
              </a:rPr>
              <a:t> ADVERSOS </a:t>
            </a: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000" b="1" dirty="0" smtClean="0">
                <a:solidFill>
                  <a:srgbClr val="376092"/>
                </a:solidFill>
                <a:latin typeface="Arial Rounded MT Bold" pitchFamily="34" charset="0"/>
              </a:rPr>
              <a:t>MEDICAÇÕES</a:t>
            </a:r>
            <a:endParaRPr lang="pt-BR" altLang="pt-BR" sz="2000" b="1" dirty="0">
              <a:solidFill>
                <a:srgbClr val="376092"/>
              </a:solidFill>
              <a:latin typeface="Arial Rounded MT Bold" pitchFamily="34" charset="0"/>
            </a:endParaRPr>
          </a:p>
        </p:txBody>
      </p:sp>
      <p:sp>
        <p:nvSpPr>
          <p:cNvPr id="30" name="Seta para baixo 29"/>
          <p:cNvSpPr/>
          <p:nvPr/>
        </p:nvSpPr>
        <p:spPr>
          <a:xfrm flipV="1">
            <a:off x="1064599" y="4867820"/>
            <a:ext cx="538220" cy="567357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31" name="Seta para a direita 30"/>
          <p:cNvSpPr/>
          <p:nvPr/>
        </p:nvSpPr>
        <p:spPr>
          <a:xfrm>
            <a:off x="4283968" y="4988395"/>
            <a:ext cx="1152128" cy="158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202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395536" y="1125190"/>
            <a:ext cx="7993062" cy="446405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lnSpc>
                <a:spcPct val="90000"/>
              </a:lnSpc>
              <a:buNone/>
            </a:pPr>
            <a:r>
              <a:rPr lang="pt-BR" altLang="pt-BR" sz="3700" dirty="0">
                <a:solidFill>
                  <a:srgbClr val="558ED5"/>
                </a:solidFill>
              </a:rPr>
              <a:t>DANO e causas</a:t>
            </a:r>
          </a:p>
          <a:p>
            <a:pPr marL="114300" indent="0" algn="ctr">
              <a:lnSpc>
                <a:spcPct val="90000"/>
              </a:lnSpc>
              <a:buNone/>
            </a:pPr>
            <a:r>
              <a:rPr lang="pt-BR" altLang="pt-BR" sz="3700" dirty="0">
                <a:solidFill>
                  <a:srgbClr val="558ED5"/>
                </a:solidFill>
              </a:rPr>
              <a:t>(SLICC)</a:t>
            </a:r>
          </a:p>
          <a:p>
            <a:pPr marL="114300" indent="0" algn="ctr">
              <a:buFont typeface="Wingdings" panose="05000000000000000000" pitchFamily="2" charset="2"/>
              <a:buNone/>
            </a:pPr>
            <a:endParaRPr lang="pt-BR" altLang="pt-BR" sz="3700" dirty="0" smtClean="0">
              <a:solidFill>
                <a:srgbClr val="558ED5"/>
              </a:solidFill>
            </a:endParaRPr>
          </a:p>
          <a:p>
            <a:pPr marL="114300" indent="0" algn="ctr">
              <a:buFont typeface="Wingdings" panose="05000000000000000000" pitchFamily="2" charset="2"/>
              <a:buNone/>
            </a:pPr>
            <a:r>
              <a:rPr lang="pt-BR" altLang="pt-BR" sz="3300" dirty="0" smtClean="0">
                <a:solidFill>
                  <a:srgbClr val="17375E"/>
                </a:solidFill>
              </a:rPr>
              <a:t>73 LES (</a:t>
            </a:r>
            <a:r>
              <a:rPr lang="pt-BR" altLang="pt-BR" sz="3300" dirty="0" err="1" smtClean="0">
                <a:solidFill>
                  <a:srgbClr val="17375E"/>
                </a:solidFill>
              </a:rPr>
              <a:t>incepção</a:t>
            </a:r>
            <a:r>
              <a:rPr lang="pt-BR" altLang="pt-BR" sz="3300" dirty="0" smtClean="0">
                <a:solidFill>
                  <a:srgbClr val="17375E"/>
                </a:solidFill>
              </a:rPr>
              <a:t>)</a:t>
            </a:r>
          </a:p>
          <a:p>
            <a:pPr marL="114300" indent="0" algn="ctr">
              <a:buFont typeface="Wingdings" panose="05000000000000000000" pitchFamily="2" charset="2"/>
              <a:buNone/>
            </a:pPr>
            <a:endParaRPr lang="pt-BR" altLang="pt-BR" sz="3300" dirty="0" smtClean="0">
              <a:solidFill>
                <a:srgbClr val="17375E"/>
              </a:solidFill>
            </a:endParaRPr>
          </a:p>
          <a:p>
            <a:pPr marL="114300" indent="0">
              <a:buFont typeface="Wingdings" pitchFamily="2" charset="2"/>
              <a:buNone/>
            </a:pPr>
            <a:r>
              <a:rPr lang="pt-BR" altLang="pt-BR" sz="3300" dirty="0" smtClean="0">
                <a:solidFill>
                  <a:srgbClr val="17375E"/>
                </a:solidFill>
              </a:rPr>
              <a:t>Acompanhamento 15 anos</a:t>
            </a:r>
          </a:p>
          <a:p>
            <a:pPr marL="411163" lvl="1" indent="0">
              <a:buFont typeface="Wingdings" pitchFamily="2" charset="2"/>
              <a:buNone/>
            </a:pPr>
            <a:r>
              <a:rPr lang="pt-BR" altLang="pt-BR" sz="3100" dirty="0" smtClean="0">
                <a:solidFill>
                  <a:srgbClr val="E46C0A"/>
                </a:solidFill>
              </a:rPr>
              <a:t> </a:t>
            </a:r>
            <a:r>
              <a:rPr lang="pt-BR" altLang="pt-BR" sz="3100" dirty="0" smtClean="0"/>
              <a:t>   </a:t>
            </a:r>
            <a:r>
              <a:rPr lang="pt-BR" altLang="pt-BR" sz="3100" dirty="0" smtClean="0">
                <a:solidFill>
                  <a:srgbClr val="E46C0A"/>
                </a:solidFill>
              </a:rPr>
              <a:t>     </a:t>
            </a:r>
          </a:p>
          <a:p>
            <a:pPr marL="411163" lvl="1" indent="0"/>
            <a:r>
              <a:rPr lang="pt-BR" altLang="pt-BR" sz="3100" dirty="0" smtClean="0">
                <a:solidFill>
                  <a:srgbClr val="E46C0A"/>
                </a:solidFill>
              </a:rPr>
              <a:t> </a:t>
            </a:r>
            <a:r>
              <a:rPr lang="pt-BR" altLang="pt-BR" sz="3100" dirty="0" smtClean="0"/>
              <a:t>tardio: 20% doença</a:t>
            </a:r>
          </a:p>
          <a:p>
            <a:pPr marL="411163" lvl="1" indent="0">
              <a:buFont typeface="Wingdings" pitchFamily="2" charset="2"/>
              <a:buNone/>
            </a:pPr>
            <a:r>
              <a:rPr lang="pt-BR" altLang="pt-BR" sz="3100" dirty="0" smtClean="0"/>
              <a:t>                      </a:t>
            </a:r>
            <a:r>
              <a:rPr lang="pt-BR" altLang="pt-BR" sz="3100" dirty="0" smtClean="0">
                <a:solidFill>
                  <a:srgbClr val="E46C0A"/>
                </a:solidFill>
              </a:rPr>
              <a:t>80% CE (provável e definido)</a:t>
            </a:r>
          </a:p>
          <a:p>
            <a:pPr marL="114300" indent="0">
              <a:buFont typeface="Wingdings" pitchFamily="2" charset="2"/>
              <a:buNone/>
            </a:pPr>
            <a:endParaRPr lang="pt-BR" altLang="pt-BR" sz="3000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6011863" y="6381750"/>
            <a:ext cx="23050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Gladman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DD et al., 2003</a:t>
            </a:r>
          </a:p>
        </p:txBody>
      </p:sp>
    </p:spTree>
    <p:extLst>
      <p:ext uri="{BB962C8B-B14F-4D97-AF65-F5344CB8AC3E}">
        <p14:creationId xmlns:p14="http://schemas.microsoft.com/office/powerpoint/2010/main" val="158919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de cantos arredondados 19"/>
          <p:cNvSpPr/>
          <p:nvPr/>
        </p:nvSpPr>
        <p:spPr>
          <a:xfrm>
            <a:off x="1403648" y="5535761"/>
            <a:ext cx="6336704" cy="917575"/>
          </a:xfrm>
          <a:prstGeom prst="roundRect">
            <a:avLst/>
          </a:prstGeom>
          <a:solidFill>
            <a:srgbClr val="DCE6F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pic>
        <p:nvPicPr>
          <p:cNvPr id="51203" name="Imagem 1"/>
          <p:cNvPicPr>
            <a:picLocks noChangeAspect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700213"/>
            <a:ext cx="4751388" cy="377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tângulo 38"/>
          <p:cNvSpPr>
            <a:spLocks noChangeArrowheads="1"/>
          </p:cNvSpPr>
          <p:nvPr/>
        </p:nvSpPr>
        <p:spPr bwMode="auto">
          <a:xfrm>
            <a:off x="6698679" y="6524625"/>
            <a:ext cx="24098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Gladman</a:t>
            </a:r>
            <a:r>
              <a:rPr lang="en-US" altLang="en-US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DD et al., 2003.</a:t>
            </a:r>
            <a:endParaRPr lang="pt-BR" sz="1200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  <p:sp>
        <p:nvSpPr>
          <p:cNvPr id="51205" name="Espaço Reservado para Conteúdo 2"/>
          <p:cNvSpPr txBox="1">
            <a:spLocks/>
          </p:cNvSpPr>
          <p:nvPr/>
        </p:nvSpPr>
        <p:spPr bwMode="auto">
          <a:xfrm>
            <a:off x="1056208" y="260499"/>
            <a:ext cx="71882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4000" b="1" dirty="0">
                <a:solidFill>
                  <a:srgbClr val="558ED5"/>
                </a:solidFill>
                <a:latin typeface="Arial Rounded MT Bold" pitchFamily="34" charset="0"/>
              </a:rPr>
              <a:t>Dano </a:t>
            </a:r>
            <a:r>
              <a:rPr lang="pt-BR" altLang="pt-BR" sz="4000" b="1" dirty="0" smtClean="0">
                <a:solidFill>
                  <a:srgbClr val="558ED5"/>
                </a:solidFill>
                <a:latin typeface="Arial Rounded MT Bold" pitchFamily="34" charset="0"/>
              </a:rPr>
              <a:t> CARDIOVASCULAR</a:t>
            </a:r>
            <a:endParaRPr lang="pt-BR" altLang="pt-BR" sz="4000" b="1" dirty="0">
              <a:solidFill>
                <a:srgbClr val="558ED5"/>
              </a:solidFill>
              <a:latin typeface="Arial Rounded MT Bold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pt-BR" altLang="pt-BR" sz="2800" b="1" dirty="0">
                <a:solidFill>
                  <a:srgbClr val="17375E"/>
                </a:solidFill>
                <a:latin typeface="Arial Rounded MT Bold" pitchFamily="34" charset="0"/>
              </a:rPr>
              <a:t>73 LES (</a:t>
            </a:r>
            <a:r>
              <a:rPr lang="pt-BR" altLang="pt-BR" sz="2800" b="1" dirty="0" err="1">
                <a:solidFill>
                  <a:srgbClr val="17375E"/>
                </a:solidFill>
                <a:latin typeface="Arial Rounded MT Bold" pitchFamily="34" charset="0"/>
              </a:rPr>
              <a:t>incepção</a:t>
            </a:r>
            <a:r>
              <a:rPr lang="pt-BR" altLang="pt-BR" sz="2800" b="1" dirty="0">
                <a:solidFill>
                  <a:srgbClr val="17375E"/>
                </a:solidFill>
                <a:latin typeface="Arial Rounded MT Bold" pitchFamily="34" charset="0"/>
              </a:rPr>
              <a:t>)</a:t>
            </a: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endParaRPr lang="pt-BR" altLang="pt-BR" sz="3600" b="1" dirty="0">
              <a:solidFill>
                <a:srgbClr val="17375E"/>
              </a:solidFill>
              <a:latin typeface="Arial Rounded MT Bold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051550" y="2060575"/>
            <a:ext cx="1079500" cy="3079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447925" y="4046538"/>
            <a:ext cx="531813" cy="30797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CV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051550" y="3789363"/>
            <a:ext cx="504825" cy="3079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030913" y="4097338"/>
            <a:ext cx="668337" cy="3079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030913" y="4333875"/>
            <a:ext cx="1100137" cy="3079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  <p:sp>
        <p:nvSpPr>
          <p:cNvPr id="51211" name="CaixaDeTexto 2"/>
          <p:cNvSpPr txBox="1">
            <a:spLocks noChangeArrowheads="1"/>
          </p:cNvSpPr>
          <p:nvPr/>
        </p:nvSpPr>
        <p:spPr bwMode="auto">
          <a:xfrm>
            <a:off x="6538913" y="3652838"/>
            <a:ext cx="144462" cy="7207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51212" name="CaixaDeTexto 12"/>
          <p:cNvSpPr txBox="1">
            <a:spLocks noChangeArrowheads="1"/>
          </p:cNvSpPr>
          <p:nvPr/>
        </p:nvSpPr>
        <p:spPr bwMode="auto">
          <a:xfrm>
            <a:off x="6411913" y="2386013"/>
            <a:ext cx="160337" cy="795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51213" name="CaixaDeTexto 4"/>
          <p:cNvSpPr txBox="1">
            <a:spLocks noChangeArrowheads="1"/>
          </p:cNvSpPr>
          <p:nvPr/>
        </p:nvSpPr>
        <p:spPr bwMode="auto">
          <a:xfrm>
            <a:off x="6411913" y="3644900"/>
            <a:ext cx="160337" cy="215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pt-BR" altLang="pt-BR" sz="800"/>
          </a:p>
        </p:txBody>
      </p:sp>
      <p:sp>
        <p:nvSpPr>
          <p:cNvPr id="51214" name="CaixaDeTexto 14"/>
          <p:cNvSpPr txBox="1">
            <a:spLocks noChangeArrowheads="1"/>
          </p:cNvSpPr>
          <p:nvPr/>
        </p:nvSpPr>
        <p:spPr bwMode="auto">
          <a:xfrm>
            <a:off x="1763688" y="5661248"/>
            <a:ext cx="56165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pt-BR" altLang="pt-BR" sz="2400" b="1" dirty="0" smtClean="0">
                <a:solidFill>
                  <a:srgbClr val="376092"/>
                </a:solidFill>
                <a:latin typeface="Arial Rounded MT Bold" pitchFamily="34" charset="0"/>
              </a:rPr>
              <a:t>Dano CV:</a:t>
            </a:r>
            <a:r>
              <a:rPr lang="pt-BR" altLang="pt-BR" sz="2400" b="1" dirty="0" smtClean="0">
                <a:solidFill>
                  <a:srgbClr val="E46C0A"/>
                </a:solidFill>
                <a:latin typeface="Arial Rounded MT Bold" pitchFamily="34" charset="0"/>
              </a:rPr>
              <a:t> </a:t>
            </a:r>
            <a:r>
              <a:rPr lang="pt-BR" altLang="pt-BR" sz="2400" b="1" dirty="0">
                <a:solidFill>
                  <a:srgbClr val="E46C0A"/>
                </a:solidFill>
                <a:latin typeface="Arial Rounded MT Bold" pitchFamily="34" charset="0"/>
              </a:rPr>
              <a:t>minimizar </a:t>
            </a:r>
            <a:r>
              <a:rPr lang="pt-BR" altLang="pt-BR" sz="2400" b="1" dirty="0" smtClean="0">
                <a:solidFill>
                  <a:srgbClr val="E46C0A"/>
                </a:solidFill>
                <a:latin typeface="Arial Rounded MT Bold" pitchFamily="34" charset="0"/>
              </a:rPr>
              <a:t>uso corticoide</a:t>
            </a:r>
            <a:endParaRPr lang="pt-BR" altLang="pt-BR" sz="2400" b="1" dirty="0">
              <a:solidFill>
                <a:srgbClr val="E46C0A"/>
              </a:solidFill>
              <a:latin typeface="Arial Rounded MT Bold" pitchFamily="34" charset="0"/>
            </a:endParaRPr>
          </a:p>
        </p:txBody>
      </p:sp>
      <p:sp>
        <p:nvSpPr>
          <p:cNvPr id="14" name="Seta para a direita 13"/>
          <p:cNvSpPr/>
          <p:nvPr/>
        </p:nvSpPr>
        <p:spPr>
          <a:xfrm rot="5400000">
            <a:off x="4418806" y="3483769"/>
            <a:ext cx="1008063" cy="219075"/>
          </a:xfrm>
          <a:prstGeom prst="rightArrow">
            <a:avLst/>
          </a:prstGeom>
          <a:ln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9" name="Retângulo 18"/>
          <p:cNvSpPr/>
          <p:nvPr/>
        </p:nvSpPr>
        <p:spPr>
          <a:xfrm>
            <a:off x="3379788" y="2124075"/>
            <a:ext cx="1998662" cy="720725"/>
          </a:xfrm>
          <a:prstGeom prst="rect">
            <a:avLst/>
          </a:prstGeom>
          <a:noFill/>
          <a:ln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Tardio: 10 anos!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2908300" y="4373563"/>
            <a:ext cx="1016000" cy="207962"/>
          </a:xfrm>
          <a:prstGeom prst="line">
            <a:avLst/>
          </a:prstGeom>
          <a:ln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941763" y="4221163"/>
            <a:ext cx="960437" cy="166687"/>
          </a:xfrm>
          <a:prstGeom prst="line">
            <a:avLst/>
          </a:prstGeom>
          <a:ln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902200" y="3571875"/>
            <a:ext cx="1093788" cy="649288"/>
          </a:xfrm>
          <a:prstGeom prst="line">
            <a:avLst/>
          </a:prstGeom>
          <a:ln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tângulo 11"/>
          <p:cNvSpPr/>
          <p:nvPr/>
        </p:nvSpPr>
        <p:spPr>
          <a:xfrm>
            <a:off x="6011863" y="1989138"/>
            <a:ext cx="936625" cy="3024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90663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1"/>
          <p:cNvPicPr>
            <a:picLocks noChangeAspect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00808"/>
            <a:ext cx="4752528" cy="3774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8"/>
          <p:cNvSpPr>
            <a:spLocks noChangeArrowheads="1"/>
          </p:cNvSpPr>
          <p:nvPr/>
        </p:nvSpPr>
        <p:spPr bwMode="auto">
          <a:xfrm>
            <a:off x="6626423" y="6525344"/>
            <a:ext cx="241007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Gladman</a:t>
            </a:r>
            <a:r>
              <a:rPr lang="en-US" altLang="en-US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 DD et al., 2003.</a:t>
            </a:r>
            <a:endParaRPr lang="pt-BR" sz="1200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11560" y="260648"/>
            <a:ext cx="7187952" cy="158417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Font typeface="Wingdings" pitchFamily="2" charset="2"/>
              <a:buNone/>
            </a:pPr>
            <a:r>
              <a:rPr lang="pt-BR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Dano  ÓSSEO</a:t>
            </a:r>
          </a:p>
          <a:p>
            <a:pPr marL="114300" indent="0" algn="ctr">
              <a:buFont typeface="Wingdings" pitchFamily="2" charset="2"/>
              <a:buNone/>
            </a:pPr>
            <a:r>
              <a:rPr lang="pt-BR" sz="2800" dirty="0" smtClean="0">
                <a:solidFill>
                  <a:schemeClr val="tx2">
                    <a:lumMod val="75000"/>
                  </a:schemeClr>
                </a:solidFill>
              </a:rPr>
              <a:t>73 LES (</a:t>
            </a:r>
            <a:r>
              <a:rPr lang="pt-BR" sz="2800" dirty="0" err="1" smtClean="0">
                <a:solidFill>
                  <a:schemeClr val="tx2">
                    <a:lumMod val="75000"/>
                  </a:schemeClr>
                </a:solidFill>
              </a:rPr>
              <a:t>incepção</a:t>
            </a:r>
            <a:r>
              <a:rPr lang="pt-BR" sz="28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marL="114300" indent="0" algn="ctr">
              <a:buFont typeface="Wingdings" pitchFamily="2" charset="2"/>
              <a:buNone/>
            </a:pPr>
            <a:endParaRPr lang="pt-BR" sz="36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388235" y="3460239"/>
            <a:ext cx="15755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mm-esquelético</a:t>
            </a:r>
            <a:endParaRPr lang="pt-BR" sz="1400" b="1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051595" y="3789040"/>
            <a:ext cx="50405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NP</a:t>
            </a:r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030446" y="4096817"/>
            <a:ext cx="66922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pele</a:t>
            </a:r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030446" y="4334458"/>
            <a:ext cx="110126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GI/outros</a:t>
            </a:r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028446" y="2048068"/>
            <a:ext cx="919818" cy="28931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endParaRPr lang="pt-BR" sz="1400" dirty="0" smtClean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 smtClean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 smtClean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 smtClean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 smtClean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 smtClean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pt-BR" sz="14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539364" y="3652515"/>
            <a:ext cx="144016" cy="7211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6411635" y="3645024"/>
            <a:ext cx="160303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sz="800" dirty="0"/>
          </a:p>
        </p:txBody>
      </p:sp>
      <p:sp>
        <p:nvSpPr>
          <p:cNvPr id="14" name="Retângulo 13"/>
          <p:cNvSpPr/>
          <p:nvPr/>
        </p:nvSpPr>
        <p:spPr>
          <a:xfrm>
            <a:off x="2411760" y="3373192"/>
            <a:ext cx="1560123" cy="50405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latin typeface="Arial Rounded MT Bold" panose="020F0704030504030204" pitchFamily="34" charset="0"/>
            </a:endParaRPr>
          </a:p>
        </p:txBody>
      </p:sp>
      <p:sp>
        <p:nvSpPr>
          <p:cNvPr id="15" name="Seta para a direita 14"/>
          <p:cNvSpPr/>
          <p:nvPr/>
        </p:nvSpPr>
        <p:spPr>
          <a:xfrm>
            <a:off x="4932040" y="2132856"/>
            <a:ext cx="769642" cy="246486"/>
          </a:xfrm>
          <a:prstGeom prst="rightArrow">
            <a:avLst/>
          </a:prstGeom>
          <a:ln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2741035" y="1952981"/>
            <a:ext cx="2127316" cy="719790"/>
          </a:xfrm>
          <a:prstGeom prst="rect">
            <a:avLst/>
          </a:prstGeom>
          <a:noFill/>
          <a:ln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Tardio: + 10 anos</a:t>
            </a:r>
            <a:endParaRPr lang="pt-BR" b="1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7" name="Straight Connector 26"/>
          <p:cNvCxnSpPr/>
          <p:nvPr/>
        </p:nvCxnSpPr>
        <p:spPr>
          <a:xfrm flipV="1">
            <a:off x="2915816" y="3933056"/>
            <a:ext cx="1008112" cy="1008112"/>
          </a:xfrm>
          <a:prstGeom prst="line">
            <a:avLst/>
          </a:prstGeom>
          <a:ln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28"/>
          <p:cNvCxnSpPr/>
          <p:nvPr/>
        </p:nvCxnSpPr>
        <p:spPr>
          <a:xfrm flipV="1">
            <a:off x="3923928" y="3429000"/>
            <a:ext cx="1008112" cy="504056"/>
          </a:xfrm>
          <a:prstGeom prst="line">
            <a:avLst/>
          </a:prstGeom>
          <a:ln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30"/>
          <p:cNvCxnSpPr/>
          <p:nvPr/>
        </p:nvCxnSpPr>
        <p:spPr>
          <a:xfrm flipV="1">
            <a:off x="4932040" y="2204864"/>
            <a:ext cx="1080120" cy="1224136"/>
          </a:xfrm>
          <a:prstGeom prst="line">
            <a:avLst/>
          </a:prstGeom>
          <a:ln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2627784" y="5085184"/>
            <a:ext cx="51184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&lt;1</a:t>
            </a:r>
            <a:endParaRPr lang="pt-BR" sz="1400" b="1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3668004" y="5116353"/>
            <a:ext cx="104022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5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4708224" y="5108012"/>
            <a:ext cx="51184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10</a:t>
            </a:r>
            <a:endParaRPr lang="pt-BR" sz="1400" b="1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5772522" y="5108012"/>
            <a:ext cx="51184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15</a:t>
            </a:r>
            <a:endParaRPr lang="pt-BR" sz="1400" b="1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6488355" y="5108011"/>
            <a:ext cx="72432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anos</a:t>
            </a:r>
            <a:endParaRPr lang="pt-BR" sz="1400" b="1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1403648" y="5535761"/>
            <a:ext cx="6336704" cy="917575"/>
          </a:xfrm>
          <a:prstGeom prst="roundRect">
            <a:avLst/>
          </a:prstGeom>
          <a:solidFill>
            <a:srgbClr val="DCE6F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6" name="CaixaDeTexto 14"/>
          <p:cNvSpPr txBox="1">
            <a:spLocks noChangeArrowheads="1"/>
          </p:cNvSpPr>
          <p:nvPr/>
        </p:nvSpPr>
        <p:spPr bwMode="auto">
          <a:xfrm>
            <a:off x="1619672" y="5775647"/>
            <a:ext cx="59766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pt-BR" altLang="pt-BR" sz="2400" b="1" dirty="0" smtClean="0">
                <a:solidFill>
                  <a:srgbClr val="376092"/>
                </a:solidFill>
                <a:latin typeface="Arial Rounded MT Bold" pitchFamily="34" charset="0"/>
              </a:rPr>
              <a:t>Dano ÓSSEO:</a:t>
            </a:r>
            <a:r>
              <a:rPr lang="pt-BR" altLang="pt-BR" sz="2400" b="1" dirty="0" smtClean="0">
                <a:solidFill>
                  <a:srgbClr val="E46C0A"/>
                </a:solidFill>
                <a:latin typeface="Arial Rounded MT Bold" pitchFamily="34" charset="0"/>
              </a:rPr>
              <a:t> </a:t>
            </a:r>
            <a:r>
              <a:rPr lang="pt-BR" altLang="pt-BR" sz="2400" b="1" dirty="0">
                <a:solidFill>
                  <a:srgbClr val="E46C0A"/>
                </a:solidFill>
                <a:latin typeface="Arial Rounded MT Bold" pitchFamily="34" charset="0"/>
              </a:rPr>
              <a:t>minimizar </a:t>
            </a:r>
            <a:r>
              <a:rPr lang="pt-BR" altLang="pt-BR" sz="2400" b="1" dirty="0" smtClean="0">
                <a:solidFill>
                  <a:srgbClr val="E46C0A"/>
                </a:solidFill>
                <a:latin typeface="Arial Rounded MT Bold" pitchFamily="34" charset="0"/>
              </a:rPr>
              <a:t>uso corticoide</a:t>
            </a:r>
            <a:endParaRPr lang="pt-BR" altLang="pt-BR" sz="2400" b="1" dirty="0">
              <a:solidFill>
                <a:srgbClr val="E46C0A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50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968718"/>
              </p:ext>
            </p:extLst>
          </p:nvPr>
        </p:nvGraphicFramePr>
        <p:xfrm>
          <a:off x="467369" y="1052736"/>
          <a:ext cx="7993063" cy="5381729"/>
        </p:xfrm>
        <a:graphic>
          <a:graphicData uri="http://schemas.openxmlformats.org/drawingml/2006/table">
            <a:tbl>
              <a:tblPr/>
              <a:tblGrid>
                <a:gridCol w="3240088"/>
                <a:gridCol w="2220912"/>
                <a:gridCol w="914400"/>
                <a:gridCol w="760413"/>
                <a:gridCol w="857250"/>
              </a:tblGrid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Sistemas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Complicação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1. ocular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catarata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87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alteração retina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46C0A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87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2. cardiovascular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angina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by-pass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54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INFARTO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3. músculo-esquelético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Osteoporose com fratura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osteonecrose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134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osteomielite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46C0A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54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4. MENOPAUSA Precoce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46C0A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38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5. diabetes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46C0A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93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6. neoplasia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46C0A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6803454" y="6525344"/>
            <a:ext cx="23050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Gladman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D et al., 1996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23528" y="188913"/>
            <a:ext cx="808367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pt-BR" altLang="pt-BR" sz="4000" b="1" dirty="0" smtClean="0">
                <a:solidFill>
                  <a:srgbClr val="558ED5"/>
                </a:solidFill>
                <a:latin typeface="Arial Rounded MT Bold" panose="020F0704030504030204" pitchFamily="34" charset="0"/>
              </a:rPr>
              <a:t>DANO (SLICC) </a:t>
            </a:r>
            <a:r>
              <a:rPr lang="pt-BR" altLang="pt-BR" sz="4000" b="1" dirty="0">
                <a:solidFill>
                  <a:srgbClr val="558ED5"/>
                </a:solidFill>
                <a:latin typeface="Arial Rounded MT Bold" panose="020F0704030504030204" pitchFamily="34" charset="0"/>
              </a:rPr>
              <a:t>– </a:t>
            </a:r>
            <a:r>
              <a:rPr lang="pt-BR" altLang="pt-BR" sz="4000" b="1" dirty="0">
                <a:solidFill>
                  <a:srgbClr val="E46C0A"/>
                </a:solidFill>
                <a:latin typeface="Arial Rounded MT Bold" panose="020F0704030504030204" pitchFamily="34" charset="0"/>
              </a:rPr>
              <a:t>MEDICAÇÃO</a:t>
            </a:r>
          </a:p>
          <a:p>
            <a:pPr algn="ctr"/>
            <a:endParaRPr lang="pt-BR" altLang="pt-BR" sz="4000" b="1" dirty="0">
              <a:solidFill>
                <a:srgbClr val="17375E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25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/>
          <p:cNvSpPr>
            <a:spLocks noGrp="1"/>
          </p:cNvSpPr>
          <p:nvPr>
            <p:ph type="ctrTitle" idx="4294967295"/>
          </p:nvPr>
        </p:nvSpPr>
        <p:spPr>
          <a:xfrm>
            <a:off x="35496" y="3471143"/>
            <a:ext cx="9035344" cy="1470025"/>
          </a:xfrm>
          <a:effectLst>
            <a:outerShdw dist="35921" dir="2700000" algn="ctr" rotWithShape="0">
              <a:schemeClr val="bg1">
                <a:alpha val="50000"/>
              </a:scheme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pt-BR" altLang="pt-BR" sz="4400" b="1" dirty="0" smtClean="0"/>
              <a:t>MELHOR  TRATAMENTO</a:t>
            </a:r>
            <a:br>
              <a:rPr lang="pt-BR" altLang="pt-BR" sz="4400" b="1" dirty="0" smtClean="0"/>
            </a:br>
            <a:r>
              <a:rPr lang="pt-BR" altLang="pt-BR" sz="4400" b="1" dirty="0" smtClean="0"/>
              <a:t/>
            </a:r>
            <a:br>
              <a:rPr lang="pt-BR" altLang="pt-BR" sz="4400" b="1" dirty="0" smtClean="0"/>
            </a:br>
            <a:r>
              <a:rPr lang="pt-BR" altLang="pt-BR" sz="4400" b="1" dirty="0" smtClean="0"/>
              <a:t>MAIOR  SOBREVIDA</a:t>
            </a:r>
            <a:br>
              <a:rPr lang="pt-BR" altLang="pt-BR" sz="4400" b="1" dirty="0" smtClean="0"/>
            </a:br>
            <a:r>
              <a:rPr lang="pt-BR" altLang="pt-BR" sz="4400" b="1" dirty="0" smtClean="0"/>
              <a:t/>
            </a:r>
            <a:br>
              <a:rPr lang="pt-BR" altLang="pt-BR" sz="4400" b="1" dirty="0" smtClean="0"/>
            </a:br>
            <a:r>
              <a:rPr lang="pt-BR" altLang="pt-BR" sz="4400" b="1" dirty="0" smtClean="0"/>
              <a:t>MELHOR   QUALIDADE  de VIDA</a:t>
            </a:r>
          </a:p>
        </p:txBody>
      </p:sp>
      <p:pic>
        <p:nvPicPr>
          <p:cNvPr id="3" name="Picture 2" descr="https://encrypted-tbn0.gstatic.com/images?q=tbn:ANd9GcQ12u3cdI1S4kOfUcTYyXiTnrC2Xu6PPz5lo4NwytJomrjCoR4rP0Dg-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445" y="404664"/>
            <a:ext cx="1200003" cy="126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4" name="Titolo 1"/>
          <p:cNvSpPr txBox="1">
            <a:spLocks/>
          </p:cNvSpPr>
          <p:nvPr/>
        </p:nvSpPr>
        <p:spPr>
          <a:xfrm>
            <a:off x="611832" y="629816"/>
            <a:ext cx="78486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600" kern="1200">
                <a:solidFill>
                  <a:schemeClr val="accent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it-IT" altLang="pt-BR" sz="6000" dirty="0" smtClean="0">
                <a:latin typeface="Arial Black" pitchFamily="34" charset="0"/>
                <a:ea typeface="ＭＳ Ｐゴシック" pitchFamily="34" charset="-128"/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401509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4"/>
          <p:cNvSpPr txBox="1">
            <a:spLocks/>
          </p:cNvSpPr>
          <p:nvPr/>
        </p:nvSpPr>
        <p:spPr>
          <a:xfrm>
            <a:off x="107504" y="274638"/>
            <a:ext cx="8712968" cy="1143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spc="-100">
                <a:solidFill>
                  <a:schemeClr val="tx2"/>
                </a:solidFill>
                <a:latin typeface="Arial Rounded MT Bold" panose="020F0704030504030204" pitchFamily="34" charset="0"/>
                <a:ea typeface="MS PGothic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 Rounded MT Bold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 Rounded MT Bold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 Rounded MT Bold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 Rounded MT Bold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 Rounded MT Bold" pitchFamily="34" charset="0"/>
                <a:ea typeface="MS PGothic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 Rounded MT Bold" pitchFamily="34" charset="0"/>
                <a:ea typeface="MS PGothic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 Rounded MT Bold" pitchFamily="34" charset="0"/>
                <a:ea typeface="MS PGothic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 Rounded MT Bold" pitchFamily="34" charset="0"/>
                <a:ea typeface="MS PGothic" pitchFamily="34" charset="-128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rgbClr val="0070C0"/>
                </a:solidFill>
              </a:rPr>
              <a:t>OSTEOPOROSE  e  FRATURAS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rgbClr val="0070C0"/>
                </a:solidFill>
              </a:rPr>
              <a:t> VERTEBRAIS  NO  LES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5"/>
          <p:cNvSpPr txBox="1">
            <a:spLocks/>
          </p:cNvSpPr>
          <p:nvPr/>
        </p:nvSpPr>
        <p:spPr>
          <a:xfrm>
            <a:off x="984448" y="1941513"/>
            <a:ext cx="7620000" cy="4800600"/>
          </a:xfrm>
          <a:prstGeom prst="rect">
            <a:avLst/>
          </a:prstGeom>
        </p:spPr>
        <p:txBody>
          <a:bodyPr rtlCol="0">
            <a:normAutofit lnSpcReduction="10000"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rgbClr val="FF3300"/>
              </a:buClr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Osteoporose: 1,4 – 68%</a:t>
            </a:r>
          </a:p>
          <a:p>
            <a:pPr marL="114300" indent="0" eaLnBrk="1" fontAlgn="auto" hangingPunct="1">
              <a:spcAft>
                <a:spcPts val="0"/>
              </a:spcAft>
              <a:buClr>
                <a:srgbClr val="FF3300"/>
              </a:buClr>
              <a:buFont typeface="Wingdings" pitchFamily="2" charset="2"/>
              <a:buNone/>
              <a:defRPr/>
            </a:pPr>
            <a:endParaRPr lang="pt-B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rgbClr val="FF3300"/>
              </a:buClr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Fraturas vertebrais: 7,6 – 37%</a:t>
            </a:r>
          </a:p>
          <a:p>
            <a:pPr marL="114300" indent="0" eaLnBrk="1" fontAlgn="auto" hangingPunct="1">
              <a:spcAft>
                <a:spcPts val="0"/>
              </a:spcAft>
              <a:buClr>
                <a:srgbClr val="FF3300"/>
              </a:buClr>
              <a:buFont typeface="Wingdings" pitchFamily="2" charset="2"/>
              <a:buNone/>
              <a:defRPr/>
            </a:pPr>
            <a:endParaRPr lang="pt-B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rgbClr val="FF3300"/>
              </a:buClr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Fraturas vertebrais sintomáticas: </a:t>
            </a:r>
          </a:p>
          <a:p>
            <a:pPr marL="114300" indent="0" eaLnBrk="1" fontAlgn="auto" hangingPunct="1">
              <a:spcAft>
                <a:spcPts val="0"/>
              </a:spcAft>
              <a:buClr>
                <a:srgbClr val="FF3300"/>
              </a:buClr>
              <a:buFont typeface="Wingdings" pitchFamily="2" charset="2"/>
              <a:buNone/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  <a:sym typeface="Symbol"/>
              </a:rPr>
              <a:t>  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5x no LES</a:t>
            </a:r>
          </a:p>
          <a:p>
            <a:pPr marL="114300" indent="0" eaLnBrk="1" fontAlgn="auto" hangingPunct="1">
              <a:spcAft>
                <a:spcPts val="0"/>
              </a:spcAft>
              <a:buClr>
                <a:srgbClr val="FF3300"/>
              </a:buClr>
              <a:buFont typeface="Wingdings" pitchFamily="2" charset="2"/>
              <a:buNone/>
              <a:defRPr/>
            </a:pPr>
            <a:endParaRPr lang="pt-B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1430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400" dirty="0" smtClean="0">
              <a:solidFill>
                <a:srgbClr val="898989"/>
              </a:solidFill>
            </a:endParaRPr>
          </a:p>
          <a:p>
            <a:pPr marL="114300" indent="0" algn="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400" dirty="0" smtClean="0">
                <a:solidFill>
                  <a:schemeClr val="bg1">
                    <a:lumMod val="50000"/>
                  </a:schemeClr>
                </a:solidFill>
                <a:latin typeface="Arial Rounded MT Bold"/>
              </a:rPr>
              <a:t>Pereira RM et al. </a:t>
            </a:r>
            <a:r>
              <a:rPr lang="pt-BR" sz="1400" dirty="0" err="1" smtClean="0">
                <a:solidFill>
                  <a:schemeClr val="bg1">
                    <a:lumMod val="50000"/>
                  </a:schemeClr>
                </a:solidFill>
                <a:latin typeface="Arial Rounded MT Bold"/>
              </a:rPr>
              <a:t>Clinics</a:t>
            </a:r>
            <a:r>
              <a:rPr lang="pt-BR" sz="1400" dirty="0" smtClean="0">
                <a:solidFill>
                  <a:schemeClr val="bg1">
                    <a:lumMod val="50000"/>
                  </a:schemeClr>
                </a:solidFill>
                <a:latin typeface="Arial Rounded MT Bold"/>
              </a:rPr>
              <a:t> 2010</a:t>
            </a:r>
          </a:p>
          <a:p>
            <a:pPr marL="114300" indent="0" algn="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400" dirty="0" err="1" smtClean="0">
                <a:solidFill>
                  <a:srgbClr val="898989"/>
                </a:solidFill>
              </a:rPr>
              <a:t>Bultink</a:t>
            </a:r>
            <a:r>
              <a:rPr lang="en-US" sz="1400" dirty="0" smtClean="0">
                <a:solidFill>
                  <a:srgbClr val="898989"/>
                </a:solidFill>
              </a:rPr>
              <a:t> IEM. Arthritis Care Res 2012</a:t>
            </a:r>
            <a:endParaRPr lang="en-US" sz="1400" dirty="0">
              <a:solidFill>
                <a:srgbClr val="898989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216653" y="5529411"/>
            <a:ext cx="3243196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Arial Rounded MT Bold"/>
                <a:cs typeface="+mn-cs"/>
              </a:rPr>
              <a:t>PREVENÇÃO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rgbClr val="FF0000"/>
                </a:solidFill>
                <a:latin typeface="Arial Rounded MT Bold"/>
                <a:cs typeface="+mn-cs"/>
              </a:rPr>
              <a:t>Menor dose de </a:t>
            </a:r>
            <a:r>
              <a:rPr lang="pt-BR" b="1" dirty="0" smtClean="0">
                <a:solidFill>
                  <a:srgbClr val="FF0000"/>
                </a:solidFill>
                <a:latin typeface="Arial Rounded MT Bold"/>
                <a:cs typeface="+mn-cs"/>
              </a:rPr>
              <a:t>Corticoide </a:t>
            </a:r>
            <a:endParaRPr lang="pt-BR" b="1" dirty="0">
              <a:solidFill>
                <a:srgbClr val="FF0000"/>
              </a:solidFill>
              <a:latin typeface="Arial Rounded MT Bold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rgbClr val="FF0000"/>
                </a:solidFill>
                <a:latin typeface="Arial Rounded MT Bold"/>
                <a:cs typeface="+mn-cs"/>
              </a:rPr>
              <a:t>pelo </a:t>
            </a:r>
            <a:r>
              <a:rPr lang="pt-BR" b="1" dirty="0" smtClean="0">
                <a:solidFill>
                  <a:srgbClr val="FF0000"/>
                </a:solidFill>
                <a:latin typeface="Arial Rounded MT Bold"/>
                <a:cs typeface="+mn-cs"/>
              </a:rPr>
              <a:t>Menor </a:t>
            </a:r>
            <a:r>
              <a:rPr lang="pt-BR" b="1" dirty="0">
                <a:solidFill>
                  <a:srgbClr val="FF0000"/>
                </a:solidFill>
                <a:latin typeface="Arial Rounded MT Bold"/>
                <a:cs typeface="+mn-cs"/>
              </a:rPr>
              <a:t>tempo possível</a:t>
            </a:r>
          </a:p>
        </p:txBody>
      </p:sp>
    </p:spTree>
    <p:extLst>
      <p:ext uri="{BB962C8B-B14F-4D97-AF65-F5344CB8AC3E}">
        <p14:creationId xmlns:p14="http://schemas.microsoft.com/office/powerpoint/2010/main" val="101558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325438" y="5381625"/>
            <a:ext cx="7702946" cy="6365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000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334719"/>
              </p:ext>
            </p:extLst>
          </p:nvPr>
        </p:nvGraphicFramePr>
        <p:xfrm>
          <a:off x="1619250" y="1844675"/>
          <a:ext cx="5040313" cy="2740025"/>
        </p:xfrm>
        <a:graphic>
          <a:graphicData uri="http://schemas.openxmlformats.org/drawingml/2006/table">
            <a:tbl>
              <a:tblPr/>
              <a:tblGrid>
                <a:gridCol w="2544763"/>
                <a:gridCol w="2495550"/>
              </a:tblGrid>
              <a:tr h="911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Dose média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Rounded MT Bold" panose="020F07040305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HR para dano*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38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&gt; 0 - </a:t>
                      </a: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6 mg/dia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1,16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38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&gt; 6 - 12 mg/dia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38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&gt;12 - 18 mg/dia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1,64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38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&gt;18 mg/dia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8EB4E3"/>
                        </a:buClr>
                        <a:buFont typeface="Wingdings" panose="05000000000000000000" pitchFamily="2" charset="2"/>
                        <a:defRPr sz="24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93CDDD"/>
                        </a:buClr>
                        <a:buFont typeface="Wingdings" panose="05000000000000000000" pitchFamily="2" charset="2"/>
                        <a:defRPr sz="20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70C0"/>
                        </a:buClr>
                        <a:buFont typeface="Wingdings" panose="05000000000000000000" pitchFamily="2" charset="2"/>
                        <a:defRPr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4BACC6"/>
                        </a:buClr>
                        <a:buFont typeface="Wingdings" panose="05000000000000000000" pitchFamily="2" charset="2"/>
                        <a:defRPr sz="1600" b="1">
                          <a:solidFill>
                            <a:srgbClr val="376092"/>
                          </a:solidFill>
                          <a:latin typeface="Arial Rounded MT Bold" panose="020F07040305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 Rounded MT Bold" panose="020F0704030504030204" pitchFamily="34" charset="0"/>
                          <a:ea typeface="MS PGothic" panose="020B0600070205080204" pitchFamily="34" charset="-128"/>
                        </a:rPr>
                        <a:t>2,51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011863" y="6381750"/>
            <a:ext cx="23050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Thamer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M et al., 2009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22313" y="260350"/>
            <a:ext cx="7416800" cy="1754326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pt-BR" altLang="pt-BR" sz="3600" b="1" dirty="0" smtClean="0">
                <a:solidFill>
                  <a:srgbClr val="558ED5"/>
                </a:solidFill>
                <a:latin typeface="Arial Rounded MT Bold" panose="020F0704030504030204" pitchFamily="34" charset="0"/>
              </a:rPr>
              <a:t>DANO  </a:t>
            </a:r>
          </a:p>
          <a:p>
            <a:pPr algn="ctr"/>
            <a:r>
              <a:rPr lang="pt-BR" altLang="pt-BR" sz="3600" b="1" dirty="0" smtClean="0">
                <a:solidFill>
                  <a:srgbClr val="558ED5"/>
                </a:solidFill>
                <a:latin typeface="Arial Rounded MT Bold" panose="020F0704030504030204" pitchFamily="34" charset="0"/>
              </a:rPr>
              <a:t>dose </a:t>
            </a:r>
            <a:r>
              <a:rPr lang="pt-BR" altLang="pt-BR" sz="3600" b="1" dirty="0">
                <a:solidFill>
                  <a:srgbClr val="558ED5"/>
                </a:solidFill>
                <a:latin typeface="Arial Rounded MT Bold" panose="020F0704030504030204" pitchFamily="34" charset="0"/>
              </a:rPr>
              <a:t>segura de </a:t>
            </a:r>
            <a:r>
              <a:rPr lang="pt-BR" altLang="pt-BR" sz="3600" b="1" dirty="0" smtClean="0">
                <a:solidFill>
                  <a:srgbClr val="558ED5"/>
                </a:solidFill>
                <a:latin typeface="Arial Rounded MT Bold" panose="020F0704030504030204" pitchFamily="34" charset="0"/>
              </a:rPr>
              <a:t>CORTICOIDE?</a:t>
            </a:r>
            <a:endParaRPr lang="pt-BR" altLang="pt-BR" sz="3600" b="1" dirty="0">
              <a:solidFill>
                <a:srgbClr val="17375E"/>
              </a:solidFill>
              <a:latin typeface="Arial Rounded MT Bold" panose="020F0704030504030204" pitchFamily="34" charset="0"/>
            </a:endParaRPr>
          </a:p>
          <a:p>
            <a:pPr algn="ctr"/>
            <a:endParaRPr lang="pt-BR" altLang="pt-BR" sz="3600" b="1" dirty="0">
              <a:solidFill>
                <a:srgbClr val="17375E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712913" y="4754563"/>
            <a:ext cx="4321175" cy="27781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pt-BR" altLang="pt-BR" sz="1200" b="1">
                <a:solidFill>
                  <a:srgbClr val="376092"/>
                </a:solidFill>
                <a:latin typeface="Arial Rounded MT Bold" panose="020F0704030504030204" pitchFamily="34" charset="0"/>
              </a:rPr>
              <a:t>* ajustado para indicação atividade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11882" y="5468938"/>
            <a:ext cx="7560518" cy="40011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pt-BR" altLang="en-US" sz="2000" b="1" dirty="0">
                <a:solidFill>
                  <a:srgbClr val="376092"/>
                </a:solidFill>
                <a:latin typeface="Arial Rounded MT Bold" panose="020F0704030504030204" pitchFamily="34" charset="0"/>
              </a:rPr>
              <a:t>“</a:t>
            </a:r>
            <a:r>
              <a:rPr lang="pt-BR" altLang="pt-BR" sz="2000" b="1" dirty="0">
                <a:solidFill>
                  <a:srgbClr val="376092"/>
                </a:solidFill>
                <a:latin typeface="Arial Rounded MT Bold" panose="020F0704030504030204" pitchFamily="34" charset="0"/>
              </a:rPr>
              <a:t>Dose alta deve ser redefinida como &gt;6mg/dia</a:t>
            </a:r>
            <a:r>
              <a:rPr lang="pt-BR" altLang="en-US" sz="2000" b="1" dirty="0">
                <a:solidFill>
                  <a:srgbClr val="376092"/>
                </a:solidFill>
                <a:latin typeface="Arial Rounded MT Bold" panose="020F0704030504030204" pitchFamily="34" charset="0"/>
              </a:rPr>
              <a:t>”</a:t>
            </a:r>
            <a:r>
              <a:rPr lang="pt-BR" altLang="pt-BR" sz="2000" b="1" dirty="0">
                <a:solidFill>
                  <a:srgbClr val="376092"/>
                </a:solidFill>
                <a:latin typeface="Arial Rounded MT Bold" panose="020F0704030504030204" pitchFamily="34" charset="0"/>
              </a:rPr>
              <a:t> </a:t>
            </a:r>
            <a:r>
              <a:rPr lang="pt-BR" altLang="pt-BR" sz="2000" b="1" i="1" dirty="0">
                <a:solidFill>
                  <a:srgbClr val="376092"/>
                </a:solidFill>
                <a:latin typeface="Arial Rounded MT Bold" panose="020F0704030504030204" pitchFamily="34" charset="0"/>
              </a:rPr>
              <a:t>M. Petri</a:t>
            </a:r>
          </a:p>
        </p:txBody>
      </p:sp>
    </p:spTree>
    <p:extLst>
      <p:ext uri="{BB962C8B-B14F-4D97-AF65-F5344CB8AC3E}">
        <p14:creationId xmlns:p14="http://schemas.microsoft.com/office/powerpoint/2010/main" val="353203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314908" y="2564904"/>
            <a:ext cx="8577572" cy="352839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11480" lvl="1" indent="0">
              <a:buFont typeface="Wingdings" pitchFamily="2" charset="2"/>
              <a:buNone/>
            </a:pPr>
            <a:endParaRPr lang="pt-BR" sz="3400" dirty="0" smtClean="0"/>
          </a:p>
          <a:p>
            <a:pPr lvl="2"/>
            <a:r>
              <a:rPr lang="pt-BR" sz="3600" dirty="0" smtClean="0">
                <a:solidFill>
                  <a:schemeClr val="accent6">
                    <a:lumMod val="75000"/>
                  </a:schemeClr>
                </a:solidFill>
              </a:rPr>
              <a:t>reduz surtos/dano</a:t>
            </a:r>
          </a:p>
          <a:p>
            <a:pPr lvl="2"/>
            <a:r>
              <a:rPr lang="pt-BR" sz="3600" dirty="0" smtClean="0"/>
              <a:t>melhora sobrevida (tempo dependente)</a:t>
            </a:r>
          </a:p>
          <a:p>
            <a:pPr lvl="2"/>
            <a:r>
              <a:rPr lang="pt-BR" sz="3600" dirty="0" smtClean="0"/>
              <a:t>melhora dislipidemia</a:t>
            </a:r>
          </a:p>
          <a:p>
            <a:pPr lvl="2"/>
            <a:r>
              <a:rPr lang="pt-BR" sz="3600" dirty="0" smtClean="0"/>
              <a:t>reduz trombose</a:t>
            </a:r>
          </a:p>
          <a:p>
            <a:pPr lvl="2"/>
            <a:r>
              <a:rPr lang="pt-BR" sz="3600" dirty="0" smtClean="0"/>
              <a:t>melhora resposta MMF: classe V</a:t>
            </a:r>
          </a:p>
          <a:p>
            <a:pPr lvl="2"/>
            <a:r>
              <a:rPr lang="pt-BR" sz="3600" dirty="0" smtClean="0"/>
              <a:t>melhora resposta vacina influenza</a:t>
            </a:r>
          </a:p>
          <a:p>
            <a:pPr marL="411480" lvl="1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97768" y="5877272"/>
            <a:ext cx="8244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Esdaile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 J,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1991; </a:t>
            </a:r>
            <a:r>
              <a:rPr lang="it-IT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Meinão </a:t>
            </a:r>
            <a:r>
              <a:rPr lang="it-IT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I et </a:t>
            </a:r>
            <a:r>
              <a:rPr lang="it-IT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al., </a:t>
            </a:r>
            <a:r>
              <a:rPr lang="it-IT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1996; Alarcon </a:t>
            </a:r>
            <a:r>
              <a:rPr lang="it-IT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GS et al., 2007, Ruiz-Irastorza G et al., 2006, Hernandez-Cruz B et al., </a:t>
            </a:r>
            <a:r>
              <a:rPr lang="it-IT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2001;</a:t>
            </a:r>
            <a:r>
              <a:rPr lang="da-DK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 Shinjo SK et al., </a:t>
            </a:r>
            <a:r>
              <a:rPr lang="da-DK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2010; </a:t>
            </a:r>
            <a:r>
              <a:rPr lang="it-IT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Molad Y et al., 2002, Fessler B et al., </a:t>
            </a:r>
            <a:r>
              <a:rPr lang="it-IT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2005; Borba </a:t>
            </a:r>
            <a:r>
              <a:rPr lang="it-IT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E &amp; Bonfa E, 2001,  Tam LS, Gladman DD et al., 2000, Tam LS, LI EK, et al., 2000; N Petri M et al., 1994; Kavanaugh A et al., </a:t>
            </a:r>
            <a:r>
              <a:rPr lang="it-IT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1997; </a:t>
            </a:r>
            <a:r>
              <a:rPr lang="da-DK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Jung H et  al., 2010; Kaiser R et  al., 2009; Borba, EF et al., </a:t>
            </a:r>
            <a:r>
              <a:rPr lang="da-DK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2012</a:t>
            </a:r>
            <a:endParaRPr lang="da-DK" sz="1200" b="1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324544" y="463546"/>
            <a:ext cx="9073008" cy="182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0" algn="ctr">
              <a:spcBef>
                <a:spcPct val="20000"/>
              </a:spcBef>
              <a:buClr>
                <a:srgbClr val="4F81BD"/>
              </a:buClr>
            </a:pPr>
            <a:r>
              <a:rPr lang="pt-BR" sz="36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Rounded MT Bold" panose="020F0704030504030204" pitchFamily="34" charset="0"/>
              </a:rPr>
              <a:t>Estratégia tratamento</a:t>
            </a:r>
            <a:endParaRPr lang="pt-BR" sz="3600" b="1" dirty="0">
              <a:solidFill>
                <a:srgbClr val="1F497D">
                  <a:lumMod val="75000"/>
                </a:srgbClr>
              </a:solidFill>
              <a:latin typeface="Arial Rounded MT Bold" panose="020F0704030504030204" pitchFamily="34" charset="0"/>
            </a:endParaRPr>
          </a:p>
          <a:p>
            <a:pPr marL="411480" lvl="1" algn="ctr">
              <a:spcBef>
                <a:spcPct val="20000"/>
              </a:spcBef>
              <a:buClr>
                <a:srgbClr val="1F497D">
                  <a:lumMod val="40000"/>
                  <a:lumOff val="60000"/>
                </a:srgbClr>
              </a:buClr>
            </a:pPr>
            <a:r>
              <a:rPr lang="pt-BR" sz="2800" b="1" dirty="0" smtClean="0">
                <a:solidFill>
                  <a:srgbClr val="F79646">
                    <a:lumMod val="75000"/>
                  </a:srgbClr>
                </a:solidFill>
                <a:latin typeface="Arial Rounded MT Bold" panose="020F0704030504030204" pitchFamily="34" charset="0"/>
              </a:rPr>
              <a:t>“</a:t>
            </a:r>
            <a:r>
              <a:rPr lang="pt-BR" sz="3200" b="1" dirty="0" smtClean="0">
                <a:solidFill>
                  <a:srgbClr val="F79646">
                    <a:lumMod val="75000"/>
                  </a:srgbClr>
                </a:solidFill>
                <a:latin typeface="Arial Rounded MT Bold" panose="020F0704030504030204" pitchFamily="34" charset="0"/>
              </a:rPr>
              <a:t>HIDROXICLOROQUINA - ANTIMALÁRICO </a:t>
            </a:r>
          </a:p>
          <a:p>
            <a:pPr marL="411480" lvl="1" algn="ctr">
              <a:spcBef>
                <a:spcPct val="20000"/>
              </a:spcBef>
              <a:buClr>
                <a:srgbClr val="1F497D">
                  <a:lumMod val="40000"/>
                  <a:lumOff val="60000"/>
                </a:srgbClr>
              </a:buClr>
            </a:pPr>
            <a:r>
              <a:rPr lang="pt-BR" sz="3200" b="1" dirty="0" smtClean="0">
                <a:solidFill>
                  <a:srgbClr val="F79646">
                    <a:lumMod val="75000"/>
                  </a:srgbClr>
                </a:solidFill>
                <a:latin typeface="Arial Rounded MT Bold" panose="020F0704030504030204" pitchFamily="34" charset="0"/>
              </a:rPr>
              <a:t>para todos os pacientes</a:t>
            </a:r>
            <a:r>
              <a:rPr lang="pt-BR" sz="2800" b="1" dirty="0" smtClean="0">
                <a:solidFill>
                  <a:srgbClr val="F79646">
                    <a:lumMod val="75000"/>
                  </a:srgbClr>
                </a:solidFill>
                <a:latin typeface="Arial Rounded MT Bold" panose="020F0704030504030204" pitchFamily="34" charset="0"/>
              </a:rPr>
              <a:t>”</a:t>
            </a:r>
            <a:endParaRPr lang="pt-BR" sz="3400" b="1" dirty="0">
              <a:solidFill>
                <a:srgbClr val="4F81BD">
                  <a:lumMod val="75000"/>
                </a:srgb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84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969963" y="1636713"/>
            <a:ext cx="7358062" cy="3475037"/>
          </a:xfrm>
          <a:prstGeom prst="rect">
            <a:avLst/>
          </a:prstGeom>
          <a:ln w="12700">
            <a:noFill/>
            <a:miter lim="800000"/>
            <a:headEnd/>
            <a:tailEnd/>
          </a:ln>
        </p:spPr>
        <p:txBody>
          <a:bodyPr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8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4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b="1" kern="1200" baseline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dirty="0" smtClean="0">
                <a:latin typeface="Arial Rounded MT Bold"/>
                <a:cs typeface="Arial Rounded MT Bold"/>
              </a:rPr>
              <a:t>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1141 com AM   vs.   339 sem AM</a:t>
            </a:r>
          </a:p>
          <a:p>
            <a:pPr marL="114300" indent="0" algn="ctr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pt-BR" sz="2400" dirty="0" smtClean="0">
              <a:latin typeface="Arial Rounded MT Bold"/>
              <a:cs typeface="Arial Rounded MT Bold"/>
            </a:endParaRPr>
          </a:p>
          <a:p>
            <a:pPr marL="411480" lvl="1" indent="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400" dirty="0" smtClean="0">
                <a:latin typeface="Arial Rounded MT Bold"/>
                <a:cs typeface="Arial Rounded MT Bold"/>
              </a:rPr>
              <a:t>  </a:t>
            </a:r>
            <a:r>
              <a:rPr lang="pt-BR" dirty="0" smtClean="0">
                <a:latin typeface="Arial Rounded MT Bold"/>
                <a:cs typeface="Arial Rounded MT Bold"/>
              </a:rPr>
              <a:t>38% mortalidade com AM (p&lt;0,001)</a:t>
            </a:r>
          </a:p>
          <a:p>
            <a:pPr marL="411480" lvl="1" indent="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pt-BR" dirty="0" smtClean="0">
              <a:latin typeface="Arial Rounded MT Bold"/>
              <a:cs typeface="Arial Rounded MT Bold"/>
            </a:endParaRPr>
          </a:p>
          <a:p>
            <a:pPr marL="411480" lvl="1" indent="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dirty="0" smtClean="0">
                <a:latin typeface="Arial Rounded MT Bold"/>
                <a:cs typeface="Arial Rounded MT Bold"/>
              </a:rPr>
              <a:t>  mortalidade por /1000 pessoas/mês</a:t>
            </a:r>
          </a:p>
          <a:p>
            <a:pPr marL="777240" lvl="2" indent="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800" dirty="0" smtClean="0">
                <a:solidFill>
                  <a:schemeClr val="accent6">
                    <a:lumMod val="75000"/>
                  </a:schemeClr>
                </a:solidFill>
                <a:latin typeface="Arial Rounded MT Bold"/>
                <a:cs typeface="Arial Rounded MT Bold"/>
              </a:rPr>
              <a:t>sem AM: 3,07</a:t>
            </a:r>
          </a:p>
          <a:p>
            <a:pPr marL="777240" lvl="2" indent="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800" dirty="0" smtClean="0">
                <a:latin typeface="Arial Rounded MT Bold"/>
                <a:cs typeface="Arial Rounded MT Bold"/>
              </a:rPr>
              <a:t>		6-11meses: 3,85</a:t>
            </a:r>
          </a:p>
          <a:p>
            <a:pPr marL="777240" lvl="2" indent="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800" dirty="0" smtClean="0">
                <a:latin typeface="Arial Rounded MT Bold"/>
                <a:cs typeface="Arial Rounded MT Bold"/>
              </a:rPr>
              <a:t>		1-2 anos: 2,7</a:t>
            </a:r>
          </a:p>
          <a:p>
            <a:pPr marL="777240" lvl="2" indent="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800" dirty="0" smtClean="0">
                <a:latin typeface="Arial Rounded MT Bold"/>
                <a:cs typeface="Arial Rounded MT Bold"/>
              </a:rPr>
              <a:t> 		</a:t>
            </a:r>
            <a:r>
              <a:rPr lang="pt-BR" sz="2800" dirty="0" smtClean="0">
                <a:solidFill>
                  <a:srgbClr val="E46C0A"/>
                </a:solidFill>
                <a:latin typeface="Arial Rounded MT Bold"/>
                <a:cs typeface="Arial Rounded MT Bold"/>
              </a:rPr>
              <a:t>&gt;2 anos: 0,54</a:t>
            </a:r>
            <a:r>
              <a:rPr lang="pt-BR" dirty="0" smtClean="0">
                <a:latin typeface="Arial Rounded MT Bold"/>
                <a:cs typeface="Arial Rounded MT Bold"/>
              </a:rPr>
              <a:t>		</a:t>
            </a:r>
            <a:endParaRPr lang="pt-BR" dirty="0">
              <a:latin typeface="Arial Rounded MT Bold"/>
              <a:cs typeface="Arial Rounded MT Bold"/>
            </a:endParaRPr>
          </a:p>
        </p:txBody>
      </p:sp>
      <p:sp>
        <p:nvSpPr>
          <p:cNvPr id="3" name="Rectangle 11" descr="Large confetti"/>
          <p:cNvSpPr txBox="1">
            <a:spLocks noChangeArrowheads="1"/>
          </p:cNvSpPr>
          <p:nvPr/>
        </p:nvSpPr>
        <p:spPr bwMode="auto">
          <a:xfrm>
            <a:off x="684213" y="476250"/>
            <a:ext cx="78581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pt-BR" altLang="pt-BR" sz="3600" b="1" dirty="0">
                <a:solidFill>
                  <a:srgbClr val="E46C0A"/>
                </a:solidFill>
                <a:latin typeface="Arial Rounded MT Bold" pitchFamily="34" charset="0"/>
              </a:rPr>
              <a:t>Mortalidade vs. </a:t>
            </a:r>
            <a:r>
              <a:rPr lang="pt-BR" altLang="pt-BR" sz="3600" b="1" dirty="0" smtClean="0">
                <a:solidFill>
                  <a:srgbClr val="E46C0A"/>
                </a:solidFill>
                <a:latin typeface="Arial Rounded MT Bold" pitchFamily="34" charset="0"/>
              </a:rPr>
              <a:t>Antimalárico</a:t>
            </a:r>
            <a:endParaRPr lang="pt-BR" altLang="pt-BR" sz="3600" b="1" dirty="0">
              <a:solidFill>
                <a:srgbClr val="E46C0A"/>
              </a:solidFill>
              <a:latin typeface="Arial Rounded MT Bold" pitchFamily="34" charset="0"/>
            </a:endParaRPr>
          </a:p>
        </p:txBody>
      </p: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6950075" y="6357938"/>
            <a:ext cx="163036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pt-BR" altLang="pt-BR" sz="1100" b="1">
                <a:solidFill>
                  <a:srgbClr val="17375E"/>
                </a:solidFill>
                <a:latin typeface="Arial Rounded MT Bold" pitchFamily="34" charset="0"/>
              </a:rPr>
              <a:t>Shinjo SK et al., 2010</a:t>
            </a:r>
            <a:endParaRPr lang="en-US" altLang="pt-BR" sz="1100" b="1">
              <a:solidFill>
                <a:srgbClr val="17375E"/>
              </a:solidFill>
              <a:latin typeface="Arial Rounded MT Bold" pitchFamily="34" charset="0"/>
            </a:endParaRPr>
          </a:p>
        </p:txBody>
      </p:sp>
      <p:sp>
        <p:nvSpPr>
          <p:cNvPr id="5" name="Seta para baixo 7"/>
          <p:cNvSpPr/>
          <p:nvPr/>
        </p:nvSpPr>
        <p:spPr bwMode="auto">
          <a:xfrm>
            <a:off x="1258888" y="2565400"/>
            <a:ext cx="360362" cy="503238"/>
          </a:xfrm>
          <a:prstGeom prst="downArrow">
            <a:avLst/>
          </a:prstGeom>
          <a:solidFill>
            <a:schemeClr val="accent6">
              <a:lumMod val="75000"/>
              <a:alpha val="89999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pt-BR" sz="24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/>
              <a:ea typeface="+mn-ea"/>
              <a:cs typeface="Arial Rounded MT Bold"/>
            </a:endParaRPr>
          </a:p>
        </p:txBody>
      </p:sp>
      <p:sp>
        <p:nvSpPr>
          <p:cNvPr id="6" name="Seta para baixo 5"/>
          <p:cNvSpPr/>
          <p:nvPr/>
        </p:nvSpPr>
        <p:spPr bwMode="auto">
          <a:xfrm>
            <a:off x="1258888" y="3429000"/>
            <a:ext cx="360362" cy="504825"/>
          </a:xfrm>
          <a:prstGeom prst="downArrow">
            <a:avLst/>
          </a:prstGeom>
          <a:solidFill>
            <a:schemeClr val="accent6">
              <a:lumMod val="75000"/>
              <a:alpha val="89999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pt-BR" sz="24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/>
              <a:ea typeface="+mn-ea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349912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6"/>
          <p:cNvSpPr txBox="1">
            <a:spLocks noChangeArrowheads="1"/>
          </p:cNvSpPr>
          <p:nvPr/>
        </p:nvSpPr>
        <p:spPr bwMode="auto">
          <a:xfrm>
            <a:off x="1224136" y="2276872"/>
            <a:ext cx="7020272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2573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lvl="1" eaLnBrk="1" hangingPunct="1">
              <a:buFont typeface="Wingdings" pitchFamily="2" charset="2"/>
              <a:buChar char="§"/>
            </a:pPr>
            <a:r>
              <a:rPr lang="pt-BR" altLang="pt-BR" sz="44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Efetivo Inflamação</a:t>
            </a:r>
            <a:endParaRPr lang="pt-BR" altLang="pt-BR" sz="4000" b="1" dirty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400" b="1" dirty="0" smtClean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pt-BR" altLang="pt-BR" sz="44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Minimizar Danos</a:t>
            </a:r>
          </a:p>
          <a:p>
            <a:pPr marL="914400" lvl="2" indent="0" eaLnBrk="1" hangingPunct="1"/>
            <a:r>
              <a:rPr lang="pt-BR" altLang="pt-BR" sz="40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Poupar uso </a:t>
            </a:r>
            <a:r>
              <a:rPr lang="pt-BR" altLang="pt-BR" sz="4000" b="1" dirty="0" err="1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Corticóide</a:t>
            </a:r>
            <a:r>
              <a:rPr lang="pt-BR" altLang="pt-BR" sz="40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endParaRPr lang="pt-BR" altLang="pt-BR" sz="4000" b="1" dirty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000" b="1" dirty="0" smtClean="0">
              <a:solidFill>
                <a:srgbClr val="376092"/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400" b="1" dirty="0">
              <a:solidFill>
                <a:srgbClr val="376092"/>
              </a:solidFill>
              <a:latin typeface="Arial Rounded MT Bold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476251" y="6279703"/>
            <a:ext cx="7488237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Touma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Z et al., 2014; </a:t>
            </a: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Houssiau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FA et al.,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2014;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Henderson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LK et al., 2013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; </a:t>
            </a:r>
            <a:r>
              <a:rPr lang="pt-BR" sz="1200" b="1" dirty="0" err="1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Houssiau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FA et al., 2010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692745"/>
            <a:ext cx="8023993" cy="1008063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Tratamento  T2T  no  LÚPUS</a:t>
            </a: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84802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6"/>
          <p:cNvSpPr txBox="1">
            <a:spLocks noChangeArrowheads="1"/>
          </p:cNvSpPr>
          <p:nvPr/>
        </p:nvSpPr>
        <p:spPr bwMode="auto">
          <a:xfrm>
            <a:off x="1835696" y="2194986"/>
            <a:ext cx="6408712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2573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lvl="1" eaLnBrk="1" hangingPunct="1">
              <a:buFont typeface="Wingdings" pitchFamily="2" charset="2"/>
              <a:buChar char="§"/>
            </a:pPr>
            <a:endParaRPr lang="pt-BR" altLang="pt-BR" sz="2800" b="1" dirty="0" smtClean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Imunossupressores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CICLOFOSFAMIDA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MICOFENOLATO MOFETIL</a:t>
            </a:r>
          </a:p>
          <a:p>
            <a:pPr lvl="2" eaLnBrk="1" hangingPunct="1">
              <a:buFont typeface="Wingdings" pitchFamily="2" charset="2"/>
              <a:buChar char="§"/>
            </a:pPr>
            <a:endParaRPr lang="pt-BR" altLang="pt-BR" sz="2800" b="1" dirty="0" smtClean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Agentes Biológicos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BELIMUMABE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pt-BR" altLang="pt-BR" sz="28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RITUXIMABE    </a:t>
            </a:r>
          </a:p>
          <a:p>
            <a:pPr marL="914400" lvl="2" indent="0" eaLnBrk="1" hangingPunct="1"/>
            <a:endParaRPr lang="pt-BR" altLang="pt-BR" sz="2800" b="1" dirty="0">
              <a:solidFill>
                <a:srgbClr val="376092"/>
              </a:solidFill>
              <a:latin typeface="Arial Rounded MT Bold" pitchFamily="34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260648"/>
            <a:ext cx="8023993" cy="1008063"/>
          </a:xfrm>
          <a:prstGeom prst="rect">
            <a:avLst/>
          </a:prstGeom>
        </p:spPr>
        <p:txBody>
          <a:bodyPr rtlCol="0">
            <a:no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TER  OPÇÕES  </a:t>
            </a:r>
          </a:p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TERAPEUTICAS  EFETIVAS</a:t>
            </a: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60569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984696" y="765175"/>
            <a:ext cx="8051800" cy="4800600"/>
          </a:xfrm>
          <a:prstGeom prst="rect">
            <a:avLst/>
          </a:prstGeom>
        </p:spPr>
        <p:txBody>
          <a:bodyPr/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pt-BR" altLang="pt-BR" sz="3600" dirty="0" smtClean="0"/>
          </a:p>
          <a:p>
            <a:pPr eaLnBrk="1" hangingPunct="1">
              <a:buFont typeface="Wingdings" pitchFamily="2" charset="2"/>
              <a:buNone/>
            </a:pPr>
            <a:endParaRPr lang="pt-BR" altLang="pt-BR" sz="3600" dirty="0" smtClean="0">
              <a:solidFill>
                <a:srgbClr val="558ED5"/>
              </a:solidFill>
            </a:endParaRPr>
          </a:p>
          <a:p>
            <a:pPr lvl="1" eaLnBrk="1" hangingPunct="1"/>
            <a:r>
              <a:rPr lang="pt-BR" altLang="pt-BR" sz="4000" dirty="0" smtClean="0"/>
              <a:t> Sobrevida  10 anos </a:t>
            </a:r>
          </a:p>
          <a:p>
            <a:pPr lvl="2" eaLnBrk="1" hangingPunct="1"/>
            <a:endParaRPr lang="pt-BR" altLang="pt-BR" sz="4000" dirty="0" smtClean="0"/>
          </a:p>
          <a:p>
            <a:pPr lvl="3" eaLnBrk="1" hangingPunct="1"/>
            <a:r>
              <a:rPr lang="pt-BR" altLang="pt-BR" sz="4000" dirty="0" smtClean="0">
                <a:solidFill>
                  <a:srgbClr val="E46C0A"/>
                </a:solidFill>
              </a:rPr>
              <a:t> </a:t>
            </a:r>
            <a:r>
              <a:rPr lang="pt-BR" altLang="pt-BR" sz="4000" dirty="0" smtClean="0"/>
              <a:t>anos 50: </a:t>
            </a:r>
            <a:r>
              <a:rPr lang="pt-BR" altLang="pt-BR" sz="4000" dirty="0" smtClean="0">
                <a:solidFill>
                  <a:srgbClr val="E46C0A"/>
                </a:solidFill>
              </a:rPr>
              <a:t>~50%</a:t>
            </a:r>
          </a:p>
          <a:p>
            <a:pPr lvl="3" eaLnBrk="1" hangingPunct="1">
              <a:buFont typeface="Wingdings" pitchFamily="2" charset="2"/>
              <a:buNone/>
            </a:pPr>
            <a:endParaRPr lang="pt-BR" altLang="pt-BR" sz="4000" dirty="0" smtClean="0">
              <a:solidFill>
                <a:srgbClr val="E46C0A"/>
              </a:solidFill>
            </a:endParaRPr>
          </a:p>
          <a:p>
            <a:pPr lvl="3" eaLnBrk="1" hangingPunct="1"/>
            <a:r>
              <a:rPr lang="pt-BR" altLang="pt-BR" sz="4000" dirty="0" smtClean="0"/>
              <a:t>~2000:  </a:t>
            </a:r>
            <a:r>
              <a:rPr lang="pt-BR" altLang="pt-BR" sz="4000" dirty="0" smtClean="0">
                <a:solidFill>
                  <a:srgbClr val="E46C0A"/>
                </a:solidFill>
              </a:rPr>
              <a:t>&gt;90%</a:t>
            </a:r>
          </a:p>
          <a:p>
            <a:pPr lvl="3" eaLnBrk="1" hangingPunct="1"/>
            <a:endParaRPr lang="pt-BR" altLang="pt-BR" sz="2600" dirty="0" smtClean="0">
              <a:solidFill>
                <a:srgbClr val="E46C0A"/>
              </a:solidFill>
            </a:endParaRPr>
          </a:p>
          <a:p>
            <a:pPr lvl="3" eaLnBrk="1" hangingPunct="1"/>
            <a:endParaRPr lang="pt-BR" altLang="pt-BR" sz="2600" dirty="0" smtClean="0">
              <a:solidFill>
                <a:srgbClr val="E46C0A"/>
              </a:solidFill>
            </a:endParaRPr>
          </a:p>
          <a:p>
            <a:pPr lvl="1" eaLnBrk="1" hangingPunct="1">
              <a:buFont typeface="Wingdings" pitchFamily="2" charset="2"/>
              <a:buNone/>
            </a:pPr>
            <a:endParaRPr lang="pt-BR" altLang="pt-BR" sz="3400" dirty="0" smtClean="0">
              <a:solidFill>
                <a:srgbClr val="E46C0A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pt-BR" altLang="pt-BR" dirty="0" smtClean="0"/>
          </a:p>
          <a:p>
            <a:pPr eaLnBrk="1" hangingPunct="1"/>
            <a:endParaRPr lang="pt-BR" altLang="pt-BR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323850" y="6237288"/>
            <a:ext cx="79930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Mak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A et al.,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2012</a:t>
            </a:r>
            <a:endParaRPr lang="da-DK" sz="1200" b="1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200" b="1" dirty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  <a:ea typeface="+mn-ea"/>
            </a:endParaRPr>
          </a:p>
        </p:txBody>
      </p:sp>
      <p:sp>
        <p:nvSpPr>
          <p:cNvPr id="4" name="Seta para cima 3"/>
          <p:cNvSpPr/>
          <p:nvPr/>
        </p:nvSpPr>
        <p:spPr>
          <a:xfrm>
            <a:off x="6588149" y="3932907"/>
            <a:ext cx="792163" cy="1584325"/>
          </a:xfrm>
          <a:prstGeom prst="upArrow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611832" y="629816"/>
            <a:ext cx="78486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600" kern="1200">
                <a:solidFill>
                  <a:schemeClr val="accent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it-IT" altLang="pt-BR" sz="5400" dirty="0" smtClean="0">
                <a:latin typeface="Arial Black" pitchFamily="34" charset="0"/>
                <a:ea typeface="ＭＳ Ｐゴシック" pitchFamily="34" charset="-128"/>
              </a:rPr>
              <a:t>PROGNÓSTICO</a:t>
            </a:r>
          </a:p>
        </p:txBody>
      </p:sp>
    </p:spTree>
    <p:extLst>
      <p:ext uri="{BB962C8B-B14F-4D97-AF65-F5344CB8AC3E}">
        <p14:creationId xmlns:p14="http://schemas.microsoft.com/office/powerpoint/2010/main" val="238617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/>
          <p:cNvSpPr>
            <a:spLocks noGrp="1"/>
          </p:cNvSpPr>
          <p:nvPr>
            <p:ph type="ctrTitle" idx="4294967295"/>
          </p:nvPr>
        </p:nvSpPr>
        <p:spPr>
          <a:xfrm>
            <a:off x="35496" y="3471143"/>
            <a:ext cx="9035344" cy="1470025"/>
          </a:xfrm>
          <a:effectLst>
            <a:outerShdw dist="35921" dir="2700000" algn="ctr" rotWithShape="0">
              <a:schemeClr val="bg1">
                <a:alpha val="50000"/>
              </a:scheme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pt-BR" altLang="pt-BR" sz="4400" b="1" dirty="0" smtClean="0"/>
              <a:t>MELHOR  TRATAMENTO</a:t>
            </a:r>
            <a:br>
              <a:rPr lang="pt-BR" altLang="pt-BR" sz="4400" b="1" dirty="0" smtClean="0"/>
            </a:br>
            <a:r>
              <a:rPr lang="pt-BR" altLang="pt-BR" sz="4400" b="1" dirty="0" smtClean="0"/>
              <a:t/>
            </a:r>
            <a:br>
              <a:rPr lang="pt-BR" altLang="pt-BR" sz="4400" b="1" dirty="0" smtClean="0"/>
            </a:br>
            <a:r>
              <a:rPr lang="pt-BR" altLang="pt-BR" sz="4400" b="1" dirty="0" smtClean="0"/>
              <a:t>MAIOR  SOBREVIDA</a:t>
            </a:r>
            <a:br>
              <a:rPr lang="pt-BR" altLang="pt-BR" sz="4400" b="1" dirty="0" smtClean="0"/>
            </a:br>
            <a:r>
              <a:rPr lang="pt-BR" altLang="pt-BR" sz="4400" b="1" dirty="0" smtClean="0"/>
              <a:t/>
            </a:r>
            <a:br>
              <a:rPr lang="pt-BR" altLang="pt-BR" sz="4400" b="1" dirty="0" smtClean="0"/>
            </a:br>
            <a:r>
              <a:rPr lang="pt-BR" altLang="pt-BR" sz="4400" b="1" dirty="0" smtClean="0"/>
              <a:t>MELHOR   QUALIDADE  de VIDA</a:t>
            </a:r>
          </a:p>
        </p:txBody>
      </p:sp>
      <p:pic>
        <p:nvPicPr>
          <p:cNvPr id="3" name="Picture 2" descr="https://encrypted-tbn0.gstatic.com/images?q=tbn:ANd9GcQ12u3cdI1S4kOfUcTYyXiTnrC2Xu6PPz5lo4NwytJomrjCoR4rP0Dg-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445" y="404664"/>
            <a:ext cx="1200003" cy="126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4" name="Titolo 1"/>
          <p:cNvSpPr txBox="1">
            <a:spLocks/>
          </p:cNvSpPr>
          <p:nvPr/>
        </p:nvSpPr>
        <p:spPr>
          <a:xfrm>
            <a:off x="611832" y="629816"/>
            <a:ext cx="78486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600" kern="1200">
                <a:solidFill>
                  <a:schemeClr val="accent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it-IT" altLang="pt-BR" sz="6000" dirty="0" smtClean="0">
                <a:latin typeface="Arial Black" pitchFamily="34" charset="0"/>
                <a:ea typeface="ＭＳ Ｐゴシック" pitchFamily="34" charset="-128"/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19142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424863" cy="259397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7300" dirty="0" smtClean="0">
                <a:solidFill>
                  <a:srgbClr val="0070C0"/>
                </a:solidFill>
                <a:latin typeface="Arial Rounded MT Bold" pitchFamily="34" charset="0"/>
              </a:rPr>
              <a:t>Obrigado !!!</a:t>
            </a:r>
            <a:br>
              <a:rPr lang="pt-BR" sz="7300" dirty="0" smtClean="0">
                <a:solidFill>
                  <a:srgbClr val="0070C0"/>
                </a:solidFill>
                <a:latin typeface="Arial Rounded MT Bold" pitchFamily="34" charset="0"/>
              </a:rPr>
            </a:br>
            <a:r>
              <a:rPr lang="pt-BR" sz="7300" dirty="0" smtClean="0">
                <a:solidFill>
                  <a:srgbClr val="0070C0"/>
                </a:solidFill>
                <a:latin typeface="Arial Rounded MT Bold" pitchFamily="34" charset="0"/>
              </a:rPr>
              <a:t/>
            </a:r>
            <a:br>
              <a:rPr lang="pt-BR" sz="7300" dirty="0" smtClean="0">
                <a:solidFill>
                  <a:srgbClr val="0070C0"/>
                </a:solidFill>
                <a:latin typeface="Arial Rounded MT Bold" pitchFamily="34" charset="0"/>
              </a:rPr>
            </a:br>
            <a:endParaRPr lang="pt-BR" sz="7300" dirty="0" smtClean="0">
              <a:solidFill>
                <a:srgbClr val="0070C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65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551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68" y="1342613"/>
            <a:ext cx="7346981" cy="382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07" y="625999"/>
            <a:ext cx="7497477" cy="43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157" y="5606138"/>
            <a:ext cx="4954376" cy="687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807" y="5596239"/>
            <a:ext cx="8772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833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68" y="1342613"/>
            <a:ext cx="7346981" cy="382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07" y="625999"/>
            <a:ext cx="7497477" cy="43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157" y="5606138"/>
            <a:ext cx="4954376" cy="687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807" y="5596239"/>
            <a:ext cx="8772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71600" y="2574032"/>
            <a:ext cx="4866434" cy="1647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600" kern="1200">
                <a:solidFill>
                  <a:schemeClr val="accent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it-IT" altLang="pt-BR" sz="4800" dirty="0" smtClean="0">
                <a:latin typeface="Arial Black" pitchFamily="34" charset="0"/>
                <a:ea typeface="ＭＳ Ｐゴシック" pitchFamily="34" charset="-128"/>
              </a:rPr>
              <a:t>Conceito</a:t>
            </a:r>
          </a:p>
          <a:p>
            <a:r>
              <a:rPr lang="it-IT" altLang="pt-BR" sz="4800" dirty="0" smtClean="0">
                <a:latin typeface="Arial Black" pitchFamily="34" charset="0"/>
                <a:ea typeface="ＭＳ Ｐゴシック" pitchFamily="34" charset="-128"/>
              </a:rPr>
              <a:t>T2T</a:t>
            </a:r>
          </a:p>
        </p:txBody>
      </p:sp>
    </p:spTree>
    <p:extLst>
      <p:ext uri="{BB962C8B-B14F-4D97-AF65-F5344CB8AC3E}">
        <p14:creationId xmlns:p14="http://schemas.microsoft.com/office/powerpoint/2010/main" val="212098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68" y="1342613"/>
            <a:ext cx="7346981" cy="382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07" y="625999"/>
            <a:ext cx="7497477" cy="43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157" y="5606138"/>
            <a:ext cx="4954376" cy="687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807" y="5596239"/>
            <a:ext cx="8772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71600" y="2574032"/>
            <a:ext cx="4866434" cy="1647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600" kern="1200">
                <a:solidFill>
                  <a:schemeClr val="accent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it-IT" altLang="pt-BR" sz="4800" dirty="0" smtClean="0">
                <a:latin typeface="Arial Black" pitchFamily="34" charset="0"/>
                <a:ea typeface="ＭＳ Ｐゴシック" pitchFamily="34" charset="-128"/>
              </a:rPr>
              <a:t>Conceito</a:t>
            </a:r>
          </a:p>
          <a:p>
            <a:r>
              <a:rPr lang="it-IT" altLang="pt-BR" sz="4800" dirty="0" smtClean="0">
                <a:latin typeface="Arial Black" pitchFamily="34" charset="0"/>
                <a:ea typeface="ＭＳ Ｐゴシック" pitchFamily="34" charset="-128"/>
              </a:rPr>
              <a:t>T2T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979712" y="4365104"/>
            <a:ext cx="6120680" cy="22677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600" kern="1200">
                <a:solidFill>
                  <a:schemeClr val="accent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it-IT" altLang="pt-BR" sz="4800" dirty="0" smtClean="0">
                <a:latin typeface="Arial Black" pitchFamily="34" charset="0"/>
                <a:ea typeface="ＭＳ Ｐゴシック" pitchFamily="34" charset="-128"/>
              </a:rPr>
              <a:t>Tratamento com ALVO</a:t>
            </a:r>
          </a:p>
          <a:p>
            <a:r>
              <a:rPr lang="it-IT" altLang="pt-BR" sz="4800" dirty="0" smtClean="0">
                <a:latin typeface="Arial Black" pitchFamily="34" charset="0"/>
                <a:ea typeface="ＭＳ Ｐゴシック" pitchFamily="34" charset="-128"/>
              </a:rPr>
              <a:t>DEFINIDO</a:t>
            </a:r>
          </a:p>
        </p:txBody>
      </p:sp>
    </p:spTree>
    <p:extLst>
      <p:ext uri="{BB962C8B-B14F-4D97-AF65-F5344CB8AC3E}">
        <p14:creationId xmlns:p14="http://schemas.microsoft.com/office/powerpoint/2010/main" val="280579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5"/>
          <p:cNvSpPr/>
          <p:nvPr/>
        </p:nvSpPr>
        <p:spPr>
          <a:xfrm>
            <a:off x="323528" y="2251025"/>
            <a:ext cx="8424936" cy="3770263"/>
          </a:xfrm>
          <a:prstGeom prst="rect">
            <a:avLst/>
          </a:prstGeom>
          <a:solidFill>
            <a:schemeClr val="bg1"/>
          </a:solidFill>
          <a:ln/>
          <a:effectLst>
            <a:glow rad="228600">
              <a:srgbClr val="E111B4">
                <a:alpha val="40000"/>
              </a:srgbClr>
            </a:glo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  <a:defRPr/>
            </a:pPr>
            <a:endParaRPr lang="en-US" sz="2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  <a:defRPr/>
            </a:pPr>
            <a:endParaRPr lang="en-US" sz="2600" dirty="0">
              <a:solidFill>
                <a:srgbClr val="00206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  <a:defRPr/>
            </a:pPr>
            <a:endParaRPr lang="en-US" sz="2600" dirty="0">
              <a:solidFill>
                <a:srgbClr val="00206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ctr">
              <a:spcBef>
                <a:spcPts val="1200"/>
              </a:spcBef>
              <a:spcAft>
                <a:spcPts val="600"/>
              </a:spcAft>
              <a:defRPr/>
            </a:pPr>
            <a:endParaRPr lang="en-US" sz="3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ctr">
              <a:spcBef>
                <a:spcPts val="1200"/>
              </a:spcBef>
              <a:spcAft>
                <a:spcPts val="600"/>
              </a:spcAft>
              <a:defRPr/>
            </a:pPr>
            <a:endParaRPr lang="en-US" sz="3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ctr">
              <a:spcBef>
                <a:spcPts val="1200"/>
              </a:spcBef>
              <a:spcAft>
                <a:spcPts val="600"/>
              </a:spcAft>
              <a:defRPr/>
            </a:pPr>
            <a:endParaRPr lang="en-US" sz="26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Diagramma 6"/>
          <p:cNvGraphicFramePr/>
          <p:nvPr>
            <p:extLst>
              <p:ext uri="{D42A27DB-BD31-4B8C-83A1-F6EECF244321}">
                <p14:modId xmlns:p14="http://schemas.microsoft.com/office/powerpoint/2010/main" val="3252344483"/>
              </p:ext>
            </p:extLst>
          </p:nvPr>
        </p:nvGraphicFramePr>
        <p:xfrm>
          <a:off x="755576" y="2492896"/>
          <a:ext cx="7704856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olo 1"/>
          <p:cNvSpPr txBox="1">
            <a:spLocks/>
          </p:cNvSpPr>
          <p:nvPr/>
        </p:nvSpPr>
        <p:spPr>
          <a:xfrm>
            <a:off x="611832" y="269875"/>
            <a:ext cx="78486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600" kern="1200">
                <a:solidFill>
                  <a:schemeClr val="accent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it-IT" altLang="pt-BR" sz="4800" dirty="0" smtClean="0">
                <a:latin typeface="Arial Black" pitchFamily="34" charset="0"/>
                <a:ea typeface="ＭＳ Ｐゴシック" pitchFamily="34" charset="-128"/>
              </a:rPr>
              <a:t>T2T</a:t>
            </a:r>
          </a:p>
          <a:p>
            <a:r>
              <a:rPr lang="it-IT" altLang="pt-BR" sz="4800" dirty="0" smtClean="0">
                <a:latin typeface="Arial Black" pitchFamily="34" charset="0"/>
                <a:ea typeface="ＭＳ Ｐゴシック" pitchFamily="34" charset="-128"/>
              </a:rPr>
              <a:t>conceito</a:t>
            </a:r>
          </a:p>
        </p:txBody>
      </p:sp>
    </p:spTree>
    <p:extLst>
      <p:ext uri="{BB962C8B-B14F-4D97-AF65-F5344CB8AC3E}">
        <p14:creationId xmlns:p14="http://schemas.microsoft.com/office/powerpoint/2010/main" val="54247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5"/>
          <p:cNvSpPr/>
          <p:nvPr/>
        </p:nvSpPr>
        <p:spPr>
          <a:xfrm>
            <a:off x="323528" y="2251025"/>
            <a:ext cx="8424936" cy="3770263"/>
          </a:xfrm>
          <a:prstGeom prst="rect">
            <a:avLst/>
          </a:prstGeom>
          <a:solidFill>
            <a:schemeClr val="bg1"/>
          </a:solidFill>
          <a:ln/>
          <a:effectLst>
            <a:glow rad="228600">
              <a:srgbClr val="E111B4">
                <a:alpha val="40000"/>
              </a:srgbClr>
            </a:glo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  <a:defRPr/>
            </a:pPr>
            <a:endParaRPr lang="en-US" sz="2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  <a:defRPr/>
            </a:pPr>
            <a:endParaRPr lang="en-US" sz="2600" dirty="0">
              <a:solidFill>
                <a:srgbClr val="00206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  <a:defRPr/>
            </a:pPr>
            <a:endParaRPr lang="en-US" sz="2600" dirty="0">
              <a:solidFill>
                <a:srgbClr val="00206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ctr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30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Até</a:t>
            </a:r>
            <a:r>
              <a:rPr lang="en-US" sz="3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30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atingir</a:t>
            </a:r>
            <a:r>
              <a:rPr lang="en-US" sz="3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um </a:t>
            </a:r>
            <a:r>
              <a:rPr lang="en-US" sz="30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objetivo</a:t>
            </a:r>
            <a:r>
              <a:rPr lang="en-US" sz="3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30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específico</a:t>
            </a:r>
            <a:endParaRPr lang="en-US" sz="3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ctr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3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…</a:t>
            </a:r>
            <a:r>
              <a:rPr lang="en-US" sz="30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em</a:t>
            </a:r>
            <a:r>
              <a:rPr lang="en-US" sz="3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um </a:t>
            </a:r>
            <a:r>
              <a:rPr lang="en-US" sz="30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período</a:t>
            </a:r>
            <a:r>
              <a:rPr lang="en-US" sz="3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de tempo </a:t>
            </a:r>
            <a:r>
              <a:rPr lang="en-US" sz="30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pré-determinado</a:t>
            </a:r>
            <a:endParaRPr lang="en-US" sz="3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ctr">
              <a:spcBef>
                <a:spcPts val="1200"/>
              </a:spcBef>
              <a:spcAft>
                <a:spcPts val="600"/>
              </a:spcAft>
              <a:defRPr/>
            </a:pPr>
            <a:endParaRPr lang="en-US" sz="26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Diagramma 6"/>
          <p:cNvGraphicFramePr/>
          <p:nvPr>
            <p:extLst>
              <p:ext uri="{D42A27DB-BD31-4B8C-83A1-F6EECF244321}">
                <p14:modId xmlns:p14="http://schemas.microsoft.com/office/powerpoint/2010/main" val="1569522870"/>
              </p:ext>
            </p:extLst>
          </p:nvPr>
        </p:nvGraphicFramePr>
        <p:xfrm>
          <a:off x="755576" y="2492896"/>
          <a:ext cx="7704856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olo 1"/>
          <p:cNvSpPr txBox="1">
            <a:spLocks/>
          </p:cNvSpPr>
          <p:nvPr/>
        </p:nvSpPr>
        <p:spPr>
          <a:xfrm>
            <a:off x="611832" y="269875"/>
            <a:ext cx="78486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600" kern="1200">
                <a:solidFill>
                  <a:schemeClr val="accent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accent1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it-IT" altLang="pt-BR" sz="4800" dirty="0" smtClean="0">
                <a:latin typeface="Arial Black" pitchFamily="34" charset="0"/>
                <a:ea typeface="ＭＳ Ｐゴシック" pitchFamily="34" charset="-128"/>
              </a:rPr>
              <a:t>T2T</a:t>
            </a:r>
          </a:p>
          <a:p>
            <a:r>
              <a:rPr lang="it-IT" altLang="pt-BR" sz="4800" dirty="0" smtClean="0">
                <a:latin typeface="Arial Black" pitchFamily="34" charset="0"/>
                <a:ea typeface="ＭＳ Ｐゴシック" pitchFamily="34" charset="-128"/>
              </a:rPr>
              <a:t>conceito</a:t>
            </a:r>
          </a:p>
        </p:txBody>
      </p:sp>
    </p:spTree>
    <p:extLst>
      <p:ext uri="{BB962C8B-B14F-4D97-AF65-F5344CB8AC3E}">
        <p14:creationId xmlns:p14="http://schemas.microsoft.com/office/powerpoint/2010/main" val="398980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6"/>
          <p:cNvSpPr txBox="1">
            <a:spLocks noChangeArrowheads="1"/>
          </p:cNvSpPr>
          <p:nvPr/>
        </p:nvSpPr>
        <p:spPr bwMode="auto">
          <a:xfrm>
            <a:off x="1224136" y="2276872"/>
            <a:ext cx="7020272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257300" indent="-3429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lvl="1" eaLnBrk="1" hangingPunct="1">
              <a:buFont typeface="Wingdings" pitchFamily="2" charset="2"/>
              <a:buChar char="§"/>
            </a:pPr>
            <a:r>
              <a:rPr lang="pt-BR" altLang="pt-BR" sz="44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INDUÇÃO</a:t>
            </a:r>
          </a:p>
          <a:p>
            <a:pPr marL="914400" lvl="2" indent="0" eaLnBrk="1" hangingPunct="1"/>
            <a:r>
              <a:rPr lang="pt-BR" altLang="pt-BR" sz="40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Controle inflamação</a:t>
            </a:r>
            <a:endParaRPr lang="pt-BR" altLang="pt-BR" sz="4000" b="1" dirty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400" b="1" dirty="0" smtClean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pt-BR" altLang="pt-BR" sz="44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MANUTENÇÃO</a:t>
            </a:r>
          </a:p>
          <a:p>
            <a:pPr marL="914400" lvl="2" indent="0" eaLnBrk="1" hangingPunct="1"/>
            <a:r>
              <a:rPr lang="pt-BR" altLang="pt-BR" sz="40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Da remissão </a:t>
            </a:r>
            <a:endParaRPr lang="pt-BR" altLang="pt-BR" sz="4000" b="1" dirty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000" b="1" dirty="0" smtClean="0">
              <a:solidFill>
                <a:srgbClr val="376092"/>
              </a:solidFill>
              <a:latin typeface="Arial Rounded MT Bold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pt-BR" altLang="pt-BR" sz="4400" b="1" dirty="0">
              <a:solidFill>
                <a:srgbClr val="376092"/>
              </a:solidFill>
              <a:latin typeface="Arial Rounded MT Bold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476251" y="6279703"/>
            <a:ext cx="7488237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Touma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Z et al., 2014; </a:t>
            </a:r>
            <a:r>
              <a:rPr lang="pt-BR" sz="1200" b="1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Houssiau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FA et al.,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2014;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Henderson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LK et al., 2013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; </a:t>
            </a:r>
            <a:r>
              <a:rPr lang="pt-BR" sz="1200" b="1" dirty="0" err="1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Houssiau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ea typeface="+mn-ea"/>
              </a:rPr>
              <a:t>FA et al., 2010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692745"/>
            <a:ext cx="8023993" cy="1008063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32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B4E3"/>
              </a:buClr>
              <a:buFont typeface="Wingdings" pitchFamily="2" charset="2"/>
              <a:buChar char="§"/>
              <a:defRPr sz="28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2pPr>
            <a:lvl3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3CDDD"/>
              </a:buClr>
              <a:buFont typeface="Wingdings" pitchFamily="2" charset="2"/>
              <a:buChar char="§"/>
              <a:defRPr sz="24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Font typeface="Wingdings" pitchFamily="2" charset="2"/>
              <a:buChar char="§"/>
              <a:defRPr sz="2000"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Wingdings" pitchFamily="2" charset="2"/>
              <a:buChar char="§"/>
              <a:defRPr b="1" kern="1200">
                <a:solidFill>
                  <a:srgbClr val="376092"/>
                </a:solidFill>
                <a:latin typeface="Arial Rounded MT Bold" panose="020F0704030504030204" pitchFamily="34" charset="0"/>
                <a:ea typeface="MS PGothic" pitchFamily="34" charset="-128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4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rPr>
              <a:t>Tratamento  T2T  no  LÚPUS</a:t>
            </a:r>
            <a:r>
              <a:rPr lang="pt-BR" sz="4400" dirty="0" smtClean="0">
                <a:solidFill>
                  <a:schemeClr val="accent6">
                    <a:lumMod val="75000"/>
                  </a:schemeClr>
                </a:solidFill>
                <a:ea typeface="+mn-ea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154640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1204</Words>
  <Application>Microsoft Office PowerPoint</Application>
  <PresentationFormat>Apresentação na tela (4:3)</PresentationFormat>
  <Paragraphs>395</Paragraphs>
  <Slides>39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39</vt:i4>
      </vt:variant>
    </vt:vector>
  </HeadingPairs>
  <TitlesOfParts>
    <vt:vector size="41" baseType="lpstr">
      <vt:lpstr>Tema do Office</vt:lpstr>
      <vt:lpstr>Chart</vt:lpstr>
      <vt:lpstr>    Visão Atual do  Tratamento  do Lúpus   Eduardo  Borba</vt:lpstr>
      <vt:lpstr>Apresentação do PowerPoint</vt:lpstr>
      <vt:lpstr>MELHOR  TRATAMENTO  MAIOR  SOBREVIDA  MELHOR   QUALIDADE  de VIDA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MELHOR  TRATAMENTO  MAIOR  SOBREVIDA  MELHOR   QUALIDADE  de VIDA</vt:lpstr>
      <vt:lpstr>    Obrigado !!! 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Eduardo Borba</cp:lastModifiedBy>
  <cp:revision>10</cp:revision>
  <dcterms:created xsi:type="dcterms:W3CDTF">2015-05-26T14:05:59Z</dcterms:created>
  <dcterms:modified xsi:type="dcterms:W3CDTF">2015-05-27T00:32:23Z</dcterms:modified>
</cp:coreProperties>
</file>