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15" r:id="rId2"/>
    <p:sldId id="320" r:id="rId3"/>
    <p:sldId id="260" r:id="rId4"/>
    <p:sldId id="261" r:id="rId5"/>
    <p:sldId id="321" r:id="rId6"/>
    <p:sldId id="264" r:id="rId7"/>
    <p:sldId id="318" r:id="rId8"/>
    <p:sldId id="317" r:id="rId9"/>
    <p:sldId id="265" r:id="rId10"/>
    <p:sldId id="266" r:id="rId11"/>
    <p:sldId id="267" r:id="rId12"/>
    <p:sldId id="319" r:id="rId13"/>
    <p:sldId id="316" r:id="rId14"/>
  </p:sldIdLst>
  <p:sldSz cx="12192000" cy="6858000"/>
  <p:notesSz cx="6794500" cy="9931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171" autoAdjust="0"/>
  </p:normalViewPr>
  <p:slideViewPr>
    <p:cSldViewPr snapToGrid="0">
      <p:cViewPr varScale="1">
        <p:scale>
          <a:sx n="68" d="100"/>
          <a:sy n="68" d="100"/>
        </p:scale>
        <p:origin x="-69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8841B-0358-403E-9623-BA659120E175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A4000-A797-4200-836D-54129FF819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71573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A4000-A797-4200-836D-54129FF8197A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74002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A4000-A797-4200-836D-54129FF8197A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26614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A4000-A797-4200-836D-54129FF8197A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36211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Diferença</a:t>
            </a:r>
            <a:r>
              <a:rPr lang="pt-BR" b="1" baseline="0" dirty="0" smtClean="0">
                <a:solidFill>
                  <a:srgbClr val="FF0000"/>
                </a:solidFill>
              </a:rPr>
              <a:t> de 20,0 referentes fonte 100.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A4000-A797-4200-836D-54129FF8197A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1762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Diferença</a:t>
            </a:r>
            <a:r>
              <a:rPr lang="pt-BR" b="1" baseline="0" dirty="0" smtClean="0">
                <a:solidFill>
                  <a:srgbClr val="FF0000"/>
                </a:solidFill>
              </a:rPr>
              <a:t> de 20,0 referentes fonte 100.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A4000-A797-4200-836D-54129FF8197A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1762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Plataformas</a:t>
            </a:r>
            <a:r>
              <a:rPr lang="pt-BR" b="1" baseline="0" dirty="0" smtClean="0">
                <a:solidFill>
                  <a:srgbClr val="FF0000"/>
                </a:solidFill>
              </a:rPr>
              <a:t> do conhecimento: fonte 100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A4000-A797-4200-836D-54129FF8197A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97295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A4000-A797-4200-836D-54129FF8197A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07740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A4000-A797-4200-836D-54129FF8197A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53373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1335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52039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9508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57357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2373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37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07207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65840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8783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90211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86555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D520E-F6F4-43BA-96B5-D0710C8F140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CC669-591C-42A5-B450-21AD2A9D1D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2534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Planilha_do_Microsoft_Office_Excel1.xlsx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Planilha_do_Microsoft_Office_Excel2.xlsx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1631504" y="6390001"/>
            <a:ext cx="8895236" cy="423516"/>
            <a:chOff x="0" y="6107615"/>
            <a:chExt cx="9180000" cy="511126"/>
          </a:xfrm>
        </p:grpSpPr>
        <p:sp>
          <p:nvSpPr>
            <p:cNvPr id="4" name="CaixaDeTexto 3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Secretaria-Executiva</a:t>
              </a: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12" name="Conector reto 11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Imagem 1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446400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919536" y="549276"/>
            <a:ext cx="8352928" cy="52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BR" sz="3500" b="1" dirty="0">
                <a:latin typeface="Verdana" pitchFamily="34" charset="0"/>
              </a:rPr>
              <a:t>MCTI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3500" b="1" dirty="0">
                <a:latin typeface="Verdana" pitchFamily="34" charset="0"/>
              </a:rPr>
              <a:t>SUBSECRETARIA DE  PLANEJAMENTO E ORÇAMENTO E ADMINISTRAÇÃO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3500" b="1" dirty="0" smtClean="0">
                <a:solidFill>
                  <a:srgbClr val="006600"/>
                </a:solidFill>
                <a:latin typeface="Verdana" pitchFamily="34" charset="0"/>
              </a:rPr>
              <a:t>Maio 2015</a:t>
            </a:r>
            <a:endParaRPr lang="pt-BR" sz="3500" b="1" dirty="0">
              <a:solidFill>
                <a:srgbClr val="006600"/>
              </a:solidFill>
              <a:latin typeface="Verdana" pitchFamily="34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pt-BR" sz="1500" b="1" dirty="0">
              <a:solidFill>
                <a:srgbClr val="006600"/>
              </a:solidFill>
              <a:latin typeface="Verdana" pitchFamily="34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1400" b="1" dirty="0" smtClean="0">
                <a:latin typeface="Verdana" pitchFamily="34" charset="0"/>
              </a:rPr>
              <a:t>CRISTIAN </a:t>
            </a:r>
            <a:r>
              <a:rPr lang="pt-BR" sz="1400" b="1" dirty="0">
                <a:latin typeface="Verdana" pitchFamily="34" charset="0"/>
              </a:rPr>
              <a:t>DE OLIVEIRA LIMA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1400" dirty="0">
                <a:latin typeface="Verdana" pitchFamily="34" charset="0"/>
              </a:rPr>
              <a:t>Subsecretário de Planejamento, Orçamento e Administração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1400" dirty="0" smtClean="0">
                <a:latin typeface="Verdana" pitchFamily="34" charset="0"/>
              </a:rPr>
              <a:t>SPOA/SE/MCTI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pt-BR" sz="1400" dirty="0" smtClean="0">
              <a:latin typeface="Verdana" pitchFamily="34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1400" u="dotted" dirty="0" smtClean="0">
                <a:latin typeface="Verdana" pitchFamily="34" charset="0"/>
              </a:rPr>
              <a:t>Apresentação à Audiência Pública CCT/SENADO – 25/05/2015</a:t>
            </a:r>
            <a:endParaRPr lang="pt-BR" sz="1400" u="dotted" dirty="0">
              <a:latin typeface="Verdana" pitchFamily="34" charset="0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18D52-006C-486D-A84B-3CEBFBB86E76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8161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Organizações Sociais em 2015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2"/>
            <a:ext cx="9906000" cy="54700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258025" y="6395228"/>
            <a:ext cx="9790975" cy="423516"/>
            <a:chOff x="0" y="6107615"/>
            <a:chExt cx="9180000" cy="511126"/>
          </a:xfrm>
        </p:grpSpPr>
        <p:sp>
          <p:nvSpPr>
            <p:cNvPr id="6" name="CaixaDeTexto 5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 Executiva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9" name="Conector reto 8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8170" y="1590135"/>
            <a:ext cx="9122148" cy="453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5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UPs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2"/>
            <a:ext cx="9906000" cy="54700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258025" y="6395228"/>
            <a:ext cx="9790975" cy="423516"/>
            <a:chOff x="0" y="6107615"/>
            <a:chExt cx="9180000" cy="511126"/>
          </a:xfrm>
        </p:grpSpPr>
        <p:sp>
          <p:nvSpPr>
            <p:cNvPr id="6" name="CaixaDeTexto 5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 Executiva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9" name="Conector reto 8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0310" y="1266250"/>
            <a:ext cx="8352076" cy="504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768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4038" y="448481"/>
            <a:ext cx="8543925" cy="1325563"/>
          </a:xfrm>
        </p:spPr>
        <p:txBody>
          <a:bodyPr>
            <a:no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Histórico dos limites de empenho e de pagamento do orçamento de OCC do MCTI e dos restos a pagar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2"/>
            <a:ext cx="9906000" cy="54700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258025" y="6395228"/>
            <a:ext cx="9790975" cy="423516"/>
            <a:chOff x="0" y="6107615"/>
            <a:chExt cx="9180000" cy="511126"/>
          </a:xfrm>
        </p:grpSpPr>
        <p:sp>
          <p:nvSpPr>
            <p:cNvPr id="6" name="CaixaDeTexto 5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 Executiva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9" name="Conector reto 8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4"/>
          <p:cNvGrpSpPr>
            <a:grpSpLocks noChangeAspect="1"/>
          </p:cNvGrpSpPr>
          <p:nvPr/>
        </p:nvGrpSpPr>
        <p:grpSpPr bwMode="auto">
          <a:xfrm>
            <a:off x="2700338" y="1917700"/>
            <a:ext cx="7575549" cy="3255963"/>
            <a:chOff x="1701" y="1208"/>
            <a:chExt cx="4772" cy="2051"/>
          </a:xfrm>
        </p:grpSpPr>
        <p:sp>
          <p:nvSpPr>
            <p:cNvPr id="1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01" y="1208"/>
              <a:ext cx="4351" cy="2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1701" y="1208"/>
              <a:ext cx="4772" cy="4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1701" y="1609"/>
              <a:ext cx="4351" cy="263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6046" y="1609"/>
              <a:ext cx="427" cy="2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1701" y="1865"/>
              <a:ext cx="4351" cy="171"/>
            </a:xfrm>
            <a:prstGeom prst="rect">
              <a:avLst/>
            </a:prstGeom>
            <a:solidFill>
              <a:srgbClr val="B8C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6046" y="1865"/>
              <a:ext cx="427" cy="1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1701" y="2030"/>
              <a:ext cx="4351" cy="17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6046" y="2030"/>
              <a:ext cx="427" cy="1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1701" y="2194"/>
              <a:ext cx="4351" cy="171"/>
            </a:xfrm>
            <a:prstGeom prst="rect">
              <a:avLst/>
            </a:prstGeom>
            <a:solidFill>
              <a:srgbClr val="B8C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6046" y="2194"/>
              <a:ext cx="427" cy="1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2" name="Rectangle 14"/>
            <p:cNvSpPr>
              <a:spLocks noChangeArrowheads="1"/>
            </p:cNvSpPr>
            <p:nvPr/>
          </p:nvSpPr>
          <p:spPr bwMode="auto">
            <a:xfrm>
              <a:off x="1701" y="2358"/>
              <a:ext cx="4351" cy="171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" name="Rectangle 15"/>
            <p:cNvSpPr>
              <a:spLocks noChangeArrowheads="1"/>
            </p:cNvSpPr>
            <p:nvPr/>
          </p:nvSpPr>
          <p:spPr bwMode="auto">
            <a:xfrm>
              <a:off x="6046" y="2358"/>
              <a:ext cx="427" cy="1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" name="Rectangle 16"/>
            <p:cNvSpPr>
              <a:spLocks noChangeArrowheads="1"/>
            </p:cNvSpPr>
            <p:nvPr/>
          </p:nvSpPr>
          <p:spPr bwMode="auto">
            <a:xfrm>
              <a:off x="1701" y="2523"/>
              <a:ext cx="4351" cy="170"/>
            </a:xfrm>
            <a:prstGeom prst="rect">
              <a:avLst/>
            </a:prstGeom>
            <a:solidFill>
              <a:srgbClr val="B8C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" name="Rectangle 17"/>
            <p:cNvSpPr>
              <a:spLocks noChangeArrowheads="1"/>
            </p:cNvSpPr>
            <p:nvPr/>
          </p:nvSpPr>
          <p:spPr bwMode="auto">
            <a:xfrm>
              <a:off x="6046" y="2523"/>
              <a:ext cx="427" cy="1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" name="Rectangle 18"/>
            <p:cNvSpPr>
              <a:spLocks noChangeArrowheads="1"/>
            </p:cNvSpPr>
            <p:nvPr/>
          </p:nvSpPr>
          <p:spPr bwMode="auto">
            <a:xfrm>
              <a:off x="1701" y="2687"/>
              <a:ext cx="4351" cy="171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" name="Rectangle 19"/>
            <p:cNvSpPr>
              <a:spLocks noChangeArrowheads="1"/>
            </p:cNvSpPr>
            <p:nvPr/>
          </p:nvSpPr>
          <p:spPr bwMode="auto">
            <a:xfrm>
              <a:off x="6046" y="2687"/>
              <a:ext cx="427" cy="1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8" name="Rectangle 20"/>
            <p:cNvSpPr>
              <a:spLocks noChangeArrowheads="1"/>
            </p:cNvSpPr>
            <p:nvPr/>
          </p:nvSpPr>
          <p:spPr bwMode="auto">
            <a:xfrm>
              <a:off x="1701" y="2851"/>
              <a:ext cx="4351" cy="4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9" name="Rectangle 21"/>
            <p:cNvSpPr>
              <a:spLocks noChangeArrowheads="1"/>
            </p:cNvSpPr>
            <p:nvPr/>
          </p:nvSpPr>
          <p:spPr bwMode="auto">
            <a:xfrm>
              <a:off x="5763" y="1491"/>
              <a:ext cx="36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R$ MIL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2"/>
            <p:cNvSpPr>
              <a:spLocks noChangeArrowheads="1"/>
            </p:cNvSpPr>
            <p:nvPr/>
          </p:nvSpPr>
          <p:spPr bwMode="auto">
            <a:xfrm>
              <a:off x="1984" y="1681"/>
              <a:ext cx="237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Ano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3"/>
            <p:cNvSpPr>
              <a:spLocks noChangeArrowheads="1"/>
            </p:cNvSpPr>
            <p:nvPr/>
          </p:nvSpPr>
          <p:spPr bwMode="auto">
            <a:xfrm>
              <a:off x="2601" y="1681"/>
              <a:ext cx="605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Lei + Crédito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4"/>
            <p:cNvSpPr>
              <a:spLocks noChangeArrowheads="1"/>
            </p:cNvSpPr>
            <p:nvPr/>
          </p:nvSpPr>
          <p:spPr bwMode="auto">
            <a:xfrm>
              <a:off x="3338" y="1681"/>
              <a:ext cx="900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Limite de Empenho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25"/>
            <p:cNvSpPr>
              <a:spLocks noChangeArrowheads="1"/>
            </p:cNvSpPr>
            <p:nvPr/>
          </p:nvSpPr>
          <p:spPr bwMode="auto">
            <a:xfrm>
              <a:off x="4245" y="1681"/>
              <a:ext cx="979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Limite de Pagamento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6"/>
            <p:cNvSpPr>
              <a:spLocks noChangeArrowheads="1"/>
            </p:cNvSpPr>
            <p:nvPr/>
          </p:nvSpPr>
          <p:spPr bwMode="auto">
            <a:xfrm>
              <a:off x="5316" y="1622"/>
              <a:ext cx="71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Restos a Pagar 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7"/>
            <p:cNvSpPr>
              <a:spLocks noChangeArrowheads="1"/>
            </p:cNvSpPr>
            <p:nvPr/>
          </p:nvSpPr>
          <p:spPr bwMode="auto">
            <a:xfrm>
              <a:off x="5263" y="1754"/>
              <a:ext cx="802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(Valores a pagar)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8"/>
            <p:cNvSpPr>
              <a:spLocks noChangeArrowheads="1"/>
            </p:cNvSpPr>
            <p:nvPr/>
          </p:nvSpPr>
          <p:spPr bwMode="auto">
            <a:xfrm>
              <a:off x="1938" y="1878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2010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9"/>
            <p:cNvSpPr>
              <a:spLocks noChangeArrowheads="1"/>
            </p:cNvSpPr>
            <p:nvPr/>
          </p:nvSpPr>
          <p:spPr bwMode="auto">
            <a:xfrm>
              <a:off x="2693" y="1878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6.139.410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0"/>
            <p:cNvSpPr>
              <a:spLocks noChangeArrowheads="1"/>
            </p:cNvSpPr>
            <p:nvPr/>
          </p:nvSpPr>
          <p:spPr bwMode="auto">
            <a:xfrm>
              <a:off x="2490" y="1878"/>
              <a:ext cx="263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1"/>
            <p:cNvSpPr>
              <a:spLocks noChangeArrowheads="1"/>
            </p:cNvSpPr>
            <p:nvPr/>
          </p:nvSpPr>
          <p:spPr bwMode="auto">
            <a:xfrm>
              <a:off x="2674" y="1878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2"/>
            <p:cNvSpPr>
              <a:spLocks noChangeArrowheads="1"/>
            </p:cNvSpPr>
            <p:nvPr/>
          </p:nvSpPr>
          <p:spPr bwMode="auto">
            <a:xfrm>
              <a:off x="3600" y="1878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5.791.859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3"/>
            <p:cNvSpPr>
              <a:spLocks noChangeArrowheads="1"/>
            </p:cNvSpPr>
            <p:nvPr/>
          </p:nvSpPr>
          <p:spPr bwMode="auto">
            <a:xfrm>
              <a:off x="3344" y="1878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34"/>
            <p:cNvSpPr>
              <a:spLocks noChangeArrowheads="1"/>
            </p:cNvSpPr>
            <p:nvPr/>
          </p:nvSpPr>
          <p:spPr bwMode="auto">
            <a:xfrm>
              <a:off x="3581" y="1878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35"/>
            <p:cNvSpPr>
              <a:spLocks noChangeArrowheads="1"/>
            </p:cNvSpPr>
            <p:nvPr/>
          </p:nvSpPr>
          <p:spPr bwMode="auto">
            <a:xfrm>
              <a:off x="4580" y="1878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5.191.765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4251" y="1878"/>
              <a:ext cx="4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7"/>
            <p:cNvSpPr>
              <a:spLocks noChangeArrowheads="1"/>
            </p:cNvSpPr>
            <p:nvPr/>
          </p:nvSpPr>
          <p:spPr bwMode="auto">
            <a:xfrm>
              <a:off x="4567" y="1878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9"/>
            <p:cNvSpPr>
              <a:spLocks noChangeArrowheads="1"/>
            </p:cNvSpPr>
            <p:nvPr/>
          </p:nvSpPr>
          <p:spPr bwMode="auto">
            <a:xfrm>
              <a:off x="5230" y="1878"/>
              <a:ext cx="4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0"/>
            <p:cNvSpPr>
              <a:spLocks noChangeArrowheads="1"/>
            </p:cNvSpPr>
            <p:nvPr/>
          </p:nvSpPr>
          <p:spPr bwMode="auto">
            <a:xfrm>
              <a:off x="5546" y="1878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1"/>
            <p:cNvSpPr>
              <a:spLocks noChangeArrowheads="1"/>
            </p:cNvSpPr>
            <p:nvPr/>
          </p:nvSpPr>
          <p:spPr bwMode="auto">
            <a:xfrm>
              <a:off x="1938" y="2043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2011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2"/>
            <p:cNvSpPr>
              <a:spLocks noChangeArrowheads="1"/>
            </p:cNvSpPr>
            <p:nvPr/>
          </p:nvSpPr>
          <p:spPr bwMode="auto">
            <a:xfrm>
              <a:off x="2693" y="2043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5.219.543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43"/>
            <p:cNvSpPr>
              <a:spLocks noChangeArrowheads="1"/>
            </p:cNvSpPr>
            <p:nvPr/>
          </p:nvSpPr>
          <p:spPr bwMode="auto">
            <a:xfrm>
              <a:off x="2490" y="2043"/>
              <a:ext cx="263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44"/>
            <p:cNvSpPr>
              <a:spLocks noChangeArrowheads="1"/>
            </p:cNvSpPr>
            <p:nvPr/>
          </p:nvSpPr>
          <p:spPr bwMode="auto">
            <a:xfrm>
              <a:off x="2674" y="2043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45"/>
            <p:cNvSpPr>
              <a:spLocks noChangeArrowheads="1"/>
            </p:cNvSpPr>
            <p:nvPr/>
          </p:nvSpPr>
          <p:spPr bwMode="auto">
            <a:xfrm>
              <a:off x="3600" y="2043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4.839.935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46"/>
            <p:cNvSpPr>
              <a:spLocks noChangeArrowheads="1"/>
            </p:cNvSpPr>
            <p:nvPr/>
          </p:nvSpPr>
          <p:spPr bwMode="auto">
            <a:xfrm>
              <a:off x="3344" y="2043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47"/>
            <p:cNvSpPr>
              <a:spLocks noChangeArrowheads="1"/>
            </p:cNvSpPr>
            <p:nvPr/>
          </p:nvSpPr>
          <p:spPr bwMode="auto">
            <a:xfrm>
              <a:off x="3581" y="2043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48"/>
            <p:cNvSpPr>
              <a:spLocks noChangeArrowheads="1"/>
            </p:cNvSpPr>
            <p:nvPr/>
          </p:nvSpPr>
          <p:spPr bwMode="auto">
            <a:xfrm>
              <a:off x="4580" y="2043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4.707.889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49"/>
            <p:cNvSpPr>
              <a:spLocks noChangeArrowheads="1"/>
            </p:cNvSpPr>
            <p:nvPr/>
          </p:nvSpPr>
          <p:spPr bwMode="auto">
            <a:xfrm>
              <a:off x="4251" y="2043"/>
              <a:ext cx="4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0"/>
            <p:cNvSpPr>
              <a:spLocks noChangeArrowheads="1"/>
            </p:cNvSpPr>
            <p:nvPr/>
          </p:nvSpPr>
          <p:spPr bwMode="auto">
            <a:xfrm>
              <a:off x="4567" y="2043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2"/>
            <p:cNvSpPr>
              <a:spLocks noChangeArrowheads="1"/>
            </p:cNvSpPr>
            <p:nvPr/>
          </p:nvSpPr>
          <p:spPr bwMode="auto">
            <a:xfrm>
              <a:off x="5230" y="2043"/>
              <a:ext cx="4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   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53"/>
            <p:cNvSpPr>
              <a:spLocks noChangeArrowheads="1"/>
            </p:cNvSpPr>
            <p:nvPr/>
          </p:nvSpPr>
          <p:spPr bwMode="auto">
            <a:xfrm>
              <a:off x="5546" y="2043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54"/>
            <p:cNvSpPr>
              <a:spLocks noChangeArrowheads="1"/>
            </p:cNvSpPr>
            <p:nvPr/>
          </p:nvSpPr>
          <p:spPr bwMode="auto">
            <a:xfrm>
              <a:off x="1938" y="2207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2012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55"/>
            <p:cNvSpPr>
              <a:spLocks noChangeArrowheads="1"/>
            </p:cNvSpPr>
            <p:nvPr/>
          </p:nvSpPr>
          <p:spPr bwMode="auto">
            <a:xfrm>
              <a:off x="2693" y="2207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6.893.750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56"/>
            <p:cNvSpPr>
              <a:spLocks noChangeArrowheads="1"/>
            </p:cNvSpPr>
            <p:nvPr/>
          </p:nvSpPr>
          <p:spPr bwMode="auto">
            <a:xfrm>
              <a:off x="2490" y="2207"/>
              <a:ext cx="263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57"/>
            <p:cNvSpPr>
              <a:spLocks noChangeArrowheads="1"/>
            </p:cNvSpPr>
            <p:nvPr/>
          </p:nvSpPr>
          <p:spPr bwMode="auto">
            <a:xfrm>
              <a:off x="2674" y="2207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58"/>
            <p:cNvSpPr>
              <a:spLocks noChangeArrowheads="1"/>
            </p:cNvSpPr>
            <p:nvPr/>
          </p:nvSpPr>
          <p:spPr bwMode="auto">
            <a:xfrm>
              <a:off x="3600" y="2207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5.282.588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59"/>
            <p:cNvSpPr>
              <a:spLocks noChangeArrowheads="1"/>
            </p:cNvSpPr>
            <p:nvPr/>
          </p:nvSpPr>
          <p:spPr bwMode="auto">
            <a:xfrm>
              <a:off x="3344" y="2207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0"/>
            <p:cNvSpPr>
              <a:spLocks noChangeArrowheads="1"/>
            </p:cNvSpPr>
            <p:nvPr/>
          </p:nvSpPr>
          <p:spPr bwMode="auto">
            <a:xfrm>
              <a:off x="3581" y="2207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1"/>
            <p:cNvSpPr>
              <a:spLocks noChangeArrowheads="1"/>
            </p:cNvSpPr>
            <p:nvPr/>
          </p:nvSpPr>
          <p:spPr bwMode="auto">
            <a:xfrm>
              <a:off x="4580" y="2207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5.323.324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2"/>
            <p:cNvSpPr>
              <a:spLocks noChangeArrowheads="1"/>
            </p:cNvSpPr>
            <p:nvPr/>
          </p:nvSpPr>
          <p:spPr bwMode="auto">
            <a:xfrm>
              <a:off x="4251" y="2207"/>
              <a:ext cx="4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63"/>
            <p:cNvSpPr>
              <a:spLocks noChangeArrowheads="1"/>
            </p:cNvSpPr>
            <p:nvPr/>
          </p:nvSpPr>
          <p:spPr bwMode="auto">
            <a:xfrm>
              <a:off x="4567" y="2207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65"/>
            <p:cNvSpPr>
              <a:spLocks noChangeArrowheads="1"/>
            </p:cNvSpPr>
            <p:nvPr/>
          </p:nvSpPr>
          <p:spPr bwMode="auto">
            <a:xfrm>
              <a:off x="5230" y="2207"/>
              <a:ext cx="4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66"/>
            <p:cNvSpPr>
              <a:spLocks noChangeArrowheads="1"/>
            </p:cNvSpPr>
            <p:nvPr/>
          </p:nvSpPr>
          <p:spPr bwMode="auto">
            <a:xfrm>
              <a:off x="5546" y="2207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67"/>
            <p:cNvSpPr>
              <a:spLocks noChangeArrowheads="1"/>
            </p:cNvSpPr>
            <p:nvPr/>
          </p:nvSpPr>
          <p:spPr bwMode="auto">
            <a:xfrm>
              <a:off x="1938" y="2371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2013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68"/>
            <p:cNvSpPr>
              <a:spLocks noChangeArrowheads="1"/>
            </p:cNvSpPr>
            <p:nvPr/>
          </p:nvSpPr>
          <p:spPr bwMode="auto">
            <a:xfrm>
              <a:off x="2693" y="2371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7.912.875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69"/>
            <p:cNvSpPr>
              <a:spLocks noChangeArrowheads="1"/>
            </p:cNvSpPr>
            <p:nvPr/>
          </p:nvSpPr>
          <p:spPr bwMode="auto">
            <a:xfrm>
              <a:off x="2490" y="2371"/>
              <a:ext cx="263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70"/>
            <p:cNvSpPr>
              <a:spLocks noChangeArrowheads="1"/>
            </p:cNvSpPr>
            <p:nvPr/>
          </p:nvSpPr>
          <p:spPr bwMode="auto">
            <a:xfrm>
              <a:off x="2674" y="2371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1"/>
            <p:cNvSpPr>
              <a:spLocks noChangeArrowheads="1"/>
            </p:cNvSpPr>
            <p:nvPr/>
          </p:nvSpPr>
          <p:spPr bwMode="auto">
            <a:xfrm>
              <a:off x="3600" y="2371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6.747.315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72"/>
            <p:cNvSpPr>
              <a:spLocks noChangeArrowheads="1"/>
            </p:cNvSpPr>
            <p:nvPr/>
          </p:nvSpPr>
          <p:spPr bwMode="auto">
            <a:xfrm>
              <a:off x="3344" y="2371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73"/>
            <p:cNvSpPr>
              <a:spLocks noChangeArrowheads="1"/>
            </p:cNvSpPr>
            <p:nvPr/>
          </p:nvSpPr>
          <p:spPr bwMode="auto">
            <a:xfrm>
              <a:off x="3581" y="2371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74"/>
            <p:cNvSpPr>
              <a:spLocks noChangeArrowheads="1"/>
            </p:cNvSpPr>
            <p:nvPr/>
          </p:nvSpPr>
          <p:spPr bwMode="auto">
            <a:xfrm>
              <a:off x="4580" y="2371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6.075.207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75"/>
            <p:cNvSpPr>
              <a:spLocks noChangeArrowheads="1"/>
            </p:cNvSpPr>
            <p:nvPr/>
          </p:nvSpPr>
          <p:spPr bwMode="auto">
            <a:xfrm>
              <a:off x="4251" y="2371"/>
              <a:ext cx="4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76"/>
            <p:cNvSpPr>
              <a:spLocks noChangeArrowheads="1"/>
            </p:cNvSpPr>
            <p:nvPr/>
          </p:nvSpPr>
          <p:spPr bwMode="auto">
            <a:xfrm>
              <a:off x="4567" y="2371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77"/>
            <p:cNvSpPr>
              <a:spLocks noChangeArrowheads="1"/>
            </p:cNvSpPr>
            <p:nvPr/>
          </p:nvSpPr>
          <p:spPr bwMode="auto">
            <a:xfrm>
              <a:off x="5451" y="2039"/>
              <a:ext cx="52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altLang="pt-BR" sz="16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2</a:t>
              </a:r>
              <a:r>
                <a:rPr kumimoji="0" lang="pt-BR" altLang="pt-BR" sz="16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.378.816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78"/>
            <p:cNvSpPr>
              <a:spLocks noChangeArrowheads="1"/>
            </p:cNvSpPr>
            <p:nvPr/>
          </p:nvSpPr>
          <p:spPr bwMode="auto">
            <a:xfrm>
              <a:off x="5230" y="2371"/>
              <a:ext cx="289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79"/>
            <p:cNvSpPr>
              <a:spLocks noChangeArrowheads="1"/>
            </p:cNvSpPr>
            <p:nvPr/>
          </p:nvSpPr>
          <p:spPr bwMode="auto">
            <a:xfrm>
              <a:off x="5441" y="2371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80"/>
            <p:cNvSpPr>
              <a:spLocks noChangeArrowheads="1"/>
            </p:cNvSpPr>
            <p:nvPr/>
          </p:nvSpPr>
          <p:spPr bwMode="auto">
            <a:xfrm>
              <a:off x="1938" y="2536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2014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1"/>
            <p:cNvSpPr>
              <a:spLocks noChangeArrowheads="1"/>
            </p:cNvSpPr>
            <p:nvPr/>
          </p:nvSpPr>
          <p:spPr bwMode="auto">
            <a:xfrm>
              <a:off x="2693" y="2536"/>
              <a:ext cx="52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7.507.166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82"/>
            <p:cNvSpPr>
              <a:spLocks noChangeArrowheads="1"/>
            </p:cNvSpPr>
            <p:nvPr/>
          </p:nvSpPr>
          <p:spPr bwMode="auto">
            <a:xfrm>
              <a:off x="2490" y="2536"/>
              <a:ext cx="263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83"/>
            <p:cNvSpPr>
              <a:spLocks noChangeArrowheads="1"/>
            </p:cNvSpPr>
            <p:nvPr/>
          </p:nvSpPr>
          <p:spPr bwMode="auto">
            <a:xfrm>
              <a:off x="2674" y="2536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84"/>
            <p:cNvSpPr>
              <a:spLocks noChangeArrowheads="1"/>
            </p:cNvSpPr>
            <p:nvPr/>
          </p:nvSpPr>
          <p:spPr bwMode="auto">
            <a:xfrm>
              <a:off x="3600" y="2536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6.218.740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85"/>
            <p:cNvSpPr>
              <a:spLocks noChangeArrowheads="1"/>
            </p:cNvSpPr>
            <p:nvPr/>
          </p:nvSpPr>
          <p:spPr bwMode="auto">
            <a:xfrm>
              <a:off x="3344" y="2536"/>
              <a:ext cx="3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86"/>
            <p:cNvSpPr>
              <a:spLocks noChangeArrowheads="1"/>
            </p:cNvSpPr>
            <p:nvPr/>
          </p:nvSpPr>
          <p:spPr bwMode="auto">
            <a:xfrm>
              <a:off x="3581" y="2536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87"/>
            <p:cNvSpPr>
              <a:spLocks noChangeArrowheads="1"/>
            </p:cNvSpPr>
            <p:nvPr/>
          </p:nvSpPr>
          <p:spPr bwMode="auto">
            <a:xfrm>
              <a:off x="4580" y="2536"/>
              <a:ext cx="57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6.046.596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88"/>
            <p:cNvSpPr>
              <a:spLocks noChangeArrowheads="1"/>
            </p:cNvSpPr>
            <p:nvPr/>
          </p:nvSpPr>
          <p:spPr bwMode="auto">
            <a:xfrm>
              <a:off x="4251" y="2536"/>
              <a:ext cx="40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89"/>
            <p:cNvSpPr>
              <a:spLocks noChangeArrowheads="1"/>
            </p:cNvSpPr>
            <p:nvPr/>
          </p:nvSpPr>
          <p:spPr bwMode="auto">
            <a:xfrm>
              <a:off x="4567" y="2536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90"/>
            <p:cNvSpPr>
              <a:spLocks noChangeArrowheads="1"/>
            </p:cNvSpPr>
            <p:nvPr/>
          </p:nvSpPr>
          <p:spPr bwMode="auto">
            <a:xfrm>
              <a:off x="5457" y="2214"/>
              <a:ext cx="52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altLang="pt-BR" sz="16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2</a:t>
              </a:r>
              <a:r>
                <a:rPr kumimoji="0" lang="pt-BR" altLang="pt-BR" sz="16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.810.081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91"/>
            <p:cNvSpPr>
              <a:spLocks noChangeArrowheads="1"/>
            </p:cNvSpPr>
            <p:nvPr/>
          </p:nvSpPr>
          <p:spPr bwMode="auto">
            <a:xfrm>
              <a:off x="5250" y="2536"/>
              <a:ext cx="289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92"/>
            <p:cNvSpPr>
              <a:spLocks noChangeArrowheads="1"/>
            </p:cNvSpPr>
            <p:nvPr/>
          </p:nvSpPr>
          <p:spPr bwMode="auto">
            <a:xfrm>
              <a:off x="5461" y="2536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93"/>
            <p:cNvSpPr>
              <a:spLocks noChangeArrowheads="1"/>
            </p:cNvSpPr>
            <p:nvPr/>
          </p:nvSpPr>
          <p:spPr bwMode="auto">
            <a:xfrm>
              <a:off x="1905" y="2700"/>
              <a:ext cx="38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2015*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94"/>
            <p:cNvSpPr>
              <a:spLocks noChangeArrowheads="1"/>
            </p:cNvSpPr>
            <p:nvPr/>
          </p:nvSpPr>
          <p:spPr bwMode="auto">
            <a:xfrm>
              <a:off x="2693" y="2700"/>
              <a:ext cx="52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7.310.643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95"/>
            <p:cNvSpPr>
              <a:spLocks noChangeArrowheads="1"/>
            </p:cNvSpPr>
            <p:nvPr/>
          </p:nvSpPr>
          <p:spPr bwMode="auto">
            <a:xfrm>
              <a:off x="2490" y="2700"/>
              <a:ext cx="263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 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96"/>
            <p:cNvSpPr>
              <a:spLocks noChangeArrowheads="1"/>
            </p:cNvSpPr>
            <p:nvPr/>
          </p:nvSpPr>
          <p:spPr bwMode="auto">
            <a:xfrm>
              <a:off x="2674" y="2700"/>
              <a:ext cx="9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6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97"/>
            <p:cNvSpPr>
              <a:spLocks noChangeArrowheads="1"/>
            </p:cNvSpPr>
            <p:nvPr/>
          </p:nvSpPr>
          <p:spPr bwMode="auto">
            <a:xfrm>
              <a:off x="3611" y="2694"/>
              <a:ext cx="58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altLang="pt-BR" sz="16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5.319.300*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98"/>
            <p:cNvSpPr>
              <a:spLocks noChangeArrowheads="1"/>
            </p:cNvSpPr>
            <p:nvPr/>
          </p:nvSpPr>
          <p:spPr bwMode="auto">
            <a:xfrm>
              <a:off x="4659" y="2700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99"/>
            <p:cNvSpPr>
              <a:spLocks noChangeArrowheads="1"/>
            </p:cNvSpPr>
            <p:nvPr/>
          </p:nvSpPr>
          <p:spPr bwMode="auto">
            <a:xfrm>
              <a:off x="5592" y="2700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100"/>
            <p:cNvSpPr>
              <a:spLocks noChangeArrowheads="1"/>
            </p:cNvSpPr>
            <p:nvPr/>
          </p:nvSpPr>
          <p:spPr bwMode="auto">
            <a:xfrm>
              <a:off x="1721" y="2877"/>
              <a:ext cx="134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* Em 2015, os dados são estimativas.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101"/>
            <p:cNvSpPr>
              <a:spLocks noChangeArrowheads="1"/>
            </p:cNvSpPr>
            <p:nvPr/>
          </p:nvSpPr>
          <p:spPr bwMode="auto">
            <a:xfrm>
              <a:off x="1721" y="3009"/>
              <a:ext cx="270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**RAP atual (22/05/2015). Inclui recursos próprios e despesas obrigatórias.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102"/>
            <p:cNvSpPr>
              <a:spLocks noChangeArrowheads="1"/>
            </p:cNvSpPr>
            <p:nvPr/>
          </p:nvSpPr>
          <p:spPr bwMode="auto">
            <a:xfrm>
              <a:off x="1721" y="3140"/>
              <a:ext cx="1190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Dados: SIAFI Gerencial/SIGMCT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103"/>
            <p:cNvSpPr>
              <a:spLocks noChangeArrowheads="1"/>
            </p:cNvSpPr>
            <p:nvPr/>
          </p:nvSpPr>
          <p:spPr bwMode="auto">
            <a:xfrm>
              <a:off x="2444" y="1221"/>
              <a:ext cx="2705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3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Evolução dos Limites de Pagamento e Restos a Pagar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04"/>
            <p:cNvSpPr>
              <a:spLocks noChangeArrowheads="1"/>
            </p:cNvSpPr>
            <p:nvPr/>
          </p:nvSpPr>
          <p:spPr bwMode="auto">
            <a:xfrm>
              <a:off x="1701" y="1208"/>
              <a:ext cx="7" cy="1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13" name="Rectangle 105"/>
            <p:cNvSpPr>
              <a:spLocks noChangeArrowheads="1"/>
            </p:cNvSpPr>
            <p:nvPr/>
          </p:nvSpPr>
          <p:spPr bwMode="auto">
            <a:xfrm>
              <a:off x="6046" y="1208"/>
              <a:ext cx="6" cy="1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14" name="Rectangle 106"/>
            <p:cNvSpPr>
              <a:spLocks noChangeArrowheads="1"/>
            </p:cNvSpPr>
            <p:nvPr/>
          </p:nvSpPr>
          <p:spPr bwMode="auto">
            <a:xfrm>
              <a:off x="2424" y="1208"/>
              <a:ext cx="7" cy="1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15" name="Rectangle 107"/>
            <p:cNvSpPr>
              <a:spLocks noChangeArrowheads="1"/>
            </p:cNvSpPr>
            <p:nvPr/>
          </p:nvSpPr>
          <p:spPr bwMode="auto">
            <a:xfrm>
              <a:off x="3278" y="1208"/>
              <a:ext cx="7" cy="1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16" name="Rectangle 108"/>
            <p:cNvSpPr>
              <a:spLocks noChangeArrowheads="1"/>
            </p:cNvSpPr>
            <p:nvPr/>
          </p:nvSpPr>
          <p:spPr bwMode="auto">
            <a:xfrm>
              <a:off x="4185" y="1208"/>
              <a:ext cx="7" cy="1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17" name="Rectangle 109"/>
            <p:cNvSpPr>
              <a:spLocks noChangeArrowheads="1"/>
            </p:cNvSpPr>
            <p:nvPr/>
          </p:nvSpPr>
          <p:spPr bwMode="auto">
            <a:xfrm>
              <a:off x="5165" y="1208"/>
              <a:ext cx="6" cy="1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18" name="Rectangle 110"/>
            <p:cNvSpPr>
              <a:spLocks noChangeArrowheads="1"/>
            </p:cNvSpPr>
            <p:nvPr/>
          </p:nvSpPr>
          <p:spPr bwMode="auto">
            <a:xfrm>
              <a:off x="1701" y="1859"/>
              <a:ext cx="4351" cy="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19" name="Line 111"/>
            <p:cNvSpPr>
              <a:spLocks noChangeShapeType="1"/>
            </p:cNvSpPr>
            <p:nvPr/>
          </p:nvSpPr>
          <p:spPr bwMode="auto">
            <a:xfrm>
              <a:off x="2424" y="1609"/>
              <a:ext cx="0" cy="25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0" name="Rectangle 112"/>
            <p:cNvSpPr>
              <a:spLocks noChangeArrowheads="1"/>
            </p:cNvSpPr>
            <p:nvPr/>
          </p:nvSpPr>
          <p:spPr bwMode="auto">
            <a:xfrm>
              <a:off x="2424" y="1609"/>
              <a:ext cx="7" cy="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1" name="Line 113"/>
            <p:cNvSpPr>
              <a:spLocks noChangeShapeType="1"/>
            </p:cNvSpPr>
            <p:nvPr/>
          </p:nvSpPr>
          <p:spPr bwMode="auto">
            <a:xfrm>
              <a:off x="3278" y="1609"/>
              <a:ext cx="0" cy="25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2" name="Rectangle 114"/>
            <p:cNvSpPr>
              <a:spLocks noChangeArrowheads="1"/>
            </p:cNvSpPr>
            <p:nvPr/>
          </p:nvSpPr>
          <p:spPr bwMode="auto">
            <a:xfrm>
              <a:off x="3278" y="1609"/>
              <a:ext cx="7" cy="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3" name="Line 115"/>
            <p:cNvSpPr>
              <a:spLocks noChangeShapeType="1"/>
            </p:cNvSpPr>
            <p:nvPr/>
          </p:nvSpPr>
          <p:spPr bwMode="auto">
            <a:xfrm>
              <a:off x="4185" y="1609"/>
              <a:ext cx="0" cy="25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4" name="Rectangle 116"/>
            <p:cNvSpPr>
              <a:spLocks noChangeArrowheads="1"/>
            </p:cNvSpPr>
            <p:nvPr/>
          </p:nvSpPr>
          <p:spPr bwMode="auto">
            <a:xfrm>
              <a:off x="4185" y="1609"/>
              <a:ext cx="7" cy="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5" name="Line 117"/>
            <p:cNvSpPr>
              <a:spLocks noChangeShapeType="1"/>
            </p:cNvSpPr>
            <p:nvPr/>
          </p:nvSpPr>
          <p:spPr bwMode="auto">
            <a:xfrm>
              <a:off x="5165" y="1609"/>
              <a:ext cx="0" cy="25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6" name="Rectangle 118"/>
            <p:cNvSpPr>
              <a:spLocks noChangeArrowheads="1"/>
            </p:cNvSpPr>
            <p:nvPr/>
          </p:nvSpPr>
          <p:spPr bwMode="auto">
            <a:xfrm>
              <a:off x="5165" y="1609"/>
              <a:ext cx="6" cy="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8" name="Rectangle 120"/>
            <p:cNvSpPr>
              <a:spLocks noChangeArrowheads="1"/>
            </p:cNvSpPr>
            <p:nvPr/>
          </p:nvSpPr>
          <p:spPr bwMode="auto">
            <a:xfrm>
              <a:off x="1701" y="2030"/>
              <a:ext cx="4351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9" name="Line 121"/>
            <p:cNvSpPr>
              <a:spLocks noChangeShapeType="1"/>
            </p:cNvSpPr>
            <p:nvPr/>
          </p:nvSpPr>
          <p:spPr bwMode="auto">
            <a:xfrm>
              <a:off x="1701" y="2194"/>
              <a:ext cx="4351" cy="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0" name="Rectangle 122"/>
            <p:cNvSpPr>
              <a:spLocks noChangeArrowheads="1"/>
            </p:cNvSpPr>
            <p:nvPr/>
          </p:nvSpPr>
          <p:spPr bwMode="auto">
            <a:xfrm>
              <a:off x="1701" y="2194"/>
              <a:ext cx="4351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1" name="Line 123"/>
            <p:cNvSpPr>
              <a:spLocks noChangeShapeType="1"/>
            </p:cNvSpPr>
            <p:nvPr/>
          </p:nvSpPr>
          <p:spPr bwMode="auto">
            <a:xfrm>
              <a:off x="1701" y="2358"/>
              <a:ext cx="4351" cy="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2" name="Rectangle 124"/>
            <p:cNvSpPr>
              <a:spLocks noChangeArrowheads="1"/>
            </p:cNvSpPr>
            <p:nvPr/>
          </p:nvSpPr>
          <p:spPr bwMode="auto">
            <a:xfrm>
              <a:off x="1701" y="2358"/>
              <a:ext cx="4351" cy="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3" name="Line 125"/>
            <p:cNvSpPr>
              <a:spLocks noChangeShapeType="1"/>
            </p:cNvSpPr>
            <p:nvPr/>
          </p:nvSpPr>
          <p:spPr bwMode="auto">
            <a:xfrm>
              <a:off x="1701" y="2523"/>
              <a:ext cx="4351" cy="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4" name="Rectangle 126"/>
            <p:cNvSpPr>
              <a:spLocks noChangeArrowheads="1"/>
            </p:cNvSpPr>
            <p:nvPr/>
          </p:nvSpPr>
          <p:spPr bwMode="auto">
            <a:xfrm>
              <a:off x="1701" y="2523"/>
              <a:ext cx="4351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5" name="Line 127"/>
            <p:cNvSpPr>
              <a:spLocks noChangeShapeType="1"/>
            </p:cNvSpPr>
            <p:nvPr/>
          </p:nvSpPr>
          <p:spPr bwMode="auto">
            <a:xfrm>
              <a:off x="1701" y="2687"/>
              <a:ext cx="4351" cy="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6" name="Rectangle 128"/>
            <p:cNvSpPr>
              <a:spLocks noChangeArrowheads="1"/>
            </p:cNvSpPr>
            <p:nvPr/>
          </p:nvSpPr>
          <p:spPr bwMode="auto">
            <a:xfrm>
              <a:off x="1701" y="2687"/>
              <a:ext cx="4351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7" name="Line 129"/>
            <p:cNvSpPr>
              <a:spLocks noChangeShapeType="1"/>
            </p:cNvSpPr>
            <p:nvPr/>
          </p:nvSpPr>
          <p:spPr bwMode="auto">
            <a:xfrm>
              <a:off x="2424" y="1878"/>
              <a:ext cx="0" cy="98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8" name="Rectangle 130"/>
            <p:cNvSpPr>
              <a:spLocks noChangeArrowheads="1"/>
            </p:cNvSpPr>
            <p:nvPr/>
          </p:nvSpPr>
          <p:spPr bwMode="auto">
            <a:xfrm>
              <a:off x="2424" y="1878"/>
              <a:ext cx="7" cy="9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9" name="Line 131"/>
            <p:cNvSpPr>
              <a:spLocks noChangeShapeType="1"/>
            </p:cNvSpPr>
            <p:nvPr/>
          </p:nvSpPr>
          <p:spPr bwMode="auto">
            <a:xfrm>
              <a:off x="3278" y="1878"/>
              <a:ext cx="0" cy="98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0" name="Rectangle 132"/>
            <p:cNvSpPr>
              <a:spLocks noChangeArrowheads="1"/>
            </p:cNvSpPr>
            <p:nvPr/>
          </p:nvSpPr>
          <p:spPr bwMode="auto">
            <a:xfrm>
              <a:off x="3278" y="1878"/>
              <a:ext cx="7" cy="9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1" name="Line 133"/>
            <p:cNvSpPr>
              <a:spLocks noChangeShapeType="1"/>
            </p:cNvSpPr>
            <p:nvPr/>
          </p:nvSpPr>
          <p:spPr bwMode="auto">
            <a:xfrm>
              <a:off x="4185" y="1878"/>
              <a:ext cx="0" cy="98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2" name="Rectangle 134"/>
            <p:cNvSpPr>
              <a:spLocks noChangeArrowheads="1"/>
            </p:cNvSpPr>
            <p:nvPr/>
          </p:nvSpPr>
          <p:spPr bwMode="auto">
            <a:xfrm>
              <a:off x="4185" y="1878"/>
              <a:ext cx="7" cy="9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3" name="Line 135"/>
            <p:cNvSpPr>
              <a:spLocks noChangeShapeType="1"/>
            </p:cNvSpPr>
            <p:nvPr/>
          </p:nvSpPr>
          <p:spPr bwMode="auto">
            <a:xfrm>
              <a:off x="5165" y="1878"/>
              <a:ext cx="0" cy="98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4" name="Rectangle 136"/>
            <p:cNvSpPr>
              <a:spLocks noChangeArrowheads="1"/>
            </p:cNvSpPr>
            <p:nvPr/>
          </p:nvSpPr>
          <p:spPr bwMode="auto">
            <a:xfrm>
              <a:off x="5165" y="1878"/>
              <a:ext cx="6" cy="9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5" name="Line 137"/>
            <p:cNvSpPr>
              <a:spLocks noChangeShapeType="1"/>
            </p:cNvSpPr>
            <p:nvPr/>
          </p:nvSpPr>
          <p:spPr bwMode="auto">
            <a:xfrm>
              <a:off x="1701" y="325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6" name="Rectangle 138"/>
            <p:cNvSpPr>
              <a:spLocks noChangeArrowheads="1"/>
            </p:cNvSpPr>
            <p:nvPr/>
          </p:nvSpPr>
          <p:spPr bwMode="auto">
            <a:xfrm>
              <a:off x="1701" y="3252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7" name="Line 139"/>
            <p:cNvSpPr>
              <a:spLocks noChangeShapeType="1"/>
            </p:cNvSpPr>
            <p:nvPr/>
          </p:nvSpPr>
          <p:spPr bwMode="auto">
            <a:xfrm>
              <a:off x="2424" y="325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8" name="Rectangle 140"/>
            <p:cNvSpPr>
              <a:spLocks noChangeArrowheads="1"/>
            </p:cNvSpPr>
            <p:nvPr/>
          </p:nvSpPr>
          <p:spPr bwMode="auto">
            <a:xfrm>
              <a:off x="2424" y="3252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9" name="Line 141"/>
            <p:cNvSpPr>
              <a:spLocks noChangeShapeType="1"/>
            </p:cNvSpPr>
            <p:nvPr/>
          </p:nvSpPr>
          <p:spPr bwMode="auto">
            <a:xfrm>
              <a:off x="3278" y="325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0" name="Rectangle 142"/>
            <p:cNvSpPr>
              <a:spLocks noChangeArrowheads="1"/>
            </p:cNvSpPr>
            <p:nvPr/>
          </p:nvSpPr>
          <p:spPr bwMode="auto">
            <a:xfrm>
              <a:off x="3278" y="3252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1" name="Line 143"/>
            <p:cNvSpPr>
              <a:spLocks noChangeShapeType="1"/>
            </p:cNvSpPr>
            <p:nvPr/>
          </p:nvSpPr>
          <p:spPr bwMode="auto">
            <a:xfrm>
              <a:off x="4185" y="325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2" name="Rectangle 144"/>
            <p:cNvSpPr>
              <a:spLocks noChangeArrowheads="1"/>
            </p:cNvSpPr>
            <p:nvPr/>
          </p:nvSpPr>
          <p:spPr bwMode="auto">
            <a:xfrm>
              <a:off x="4185" y="3252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3" name="Line 145"/>
            <p:cNvSpPr>
              <a:spLocks noChangeShapeType="1"/>
            </p:cNvSpPr>
            <p:nvPr/>
          </p:nvSpPr>
          <p:spPr bwMode="auto">
            <a:xfrm>
              <a:off x="5165" y="325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4" name="Rectangle 146"/>
            <p:cNvSpPr>
              <a:spLocks noChangeArrowheads="1"/>
            </p:cNvSpPr>
            <p:nvPr/>
          </p:nvSpPr>
          <p:spPr bwMode="auto">
            <a:xfrm>
              <a:off x="5165" y="3252"/>
              <a:ext cx="6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5" name="Line 147"/>
            <p:cNvSpPr>
              <a:spLocks noChangeShapeType="1"/>
            </p:cNvSpPr>
            <p:nvPr/>
          </p:nvSpPr>
          <p:spPr bwMode="auto">
            <a:xfrm>
              <a:off x="6046" y="3252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6" name="Rectangle 148"/>
            <p:cNvSpPr>
              <a:spLocks noChangeArrowheads="1"/>
            </p:cNvSpPr>
            <p:nvPr/>
          </p:nvSpPr>
          <p:spPr bwMode="auto">
            <a:xfrm>
              <a:off x="6046" y="3252"/>
              <a:ext cx="6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7" name="Line 149"/>
            <p:cNvSpPr>
              <a:spLocks noChangeShapeType="1"/>
            </p:cNvSpPr>
            <p:nvPr/>
          </p:nvSpPr>
          <p:spPr bwMode="auto">
            <a:xfrm>
              <a:off x="6052" y="2983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8" name="Rectangle 150"/>
            <p:cNvSpPr>
              <a:spLocks noChangeArrowheads="1"/>
            </p:cNvSpPr>
            <p:nvPr/>
          </p:nvSpPr>
          <p:spPr bwMode="auto">
            <a:xfrm>
              <a:off x="6052" y="2983"/>
              <a:ext cx="7" cy="6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9" name="Line 151"/>
            <p:cNvSpPr>
              <a:spLocks noChangeShapeType="1"/>
            </p:cNvSpPr>
            <p:nvPr/>
          </p:nvSpPr>
          <p:spPr bwMode="auto">
            <a:xfrm>
              <a:off x="6052" y="311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0" name="Rectangle 152"/>
            <p:cNvSpPr>
              <a:spLocks noChangeArrowheads="1"/>
            </p:cNvSpPr>
            <p:nvPr/>
          </p:nvSpPr>
          <p:spPr bwMode="auto">
            <a:xfrm>
              <a:off x="6052" y="3114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1" name="Line 153"/>
            <p:cNvSpPr>
              <a:spLocks noChangeShapeType="1"/>
            </p:cNvSpPr>
            <p:nvPr/>
          </p:nvSpPr>
          <p:spPr bwMode="auto">
            <a:xfrm>
              <a:off x="6052" y="3245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2" name="Rectangle 154"/>
            <p:cNvSpPr>
              <a:spLocks noChangeArrowheads="1"/>
            </p:cNvSpPr>
            <p:nvPr/>
          </p:nvSpPr>
          <p:spPr bwMode="auto">
            <a:xfrm>
              <a:off x="6052" y="3245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3" name="Rectangle 155"/>
            <p:cNvSpPr>
              <a:spLocks noChangeArrowheads="1"/>
            </p:cNvSpPr>
            <p:nvPr/>
          </p:nvSpPr>
          <p:spPr bwMode="auto">
            <a:xfrm>
              <a:off x="6032" y="2838"/>
              <a:ext cx="14" cy="13"/>
            </a:xfrm>
            <a:prstGeom prst="rect">
              <a:avLst/>
            </a:prstGeom>
            <a:solidFill>
              <a:srgbClr val="485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4" name="Rectangle 156"/>
            <p:cNvSpPr>
              <a:spLocks noChangeArrowheads="1"/>
            </p:cNvSpPr>
            <p:nvPr/>
          </p:nvSpPr>
          <p:spPr bwMode="auto">
            <a:xfrm>
              <a:off x="6039" y="2845"/>
              <a:ext cx="7" cy="6"/>
            </a:xfrm>
            <a:prstGeom prst="rect">
              <a:avLst/>
            </a:prstGeom>
            <a:solidFill>
              <a:srgbClr val="485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5" name="Rectangle 157"/>
            <p:cNvSpPr>
              <a:spLocks noChangeArrowheads="1"/>
            </p:cNvSpPr>
            <p:nvPr/>
          </p:nvSpPr>
          <p:spPr bwMode="auto">
            <a:xfrm>
              <a:off x="6039" y="2845"/>
              <a:ext cx="7" cy="6"/>
            </a:xfrm>
            <a:prstGeom prst="rect">
              <a:avLst/>
            </a:prstGeom>
            <a:solidFill>
              <a:srgbClr val="485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6" name="Rectangle 158"/>
            <p:cNvSpPr>
              <a:spLocks noChangeArrowheads="1"/>
            </p:cNvSpPr>
            <p:nvPr/>
          </p:nvSpPr>
          <p:spPr bwMode="auto">
            <a:xfrm>
              <a:off x="6019" y="2838"/>
              <a:ext cx="13" cy="13"/>
            </a:xfrm>
            <a:prstGeom prst="rect">
              <a:avLst/>
            </a:prstGeom>
            <a:solidFill>
              <a:srgbClr val="485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7" name="Rectangle 159"/>
            <p:cNvSpPr>
              <a:spLocks noChangeArrowheads="1"/>
            </p:cNvSpPr>
            <p:nvPr/>
          </p:nvSpPr>
          <p:spPr bwMode="auto">
            <a:xfrm>
              <a:off x="6026" y="2845"/>
              <a:ext cx="6" cy="6"/>
            </a:xfrm>
            <a:prstGeom prst="rect">
              <a:avLst/>
            </a:prstGeom>
            <a:solidFill>
              <a:srgbClr val="485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8" name="Rectangle 160"/>
            <p:cNvSpPr>
              <a:spLocks noChangeArrowheads="1"/>
            </p:cNvSpPr>
            <p:nvPr/>
          </p:nvSpPr>
          <p:spPr bwMode="auto">
            <a:xfrm>
              <a:off x="6026" y="2845"/>
              <a:ext cx="6" cy="6"/>
            </a:xfrm>
            <a:prstGeom prst="rect">
              <a:avLst/>
            </a:prstGeom>
            <a:solidFill>
              <a:srgbClr val="485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9" name="Rectangle 161"/>
            <p:cNvSpPr>
              <a:spLocks noChangeArrowheads="1"/>
            </p:cNvSpPr>
            <p:nvPr/>
          </p:nvSpPr>
          <p:spPr bwMode="auto">
            <a:xfrm>
              <a:off x="6032" y="2825"/>
              <a:ext cx="14" cy="13"/>
            </a:xfrm>
            <a:prstGeom prst="rect">
              <a:avLst/>
            </a:prstGeom>
            <a:solidFill>
              <a:srgbClr val="485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0" name="Rectangle 162"/>
            <p:cNvSpPr>
              <a:spLocks noChangeArrowheads="1"/>
            </p:cNvSpPr>
            <p:nvPr/>
          </p:nvSpPr>
          <p:spPr bwMode="auto">
            <a:xfrm>
              <a:off x="6039" y="2831"/>
              <a:ext cx="7" cy="7"/>
            </a:xfrm>
            <a:prstGeom prst="rect">
              <a:avLst/>
            </a:prstGeom>
            <a:solidFill>
              <a:srgbClr val="485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1" name="Rectangle 163"/>
            <p:cNvSpPr>
              <a:spLocks noChangeArrowheads="1"/>
            </p:cNvSpPr>
            <p:nvPr/>
          </p:nvSpPr>
          <p:spPr bwMode="auto">
            <a:xfrm>
              <a:off x="6039" y="2831"/>
              <a:ext cx="7" cy="7"/>
            </a:xfrm>
            <a:prstGeom prst="rect">
              <a:avLst/>
            </a:prstGeom>
            <a:solidFill>
              <a:srgbClr val="485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72" name="Rectangle 90"/>
          <p:cNvSpPr>
            <a:spLocks noChangeArrowheads="1"/>
          </p:cNvSpPr>
          <p:nvPr/>
        </p:nvSpPr>
        <p:spPr bwMode="auto">
          <a:xfrm>
            <a:off x="8662987" y="3783773"/>
            <a:ext cx="83195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16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3.692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.592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3" name="Rectangle 90"/>
          <p:cNvSpPr>
            <a:spLocks noChangeArrowheads="1"/>
          </p:cNvSpPr>
          <p:nvPr/>
        </p:nvSpPr>
        <p:spPr bwMode="auto">
          <a:xfrm>
            <a:off x="8673577" y="4043998"/>
            <a:ext cx="83195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3.426.675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4" name="Rectangle 97"/>
          <p:cNvSpPr>
            <a:spLocks noChangeArrowheads="1"/>
          </p:cNvSpPr>
          <p:nvPr/>
        </p:nvSpPr>
        <p:spPr bwMode="auto">
          <a:xfrm>
            <a:off x="7247404" y="4277051"/>
            <a:ext cx="9350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16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5.319.300*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5" name="Rectangle 90"/>
          <p:cNvSpPr>
            <a:spLocks noChangeArrowheads="1"/>
          </p:cNvSpPr>
          <p:nvPr/>
        </p:nvSpPr>
        <p:spPr bwMode="auto">
          <a:xfrm>
            <a:off x="8673577" y="4312096"/>
            <a:ext cx="10371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16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2</a:t>
            </a:r>
            <a:r>
              <a:rPr kumimoji="0" lang="pt-BR" altLang="pt-BR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.322.666**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7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2872" y="2819686"/>
            <a:ext cx="10515600" cy="1325563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OBRIGADO.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2"/>
            <a:ext cx="9906000" cy="54700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258025" y="6395228"/>
            <a:ext cx="9790975" cy="423516"/>
            <a:chOff x="0" y="6107615"/>
            <a:chExt cx="9180000" cy="511126"/>
          </a:xfrm>
        </p:grpSpPr>
        <p:sp>
          <p:nvSpPr>
            <p:cNvPr id="6" name="CaixaDeTexto 5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 Executiva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9" name="Conector reto 8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16570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28861" y="407592"/>
            <a:ext cx="8543925" cy="825680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rgbClr val="FF0000"/>
                </a:solidFill>
              </a:rPr>
              <a:t>Dispêndio Nacional em C&amp;T</a:t>
            </a:r>
            <a:endParaRPr lang="pt-BR" sz="4000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184" y="0"/>
            <a:ext cx="9906000" cy="54700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49240" y="1447989"/>
            <a:ext cx="8293520" cy="459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131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28861" y="407592"/>
            <a:ext cx="8543925" cy="825680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rgbClr val="FF0000"/>
                </a:solidFill>
              </a:rPr>
              <a:t>Evolução do Orçamento </a:t>
            </a:r>
            <a:r>
              <a:rPr lang="pt-BR" sz="4000" b="1" dirty="0" smtClean="0">
                <a:solidFill>
                  <a:srgbClr val="FF0000"/>
                </a:solidFill>
              </a:rPr>
              <a:t>do MCTI</a:t>
            </a:r>
            <a:endParaRPr lang="pt-BR" sz="4000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184" y="0"/>
            <a:ext cx="9906000" cy="547007"/>
          </a:xfrm>
          <a:prstGeom prst="rect">
            <a:avLst/>
          </a:prstGeom>
        </p:spPr>
      </p:pic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079619"/>
              </p:ext>
            </p:extLst>
          </p:nvPr>
        </p:nvGraphicFramePr>
        <p:xfrm>
          <a:off x="3375025" y="1108075"/>
          <a:ext cx="4648200" cy="5611813"/>
        </p:xfrm>
        <a:graphic>
          <a:graphicData uri="http://schemas.openxmlformats.org/presentationml/2006/ole">
            <p:oleObj spid="_x0000_s1168" name="Planilha" r:id="rId5" imgW="6981856" imgH="8429670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34666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4038" y="570414"/>
            <a:ext cx="8543925" cy="1325563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Evolução do Orçamento Total por Grupo de Natureza de Despesa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2"/>
            <a:ext cx="9906000" cy="54700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258025" y="6395228"/>
            <a:ext cx="9790975" cy="423516"/>
            <a:chOff x="0" y="6107615"/>
            <a:chExt cx="9180000" cy="511126"/>
          </a:xfrm>
        </p:grpSpPr>
        <p:sp>
          <p:nvSpPr>
            <p:cNvPr id="6" name="CaixaDeTexto 5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 Executiva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9" name="Conector reto 8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4"/>
          <p:cNvGrpSpPr>
            <a:grpSpLocks noChangeAspect="1"/>
          </p:cNvGrpSpPr>
          <p:nvPr/>
        </p:nvGrpSpPr>
        <p:grpSpPr bwMode="auto">
          <a:xfrm>
            <a:off x="1374775" y="2008188"/>
            <a:ext cx="9596438" cy="3892549"/>
            <a:chOff x="866" y="1265"/>
            <a:chExt cx="6045" cy="2452"/>
          </a:xfrm>
        </p:grpSpPr>
        <p:sp>
          <p:nvSpPr>
            <p:cNvPr id="12" name="AutoShape 3"/>
            <p:cNvSpPr>
              <a:spLocks noChangeAspect="1" noChangeArrowheads="1" noTextEdit="1"/>
            </p:cNvSpPr>
            <p:nvPr/>
          </p:nvSpPr>
          <p:spPr bwMode="auto">
            <a:xfrm>
              <a:off x="866" y="1265"/>
              <a:ext cx="5632" cy="2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866" y="1265"/>
              <a:ext cx="6045" cy="2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866" y="1530"/>
              <a:ext cx="5632" cy="400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6491" y="1530"/>
              <a:ext cx="420" cy="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866" y="1923"/>
              <a:ext cx="5632" cy="174"/>
            </a:xfrm>
            <a:prstGeom prst="rect">
              <a:avLst/>
            </a:prstGeom>
            <a:solidFill>
              <a:srgbClr val="B8C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6491" y="1923"/>
              <a:ext cx="420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866" y="2091"/>
              <a:ext cx="5632" cy="168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6491" y="2091"/>
              <a:ext cx="420" cy="1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866" y="2252"/>
              <a:ext cx="5632" cy="168"/>
            </a:xfrm>
            <a:prstGeom prst="rect">
              <a:avLst/>
            </a:prstGeom>
            <a:solidFill>
              <a:srgbClr val="B8C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6491" y="2252"/>
              <a:ext cx="420" cy="1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2" name="Rectangle 14"/>
            <p:cNvSpPr>
              <a:spLocks noChangeArrowheads="1"/>
            </p:cNvSpPr>
            <p:nvPr/>
          </p:nvSpPr>
          <p:spPr bwMode="auto">
            <a:xfrm>
              <a:off x="866" y="2414"/>
              <a:ext cx="5632" cy="167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3" name="Rectangle 15"/>
            <p:cNvSpPr>
              <a:spLocks noChangeArrowheads="1"/>
            </p:cNvSpPr>
            <p:nvPr/>
          </p:nvSpPr>
          <p:spPr bwMode="auto">
            <a:xfrm>
              <a:off x="6491" y="2414"/>
              <a:ext cx="420" cy="1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" name="Rectangle 16"/>
            <p:cNvSpPr>
              <a:spLocks noChangeArrowheads="1"/>
            </p:cNvSpPr>
            <p:nvPr/>
          </p:nvSpPr>
          <p:spPr bwMode="auto">
            <a:xfrm>
              <a:off x="866" y="2575"/>
              <a:ext cx="5632" cy="168"/>
            </a:xfrm>
            <a:prstGeom prst="rect">
              <a:avLst/>
            </a:prstGeom>
            <a:solidFill>
              <a:srgbClr val="B8C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5" name="Rectangle 17"/>
            <p:cNvSpPr>
              <a:spLocks noChangeArrowheads="1"/>
            </p:cNvSpPr>
            <p:nvPr/>
          </p:nvSpPr>
          <p:spPr bwMode="auto">
            <a:xfrm>
              <a:off x="6491" y="2575"/>
              <a:ext cx="420" cy="1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" name="Rectangle 18"/>
            <p:cNvSpPr>
              <a:spLocks noChangeArrowheads="1"/>
            </p:cNvSpPr>
            <p:nvPr/>
          </p:nvSpPr>
          <p:spPr bwMode="auto">
            <a:xfrm>
              <a:off x="866" y="2736"/>
              <a:ext cx="419" cy="1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7" name="Rectangle 19"/>
            <p:cNvSpPr>
              <a:spLocks noChangeArrowheads="1"/>
            </p:cNvSpPr>
            <p:nvPr/>
          </p:nvSpPr>
          <p:spPr bwMode="auto">
            <a:xfrm>
              <a:off x="1279" y="2736"/>
              <a:ext cx="3116" cy="1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8" name="Rectangle 20"/>
            <p:cNvSpPr>
              <a:spLocks noChangeArrowheads="1"/>
            </p:cNvSpPr>
            <p:nvPr/>
          </p:nvSpPr>
          <p:spPr bwMode="auto">
            <a:xfrm>
              <a:off x="4388" y="2736"/>
              <a:ext cx="2523" cy="1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9" name="Rectangle 21"/>
            <p:cNvSpPr>
              <a:spLocks noChangeArrowheads="1"/>
            </p:cNvSpPr>
            <p:nvPr/>
          </p:nvSpPr>
          <p:spPr bwMode="auto">
            <a:xfrm>
              <a:off x="866" y="2865"/>
              <a:ext cx="6045" cy="8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0" name="Rectangle 22"/>
            <p:cNvSpPr>
              <a:spLocks noChangeArrowheads="1"/>
            </p:cNvSpPr>
            <p:nvPr/>
          </p:nvSpPr>
          <p:spPr bwMode="auto">
            <a:xfrm>
              <a:off x="6246" y="1433"/>
              <a:ext cx="264" cy="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R$ MIL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3"/>
            <p:cNvSpPr>
              <a:spLocks noChangeArrowheads="1"/>
            </p:cNvSpPr>
            <p:nvPr/>
          </p:nvSpPr>
          <p:spPr bwMode="auto">
            <a:xfrm>
              <a:off x="995" y="1672"/>
              <a:ext cx="232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Ano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4"/>
            <p:cNvSpPr>
              <a:spLocks noChangeArrowheads="1"/>
            </p:cNvSpPr>
            <p:nvPr/>
          </p:nvSpPr>
          <p:spPr bwMode="auto">
            <a:xfrm>
              <a:off x="1524" y="1672"/>
              <a:ext cx="239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OCC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25"/>
            <p:cNvSpPr>
              <a:spLocks noChangeArrowheads="1"/>
            </p:cNvSpPr>
            <p:nvPr/>
          </p:nvSpPr>
          <p:spPr bwMode="auto">
            <a:xfrm>
              <a:off x="1976" y="1607"/>
              <a:ext cx="458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Variação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6"/>
            <p:cNvSpPr>
              <a:spLocks noChangeArrowheads="1"/>
            </p:cNvSpPr>
            <p:nvPr/>
          </p:nvSpPr>
          <p:spPr bwMode="auto">
            <a:xfrm>
              <a:off x="2111" y="1736"/>
              <a:ext cx="135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7"/>
            <p:cNvSpPr>
              <a:spLocks noChangeArrowheads="1"/>
            </p:cNvSpPr>
            <p:nvPr/>
          </p:nvSpPr>
          <p:spPr bwMode="auto">
            <a:xfrm>
              <a:off x="2447" y="1672"/>
              <a:ext cx="445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Emendas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8"/>
            <p:cNvSpPr>
              <a:spLocks noChangeArrowheads="1"/>
            </p:cNvSpPr>
            <p:nvPr/>
          </p:nvSpPr>
          <p:spPr bwMode="auto">
            <a:xfrm>
              <a:off x="2943" y="1607"/>
              <a:ext cx="458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Variação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9"/>
            <p:cNvSpPr>
              <a:spLocks noChangeArrowheads="1"/>
            </p:cNvSpPr>
            <p:nvPr/>
          </p:nvSpPr>
          <p:spPr bwMode="auto">
            <a:xfrm>
              <a:off x="3079" y="1736"/>
              <a:ext cx="135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0"/>
            <p:cNvSpPr>
              <a:spLocks noChangeArrowheads="1"/>
            </p:cNvSpPr>
            <p:nvPr/>
          </p:nvSpPr>
          <p:spPr bwMode="auto">
            <a:xfrm>
              <a:off x="3498" y="1672"/>
              <a:ext cx="381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Pessoal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1"/>
            <p:cNvSpPr>
              <a:spLocks noChangeArrowheads="1"/>
            </p:cNvSpPr>
            <p:nvPr/>
          </p:nvSpPr>
          <p:spPr bwMode="auto">
            <a:xfrm>
              <a:off x="4014" y="1607"/>
              <a:ext cx="458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Variação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2"/>
            <p:cNvSpPr>
              <a:spLocks noChangeArrowheads="1"/>
            </p:cNvSpPr>
            <p:nvPr/>
          </p:nvSpPr>
          <p:spPr bwMode="auto">
            <a:xfrm>
              <a:off x="4150" y="1736"/>
              <a:ext cx="135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3"/>
            <p:cNvSpPr>
              <a:spLocks noChangeArrowheads="1"/>
            </p:cNvSpPr>
            <p:nvPr/>
          </p:nvSpPr>
          <p:spPr bwMode="auto">
            <a:xfrm>
              <a:off x="4453" y="1607"/>
              <a:ext cx="548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Reserva de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34"/>
            <p:cNvSpPr>
              <a:spLocks noChangeArrowheads="1"/>
            </p:cNvSpPr>
            <p:nvPr/>
          </p:nvSpPr>
          <p:spPr bwMode="auto">
            <a:xfrm>
              <a:off x="4408" y="1736"/>
              <a:ext cx="613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Contingência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35"/>
            <p:cNvSpPr>
              <a:spLocks noChangeArrowheads="1"/>
            </p:cNvSpPr>
            <p:nvPr/>
          </p:nvSpPr>
          <p:spPr bwMode="auto">
            <a:xfrm>
              <a:off x="4982" y="1607"/>
              <a:ext cx="458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Variação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5117" y="1736"/>
              <a:ext cx="135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7"/>
            <p:cNvSpPr>
              <a:spLocks noChangeArrowheads="1"/>
            </p:cNvSpPr>
            <p:nvPr/>
          </p:nvSpPr>
          <p:spPr bwMode="auto">
            <a:xfrm>
              <a:off x="5479" y="1672"/>
              <a:ext cx="587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TOTAL MCTI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8"/>
            <p:cNvSpPr>
              <a:spLocks noChangeArrowheads="1"/>
            </p:cNvSpPr>
            <p:nvPr/>
          </p:nvSpPr>
          <p:spPr bwMode="auto">
            <a:xfrm>
              <a:off x="6117" y="1607"/>
              <a:ext cx="458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Variação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9"/>
            <p:cNvSpPr>
              <a:spLocks noChangeArrowheads="1"/>
            </p:cNvSpPr>
            <p:nvPr/>
          </p:nvSpPr>
          <p:spPr bwMode="auto">
            <a:xfrm>
              <a:off x="6253" y="1736"/>
              <a:ext cx="135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0"/>
            <p:cNvSpPr>
              <a:spLocks noChangeArrowheads="1"/>
            </p:cNvSpPr>
            <p:nvPr/>
          </p:nvSpPr>
          <p:spPr bwMode="auto">
            <a:xfrm>
              <a:off x="950" y="1943"/>
              <a:ext cx="32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2011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1"/>
            <p:cNvSpPr>
              <a:spLocks noChangeArrowheads="1"/>
            </p:cNvSpPr>
            <p:nvPr/>
          </p:nvSpPr>
          <p:spPr bwMode="auto">
            <a:xfrm>
              <a:off x="1363" y="1943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5.113.187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2"/>
            <p:cNvSpPr>
              <a:spLocks noChangeArrowheads="1"/>
            </p:cNvSpPr>
            <p:nvPr/>
          </p:nvSpPr>
          <p:spPr bwMode="auto">
            <a:xfrm>
              <a:off x="1343" y="1943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43"/>
            <p:cNvSpPr>
              <a:spLocks noChangeArrowheads="1"/>
            </p:cNvSpPr>
            <p:nvPr/>
          </p:nvSpPr>
          <p:spPr bwMode="auto">
            <a:xfrm>
              <a:off x="2130" y="1943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44"/>
            <p:cNvSpPr>
              <a:spLocks noChangeArrowheads="1"/>
            </p:cNvSpPr>
            <p:nvPr/>
          </p:nvSpPr>
          <p:spPr bwMode="auto">
            <a:xfrm>
              <a:off x="2427" y="1943"/>
              <a:ext cx="4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152.362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45"/>
            <p:cNvSpPr>
              <a:spLocks noChangeArrowheads="1"/>
            </p:cNvSpPr>
            <p:nvPr/>
          </p:nvSpPr>
          <p:spPr bwMode="auto">
            <a:xfrm>
              <a:off x="2414" y="1943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46"/>
            <p:cNvSpPr>
              <a:spLocks noChangeArrowheads="1"/>
            </p:cNvSpPr>
            <p:nvPr/>
          </p:nvSpPr>
          <p:spPr bwMode="auto">
            <a:xfrm>
              <a:off x="3098" y="1943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47"/>
            <p:cNvSpPr>
              <a:spLocks noChangeArrowheads="1"/>
            </p:cNvSpPr>
            <p:nvPr/>
          </p:nvSpPr>
          <p:spPr bwMode="auto">
            <a:xfrm>
              <a:off x="3401" y="1943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1.767.268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48"/>
            <p:cNvSpPr>
              <a:spLocks noChangeArrowheads="1"/>
            </p:cNvSpPr>
            <p:nvPr/>
          </p:nvSpPr>
          <p:spPr bwMode="auto">
            <a:xfrm>
              <a:off x="3382" y="1943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49"/>
            <p:cNvSpPr>
              <a:spLocks noChangeArrowheads="1"/>
            </p:cNvSpPr>
            <p:nvPr/>
          </p:nvSpPr>
          <p:spPr bwMode="auto">
            <a:xfrm>
              <a:off x="4169" y="1943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0"/>
            <p:cNvSpPr>
              <a:spLocks noChangeArrowheads="1"/>
            </p:cNvSpPr>
            <p:nvPr/>
          </p:nvSpPr>
          <p:spPr bwMode="auto">
            <a:xfrm>
              <a:off x="4466" y="1943"/>
              <a:ext cx="4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315.837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1"/>
            <p:cNvSpPr>
              <a:spLocks noChangeArrowheads="1"/>
            </p:cNvSpPr>
            <p:nvPr/>
          </p:nvSpPr>
          <p:spPr bwMode="auto">
            <a:xfrm>
              <a:off x="4453" y="1943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2"/>
            <p:cNvSpPr>
              <a:spLocks noChangeArrowheads="1"/>
            </p:cNvSpPr>
            <p:nvPr/>
          </p:nvSpPr>
          <p:spPr bwMode="auto">
            <a:xfrm>
              <a:off x="5137" y="1943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53"/>
            <p:cNvSpPr>
              <a:spLocks noChangeArrowheads="1"/>
            </p:cNvSpPr>
            <p:nvPr/>
          </p:nvSpPr>
          <p:spPr bwMode="auto">
            <a:xfrm>
              <a:off x="5504" y="1943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7.348.654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54"/>
            <p:cNvSpPr>
              <a:spLocks noChangeArrowheads="1"/>
            </p:cNvSpPr>
            <p:nvPr/>
          </p:nvSpPr>
          <p:spPr bwMode="auto">
            <a:xfrm>
              <a:off x="5421" y="1943"/>
              <a:ext cx="148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55"/>
            <p:cNvSpPr>
              <a:spLocks noChangeArrowheads="1"/>
            </p:cNvSpPr>
            <p:nvPr/>
          </p:nvSpPr>
          <p:spPr bwMode="auto">
            <a:xfrm>
              <a:off x="5498" y="1943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56"/>
            <p:cNvSpPr>
              <a:spLocks noChangeArrowheads="1"/>
            </p:cNvSpPr>
            <p:nvPr/>
          </p:nvSpPr>
          <p:spPr bwMode="auto">
            <a:xfrm>
              <a:off x="6272" y="1943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57"/>
            <p:cNvSpPr>
              <a:spLocks noChangeArrowheads="1"/>
            </p:cNvSpPr>
            <p:nvPr/>
          </p:nvSpPr>
          <p:spPr bwMode="auto">
            <a:xfrm>
              <a:off x="950" y="2104"/>
              <a:ext cx="32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2012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58"/>
            <p:cNvSpPr>
              <a:spLocks noChangeArrowheads="1"/>
            </p:cNvSpPr>
            <p:nvPr/>
          </p:nvSpPr>
          <p:spPr bwMode="auto">
            <a:xfrm>
              <a:off x="1363" y="2104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6.958.367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59"/>
            <p:cNvSpPr>
              <a:spLocks noChangeArrowheads="1"/>
            </p:cNvSpPr>
            <p:nvPr/>
          </p:nvSpPr>
          <p:spPr bwMode="auto">
            <a:xfrm>
              <a:off x="1343" y="2104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0"/>
            <p:cNvSpPr>
              <a:spLocks noChangeArrowheads="1"/>
            </p:cNvSpPr>
            <p:nvPr/>
          </p:nvSpPr>
          <p:spPr bwMode="auto">
            <a:xfrm>
              <a:off x="2040" y="2104"/>
              <a:ext cx="28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36%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1"/>
            <p:cNvSpPr>
              <a:spLocks noChangeArrowheads="1"/>
            </p:cNvSpPr>
            <p:nvPr/>
          </p:nvSpPr>
          <p:spPr bwMode="auto">
            <a:xfrm>
              <a:off x="2427" y="2104"/>
              <a:ext cx="4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709.906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2"/>
            <p:cNvSpPr>
              <a:spLocks noChangeArrowheads="1"/>
            </p:cNvSpPr>
            <p:nvPr/>
          </p:nvSpPr>
          <p:spPr bwMode="auto">
            <a:xfrm>
              <a:off x="2414" y="2104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63"/>
            <p:cNvSpPr>
              <a:spLocks noChangeArrowheads="1"/>
            </p:cNvSpPr>
            <p:nvPr/>
          </p:nvSpPr>
          <p:spPr bwMode="auto">
            <a:xfrm>
              <a:off x="2976" y="2104"/>
              <a:ext cx="348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366%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64"/>
            <p:cNvSpPr>
              <a:spLocks noChangeArrowheads="1"/>
            </p:cNvSpPr>
            <p:nvPr/>
          </p:nvSpPr>
          <p:spPr bwMode="auto">
            <a:xfrm>
              <a:off x="3401" y="2104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1.942.146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65"/>
            <p:cNvSpPr>
              <a:spLocks noChangeArrowheads="1"/>
            </p:cNvSpPr>
            <p:nvPr/>
          </p:nvSpPr>
          <p:spPr bwMode="auto">
            <a:xfrm>
              <a:off x="3382" y="2104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66"/>
            <p:cNvSpPr>
              <a:spLocks noChangeArrowheads="1"/>
            </p:cNvSpPr>
            <p:nvPr/>
          </p:nvSpPr>
          <p:spPr bwMode="auto">
            <a:xfrm>
              <a:off x="4079" y="2104"/>
              <a:ext cx="28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10%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67"/>
            <p:cNvSpPr>
              <a:spLocks noChangeArrowheads="1"/>
            </p:cNvSpPr>
            <p:nvPr/>
          </p:nvSpPr>
          <p:spPr bwMode="auto">
            <a:xfrm>
              <a:off x="4653" y="2104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68"/>
            <p:cNvSpPr>
              <a:spLocks noChangeArrowheads="1"/>
            </p:cNvSpPr>
            <p:nvPr/>
          </p:nvSpPr>
          <p:spPr bwMode="auto">
            <a:xfrm>
              <a:off x="5137" y="2104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69"/>
            <p:cNvSpPr>
              <a:spLocks noChangeArrowheads="1"/>
            </p:cNvSpPr>
            <p:nvPr/>
          </p:nvSpPr>
          <p:spPr bwMode="auto">
            <a:xfrm>
              <a:off x="5504" y="2104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9.610.423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70"/>
            <p:cNvSpPr>
              <a:spLocks noChangeArrowheads="1"/>
            </p:cNvSpPr>
            <p:nvPr/>
          </p:nvSpPr>
          <p:spPr bwMode="auto">
            <a:xfrm>
              <a:off x="5421" y="2104"/>
              <a:ext cx="148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1"/>
            <p:cNvSpPr>
              <a:spLocks noChangeArrowheads="1"/>
            </p:cNvSpPr>
            <p:nvPr/>
          </p:nvSpPr>
          <p:spPr bwMode="auto">
            <a:xfrm>
              <a:off x="5498" y="2104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72"/>
            <p:cNvSpPr>
              <a:spLocks noChangeArrowheads="1"/>
            </p:cNvSpPr>
            <p:nvPr/>
          </p:nvSpPr>
          <p:spPr bwMode="auto">
            <a:xfrm>
              <a:off x="6182" y="2104"/>
              <a:ext cx="28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31%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73"/>
            <p:cNvSpPr>
              <a:spLocks noChangeArrowheads="1"/>
            </p:cNvSpPr>
            <p:nvPr/>
          </p:nvSpPr>
          <p:spPr bwMode="auto">
            <a:xfrm>
              <a:off x="950" y="2265"/>
              <a:ext cx="32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2013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74"/>
            <p:cNvSpPr>
              <a:spLocks noChangeArrowheads="1"/>
            </p:cNvSpPr>
            <p:nvPr/>
          </p:nvSpPr>
          <p:spPr bwMode="auto">
            <a:xfrm>
              <a:off x="1363" y="2265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7.849.788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75"/>
            <p:cNvSpPr>
              <a:spLocks noChangeArrowheads="1"/>
            </p:cNvSpPr>
            <p:nvPr/>
          </p:nvSpPr>
          <p:spPr bwMode="auto">
            <a:xfrm>
              <a:off x="1343" y="2265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76"/>
            <p:cNvSpPr>
              <a:spLocks noChangeArrowheads="1"/>
            </p:cNvSpPr>
            <p:nvPr/>
          </p:nvSpPr>
          <p:spPr bwMode="auto">
            <a:xfrm>
              <a:off x="2040" y="2265"/>
              <a:ext cx="28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13%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77"/>
            <p:cNvSpPr>
              <a:spLocks noChangeArrowheads="1"/>
            </p:cNvSpPr>
            <p:nvPr/>
          </p:nvSpPr>
          <p:spPr bwMode="auto">
            <a:xfrm>
              <a:off x="2427" y="2265"/>
              <a:ext cx="4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305.184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78"/>
            <p:cNvSpPr>
              <a:spLocks noChangeArrowheads="1"/>
            </p:cNvSpPr>
            <p:nvPr/>
          </p:nvSpPr>
          <p:spPr bwMode="auto">
            <a:xfrm>
              <a:off x="2414" y="2265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79"/>
            <p:cNvSpPr>
              <a:spLocks noChangeArrowheads="1"/>
            </p:cNvSpPr>
            <p:nvPr/>
          </p:nvSpPr>
          <p:spPr bwMode="auto">
            <a:xfrm>
              <a:off x="2988" y="2265"/>
              <a:ext cx="329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-57%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80"/>
            <p:cNvSpPr>
              <a:spLocks noChangeArrowheads="1"/>
            </p:cNvSpPr>
            <p:nvPr/>
          </p:nvSpPr>
          <p:spPr bwMode="auto">
            <a:xfrm>
              <a:off x="3401" y="2265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2.223.018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1"/>
            <p:cNvSpPr>
              <a:spLocks noChangeArrowheads="1"/>
            </p:cNvSpPr>
            <p:nvPr/>
          </p:nvSpPr>
          <p:spPr bwMode="auto">
            <a:xfrm>
              <a:off x="3382" y="2265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82"/>
            <p:cNvSpPr>
              <a:spLocks noChangeArrowheads="1"/>
            </p:cNvSpPr>
            <p:nvPr/>
          </p:nvSpPr>
          <p:spPr bwMode="auto">
            <a:xfrm>
              <a:off x="4079" y="2265"/>
              <a:ext cx="28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14%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83"/>
            <p:cNvSpPr>
              <a:spLocks noChangeArrowheads="1"/>
            </p:cNvSpPr>
            <p:nvPr/>
          </p:nvSpPr>
          <p:spPr bwMode="auto">
            <a:xfrm>
              <a:off x="4466" y="2265"/>
              <a:ext cx="4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214.720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84"/>
            <p:cNvSpPr>
              <a:spLocks noChangeArrowheads="1"/>
            </p:cNvSpPr>
            <p:nvPr/>
          </p:nvSpPr>
          <p:spPr bwMode="auto">
            <a:xfrm>
              <a:off x="4453" y="2265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85"/>
            <p:cNvSpPr>
              <a:spLocks noChangeArrowheads="1"/>
            </p:cNvSpPr>
            <p:nvPr/>
          </p:nvSpPr>
          <p:spPr bwMode="auto">
            <a:xfrm>
              <a:off x="5137" y="2265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86"/>
            <p:cNvSpPr>
              <a:spLocks noChangeArrowheads="1"/>
            </p:cNvSpPr>
            <p:nvPr/>
          </p:nvSpPr>
          <p:spPr bwMode="auto">
            <a:xfrm>
              <a:off x="5440" y="2265"/>
              <a:ext cx="652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10.592.710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87"/>
            <p:cNvSpPr>
              <a:spLocks noChangeArrowheads="1"/>
            </p:cNvSpPr>
            <p:nvPr/>
          </p:nvSpPr>
          <p:spPr bwMode="auto">
            <a:xfrm>
              <a:off x="5421" y="2265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88"/>
            <p:cNvSpPr>
              <a:spLocks noChangeArrowheads="1"/>
            </p:cNvSpPr>
            <p:nvPr/>
          </p:nvSpPr>
          <p:spPr bwMode="auto">
            <a:xfrm>
              <a:off x="6182" y="2265"/>
              <a:ext cx="28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10%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89"/>
            <p:cNvSpPr>
              <a:spLocks noChangeArrowheads="1"/>
            </p:cNvSpPr>
            <p:nvPr/>
          </p:nvSpPr>
          <p:spPr bwMode="auto">
            <a:xfrm>
              <a:off x="950" y="2427"/>
              <a:ext cx="32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2014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90"/>
            <p:cNvSpPr>
              <a:spLocks noChangeArrowheads="1"/>
            </p:cNvSpPr>
            <p:nvPr/>
          </p:nvSpPr>
          <p:spPr bwMode="auto">
            <a:xfrm>
              <a:off x="1363" y="2427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7.594.633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91"/>
            <p:cNvSpPr>
              <a:spLocks noChangeArrowheads="1"/>
            </p:cNvSpPr>
            <p:nvPr/>
          </p:nvSpPr>
          <p:spPr bwMode="auto">
            <a:xfrm>
              <a:off x="1343" y="2427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92"/>
            <p:cNvSpPr>
              <a:spLocks noChangeArrowheads="1"/>
            </p:cNvSpPr>
            <p:nvPr/>
          </p:nvSpPr>
          <p:spPr bwMode="auto">
            <a:xfrm>
              <a:off x="2053" y="2427"/>
              <a:ext cx="26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-3%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93"/>
            <p:cNvSpPr>
              <a:spLocks noChangeArrowheads="1"/>
            </p:cNvSpPr>
            <p:nvPr/>
          </p:nvSpPr>
          <p:spPr bwMode="auto">
            <a:xfrm>
              <a:off x="2427" y="2427"/>
              <a:ext cx="4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167.003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94"/>
            <p:cNvSpPr>
              <a:spLocks noChangeArrowheads="1"/>
            </p:cNvSpPr>
            <p:nvPr/>
          </p:nvSpPr>
          <p:spPr bwMode="auto">
            <a:xfrm>
              <a:off x="2414" y="2427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95"/>
            <p:cNvSpPr>
              <a:spLocks noChangeArrowheads="1"/>
            </p:cNvSpPr>
            <p:nvPr/>
          </p:nvSpPr>
          <p:spPr bwMode="auto">
            <a:xfrm>
              <a:off x="2988" y="2427"/>
              <a:ext cx="329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-45%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96"/>
            <p:cNvSpPr>
              <a:spLocks noChangeArrowheads="1"/>
            </p:cNvSpPr>
            <p:nvPr/>
          </p:nvSpPr>
          <p:spPr bwMode="auto">
            <a:xfrm>
              <a:off x="3401" y="2427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2.334.232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97"/>
            <p:cNvSpPr>
              <a:spLocks noChangeArrowheads="1"/>
            </p:cNvSpPr>
            <p:nvPr/>
          </p:nvSpPr>
          <p:spPr bwMode="auto">
            <a:xfrm>
              <a:off x="3382" y="2427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98"/>
            <p:cNvSpPr>
              <a:spLocks noChangeArrowheads="1"/>
            </p:cNvSpPr>
            <p:nvPr/>
          </p:nvSpPr>
          <p:spPr bwMode="auto">
            <a:xfrm>
              <a:off x="4111" y="2427"/>
              <a:ext cx="219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5%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99"/>
            <p:cNvSpPr>
              <a:spLocks noChangeArrowheads="1"/>
            </p:cNvSpPr>
            <p:nvPr/>
          </p:nvSpPr>
          <p:spPr bwMode="auto">
            <a:xfrm>
              <a:off x="4466" y="2427"/>
              <a:ext cx="4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119.983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100"/>
            <p:cNvSpPr>
              <a:spLocks noChangeArrowheads="1"/>
            </p:cNvSpPr>
            <p:nvPr/>
          </p:nvSpPr>
          <p:spPr bwMode="auto">
            <a:xfrm>
              <a:off x="4453" y="2427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101"/>
            <p:cNvSpPr>
              <a:spLocks noChangeArrowheads="1"/>
            </p:cNvSpPr>
            <p:nvPr/>
          </p:nvSpPr>
          <p:spPr bwMode="auto">
            <a:xfrm>
              <a:off x="5027" y="2427"/>
              <a:ext cx="329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-44%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102"/>
            <p:cNvSpPr>
              <a:spLocks noChangeArrowheads="1"/>
            </p:cNvSpPr>
            <p:nvPr/>
          </p:nvSpPr>
          <p:spPr bwMode="auto">
            <a:xfrm>
              <a:off x="5440" y="2427"/>
              <a:ext cx="652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10.215.851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103"/>
            <p:cNvSpPr>
              <a:spLocks noChangeArrowheads="1"/>
            </p:cNvSpPr>
            <p:nvPr/>
          </p:nvSpPr>
          <p:spPr bwMode="auto">
            <a:xfrm>
              <a:off x="5421" y="2427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04"/>
            <p:cNvSpPr>
              <a:spLocks noChangeArrowheads="1"/>
            </p:cNvSpPr>
            <p:nvPr/>
          </p:nvSpPr>
          <p:spPr bwMode="auto">
            <a:xfrm>
              <a:off x="6195" y="2427"/>
              <a:ext cx="26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-4%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105"/>
            <p:cNvSpPr>
              <a:spLocks noChangeArrowheads="1"/>
            </p:cNvSpPr>
            <p:nvPr/>
          </p:nvSpPr>
          <p:spPr bwMode="auto">
            <a:xfrm>
              <a:off x="950" y="2588"/>
              <a:ext cx="32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2015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106"/>
            <p:cNvSpPr>
              <a:spLocks noChangeArrowheads="1"/>
            </p:cNvSpPr>
            <p:nvPr/>
          </p:nvSpPr>
          <p:spPr bwMode="auto">
            <a:xfrm>
              <a:off x="1363" y="2588"/>
              <a:ext cx="492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altLang="pt-BR" sz="15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7</a:t>
              </a:r>
              <a:r>
                <a:rPr kumimoji="0" lang="pt-BR" altLang="pt-BR" sz="15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.220.932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107"/>
            <p:cNvSpPr>
              <a:spLocks noChangeArrowheads="1"/>
            </p:cNvSpPr>
            <p:nvPr/>
          </p:nvSpPr>
          <p:spPr bwMode="auto">
            <a:xfrm>
              <a:off x="1343" y="2588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08"/>
            <p:cNvSpPr>
              <a:spLocks noChangeArrowheads="1"/>
            </p:cNvSpPr>
            <p:nvPr/>
          </p:nvSpPr>
          <p:spPr bwMode="auto">
            <a:xfrm>
              <a:off x="2053" y="2588"/>
              <a:ext cx="18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-5%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Rectangle 109"/>
            <p:cNvSpPr>
              <a:spLocks noChangeArrowheads="1"/>
            </p:cNvSpPr>
            <p:nvPr/>
          </p:nvSpPr>
          <p:spPr bwMode="auto">
            <a:xfrm>
              <a:off x="2430" y="2588"/>
              <a:ext cx="400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altLang="pt-BR" sz="15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27</a:t>
              </a:r>
              <a:r>
                <a:rPr kumimoji="0" lang="pt-BR" altLang="pt-BR" sz="15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6.844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110"/>
            <p:cNvSpPr>
              <a:spLocks noChangeArrowheads="1"/>
            </p:cNvSpPr>
            <p:nvPr/>
          </p:nvSpPr>
          <p:spPr bwMode="auto">
            <a:xfrm>
              <a:off x="2414" y="2588"/>
              <a:ext cx="148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1"/>
            <p:cNvSpPr>
              <a:spLocks noChangeArrowheads="1"/>
            </p:cNvSpPr>
            <p:nvPr/>
          </p:nvSpPr>
          <p:spPr bwMode="auto">
            <a:xfrm>
              <a:off x="2492" y="2588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12"/>
            <p:cNvSpPr>
              <a:spLocks noChangeArrowheads="1"/>
            </p:cNvSpPr>
            <p:nvPr/>
          </p:nvSpPr>
          <p:spPr bwMode="auto">
            <a:xfrm>
              <a:off x="2988" y="2588"/>
              <a:ext cx="27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altLang="pt-BR" sz="15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+65</a:t>
              </a:r>
              <a:r>
                <a:rPr kumimoji="0" lang="pt-BR" altLang="pt-BR" sz="15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%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113"/>
            <p:cNvSpPr>
              <a:spLocks noChangeArrowheads="1"/>
            </p:cNvSpPr>
            <p:nvPr/>
          </p:nvSpPr>
          <p:spPr bwMode="auto">
            <a:xfrm>
              <a:off x="3401" y="2588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2.311.702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114"/>
            <p:cNvSpPr>
              <a:spLocks noChangeArrowheads="1"/>
            </p:cNvSpPr>
            <p:nvPr/>
          </p:nvSpPr>
          <p:spPr bwMode="auto">
            <a:xfrm>
              <a:off x="3382" y="2588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15"/>
            <p:cNvSpPr>
              <a:spLocks noChangeArrowheads="1"/>
            </p:cNvSpPr>
            <p:nvPr/>
          </p:nvSpPr>
          <p:spPr bwMode="auto">
            <a:xfrm>
              <a:off x="4092" y="2588"/>
              <a:ext cx="26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-1%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16"/>
            <p:cNvSpPr>
              <a:spLocks noChangeArrowheads="1"/>
            </p:cNvSpPr>
            <p:nvPr/>
          </p:nvSpPr>
          <p:spPr bwMode="auto">
            <a:xfrm>
              <a:off x="4653" y="2588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117"/>
            <p:cNvSpPr>
              <a:spLocks noChangeArrowheads="1"/>
            </p:cNvSpPr>
            <p:nvPr/>
          </p:nvSpPr>
          <p:spPr bwMode="auto">
            <a:xfrm>
              <a:off x="5137" y="2588"/>
              <a:ext cx="103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118"/>
            <p:cNvSpPr>
              <a:spLocks noChangeArrowheads="1"/>
            </p:cNvSpPr>
            <p:nvPr/>
          </p:nvSpPr>
          <p:spPr bwMode="auto">
            <a:xfrm>
              <a:off x="5504" y="2588"/>
              <a:ext cx="587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9.809.477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19"/>
            <p:cNvSpPr>
              <a:spLocks noChangeArrowheads="1"/>
            </p:cNvSpPr>
            <p:nvPr/>
          </p:nvSpPr>
          <p:spPr bwMode="auto">
            <a:xfrm>
              <a:off x="5421" y="2588"/>
              <a:ext cx="148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 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0"/>
            <p:cNvSpPr>
              <a:spLocks noChangeArrowheads="1"/>
            </p:cNvSpPr>
            <p:nvPr/>
          </p:nvSpPr>
          <p:spPr bwMode="auto">
            <a:xfrm>
              <a:off x="5498" y="2588"/>
              <a:ext cx="90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121"/>
            <p:cNvSpPr>
              <a:spLocks noChangeArrowheads="1"/>
            </p:cNvSpPr>
            <p:nvPr/>
          </p:nvSpPr>
          <p:spPr bwMode="auto">
            <a:xfrm>
              <a:off x="6195" y="2588"/>
              <a:ext cx="26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0" i="0" u="none" strike="noStrike" cap="none" normalizeH="0" baseline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anose="020F0502020204030204" pitchFamily="34" charset="0"/>
                </a:rPr>
                <a:t>-4%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122"/>
            <p:cNvSpPr>
              <a:spLocks noChangeArrowheads="1"/>
            </p:cNvSpPr>
            <p:nvPr/>
          </p:nvSpPr>
          <p:spPr bwMode="auto">
            <a:xfrm>
              <a:off x="885" y="2762"/>
              <a:ext cx="23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OBS: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23"/>
            <p:cNvSpPr>
              <a:spLocks noChangeArrowheads="1"/>
            </p:cNvSpPr>
            <p:nvPr/>
          </p:nvSpPr>
          <p:spPr bwMode="auto">
            <a:xfrm>
              <a:off x="885" y="3349"/>
              <a:ext cx="115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Em 2015, os dados são de</a:t>
              </a:r>
              <a:r>
                <a:rPr kumimoji="0" lang="pt-BR" altLang="pt-BR" sz="1000" b="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LOA</a:t>
              </a:r>
              <a:r>
                <a:rPr kumimoji="0" lang="pt-BR" altLang="pt-B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.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24"/>
            <p:cNvSpPr>
              <a:spLocks noChangeArrowheads="1"/>
            </p:cNvSpPr>
            <p:nvPr/>
          </p:nvSpPr>
          <p:spPr bwMode="auto">
            <a:xfrm>
              <a:off x="885" y="3478"/>
              <a:ext cx="83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Dados: SIAFI Gerencial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25"/>
            <p:cNvSpPr>
              <a:spLocks noChangeArrowheads="1"/>
            </p:cNvSpPr>
            <p:nvPr/>
          </p:nvSpPr>
          <p:spPr bwMode="auto">
            <a:xfrm>
              <a:off x="885" y="3007"/>
              <a:ext cx="223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Em 2011, houve veto nas emendas no valor de R$ 712 milhões.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26"/>
            <p:cNvSpPr>
              <a:spLocks noChangeArrowheads="1"/>
            </p:cNvSpPr>
            <p:nvPr/>
          </p:nvSpPr>
          <p:spPr bwMode="auto">
            <a:xfrm>
              <a:off x="885" y="3123"/>
              <a:ext cx="533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Em 2012, não está incluso o crédito extraordinário de R$ 609,1 milhões aprovado para o MCTI. Foi um adiantamento de recursos de capital para o ano de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27"/>
            <p:cNvSpPr>
              <a:spLocks noChangeArrowheads="1"/>
            </p:cNvSpPr>
            <p:nvPr/>
          </p:nvSpPr>
          <p:spPr bwMode="auto">
            <a:xfrm>
              <a:off x="885" y="3227"/>
              <a:ext cx="76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2013 e foi cancelado.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28"/>
            <p:cNvSpPr>
              <a:spLocks noChangeArrowheads="1"/>
            </p:cNvSpPr>
            <p:nvPr/>
          </p:nvSpPr>
          <p:spPr bwMode="auto">
            <a:xfrm>
              <a:off x="2221" y="1278"/>
              <a:ext cx="296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Dotação* por Grupo de Despesa e Emendas Parlamentares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29"/>
            <p:cNvSpPr>
              <a:spLocks noChangeArrowheads="1"/>
            </p:cNvSpPr>
            <p:nvPr/>
          </p:nvSpPr>
          <p:spPr bwMode="auto">
            <a:xfrm>
              <a:off x="885" y="2878"/>
              <a:ext cx="88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Dotação = Lei + Créditos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30"/>
            <p:cNvSpPr>
              <a:spLocks noChangeArrowheads="1"/>
            </p:cNvSpPr>
            <p:nvPr/>
          </p:nvSpPr>
          <p:spPr bwMode="auto">
            <a:xfrm>
              <a:off x="866" y="1917"/>
              <a:ext cx="5632" cy="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9" name="Line 131"/>
            <p:cNvSpPr>
              <a:spLocks noChangeShapeType="1"/>
            </p:cNvSpPr>
            <p:nvPr/>
          </p:nvSpPr>
          <p:spPr bwMode="auto">
            <a:xfrm>
              <a:off x="1279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0" name="Rectangle 132"/>
            <p:cNvSpPr>
              <a:spLocks noChangeArrowheads="1"/>
            </p:cNvSpPr>
            <p:nvPr/>
          </p:nvSpPr>
          <p:spPr bwMode="auto">
            <a:xfrm>
              <a:off x="1279" y="1530"/>
              <a:ext cx="6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1" name="Line 133"/>
            <p:cNvSpPr>
              <a:spLocks noChangeShapeType="1"/>
            </p:cNvSpPr>
            <p:nvPr/>
          </p:nvSpPr>
          <p:spPr bwMode="auto">
            <a:xfrm>
              <a:off x="1937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2" name="Rectangle 134"/>
            <p:cNvSpPr>
              <a:spLocks noChangeArrowheads="1"/>
            </p:cNvSpPr>
            <p:nvPr/>
          </p:nvSpPr>
          <p:spPr bwMode="auto">
            <a:xfrm>
              <a:off x="1937" y="1530"/>
              <a:ext cx="6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3" name="Line 135"/>
            <p:cNvSpPr>
              <a:spLocks noChangeShapeType="1"/>
            </p:cNvSpPr>
            <p:nvPr/>
          </p:nvSpPr>
          <p:spPr bwMode="auto">
            <a:xfrm>
              <a:off x="2350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4" name="Rectangle 136"/>
            <p:cNvSpPr>
              <a:spLocks noChangeArrowheads="1"/>
            </p:cNvSpPr>
            <p:nvPr/>
          </p:nvSpPr>
          <p:spPr bwMode="auto">
            <a:xfrm>
              <a:off x="2350" y="1530"/>
              <a:ext cx="6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5" name="Line 137"/>
            <p:cNvSpPr>
              <a:spLocks noChangeShapeType="1"/>
            </p:cNvSpPr>
            <p:nvPr/>
          </p:nvSpPr>
          <p:spPr bwMode="auto">
            <a:xfrm>
              <a:off x="2905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6" name="Rectangle 138"/>
            <p:cNvSpPr>
              <a:spLocks noChangeArrowheads="1"/>
            </p:cNvSpPr>
            <p:nvPr/>
          </p:nvSpPr>
          <p:spPr bwMode="auto">
            <a:xfrm>
              <a:off x="2905" y="1530"/>
              <a:ext cx="6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7" name="Line 139"/>
            <p:cNvSpPr>
              <a:spLocks noChangeShapeType="1"/>
            </p:cNvSpPr>
            <p:nvPr/>
          </p:nvSpPr>
          <p:spPr bwMode="auto">
            <a:xfrm>
              <a:off x="3317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8" name="Rectangle 140"/>
            <p:cNvSpPr>
              <a:spLocks noChangeArrowheads="1"/>
            </p:cNvSpPr>
            <p:nvPr/>
          </p:nvSpPr>
          <p:spPr bwMode="auto">
            <a:xfrm>
              <a:off x="3317" y="1530"/>
              <a:ext cx="7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9" name="Line 141"/>
            <p:cNvSpPr>
              <a:spLocks noChangeShapeType="1"/>
            </p:cNvSpPr>
            <p:nvPr/>
          </p:nvSpPr>
          <p:spPr bwMode="auto">
            <a:xfrm>
              <a:off x="3975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0" name="Rectangle 142"/>
            <p:cNvSpPr>
              <a:spLocks noChangeArrowheads="1"/>
            </p:cNvSpPr>
            <p:nvPr/>
          </p:nvSpPr>
          <p:spPr bwMode="auto">
            <a:xfrm>
              <a:off x="3975" y="1530"/>
              <a:ext cx="7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1" name="Line 143"/>
            <p:cNvSpPr>
              <a:spLocks noChangeShapeType="1"/>
            </p:cNvSpPr>
            <p:nvPr/>
          </p:nvSpPr>
          <p:spPr bwMode="auto">
            <a:xfrm>
              <a:off x="4388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2" name="Rectangle 144"/>
            <p:cNvSpPr>
              <a:spLocks noChangeArrowheads="1"/>
            </p:cNvSpPr>
            <p:nvPr/>
          </p:nvSpPr>
          <p:spPr bwMode="auto">
            <a:xfrm>
              <a:off x="4388" y="1530"/>
              <a:ext cx="7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3" name="Line 145"/>
            <p:cNvSpPr>
              <a:spLocks noChangeShapeType="1"/>
            </p:cNvSpPr>
            <p:nvPr/>
          </p:nvSpPr>
          <p:spPr bwMode="auto">
            <a:xfrm>
              <a:off x="4943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4" name="Rectangle 146"/>
            <p:cNvSpPr>
              <a:spLocks noChangeArrowheads="1"/>
            </p:cNvSpPr>
            <p:nvPr/>
          </p:nvSpPr>
          <p:spPr bwMode="auto">
            <a:xfrm>
              <a:off x="4943" y="1530"/>
              <a:ext cx="7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5" name="Line 147"/>
            <p:cNvSpPr>
              <a:spLocks noChangeShapeType="1"/>
            </p:cNvSpPr>
            <p:nvPr/>
          </p:nvSpPr>
          <p:spPr bwMode="auto">
            <a:xfrm>
              <a:off x="5356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6" name="Rectangle 148"/>
            <p:cNvSpPr>
              <a:spLocks noChangeArrowheads="1"/>
            </p:cNvSpPr>
            <p:nvPr/>
          </p:nvSpPr>
          <p:spPr bwMode="auto">
            <a:xfrm>
              <a:off x="5356" y="1530"/>
              <a:ext cx="6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7" name="Line 149"/>
            <p:cNvSpPr>
              <a:spLocks noChangeShapeType="1"/>
            </p:cNvSpPr>
            <p:nvPr/>
          </p:nvSpPr>
          <p:spPr bwMode="auto">
            <a:xfrm>
              <a:off x="6079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8" name="Rectangle 150"/>
            <p:cNvSpPr>
              <a:spLocks noChangeArrowheads="1"/>
            </p:cNvSpPr>
            <p:nvPr/>
          </p:nvSpPr>
          <p:spPr bwMode="auto">
            <a:xfrm>
              <a:off x="6079" y="1530"/>
              <a:ext cx="6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9" name="Line 151"/>
            <p:cNvSpPr>
              <a:spLocks noChangeShapeType="1"/>
            </p:cNvSpPr>
            <p:nvPr/>
          </p:nvSpPr>
          <p:spPr bwMode="auto">
            <a:xfrm>
              <a:off x="866" y="2091"/>
              <a:ext cx="5632" cy="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0" name="Rectangle 152"/>
            <p:cNvSpPr>
              <a:spLocks noChangeArrowheads="1"/>
            </p:cNvSpPr>
            <p:nvPr/>
          </p:nvSpPr>
          <p:spPr bwMode="auto">
            <a:xfrm>
              <a:off x="866" y="2091"/>
              <a:ext cx="5632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1" name="Line 153"/>
            <p:cNvSpPr>
              <a:spLocks noChangeShapeType="1"/>
            </p:cNvSpPr>
            <p:nvPr/>
          </p:nvSpPr>
          <p:spPr bwMode="auto">
            <a:xfrm>
              <a:off x="6491" y="1530"/>
              <a:ext cx="0" cy="38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2" name="Rectangle 154"/>
            <p:cNvSpPr>
              <a:spLocks noChangeArrowheads="1"/>
            </p:cNvSpPr>
            <p:nvPr/>
          </p:nvSpPr>
          <p:spPr bwMode="auto">
            <a:xfrm>
              <a:off x="6491" y="1530"/>
              <a:ext cx="7" cy="3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3" name="Line 155"/>
            <p:cNvSpPr>
              <a:spLocks noChangeShapeType="1"/>
            </p:cNvSpPr>
            <p:nvPr/>
          </p:nvSpPr>
          <p:spPr bwMode="auto">
            <a:xfrm>
              <a:off x="866" y="2252"/>
              <a:ext cx="5632" cy="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4" name="Rectangle 156"/>
            <p:cNvSpPr>
              <a:spLocks noChangeArrowheads="1"/>
            </p:cNvSpPr>
            <p:nvPr/>
          </p:nvSpPr>
          <p:spPr bwMode="auto">
            <a:xfrm>
              <a:off x="866" y="2252"/>
              <a:ext cx="5632" cy="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5" name="Line 157"/>
            <p:cNvSpPr>
              <a:spLocks noChangeShapeType="1"/>
            </p:cNvSpPr>
            <p:nvPr/>
          </p:nvSpPr>
          <p:spPr bwMode="auto">
            <a:xfrm>
              <a:off x="866" y="2414"/>
              <a:ext cx="5632" cy="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6" name="Rectangle 158"/>
            <p:cNvSpPr>
              <a:spLocks noChangeArrowheads="1"/>
            </p:cNvSpPr>
            <p:nvPr/>
          </p:nvSpPr>
          <p:spPr bwMode="auto">
            <a:xfrm>
              <a:off x="866" y="2414"/>
              <a:ext cx="5632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7" name="Line 159"/>
            <p:cNvSpPr>
              <a:spLocks noChangeShapeType="1"/>
            </p:cNvSpPr>
            <p:nvPr/>
          </p:nvSpPr>
          <p:spPr bwMode="auto">
            <a:xfrm>
              <a:off x="866" y="2575"/>
              <a:ext cx="5632" cy="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8" name="Rectangle 160"/>
            <p:cNvSpPr>
              <a:spLocks noChangeArrowheads="1"/>
            </p:cNvSpPr>
            <p:nvPr/>
          </p:nvSpPr>
          <p:spPr bwMode="auto">
            <a:xfrm>
              <a:off x="866" y="2575"/>
              <a:ext cx="5632" cy="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9" name="Line 161"/>
            <p:cNvSpPr>
              <a:spLocks noChangeShapeType="1"/>
            </p:cNvSpPr>
            <p:nvPr/>
          </p:nvSpPr>
          <p:spPr bwMode="auto">
            <a:xfrm>
              <a:off x="1279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0" name="Rectangle 162"/>
            <p:cNvSpPr>
              <a:spLocks noChangeArrowheads="1"/>
            </p:cNvSpPr>
            <p:nvPr/>
          </p:nvSpPr>
          <p:spPr bwMode="auto">
            <a:xfrm>
              <a:off x="1279" y="1936"/>
              <a:ext cx="6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1" name="Line 163"/>
            <p:cNvSpPr>
              <a:spLocks noChangeShapeType="1"/>
            </p:cNvSpPr>
            <p:nvPr/>
          </p:nvSpPr>
          <p:spPr bwMode="auto">
            <a:xfrm>
              <a:off x="1937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2" name="Rectangle 164"/>
            <p:cNvSpPr>
              <a:spLocks noChangeArrowheads="1"/>
            </p:cNvSpPr>
            <p:nvPr/>
          </p:nvSpPr>
          <p:spPr bwMode="auto">
            <a:xfrm>
              <a:off x="1937" y="1936"/>
              <a:ext cx="6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3" name="Line 165"/>
            <p:cNvSpPr>
              <a:spLocks noChangeShapeType="1"/>
            </p:cNvSpPr>
            <p:nvPr/>
          </p:nvSpPr>
          <p:spPr bwMode="auto">
            <a:xfrm>
              <a:off x="2350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4" name="Rectangle 166"/>
            <p:cNvSpPr>
              <a:spLocks noChangeArrowheads="1"/>
            </p:cNvSpPr>
            <p:nvPr/>
          </p:nvSpPr>
          <p:spPr bwMode="auto">
            <a:xfrm>
              <a:off x="2350" y="1936"/>
              <a:ext cx="6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5" name="Line 167"/>
            <p:cNvSpPr>
              <a:spLocks noChangeShapeType="1"/>
            </p:cNvSpPr>
            <p:nvPr/>
          </p:nvSpPr>
          <p:spPr bwMode="auto">
            <a:xfrm>
              <a:off x="2905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6" name="Rectangle 168"/>
            <p:cNvSpPr>
              <a:spLocks noChangeArrowheads="1"/>
            </p:cNvSpPr>
            <p:nvPr/>
          </p:nvSpPr>
          <p:spPr bwMode="auto">
            <a:xfrm>
              <a:off x="2905" y="1936"/>
              <a:ext cx="6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7" name="Line 169"/>
            <p:cNvSpPr>
              <a:spLocks noChangeShapeType="1"/>
            </p:cNvSpPr>
            <p:nvPr/>
          </p:nvSpPr>
          <p:spPr bwMode="auto">
            <a:xfrm>
              <a:off x="3317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8" name="Rectangle 170"/>
            <p:cNvSpPr>
              <a:spLocks noChangeArrowheads="1"/>
            </p:cNvSpPr>
            <p:nvPr/>
          </p:nvSpPr>
          <p:spPr bwMode="auto">
            <a:xfrm>
              <a:off x="3317" y="1936"/>
              <a:ext cx="7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9" name="Line 171"/>
            <p:cNvSpPr>
              <a:spLocks noChangeShapeType="1"/>
            </p:cNvSpPr>
            <p:nvPr/>
          </p:nvSpPr>
          <p:spPr bwMode="auto">
            <a:xfrm>
              <a:off x="3975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0" name="Rectangle 172"/>
            <p:cNvSpPr>
              <a:spLocks noChangeArrowheads="1"/>
            </p:cNvSpPr>
            <p:nvPr/>
          </p:nvSpPr>
          <p:spPr bwMode="auto">
            <a:xfrm>
              <a:off x="3975" y="1936"/>
              <a:ext cx="7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1" name="Line 173"/>
            <p:cNvSpPr>
              <a:spLocks noChangeShapeType="1"/>
            </p:cNvSpPr>
            <p:nvPr/>
          </p:nvSpPr>
          <p:spPr bwMode="auto">
            <a:xfrm>
              <a:off x="4388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2" name="Rectangle 174"/>
            <p:cNvSpPr>
              <a:spLocks noChangeArrowheads="1"/>
            </p:cNvSpPr>
            <p:nvPr/>
          </p:nvSpPr>
          <p:spPr bwMode="auto">
            <a:xfrm>
              <a:off x="4388" y="1936"/>
              <a:ext cx="7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3" name="Line 175"/>
            <p:cNvSpPr>
              <a:spLocks noChangeShapeType="1"/>
            </p:cNvSpPr>
            <p:nvPr/>
          </p:nvSpPr>
          <p:spPr bwMode="auto">
            <a:xfrm>
              <a:off x="4943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4" name="Rectangle 176"/>
            <p:cNvSpPr>
              <a:spLocks noChangeArrowheads="1"/>
            </p:cNvSpPr>
            <p:nvPr/>
          </p:nvSpPr>
          <p:spPr bwMode="auto">
            <a:xfrm>
              <a:off x="4943" y="1936"/>
              <a:ext cx="7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5" name="Line 177"/>
            <p:cNvSpPr>
              <a:spLocks noChangeShapeType="1"/>
            </p:cNvSpPr>
            <p:nvPr/>
          </p:nvSpPr>
          <p:spPr bwMode="auto">
            <a:xfrm>
              <a:off x="5356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6" name="Rectangle 178"/>
            <p:cNvSpPr>
              <a:spLocks noChangeArrowheads="1"/>
            </p:cNvSpPr>
            <p:nvPr/>
          </p:nvSpPr>
          <p:spPr bwMode="auto">
            <a:xfrm>
              <a:off x="5356" y="1936"/>
              <a:ext cx="6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7" name="Line 179"/>
            <p:cNvSpPr>
              <a:spLocks noChangeShapeType="1"/>
            </p:cNvSpPr>
            <p:nvPr/>
          </p:nvSpPr>
          <p:spPr bwMode="auto">
            <a:xfrm>
              <a:off x="6079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8" name="Rectangle 180"/>
            <p:cNvSpPr>
              <a:spLocks noChangeArrowheads="1"/>
            </p:cNvSpPr>
            <p:nvPr/>
          </p:nvSpPr>
          <p:spPr bwMode="auto">
            <a:xfrm>
              <a:off x="6079" y="1936"/>
              <a:ext cx="6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9" name="Line 181"/>
            <p:cNvSpPr>
              <a:spLocks noChangeShapeType="1"/>
            </p:cNvSpPr>
            <p:nvPr/>
          </p:nvSpPr>
          <p:spPr bwMode="auto">
            <a:xfrm>
              <a:off x="866" y="2736"/>
              <a:ext cx="5632" cy="0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0" name="Rectangle 182"/>
            <p:cNvSpPr>
              <a:spLocks noChangeArrowheads="1"/>
            </p:cNvSpPr>
            <p:nvPr/>
          </p:nvSpPr>
          <p:spPr bwMode="auto">
            <a:xfrm>
              <a:off x="866" y="2736"/>
              <a:ext cx="5632" cy="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1" name="Line 183"/>
            <p:cNvSpPr>
              <a:spLocks noChangeShapeType="1"/>
            </p:cNvSpPr>
            <p:nvPr/>
          </p:nvSpPr>
          <p:spPr bwMode="auto">
            <a:xfrm>
              <a:off x="6491" y="1936"/>
              <a:ext cx="0" cy="80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2" name="Rectangle 184"/>
            <p:cNvSpPr>
              <a:spLocks noChangeArrowheads="1"/>
            </p:cNvSpPr>
            <p:nvPr/>
          </p:nvSpPr>
          <p:spPr bwMode="auto">
            <a:xfrm>
              <a:off x="6491" y="1936"/>
              <a:ext cx="7" cy="80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xmlns="" val="4104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Dotação de OCC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2"/>
            <a:ext cx="9906000" cy="54700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258025" y="6395228"/>
            <a:ext cx="9790975" cy="423516"/>
            <a:chOff x="0" y="6107615"/>
            <a:chExt cx="9180000" cy="511126"/>
          </a:xfrm>
        </p:grpSpPr>
        <p:sp>
          <p:nvSpPr>
            <p:cNvPr id="6" name="CaixaDeTexto 5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 Executiva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9" name="Conector reto 8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Imagem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9526" y="1422310"/>
            <a:ext cx="8058264" cy="483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034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Evolução do Orçamento do FNDCT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2"/>
            <a:ext cx="9906000" cy="54700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258025" y="6395228"/>
            <a:ext cx="9790975" cy="423516"/>
            <a:chOff x="0" y="6107615"/>
            <a:chExt cx="9180000" cy="511126"/>
          </a:xfrm>
        </p:grpSpPr>
        <p:sp>
          <p:nvSpPr>
            <p:cNvPr id="6" name="CaixaDeTexto 5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 Executiva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9" name="Conector reto 8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293" name="Objeto 42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51927038"/>
              </p:ext>
            </p:extLst>
          </p:nvPr>
        </p:nvGraphicFramePr>
        <p:xfrm>
          <a:off x="1143000" y="2055813"/>
          <a:ext cx="9969500" cy="3206750"/>
        </p:xfrm>
        <a:graphic>
          <a:graphicData uri="http://schemas.openxmlformats.org/presentationml/2006/ole">
            <p:oleObj spid="_x0000_s13403" name="Planilha" r:id="rId6" imgW="8591408" imgH="2762383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27214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Legislação do FNDCT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2"/>
            <a:ext cx="9906000" cy="54700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258025" y="6395228"/>
            <a:ext cx="9790975" cy="423516"/>
            <a:chOff x="0" y="6107615"/>
            <a:chExt cx="9180000" cy="511126"/>
          </a:xfrm>
        </p:grpSpPr>
        <p:sp>
          <p:nvSpPr>
            <p:cNvPr id="6" name="CaixaDeTexto 5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 Executiva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9" name="Conector reto 8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aixaDeTexto 2"/>
          <p:cNvSpPr txBox="1"/>
          <p:nvPr/>
        </p:nvSpPr>
        <p:spPr>
          <a:xfrm>
            <a:off x="1375794" y="1560352"/>
            <a:ext cx="96732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u="sng" dirty="0"/>
              <a:t>Lei 11.540, de 12 de novembro de </a:t>
            </a:r>
            <a:r>
              <a:rPr lang="pt-BR" sz="2400" b="1" u="sng" dirty="0" smtClean="0"/>
              <a:t>2007:</a:t>
            </a:r>
          </a:p>
          <a:p>
            <a:endParaRPr lang="pt-BR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/>
              <a:t>Dispõe sobre o Fundo Nacional de Desenvolvimento Científico e Tecnológico </a:t>
            </a:r>
            <a:r>
              <a:rPr lang="pt-BR" dirty="0" smtClean="0"/>
              <a:t>– FNDCT;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 smtClean="0"/>
              <a:t>Art. 14 - </a:t>
            </a:r>
            <a:r>
              <a:rPr lang="pt-BR" dirty="0"/>
              <a:t>Os recursos do FNDCT poderão financiar as ações transversais, identificadas com as diretrizes da Política Nacional de Ciência, Tecnologia e Inovação e com as prioridades da Política Industrial e Tecnológica </a:t>
            </a:r>
            <a:r>
              <a:rPr lang="pt-BR" dirty="0" smtClean="0"/>
              <a:t>Nacional;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 smtClean="0"/>
              <a:t>Art. 14, § 4</a:t>
            </a:r>
            <a:r>
              <a:rPr lang="pt-BR" u="sng" baseline="30000" dirty="0" smtClean="0"/>
              <a:t>o</a:t>
            </a:r>
            <a:r>
              <a:rPr lang="pt-BR" dirty="0" smtClean="0"/>
              <a:t> indica que os recursos passíveis de financiar as ações transversais são aqueles que compõem o fundo, com exceção das </a:t>
            </a:r>
            <a:r>
              <a:rPr lang="pt-BR" dirty="0"/>
              <a:t>receitas da contribuição de intervenção no domínio </a:t>
            </a:r>
            <a:r>
              <a:rPr lang="pt-BR" dirty="0" smtClean="0"/>
              <a:t>econômico e o </a:t>
            </a:r>
            <a:r>
              <a:rPr lang="pt-BR" dirty="0"/>
              <a:t>percentual sobre a parcela do produto da arrecadação do Adicional ao Frete para a Renovação da Marinha </a:t>
            </a:r>
            <a:r>
              <a:rPr lang="pt-BR" dirty="0" smtClean="0"/>
              <a:t>Mercante;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15185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6184" y="547007"/>
            <a:ext cx="8543925" cy="825680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FNDCT</a:t>
            </a:r>
            <a:endParaRPr lang="pt-BR" sz="4000" b="1" u="sng" dirty="0"/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184" y="0"/>
            <a:ext cx="9906000" cy="54700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81645" y="5934670"/>
            <a:ext cx="11297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OSs: a) CNPEM – R$ 337 milhões (Sirius – R$ 260,5 milhões, LNNano – R$ 11 milhões; e Manuenção – R$ 65,5 milhões); b) IMPA – R$ 74 milhões; c) IDSM – R$ 18 milhões; d) CGEE – R$ 33,6 milhões; e) RNP – R$ 76,3 milhões; </a:t>
            </a:r>
          </a:p>
          <a:p>
            <a:r>
              <a:rPr lang="pt-BR" dirty="0" smtClean="0"/>
              <a:t>f) EMBRAPii – R$ 156,2 milhões; g) INPOH – R$ 10,2 milhões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4584" y="1438142"/>
            <a:ext cx="10058400" cy="432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097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Bolsas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2"/>
            <a:ext cx="9906000" cy="547007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258025" y="6395228"/>
            <a:ext cx="9790975" cy="423516"/>
            <a:chOff x="0" y="6107615"/>
            <a:chExt cx="9180000" cy="511126"/>
          </a:xfrm>
        </p:grpSpPr>
        <p:sp>
          <p:nvSpPr>
            <p:cNvPr id="6" name="CaixaDeTexto 5"/>
            <p:cNvSpPr txBox="1"/>
            <p:nvPr/>
          </p:nvSpPr>
          <p:spPr>
            <a:xfrm>
              <a:off x="683568" y="6232121"/>
              <a:ext cx="2422281" cy="297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Secretaria Executiva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427984" y="6135863"/>
              <a:ext cx="2505808" cy="482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>
                  <a:latin typeface="Arial" pitchFamily="34" charset="0"/>
                  <a:cs typeface="Arial" pitchFamily="34" charset="0"/>
                </a:rPr>
                <a:t>Subsecretaria de Planejamento Orçamento e Administração</a:t>
              </a:r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17425" y="6155432"/>
              <a:ext cx="1519071" cy="399600"/>
            </a:xfrm>
            <a:prstGeom prst="rect">
              <a:avLst/>
            </a:prstGeom>
          </p:spPr>
        </p:pic>
        <p:cxnSp>
          <p:nvCxnSpPr>
            <p:cNvPr id="9" name="Conector reto 8"/>
            <p:cNvCxnSpPr/>
            <p:nvPr/>
          </p:nvCxnSpPr>
          <p:spPr>
            <a:xfrm>
              <a:off x="0" y="6107615"/>
              <a:ext cx="918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4"/>
          <p:cNvGrpSpPr>
            <a:grpSpLocks noChangeAspect="1"/>
          </p:cNvGrpSpPr>
          <p:nvPr/>
        </p:nvGrpSpPr>
        <p:grpSpPr bwMode="auto">
          <a:xfrm>
            <a:off x="927100" y="1624806"/>
            <a:ext cx="10337800" cy="3608388"/>
            <a:chOff x="1149" y="1248"/>
            <a:chExt cx="6512" cy="2273"/>
          </a:xfrm>
        </p:grpSpPr>
        <p:sp>
          <p:nvSpPr>
            <p:cNvPr id="104" name="AutoShape 3"/>
            <p:cNvSpPr>
              <a:spLocks noChangeAspect="1" noChangeArrowheads="1" noTextEdit="1"/>
            </p:cNvSpPr>
            <p:nvPr/>
          </p:nvSpPr>
          <p:spPr bwMode="auto">
            <a:xfrm>
              <a:off x="1149" y="1248"/>
              <a:ext cx="5382" cy="2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05" name="Rectangle 5"/>
            <p:cNvSpPr>
              <a:spLocks noChangeArrowheads="1"/>
            </p:cNvSpPr>
            <p:nvPr/>
          </p:nvSpPr>
          <p:spPr bwMode="auto">
            <a:xfrm>
              <a:off x="1149" y="1248"/>
              <a:ext cx="5382" cy="1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06" name="Rectangle 6"/>
            <p:cNvSpPr>
              <a:spLocks noChangeArrowheads="1"/>
            </p:cNvSpPr>
            <p:nvPr/>
          </p:nvSpPr>
          <p:spPr bwMode="auto">
            <a:xfrm>
              <a:off x="1149" y="1397"/>
              <a:ext cx="4097" cy="1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07" name="Rectangle 7"/>
            <p:cNvSpPr>
              <a:spLocks noChangeArrowheads="1"/>
            </p:cNvSpPr>
            <p:nvPr/>
          </p:nvSpPr>
          <p:spPr bwMode="auto">
            <a:xfrm>
              <a:off x="6072" y="1397"/>
              <a:ext cx="459" cy="1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08" name="Rectangle 8"/>
            <p:cNvSpPr>
              <a:spLocks noChangeArrowheads="1"/>
            </p:cNvSpPr>
            <p:nvPr/>
          </p:nvSpPr>
          <p:spPr bwMode="auto">
            <a:xfrm>
              <a:off x="1149" y="1538"/>
              <a:ext cx="5382" cy="19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09" name="Rectangle 9"/>
            <p:cNvSpPr>
              <a:spLocks noChangeArrowheads="1"/>
            </p:cNvSpPr>
            <p:nvPr/>
          </p:nvSpPr>
          <p:spPr bwMode="auto">
            <a:xfrm>
              <a:off x="6524" y="1538"/>
              <a:ext cx="1137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0" name="Rectangle 10"/>
            <p:cNvSpPr>
              <a:spLocks noChangeArrowheads="1"/>
            </p:cNvSpPr>
            <p:nvPr/>
          </p:nvSpPr>
          <p:spPr bwMode="auto">
            <a:xfrm>
              <a:off x="1149" y="1722"/>
              <a:ext cx="466" cy="404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1" name="Rectangle 11"/>
            <p:cNvSpPr>
              <a:spLocks noChangeArrowheads="1"/>
            </p:cNvSpPr>
            <p:nvPr/>
          </p:nvSpPr>
          <p:spPr bwMode="auto">
            <a:xfrm>
              <a:off x="1608" y="1722"/>
              <a:ext cx="2055" cy="404"/>
            </a:xfrm>
            <a:prstGeom prst="rect">
              <a:avLst/>
            </a:prstGeom>
            <a:solidFill>
              <a:srgbClr val="D8E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2" name="Rectangle 12"/>
            <p:cNvSpPr>
              <a:spLocks noChangeArrowheads="1"/>
            </p:cNvSpPr>
            <p:nvPr/>
          </p:nvSpPr>
          <p:spPr bwMode="auto">
            <a:xfrm>
              <a:off x="3656" y="1722"/>
              <a:ext cx="883" cy="404"/>
            </a:xfrm>
            <a:prstGeom prst="rect">
              <a:avLst/>
            </a:prstGeom>
            <a:solidFill>
              <a:srgbClr val="B8C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3" name="Rectangle 13"/>
            <p:cNvSpPr>
              <a:spLocks noChangeArrowheads="1"/>
            </p:cNvSpPr>
            <p:nvPr/>
          </p:nvSpPr>
          <p:spPr bwMode="auto">
            <a:xfrm>
              <a:off x="4532" y="1722"/>
              <a:ext cx="714" cy="4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4" name="Rectangle 14"/>
            <p:cNvSpPr>
              <a:spLocks noChangeArrowheads="1"/>
            </p:cNvSpPr>
            <p:nvPr/>
          </p:nvSpPr>
          <p:spPr bwMode="auto">
            <a:xfrm>
              <a:off x="5239" y="1722"/>
              <a:ext cx="1292" cy="404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5" name="Rectangle 15"/>
            <p:cNvSpPr>
              <a:spLocks noChangeArrowheads="1"/>
            </p:cNvSpPr>
            <p:nvPr/>
          </p:nvSpPr>
          <p:spPr bwMode="auto">
            <a:xfrm>
              <a:off x="6524" y="1722"/>
              <a:ext cx="1137" cy="4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6" name="Rectangle 16"/>
            <p:cNvSpPr>
              <a:spLocks noChangeArrowheads="1"/>
            </p:cNvSpPr>
            <p:nvPr/>
          </p:nvSpPr>
          <p:spPr bwMode="auto">
            <a:xfrm>
              <a:off x="1149" y="2119"/>
              <a:ext cx="466" cy="892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7" name="Rectangle 17"/>
            <p:cNvSpPr>
              <a:spLocks noChangeArrowheads="1"/>
            </p:cNvSpPr>
            <p:nvPr/>
          </p:nvSpPr>
          <p:spPr bwMode="auto">
            <a:xfrm>
              <a:off x="1608" y="2119"/>
              <a:ext cx="2055" cy="892"/>
            </a:xfrm>
            <a:prstGeom prst="rect">
              <a:avLst/>
            </a:prstGeom>
            <a:solidFill>
              <a:srgbClr val="D8E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8" name="Rectangle 18"/>
            <p:cNvSpPr>
              <a:spLocks noChangeArrowheads="1"/>
            </p:cNvSpPr>
            <p:nvPr/>
          </p:nvSpPr>
          <p:spPr bwMode="auto">
            <a:xfrm>
              <a:off x="3656" y="2119"/>
              <a:ext cx="883" cy="892"/>
            </a:xfrm>
            <a:prstGeom prst="rect">
              <a:avLst/>
            </a:prstGeom>
            <a:solidFill>
              <a:srgbClr val="B8CC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19" name="Rectangle 19"/>
            <p:cNvSpPr>
              <a:spLocks noChangeArrowheads="1"/>
            </p:cNvSpPr>
            <p:nvPr/>
          </p:nvSpPr>
          <p:spPr bwMode="auto">
            <a:xfrm>
              <a:off x="5239" y="2119"/>
              <a:ext cx="1292" cy="892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20" name="Rectangle 20"/>
            <p:cNvSpPr>
              <a:spLocks noChangeArrowheads="1"/>
            </p:cNvSpPr>
            <p:nvPr/>
          </p:nvSpPr>
          <p:spPr bwMode="auto">
            <a:xfrm>
              <a:off x="6524" y="2119"/>
              <a:ext cx="1137" cy="8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21" name="Rectangle 21"/>
            <p:cNvSpPr>
              <a:spLocks noChangeArrowheads="1"/>
            </p:cNvSpPr>
            <p:nvPr/>
          </p:nvSpPr>
          <p:spPr bwMode="auto">
            <a:xfrm>
              <a:off x="1149" y="3004"/>
              <a:ext cx="5382" cy="5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22" name="Rectangle 22"/>
            <p:cNvSpPr>
              <a:spLocks noChangeArrowheads="1"/>
            </p:cNvSpPr>
            <p:nvPr/>
          </p:nvSpPr>
          <p:spPr bwMode="auto">
            <a:xfrm>
              <a:off x="6269" y="1432"/>
              <a:ext cx="26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R$ MIL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23"/>
            <p:cNvSpPr>
              <a:spLocks noChangeArrowheads="1"/>
            </p:cNvSpPr>
            <p:nvPr/>
          </p:nvSpPr>
          <p:spPr bwMode="auto">
            <a:xfrm>
              <a:off x="3706" y="1744"/>
              <a:ext cx="86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Demais Bolsas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24"/>
            <p:cNvSpPr>
              <a:spLocks noChangeArrowheads="1"/>
            </p:cNvSpPr>
            <p:nvPr/>
          </p:nvSpPr>
          <p:spPr bwMode="auto">
            <a:xfrm>
              <a:off x="1271" y="1942"/>
              <a:ext cx="30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Anos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25"/>
            <p:cNvSpPr>
              <a:spLocks noChangeArrowheads="1"/>
            </p:cNvSpPr>
            <p:nvPr/>
          </p:nvSpPr>
          <p:spPr bwMode="auto">
            <a:xfrm>
              <a:off x="1752" y="1942"/>
              <a:ext cx="40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FNDCT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26"/>
            <p:cNvSpPr>
              <a:spLocks noChangeArrowheads="1"/>
            </p:cNvSpPr>
            <p:nvPr/>
          </p:nvSpPr>
          <p:spPr bwMode="auto">
            <a:xfrm>
              <a:off x="2432" y="1942"/>
              <a:ext cx="35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CNPQ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27"/>
            <p:cNvSpPr>
              <a:spLocks noChangeArrowheads="1"/>
            </p:cNvSpPr>
            <p:nvPr/>
          </p:nvSpPr>
          <p:spPr bwMode="auto">
            <a:xfrm>
              <a:off x="3061" y="1942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Total CsF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28"/>
            <p:cNvSpPr>
              <a:spLocks noChangeArrowheads="1"/>
            </p:cNvSpPr>
            <p:nvPr/>
          </p:nvSpPr>
          <p:spPr bwMode="auto">
            <a:xfrm>
              <a:off x="3958" y="1942"/>
              <a:ext cx="35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CNPQ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29"/>
            <p:cNvSpPr>
              <a:spLocks noChangeArrowheads="1"/>
            </p:cNvSpPr>
            <p:nvPr/>
          </p:nvSpPr>
          <p:spPr bwMode="auto">
            <a:xfrm>
              <a:off x="1287" y="2140"/>
              <a:ext cx="24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2011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30"/>
            <p:cNvSpPr>
              <a:spLocks noChangeArrowheads="1"/>
            </p:cNvSpPr>
            <p:nvPr/>
          </p:nvSpPr>
          <p:spPr bwMode="auto">
            <a:xfrm>
              <a:off x="4123" y="2140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914.935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31"/>
            <p:cNvSpPr>
              <a:spLocks noChangeArrowheads="1"/>
            </p:cNvSpPr>
            <p:nvPr/>
          </p:nvSpPr>
          <p:spPr bwMode="auto">
            <a:xfrm>
              <a:off x="4830" y="2140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914.935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32"/>
            <p:cNvSpPr>
              <a:spLocks noChangeArrowheads="1"/>
            </p:cNvSpPr>
            <p:nvPr/>
          </p:nvSpPr>
          <p:spPr bwMode="auto">
            <a:xfrm>
              <a:off x="5663" y="2140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914.935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33"/>
            <p:cNvSpPr>
              <a:spLocks noChangeArrowheads="1"/>
            </p:cNvSpPr>
            <p:nvPr/>
          </p:nvSpPr>
          <p:spPr bwMode="auto">
            <a:xfrm>
              <a:off x="6315" y="2140"/>
              <a:ext cx="37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-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34"/>
            <p:cNvSpPr>
              <a:spLocks noChangeArrowheads="1"/>
            </p:cNvSpPr>
            <p:nvPr/>
          </p:nvSpPr>
          <p:spPr bwMode="auto">
            <a:xfrm>
              <a:off x="1287" y="2317"/>
              <a:ext cx="24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2012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35"/>
            <p:cNvSpPr>
              <a:spLocks noChangeArrowheads="1"/>
            </p:cNvSpPr>
            <p:nvPr/>
          </p:nvSpPr>
          <p:spPr bwMode="auto">
            <a:xfrm>
              <a:off x="2506" y="2317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343.326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36"/>
            <p:cNvSpPr>
              <a:spLocks noChangeArrowheads="1"/>
            </p:cNvSpPr>
            <p:nvPr/>
          </p:nvSpPr>
          <p:spPr bwMode="auto">
            <a:xfrm>
              <a:off x="3247" y="2317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343.326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37"/>
            <p:cNvSpPr>
              <a:spLocks noChangeArrowheads="1"/>
            </p:cNvSpPr>
            <p:nvPr/>
          </p:nvSpPr>
          <p:spPr bwMode="auto">
            <a:xfrm>
              <a:off x="4123" y="2317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922.072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38"/>
            <p:cNvSpPr>
              <a:spLocks noChangeArrowheads="1"/>
            </p:cNvSpPr>
            <p:nvPr/>
          </p:nvSpPr>
          <p:spPr bwMode="auto">
            <a:xfrm>
              <a:off x="4733" y="2317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1.265.398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39"/>
            <p:cNvSpPr>
              <a:spLocks noChangeArrowheads="1"/>
            </p:cNvSpPr>
            <p:nvPr/>
          </p:nvSpPr>
          <p:spPr bwMode="auto">
            <a:xfrm>
              <a:off x="5566" y="2317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1.265.398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40"/>
            <p:cNvSpPr>
              <a:spLocks noChangeArrowheads="1"/>
            </p:cNvSpPr>
            <p:nvPr/>
          </p:nvSpPr>
          <p:spPr bwMode="auto">
            <a:xfrm>
              <a:off x="6231" y="2317"/>
              <a:ext cx="21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38%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41"/>
            <p:cNvSpPr>
              <a:spLocks noChangeArrowheads="1"/>
            </p:cNvSpPr>
            <p:nvPr/>
          </p:nvSpPr>
          <p:spPr bwMode="auto">
            <a:xfrm>
              <a:off x="1287" y="2494"/>
              <a:ext cx="24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2013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42"/>
            <p:cNvSpPr>
              <a:spLocks noChangeArrowheads="1"/>
            </p:cNvSpPr>
            <p:nvPr/>
          </p:nvSpPr>
          <p:spPr bwMode="auto">
            <a:xfrm>
              <a:off x="1814" y="2494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307.610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43"/>
            <p:cNvSpPr>
              <a:spLocks noChangeArrowheads="1"/>
            </p:cNvSpPr>
            <p:nvPr/>
          </p:nvSpPr>
          <p:spPr bwMode="auto">
            <a:xfrm>
              <a:off x="2477" y="2494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508.842</a:t>
              </a:r>
            </a:p>
          </p:txBody>
        </p:sp>
        <p:sp>
          <p:nvSpPr>
            <p:cNvPr id="144" name="Rectangle 44"/>
            <p:cNvSpPr>
              <a:spLocks noChangeArrowheads="1"/>
            </p:cNvSpPr>
            <p:nvPr/>
          </p:nvSpPr>
          <p:spPr bwMode="auto">
            <a:xfrm>
              <a:off x="3218" y="2494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816.452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45"/>
            <p:cNvSpPr>
              <a:spLocks noChangeArrowheads="1"/>
            </p:cNvSpPr>
            <p:nvPr/>
          </p:nvSpPr>
          <p:spPr bwMode="auto">
            <a:xfrm>
              <a:off x="3995" y="2494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1.005.095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46"/>
            <p:cNvSpPr>
              <a:spLocks noChangeArrowheads="1"/>
            </p:cNvSpPr>
            <p:nvPr/>
          </p:nvSpPr>
          <p:spPr bwMode="auto">
            <a:xfrm>
              <a:off x="4702" y="2494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1.513.937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47"/>
            <p:cNvSpPr>
              <a:spLocks noChangeArrowheads="1"/>
            </p:cNvSpPr>
            <p:nvPr/>
          </p:nvSpPr>
          <p:spPr bwMode="auto">
            <a:xfrm>
              <a:off x="5535" y="2494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altLang="pt-BR" sz="1500" b="1" dirty="0" smtClean="0">
                  <a:solidFill>
                    <a:srgbClr val="1F497D"/>
                  </a:solidFill>
                  <a:latin typeface="Calibri" panose="020F0502020204030204" pitchFamily="34" charset="0"/>
                </a:rPr>
                <a:t>1</a:t>
              </a: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.821.547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48"/>
            <p:cNvSpPr>
              <a:spLocks noChangeArrowheads="1"/>
            </p:cNvSpPr>
            <p:nvPr/>
          </p:nvSpPr>
          <p:spPr bwMode="auto">
            <a:xfrm>
              <a:off x="6199" y="2494"/>
              <a:ext cx="21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44%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49"/>
            <p:cNvSpPr>
              <a:spLocks noChangeArrowheads="1"/>
            </p:cNvSpPr>
            <p:nvPr/>
          </p:nvSpPr>
          <p:spPr bwMode="auto">
            <a:xfrm>
              <a:off x="1287" y="2671"/>
              <a:ext cx="24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2014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50"/>
            <p:cNvSpPr>
              <a:spLocks noChangeArrowheads="1"/>
            </p:cNvSpPr>
            <p:nvPr/>
          </p:nvSpPr>
          <p:spPr bwMode="auto">
            <a:xfrm>
              <a:off x="1814" y="2671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992.235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51"/>
            <p:cNvSpPr>
              <a:spLocks noChangeArrowheads="1"/>
            </p:cNvSpPr>
            <p:nvPr/>
          </p:nvSpPr>
          <p:spPr bwMode="auto">
            <a:xfrm>
              <a:off x="2477" y="2671"/>
              <a:ext cx="40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417.376</a:t>
              </a:r>
            </a:p>
          </p:txBody>
        </p:sp>
        <p:sp>
          <p:nvSpPr>
            <p:cNvPr id="152" name="Rectangle 52"/>
            <p:cNvSpPr>
              <a:spLocks noChangeArrowheads="1"/>
            </p:cNvSpPr>
            <p:nvPr/>
          </p:nvSpPr>
          <p:spPr bwMode="auto">
            <a:xfrm>
              <a:off x="3120" y="2671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1.409.611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Rectangle 53"/>
            <p:cNvSpPr>
              <a:spLocks noChangeArrowheads="1"/>
            </p:cNvSpPr>
            <p:nvPr/>
          </p:nvSpPr>
          <p:spPr bwMode="auto">
            <a:xfrm>
              <a:off x="3995" y="2671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1.076.647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Rectangle 54"/>
            <p:cNvSpPr>
              <a:spLocks noChangeArrowheads="1"/>
            </p:cNvSpPr>
            <p:nvPr/>
          </p:nvSpPr>
          <p:spPr bwMode="auto">
            <a:xfrm>
              <a:off x="4702" y="2671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1.494.023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55"/>
            <p:cNvSpPr>
              <a:spLocks noChangeArrowheads="1"/>
            </p:cNvSpPr>
            <p:nvPr/>
          </p:nvSpPr>
          <p:spPr bwMode="auto">
            <a:xfrm>
              <a:off x="5535" y="2671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2.486.258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56"/>
            <p:cNvSpPr>
              <a:spLocks noChangeArrowheads="1"/>
            </p:cNvSpPr>
            <p:nvPr/>
          </p:nvSpPr>
          <p:spPr bwMode="auto">
            <a:xfrm>
              <a:off x="6199" y="2671"/>
              <a:ext cx="21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36%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57"/>
            <p:cNvSpPr>
              <a:spLocks noChangeArrowheads="1"/>
            </p:cNvSpPr>
            <p:nvPr/>
          </p:nvSpPr>
          <p:spPr bwMode="auto">
            <a:xfrm>
              <a:off x="1287" y="2848"/>
              <a:ext cx="24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2015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58"/>
            <p:cNvSpPr>
              <a:spLocks noChangeArrowheads="1"/>
            </p:cNvSpPr>
            <p:nvPr/>
          </p:nvSpPr>
          <p:spPr bwMode="auto">
            <a:xfrm>
              <a:off x="1717" y="2848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1.067.000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59"/>
            <p:cNvSpPr>
              <a:spLocks noChangeArrowheads="1"/>
            </p:cNvSpPr>
            <p:nvPr/>
          </p:nvSpPr>
          <p:spPr bwMode="auto">
            <a:xfrm>
              <a:off x="2477" y="2848"/>
              <a:ext cx="58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altLang="pt-BR" sz="1500" b="1" dirty="0" smtClean="0">
                  <a:solidFill>
                    <a:srgbClr val="1F497D"/>
                  </a:solidFill>
                  <a:latin typeface="Calibri" panose="020F0502020204030204" pitchFamily="34" charset="0"/>
                </a:rPr>
                <a:t>398.366</a:t>
              </a: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	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60"/>
            <p:cNvSpPr>
              <a:spLocks noChangeArrowheads="1"/>
            </p:cNvSpPr>
            <p:nvPr/>
          </p:nvSpPr>
          <p:spPr bwMode="auto">
            <a:xfrm>
              <a:off x="3120" y="2848"/>
              <a:ext cx="116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1.465.366		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Rectangle 61"/>
            <p:cNvSpPr>
              <a:spLocks noChangeArrowheads="1"/>
            </p:cNvSpPr>
            <p:nvPr/>
          </p:nvSpPr>
          <p:spPr bwMode="auto">
            <a:xfrm>
              <a:off x="3995" y="2848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1.000.038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2" name="Rectangle 62"/>
            <p:cNvSpPr>
              <a:spLocks noChangeArrowheads="1"/>
            </p:cNvSpPr>
            <p:nvPr/>
          </p:nvSpPr>
          <p:spPr bwMode="auto">
            <a:xfrm>
              <a:off x="4702" y="2848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1.398.404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63"/>
            <p:cNvSpPr>
              <a:spLocks noChangeArrowheads="1"/>
            </p:cNvSpPr>
            <p:nvPr/>
          </p:nvSpPr>
          <p:spPr bwMode="auto">
            <a:xfrm>
              <a:off x="5535" y="2848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2.465.404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64"/>
            <p:cNvSpPr>
              <a:spLocks noChangeArrowheads="1"/>
            </p:cNvSpPr>
            <p:nvPr/>
          </p:nvSpPr>
          <p:spPr bwMode="auto">
            <a:xfrm>
              <a:off x="6213" y="2848"/>
              <a:ext cx="187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5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-1%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Rectangle 65"/>
            <p:cNvSpPr>
              <a:spLocks noChangeArrowheads="1"/>
            </p:cNvSpPr>
            <p:nvPr/>
          </p:nvSpPr>
          <p:spPr bwMode="auto">
            <a:xfrm>
              <a:off x="1170" y="3039"/>
              <a:ext cx="1561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3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OBS: Em 2015, os dados são de </a:t>
              </a:r>
              <a:r>
                <a:rPr lang="pt-BR" altLang="pt-BR" sz="1300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LOA</a:t>
              </a:r>
              <a:r>
                <a:rPr kumimoji="0" lang="pt-BR" altLang="pt-BR" sz="13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.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6" name="Rectangle 66"/>
            <p:cNvSpPr>
              <a:spLocks noChangeArrowheads="1"/>
            </p:cNvSpPr>
            <p:nvPr/>
          </p:nvSpPr>
          <p:spPr bwMode="auto">
            <a:xfrm>
              <a:off x="1169" y="3223"/>
              <a:ext cx="93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Dados: SIAFI Gerencial</a:t>
              </a:r>
              <a:endPara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67"/>
            <p:cNvSpPr>
              <a:spLocks noChangeArrowheads="1"/>
            </p:cNvSpPr>
            <p:nvPr/>
          </p:nvSpPr>
          <p:spPr bwMode="auto">
            <a:xfrm>
              <a:off x="6165" y="1786"/>
              <a:ext cx="39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3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Variação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68"/>
            <p:cNvSpPr>
              <a:spLocks noChangeArrowheads="1"/>
            </p:cNvSpPr>
            <p:nvPr/>
          </p:nvSpPr>
          <p:spPr bwMode="auto">
            <a:xfrm>
              <a:off x="6299" y="1928"/>
              <a:ext cx="77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3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%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Rectangle 69"/>
            <p:cNvSpPr>
              <a:spLocks noChangeArrowheads="1"/>
            </p:cNvSpPr>
            <p:nvPr/>
          </p:nvSpPr>
          <p:spPr bwMode="auto">
            <a:xfrm>
              <a:off x="3495" y="1552"/>
              <a:ext cx="76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7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Lei + Créditos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0" name="Rectangle 70"/>
            <p:cNvSpPr>
              <a:spLocks noChangeArrowheads="1"/>
            </p:cNvSpPr>
            <p:nvPr/>
          </p:nvSpPr>
          <p:spPr bwMode="auto">
            <a:xfrm>
              <a:off x="3444" y="1262"/>
              <a:ext cx="91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Tabela 5 - Bolsas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71"/>
            <p:cNvSpPr>
              <a:spLocks noChangeArrowheads="1"/>
            </p:cNvSpPr>
            <p:nvPr/>
          </p:nvSpPr>
          <p:spPr bwMode="auto">
            <a:xfrm>
              <a:off x="4779" y="1744"/>
              <a:ext cx="32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Total 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72"/>
            <p:cNvSpPr>
              <a:spLocks noChangeArrowheads="1"/>
            </p:cNvSpPr>
            <p:nvPr/>
          </p:nvSpPr>
          <p:spPr bwMode="auto">
            <a:xfrm>
              <a:off x="4758" y="1928"/>
              <a:ext cx="32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CNPq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Rectangle 73"/>
            <p:cNvSpPr>
              <a:spLocks noChangeArrowheads="1"/>
            </p:cNvSpPr>
            <p:nvPr/>
          </p:nvSpPr>
          <p:spPr bwMode="auto">
            <a:xfrm>
              <a:off x="1996" y="1744"/>
              <a:ext cx="135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Ciência sem Fronteiras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4" name="Rectangle 74"/>
            <p:cNvSpPr>
              <a:spLocks noChangeArrowheads="1"/>
            </p:cNvSpPr>
            <p:nvPr/>
          </p:nvSpPr>
          <p:spPr bwMode="auto">
            <a:xfrm>
              <a:off x="5340" y="1836"/>
              <a:ext cx="70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800" b="1" i="0" u="none" strike="noStrike" cap="none" normalizeH="0" baseline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Calibri" panose="020F0502020204030204" pitchFamily="34" charset="0"/>
                </a:rPr>
                <a:t>Total Bolsas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Rectangle 75"/>
            <p:cNvSpPr>
              <a:spLocks noChangeArrowheads="1"/>
            </p:cNvSpPr>
            <p:nvPr/>
          </p:nvSpPr>
          <p:spPr bwMode="auto">
            <a:xfrm>
              <a:off x="1149" y="1715"/>
              <a:ext cx="5382" cy="22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76" name="Rectangle 76"/>
            <p:cNvSpPr>
              <a:spLocks noChangeArrowheads="1"/>
            </p:cNvSpPr>
            <p:nvPr/>
          </p:nvSpPr>
          <p:spPr bwMode="auto">
            <a:xfrm>
              <a:off x="1149" y="1914"/>
              <a:ext cx="3397" cy="2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77" name="Rectangle 77"/>
            <p:cNvSpPr>
              <a:spLocks noChangeArrowheads="1"/>
            </p:cNvSpPr>
            <p:nvPr/>
          </p:nvSpPr>
          <p:spPr bwMode="auto">
            <a:xfrm>
              <a:off x="1149" y="2112"/>
              <a:ext cx="5382" cy="2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78" name="Rectangle 78"/>
            <p:cNvSpPr>
              <a:spLocks noChangeArrowheads="1"/>
            </p:cNvSpPr>
            <p:nvPr/>
          </p:nvSpPr>
          <p:spPr bwMode="auto">
            <a:xfrm>
              <a:off x="1149" y="2289"/>
              <a:ext cx="5382" cy="2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79" name="Rectangle 79"/>
            <p:cNvSpPr>
              <a:spLocks noChangeArrowheads="1"/>
            </p:cNvSpPr>
            <p:nvPr/>
          </p:nvSpPr>
          <p:spPr bwMode="auto">
            <a:xfrm>
              <a:off x="1149" y="2466"/>
              <a:ext cx="5382" cy="2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0" name="Rectangle 80"/>
            <p:cNvSpPr>
              <a:spLocks noChangeArrowheads="1"/>
            </p:cNvSpPr>
            <p:nvPr/>
          </p:nvSpPr>
          <p:spPr bwMode="auto">
            <a:xfrm>
              <a:off x="1149" y="2643"/>
              <a:ext cx="5382" cy="2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1" name="Rectangle 81"/>
            <p:cNvSpPr>
              <a:spLocks noChangeArrowheads="1"/>
            </p:cNvSpPr>
            <p:nvPr/>
          </p:nvSpPr>
          <p:spPr bwMode="auto">
            <a:xfrm>
              <a:off x="1149" y="2820"/>
              <a:ext cx="5382" cy="2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2" name="Rectangle 82"/>
            <p:cNvSpPr>
              <a:spLocks noChangeArrowheads="1"/>
            </p:cNvSpPr>
            <p:nvPr/>
          </p:nvSpPr>
          <p:spPr bwMode="auto">
            <a:xfrm>
              <a:off x="1149" y="2997"/>
              <a:ext cx="5382" cy="2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3" name="Rectangle 83"/>
            <p:cNvSpPr>
              <a:spLocks noChangeArrowheads="1"/>
            </p:cNvSpPr>
            <p:nvPr/>
          </p:nvSpPr>
          <p:spPr bwMode="auto">
            <a:xfrm>
              <a:off x="2216" y="1935"/>
              <a:ext cx="21" cy="1083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4" name="Rectangle 84"/>
            <p:cNvSpPr>
              <a:spLocks noChangeArrowheads="1"/>
            </p:cNvSpPr>
            <p:nvPr/>
          </p:nvSpPr>
          <p:spPr bwMode="auto">
            <a:xfrm>
              <a:off x="2908" y="1935"/>
              <a:ext cx="21" cy="1083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5" name="Rectangle 85"/>
            <p:cNvSpPr>
              <a:spLocks noChangeArrowheads="1"/>
            </p:cNvSpPr>
            <p:nvPr/>
          </p:nvSpPr>
          <p:spPr bwMode="auto">
            <a:xfrm>
              <a:off x="3649" y="1737"/>
              <a:ext cx="22" cy="128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6" name="Rectangle 86"/>
            <p:cNvSpPr>
              <a:spLocks noChangeArrowheads="1"/>
            </p:cNvSpPr>
            <p:nvPr/>
          </p:nvSpPr>
          <p:spPr bwMode="auto">
            <a:xfrm>
              <a:off x="4525" y="1737"/>
              <a:ext cx="21" cy="128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7" name="Rectangle 87"/>
            <p:cNvSpPr>
              <a:spLocks noChangeArrowheads="1"/>
            </p:cNvSpPr>
            <p:nvPr/>
          </p:nvSpPr>
          <p:spPr bwMode="auto">
            <a:xfrm>
              <a:off x="5231" y="1737"/>
              <a:ext cx="22" cy="128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8" name="Rectangle 88"/>
            <p:cNvSpPr>
              <a:spLocks noChangeArrowheads="1"/>
            </p:cNvSpPr>
            <p:nvPr/>
          </p:nvSpPr>
          <p:spPr bwMode="auto">
            <a:xfrm>
              <a:off x="6065" y="1737"/>
              <a:ext cx="21" cy="128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89" name="Line 89"/>
            <p:cNvSpPr>
              <a:spLocks noChangeShapeType="1"/>
            </p:cNvSpPr>
            <p:nvPr/>
          </p:nvSpPr>
          <p:spPr bwMode="auto">
            <a:xfrm>
              <a:off x="6531" y="1248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90" name="Rectangle 90"/>
            <p:cNvSpPr>
              <a:spLocks noChangeArrowheads="1"/>
            </p:cNvSpPr>
            <p:nvPr/>
          </p:nvSpPr>
          <p:spPr bwMode="auto">
            <a:xfrm>
              <a:off x="6531" y="1248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91" name="Line 91"/>
            <p:cNvSpPr>
              <a:spLocks noChangeShapeType="1"/>
            </p:cNvSpPr>
            <p:nvPr/>
          </p:nvSpPr>
          <p:spPr bwMode="auto">
            <a:xfrm>
              <a:off x="6531" y="1397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92" name="Rectangle 92"/>
            <p:cNvSpPr>
              <a:spLocks noChangeArrowheads="1"/>
            </p:cNvSpPr>
            <p:nvPr/>
          </p:nvSpPr>
          <p:spPr bwMode="auto">
            <a:xfrm>
              <a:off x="6531" y="1397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93" name="Line 93"/>
            <p:cNvSpPr>
              <a:spLocks noChangeShapeType="1"/>
            </p:cNvSpPr>
            <p:nvPr/>
          </p:nvSpPr>
          <p:spPr bwMode="auto">
            <a:xfrm>
              <a:off x="6531" y="317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94" name="Rectangle 94"/>
            <p:cNvSpPr>
              <a:spLocks noChangeArrowheads="1"/>
            </p:cNvSpPr>
            <p:nvPr/>
          </p:nvSpPr>
          <p:spPr bwMode="auto">
            <a:xfrm>
              <a:off x="6531" y="3174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95" name="Line 95"/>
            <p:cNvSpPr>
              <a:spLocks noChangeShapeType="1"/>
            </p:cNvSpPr>
            <p:nvPr/>
          </p:nvSpPr>
          <p:spPr bwMode="auto">
            <a:xfrm>
              <a:off x="6531" y="3344"/>
              <a:ext cx="1" cy="1"/>
            </a:xfrm>
            <a:prstGeom prst="line">
              <a:avLst/>
            </a:prstGeom>
            <a:noFill/>
            <a:ln w="0">
              <a:solidFill>
                <a:srgbClr val="DADCD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  <p:sp>
          <p:nvSpPr>
            <p:cNvPr id="196" name="Rectangle 96"/>
            <p:cNvSpPr>
              <a:spLocks noChangeArrowheads="1"/>
            </p:cNvSpPr>
            <p:nvPr/>
          </p:nvSpPr>
          <p:spPr bwMode="auto">
            <a:xfrm>
              <a:off x="6531" y="3344"/>
              <a:ext cx="7" cy="7"/>
            </a:xfrm>
            <a:prstGeom prst="rect">
              <a:avLst/>
            </a:prstGeom>
            <a:solidFill>
              <a:srgbClr val="DA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xmlns="" val="376684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821</Words>
  <Application>Microsoft Office PowerPoint</Application>
  <PresentationFormat>Personalizar</PresentationFormat>
  <Paragraphs>305</Paragraphs>
  <Slides>13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5" baseType="lpstr">
      <vt:lpstr>Tema do Office</vt:lpstr>
      <vt:lpstr>Planilha</vt:lpstr>
      <vt:lpstr>Slide 1</vt:lpstr>
      <vt:lpstr>Dispêndio Nacional em C&amp;T</vt:lpstr>
      <vt:lpstr>Evolução do Orçamento do MCTI</vt:lpstr>
      <vt:lpstr>Evolução do Orçamento Total por Grupo de Natureza de Despesa</vt:lpstr>
      <vt:lpstr>Dotação de OCC</vt:lpstr>
      <vt:lpstr>Evolução do Orçamento do FNDCT</vt:lpstr>
      <vt:lpstr>Legislação do FNDCT</vt:lpstr>
      <vt:lpstr>FNDCT</vt:lpstr>
      <vt:lpstr>Bolsas</vt:lpstr>
      <vt:lpstr>Organizações Sociais em 2015</vt:lpstr>
      <vt:lpstr>UPs</vt:lpstr>
      <vt:lpstr>Histórico dos limites de empenho e de pagamento do orçamento de OCC do MCTI e dos restos a pagar</vt:lpstr>
      <vt:lpstr>OBRIGADO.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Parte I - Orçamento</dc:title>
  <dc:creator>Cristian de Oliveira Lima</dc:creator>
  <cp:lastModifiedBy>amandavs</cp:lastModifiedBy>
  <cp:revision>87</cp:revision>
  <cp:lastPrinted>2015-05-22T13:50:05Z</cp:lastPrinted>
  <dcterms:created xsi:type="dcterms:W3CDTF">2015-03-03T17:40:17Z</dcterms:created>
  <dcterms:modified xsi:type="dcterms:W3CDTF">2015-05-25T13:21:48Z</dcterms:modified>
</cp:coreProperties>
</file>