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Default Extension="xlsx" ContentType="application/vnd.openxmlformats-officedocument.spreadsheetml.sheet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315" r:id="rId2"/>
    <p:sldId id="320" r:id="rId3"/>
    <p:sldId id="260" r:id="rId4"/>
    <p:sldId id="261" r:id="rId5"/>
    <p:sldId id="321" r:id="rId6"/>
    <p:sldId id="264" r:id="rId7"/>
    <p:sldId id="318" r:id="rId8"/>
    <p:sldId id="317" r:id="rId9"/>
    <p:sldId id="265" r:id="rId10"/>
    <p:sldId id="266" r:id="rId11"/>
    <p:sldId id="267" r:id="rId12"/>
    <p:sldId id="319" r:id="rId13"/>
    <p:sldId id="316" r:id="rId14"/>
  </p:sldIdLst>
  <p:sldSz cx="12192000" cy="6858000"/>
  <p:notesSz cx="6794500" cy="99314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8171" autoAdjust="0"/>
  </p:normalViewPr>
  <p:slideViewPr>
    <p:cSldViewPr snapToGrid="0">
      <p:cViewPr varScale="1">
        <p:scale>
          <a:sx n="68" d="100"/>
          <a:sy n="68" d="100"/>
        </p:scale>
        <p:origin x="-69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98841B-0358-403E-9623-BA659120E175}" type="datetimeFigureOut">
              <a:rPr lang="pt-BR" smtClean="0"/>
              <a:pPr/>
              <a:t>25/05/2015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87313" y="744538"/>
            <a:ext cx="6619875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450" y="4718050"/>
            <a:ext cx="5435600" cy="44688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810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AA4000-A797-4200-836D-54129FF8197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971573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AA4000-A797-4200-836D-54129FF8197A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1740026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AA4000-A797-4200-836D-54129FF8197A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8266142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AA4000-A797-4200-836D-54129FF8197A}" type="slidenum">
              <a:rPr lang="pt-BR" smtClean="0"/>
              <a:pPr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4362117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FF0000"/>
                </a:solidFill>
              </a:rPr>
              <a:t>Diferença</a:t>
            </a:r>
            <a:r>
              <a:rPr lang="pt-BR" b="1" baseline="0" dirty="0" smtClean="0">
                <a:solidFill>
                  <a:srgbClr val="FF0000"/>
                </a:solidFill>
              </a:rPr>
              <a:t> de 20,0 referentes fonte 100.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AA4000-A797-4200-836D-54129FF8197A}" type="slidenum">
              <a:rPr lang="pt-BR" smtClean="0"/>
              <a:pPr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0017623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FF0000"/>
                </a:solidFill>
              </a:rPr>
              <a:t>Diferença</a:t>
            </a:r>
            <a:r>
              <a:rPr lang="pt-BR" b="1" baseline="0" dirty="0" smtClean="0">
                <a:solidFill>
                  <a:srgbClr val="FF0000"/>
                </a:solidFill>
              </a:rPr>
              <a:t> de 20,0 referentes fonte 100.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AA4000-A797-4200-836D-54129FF8197A}" type="slidenum">
              <a:rPr lang="pt-BR" smtClean="0"/>
              <a:pPr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0017623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FF0000"/>
                </a:solidFill>
              </a:rPr>
              <a:t>Plataformas</a:t>
            </a:r>
            <a:r>
              <a:rPr lang="pt-BR" b="1" baseline="0" dirty="0" smtClean="0">
                <a:solidFill>
                  <a:srgbClr val="FF0000"/>
                </a:solidFill>
              </a:rPr>
              <a:t> do conhecimento: fonte 100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AA4000-A797-4200-836D-54129FF8197A}" type="slidenum">
              <a:rPr lang="pt-BR" smtClean="0"/>
              <a:pPr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3972951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AA4000-A797-4200-836D-54129FF8197A}" type="slidenum">
              <a:rPr lang="pt-BR" smtClean="0"/>
              <a:pPr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1077400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AA4000-A797-4200-836D-54129FF8197A}" type="slidenum">
              <a:rPr lang="pt-BR" smtClean="0"/>
              <a:pPr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053373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D520E-F6F4-43BA-96B5-D0710C8F140D}" type="datetimeFigureOut">
              <a:rPr lang="pt-BR" smtClean="0"/>
              <a:pPr/>
              <a:t>25/05/2015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C669-591C-42A5-B450-21AD2A9D1DE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313358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D520E-F6F4-43BA-96B5-D0710C8F140D}" type="datetimeFigureOut">
              <a:rPr lang="pt-BR" smtClean="0"/>
              <a:pPr/>
              <a:t>25/05/2015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C669-591C-42A5-B450-21AD2A9D1DE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652039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D520E-F6F4-43BA-96B5-D0710C8F140D}" type="datetimeFigureOut">
              <a:rPr lang="pt-BR" smtClean="0"/>
              <a:pPr/>
              <a:t>25/05/2015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C669-591C-42A5-B450-21AD2A9D1DE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495084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D520E-F6F4-43BA-96B5-D0710C8F140D}" type="datetimeFigureOut">
              <a:rPr lang="pt-BR" smtClean="0"/>
              <a:pPr/>
              <a:t>25/05/2015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C669-591C-42A5-B450-21AD2A9D1DE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657357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D520E-F6F4-43BA-96B5-D0710C8F140D}" type="datetimeFigureOut">
              <a:rPr lang="pt-BR" smtClean="0"/>
              <a:pPr/>
              <a:t>25/05/2015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C669-591C-42A5-B450-21AD2A9D1DE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523738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D520E-F6F4-43BA-96B5-D0710C8F140D}" type="datetimeFigureOut">
              <a:rPr lang="pt-BR" smtClean="0"/>
              <a:pPr/>
              <a:t>25/05/2015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C669-591C-42A5-B450-21AD2A9D1DE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8379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D520E-F6F4-43BA-96B5-D0710C8F140D}" type="datetimeFigureOut">
              <a:rPr lang="pt-BR" smtClean="0"/>
              <a:pPr/>
              <a:t>25/05/2015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C669-591C-42A5-B450-21AD2A9D1DE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507207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D520E-F6F4-43BA-96B5-D0710C8F140D}" type="datetimeFigureOut">
              <a:rPr lang="pt-BR" smtClean="0"/>
              <a:pPr/>
              <a:t>25/05/2015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C669-591C-42A5-B450-21AD2A9D1DE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665840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D520E-F6F4-43BA-96B5-D0710C8F140D}" type="datetimeFigureOut">
              <a:rPr lang="pt-BR" smtClean="0"/>
              <a:pPr/>
              <a:t>25/05/2015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C669-591C-42A5-B450-21AD2A9D1DE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38783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D520E-F6F4-43BA-96B5-D0710C8F140D}" type="datetimeFigureOut">
              <a:rPr lang="pt-BR" smtClean="0"/>
              <a:pPr/>
              <a:t>25/05/2015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C669-591C-42A5-B450-21AD2A9D1DE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590211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D520E-F6F4-43BA-96B5-D0710C8F140D}" type="datetimeFigureOut">
              <a:rPr lang="pt-BR" smtClean="0"/>
              <a:pPr/>
              <a:t>25/05/2015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CC669-591C-42A5-B450-21AD2A9D1DE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786555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6D520E-F6F4-43BA-96B5-D0710C8F140D}" type="datetimeFigureOut">
              <a:rPr lang="pt-BR" smtClean="0"/>
              <a:pPr/>
              <a:t>25/05/2015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CC669-591C-42A5-B450-21AD2A9D1DE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72534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package" Target="../embeddings/Planilha_do_Microsoft_Office_Excel1.xlsx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package" Target="../embeddings/Planilha_do_Microsoft_Office_Excel2.xlsx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o 12"/>
          <p:cNvGrpSpPr/>
          <p:nvPr/>
        </p:nvGrpSpPr>
        <p:grpSpPr>
          <a:xfrm>
            <a:off x="1631504" y="6390001"/>
            <a:ext cx="8895236" cy="423516"/>
            <a:chOff x="0" y="6107615"/>
            <a:chExt cx="9180000" cy="511126"/>
          </a:xfrm>
        </p:grpSpPr>
        <p:sp>
          <p:nvSpPr>
            <p:cNvPr id="4" name="CaixaDeTexto 3"/>
            <p:cNvSpPr txBox="1"/>
            <p:nvPr/>
          </p:nvSpPr>
          <p:spPr>
            <a:xfrm>
              <a:off x="683568" y="6232121"/>
              <a:ext cx="2422281" cy="2971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000" b="1" dirty="0">
                  <a:latin typeface="Arial" pitchFamily="34" charset="0"/>
                  <a:cs typeface="Arial" pitchFamily="34" charset="0"/>
                </a:rPr>
                <a:t>Secretaria-Executiva</a:t>
              </a:r>
            </a:p>
          </p:txBody>
        </p:sp>
        <p:sp>
          <p:nvSpPr>
            <p:cNvPr id="6" name="CaixaDeTexto 5"/>
            <p:cNvSpPr txBox="1"/>
            <p:nvPr/>
          </p:nvSpPr>
          <p:spPr>
            <a:xfrm>
              <a:off x="4427984" y="6135863"/>
              <a:ext cx="2505808" cy="482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000" b="1" dirty="0">
                  <a:latin typeface="Arial" pitchFamily="34" charset="0"/>
                  <a:cs typeface="Arial" pitchFamily="34" charset="0"/>
                </a:rPr>
                <a:t>Subsecretaria de Planejamento Orçamento e Administração</a:t>
              </a:r>
            </a:p>
          </p:txBody>
        </p:sp>
        <p:pic>
          <p:nvPicPr>
            <p:cNvPr id="9" name="Imagem 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7517425" y="6155432"/>
              <a:ext cx="1519071" cy="399600"/>
            </a:xfrm>
            <a:prstGeom prst="rect">
              <a:avLst/>
            </a:prstGeom>
          </p:spPr>
        </p:pic>
        <p:cxnSp>
          <p:nvCxnSpPr>
            <p:cNvPr id="12" name="Conector reto 11"/>
            <p:cNvCxnSpPr/>
            <p:nvPr/>
          </p:nvCxnSpPr>
          <p:spPr>
            <a:xfrm>
              <a:off x="0" y="6107615"/>
              <a:ext cx="9180000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4" name="Imagem 13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446400"/>
          </a:xfrm>
          <a:prstGeom prst="rect">
            <a:avLst/>
          </a:prstGeom>
        </p:spPr>
      </p:pic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1919536" y="549276"/>
            <a:ext cx="8352928" cy="528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pt-BR" sz="3500" b="1" dirty="0">
                <a:latin typeface="Verdana" pitchFamily="34" charset="0"/>
              </a:rPr>
              <a:t>MCTI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pt-BR" sz="3500" b="1" dirty="0">
                <a:latin typeface="Verdana" pitchFamily="34" charset="0"/>
              </a:rPr>
              <a:t>SUBSECRETARIA DE  PLANEJAMENTO E ORÇAMENTO E ADMINISTRAÇÃO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pt-BR" sz="3500" b="1" dirty="0" smtClean="0">
                <a:solidFill>
                  <a:srgbClr val="006600"/>
                </a:solidFill>
                <a:latin typeface="Verdana" pitchFamily="34" charset="0"/>
              </a:rPr>
              <a:t>Maio 2015</a:t>
            </a:r>
            <a:endParaRPr lang="pt-BR" sz="3500" b="1" dirty="0">
              <a:solidFill>
                <a:srgbClr val="006600"/>
              </a:solidFill>
              <a:latin typeface="Verdana" pitchFamily="34" charset="0"/>
            </a:endParaRPr>
          </a:p>
          <a:p>
            <a:pPr algn="ctr" eaLnBrk="1" hangingPunct="1">
              <a:spcBef>
                <a:spcPct val="50000"/>
              </a:spcBef>
              <a:defRPr/>
            </a:pPr>
            <a:endParaRPr lang="pt-BR" sz="1500" b="1" dirty="0">
              <a:solidFill>
                <a:srgbClr val="006600"/>
              </a:solidFill>
              <a:latin typeface="Verdana" pitchFamily="34" charset="0"/>
            </a:endParaRPr>
          </a:p>
          <a:p>
            <a:pPr algn="ctr" eaLnBrk="1" hangingPunct="1">
              <a:spcBef>
                <a:spcPct val="50000"/>
              </a:spcBef>
              <a:defRPr/>
            </a:pPr>
            <a:r>
              <a:rPr lang="pt-BR" sz="1400" b="1" dirty="0" smtClean="0">
                <a:latin typeface="Verdana" pitchFamily="34" charset="0"/>
              </a:rPr>
              <a:t>CRISTIAN </a:t>
            </a:r>
            <a:r>
              <a:rPr lang="pt-BR" sz="1400" b="1" dirty="0">
                <a:latin typeface="Verdana" pitchFamily="34" charset="0"/>
              </a:rPr>
              <a:t>DE OLIVEIRA LIMA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pt-BR" sz="1400" dirty="0">
                <a:latin typeface="Verdana" pitchFamily="34" charset="0"/>
              </a:rPr>
              <a:t>Subsecretário de Planejamento, Orçamento e Administração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pt-BR" sz="1400" dirty="0" smtClean="0">
                <a:latin typeface="Verdana" pitchFamily="34" charset="0"/>
              </a:rPr>
              <a:t>SPOA/SE/MCTI</a:t>
            </a:r>
          </a:p>
          <a:p>
            <a:pPr algn="ctr" eaLnBrk="1" hangingPunct="1">
              <a:spcBef>
                <a:spcPct val="50000"/>
              </a:spcBef>
              <a:defRPr/>
            </a:pPr>
            <a:endParaRPr lang="pt-BR" sz="1400" dirty="0" smtClean="0">
              <a:latin typeface="Verdana" pitchFamily="34" charset="0"/>
            </a:endParaRPr>
          </a:p>
          <a:p>
            <a:pPr algn="ctr" eaLnBrk="1" hangingPunct="1">
              <a:spcBef>
                <a:spcPct val="50000"/>
              </a:spcBef>
              <a:defRPr/>
            </a:pPr>
            <a:r>
              <a:rPr lang="pt-BR" sz="1400" u="dotted" dirty="0" smtClean="0">
                <a:latin typeface="Verdana" pitchFamily="34" charset="0"/>
              </a:rPr>
              <a:t>Apresentação à Audiência Pública CCT/SENADO – 25/05/2015</a:t>
            </a:r>
            <a:endParaRPr lang="pt-BR" sz="1400" u="dotted" dirty="0">
              <a:latin typeface="Verdana" pitchFamily="34" charset="0"/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8D52-006C-486D-A84B-3CEBFBB86E76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681617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FF0000"/>
                </a:solidFill>
              </a:rPr>
              <a:t>Organizações Sociais em 2015</a:t>
            </a:r>
            <a:endParaRPr lang="pt-BR" b="1" dirty="0">
              <a:solidFill>
                <a:srgbClr val="FF0000"/>
              </a:solidFill>
            </a:endParaRPr>
          </a:p>
        </p:txBody>
      </p:sp>
      <p:pic>
        <p:nvPicPr>
          <p:cNvPr id="4" name="Imagem 3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43000" y="2"/>
            <a:ext cx="9906000" cy="547007"/>
          </a:xfrm>
          <a:prstGeom prst="rect">
            <a:avLst/>
          </a:prstGeom>
        </p:spPr>
      </p:pic>
      <p:grpSp>
        <p:nvGrpSpPr>
          <p:cNvPr id="5" name="Grupo 4"/>
          <p:cNvGrpSpPr/>
          <p:nvPr/>
        </p:nvGrpSpPr>
        <p:grpSpPr>
          <a:xfrm>
            <a:off x="1258025" y="6395228"/>
            <a:ext cx="9790975" cy="423516"/>
            <a:chOff x="0" y="6107615"/>
            <a:chExt cx="9180000" cy="511126"/>
          </a:xfrm>
        </p:grpSpPr>
        <p:sp>
          <p:nvSpPr>
            <p:cNvPr id="6" name="CaixaDeTexto 5"/>
            <p:cNvSpPr txBox="1"/>
            <p:nvPr/>
          </p:nvSpPr>
          <p:spPr>
            <a:xfrm>
              <a:off x="683568" y="6232121"/>
              <a:ext cx="2422281" cy="2971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000" b="1" dirty="0">
                  <a:latin typeface="Arial" pitchFamily="34" charset="0"/>
                  <a:cs typeface="Arial" pitchFamily="34" charset="0"/>
                </a:rPr>
                <a:t>Secretaria Executiva</a:t>
              </a:r>
            </a:p>
          </p:txBody>
        </p:sp>
        <p:sp>
          <p:nvSpPr>
            <p:cNvPr id="7" name="CaixaDeTexto 6"/>
            <p:cNvSpPr txBox="1"/>
            <p:nvPr/>
          </p:nvSpPr>
          <p:spPr>
            <a:xfrm>
              <a:off x="4427984" y="6135863"/>
              <a:ext cx="2505808" cy="482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000" b="1" dirty="0">
                  <a:latin typeface="Arial" pitchFamily="34" charset="0"/>
                  <a:cs typeface="Arial" pitchFamily="34" charset="0"/>
                </a:rPr>
                <a:t>Subsecretaria de Planejamento Orçamento e Administração</a:t>
              </a:r>
            </a:p>
          </p:txBody>
        </p:sp>
        <p:pic>
          <p:nvPicPr>
            <p:cNvPr id="8" name="Imagem 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7517425" y="6155432"/>
              <a:ext cx="1519071" cy="399600"/>
            </a:xfrm>
            <a:prstGeom prst="rect">
              <a:avLst/>
            </a:prstGeom>
          </p:spPr>
        </p:pic>
        <p:cxnSp>
          <p:nvCxnSpPr>
            <p:cNvPr id="9" name="Conector reto 8"/>
            <p:cNvCxnSpPr/>
            <p:nvPr/>
          </p:nvCxnSpPr>
          <p:spPr>
            <a:xfrm>
              <a:off x="0" y="6107615"/>
              <a:ext cx="9180000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" name="Imagem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98170" y="1590135"/>
            <a:ext cx="9122148" cy="4533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350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FF0000"/>
                </a:solidFill>
              </a:rPr>
              <a:t>UPs</a:t>
            </a:r>
            <a:endParaRPr lang="pt-BR" b="1" dirty="0">
              <a:solidFill>
                <a:srgbClr val="FF0000"/>
              </a:solidFill>
            </a:endParaRPr>
          </a:p>
        </p:txBody>
      </p:sp>
      <p:pic>
        <p:nvPicPr>
          <p:cNvPr id="4" name="Imagem 3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43000" y="2"/>
            <a:ext cx="9906000" cy="547007"/>
          </a:xfrm>
          <a:prstGeom prst="rect">
            <a:avLst/>
          </a:prstGeom>
        </p:spPr>
      </p:pic>
      <p:grpSp>
        <p:nvGrpSpPr>
          <p:cNvPr id="5" name="Grupo 4"/>
          <p:cNvGrpSpPr/>
          <p:nvPr/>
        </p:nvGrpSpPr>
        <p:grpSpPr>
          <a:xfrm>
            <a:off x="1258025" y="6395228"/>
            <a:ext cx="9790975" cy="423516"/>
            <a:chOff x="0" y="6107615"/>
            <a:chExt cx="9180000" cy="511126"/>
          </a:xfrm>
        </p:grpSpPr>
        <p:sp>
          <p:nvSpPr>
            <p:cNvPr id="6" name="CaixaDeTexto 5"/>
            <p:cNvSpPr txBox="1"/>
            <p:nvPr/>
          </p:nvSpPr>
          <p:spPr>
            <a:xfrm>
              <a:off x="683568" y="6232121"/>
              <a:ext cx="2422281" cy="2971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000" b="1" dirty="0">
                  <a:latin typeface="Arial" pitchFamily="34" charset="0"/>
                  <a:cs typeface="Arial" pitchFamily="34" charset="0"/>
                </a:rPr>
                <a:t>Secretaria Executiva</a:t>
              </a:r>
            </a:p>
          </p:txBody>
        </p:sp>
        <p:sp>
          <p:nvSpPr>
            <p:cNvPr id="7" name="CaixaDeTexto 6"/>
            <p:cNvSpPr txBox="1"/>
            <p:nvPr/>
          </p:nvSpPr>
          <p:spPr>
            <a:xfrm>
              <a:off x="4427984" y="6135863"/>
              <a:ext cx="2505808" cy="482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000" b="1" dirty="0">
                  <a:latin typeface="Arial" pitchFamily="34" charset="0"/>
                  <a:cs typeface="Arial" pitchFamily="34" charset="0"/>
                </a:rPr>
                <a:t>Subsecretaria de Planejamento Orçamento e Administração</a:t>
              </a:r>
            </a:p>
          </p:txBody>
        </p:sp>
        <p:pic>
          <p:nvPicPr>
            <p:cNvPr id="8" name="Imagem 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7517425" y="6155432"/>
              <a:ext cx="1519071" cy="399600"/>
            </a:xfrm>
            <a:prstGeom prst="rect">
              <a:avLst/>
            </a:prstGeom>
          </p:spPr>
        </p:pic>
        <p:cxnSp>
          <p:nvCxnSpPr>
            <p:cNvPr id="9" name="Conector reto 8"/>
            <p:cNvCxnSpPr/>
            <p:nvPr/>
          </p:nvCxnSpPr>
          <p:spPr>
            <a:xfrm>
              <a:off x="0" y="6107615"/>
              <a:ext cx="9180000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" name="Imagem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70310" y="1266250"/>
            <a:ext cx="8352076" cy="5049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57689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24038" y="448481"/>
            <a:ext cx="8543925" cy="1325563"/>
          </a:xfrm>
        </p:spPr>
        <p:txBody>
          <a:bodyPr>
            <a:noAutofit/>
          </a:bodyPr>
          <a:lstStyle/>
          <a:p>
            <a:r>
              <a:rPr lang="pt-BR" sz="2800" b="1" dirty="0">
                <a:solidFill>
                  <a:srgbClr val="FF0000"/>
                </a:solidFill>
              </a:rPr>
              <a:t>Histórico dos limites de empenho e de pagamento do orçamento de OCC do MCTI e dos restos a pagar</a:t>
            </a:r>
          </a:p>
        </p:txBody>
      </p:sp>
      <p:pic>
        <p:nvPicPr>
          <p:cNvPr id="4" name="Imagem 3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43000" y="2"/>
            <a:ext cx="9906000" cy="547007"/>
          </a:xfrm>
          <a:prstGeom prst="rect">
            <a:avLst/>
          </a:prstGeom>
        </p:spPr>
      </p:pic>
      <p:grpSp>
        <p:nvGrpSpPr>
          <p:cNvPr id="5" name="Grupo 4"/>
          <p:cNvGrpSpPr/>
          <p:nvPr/>
        </p:nvGrpSpPr>
        <p:grpSpPr>
          <a:xfrm>
            <a:off x="1258025" y="6395228"/>
            <a:ext cx="9790975" cy="423516"/>
            <a:chOff x="0" y="6107615"/>
            <a:chExt cx="9180000" cy="511126"/>
          </a:xfrm>
        </p:grpSpPr>
        <p:sp>
          <p:nvSpPr>
            <p:cNvPr id="6" name="CaixaDeTexto 5"/>
            <p:cNvSpPr txBox="1"/>
            <p:nvPr/>
          </p:nvSpPr>
          <p:spPr>
            <a:xfrm>
              <a:off x="683568" y="6232121"/>
              <a:ext cx="2422281" cy="2971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000" b="1" dirty="0">
                  <a:latin typeface="Arial" pitchFamily="34" charset="0"/>
                  <a:cs typeface="Arial" pitchFamily="34" charset="0"/>
                </a:rPr>
                <a:t>Secretaria Executiva</a:t>
              </a:r>
            </a:p>
          </p:txBody>
        </p:sp>
        <p:sp>
          <p:nvSpPr>
            <p:cNvPr id="7" name="CaixaDeTexto 6"/>
            <p:cNvSpPr txBox="1"/>
            <p:nvPr/>
          </p:nvSpPr>
          <p:spPr>
            <a:xfrm>
              <a:off x="4427984" y="6135863"/>
              <a:ext cx="2505808" cy="482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000" b="1" dirty="0">
                  <a:latin typeface="Arial" pitchFamily="34" charset="0"/>
                  <a:cs typeface="Arial" pitchFamily="34" charset="0"/>
                </a:rPr>
                <a:t>Subsecretaria de Planejamento Orçamento e Administração</a:t>
              </a:r>
            </a:p>
          </p:txBody>
        </p:sp>
        <p:pic>
          <p:nvPicPr>
            <p:cNvPr id="8" name="Imagem 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7517425" y="6155432"/>
              <a:ext cx="1519071" cy="399600"/>
            </a:xfrm>
            <a:prstGeom prst="rect">
              <a:avLst/>
            </a:prstGeom>
          </p:spPr>
        </p:pic>
        <p:cxnSp>
          <p:nvCxnSpPr>
            <p:cNvPr id="9" name="Conector reto 8"/>
            <p:cNvCxnSpPr/>
            <p:nvPr/>
          </p:nvCxnSpPr>
          <p:spPr>
            <a:xfrm>
              <a:off x="0" y="6107615"/>
              <a:ext cx="9180000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4"/>
          <p:cNvGrpSpPr>
            <a:grpSpLocks noChangeAspect="1"/>
          </p:cNvGrpSpPr>
          <p:nvPr/>
        </p:nvGrpSpPr>
        <p:grpSpPr bwMode="auto">
          <a:xfrm>
            <a:off x="2700338" y="1917700"/>
            <a:ext cx="7575549" cy="3255963"/>
            <a:chOff x="1701" y="1208"/>
            <a:chExt cx="4772" cy="2051"/>
          </a:xfrm>
        </p:grpSpPr>
        <p:sp>
          <p:nvSpPr>
            <p:cNvPr id="12" name="AutoShape 3"/>
            <p:cNvSpPr>
              <a:spLocks noChangeAspect="1" noChangeArrowheads="1" noTextEdit="1"/>
            </p:cNvSpPr>
            <p:nvPr/>
          </p:nvSpPr>
          <p:spPr bwMode="auto">
            <a:xfrm>
              <a:off x="1701" y="1208"/>
              <a:ext cx="4351" cy="20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3" name="Rectangle 5"/>
            <p:cNvSpPr>
              <a:spLocks noChangeArrowheads="1"/>
            </p:cNvSpPr>
            <p:nvPr/>
          </p:nvSpPr>
          <p:spPr bwMode="auto">
            <a:xfrm>
              <a:off x="1701" y="1208"/>
              <a:ext cx="4772" cy="40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4" name="Rectangle 6"/>
            <p:cNvSpPr>
              <a:spLocks noChangeArrowheads="1"/>
            </p:cNvSpPr>
            <p:nvPr/>
          </p:nvSpPr>
          <p:spPr bwMode="auto">
            <a:xfrm>
              <a:off x="1701" y="1609"/>
              <a:ext cx="4351" cy="263"/>
            </a:xfrm>
            <a:prstGeom prst="rect">
              <a:avLst/>
            </a:prstGeom>
            <a:solidFill>
              <a:srgbClr val="4F81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5" name="Rectangle 7"/>
            <p:cNvSpPr>
              <a:spLocks noChangeArrowheads="1"/>
            </p:cNvSpPr>
            <p:nvPr/>
          </p:nvSpPr>
          <p:spPr bwMode="auto">
            <a:xfrm>
              <a:off x="6046" y="1609"/>
              <a:ext cx="427" cy="2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6" name="Rectangle 8"/>
            <p:cNvSpPr>
              <a:spLocks noChangeArrowheads="1"/>
            </p:cNvSpPr>
            <p:nvPr/>
          </p:nvSpPr>
          <p:spPr bwMode="auto">
            <a:xfrm>
              <a:off x="1701" y="1865"/>
              <a:ext cx="4351" cy="171"/>
            </a:xfrm>
            <a:prstGeom prst="rect">
              <a:avLst/>
            </a:prstGeom>
            <a:solidFill>
              <a:srgbClr val="B8CCE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7" name="Rectangle 9"/>
            <p:cNvSpPr>
              <a:spLocks noChangeArrowheads="1"/>
            </p:cNvSpPr>
            <p:nvPr/>
          </p:nvSpPr>
          <p:spPr bwMode="auto">
            <a:xfrm>
              <a:off x="6046" y="1865"/>
              <a:ext cx="427" cy="17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8" name="Rectangle 10"/>
            <p:cNvSpPr>
              <a:spLocks noChangeArrowheads="1"/>
            </p:cNvSpPr>
            <p:nvPr/>
          </p:nvSpPr>
          <p:spPr bwMode="auto">
            <a:xfrm>
              <a:off x="1701" y="2030"/>
              <a:ext cx="4351" cy="170"/>
            </a:xfrm>
            <a:prstGeom prst="rect">
              <a:avLst/>
            </a:prstGeom>
            <a:solidFill>
              <a:srgbClr val="DCE6F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9" name="Rectangle 11"/>
            <p:cNvSpPr>
              <a:spLocks noChangeArrowheads="1"/>
            </p:cNvSpPr>
            <p:nvPr/>
          </p:nvSpPr>
          <p:spPr bwMode="auto">
            <a:xfrm>
              <a:off x="6046" y="2030"/>
              <a:ext cx="427" cy="17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20" name="Rectangle 12"/>
            <p:cNvSpPr>
              <a:spLocks noChangeArrowheads="1"/>
            </p:cNvSpPr>
            <p:nvPr/>
          </p:nvSpPr>
          <p:spPr bwMode="auto">
            <a:xfrm>
              <a:off x="1701" y="2194"/>
              <a:ext cx="4351" cy="171"/>
            </a:xfrm>
            <a:prstGeom prst="rect">
              <a:avLst/>
            </a:prstGeom>
            <a:solidFill>
              <a:srgbClr val="B8CCE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21" name="Rectangle 13"/>
            <p:cNvSpPr>
              <a:spLocks noChangeArrowheads="1"/>
            </p:cNvSpPr>
            <p:nvPr/>
          </p:nvSpPr>
          <p:spPr bwMode="auto">
            <a:xfrm>
              <a:off x="6046" y="2194"/>
              <a:ext cx="427" cy="17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22" name="Rectangle 14"/>
            <p:cNvSpPr>
              <a:spLocks noChangeArrowheads="1"/>
            </p:cNvSpPr>
            <p:nvPr/>
          </p:nvSpPr>
          <p:spPr bwMode="auto">
            <a:xfrm>
              <a:off x="1701" y="2358"/>
              <a:ext cx="4351" cy="171"/>
            </a:xfrm>
            <a:prstGeom prst="rect">
              <a:avLst/>
            </a:prstGeom>
            <a:solidFill>
              <a:srgbClr val="DCE6F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23" name="Rectangle 15"/>
            <p:cNvSpPr>
              <a:spLocks noChangeArrowheads="1"/>
            </p:cNvSpPr>
            <p:nvPr/>
          </p:nvSpPr>
          <p:spPr bwMode="auto">
            <a:xfrm>
              <a:off x="6046" y="2358"/>
              <a:ext cx="427" cy="17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24" name="Rectangle 16"/>
            <p:cNvSpPr>
              <a:spLocks noChangeArrowheads="1"/>
            </p:cNvSpPr>
            <p:nvPr/>
          </p:nvSpPr>
          <p:spPr bwMode="auto">
            <a:xfrm>
              <a:off x="1701" y="2523"/>
              <a:ext cx="4351" cy="170"/>
            </a:xfrm>
            <a:prstGeom prst="rect">
              <a:avLst/>
            </a:prstGeom>
            <a:solidFill>
              <a:srgbClr val="B8CCE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25" name="Rectangle 17"/>
            <p:cNvSpPr>
              <a:spLocks noChangeArrowheads="1"/>
            </p:cNvSpPr>
            <p:nvPr/>
          </p:nvSpPr>
          <p:spPr bwMode="auto">
            <a:xfrm>
              <a:off x="6046" y="2523"/>
              <a:ext cx="427" cy="17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26" name="Rectangle 18"/>
            <p:cNvSpPr>
              <a:spLocks noChangeArrowheads="1"/>
            </p:cNvSpPr>
            <p:nvPr/>
          </p:nvSpPr>
          <p:spPr bwMode="auto">
            <a:xfrm>
              <a:off x="1701" y="2687"/>
              <a:ext cx="4351" cy="171"/>
            </a:xfrm>
            <a:prstGeom prst="rect">
              <a:avLst/>
            </a:prstGeom>
            <a:solidFill>
              <a:srgbClr val="DCE6F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27" name="Rectangle 19"/>
            <p:cNvSpPr>
              <a:spLocks noChangeArrowheads="1"/>
            </p:cNvSpPr>
            <p:nvPr/>
          </p:nvSpPr>
          <p:spPr bwMode="auto">
            <a:xfrm>
              <a:off x="6046" y="2687"/>
              <a:ext cx="427" cy="17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28" name="Rectangle 20"/>
            <p:cNvSpPr>
              <a:spLocks noChangeArrowheads="1"/>
            </p:cNvSpPr>
            <p:nvPr/>
          </p:nvSpPr>
          <p:spPr bwMode="auto">
            <a:xfrm>
              <a:off x="1701" y="2851"/>
              <a:ext cx="4351" cy="40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29" name="Rectangle 21"/>
            <p:cNvSpPr>
              <a:spLocks noChangeArrowheads="1"/>
            </p:cNvSpPr>
            <p:nvPr/>
          </p:nvSpPr>
          <p:spPr bwMode="auto">
            <a:xfrm>
              <a:off x="5763" y="1491"/>
              <a:ext cx="361" cy="1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R$ MIL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Rectangle 22"/>
            <p:cNvSpPr>
              <a:spLocks noChangeArrowheads="1"/>
            </p:cNvSpPr>
            <p:nvPr/>
          </p:nvSpPr>
          <p:spPr bwMode="auto">
            <a:xfrm>
              <a:off x="1984" y="1681"/>
              <a:ext cx="237" cy="1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2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</a:rPr>
                <a:t>Ano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Rectangle 23"/>
            <p:cNvSpPr>
              <a:spLocks noChangeArrowheads="1"/>
            </p:cNvSpPr>
            <p:nvPr/>
          </p:nvSpPr>
          <p:spPr bwMode="auto">
            <a:xfrm>
              <a:off x="2601" y="1681"/>
              <a:ext cx="605" cy="1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2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</a:rPr>
                <a:t>Lei + Crédito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Rectangle 24"/>
            <p:cNvSpPr>
              <a:spLocks noChangeArrowheads="1"/>
            </p:cNvSpPr>
            <p:nvPr/>
          </p:nvSpPr>
          <p:spPr bwMode="auto">
            <a:xfrm>
              <a:off x="3338" y="1681"/>
              <a:ext cx="900" cy="1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2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</a:rPr>
                <a:t>Limite de Empenho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" name="Rectangle 25"/>
            <p:cNvSpPr>
              <a:spLocks noChangeArrowheads="1"/>
            </p:cNvSpPr>
            <p:nvPr/>
          </p:nvSpPr>
          <p:spPr bwMode="auto">
            <a:xfrm>
              <a:off x="4245" y="1681"/>
              <a:ext cx="979" cy="1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2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</a:rPr>
                <a:t>Limite de Pagamento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" name="Rectangle 26"/>
            <p:cNvSpPr>
              <a:spLocks noChangeArrowheads="1"/>
            </p:cNvSpPr>
            <p:nvPr/>
          </p:nvSpPr>
          <p:spPr bwMode="auto">
            <a:xfrm>
              <a:off x="5316" y="1622"/>
              <a:ext cx="716" cy="1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200" b="1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</a:rPr>
                <a:t>Restos a Pagar </a:t>
              </a:r>
              <a:endParaRPr kumimoji="0" lang="pt-BR" altLang="pt-B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" name="Rectangle 27"/>
            <p:cNvSpPr>
              <a:spLocks noChangeArrowheads="1"/>
            </p:cNvSpPr>
            <p:nvPr/>
          </p:nvSpPr>
          <p:spPr bwMode="auto">
            <a:xfrm>
              <a:off x="5263" y="1754"/>
              <a:ext cx="802" cy="1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2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</a:rPr>
                <a:t>(Valores a pagar)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" name="Rectangle 28"/>
            <p:cNvSpPr>
              <a:spLocks noChangeArrowheads="1"/>
            </p:cNvSpPr>
            <p:nvPr/>
          </p:nvSpPr>
          <p:spPr bwMode="auto">
            <a:xfrm>
              <a:off x="1938" y="1878"/>
              <a:ext cx="315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6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2010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" name="Rectangle 29"/>
            <p:cNvSpPr>
              <a:spLocks noChangeArrowheads="1"/>
            </p:cNvSpPr>
            <p:nvPr/>
          </p:nvSpPr>
          <p:spPr bwMode="auto">
            <a:xfrm>
              <a:off x="2693" y="1878"/>
              <a:ext cx="572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6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6.139.410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8" name="Rectangle 30"/>
            <p:cNvSpPr>
              <a:spLocks noChangeArrowheads="1"/>
            </p:cNvSpPr>
            <p:nvPr/>
          </p:nvSpPr>
          <p:spPr bwMode="auto">
            <a:xfrm>
              <a:off x="2490" y="1878"/>
              <a:ext cx="263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6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     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" name="Rectangle 31"/>
            <p:cNvSpPr>
              <a:spLocks noChangeArrowheads="1"/>
            </p:cNvSpPr>
            <p:nvPr/>
          </p:nvSpPr>
          <p:spPr bwMode="auto">
            <a:xfrm>
              <a:off x="2674" y="1878"/>
              <a:ext cx="92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6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" name="Rectangle 32"/>
            <p:cNvSpPr>
              <a:spLocks noChangeArrowheads="1"/>
            </p:cNvSpPr>
            <p:nvPr/>
          </p:nvSpPr>
          <p:spPr bwMode="auto">
            <a:xfrm>
              <a:off x="3600" y="1878"/>
              <a:ext cx="572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6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5.791.859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" name="Rectangle 33"/>
            <p:cNvSpPr>
              <a:spLocks noChangeArrowheads="1"/>
            </p:cNvSpPr>
            <p:nvPr/>
          </p:nvSpPr>
          <p:spPr bwMode="auto">
            <a:xfrm>
              <a:off x="3344" y="1878"/>
              <a:ext cx="315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6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       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2" name="Rectangle 34"/>
            <p:cNvSpPr>
              <a:spLocks noChangeArrowheads="1"/>
            </p:cNvSpPr>
            <p:nvPr/>
          </p:nvSpPr>
          <p:spPr bwMode="auto">
            <a:xfrm>
              <a:off x="3581" y="1878"/>
              <a:ext cx="92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6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3" name="Rectangle 35"/>
            <p:cNvSpPr>
              <a:spLocks noChangeArrowheads="1"/>
            </p:cNvSpPr>
            <p:nvPr/>
          </p:nvSpPr>
          <p:spPr bwMode="auto">
            <a:xfrm>
              <a:off x="4580" y="1878"/>
              <a:ext cx="572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6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5.191.765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4" name="Rectangle 36"/>
            <p:cNvSpPr>
              <a:spLocks noChangeArrowheads="1"/>
            </p:cNvSpPr>
            <p:nvPr/>
          </p:nvSpPr>
          <p:spPr bwMode="auto">
            <a:xfrm>
              <a:off x="4251" y="1878"/>
              <a:ext cx="401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6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          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5" name="Rectangle 37"/>
            <p:cNvSpPr>
              <a:spLocks noChangeArrowheads="1"/>
            </p:cNvSpPr>
            <p:nvPr/>
          </p:nvSpPr>
          <p:spPr bwMode="auto">
            <a:xfrm>
              <a:off x="4567" y="1878"/>
              <a:ext cx="92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6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7" name="Rectangle 39"/>
            <p:cNvSpPr>
              <a:spLocks noChangeArrowheads="1"/>
            </p:cNvSpPr>
            <p:nvPr/>
          </p:nvSpPr>
          <p:spPr bwMode="auto">
            <a:xfrm>
              <a:off x="5230" y="1878"/>
              <a:ext cx="401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6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          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8" name="Rectangle 40"/>
            <p:cNvSpPr>
              <a:spLocks noChangeArrowheads="1"/>
            </p:cNvSpPr>
            <p:nvPr/>
          </p:nvSpPr>
          <p:spPr bwMode="auto">
            <a:xfrm>
              <a:off x="5546" y="1878"/>
              <a:ext cx="92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6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9" name="Rectangle 41"/>
            <p:cNvSpPr>
              <a:spLocks noChangeArrowheads="1"/>
            </p:cNvSpPr>
            <p:nvPr/>
          </p:nvSpPr>
          <p:spPr bwMode="auto">
            <a:xfrm>
              <a:off x="1938" y="2043"/>
              <a:ext cx="315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6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2011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0" name="Rectangle 42"/>
            <p:cNvSpPr>
              <a:spLocks noChangeArrowheads="1"/>
            </p:cNvSpPr>
            <p:nvPr/>
          </p:nvSpPr>
          <p:spPr bwMode="auto">
            <a:xfrm>
              <a:off x="2693" y="2043"/>
              <a:ext cx="572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6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5.219.543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1" name="Rectangle 43"/>
            <p:cNvSpPr>
              <a:spLocks noChangeArrowheads="1"/>
            </p:cNvSpPr>
            <p:nvPr/>
          </p:nvSpPr>
          <p:spPr bwMode="auto">
            <a:xfrm>
              <a:off x="2490" y="2043"/>
              <a:ext cx="263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6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     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2" name="Rectangle 44"/>
            <p:cNvSpPr>
              <a:spLocks noChangeArrowheads="1"/>
            </p:cNvSpPr>
            <p:nvPr/>
          </p:nvSpPr>
          <p:spPr bwMode="auto">
            <a:xfrm>
              <a:off x="2674" y="2043"/>
              <a:ext cx="92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6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3" name="Rectangle 45"/>
            <p:cNvSpPr>
              <a:spLocks noChangeArrowheads="1"/>
            </p:cNvSpPr>
            <p:nvPr/>
          </p:nvSpPr>
          <p:spPr bwMode="auto">
            <a:xfrm>
              <a:off x="3600" y="2043"/>
              <a:ext cx="572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6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4.839.935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4" name="Rectangle 46"/>
            <p:cNvSpPr>
              <a:spLocks noChangeArrowheads="1"/>
            </p:cNvSpPr>
            <p:nvPr/>
          </p:nvSpPr>
          <p:spPr bwMode="auto">
            <a:xfrm>
              <a:off x="3344" y="2043"/>
              <a:ext cx="315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6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       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5" name="Rectangle 47"/>
            <p:cNvSpPr>
              <a:spLocks noChangeArrowheads="1"/>
            </p:cNvSpPr>
            <p:nvPr/>
          </p:nvSpPr>
          <p:spPr bwMode="auto">
            <a:xfrm>
              <a:off x="3581" y="2043"/>
              <a:ext cx="92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6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6" name="Rectangle 48"/>
            <p:cNvSpPr>
              <a:spLocks noChangeArrowheads="1"/>
            </p:cNvSpPr>
            <p:nvPr/>
          </p:nvSpPr>
          <p:spPr bwMode="auto">
            <a:xfrm>
              <a:off x="4580" y="2043"/>
              <a:ext cx="572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6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4.707.889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7" name="Rectangle 49"/>
            <p:cNvSpPr>
              <a:spLocks noChangeArrowheads="1"/>
            </p:cNvSpPr>
            <p:nvPr/>
          </p:nvSpPr>
          <p:spPr bwMode="auto">
            <a:xfrm>
              <a:off x="4251" y="2043"/>
              <a:ext cx="401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6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          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8" name="Rectangle 50"/>
            <p:cNvSpPr>
              <a:spLocks noChangeArrowheads="1"/>
            </p:cNvSpPr>
            <p:nvPr/>
          </p:nvSpPr>
          <p:spPr bwMode="auto">
            <a:xfrm>
              <a:off x="4567" y="2043"/>
              <a:ext cx="92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6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0" name="Rectangle 52"/>
            <p:cNvSpPr>
              <a:spLocks noChangeArrowheads="1"/>
            </p:cNvSpPr>
            <p:nvPr/>
          </p:nvSpPr>
          <p:spPr bwMode="auto">
            <a:xfrm>
              <a:off x="5230" y="2043"/>
              <a:ext cx="401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600" b="0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           </a:t>
              </a:r>
              <a:endParaRPr kumimoji="0" lang="pt-BR" altLang="pt-B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1" name="Rectangle 53"/>
            <p:cNvSpPr>
              <a:spLocks noChangeArrowheads="1"/>
            </p:cNvSpPr>
            <p:nvPr/>
          </p:nvSpPr>
          <p:spPr bwMode="auto">
            <a:xfrm>
              <a:off x="5546" y="2043"/>
              <a:ext cx="92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6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2" name="Rectangle 54"/>
            <p:cNvSpPr>
              <a:spLocks noChangeArrowheads="1"/>
            </p:cNvSpPr>
            <p:nvPr/>
          </p:nvSpPr>
          <p:spPr bwMode="auto">
            <a:xfrm>
              <a:off x="1938" y="2207"/>
              <a:ext cx="315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6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2012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3" name="Rectangle 55"/>
            <p:cNvSpPr>
              <a:spLocks noChangeArrowheads="1"/>
            </p:cNvSpPr>
            <p:nvPr/>
          </p:nvSpPr>
          <p:spPr bwMode="auto">
            <a:xfrm>
              <a:off x="2693" y="2207"/>
              <a:ext cx="572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6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6.893.750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4" name="Rectangle 56"/>
            <p:cNvSpPr>
              <a:spLocks noChangeArrowheads="1"/>
            </p:cNvSpPr>
            <p:nvPr/>
          </p:nvSpPr>
          <p:spPr bwMode="auto">
            <a:xfrm>
              <a:off x="2490" y="2207"/>
              <a:ext cx="263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6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     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5" name="Rectangle 57"/>
            <p:cNvSpPr>
              <a:spLocks noChangeArrowheads="1"/>
            </p:cNvSpPr>
            <p:nvPr/>
          </p:nvSpPr>
          <p:spPr bwMode="auto">
            <a:xfrm>
              <a:off x="2674" y="2207"/>
              <a:ext cx="92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6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6" name="Rectangle 58"/>
            <p:cNvSpPr>
              <a:spLocks noChangeArrowheads="1"/>
            </p:cNvSpPr>
            <p:nvPr/>
          </p:nvSpPr>
          <p:spPr bwMode="auto">
            <a:xfrm>
              <a:off x="3600" y="2207"/>
              <a:ext cx="572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600" b="0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5.282.588</a:t>
              </a:r>
              <a:endParaRPr kumimoji="0" lang="pt-BR" altLang="pt-B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7" name="Rectangle 59"/>
            <p:cNvSpPr>
              <a:spLocks noChangeArrowheads="1"/>
            </p:cNvSpPr>
            <p:nvPr/>
          </p:nvSpPr>
          <p:spPr bwMode="auto">
            <a:xfrm>
              <a:off x="3344" y="2207"/>
              <a:ext cx="315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6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       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8" name="Rectangle 60"/>
            <p:cNvSpPr>
              <a:spLocks noChangeArrowheads="1"/>
            </p:cNvSpPr>
            <p:nvPr/>
          </p:nvSpPr>
          <p:spPr bwMode="auto">
            <a:xfrm>
              <a:off x="3581" y="2207"/>
              <a:ext cx="92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6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9" name="Rectangle 61"/>
            <p:cNvSpPr>
              <a:spLocks noChangeArrowheads="1"/>
            </p:cNvSpPr>
            <p:nvPr/>
          </p:nvSpPr>
          <p:spPr bwMode="auto">
            <a:xfrm>
              <a:off x="4580" y="2207"/>
              <a:ext cx="572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6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5.323.324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0" name="Rectangle 62"/>
            <p:cNvSpPr>
              <a:spLocks noChangeArrowheads="1"/>
            </p:cNvSpPr>
            <p:nvPr/>
          </p:nvSpPr>
          <p:spPr bwMode="auto">
            <a:xfrm>
              <a:off x="4251" y="2207"/>
              <a:ext cx="401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6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          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1" name="Rectangle 63"/>
            <p:cNvSpPr>
              <a:spLocks noChangeArrowheads="1"/>
            </p:cNvSpPr>
            <p:nvPr/>
          </p:nvSpPr>
          <p:spPr bwMode="auto">
            <a:xfrm>
              <a:off x="4567" y="2207"/>
              <a:ext cx="92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6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3" name="Rectangle 65"/>
            <p:cNvSpPr>
              <a:spLocks noChangeArrowheads="1"/>
            </p:cNvSpPr>
            <p:nvPr/>
          </p:nvSpPr>
          <p:spPr bwMode="auto">
            <a:xfrm>
              <a:off x="5230" y="2207"/>
              <a:ext cx="401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6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          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4" name="Rectangle 66"/>
            <p:cNvSpPr>
              <a:spLocks noChangeArrowheads="1"/>
            </p:cNvSpPr>
            <p:nvPr/>
          </p:nvSpPr>
          <p:spPr bwMode="auto">
            <a:xfrm>
              <a:off x="5546" y="2207"/>
              <a:ext cx="92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6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5" name="Rectangle 67"/>
            <p:cNvSpPr>
              <a:spLocks noChangeArrowheads="1"/>
            </p:cNvSpPr>
            <p:nvPr/>
          </p:nvSpPr>
          <p:spPr bwMode="auto">
            <a:xfrm>
              <a:off x="1938" y="2371"/>
              <a:ext cx="315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6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2013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6" name="Rectangle 68"/>
            <p:cNvSpPr>
              <a:spLocks noChangeArrowheads="1"/>
            </p:cNvSpPr>
            <p:nvPr/>
          </p:nvSpPr>
          <p:spPr bwMode="auto">
            <a:xfrm>
              <a:off x="2693" y="2371"/>
              <a:ext cx="572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6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7.912.875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7" name="Rectangle 69"/>
            <p:cNvSpPr>
              <a:spLocks noChangeArrowheads="1"/>
            </p:cNvSpPr>
            <p:nvPr/>
          </p:nvSpPr>
          <p:spPr bwMode="auto">
            <a:xfrm>
              <a:off x="2490" y="2371"/>
              <a:ext cx="263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6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     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8" name="Rectangle 70"/>
            <p:cNvSpPr>
              <a:spLocks noChangeArrowheads="1"/>
            </p:cNvSpPr>
            <p:nvPr/>
          </p:nvSpPr>
          <p:spPr bwMode="auto">
            <a:xfrm>
              <a:off x="2674" y="2371"/>
              <a:ext cx="92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6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9" name="Rectangle 71"/>
            <p:cNvSpPr>
              <a:spLocks noChangeArrowheads="1"/>
            </p:cNvSpPr>
            <p:nvPr/>
          </p:nvSpPr>
          <p:spPr bwMode="auto">
            <a:xfrm>
              <a:off x="3600" y="2371"/>
              <a:ext cx="572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6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6.747.315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0" name="Rectangle 72"/>
            <p:cNvSpPr>
              <a:spLocks noChangeArrowheads="1"/>
            </p:cNvSpPr>
            <p:nvPr/>
          </p:nvSpPr>
          <p:spPr bwMode="auto">
            <a:xfrm>
              <a:off x="3344" y="2371"/>
              <a:ext cx="315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6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       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1" name="Rectangle 73"/>
            <p:cNvSpPr>
              <a:spLocks noChangeArrowheads="1"/>
            </p:cNvSpPr>
            <p:nvPr/>
          </p:nvSpPr>
          <p:spPr bwMode="auto">
            <a:xfrm>
              <a:off x="3581" y="2371"/>
              <a:ext cx="92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6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2" name="Rectangle 74"/>
            <p:cNvSpPr>
              <a:spLocks noChangeArrowheads="1"/>
            </p:cNvSpPr>
            <p:nvPr/>
          </p:nvSpPr>
          <p:spPr bwMode="auto">
            <a:xfrm>
              <a:off x="4580" y="2371"/>
              <a:ext cx="572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6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6.075.207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3" name="Rectangle 75"/>
            <p:cNvSpPr>
              <a:spLocks noChangeArrowheads="1"/>
            </p:cNvSpPr>
            <p:nvPr/>
          </p:nvSpPr>
          <p:spPr bwMode="auto">
            <a:xfrm>
              <a:off x="4251" y="2371"/>
              <a:ext cx="401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6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          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4" name="Rectangle 76"/>
            <p:cNvSpPr>
              <a:spLocks noChangeArrowheads="1"/>
            </p:cNvSpPr>
            <p:nvPr/>
          </p:nvSpPr>
          <p:spPr bwMode="auto">
            <a:xfrm>
              <a:off x="4567" y="2371"/>
              <a:ext cx="92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6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5" name="Rectangle 77"/>
            <p:cNvSpPr>
              <a:spLocks noChangeArrowheads="1"/>
            </p:cNvSpPr>
            <p:nvPr/>
          </p:nvSpPr>
          <p:spPr bwMode="auto">
            <a:xfrm>
              <a:off x="5451" y="2039"/>
              <a:ext cx="524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pt-BR" altLang="pt-BR" sz="1600" dirty="0" smtClean="0">
                  <a:solidFill>
                    <a:srgbClr val="002060"/>
                  </a:solidFill>
                  <a:latin typeface="Calibri" panose="020F0502020204030204" pitchFamily="34" charset="0"/>
                </a:rPr>
                <a:t>2</a:t>
              </a:r>
              <a:r>
                <a:rPr kumimoji="0" lang="pt-BR" altLang="pt-BR" sz="1600" b="0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.378.816</a:t>
              </a:r>
              <a:endParaRPr kumimoji="0" lang="pt-BR" altLang="pt-B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6" name="Rectangle 78"/>
            <p:cNvSpPr>
              <a:spLocks noChangeArrowheads="1"/>
            </p:cNvSpPr>
            <p:nvPr/>
          </p:nvSpPr>
          <p:spPr bwMode="auto">
            <a:xfrm>
              <a:off x="5230" y="2371"/>
              <a:ext cx="289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6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      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7" name="Rectangle 79"/>
            <p:cNvSpPr>
              <a:spLocks noChangeArrowheads="1"/>
            </p:cNvSpPr>
            <p:nvPr/>
          </p:nvSpPr>
          <p:spPr bwMode="auto">
            <a:xfrm>
              <a:off x="5441" y="2371"/>
              <a:ext cx="92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6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8" name="Rectangle 80"/>
            <p:cNvSpPr>
              <a:spLocks noChangeArrowheads="1"/>
            </p:cNvSpPr>
            <p:nvPr/>
          </p:nvSpPr>
          <p:spPr bwMode="auto">
            <a:xfrm>
              <a:off x="1938" y="2536"/>
              <a:ext cx="315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6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2014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9" name="Rectangle 81"/>
            <p:cNvSpPr>
              <a:spLocks noChangeArrowheads="1"/>
            </p:cNvSpPr>
            <p:nvPr/>
          </p:nvSpPr>
          <p:spPr bwMode="auto">
            <a:xfrm>
              <a:off x="2693" y="2536"/>
              <a:ext cx="524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600" b="0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7.507.166</a:t>
              </a:r>
              <a:endParaRPr kumimoji="0" lang="pt-BR" altLang="pt-B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0" name="Rectangle 82"/>
            <p:cNvSpPr>
              <a:spLocks noChangeArrowheads="1"/>
            </p:cNvSpPr>
            <p:nvPr/>
          </p:nvSpPr>
          <p:spPr bwMode="auto">
            <a:xfrm>
              <a:off x="2490" y="2536"/>
              <a:ext cx="263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6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     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1" name="Rectangle 83"/>
            <p:cNvSpPr>
              <a:spLocks noChangeArrowheads="1"/>
            </p:cNvSpPr>
            <p:nvPr/>
          </p:nvSpPr>
          <p:spPr bwMode="auto">
            <a:xfrm>
              <a:off x="2674" y="2536"/>
              <a:ext cx="92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6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2" name="Rectangle 84"/>
            <p:cNvSpPr>
              <a:spLocks noChangeArrowheads="1"/>
            </p:cNvSpPr>
            <p:nvPr/>
          </p:nvSpPr>
          <p:spPr bwMode="auto">
            <a:xfrm>
              <a:off x="3600" y="2536"/>
              <a:ext cx="572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6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6.218.740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3" name="Rectangle 85"/>
            <p:cNvSpPr>
              <a:spLocks noChangeArrowheads="1"/>
            </p:cNvSpPr>
            <p:nvPr/>
          </p:nvSpPr>
          <p:spPr bwMode="auto">
            <a:xfrm>
              <a:off x="3344" y="2536"/>
              <a:ext cx="315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6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       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4" name="Rectangle 86"/>
            <p:cNvSpPr>
              <a:spLocks noChangeArrowheads="1"/>
            </p:cNvSpPr>
            <p:nvPr/>
          </p:nvSpPr>
          <p:spPr bwMode="auto">
            <a:xfrm>
              <a:off x="3581" y="2536"/>
              <a:ext cx="92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6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5" name="Rectangle 87"/>
            <p:cNvSpPr>
              <a:spLocks noChangeArrowheads="1"/>
            </p:cNvSpPr>
            <p:nvPr/>
          </p:nvSpPr>
          <p:spPr bwMode="auto">
            <a:xfrm>
              <a:off x="4580" y="2536"/>
              <a:ext cx="572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6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6.046.596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6" name="Rectangle 88"/>
            <p:cNvSpPr>
              <a:spLocks noChangeArrowheads="1"/>
            </p:cNvSpPr>
            <p:nvPr/>
          </p:nvSpPr>
          <p:spPr bwMode="auto">
            <a:xfrm>
              <a:off x="4251" y="2536"/>
              <a:ext cx="401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6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          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7" name="Rectangle 89"/>
            <p:cNvSpPr>
              <a:spLocks noChangeArrowheads="1"/>
            </p:cNvSpPr>
            <p:nvPr/>
          </p:nvSpPr>
          <p:spPr bwMode="auto">
            <a:xfrm>
              <a:off x="4567" y="2536"/>
              <a:ext cx="92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6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8" name="Rectangle 90"/>
            <p:cNvSpPr>
              <a:spLocks noChangeArrowheads="1"/>
            </p:cNvSpPr>
            <p:nvPr/>
          </p:nvSpPr>
          <p:spPr bwMode="auto">
            <a:xfrm>
              <a:off x="5457" y="2214"/>
              <a:ext cx="524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pt-BR" altLang="pt-BR" sz="1600" dirty="0" smtClean="0">
                  <a:solidFill>
                    <a:srgbClr val="002060"/>
                  </a:solidFill>
                  <a:latin typeface="Calibri" panose="020F0502020204030204" pitchFamily="34" charset="0"/>
                </a:rPr>
                <a:t>2</a:t>
              </a:r>
              <a:r>
                <a:rPr kumimoji="0" lang="pt-BR" altLang="pt-BR" sz="1600" b="0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.810.081</a:t>
              </a:r>
              <a:endParaRPr kumimoji="0" lang="pt-BR" altLang="pt-B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9" name="Rectangle 91"/>
            <p:cNvSpPr>
              <a:spLocks noChangeArrowheads="1"/>
            </p:cNvSpPr>
            <p:nvPr/>
          </p:nvSpPr>
          <p:spPr bwMode="auto">
            <a:xfrm>
              <a:off x="5250" y="2536"/>
              <a:ext cx="289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6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      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0" name="Rectangle 92"/>
            <p:cNvSpPr>
              <a:spLocks noChangeArrowheads="1"/>
            </p:cNvSpPr>
            <p:nvPr/>
          </p:nvSpPr>
          <p:spPr bwMode="auto">
            <a:xfrm>
              <a:off x="5461" y="2536"/>
              <a:ext cx="92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6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1" name="Rectangle 93"/>
            <p:cNvSpPr>
              <a:spLocks noChangeArrowheads="1"/>
            </p:cNvSpPr>
            <p:nvPr/>
          </p:nvSpPr>
          <p:spPr bwMode="auto">
            <a:xfrm>
              <a:off x="1905" y="2700"/>
              <a:ext cx="381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6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2015*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2" name="Rectangle 94"/>
            <p:cNvSpPr>
              <a:spLocks noChangeArrowheads="1"/>
            </p:cNvSpPr>
            <p:nvPr/>
          </p:nvSpPr>
          <p:spPr bwMode="auto">
            <a:xfrm>
              <a:off x="2693" y="2700"/>
              <a:ext cx="524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600" b="0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7.310.643</a:t>
              </a:r>
              <a:endParaRPr kumimoji="0" lang="pt-BR" altLang="pt-B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3" name="Rectangle 95"/>
            <p:cNvSpPr>
              <a:spLocks noChangeArrowheads="1"/>
            </p:cNvSpPr>
            <p:nvPr/>
          </p:nvSpPr>
          <p:spPr bwMode="auto">
            <a:xfrm>
              <a:off x="2490" y="2700"/>
              <a:ext cx="263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6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     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4" name="Rectangle 96"/>
            <p:cNvSpPr>
              <a:spLocks noChangeArrowheads="1"/>
            </p:cNvSpPr>
            <p:nvPr/>
          </p:nvSpPr>
          <p:spPr bwMode="auto">
            <a:xfrm>
              <a:off x="2674" y="2700"/>
              <a:ext cx="92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6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5" name="Rectangle 97"/>
            <p:cNvSpPr>
              <a:spLocks noChangeArrowheads="1"/>
            </p:cNvSpPr>
            <p:nvPr/>
          </p:nvSpPr>
          <p:spPr bwMode="auto">
            <a:xfrm>
              <a:off x="3611" y="2694"/>
              <a:ext cx="589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pt-BR" altLang="pt-BR" sz="1600" dirty="0" smtClean="0">
                  <a:solidFill>
                    <a:srgbClr val="002060"/>
                  </a:solidFill>
                  <a:latin typeface="Calibri" panose="020F0502020204030204" pitchFamily="34" charset="0"/>
                </a:rPr>
                <a:t>5.319.300*</a:t>
              </a:r>
              <a:endParaRPr kumimoji="0" lang="pt-BR" altLang="pt-B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6" name="Rectangle 98"/>
            <p:cNvSpPr>
              <a:spLocks noChangeArrowheads="1"/>
            </p:cNvSpPr>
            <p:nvPr/>
          </p:nvSpPr>
          <p:spPr bwMode="auto">
            <a:xfrm>
              <a:off x="4659" y="2700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BR" altLang="pt-B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7" name="Rectangle 99"/>
            <p:cNvSpPr>
              <a:spLocks noChangeArrowheads="1"/>
            </p:cNvSpPr>
            <p:nvPr/>
          </p:nvSpPr>
          <p:spPr bwMode="auto">
            <a:xfrm>
              <a:off x="5592" y="2700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BR" altLang="pt-B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8" name="Rectangle 100"/>
            <p:cNvSpPr>
              <a:spLocks noChangeArrowheads="1"/>
            </p:cNvSpPr>
            <p:nvPr/>
          </p:nvSpPr>
          <p:spPr bwMode="auto">
            <a:xfrm>
              <a:off x="1721" y="2877"/>
              <a:ext cx="1343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* Em 2015, os dados são estimativas.</a:t>
              </a:r>
              <a:endParaRPr kumimoji="0" lang="pt-BR" altLang="pt-B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9" name="Rectangle 101"/>
            <p:cNvSpPr>
              <a:spLocks noChangeArrowheads="1"/>
            </p:cNvSpPr>
            <p:nvPr/>
          </p:nvSpPr>
          <p:spPr bwMode="auto">
            <a:xfrm>
              <a:off x="1721" y="3009"/>
              <a:ext cx="2701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**RAP atual (22/05/2015). Inclui recursos próprios e despesas obrigatórias.</a:t>
              </a:r>
              <a:endParaRPr kumimoji="0" lang="pt-BR" altLang="pt-B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0" name="Rectangle 102"/>
            <p:cNvSpPr>
              <a:spLocks noChangeArrowheads="1"/>
            </p:cNvSpPr>
            <p:nvPr/>
          </p:nvSpPr>
          <p:spPr bwMode="auto">
            <a:xfrm>
              <a:off x="1721" y="3140"/>
              <a:ext cx="1190" cy="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Dados: SIAFI Gerencial/SIGMCT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1" name="Rectangle 103"/>
            <p:cNvSpPr>
              <a:spLocks noChangeArrowheads="1"/>
            </p:cNvSpPr>
            <p:nvPr/>
          </p:nvSpPr>
          <p:spPr bwMode="auto">
            <a:xfrm>
              <a:off x="2444" y="1221"/>
              <a:ext cx="2705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3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Evolução dos Limites de Pagamento e Restos a Pagar</a:t>
              </a:r>
              <a:endParaRPr kumimoji="0" lang="pt-BR" altLang="pt-B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2" name="Rectangle 104"/>
            <p:cNvSpPr>
              <a:spLocks noChangeArrowheads="1"/>
            </p:cNvSpPr>
            <p:nvPr/>
          </p:nvSpPr>
          <p:spPr bwMode="auto">
            <a:xfrm>
              <a:off x="1701" y="1208"/>
              <a:ext cx="7" cy="1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13" name="Rectangle 105"/>
            <p:cNvSpPr>
              <a:spLocks noChangeArrowheads="1"/>
            </p:cNvSpPr>
            <p:nvPr/>
          </p:nvSpPr>
          <p:spPr bwMode="auto">
            <a:xfrm>
              <a:off x="6046" y="1208"/>
              <a:ext cx="6" cy="1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14" name="Rectangle 106"/>
            <p:cNvSpPr>
              <a:spLocks noChangeArrowheads="1"/>
            </p:cNvSpPr>
            <p:nvPr/>
          </p:nvSpPr>
          <p:spPr bwMode="auto">
            <a:xfrm>
              <a:off x="2424" y="1208"/>
              <a:ext cx="7" cy="1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15" name="Rectangle 107"/>
            <p:cNvSpPr>
              <a:spLocks noChangeArrowheads="1"/>
            </p:cNvSpPr>
            <p:nvPr/>
          </p:nvSpPr>
          <p:spPr bwMode="auto">
            <a:xfrm>
              <a:off x="3278" y="1208"/>
              <a:ext cx="7" cy="1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16" name="Rectangle 108"/>
            <p:cNvSpPr>
              <a:spLocks noChangeArrowheads="1"/>
            </p:cNvSpPr>
            <p:nvPr/>
          </p:nvSpPr>
          <p:spPr bwMode="auto">
            <a:xfrm>
              <a:off x="4185" y="1208"/>
              <a:ext cx="7" cy="1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17" name="Rectangle 109"/>
            <p:cNvSpPr>
              <a:spLocks noChangeArrowheads="1"/>
            </p:cNvSpPr>
            <p:nvPr/>
          </p:nvSpPr>
          <p:spPr bwMode="auto">
            <a:xfrm>
              <a:off x="5165" y="1208"/>
              <a:ext cx="6" cy="1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18" name="Rectangle 110"/>
            <p:cNvSpPr>
              <a:spLocks noChangeArrowheads="1"/>
            </p:cNvSpPr>
            <p:nvPr/>
          </p:nvSpPr>
          <p:spPr bwMode="auto">
            <a:xfrm>
              <a:off x="1701" y="1859"/>
              <a:ext cx="4351" cy="1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19" name="Line 111"/>
            <p:cNvSpPr>
              <a:spLocks noChangeShapeType="1"/>
            </p:cNvSpPr>
            <p:nvPr/>
          </p:nvSpPr>
          <p:spPr bwMode="auto">
            <a:xfrm>
              <a:off x="2424" y="1609"/>
              <a:ext cx="0" cy="250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20" name="Rectangle 112"/>
            <p:cNvSpPr>
              <a:spLocks noChangeArrowheads="1"/>
            </p:cNvSpPr>
            <p:nvPr/>
          </p:nvSpPr>
          <p:spPr bwMode="auto">
            <a:xfrm>
              <a:off x="2424" y="1609"/>
              <a:ext cx="7" cy="2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21" name="Line 113"/>
            <p:cNvSpPr>
              <a:spLocks noChangeShapeType="1"/>
            </p:cNvSpPr>
            <p:nvPr/>
          </p:nvSpPr>
          <p:spPr bwMode="auto">
            <a:xfrm>
              <a:off x="3278" y="1609"/>
              <a:ext cx="0" cy="250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22" name="Rectangle 114"/>
            <p:cNvSpPr>
              <a:spLocks noChangeArrowheads="1"/>
            </p:cNvSpPr>
            <p:nvPr/>
          </p:nvSpPr>
          <p:spPr bwMode="auto">
            <a:xfrm>
              <a:off x="3278" y="1609"/>
              <a:ext cx="7" cy="2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23" name="Line 115"/>
            <p:cNvSpPr>
              <a:spLocks noChangeShapeType="1"/>
            </p:cNvSpPr>
            <p:nvPr/>
          </p:nvSpPr>
          <p:spPr bwMode="auto">
            <a:xfrm>
              <a:off x="4185" y="1609"/>
              <a:ext cx="0" cy="250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24" name="Rectangle 116"/>
            <p:cNvSpPr>
              <a:spLocks noChangeArrowheads="1"/>
            </p:cNvSpPr>
            <p:nvPr/>
          </p:nvSpPr>
          <p:spPr bwMode="auto">
            <a:xfrm>
              <a:off x="4185" y="1609"/>
              <a:ext cx="7" cy="2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25" name="Line 117"/>
            <p:cNvSpPr>
              <a:spLocks noChangeShapeType="1"/>
            </p:cNvSpPr>
            <p:nvPr/>
          </p:nvSpPr>
          <p:spPr bwMode="auto">
            <a:xfrm>
              <a:off x="5165" y="1609"/>
              <a:ext cx="0" cy="250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26" name="Rectangle 118"/>
            <p:cNvSpPr>
              <a:spLocks noChangeArrowheads="1"/>
            </p:cNvSpPr>
            <p:nvPr/>
          </p:nvSpPr>
          <p:spPr bwMode="auto">
            <a:xfrm>
              <a:off x="5165" y="1609"/>
              <a:ext cx="6" cy="2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28" name="Rectangle 120"/>
            <p:cNvSpPr>
              <a:spLocks noChangeArrowheads="1"/>
            </p:cNvSpPr>
            <p:nvPr/>
          </p:nvSpPr>
          <p:spPr bwMode="auto">
            <a:xfrm>
              <a:off x="1701" y="2030"/>
              <a:ext cx="4351" cy="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29" name="Line 121"/>
            <p:cNvSpPr>
              <a:spLocks noChangeShapeType="1"/>
            </p:cNvSpPr>
            <p:nvPr/>
          </p:nvSpPr>
          <p:spPr bwMode="auto">
            <a:xfrm>
              <a:off x="1701" y="2194"/>
              <a:ext cx="4351" cy="0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30" name="Rectangle 122"/>
            <p:cNvSpPr>
              <a:spLocks noChangeArrowheads="1"/>
            </p:cNvSpPr>
            <p:nvPr/>
          </p:nvSpPr>
          <p:spPr bwMode="auto">
            <a:xfrm>
              <a:off x="1701" y="2194"/>
              <a:ext cx="4351" cy="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31" name="Line 123"/>
            <p:cNvSpPr>
              <a:spLocks noChangeShapeType="1"/>
            </p:cNvSpPr>
            <p:nvPr/>
          </p:nvSpPr>
          <p:spPr bwMode="auto">
            <a:xfrm>
              <a:off x="1701" y="2358"/>
              <a:ext cx="4351" cy="0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32" name="Rectangle 124"/>
            <p:cNvSpPr>
              <a:spLocks noChangeArrowheads="1"/>
            </p:cNvSpPr>
            <p:nvPr/>
          </p:nvSpPr>
          <p:spPr bwMode="auto">
            <a:xfrm>
              <a:off x="1701" y="2358"/>
              <a:ext cx="4351" cy="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33" name="Line 125"/>
            <p:cNvSpPr>
              <a:spLocks noChangeShapeType="1"/>
            </p:cNvSpPr>
            <p:nvPr/>
          </p:nvSpPr>
          <p:spPr bwMode="auto">
            <a:xfrm>
              <a:off x="1701" y="2523"/>
              <a:ext cx="4351" cy="0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34" name="Rectangle 126"/>
            <p:cNvSpPr>
              <a:spLocks noChangeArrowheads="1"/>
            </p:cNvSpPr>
            <p:nvPr/>
          </p:nvSpPr>
          <p:spPr bwMode="auto">
            <a:xfrm>
              <a:off x="1701" y="2523"/>
              <a:ext cx="4351" cy="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35" name="Line 127"/>
            <p:cNvSpPr>
              <a:spLocks noChangeShapeType="1"/>
            </p:cNvSpPr>
            <p:nvPr/>
          </p:nvSpPr>
          <p:spPr bwMode="auto">
            <a:xfrm>
              <a:off x="1701" y="2687"/>
              <a:ext cx="4351" cy="0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36" name="Rectangle 128"/>
            <p:cNvSpPr>
              <a:spLocks noChangeArrowheads="1"/>
            </p:cNvSpPr>
            <p:nvPr/>
          </p:nvSpPr>
          <p:spPr bwMode="auto">
            <a:xfrm>
              <a:off x="1701" y="2687"/>
              <a:ext cx="4351" cy="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37" name="Line 129"/>
            <p:cNvSpPr>
              <a:spLocks noChangeShapeType="1"/>
            </p:cNvSpPr>
            <p:nvPr/>
          </p:nvSpPr>
          <p:spPr bwMode="auto">
            <a:xfrm>
              <a:off x="2424" y="1878"/>
              <a:ext cx="0" cy="980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38" name="Rectangle 130"/>
            <p:cNvSpPr>
              <a:spLocks noChangeArrowheads="1"/>
            </p:cNvSpPr>
            <p:nvPr/>
          </p:nvSpPr>
          <p:spPr bwMode="auto">
            <a:xfrm>
              <a:off x="2424" y="1878"/>
              <a:ext cx="7" cy="98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39" name="Line 131"/>
            <p:cNvSpPr>
              <a:spLocks noChangeShapeType="1"/>
            </p:cNvSpPr>
            <p:nvPr/>
          </p:nvSpPr>
          <p:spPr bwMode="auto">
            <a:xfrm>
              <a:off x="3278" y="1878"/>
              <a:ext cx="0" cy="980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40" name="Rectangle 132"/>
            <p:cNvSpPr>
              <a:spLocks noChangeArrowheads="1"/>
            </p:cNvSpPr>
            <p:nvPr/>
          </p:nvSpPr>
          <p:spPr bwMode="auto">
            <a:xfrm>
              <a:off x="3278" y="1878"/>
              <a:ext cx="7" cy="98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41" name="Line 133"/>
            <p:cNvSpPr>
              <a:spLocks noChangeShapeType="1"/>
            </p:cNvSpPr>
            <p:nvPr/>
          </p:nvSpPr>
          <p:spPr bwMode="auto">
            <a:xfrm>
              <a:off x="4185" y="1878"/>
              <a:ext cx="0" cy="980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42" name="Rectangle 134"/>
            <p:cNvSpPr>
              <a:spLocks noChangeArrowheads="1"/>
            </p:cNvSpPr>
            <p:nvPr/>
          </p:nvSpPr>
          <p:spPr bwMode="auto">
            <a:xfrm>
              <a:off x="4185" y="1878"/>
              <a:ext cx="7" cy="98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43" name="Line 135"/>
            <p:cNvSpPr>
              <a:spLocks noChangeShapeType="1"/>
            </p:cNvSpPr>
            <p:nvPr/>
          </p:nvSpPr>
          <p:spPr bwMode="auto">
            <a:xfrm>
              <a:off x="5165" y="1878"/>
              <a:ext cx="0" cy="980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44" name="Rectangle 136"/>
            <p:cNvSpPr>
              <a:spLocks noChangeArrowheads="1"/>
            </p:cNvSpPr>
            <p:nvPr/>
          </p:nvSpPr>
          <p:spPr bwMode="auto">
            <a:xfrm>
              <a:off x="5165" y="1878"/>
              <a:ext cx="6" cy="98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45" name="Line 137"/>
            <p:cNvSpPr>
              <a:spLocks noChangeShapeType="1"/>
            </p:cNvSpPr>
            <p:nvPr/>
          </p:nvSpPr>
          <p:spPr bwMode="auto">
            <a:xfrm>
              <a:off x="1701" y="3252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46" name="Rectangle 138"/>
            <p:cNvSpPr>
              <a:spLocks noChangeArrowheads="1"/>
            </p:cNvSpPr>
            <p:nvPr/>
          </p:nvSpPr>
          <p:spPr bwMode="auto">
            <a:xfrm>
              <a:off x="1701" y="3252"/>
              <a:ext cx="7" cy="7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47" name="Line 139"/>
            <p:cNvSpPr>
              <a:spLocks noChangeShapeType="1"/>
            </p:cNvSpPr>
            <p:nvPr/>
          </p:nvSpPr>
          <p:spPr bwMode="auto">
            <a:xfrm>
              <a:off x="2424" y="3252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48" name="Rectangle 140"/>
            <p:cNvSpPr>
              <a:spLocks noChangeArrowheads="1"/>
            </p:cNvSpPr>
            <p:nvPr/>
          </p:nvSpPr>
          <p:spPr bwMode="auto">
            <a:xfrm>
              <a:off x="2424" y="3252"/>
              <a:ext cx="7" cy="7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49" name="Line 141"/>
            <p:cNvSpPr>
              <a:spLocks noChangeShapeType="1"/>
            </p:cNvSpPr>
            <p:nvPr/>
          </p:nvSpPr>
          <p:spPr bwMode="auto">
            <a:xfrm>
              <a:off x="3278" y="3252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50" name="Rectangle 142"/>
            <p:cNvSpPr>
              <a:spLocks noChangeArrowheads="1"/>
            </p:cNvSpPr>
            <p:nvPr/>
          </p:nvSpPr>
          <p:spPr bwMode="auto">
            <a:xfrm>
              <a:off x="3278" y="3252"/>
              <a:ext cx="7" cy="7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51" name="Line 143"/>
            <p:cNvSpPr>
              <a:spLocks noChangeShapeType="1"/>
            </p:cNvSpPr>
            <p:nvPr/>
          </p:nvSpPr>
          <p:spPr bwMode="auto">
            <a:xfrm>
              <a:off x="4185" y="3252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52" name="Rectangle 144"/>
            <p:cNvSpPr>
              <a:spLocks noChangeArrowheads="1"/>
            </p:cNvSpPr>
            <p:nvPr/>
          </p:nvSpPr>
          <p:spPr bwMode="auto">
            <a:xfrm>
              <a:off x="4185" y="3252"/>
              <a:ext cx="7" cy="7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53" name="Line 145"/>
            <p:cNvSpPr>
              <a:spLocks noChangeShapeType="1"/>
            </p:cNvSpPr>
            <p:nvPr/>
          </p:nvSpPr>
          <p:spPr bwMode="auto">
            <a:xfrm>
              <a:off x="5165" y="3252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54" name="Rectangle 146"/>
            <p:cNvSpPr>
              <a:spLocks noChangeArrowheads="1"/>
            </p:cNvSpPr>
            <p:nvPr/>
          </p:nvSpPr>
          <p:spPr bwMode="auto">
            <a:xfrm>
              <a:off x="5165" y="3252"/>
              <a:ext cx="6" cy="7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55" name="Line 147"/>
            <p:cNvSpPr>
              <a:spLocks noChangeShapeType="1"/>
            </p:cNvSpPr>
            <p:nvPr/>
          </p:nvSpPr>
          <p:spPr bwMode="auto">
            <a:xfrm>
              <a:off x="6046" y="3252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56" name="Rectangle 148"/>
            <p:cNvSpPr>
              <a:spLocks noChangeArrowheads="1"/>
            </p:cNvSpPr>
            <p:nvPr/>
          </p:nvSpPr>
          <p:spPr bwMode="auto">
            <a:xfrm>
              <a:off x="6046" y="3252"/>
              <a:ext cx="6" cy="7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57" name="Line 149"/>
            <p:cNvSpPr>
              <a:spLocks noChangeShapeType="1"/>
            </p:cNvSpPr>
            <p:nvPr/>
          </p:nvSpPr>
          <p:spPr bwMode="auto">
            <a:xfrm>
              <a:off x="6052" y="2983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58" name="Rectangle 150"/>
            <p:cNvSpPr>
              <a:spLocks noChangeArrowheads="1"/>
            </p:cNvSpPr>
            <p:nvPr/>
          </p:nvSpPr>
          <p:spPr bwMode="auto">
            <a:xfrm>
              <a:off x="6052" y="2983"/>
              <a:ext cx="7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59" name="Line 151"/>
            <p:cNvSpPr>
              <a:spLocks noChangeShapeType="1"/>
            </p:cNvSpPr>
            <p:nvPr/>
          </p:nvSpPr>
          <p:spPr bwMode="auto">
            <a:xfrm>
              <a:off x="6052" y="3114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60" name="Rectangle 152"/>
            <p:cNvSpPr>
              <a:spLocks noChangeArrowheads="1"/>
            </p:cNvSpPr>
            <p:nvPr/>
          </p:nvSpPr>
          <p:spPr bwMode="auto">
            <a:xfrm>
              <a:off x="6052" y="3114"/>
              <a:ext cx="7" cy="7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61" name="Line 153"/>
            <p:cNvSpPr>
              <a:spLocks noChangeShapeType="1"/>
            </p:cNvSpPr>
            <p:nvPr/>
          </p:nvSpPr>
          <p:spPr bwMode="auto">
            <a:xfrm>
              <a:off x="6052" y="3245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62" name="Rectangle 154"/>
            <p:cNvSpPr>
              <a:spLocks noChangeArrowheads="1"/>
            </p:cNvSpPr>
            <p:nvPr/>
          </p:nvSpPr>
          <p:spPr bwMode="auto">
            <a:xfrm>
              <a:off x="6052" y="3245"/>
              <a:ext cx="7" cy="7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63" name="Rectangle 155"/>
            <p:cNvSpPr>
              <a:spLocks noChangeArrowheads="1"/>
            </p:cNvSpPr>
            <p:nvPr/>
          </p:nvSpPr>
          <p:spPr bwMode="auto">
            <a:xfrm>
              <a:off x="6032" y="2838"/>
              <a:ext cx="14" cy="13"/>
            </a:xfrm>
            <a:prstGeom prst="rect">
              <a:avLst/>
            </a:prstGeom>
            <a:solidFill>
              <a:srgbClr val="485D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64" name="Rectangle 156"/>
            <p:cNvSpPr>
              <a:spLocks noChangeArrowheads="1"/>
            </p:cNvSpPr>
            <p:nvPr/>
          </p:nvSpPr>
          <p:spPr bwMode="auto">
            <a:xfrm>
              <a:off x="6039" y="2845"/>
              <a:ext cx="7" cy="6"/>
            </a:xfrm>
            <a:prstGeom prst="rect">
              <a:avLst/>
            </a:prstGeom>
            <a:solidFill>
              <a:srgbClr val="485D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65" name="Rectangle 157"/>
            <p:cNvSpPr>
              <a:spLocks noChangeArrowheads="1"/>
            </p:cNvSpPr>
            <p:nvPr/>
          </p:nvSpPr>
          <p:spPr bwMode="auto">
            <a:xfrm>
              <a:off x="6039" y="2845"/>
              <a:ext cx="7" cy="6"/>
            </a:xfrm>
            <a:prstGeom prst="rect">
              <a:avLst/>
            </a:prstGeom>
            <a:solidFill>
              <a:srgbClr val="485D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66" name="Rectangle 158"/>
            <p:cNvSpPr>
              <a:spLocks noChangeArrowheads="1"/>
            </p:cNvSpPr>
            <p:nvPr/>
          </p:nvSpPr>
          <p:spPr bwMode="auto">
            <a:xfrm>
              <a:off x="6019" y="2838"/>
              <a:ext cx="13" cy="13"/>
            </a:xfrm>
            <a:prstGeom prst="rect">
              <a:avLst/>
            </a:prstGeom>
            <a:solidFill>
              <a:srgbClr val="485D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67" name="Rectangle 159"/>
            <p:cNvSpPr>
              <a:spLocks noChangeArrowheads="1"/>
            </p:cNvSpPr>
            <p:nvPr/>
          </p:nvSpPr>
          <p:spPr bwMode="auto">
            <a:xfrm>
              <a:off x="6026" y="2845"/>
              <a:ext cx="6" cy="6"/>
            </a:xfrm>
            <a:prstGeom prst="rect">
              <a:avLst/>
            </a:prstGeom>
            <a:solidFill>
              <a:srgbClr val="485D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68" name="Rectangle 160"/>
            <p:cNvSpPr>
              <a:spLocks noChangeArrowheads="1"/>
            </p:cNvSpPr>
            <p:nvPr/>
          </p:nvSpPr>
          <p:spPr bwMode="auto">
            <a:xfrm>
              <a:off x="6026" y="2845"/>
              <a:ext cx="6" cy="6"/>
            </a:xfrm>
            <a:prstGeom prst="rect">
              <a:avLst/>
            </a:prstGeom>
            <a:solidFill>
              <a:srgbClr val="485D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69" name="Rectangle 161"/>
            <p:cNvSpPr>
              <a:spLocks noChangeArrowheads="1"/>
            </p:cNvSpPr>
            <p:nvPr/>
          </p:nvSpPr>
          <p:spPr bwMode="auto">
            <a:xfrm>
              <a:off x="6032" y="2825"/>
              <a:ext cx="14" cy="13"/>
            </a:xfrm>
            <a:prstGeom prst="rect">
              <a:avLst/>
            </a:prstGeom>
            <a:solidFill>
              <a:srgbClr val="485D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70" name="Rectangle 162"/>
            <p:cNvSpPr>
              <a:spLocks noChangeArrowheads="1"/>
            </p:cNvSpPr>
            <p:nvPr/>
          </p:nvSpPr>
          <p:spPr bwMode="auto">
            <a:xfrm>
              <a:off x="6039" y="2831"/>
              <a:ext cx="7" cy="7"/>
            </a:xfrm>
            <a:prstGeom prst="rect">
              <a:avLst/>
            </a:prstGeom>
            <a:solidFill>
              <a:srgbClr val="485D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71" name="Rectangle 163"/>
            <p:cNvSpPr>
              <a:spLocks noChangeArrowheads="1"/>
            </p:cNvSpPr>
            <p:nvPr/>
          </p:nvSpPr>
          <p:spPr bwMode="auto">
            <a:xfrm>
              <a:off x="6039" y="2831"/>
              <a:ext cx="7" cy="7"/>
            </a:xfrm>
            <a:prstGeom prst="rect">
              <a:avLst/>
            </a:prstGeom>
            <a:solidFill>
              <a:srgbClr val="485DB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</p:grpSp>
      <p:sp>
        <p:nvSpPr>
          <p:cNvPr id="172" name="Rectangle 90"/>
          <p:cNvSpPr>
            <a:spLocks noChangeArrowheads="1"/>
          </p:cNvSpPr>
          <p:nvPr/>
        </p:nvSpPr>
        <p:spPr bwMode="auto">
          <a:xfrm>
            <a:off x="8662987" y="3783773"/>
            <a:ext cx="831959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altLang="pt-BR" sz="16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3.692</a:t>
            </a:r>
            <a:r>
              <a:rPr kumimoji="0" lang="pt-BR" altLang="pt-BR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.592</a:t>
            </a:r>
            <a:endParaRPr kumimoji="0" lang="pt-BR" altLang="pt-B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3" name="Rectangle 90"/>
          <p:cNvSpPr>
            <a:spLocks noChangeArrowheads="1"/>
          </p:cNvSpPr>
          <p:nvPr/>
        </p:nvSpPr>
        <p:spPr bwMode="auto">
          <a:xfrm>
            <a:off x="8673577" y="4043998"/>
            <a:ext cx="831959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3.426.675</a:t>
            </a:r>
            <a:endParaRPr kumimoji="0" lang="pt-BR" altLang="pt-B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4" name="Rectangle 97"/>
          <p:cNvSpPr>
            <a:spLocks noChangeArrowheads="1"/>
          </p:cNvSpPr>
          <p:nvPr/>
        </p:nvSpPr>
        <p:spPr bwMode="auto">
          <a:xfrm>
            <a:off x="7247404" y="4277051"/>
            <a:ext cx="935037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altLang="pt-BR" sz="16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5.319.300*</a:t>
            </a:r>
            <a:endParaRPr kumimoji="0" lang="pt-BR" altLang="pt-B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5" name="Rectangle 90"/>
          <p:cNvSpPr>
            <a:spLocks noChangeArrowheads="1"/>
          </p:cNvSpPr>
          <p:nvPr/>
        </p:nvSpPr>
        <p:spPr bwMode="auto">
          <a:xfrm>
            <a:off x="8673577" y="4312096"/>
            <a:ext cx="1037143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altLang="pt-BR" sz="16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2</a:t>
            </a:r>
            <a:r>
              <a:rPr kumimoji="0" lang="pt-BR" altLang="pt-BR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.322.666**</a:t>
            </a:r>
            <a:endParaRPr kumimoji="0" lang="pt-BR" altLang="pt-B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71790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2872" y="2819686"/>
            <a:ext cx="10515600" cy="1325563"/>
          </a:xfrm>
        </p:spPr>
        <p:txBody>
          <a:bodyPr/>
          <a:lstStyle/>
          <a:p>
            <a:pPr algn="ctr"/>
            <a:r>
              <a:rPr lang="pt-BR" b="1" dirty="0" smtClean="0">
                <a:solidFill>
                  <a:srgbClr val="FF0000"/>
                </a:solidFill>
              </a:rPr>
              <a:t>OBRIGADO.</a:t>
            </a:r>
            <a:endParaRPr lang="pt-BR" b="1" dirty="0">
              <a:solidFill>
                <a:srgbClr val="FF0000"/>
              </a:solidFill>
            </a:endParaRPr>
          </a:p>
        </p:txBody>
      </p:sp>
      <p:pic>
        <p:nvPicPr>
          <p:cNvPr id="4" name="Imagem 3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43000" y="2"/>
            <a:ext cx="9906000" cy="547007"/>
          </a:xfrm>
          <a:prstGeom prst="rect">
            <a:avLst/>
          </a:prstGeom>
        </p:spPr>
      </p:pic>
      <p:grpSp>
        <p:nvGrpSpPr>
          <p:cNvPr id="5" name="Grupo 4"/>
          <p:cNvGrpSpPr/>
          <p:nvPr/>
        </p:nvGrpSpPr>
        <p:grpSpPr>
          <a:xfrm>
            <a:off x="1258025" y="6395228"/>
            <a:ext cx="9790975" cy="423516"/>
            <a:chOff x="0" y="6107615"/>
            <a:chExt cx="9180000" cy="511126"/>
          </a:xfrm>
        </p:grpSpPr>
        <p:sp>
          <p:nvSpPr>
            <p:cNvPr id="6" name="CaixaDeTexto 5"/>
            <p:cNvSpPr txBox="1"/>
            <p:nvPr/>
          </p:nvSpPr>
          <p:spPr>
            <a:xfrm>
              <a:off x="683568" y="6232121"/>
              <a:ext cx="2422281" cy="2971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000" b="1" dirty="0">
                  <a:latin typeface="Arial" pitchFamily="34" charset="0"/>
                  <a:cs typeface="Arial" pitchFamily="34" charset="0"/>
                </a:rPr>
                <a:t>Secretaria Executiva</a:t>
              </a:r>
            </a:p>
          </p:txBody>
        </p:sp>
        <p:sp>
          <p:nvSpPr>
            <p:cNvPr id="7" name="CaixaDeTexto 6"/>
            <p:cNvSpPr txBox="1"/>
            <p:nvPr/>
          </p:nvSpPr>
          <p:spPr>
            <a:xfrm>
              <a:off x="4427984" y="6135863"/>
              <a:ext cx="2505808" cy="482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000" b="1" dirty="0">
                  <a:latin typeface="Arial" pitchFamily="34" charset="0"/>
                  <a:cs typeface="Arial" pitchFamily="34" charset="0"/>
                </a:rPr>
                <a:t>Subsecretaria de Planejamento Orçamento e Administração</a:t>
              </a:r>
            </a:p>
          </p:txBody>
        </p:sp>
        <p:pic>
          <p:nvPicPr>
            <p:cNvPr id="8" name="Imagem 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7517425" y="6155432"/>
              <a:ext cx="1519071" cy="399600"/>
            </a:xfrm>
            <a:prstGeom prst="rect">
              <a:avLst/>
            </a:prstGeom>
          </p:spPr>
        </p:pic>
        <p:cxnSp>
          <p:nvCxnSpPr>
            <p:cNvPr id="9" name="Conector reto 8"/>
            <p:cNvCxnSpPr/>
            <p:nvPr/>
          </p:nvCxnSpPr>
          <p:spPr>
            <a:xfrm>
              <a:off x="0" y="6107615"/>
              <a:ext cx="9180000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xmlns="" val="3165700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628861" y="407592"/>
            <a:ext cx="8543925" cy="825680"/>
          </a:xfrm>
        </p:spPr>
        <p:txBody>
          <a:bodyPr>
            <a:normAutofit/>
          </a:bodyPr>
          <a:lstStyle/>
          <a:p>
            <a:r>
              <a:rPr lang="pt-BR" sz="4000" b="1" dirty="0" smtClean="0">
                <a:solidFill>
                  <a:srgbClr val="FF0000"/>
                </a:solidFill>
              </a:rPr>
              <a:t>Dispêndio Nacional em C&amp;T</a:t>
            </a:r>
            <a:endParaRPr lang="pt-BR" sz="4000" b="1" dirty="0">
              <a:solidFill>
                <a:srgbClr val="FF0000"/>
              </a:solidFill>
            </a:endParaRPr>
          </a:p>
        </p:txBody>
      </p:sp>
      <p:pic>
        <p:nvPicPr>
          <p:cNvPr id="4" name="Imagem 3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46184" y="0"/>
            <a:ext cx="9906000" cy="547007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949240" y="1447989"/>
            <a:ext cx="8293520" cy="4595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571312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628861" y="407592"/>
            <a:ext cx="8543925" cy="825680"/>
          </a:xfrm>
        </p:spPr>
        <p:txBody>
          <a:bodyPr>
            <a:normAutofit/>
          </a:bodyPr>
          <a:lstStyle/>
          <a:p>
            <a:r>
              <a:rPr lang="pt-BR" sz="4000" b="1" dirty="0">
                <a:solidFill>
                  <a:srgbClr val="FF0000"/>
                </a:solidFill>
              </a:rPr>
              <a:t>Evolução do Orçamento </a:t>
            </a:r>
            <a:r>
              <a:rPr lang="pt-BR" sz="4000" b="1" dirty="0" smtClean="0">
                <a:solidFill>
                  <a:srgbClr val="FF0000"/>
                </a:solidFill>
              </a:rPr>
              <a:t>do MCTI</a:t>
            </a:r>
            <a:endParaRPr lang="pt-BR" sz="4000" b="1" dirty="0">
              <a:solidFill>
                <a:srgbClr val="FF0000"/>
              </a:solidFill>
            </a:endParaRPr>
          </a:p>
        </p:txBody>
      </p:sp>
      <p:pic>
        <p:nvPicPr>
          <p:cNvPr id="4" name="Imagem 3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46184" y="0"/>
            <a:ext cx="9906000" cy="547007"/>
          </a:xfrm>
          <a:prstGeom prst="rect">
            <a:avLst/>
          </a:prstGeom>
        </p:spPr>
      </p:pic>
      <p:graphicFrame>
        <p:nvGraphicFramePr>
          <p:cNvPr id="3" name="Obje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5079619"/>
              </p:ext>
            </p:extLst>
          </p:nvPr>
        </p:nvGraphicFramePr>
        <p:xfrm>
          <a:off x="3375025" y="1108075"/>
          <a:ext cx="4648200" cy="5611813"/>
        </p:xfrm>
        <a:graphic>
          <a:graphicData uri="http://schemas.openxmlformats.org/presentationml/2006/ole">
            <p:oleObj spid="_x0000_s1168" name="Planilha" r:id="rId5" imgW="6981856" imgH="8429670" progId="Excel.Sheet.12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346660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24038" y="570414"/>
            <a:ext cx="8543925" cy="1325563"/>
          </a:xfrm>
        </p:spPr>
        <p:txBody>
          <a:bodyPr/>
          <a:lstStyle/>
          <a:p>
            <a:r>
              <a:rPr lang="pt-BR" b="1" dirty="0" smtClean="0">
                <a:solidFill>
                  <a:srgbClr val="FF0000"/>
                </a:solidFill>
              </a:rPr>
              <a:t>Evolução do Orçamento Total por Grupo de Natureza de Despesa</a:t>
            </a:r>
            <a:endParaRPr lang="pt-BR" b="1" dirty="0">
              <a:solidFill>
                <a:srgbClr val="FF0000"/>
              </a:solidFill>
            </a:endParaRPr>
          </a:p>
        </p:txBody>
      </p:sp>
      <p:pic>
        <p:nvPicPr>
          <p:cNvPr id="4" name="Imagem 3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43000" y="2"/>
            <a:ext cx="9906000" cy="547007"/>
          </a:xfrm>
          <a:prstGeom prst="rect">
            <a:avLst/>
          </a:prstGeom>
        </p:spPr>
      </p:pic>
      <p:grpSp>
        <p:nvGrpSpPr>
          <p:cNvPr id="5" name="Grupo 4"/>
          <p:cNvGrpSpPr/>
          <p:nvPr/>
        </p:nvGrpSpPr>
        <p:grpSpPr>
          <a:xfrm>
            <a:off x="1258025" y="6395228"/>
            <a:ext cx="9790975" cy="423516"/>
            <a:chOff x="0" y="6107615"/>
            <a:chExt cx="9180000" cy="511126"/>
          </a:xfrm>
        </p:grpSpPr>
        <p:sp>
          <p:nvSpPr>
            <p:cNvPr id="6" name="CaixaDeTexto 5"/>
            <p:cNvSpPr txBox="1"/>
            <p:nvPr/>
          </p:nvSpPr>
          <p:spPr>
            <a:xfrm>
              <a:off x="683568" y="6232121"/>
              <a:ext cx="2422281" cy="2971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000" b="1" dirty="0">
                  <a:latin typeface="Arial" pitchFamily="34" charset="0"/>
                  <a:cs typeface="Arial" pitchFamily="34" charset="0"/>
                </a:rPr>
                <a:t>Secretaria Executiva</a:t>
              </a:r>
            </a:p>
          </p:txBody>
        </p:sp>
        <p:sp>
          <p:nvSpPr>
            <p:cNvPr id="7" name="CaixaDeTexto 6"/>
            <p:cNvSpPr txBox="1"/>
            <p:nvPr/>
          </p:nvSpPr>
          <p:spPr>
            <a:xfrm>
              <a:off x="4427984" y="6135863"/>
              <a:ext cx="2505808" cy="482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000" b="1" dirty="0">
                  <a:latin typeface="Arial" pitchFamily="34" charset="0"/>
                  <a:cs typeface="Arial" pitchFamily="34" charset="0"/>
                </a:rPr>
                <a:t>Subsecretaria de Planejamento Orçamento e Administração</a:t>
              </a:r>
            </a:p>
          </p:txBody>
        </p:sp>
        <p:pic>
          <p:nvPicPr>
            <p:cNvPr id="8" name="Imagem 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7517425" y="6155432"/>
              <a:ext cx="1519071" cy="399600"/>
            </a:xfrm>
            <a:prstGeom prst="rect">
              <a:avLst/>
            </a:prstGeom>
          </p:spPr>
        </p:pic>
        <p:cxnSp>
          <p:nvCxnSpPr>
            <p:cNvPr id="9" name="Conector reto 8"/>
            <p:cNvCxnSpPr/>
            <p:nvPr/>
          </p:nvCxnSpPr>
          <p:spPr>
            <a:xfrm>
              <a:off x="0" y="6107615"/>
              <a:ext cx="9180000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4"/>
          <p:cNvGrpSpPr>
            <a:grpSpLocks noChangeAspect="1"/>
          </p:cNvGrpSpPr>
          <p:nvPr/>
        </p:nvGrpSpPr>
        <p:grpSpPr bwMode="auto">
          <a:xfrm>
            <a:off x="1374775" y="2008188"/>
            <a:ext cx="9596438" cy="3892549"/>
            <a:chOff x="866" y="1265"/>
            <a:chExt cx="6045" cy="2452"/>
          </a:xfrm>
        </p:grpSpPr>
        <p:sp>
          <p:nvSpPr>
            <p:cNvPr id="12" name="AutoShape 3"/>
            <p:cNvSpPr>
              <a:spLocks noChangeAspect="1" noChangeArrowheads="1" noTextEdit="1"/>
            </p:cNvSpPr>
            <p:nvPr/>
          </p:nvSpPr>
          <p:spPr bwMode="auto">
            <a:xfrm>
              <a:off x="866" y="1265"/>
              <a:ext cx="5632" cy="23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3" name="Rectangle 5"/>
            <p:cNvSpPr>
              <a:spLocks noChangeArrowheads="1"/>
            </p:cNvSpPr>
            <p:nvPr/>
          </p:nvSpPr>
          <p:spPr bwMode="auto">
            <a:xfrm>
              <a:off x="866" y="1265"/>
              <a:ext cx="6045" cy="27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4" name="Rectangle 6"/>
            <p:cNvSpPr>
              <a:spLocks noChangeArrowheads="1"/>
            </p:cNvSpPr>
            <p:nvPr/>
          </p:nvSpPr>
          <p:spPr bwMode="auto">
            <a:xfrm>
              <a:off x="866" y="1530"/>
              <a:ext cx="5632" cy="400"/>
            </a:xfrm>
            <a:prstGeom prst="rect">
              <a:avLst/>
            </a:prstGeom>
            <a:solidFill>
              <a:srgbClr val="4F81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5" name="Rectangle 7"/>
            <p:cNvSpPr>
              <a:spLocks noChangeArrowheads="1"/>
            </p:cNvSpPr>
            <p:nvPr/>
          </p:nvSpPr>
          <p:spPr bwMode="auto">
            <a:xfrm>
              <a:off x="6491" y="1530"/>
              <a:ext cx="420" cy="4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6" name="Rectangle 8"/>
            <p:cNvSpPr>
              <a:spLocks noChangeArrowheads="1"/>
            </p:cNvSpPr>
            <p:nvPr/>
          </p:nvSpPr>
          <p:spPr bwMode="auto">
            <a:xfrm>
              <a:off x="866" y="1923"/>
              <a:ext cx="5632" cy="174"/>
            </a:xfrm>
            <a:prstGeom prst="rect">
              <a:avLst/>
            </a:prstGeom>
            <a:solidFill>
              <a:srgbClr val="B8CCE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7" name="Rectangle 9"/>
            <p:cNvSpPr>
              <a:spLocks noChangeArrowheads="1"/>
            </p:cNvSpPr>
            <p:nvPr/>
          </p:nvSpPr>
          <p:spPr bwMode="auto">
            <a:xfrm>
              <a:off x="6491" y="1923"/>
              <a:ext cx="420" cy="17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8" name="Rectangle 10"/>
            <p:cNvSpPr>
              <a:spLocks noChangeArrowheads="1"/>
            </p:cNvSpPr>
            <p:nvPr/>
          </p:nvSpPr>
          <p:spPr bwMode="auto">
            <a:xfrm>
              <a:off x="866" y="2091"/>
              <a:ext cx="5632" cy="168"/>
            </a:xfrm>
            <a:prstGeom prst="rect">
              <a:avLst/>
            </a:prstGeom>
            <a:solidFill>
              <a:srgbClr val="DCE6F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9" name="Rectangle 11"/>
            <p:cNvSpPr>
              <a:spLocks noChangeArrowheads="1"/>
            </p:cNvSpPr>
            <p:nvPr/>
          </p:nvSpPr>
          <p:spPr bwMode="auto">
            <a:xfrm>
              <a:off x="6491" y="2091"/>
              <a:ext cx="420" cy="16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20" name="Rectangle 12"/>
            <p:cNvSpPr>
              <a:spLocks noChangeArrowheads="1"/>
            </p:cNvSpPr>
            <p:nvPr/>
          </p:nvSpPr>
          <p:spPr bwMode="auto">
            <a:xfrm>
              <a:off x="866" y="2252"/>
              <a:ext cx="5632" cy="168"/>
            </a:xfrm>
            <a:prstGeom prst="rect">
              <a:avLst/>
            </a:prstGeom>
            <a:solidFill>
              <a:srgbClr val="B8CCE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21" name="Rectangle 13"/>
            <p:cNvSpPr>
              <a:spLocks noChangeArrowheads="1"/>
            </p:cNvSpPr>
            <p:nvPr/>
          </p:nvSpPr>
          <p:spPr bwMode="auto">
            <a:xfrm>
              <a:off x="6491" y="2252"/>
              <a:ext cx="420" cy="16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22" name="Rectangle 14"/>
            <p:cNvSpPr>
              <a:spLocks noChangeArrowheads="1"/>
            </p:cNvSpPr>
            <p:nvPr/>
          </p:nvSpPr>
          <p:spPr bwMode="auto">
            <a:xfrm>
              <a:off x="866" y="2414"/>
              <a:ext cx="5632" cy="167"/>
            </a:xfrm>
            <a:prstGeom prst="rect">
              <a:avLst/>
            </a:prstGeom>
            <a:solidFill>
              <a:srgbClr val="DCE6F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23" name="Rectangle 15"/>
            <p:cNvSpPr>
              <a:spLocks noChangeArrowheads="1"/>
            </p:cNvSpPr>
            <p:nvPr/>
          </p:nvSpPr>
          <p:spPr bwMode="auto">
            <a:xfrm>
              <a:off x="6491" y="2414"/>
              <a:ext cx="420" cy="1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24" name="Rectangle 16"/>
            <p:cNvSpPr>
              <a:spLocks noChangeArrowheads="1"/>
            </p:cNvSpPr>
            <p:nvPr/>
          </p:nvSpPr>
          <p:spPr bwMode="auto">
            <a:xfrm>
              <a:off x="866" y="2575"/>
              <a:ext cx="5632" cy="168"/>
            </a:xfrm>
            <a:prstGeom prst="rect">
              <a:avLst/>
            </a:prstGeom>
            <a:solidFill>
              <a:srgbClr val="B8CCE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25" name="Rectangle 17"/>
            <p:cNvSpPr>
              <a:spLocks noChangeArrowheads="1"/>
            </p:cNvSpPr>
            <p:nvPr/>
          </p:nvSpPr>
          <p:spPr bwMode="auto">
            <a:xfrm>
              <a:off x="6491" y="2575"/>
              <a:ext cx="420" cy="16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26" name="Rectangle 18"/>
            <p:cNvSpPr>
              <a:spLocks noChangeArrowheads="1"/>
            </p:cNvSpPr>
            <p:nvPr/>
          </p:nvSpPr>
          <p:spPr bwMode="auto">
            <a:xfrm>
              <a:off x="866" y="2736"/>
              <a:ext cx="419" cy="13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27" name="Rectangle 19"/>
            <p:cNvSpPr>
              <a:spLocks noChangeArrowheads="1"/>
            </p:cNvSpPr>
            <p:nvPr/>
          </p:nvSpPr>
          <p:spPr bwMode="auto">
            <a:xfrm>
              <a:off x="1279" y="2736"/>
              <a:ext cx="3116" cy="13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28" name="Rectangle 20"/>
            <p:cNvSpPr>
              <a:spLocks noChangeArrowheads="1"/>
            </p:cNvSpPr>
            <p:nvPr/>
          </p:nvSpPr>
          <p:spPr bwMode="auto">
            <a:xfrm>
              <a:off x="4388" y="2736"/>
              <a:ext cx="2523" cy="13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29" name="Rectangle 21"/>
            <p:cNvSpPr>
              <a:spLocks noChangeArrowheads="1"/>
            </p:cNvSpPr>
            <p:nvPr/>
          </p:nvSpPr>
          <p:spPr bwMode="auto">
            <a:xfrm>
              <a:off x="866" y="2865"/>
              <a:ext cx="6045" cy="85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30" name="Rectangle 22"/>
            <p:cNvSpPr>
              <a:spLocks noChangeArrowheads="1"/>
            </p:cNvSpPr>
            <p:nvPr/>
          </p:nvSpPr>
          <p:spPr bwMode="auto">
            <a:xfrm>
              <a:off x="6246" y="1433"/>
              <a:ext cx="264" cy="1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R$ MIL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Rectangle 23"/>
            <p:cNvSpPr>
              <a:spLocks noChangeArrowheads="1"/>
            </p:cNvSpPr>
            <p:nvPr/>
          </p:nvSpPr>
          <p:spPr bwMode="auto">
            <a:xfrm>
              <a:off x="995" y="1672"/>
              <a:ext cx="232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2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</a:rPr>
                <a:t>Ano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Rectangle 24"/>
            <p:cNvSpPr>
              <a:spLocks noChangeArrowheads="1"/>
            </p:cNvSpPr>
            <p:nvPr/>
          </p:nvSpPr>
          <p:spPr bwMode="auto">
            <a:xfrm>
              <a:off x="1524" y="1672"/>
              <a:ext cx="239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2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</a:rPr>
                <a:t>OCC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" name="Rectangle 25"/>
            <p:cNvSpPr>
              <a:spLocks noChangeArrowheads="1"/>
            </p:cNvSpPr>
            <p:nvPr/>
          </p:nvSpPr>
          <p:spPr bwMode="auto">
            <a:xfrm>
              <a:off x="1976" y="1607"/>
              <a:ext cx="458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2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</a:rPr>
                <a:t>Variação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" name="Rectangle 26"/>
            <p:cNvSpPr>
              <a:spLocks noChangeArrowheads="1"/>
            </p:cNvSpPr>
            <p:nvPr/>
          </p:nvSpPr>
          <p:spPr bwMode="auto">
            <a:xfrm>
              <a:off x="2111" y="1736"/>
              <a:ext cx="135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2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</a:rPr>
                <a:t>%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" name="Rectangle 27"/>
            <p:cNvSpPr>
              <a:spLocks noChangeArrowheads="1"/>
            </p:cNvSpPr>
            <p:nvPr/>
          </p:nvSpPr>
          <p:spPr bwMode="auto">
            <a:xfrm>
              <a:off x="2447" y="1672"/>
              <a:ext cx="445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2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</a:rPr>
                <a:t>Emendas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" name="Rectangle 28"/>
            <p:cNvSpPr>
              <a:spLocks noChangeArrowheads="1"/>
            </p:cNvSpPr>
            <p:nvPr/>
          </p:nvSpPr>
          <p:spPr bwMode="auto">
            <a:xfrm>
              <a:off x="2943" y="1607"/>
              <a:ext cx="458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2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</a:rPr>
                <a:t>Variação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" name="Rectangle 29"/>
            <p:cNvSpPr>
              <a:spLocks noChangeArrowheads="1"/>
            </p:cNvSpPr>
            <p:nvPr/>
          </p:nvSpPr>
          <p:spPr bwMode="auto">
            <a:xfrm>
              <a:off x="3079" y="1736"/>
              <a:ext cx="135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2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</a:rPr>
                <a:t>%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8" name="Rectangle 30"/>
            <p:cNvSpPr>
              <a:spLocks noChangeArrowheads="1"/>
            </p:cNvSpPr>
            <p:nvPr/>
          </p:nvSpPr>
          <p:spPr bwMode="auto">
            <a:xfrm>
              <a:off x="3498" y="1672"/>
              <a:ext cx="381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2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</a:rPr>
                <a:t>Pessoal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" name="Rectangle 31"/>
            <p:cNvSpPr>
              <a:spLocks noChangeArrowheads="1"/>
            </p:cNvSpPr>
            <p:nvPr/>
          </p:nvSpPr>
          <p:spPr bwMode="auto">
            <a:xfrm>
              <a:off x="4014" y="1607"/>
              <a:ext cx="458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2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</a:rPr>
                <a:t>Variação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" name="Rectangle 32"/>
            <p:cNvSpPr>
              <a:spLocks noChangeArrowheads="1"/>
            </p:cNvSpPr>
            <p:nvPr/>
          </p:nvSpPr>
          <p:spPr bwMode="auto">
            <a:xfrm>
              <a:off x="4150" y="1736"/>
              <a:ext cx="135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2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</a:rPr>
                <a:t>%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" name="Rectangle 33"/>
            <p:cNvSpPr>
              <a:spLocks noChangeArrowheads="1"/>
            </p:cNvSpPr>
            <p:nvPr/>
          </p:nvSpPr>
          <p:spPr bwMode="auto">
            <a:xfrm>
              <a:off x="4453" y="1607"/>
              <a:ext cx="548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2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</a:rPr>
                <a:t>Reserva de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2" name="Rectangle 34"/>
            <p:cNvSpPr>
              <a:spLocks noChangeArrowheads="1"/>
            </p:cNvSpPr>
            <p:nvPr/>
          </p:nvSpPr>
          <p:spPr bwMode="auto">
            <a:xfrm>
              <a:off x="4408" y="1736"/>
              <a:ext cx="613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2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</a:rPr>
                <a:t>Contingência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3" name="Rectangle 35"/>
            <p:cNvSpPr>
              <a:spLocks noChangeArrowheads="1"/>
            </p:cNvSpPr>
            <p:nvPr/>
          </p:nvSpPr>
          <p:spPr bwMode="auto">
            <a:xfrm>
              <a:off x="4982" y="1607"/>
              <a:ext cx="458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2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</a:rPr>
                <a:t>Variação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4" name="Rectangle 36"/>
            <p:cNvSpPr>
              <a:spLocks noChangeArrowheads="1"/>
            </p:cNvSpPr>
            <p:nvPr/>
          </p:nvSpPr>
          <p:spPr bwMode="auto">
            <a:xfrm>
              <a:off x="5117" y="1736"/>
              <a:ext cx="135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2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</a:rPr>
                <a:t>%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5" name="Rectangle 37"/>
            <p:cNvSpPr>
              <a:spLocks noChangeArrowheads="1"/>
            </p:cNvSpPr>
            <p:nvPr/>
          </p:nvSpPr>
          <p:spPr bwMode="auto">
            <a:xfrm>
              <a:off x="5479" y="1672"/>
              <a:ext cx="587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2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</a:rPr>
                <a:t>TOTAL MCTI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6" name="Rectangle 38"/>
            <p:cNvSpPr>
              <a:spLocks noChangeArrowheads="1"/>
            </p:cNvSpPr>
            <p:nvPr/>
          </p:nvSpPr>
          <p:spPr bwMode="auto">
            <a:xfrm>
              <a:off x="6117" y="1607"/>
              <a:ext cx="458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2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</a:rPr>
                <a:t>Variação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7" name="Rectangle 39"/>
            <p:cNvSpPr>
              <a:spLocks noChangeArrowheads="1"/>
            </p:cNvSpPr>
            <p:nvPr/>
          </p:nvSpPr>
          <p:spPr bwMode="auto">
            <a:xfrm>
              <a:off x="6253" y="1736"/>
              <a:ext cx="135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2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</a:rPr>
                <a:t>%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8" name="Rectangle 40"/>
            <p:cNvSpPr>
              <a:spLocks noChangeArrowheads="1"/>
            </p:cNvSpPr>
            <p:nvPr/>
          </p:nvSpPr>
          <p:spPr bwMode="auto">
            <a:xfrm>
              <a:off x="950" y="1943"/>
              <a:ext cx="323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2011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9" name="Rectangle 41"/>
            <p:cNvSpPr>
              <a:spLocks noChangeArrowheads="1"/>
            </p:cNvSpPr>
            <p:nvPr/>
          </p:nvSpPr>
          <p:spPr bwMode="auto">
            <a:xfrm>
              <a:off x="1363" y="1943"/>
              <a:ext cx="587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5.113.187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0" name="Rectangle 42"/>
            <p:cNvSpPr>
              <a:spLocks noChangeArrowheads="1"/>
            </p:cNvSpPr>
            <p:nvPr/>
          </p:nvSpPr>
          <p:spPr bwMode="auto">
            <a:xfrm>
              <a:off x="1343" y="1943"/>
              <a:ext cx="90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1" name="Rectangle 43"/>
            <p:cNvSpPr>
              <a:spLocks noChangeArrowheads="1"/>
            </p:cNvSpPr>
            <p:nvPr/>
          </p:nvSpPr>
          <p:spPr bwMode="auto">
            <a:xfrm>
              <a:off x="2130" y="1943"/>
              <a:ext cx="103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-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2" name="Rectangle 44"/>
            <p:cNvSpPr>
              <a:spLocks noChangeArrowheads="1"/>
            </p:cNvSpPr>
            <p:nvPr/>
          </p:nvSpPr>
          <p:spPr bwMode="auto">
            <a:xfrm>
              <a:off x="2427" y="1943"/>
              <a:ext cx="490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152.362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3" name="Rectangle 45"/>
            <p:cNvSpPr>
              <a:spLocks noChangeArrowheads="1"/>
            </p:cNvSpPr>
            <p:nvPr/>
          </p:nvSpPr>
          <p:spPr bwMode="auto">
            <a:xfrm>
              <a:off x="2414" y="1943"/>
              <a:ext cx="90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4" name="Rectangle 46"/>
            <p:cNvSpPr>
              <a:spLocks noChangeArrowheads="1"/>
            </p:cNvSpPr>
            <p:nvPr/>
          </p:nvSpPr>
          <p:spPr bwMode="auto">
            <a:xfrm>
              <a:off x="3098" y="1943"/>
              <a:ext cx="103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-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5" name="Rectangle 47"/>
            <p:cNvSpPr>
              <a:spLocks noChangeArrowheads="1"/>
            </p:cNvSpPr>
            <p:nvPr/>
          </p:nvSpPr>
          <p:spPr bwMode="auto">
            <a:xfrm>
              <a:off x="3401" y="1943"/>
              <a:ext cx="587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1.767.268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6" name="Rectangle 48"/>
            <p:cNvSpPr>
              <a:spLocks noChangeArrowheads="1"/>
            </p:cNvSpPr>
            <p:nvPr/>
          </p:nvSpPr>
          <p:spPr bwMode="auto">
            <a:xfrm>
              <a:off x="3382" y="1943"/>
              <a:ext cx="90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7" name="Rectangle 49"/>
            <p:cNvSpPr>
              <a:spLocks noChangeArrowheads="1"/>
            </p:cNvSpPr>
            <p:nvPr/>
          </p:nvSpPr>
          <p:spPr bwMode="auto">
            <a:xfrm>
              <a:off x="4169" y="1943"/>
              <a:ext cx="103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-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8" name="Rectangle 50"/>
            <p:cNvSpPr>
              <a:spLocks noChangeArrowheads="1"/>
            </p:cNvSpPr>
            <p:nvPr/>
          </p:nvSpPr>
          <p:spPr bwMode="auto">
            <a:xfrm>
              <a:off x="4466" y="1943"/>
              <a:ext cx="490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315.837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9" name="Rectangle 51"/>
            <p:cNvSpPr>
              <a:spLocks noChangeArrowheads="1"/>
            </p:cNvSpPr>
            <p:nvPr/>
          </p:nvSpPr>
          <p:spPr bwMode="auto">
            <a:xfrm>
              <a:off x="4453" y="1943"/>
              <a:ext cx="90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0" name="Rectangle 52"/>
            <p:cNvSpPr>
              <a:spLocks noChangeArrowheads="1"/>
            </p:cNvSpPr>
            <p:nvPr/>
          </p:nvSpPr>
          <p:spPr bwMode="auto">
            <a:xfrm>
              <a:off x="5137" y="1943"/>
              <a:ext cx="103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-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1" name="Rectangle 53"/>
            <p:cNvSpPr>
              <a:spLocks noChangeArrowheads="1"/>
            </p:cNvSpPr>
            <p:nvPr/>
          </p:nvSpPr>
          <p:spPr bwMode="auto">
            <a:xfrm>
              <a:off x="5504" y="1943"/>
              <a:ext cx="587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7.348.654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2" name="Rectangle 54"/>
            <p:cNvSpPr>
              <a:spLocks noChangeArrowheads="1"/>
            </p:cNvSpPr>
            <p:nvPr/>
          </p:nvSpPr>
          <p:spPr bwMode="auto">
            <a:xfrm>
              <a:off x="5421" y="1943"/>
              <a:ext cx="148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 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3" name="Rectangle 55"/>
            <p:cNvSpPr>
              <a:spLocks noChangeArrowheads="1"/>
            </p:cNvSpPr>
            <p:nvPr/>
          </p:nvSpPr>
          <p:spPr bwMode="auto">
            <a:xfrm>
              <a:off x="5498" y="1943"/>
              <a:ext cx="90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4" name="Rectangle 56"/>
            <p:cNvSpPr>
              <a:spLocks noChangeArrowheads="1"/>
            </p:cNvSpPr>
            <p:nvPr/>
          </p:nvSpPr>
          <p:spPr bwMode="auto">
            <a:xfrm>
              <a:off x="6272" y="1943"/>
              <a:ext cx="103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-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5" name="Rectangle 57"/>
            <p:cNvSpPr>
              <a:spLocks noChangeArrowheads="1"/>
            </p:cNvSpPr>
            <p:nvPr/>
          </p:nvSpPr>
          <p:spPr bwMode="auto">
            <a:xfrm>
              <a:off x="950" y="2104"/>
              <a:ext cx="323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2012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6" name="Rectangle 58"/>
            <p:cNvSpPr>
              <a:spLocks noChangeArrowheads="1"/>
            </p:cNvSpPr>
            <p:nvPr/>
          </p:nvSpPr>
          <p:spPr bwMode="auto">
            <a:xfrm>
              <a:off x="1363" y="2104"/>
              <a:ext cx="587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6.958.367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7" name="Rectangle 59"/>
            <p:cNvSpPr>
              <a:spLocks noChangeArrowheads="1"/>
            </p:cNvSpPr>
            <p:nvPr/>
          </p:nvSpPr>
          <p:spPr bwMode="auto">
            <a:xfrm>
              <a:off x="1343" y="2104"/>
              <a:ext cx="90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8" name="Rectangle 60"/>
            <p:cNvSpPr>
              <a:spLocks noChangeArrowheads="1"/>
            </p:cNvSpPr>
            <p:nvPr/>
          </p:nvSpPr>
          <p:spPr bwMode="auto">
            <a:xfrm>
              <a:off x="2040" y="2104"/>
              <a:ext cx="284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36%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9" name="Rectangle 61"/>
            <p:cNvSpPr>
              <a:spLocks noChangeArrowheads="1"/>
            </p:cNvSpPr>
            <p:nvPr/>
          </p:nvSpPr>
          <p:spPr bwMode="auto">
            <a:xfrm>
              <a:off x="2427" y="2104"/>
              <a:ext cx="490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709.906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0" name="Rectangle 62"/>
            <p:cNvSpPr>
              <a:spLocks noChangeArrowheads="1"/>
            </p:cNvSpPr>
            <p:nvPr/>
          </p:nvSpPr>
          <p:spPr bwMode="auto">
            <a:xfrm>
              <a:off x="2414" y="2104"/>
              <a:ext cx="90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1" name="Rectangle 63"/>
            <p:cNvSpPr>
              <a:spLocks noChangeArrowheads="1"/>
            </p:cNvSpPr>
            <p:nvPr/>
          </p:nvSpPr>
          <p:spPr bwMode="auto">
            <a:xfrm>
              <a:off x="2976" y="2104"/>
              <a:ext cx="348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366%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2" name="Rectangle 64"/>
            <p:cNvSpPr>
              <a:spLocks noChangeArrowheads="1"/>
            </p:cNvSpPr>
            <p:nvPr/>
          </p:nvSpPr>
          <p:spPr bwMode="auto">
            <a:xfrm>
              <a:off x="3401" y="2104"/>
              <a:ext cx="587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1.942.146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3" name="Rectangle 65"/>
            <p:cNvSpPr>
              <a:spLocks noChangeArrowheads="1"/>
            </p:cNvSpPr>
            <p:nvPr/>
          </p:nvSpPr>
          <p:spPr bwMode="auto">
            <a:xfrm>
              <a:off x="3382" y="2104"/>
              <a:ext cx="90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4" name="Rectangle 66"/>
            <p:cNvSpPr>
              <a:spLocks noChangeArrowheads="1"/>
            </p:cNvSpPr>
            <p:nvPr/>
          </p:nvSpPr>
          <p:spPr bwMode="auto">
            <a:xfrm>
              <a:off x="4079" y="2104"/>
              <a:ext cx="284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10%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5" name="Rectangle 67"/>
            <p:cNvSpPr>
              <a:spLocks noChangeArrowheads="1"/>
            </p:cNvSpPr>
            <p:nvPr/>
          </p:nvSpPr>
          <p:spPr bwMode="auto">
            <a:xfrm>
              <a:off x="4653" y="2104"/>
              <a:ext cx="103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-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6" name="Rectangle 68"/>
            <p:cNvSpPr>
              <a:spLocks noChangeArrowheads="1"/>
            </p:cNvSpPr>
            <p:nvPr/>
          </p:nvSpPr>
          <p:spPr bwMode="auto">
            <a:xfrm>
              <a:off x="5137" y="2104"/>
              <a:ext cx="103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-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7" name="Rectangle 69"/>
            <p:cNvSpPr>
              <a:spLocks noChangeArrowheads="1"/>
            </p:cNvSpPr>
            <p:nvPr/>
          </p:nvSpPr>
          <p:spPr bwMode="auto">
            <a:xfrm>
              <a:off x="5504" y="2104"/>
              <a:ext cx="587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9.610.423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8" name="Rectangle 70"/>
            <p:cNvSpPr>
              <a:spLocks noChangeArrowheads="1"/>
            </p:cNvSpPr>
            <p:nvPr/>
          </p:nvSpPr>
          <p:spPr bwMode="auto">
            <a:xfrm>
              <a:off x="5421" y="2104"/>
              <a:ext cx="148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 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9" name="Rectangle 71"/>
            <p:cNvSpPr>
              <a:spLocks noChangeArrowheads="1"/>
            </p:cNvSpPr>
            <p:nvPr/>
          </p:nvSpPr>
          <p:spPr bwMode="auto">
            <a:xfrm>
              <a:off x="5498" y="2104"/>
              <a:ext cx="90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0" name="Rectangle 72"/>
            <p:cNvSpPr>
              <a:spLocks noChangeArrowheads="1"/>
            </p:cNvSpPr>
            <p:nvPr/>
          </p:nvSpPr>
          <p:spPr bwMode="auto">
            <a:xfrm>
              <a:off x="6182" y="2104"/>
              <a:ext cx="284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31%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1" name="Rectangle 73"/>
            <p:cNvSpPr>
              <a:spLocks noChangeArrowheads="1"/>
            </p:cNvSpPr>
            <p:nvPr/>
          </p:nvSpPr>
          <p:spPr bwMode="auto">
            <a:xfrm>
              <a:off x="950" y="2265"/>
              <a:ext cx="323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2013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2" name="Rectangle 74"/>
            <p:cNvSpPr>
              <a:spLocks noChangeArrowheads="1"/>
            </p:cNvSpPr>
            <p:nvPr/>
          </p:nvSpPr>
          <p:spPr bwMode="auto">
            <a:xfrm>
              <a:off x="1363" y="2265"/>
              <a:ext cx="587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7.849.788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3" name="Rectangle 75"/>
            <p:cNvSpPr>
              <a:spLocks noChangeArrowheads="1"/>
            </p:cNvSpPr>
            <p:nvPr/>
          </p:nvSpPr>
          <p:spPr bwMode="auto">
            <a:xfrm>
              <a:off x="1343" y="2265"/>
              <a:ext cx="90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4" name="Rectangle 76"/>
            <p:cNvSpPr>
              <a:spLocks noChangeArrowheads="1"/>
            </p:cNvSpPr>
            <p:nvPr/>
          </p:nvSpPr>
          <p:spPr bwMode="auto">
            <a:xfrm>
              <a:off x="2040" y="2265"/>
              <a:ext cx="284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13%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5" name="Rectangle 77"/>
            <p:cNvSpPr>
              <a:spLocks noChangeArrowheads="1"/>
            </p:cNvSpPr>
            <p:nvPr/>
          </p:nvSpPr>
          <p:spPr bwMode="auto">
            <a:xfrm>
              <a:off x="2427" y="2265"/>
              <a:ext cx="490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305.184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6" name="Rectangle 78"/>
            <p:cNvSpPr>
              <a:spLocks noChangeArrowheads="1"/>
            </p:cNvSpPr>
            <p:nvPr/>
          </p:nvSpPr>
          <p:spPr bwMode="auto">
            <a:xfrm>
              <a:off x="2414" y="2265"/>
              <a:ext cx="90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7" name="Rectangle 79"/>
            <p:cNvSpPr>
              <a:spLocks noChangeArrowheads="1"/>
            </p:cNvSpPr>
            <p:nvPr/>
          </p:nvSpPr>
          <p:spPr bwMode="auto">
            <a:xfrm>
              <a:off x="2988" y="2265"/>
              <a:ext cx="329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-57%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8" name="Rectangle 80"/>
            <p:cNvSpPr>
              <a:spLocks noChangeArrowheads="1"/>
            </p:cNvSpPr>
            <p:nvPr/>
          </p:nvSpPr>
          <p:spPr bwMode="auto">
            <a:xfrm>
              <a:off x="3401" y="2265"/>
              <a:ext cx="587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2.223.018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9" name="Rectangle 81"/>
            <p:cNvSpPr>
              <a:spLocks noChangeArrowheads="1"/>
            </p:cNvSpPr>
            <p:nvPr/>
          </p:nvSpPr>
          <p:spPr bwMode="auto">
            <a:xfrm>
              <a:off x="3382" y="2265"/>
              <a:ext cx="90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0" name="Rectangle 82"/>
            <p:cNvSpPr>
              <a:spLocks noChangeArrowheads="1"/>
            </p:cNvSpPr>
            <p:nvPr/>
          </p:nvSpPr>
          <p:spPr bwMode="auto">
            <a:xfrm>
              <a:off x="4079" y="2265"/>
              <a:ext cx="284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14%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1" name="Rectangle 83"/>
            <p:cNvSpPr>
              <a:spLocks noChangeArrowheads="1"/>
            </p:cNvSpPr>
            <p:nvPr/>
          </p:nvSpPr>
          <p:spPr bwMode="auto">
            <a:xfrm>
              <a:off x="4466" y="2265"/>
              <a:ext cx="490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214.720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2" name="Rectangle 84"/>
            <p:cNvSpPr>
              <a:spLocks noChangeArrowheads="1"/>
            </p:cNvSpPr>
            <p:nvPr/>
          </p:nvSpPr>
          <p:spPr bwMode="auto">
            <a:xfrm>
              <a:off x="4453" y="2265"/>
              <a:ext cx="90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3" name="Rectangle 85"/>
            <p:cNvSpPr>
              <a:spLocks noChangeArrowheads="1"/>
            </p:cNvSpPr>
            <p:nvPr/>
          </p:nvSpPr>
          <p:spPr bwMode="auto">
            <a:xfrm>
              <a:off x="5137" y="2265"/>
              <a:ext cx="103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-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4" name="Rectangle 86"/>
            <p:cNvSpPr>
              <a:spLocks noChangeArrowheads="1"/>
            </p:cNvSpPr>
            <p:nvPr/>
          </p:nvSpPr>
          <p:spPr bwMode="auto">
            <a:xfrm>
              <a:off x="5440" y="2265"/>
              <a:ext cx="652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10.592.710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5" name="Rectangle 87"/>
            <p:cNvSpPr>
              <a:spLocks noChangeArrowheads="1"/>
            </p:cNvSpPr>
            <p:nvPr/>
          </p:nvSpPr>
          <p:spPr bwMode="auto">
            <a:xfrm>
              <a:off x="5421" y="2265"/>
              <a:ext cx="90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6" name="Rectangle 88"/>
            <p:cNvSpPr>
              <a:spLocks noChangeArrowheads="1"/>
            </p:cNvSpPr>
            <p:nvPr/>
          </p:nvSpPr>
          <p:spPr bwMode="auto">
            <a:xfrm>
              <a:off x="6182" y="2265"/>
              <a:ext cx="284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10%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7" name="Rectangle 89"/>
            <p:cNvSpPr>
              <a:spLocks noChangeArrowheads="1"/>
            </p:cNvSpPr>
            <p:nvPr/>
          </p:nvSpPr>
          <p:spPr bwMode="auto">
            <a:xfrm>
              <a:off x="950" y="2427"/>
              <a:ext cx="323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2014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8" name="Rectangle 90"/>
            <p:cNvSpPr>
              <a:spLocks noChangeArrowheads="1"/>
            </p:cNvSpPr>
            <p:nvPr/>
          </p:nvSpPr>
          <p:spPr bwMode="auto">
            <a:xfrm>
              <a:off x="1363" y="2427"/>
              <a:ext cx="587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7.594.633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9" name="Rectangle 91"/>
            <p:cNvSpPr>
              <a:spLocks noChangeArrowheads="1"/>
            </p:cNvSpPr>
            <p:nvPr/>
          </p:nvSpPr>
          <p:spPr bwMode="auto">
            <a:xfrm>
              <a:off x="1343" y="2427"/>
              <a:ext cx="90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0" name="Rectangle 92"/>
            <p:cNvSpPr>
              <a:spLocks noChangeArrowheads="1"/>
            </p:cNvSpPr>
            <p:nvPr/>
          </p:nvSpPr>
          <p:spPr bwMode="auto">
            <a:xfrm>
              <a:off x="2053" y="2427"/>
              <a:ext cx="264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-3%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1" name="Rectangle 93"/>
            <p:cNvSpPr>
              <a:spLocks noChangeArrowheads="1"/>
            </p:cNvSpPr>
            <p:nvPr/>
          </p:nvSpPr>
          <p:spPr bwMode="auto">
            <a:xfrm>
              <a:off x="2427" y="2427"/>
              <a:ext cx="490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167.003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2" name="Rectangle 94"/>
            <p:cNvSpPr>
              <a:spLocks noChangeArrowheads="1"/>
            </p:cNvSpPr>
            <p:nvPr/>
          </p:nvSpPr>
          <p:spPr bwMode="auto">
            <a:xfrm>
              <a:off x="2414" y="2427"/>
              <a:ext cx="90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3" name="Rectangle 95"/>
            <p:cNvSpPr>
              <a:spLocks noChangeArrowheads="1"/>
            </p:cNvSpPr>
            <p:nvPr/>
          </p:nvSpPr>
          <p:spPr bwMode="auto">
            <a:xfrm>
              <a:off x="2988" y="2427"/>
              <a:ext cx="329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-45%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4" name="Rectangle 96"/>
            <p:cNvSpPr>
              <a:spLocks noChangeArrowheads="1"/>
            </p:cNvSpPr>
            <p:nvPr/>
          </p:nvSpPr>
          <p:spPr bwMode="auto">
            <a:xfrm>
              <a:off x="3401" y="2427"/>
              <a:ext cx="587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2.334.232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5" name="Rectangle 97"/>
            <p:cNvSpPr>
              <a:spLocks noChangeArrowheads="1"/>
            </p:cNvSpPr>
            <p:nvPr/>
          </p:nvSpPr>
          <p:spPr bwMode="auto">
            <a:xfrm>
              <a:off x="3382" y="2427"/>
              <a:ext cx="90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6" name="Rectangle 98"/>
            <p:cNvSpPr>
              <a:spLocks noChangeArrowheads="1"/>
            </p:cNvSpPr>
            <p:nvPr/>
          </p:nvSpPr>
          <p:spPr bwMode="auto">
            <a:xfrm>
              <a:off x="4111" y="2427"/>
              <a:ext cx="219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5%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7" name="Rectangle 99"/>
            <p:cNvSpPr>
              <a:spLocks noChangeArrowheads="1"/>
            </p:cNvSpPr>
            <p:nvPr/>
          </p:nvSpPr>
          <p:spPr bwMode="auto">
            <a:xfrm>
              <a:off x="4466" y="2427"/>
              <a:ext cx="490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119.983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8" name="Rectangle 100"/>
            <p:cNvSpPr>
              <a:spLocks noChangeArrowheads="1"/>
            </p:cNvSpPr>
            <p:nvPr/>
          </p:nvSpPr>
          <p:spPr bwMode="auto">
            <a:xfrm>
              <a:off x="4453" y="2427"/>
              <a:ext cx="90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9" name="Rectangle 101"/>
            <p:cNvSpPr>
              <a:spLocks noChangeArrowheads="1"/>
            </p:cNvSpPr>
            <p:nvPr/>
          </p:nvSpPr>
          <p:spPr bwMode="auto">
            <a:xfrm>
              <a:off x="5027" y="2427"/>
              <a:ext cx="329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-44%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0" name="Rectangle 102"/>
            <p:cNvSpPr>
              <a:spLocks noChangeArrowheads="1"/>
            </p:cNvSpPr>
            <p:nvPr/>
          </p:nvSpPr>
          <p:spPr bwMode="auto">
            <a:xfrm>
              <a:off x="5440" y="2427"/>
              <a:ext cx="652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10.215.851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1" name="Rectangle 103"/>
            <p:cNvSpPr>
              <a:spLocks noChangeArrowheads="1"/>
            </p:cNvSpPr>
            <p:nvPr/>
          </p:nvSpPr>
          <p:spPr bwMode="auto">
            <a:xfrm>
              <a:off x="5421" y="2427"/>
              <a:ext cx="90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2" name="Rectangle 104"/>
            <p:cNvSpPr>
              <a:spLocks noChangeArrowheads="1"/>
            </p:cNvSpPr>
            <p:nvPr/>
          </p:nvSpPr>
          <p:spPr bwMode="auto">
            <a:xfrm>
              <a:off x="6195" y="2427"/>
              <a:ext cx="264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-4%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3" name="Rectangle 105"/>
            <p:cNvSpPr>
              <a:spLocks noChangeArrowheads="1"/>
            </p:cNvSpPr>
            <p:nvPr/>
          </p:nvSpPr>
          <p:spPr bwMode="auto">
            <a:xfrm>
              <a:off x="950" y="2588"/>
              <a:ext cx="323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2015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4" name="Rectangle 106"/>
            <p:cNvSpPr>
              <a:spLocks noChangeArrowheads="1"/>
            </p:cNvSpPr>
            <p:nvPr/>
          </p:nvSpPr>
          <p:spPr bwMode="auto">
            <a:xfrm>
              <a:off x="1363" y="2588"/>
              <a:ext cx="492" cy="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pt-BR" altLang="pt-BR" sz="1500" dirty="0" smtClean="0">
                  <a:solidFill>
                    <a:srgbClr val="002060"/>
                  </a:solidFill>
                  <a:latin typeface="Calibri" panose="020F0502020204030204" pitchFamily="34" charset="0"/>
                </a:rPr>
                <a:t>7</a:t>
              </a:r>
              <a:r>
                <a:rPr kumimoji="0" lang="pt-BR" altLang="pt-BR" sz="1500" b="0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.220.932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BR" altLang="pt-B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5" name="Rectangle 107"/>
            <p:cNvSpPr>
              <a:spLocks noChangeArrowheads="1"/>
            </p:cNvSpPr>
            <p:nvPr/>
          </p:nvSpPr>
          <p:spPr bwMode="auto">
            <a:xfrm>
              <a:off x="1343" y="2588"/>
              <a:ext cx="90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6" name="Rectangle 108"/>
            <p:cNvSpPr>
              <a:spLocks noChangeArrowheads="1"/>
            </p:cNvSpPr>
            <p:nvPr/>
          </p:nvSpPr>
          <p:spPr bwMode="auto">
            <a:xfrm>
              <a:off x="2053" y="2588"/>
              <a:ext cx="186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-5%</a:t>
              </a:r>
              <a:endParaRPr kumimoji="0" lang="pt-BR" altLang="pt-B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7" name="Rectangle 109"/>
            <p:cNvSpPr>
              <a:spLocks noChangeArrowheads="1"/>
            </p:cNvSpPr>
            <p:nvPr/>
          </p:nvSpPr>
          <p:spPr bwMode="auto">
            <a:xfrm>
              <a:off x="2430" y="2588"/>
              <a:ext cx="400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pt-BR" altLang="pt-BR" sz="1500" dirty="0" smtClean="0">
                  <a:solidFill>
                    <a:srgbClr val="002060"/>
                  </a:solidFill>
                  <a:latin typeface="Calibri" panose="020F0502020204030204" pitchFamily="34" charset="0"/>
                </a:rPr>
                <a:t>27</a:t>
              </a:r>
              <a:r>
                <a:rPr kumimoji="0" lang="pt-BR" altLang="pt-BR" sz="1500" b="0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6.844</a:t>
              </a:r>
              <a:endParaRPr kumimoji="0" lang="pt-BR" altLang="pt-B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8" name="Rectangle 110"/>
            <p:cNvSpPr>
              <a:spLocks noChangeArrowheads="1"/>
            </p:cNvSpPr>
            <p:nvPr/>
          </p:nvSpPr>
          <p:spPr bwMode="auto">
            <a:xfrm>
              <a:off x="2414" y="2588"/>
              <a:ext cx="148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 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9" name="Rectangle 111"/>
            <p:cNvSpPr>
              <a:spLocks noChangeArrowheads="1"/>
            </p:cNvSpPr>
            <p:nvPr/>
          </p:nvSpPr>
          <p:spPr bwMode="auto">
            <a:xfrm>
              <a:off x="2492" y="2588"/>
              <a:ext cx="90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0" name="Rectangle 112"/>
            <p:cNvSpPr>
              <a:spLocks noChangeArrowheads="1"/>
            </p:cNvSpPr>
            <p:nvPr/>
          </p:nvSpPr>
          <p:spPr bwMode="auto">
            <a:xfrm>
              <a:off x="2988" y="2588"/>
              <a:ext cx="271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pt-BR" altLang="pt-BR" sz="1500" dirty="0" smtClean="0">
                  <a:solidFill>
                    <a:srgbClr val="002060"/>
                  </a:solidFill>
                  <a:latin typeface="Calibri" panose="020F0502020204030204" pitchFamily="34" charset="0"/>
                </a:rPr>
                <a:t>+65</a:t>
              </a:r>
              <a:r>
                <a:rPr kumimoji="0" lang="pt-BR" altLang="pt-BR" sz="1500" b="0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%</a:t>
              </a:r>
              <a:endParaRPr kumimoji="0" lang="pt-BR" altLang="pt-B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1" name="Rectangle 113"/>
            <p:cNvSpPr>
              <a:spLocks noChangeArrowheads="1"/>
            </p:cNvSpPr>
            <p:nvPr/>
          </p:nvSpPr>
          <p:spPr bwMode="auto">
            <a:xfrm>
              <a:off x="3401" y="2588"/>
              <a:ext cx="587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2.311.702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2" name="Rectangle 114"/>
            <p:cNvSpPr>
              <a:spLocks noChangeArrowheads="1"/>
            </p:cNvSpPr>
            <p:nvPr/>
          </p:nvSpPr>
          <p:spPr bwMode="auto">
            <a:xfrm>
              <a:off x="3382" y="2588"/>
              <a:ext cx="90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3" name="Rectangle 115"/>
            <p:cNvSpPr>
              <a:spLocks noChangeArrowheads="1"/>
            </p:cNvSpPr>
            <p:nvPr/>
          </p:nvSpPr>
          <p:spPr bwMode="auto">
            <a:xfrm>
              <a:off x="4092" y="2588"/>
              <a:ext cx="264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-1%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4" name="Rectangle 116"/>
            <p:cNvSpPr>
              <a:spLocks noChangeArrowheads="1"/>
            </p:cNvSpPr>
            <p:nvPr/>
          </p:nvSpPr>
          <p:spPr bwMode="auto">
            <a:xfrm>
              <a:off x="4653" y="2588"/>
              <a:ext cx="103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-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5" name="Rectangle 117"/>
            <p:cNvSpPr>
              <a:spLocks noChangeArrowheads="1"/>
            </p:cNvSpPr>
            <p:nvPr/>
          </p:nvSpPr>
          <p:spPr bwMode="auto">
            <a:xfrm>
              <a:off x="5137" y="2588"/>
              <a:ext cx="103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-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6" name="Rectangle 118"/>
            <p:cNvSpPr>
              <a:spLocks noChangeArrowheads="1"/>
            </p:cNvSpPr>
            <p:nvPr/>
          </p:nvSpPr>
          <p:spPr bwMode="auto">
            <a:xfrm>
              <a:off x="5504" y="2588"/>
              <a:ext cx="587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9.809.477</a:t>
              </a:r>
              <a:endParaRPr kumimoji="0" lang="pt-BR" altLang="pt-B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7" name="Rectangle 119"/>
            <p:cNvSpPr>
              <a:spLocks noChangeArrowheads="1"/>
            </p:cNvSpPr>
            <p:nvPr/>
          </p:nvSpPr>
          <p:spPr bwMode="auto">
            <a:xfrm>
              <a:off x="5421" y="2588"/>
              <a:ext cx="148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 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8" name="Rectangle 120"/>
            <p:cNvSpPr>
              <a:spLocks noChangeArrowheads="1"/>
            </p:cNvSpPr>
            <p:nvPr/>
          </p:nvSpPr>
          <p:spPr bwMode="auto">
            <a:xfrm>
              <a:off x="5498" y="2588"/>
              <a:ext cx="90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9" name="Rectangle 121"/>
            <p:cNvSpPr>
              <a:spLocks noChangeArrowheads="1"/>
            </p:cNvSpPr>
            <p:nvPr/>
          </p:nvSpPr>
          <p:spPr bwMode="auto">
            <a:xfrm>
              <a:off x="6195" y="2588"/>
              <a:ext cx="264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0" i="0" u="none" strike="noStrike" cap="none" normalizeH="0" baseline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Calibri" panose="020F0502020204030204" pitchFamily="34" charset="0"/>
                </a:rPr>
                <a:t>-4%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0" name="Rectangle 122"/>
            <p:cNvSpPr>
              <a:spLocks noChangeArrowheads="1"/>
            </p:cNvSpPr>
            <p:nvPr/>
          </p:nvSpPr>
          <p:spPr bwMode="auto">
            <a:xfrm>
              <a:off x="885" y="2762"/>
              <a:ext cx="23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OBS: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1" name="Rectangle 123"/>
            <p:cNvSpPr>
              <a:spLocks noChangeArrowheads="1"/>
            </p:cNvSpPr>
            <p:nvPr/>
          </p:nvSpPr>
          <p:spPr bwMode="auto">
            <a:xfrm>
              <a:off x="885" y="3349"/>
              <a:ext cx="115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Em 2015, os dados são de</a:t>
              </a:r>
              <a:r>
                <a:rPr kumimoji="0" lang="pt-BR" altLang="pt-BR" sz="1000" b="0" i="0" u="none" strike="noStrike" cap="none" normalizeH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LOA</a:t>
              </a:r>
              <a:r>
                <a:rPr kumimoji="0" lang="pt-BR" altLang="pt-BR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.</a:t>
              </a:r>
              <a:endParaRPr kumimoji="0" lang="pt-BR" altLang="pt-B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2" name="Rectangle 124"/>
            <p:cNvSpPr>
              <a:spLocks noChangeArrowheads="1"/>
            </p:cNvSpPr>
            <p:nvPr/>
          </p:nvSpPr>
          <p:spPr bwMode="auto">
            <a:xfrm>
              <a:off x="885" y="3478"/>
              <a:ext cx="839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Dados: SIAFI Gerencial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3" name="Rectangle 125"/>
            <p:cNvSpPr>
              <a:spLocks noChangeArrowheads="1"/>
            </p:cNvSpPr>
            <p:nvPr/>
          </p:nvSpPr>
          <p:spPr bwMode="auto">
            <a:xfrm>
              <a:off x="885" y="3007"/>
              <a:ext cx="2232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Em 2011, houve veto nas emendas no valor de R$ 712 milhões.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4" name="Rectangle 126"/>
            <p:cNvSpPr>
              <a:spLocks noChangeArrowheads="1"/>
            </p:cNvSpPr>
            <p:nvPr/>
          </p:nvSpPr>
          <p:spPr bwMode="auto">
            <a:xfrm>
              <a:off x="885" y="3123"/>
              <a:ext cx="5335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Em 2012, não está incluso o crédito extraordinário de R$ 609,1 milhões aprovado para o MCTI. Foi um adiantamento de recursos de capital para o ano de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5" name="Rectangle 127"/>
            <p:cNvSpPr>
              <a:spLocks noChangeArrowheads="1"/>
            </p:cNvSpPr>
            <p:nvPr/>
          </p:nvSpPr>
          <p:spPr bwMode="auto">
            <a:xfrm>
              <a:off x="885" y="3227"/>
              <a:ext cx="76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2013 e foi cancelado.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6" name="Rectangle 128"/>
            <p:cNvSpPr>
              <a:spLocks noChangeArrowheads="1"/>
            </p:cNvSpPr>
            <p:nvPr/>
          </p:nvSpPr>
          <p:spPr bwMode="auto">
            <a:xfrm>
              <a:off x="2221" y="1278"/>
              <a:ext cx="2968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3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Dotação* por Grupo de Despesa e Emendas Parlamentares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7" name="Rectangle 129"/>
            <p:cNvSpPr>
              <a:spLocks noChangeArrowheads="1"/>
            </p:cNvSpPr>
            <p:nvPr/>
          </p:nvSpPr>
          <p:spPr bwMode="auto">
            <a:xfrm>
              <a:off x="885" y="2878"/>
              <a:ext cx="884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Dotação = Lei + Créditos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8" name="Rectangle 130"/>
            <p:cNvSpPr>
              <a:spLocks noChangeArrowheads="1"/>
            </p:cNvSpPr>
            <p:nvPr/>
          </p:nvSpPr>
          <p:spPr bwMode="auto">
            <a:xfrm>
              <a:off x="866" y="1917"/>
              <a:ext cx="5632" cy="1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39" name="Line 131"/>
            <p:cNvSpPr>
              <a:spLocks noChangeShapeType="1"/>
            </p:cNvSpPr>
            <p:nvPr/>
          </p:nvSpPr>
          <p:spPr bwMode="auto">
            <a:xfrm>
              <a:off x="1279" y="1530"/>
              <a:ext cx="0" cy="387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40" name="Rectangle 132"/>
            <p:cNvSpPr>
              <a:spLocks noChangeArrowheads="1"/>
            </p:cNvSpPr>
            <p:nvPr/>
          </p:nvSpPr>
          <p:spPr bwMode="auto">
            <a:xfrm>
              <a:off x="1279" y="1530"/>
              <a:ext cx="6" cy="38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41" name="Line 133"/>
            <p:cNvSpPr>
              <a:spLocks noChangeShapeType="1"/>
            </p:cNvSpPr>
            <p:nvPr/>
          </p:nvSpPr>
          <p:spPr bwMode="auto">
            <a:xfrm>
              <a:off x="1937" y="1530"/>
              <a:ext cx="0" cy="387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42" name="Rectangle 134"/>
            <p:cNvSpPr>
              <a:spLocks noChangeArrowheads="1"/>
            </p:cNvSpPr>
            <p:nvPr/>
          </p:nvSpPr>
          <p:spPr bwMode="auto">
            <a:xfrm>
              <a:off x="1937" y="1530"/>
              <a:ext cx="6" cy="38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43" name="Line 135"/>
            <p:cNvSpPr>
              <a:spLocks noChangeShapeType="1"/>
            </p:cNvSpPr>
            <p:nvPr/>
          </p:nvSpPr>
          <p:spPr bwMode="auto">
            <a:xfrm>
              <a:off x="2350" y="1530"/>
              <a:ext cx="0" cy="387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44" name="Rectangle 136"/>
            <p:cNvSpPr>
              <a:spLocks noChangeArrowheads="1"/>
            </p:cNvSpPr>
            <p:nvPr/>
          </p:nvSpPr>
          <p:spPr bwMode="auto">
            <a:xfrm>
              <a:off x="2350" y="1530"/>
              <a:ext cx="6" cy="38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45" name="Line 137"/>
            <p:cNvSpPr>
              <a:spLocks noChangeShapeType="1"/>
            </p:cNvSpPr>
            <p:nvPr/>
          </p:nvSpPr>
          <p:spPr bwMode="auto">
            <a:xfrm>
              <a:off x="2905" y="1530"/>
              <a:ext cx="0" cy="387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46" name="Rectangle 138"/>
            <p:cNvSpPr>
              <a:spLocks noChangeArrowheads="1"/>
            </p:cNvSpPr>
            <p:nvPr/>
          </p:nvSpPr>
          <p:spPr bwMode="auto">
            <a:xfrm>
              <a:off x="2905" y="1530"/>
              <a:ext cx="6" cy="38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47" name="Line 139"/>
            <p:cNvSpPr>
              <a:spLocks noChangeShapeType="1"/>
            </p:cNvSpPr>
            <p:nvPr/>
          </p:nvSpPr>
          <p:spPr bwMode="auto">
            <a:xfrm>
              <a:off x="3317" y="1530"/>
              <a:ext cx="0" cy="387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48" name="Rectangle 140"/>
            <p:cNvSpPr>
              <a:spLocks noChangeArrowheads="1"/>
            </p:cNvSpPr>
            <p:nvPr/>
          </p:nvSpPr>
          <p:spPr bwMode="auto">
            <a:xfrm>
              <a:off x="3317" y="1530"/>
              <a:ext cx="7" cy="38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49" name="Line 141"/>
            <p:cNvSpPr>
              <a:spLocks noChangeShapeType="1"/>
            </p:cNvSpPr>
            <p:nvPr/>
          </p:nvSpPr>
          <p:spPr bwMode="auto">
            <a:xfrm>
              <a:off x="3975" y="1530"/>
              <a:ext cx="0" cy="387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50" name="Rectangle 142"/>
            <p:cNvSpPr>
              <a:spLocks noChangeArrowheads="1"/>
            </p:cNvSpPr>
            <p:nvPr/>
          </p:nvSpPr>
          <p:spPr bwMode="auto">
            <a:xfrm>
              <a:off x="3975" y="1530"/>
              <a:ext cx="7" cy="38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51" name="Line 143"/>
            <p:cNvSpPr>
              <a:spLocks noChangeShapeType="1"/>
            </p:cNvSpPr>
            <p:nvPr/>
          </p:nvSpPr>
          <p:spPr bwMode="auto">
            <a:xfrm>
              <a:off x="4388" y="1530"/>
              <a:ext cx="0" cy="387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52" name="Rectangle 144"/>
            <p:cNvSpPr>
              <a:spLocks noChangeArrowheads="1"/>
            </p:cNvSpPr>
            <p:nvPr/>
          </p:nvSpPr>
          <p:spPr bwMode="auto">
            <a:xfrm>
              <a:off x="4388" y="1530"/>
              <a:ext cx="7" cy="38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53" name="Line 145"/>
            <p:cNvSpPr>
              <a:spLocks noChangeShapeType="1"/>
            </p:cNvSpPr>
            <p:nvPr/>
          </p:nvSpPr>
          <p:spPr bwMode="auto">
            <a:xfrm>
              <a:off x="4943" y="1530"/>
              <a:ext cx="0" cy="387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54" name="Rectangle 146"/>
            <p:cNvSpPr>
              <a:spLocks noChangeArrowheads="1"/>
            </p:cNvSpPr>
            <p:nvPr/>
          </p:nvSpPr>
          <p:spPr bwMode="auto">
            <a:xfrm>
              <a:off x="4943" y="1530"/>
              <a:ext cx="7" cy="38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55" name="Line 147"/>
            <p:cNvSpPr>
              <a:spLocks noChangeShapeType="1"/>
            </p:cNvSpPr>
            <p:nvPr/>
          </p:nvSpPr>
          <p:spPr bwMode="auto">
            <a:xfrm>
              <a:off x="5356" y="1530"/>
              <a:ext cx="0" cy="387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56" name="Rectangle 148"/>
            <p:cNvSpPr>
              <a:spLocks noChangeArrowheads="1"/>
            </p:cNvSpPr>
            <p:nvPr/>
          </p:nvSpPr>
          <p:spPr bwMode="auto">
            <a:xfrm>
              <a:off x="5356" y="1530"/>
              <a:ext cx="6" cy="38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57" name="Line 149"/>
            <p:cNvSpPr>
              <a:spLocks noChangeShapeType="1"/>
            </p:cNvSpPr>
            <p:nvPr/>
          </p:nvSpPr>
          <p:spPr bwMode="auto">
            <a:xfrm>
              <a:off x="6079" y="1530"/>
              <a:ext cx="0" cy="387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58" name="Rectangle 150"/>
            <p:cNvSpPr>
              <a:spLocks noChangeArrowheads="1"/>
            </p:cNvSpPr>
            <p:nvPr/>
          </p:nvSpPr>
          <p:spPr bwMode="auto">
            <a:xfrm>
              <a:off x="6079" y="1530"/>
              <a:ext cx="6" cy="38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59" name="Line 151"/>
            <p:cNvSpPr>
              <a:spLocks noChangeShapeType="1"/>
            </p:cNvSpPr>
            <p:nvPr/>
          </p:nvSpPr>
          <p:spPr bwMode="auto">
            <a:xfrm>
              <a:off x="866" y="2091"/>
              <a:ext cx="5632" cy="0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60" name="Rectangle 152"/>
            <p:cNvSpPr>
              <a:spLocks noChangeArrowheads="1"/>
            </p:cNvSpPr>
            <p:nvPr/>
          </p:nvSpPr>
          <p:spPr bwMode="auto">
            <a:xfrm>
              <a:off x="866" y="2091"/>
              <a:ext cx="5632" cy="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61" name="Line 153"/>
            <p:cNvSpPr>
              <a:spLocks noChangeShapeType="1"/>
            </p:cNvSpPr>
            <p:nvPr/>
          </p:nvSpPr>
          <p:spPr bwMode="auto">
            <a:xfrm>
              <a:off x="6491" y="1530"/>
              <a:ext cx="0" cy="387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62" name="Rectangle 154"/>
            <p:cNvSpPr>
              <a:spLocks noChangeArrowheads="1"/>
            </p:cNvSpPr>
            <p:nvPr/>
          </p:nvSpPr>
          <p:spPr bwMode="auto">
            <a:xfrm>
              <a:off x="6491" y="1530"/>
              <a:ext cx="7" cy="38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63" name="Line 155"/>
            <p:cNvSpPr>
              <a:spLocks noChangeShapeType="1"/>
            </p:cNvSpPr>
            <p:nvPr/>
          </p:nvSpPr>
          <p:spPr bwMode="auto">
            <a:xfrm>
              <a:off x="866" y="2252"/>
              <a:ext cx="5632" cy="0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64" name="Rectangle 156"/>
            <p:cNvSpPr>
              <a:spLocks noChangeArrowheads="1"/>
            </p:cNvSpPr>
            <p:nvPr/>
          </p:nvSpPr>
          <p:spPr bwMode="auto">
            <a:xfrm>
              <a:off x="866" y="2252"/>
              <a:ext cx="5632" cy="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65" name="Line 157"/>
            <p:cNvSpPr>
              <a:spLocks noChangeShapeType="1"/>
            </p:cNvSpPr>
            <p:nvPr/>
          </p:nvSpPr>
          <p:spPr bwMode="auto">
            <a:xfrm>
              <a:off x="866" y="2414"/>
              <a:ext cx="5632" cy="0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66" name="Rectangle 158"/>
            <p:cNvSpPr>
              <a:spLocks noChangeArrowheads="1"/>
            </p:cNvSpPr>
            <p:nvPr/>
          </p:nvSpPr>
          <p:spPr bwMode="auto">
            <a:xfrm>
              <a:off x="866" y="2414"/>
              <a:ext cx="5632" cy="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67" name="Line 159"/>
            <p:cNvSpPr>
              <a:spLocks noChangeShapeType="1"/>
            </p:cNvSpPr>
            <p:nvPr/>
          </p:nvSpPr>
          <p:spPr bwMode="auto">
            <a:xfrm>
              <a:off x="866" y="2575"/>
              <a:ext cx="5632" cy="0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68" name="Rectangle 160"/>
            <p:cNvSpPr>
              <a:spLocks noChangeArrowheads="1"/>
            </p:cNvSpPr>
            <p:nvPr/>
          </p:nvSpPr>
          <p:spPr bwMode="auto">
            <a:xfrm>
              <a:off x="866" y="2575"/>
              <a:ext cx="5632" cy="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69" name="Line 161"/>
            <p:cNvSpPr>
              <a:spLocks noChangeShapeType="1"/>
            </p:cNvSpPr>
            <p:nvPr/>
          </p:nvSpPr>
          <p:spPr bwMode="auto">
            <a:xfrm>
              <a:off x="1279" y="1936"/>
              <a:ext cx="0" cy="807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70" name="Rectangle 162"/>
            <p:cNvSpPr>
              <a:spLocks noChangeArrowheads="1"/>
            </p:cNvSpPr>
            <p:nvPr/>
          </p:nvSpPr>
          <p:spPr bwMode="auto">
            <a:xfrm>
              <a:off x="1279" y="1936"/>
              <a:ext cx="6" cy="80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71" name="Line 163"/>
            <p:cNvSpPr>
              <a:spLocks noChangeShapeType="1"/>
            </p:cNvSpPr>
            <p:nvPr/>
          </p:nvSpPr>
          <p:spPr bwMode="auto">
            <a:xfrm>
              <a:off x="1937" y="1936"/>
              <a:ext cx="0" cy="807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72" name="Rectangle 164"/>
            <p:cNvSpPr>
              <a:spLocks noChangeArrowheads="1"/>
            </p:cNvSpPr>
            <p:nvPr/>
          </p:nvSpPr>
          <p:spPr bwMode="auto">
            <a:xfrm>
              <a:off x="1937" y="1936"/>
              <a:ext cx="6" cy="80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73" name="Line 165"/>
            <p:cNvSpPr>
              <a:spLocks noChangeShapeType="1"/>
            </p:cNvSpPr>
            <p:nvPr/>
          </p:nvSpPr>
          <p:spPr bwMode="auto">
            <a:xfrm>
              <a:off x="2350" y="1936"/>
              <a:ext cx="0" cy="807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74" name="Rectangle 166"/>
            <p:cNvSpPr>
              <a:spLocks noChangeArrowheads="1"/>
            </p:cNvSpPr>
            <p:nvPr/>
          </p:nvSpPr>
          <p:spPr bwMode="auto">
            <a:xfrm>
              <a:off x="2350" y="1936"/>
              <a:ext cx="6" cy="80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75" name="Line 167"/>
            <p:cNvSpPr>
              <a:spLocks noChangeShapeType="1"/>
            </p:cNvSpPr>
            <p:nvPr/>
          </p:nvSpPr>
          <p:spPr bwMode="auto">
            <a:xfrm>
              <a:off x="2905" y="1936"/>
              <a:ext cx="0" cy="807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76" name="Rectangle 168"/>
            <p:cNvSpPr>
              <a:spLocks noChangeArrowheads="1"/>
            </p:cNvSpPr>
            <p:nvPr/>
          </p:nvSpPr>
          <p:spPr bwMode="auto">
            <a:xfrm>
              <a:off x="2905" y="1936"/>
              <a:ext cx="6" cy="80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77" name="Line 169"/>
            <p:cNvSpPr>
              <a:spLocks noChangeShapeType="1"/>
            </p:cNvSpPr>
            <p:nvPr/>
          </p:nvSpPr>
          <p:spPr bwMode="auto">
            <a:xfrm>
              <a:off x="3317" y="1936"/>
              <a:ext cx="0" cy="807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78" name="Rectangle 170"/>
            <p:cNvSpPr>
              <a:spLocks noChangeArrowheads="1"/>
            </p:cNvSpPr>
            <p:nvPr/>
          </p:nvSpPr>
          <p:spPr bwMode="auto">
            <a:xfrm>
              <a:off x="3317" y="1936"/>
              <a:ext cx="7" cy="80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79" name="Line 171"/>
            <p:cNvSpPr>
              <a:spLocks noChangeShapeType="1"/>
            </p:cNvSpPr>
            <p:nvPr/>
          </p:nvSpPr>
          <p:spPr bwMode="auto">
            <a:xfrm>
              <a:off x="3975" y="1936"/>
              <a:ext cx="0" cy="807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80" name="Rectangle 172"/>
            <p:cNvSpPr>
              <a:spLocks noChangeArrowheads="1"/>
            </p:cNvSpPr>
            <p:nvPr/>
          </p:nvSpPr>
          <p:spPr bwMode="auto">
            <a:xfrm>
              <a:off x="3975" y="1936"/>
              <a:ext cx="7" cy="80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81" name="Line 173"/>
            <p:cNvSpPr>
              <a:spLocks noChangeShapeType="1"/>
            </p:cNvSpPr>
            <p:nvPr/>
          </p:nvSpPr>
          <p:spPr bwMode="auto">
            <a:xfrm>
              <a:off x="4388" y="1936"/>
              <a:ext cx="0" cy="807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82" name="Rectangle 174"/>
            <p:cNvSpPr>
              <a:spLocks noChangeArrowheads="1"/>
            </p:cNvSpPr>
            <p:nvPr/>
          </p:nvSpPr>
          <p:spPr bwMode="auto">
            <a:xfrm>
              <a:off x="4388" y="1936"/>
              <a:ext cx="7" cy="80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83" name="Line 175"/>
            <p:cNvSpPr>
              <a:spLocks noChangeShapeType="1"/>
            </p:cNvSpPr>
            <p:nvPr/>
          </p:nvSpPr>
          <p:spPr bwMode="auto">
            <a:xfrm>
              <a:off x="4943" y="1936"/>
              <a:ext cx="0" cy="807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84" name="Rectangle 176"/>
            <p:cNvSpPr>
              <a:spLocks noChangeArrowheads="1"/>
            </p:cNvSpPr>
            <p:nvPr/>
          </p:nvSpPr>
          <p:spPr bwMode="auto">
            <a:xfrm>
              <a:off x="4943" y="1936"/>
              <a:ext cx="7" cy="80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85" name="Line 177"/>
            <p:cNvSpPr>
              <a:spLocks noChangeShapeType="1"/>
            </p:cNvSpPr>
            <p:nvPr/>
          </p:nvSpPr>
          <p:spPr bwMode="auto">
            <a:xfrm>
              <a:off x="5356" y="1936"/>
              <a:ext cx="0" cy="807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86" name="Rectangle 178"/>
            <p:cNvSpPr>
              <a:spLocks noChangeArrowheads="1"/>
            </p:cNvSpPr>
            <p:nvPr/>
          </p:nvSpPr>
          <p:spPr bwMode="auto">
            <a:xfrm>
              <a:off x="5356" y="1936"/>
              <a:ext cx="6" cy="80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87" name="Line 179"/>
            <p:cNvSpPr>
              <a:spLocks noChangeShapeType="1"/>
            </p:cNvSpPr>
            <p:nvPr/>
          </p:nvSpPr>
          <p:spPr bwMode="auto">
            <a:xfrm>
              <a:off x="6079" y="1936"/>
              <a:ext cx="0" cy="807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88" name="Rectangle 180"/>
            <p:cNvSpPr>
              <a:spLocks noChangeArrowheads="1"/>
            </p:cNvSpPr>
            <p:nvPr/>
          </p:nvSpPr>
          <p:spPr bwMode="auto">
            <a:xfrm>
              <a:off x="6079" y="1936"/>
              <a:ext cx="6" cy="80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89" name="Line 181"/>
            <p:cNvSpPr>
              <a:spLocks noChangeShapeType="1"/>
            </p:cNvSpPr>
            <p:nvPr/>
          </p:nvSpPr>
          <p:spPr bwMode="auto">
            <a:xfrm>
              <a:off x="866" y="2736"/>
              <a:ext cx="5632" cy="0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90" name="Rectangle 182"/>
            <p:cNvSpPr>
              <a:spLocks noChangeArrowheads="1"/>
            </p:cNvSpPr>
            <p:nvPr/>
          </p:nvSpPr>
          <p:spPr bwMode="auto">
            <a:xfrm>
              <a:off x="866" y="2736"/>
              <a:ext cx="5632" cy="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91" name="Line 183"/>
            <p:cNvSpPr>
              <a:spLocks noChangeShapeType="1"/>
            </p:cNvSpPr>
            <p:nvPr/>
          </p:nvSpPr>
          <p:spPr bwMode="auto">
            <a:xfrm>
              <a:off x="6491" y="1936"/>
              <a:ext cx="0" cy="807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92" name="Rectangle 184"/>
            <p:cNvSpPr>
              <a:spLocks noChangeArrowheads="1"/>
            </p:cNvSpPr>
            <p:nvPr/>
          </p:nvSpPr>
          <p:spPr bwMode="auto">
            <a:xfrm>
              <a:off x="6491" y="1936"/>
              <a:ext cx="7" cy="80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</p:grpSp>
    </p:spTree>
    <p:extLst>
      <p:ext uri="{BB962C8B-B14F-4D97-AF65-F5344CB8AC3E}">
        <p14:creationId xmlns:p14="http://schemas.microsoft.com/office/powerpoint/2010/main" xmlns="" val="410418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FF0000"/>
                </a:solidFill>
              </a:rPr>
              <a:t>Dotação de OCC</a:t>
            </a:r>
            <a:endParaRPr lang="pt-BR" b="1" dirty="0">
              <a:solidFill>
                <a:srgbClr val="FF0000"/>
              </a:solidFill>
            </a:endParaRPr>
          </a:p>
        </p:txBody>
      </p:sp>
      <p:pic>
        <p:nvPicPr>
          <p:cNvPr id="4" name="Imagem 3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43000" y="2"/>
            <a:ext cx="9906000" cy="547007"/>
          </a:xfrm>
          <a:prstGeom prst="rect">
            <a:avLst/>
          </a:prstGeom>
        </p:spPr>
      </p:pic>
      <p:grpSp>
        <p:nvGrpSpPr>
          <p:cNvPr id="5" name="Grupo 4"/>
          <p:cNvGrpSpPr/>
          <p:nvPr/>
        </p:nvGrpSpPr>
        <p:grpSpPr>
          <a:xfrm>
            <a:off x="1258025" y="6395228"/>
            <a:ext cx="9790975" cy="423516"/>
            <a:chOff x="0" y="6107615"/>
            <a:chExt cx="9180000" cy="511126"/>
          </a:xfrm>
        </p:grpSpPr>
        <p:sp>
          <p:nvSpPr>
            <p:cNvPr id="6" name="CaixaDeTexto 5"/>
            <p:cNvSpPr txBox="1"/>
            <p:nvPr/>
          </p:nvSpPr>
          <p:spPr>
            <a:xfrm>
              <a:off x="683568" y="6232121"/>
              <a:ext cx="2422281" cy="2971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000" b="1" dirty="0">
                  <a:latin typeface="Arial" pitchFamily="34" charset="0"/>
                  <a:cs typeface="Arial" pitchFamily="34" charset="0"/>
                </a:rPr>
                <a:t>Secretaria Executiva</a:t>
              </a:r>
            </a:p>
          </p:txBody>
        </p:sp>
        <p:sp>
          <p:nvSpPr>
            <p:cNvPr id="7" name="CaixaDeTexto 6"/>
            <p:cNvSpPr txBox="1"/>
            <p:nvPr/>
          </p:nvSpPr>
          <p:spPr>
            <a:xfrm>
              <a:off x="4427984" y="6135863"/>
              <a:ext cx="2505808" cy="482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000" b="1" dirty="0">
                  <a:latin typeface="Arial" pitchFamily="34" charset="0"/>
                  <a:cs typeface="Arial" pitchFamily="34" charset="0"/>
                </a:rPr>
                <a:t>Subsecretaria de Planejamento Orçamento e Administração</a:t>
              </a:r>
            </a:p>
          </p:txBody>
        </p:sp>
        <p:pic>
          <p:nvPicPr>
            <p:cNvPr id="8" name="Imagem 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7517425" y="6155432"/>
              <a:ext cx="1519071" cy="399600"/>
            </a:xfrm>
            <a:prstGeom prst="rect">
              <a:avLst/>
            </a:prstGeom>
          </p:spPr>
        </p:pic>
        <p:cxnSp>
          <p:nvCxnSpPr>
            <p:cNvPr id="9" name="Conector reto 8"/>
            <p:cNvCxnSpPr/>
            <p:nvPr/>
          </p:nvCxnSpPr>
          <p:spPr>
            <a:xfrm>
              <a:off x="0" y="6107615"/>
              <a:ext cx="9180000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2" name="Imagem 3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179526" y="1422310"/>
            <a:ext cx="8058264" cy="4837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60346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FF0000"/>
                </a:solidFill>
              </a:rPr>
              <a:t>Evolução do Orçamento do FNDCT</a:t>
            </a:r>
            <a:endParaRPr lang="pt-BR" b="1" dirty="0">
              <a:solidFill>
                <a:srgbClr val="FF0000"/>
              </a:solidFill>
            </a:endParaRPr>
          </a:p>
        </p:txBody>
      </p:sp>
      <p:pic>
        <p:nvPicPr>
          <p:cNvPr id="4" name="Imagem 3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43000" y="2"/>
            <a:ext cx="9906000" cy="547007"/>
          </a:xfrm>
          <a:prstGeom prst="rect">
            <a:avLst/>
          </a:prstGeom>
        </p:spPr>
      </p:pic>
      <p:grpSp>
        <p:nvGrpSpPr>
          <p:cNvPr id="5" name="Grupo 4"/>
          <p:cNvGrpSpPr/>
          <p:nvPr/>
        </p:nvGrpSpPr>
        <p:grpSpPr>
          <a:xfrm>
            <a:off x="1258025" y="6395228"/>
            <a:ext cx="9790975" cy="423516"/>
            <a:chOff x="0" y="6107615"/>
            <a:chExt cx="9180000" cy="511126"/>
          </a:xfrm>
        </p:grpSpPr>
        <p:sp>
          <p:nvSpPr>
            <p:cNvPr id="6" name="CaixaDeTexto 5"/>
            <p:cNvSpPr txBox="1"/>
            <p:nvPr/>
          </p:nvSpPr>
          <p:spPr>
            <a:xfrm>
              <a:off x="683568" y="6232121"/>
              <a:ext cx="2422281" cy="2971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000" b="1" dirty="0">
                  <a:latin typeface="Arial" pitchFamily="34" charset="0"/>
                  <a:cs typeface="Arial" pitchFamily="34" charset="0"/>
                </a:rPr>
                <a:t>Secretaria Executiva</a:t>
              </a:r>
            </a:p>
          </p:txBody>
        </p:sp>
        <p:sp>
          <p:nvSpPr>
            <p:cNvPr id="7" name="CaixaDeTexto 6"/>
            <p:cNvSpPr txBox="1"/>
            <p:nvPr/>
          </p:nvSpPr>
          <p:spPr>
            <a:xfrm>
              <a:off x="4427984" y="6135863"/>
              <a:ext cx="2505808" cy="482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000" b="1" dirty="0">
                  <a:latin typeface="Arial" pitchFamily="34" charset="0"/>
                  <a:cs typeface="Arial" pitchFamily="34" charset="0"/>
                </a:rPr>
                <a:t>Subsecretaria de Planejamento Orçamento e Administração</a:t>
              </a:r>
            </a:p>
          </p:txBody>
        </p:sp>
        <p:pic>
          <p:nvPicPr>
            <p:cNvPr id="8" name="Imagem 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7517425" y="6155432"/>
              <a:ext cx="1519071" cy="399600"/>
            </a:xfrm>
            <a:prstGeom prst="rect">
              <a:avLst/>
            </a:prstGeom>
          </p:spPr>
        </p:pic>
        <p:cxnSp>
          <p:nvCxnSpPr>
            <p:cNvPr id="9" name="Conector reto 8"/>
            <p:cNvCxnSpPr/>
            <p:nvPr/>
          </p:nvCxnSpPr>
          <p:spPr>
            <a:xfrm>
              <a:off x="0" y="6107615"/>
              <a:ext cx="9180000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293" name="Objeto 429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851927038"/>
              </p:ext>
            </p:extLst>
          </p:nvPr>
        </p:nvGraphicFramePr>
        <p:xfrm>
          <a:off x="1143000" y="2055813"/>
          <a:ext cx="9969500" cy="3206750"/>
        </p:xfrm>
        <a:graphic>
          <a:graphicData uri="http://schemas.openxmlformats.org/presentationml/2006/ole">
            <p:oleObj spid="_x0000_s13403" name="Planilha" r:id="rId6" imgW="8591408" imgH="2762383" progId="Excel.Sheet.12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272148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FF0000"/>
                </a:solidFill>
              </a:rPr>
              <a:t>Legislação do FNDCT</a:t>
            </a:r>
            <a:endParaRPr lang="pt-BR" b="1" dirty="0">
              <a:solidFill>
                <a:srgbClr val="FF0000"/>
              </a:solidFill>
            </a:endParaRPr>
          </a:p>
        </p:txBody>
      </p:sp>
      <p:pic>
        <p:nvPicPr>
          <p:cNvPr id="4" name="Imagem 3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43000" y="2"/>
            <a:ext cx="9906000" cy="547007"/>
          </a:xfrm>
          <a:prstGeom prst="rect">
            <a:avLst/>
          </a:prstGeom>
        </p:spPr>
      </p:pic>
      <p:grpSp>
        <p:nvGrpSpPr>
          <p:cNvPr id="5" name="Grupo 4"/>
          <p:cNvGrpSpPr/>
          <p:nvPr/>
        </p:nvGrpSpPr>
        <p:grpSpPr>
          <a:xfrm>
            <a:off x="1258025" y="6395228"/>
            <a:ext cx="9790975" cy="423516"/>
            <a:chOff x="0" y="6107615"/>
            <a:chExt cx="9180000" cy="511126"/>
          </a:xfrm>
        </p:grpSpPr>
        <p:sp>
          <p:nvSpPr>
            <p:cNvPr id="6" name="CaixaDeTexto 5"/>
            <p:cNvSpPr txBox="1"/>
            <p:nvPr/>
          </p:nvSpPr>
          <p:spPr>
            <a:xfrm>
              <a:off x="683568" y="6232121"/>
              <a:ext cx="2422281" cy="2971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000" b="1" dirty="0">
                  <a:latin typeface="Arial" pitchFamily="34" charset="0"/>
                  <a:cs typeface="Arial" pitchFamily="34" charset="0"/>
                </a:rPr>
                <a:t>Secretaria Executiva</a:t>
              </a:r>
            </a:p>
          </p:txBody>
        </p:sp>
        <p:sp>
          <p:nvSpPr>
            <p:cNvPr id="7" name="CaixaDeTexto 6"/>
            <p:cNvSpPr txBox="1"/>
            <p:nvPr/>
          </p:nvSpPr>
          <p:spPr>
            <a:xfrm>
              <a:off x="4427984" y="6135863"/>
              <a:ext cx="2505808" cy="482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000" b="1" dirty="0">
                  <a:latin typeface="Arial" pitchFamily="34" charset="0"/>
                  <a:cs typeface="Arial" pitchFamily="34" charset="0"/>
                </a:rPr>
                <a:t>Subsecretaria de Planejamento Orçamento e Administração</a:t>
              </a:r>
            </a:p>
          </p:txBody>
        </p:sp>
        <p:pic>
          <p:nvPicPr>
            <p:cNvPr id="8" name="Imagem 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7517425" y="6155432"/>
              <a:ext cx="1519071" cy="399600"/>
            </a:xfrm>
            <a:prstGeom prst="rect">
              <a:avLst/>
            </a:prstGeom>
          </p:spPr>
        </p:pic>
        <p:cxnSp>
          <p:nvCxnSpPr>
            <p:cNvPr id="9" name="Conector reto 8"/>
            <p:cNvCxnSpPr/>
            <p:nvPr/>
          </p:nvCxnSpPr>
          <p:spPr>
            <a:xfrm>
              <a:off x="0" y="6107615"/>
              <a:ext cx="9180000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CaixaDeTexto 2"/>
          <p:cNvSpPr txBox="1"/>
          <p:nvPr/>
        </p:nvSpPr>
        <p:spPr>
          <a:xfrm>
            <a:off x="1375794" y="1560352"/>
            <a:ext cx="967320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u="sng" dirty="0"/>
              <a:t>Lei 11.540, de 12 de novembro de </a:t>
            </a:r>
            <a:r>
              <a:rPr lang="pt-BR" sz="2400" b="1" u="sng" dirty="0" smtClean="0"/>
              <a:t>2007:</a:t>
            </a:r>
          </a:p>
          <a:p>
            <a:endParaRPr lang="pt-BR" dirty="0" smtClean="0"/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pt-BR" dirty="0"/>
              <a:t>Dispõe sobre o Fundo Nacional de Desenvolvimento Científico e Tecnológico </a:t>
            </a:r>
            <a:r>
              <a:rPr lang="pt-BR" dirty="0" smtClean="0"/>
              <a:t>– FNDCT;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endParaRPr lang="pt-BR" dirty="0" smtClean="0"/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pt-BR" dirty="0" smtClean="0"/>
              <a:t>Art. 14 - </a:t>
            </a:r>
            <a:r>
              <a:rPr lang="pt-BR" dirty="0"/>
              <a:t>Os recursos do FNDCT poderão financiar as ações transversais, identificadas com as diretrizes da Política Nacional de Ciência, Tecnologia e Inovação e com as prioridades da Política Industrial e Tecnológica </a:t>
            </a:r>
            <a:r>
              <a:rPr lang="pt-BR" dirty="0" smtClean="0"/>
              <a:t>Nacional;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endParaRPr lang="pt-BR" dirty="0" smtClean="0"/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pt-BR" dirty="0" smtClean="0"/>
              <a:t>Art. 14, § 4</a:t>
            </a:r>
            <a:r>
              <a:rPr lang="pt-BR" u="sng" baseline="30000" dirty="0" smtClean="0"/>
              <a:t>o</a:t>
            </a:r>
            <a:r>
              <a:rPr lang="pt-BR" dirty="0" smtClean="0"/>
              <a:t> indica que os recursos passíveis de financiar as ações transversais são aqueles que compõem o fundo, com exceção das </a:t>
            </a:r>
            <a:r>
              <a:rPr lang="pt-BR" dirty="0"/>
              <a:t>receitas da contribuição de intervenção no domínio </a:t>
            </a:r>
            <a:r>
              <a:rPr lang="pt-BR" dirty="0" smtClean="0"/>
              <a:t>econômico e o </a:t>
            </a:r>
            <a:r>
              <a:rPr lang="pt-BR" dirty="0"/>
              <a:t>percentual sobre a parcela do produto da arrecadação do Adicional ao Frete para a Renovação da Marinha </a:t>
            </a:r>
            <a:r>
              <a:rPr lang="pt-BR" dirty="0" smtClean="0"/>
              <a:t>Mercante;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151857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6184" y="547007"/>
            <a:ext cx="8543925" cy="825680"/>
          </a:xfrm>
        </p:spPr>
        <p:txBody>
          <a:bodyPr>
            <a:normAutofit/>
          </a:bodyPr>
          <a:lstStyle/>
          <a:p>
            <a:r>
              <a:rPr lang="pt-BR" sz="4000" b="1" u="sng" dirty="0" smtClean="0"/>
              <a:t>FNDCT</a:t>
            </a:r>
            <a:endParaRPr lang="pt-BR" sz="4000" b="1" u="sng" dirty="0"/>
          </a:p>
        </p:txBody>
      </p:sp>
      <p:pic>
        <p:nvPicPr>
          <p:cNvPr id="4" name="Imagem 3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46184" y="0"/>
            <a:ext cx="9906000" cy="547007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681645" y="5934670"/>
            <a:ext cx="112978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OSs: a) CNPEM – R$ 337 milhões (Sirius – R$ 260,5 milhões, LNNano – R$ 11 milhões; e Manuenção – R$ 65,5 milhões); b) IMPA – R$ 74 milhões; c) IDSM – R$ 18 milhões; d) CGEE – R$ 33,6 milhões; e) RNP – R$ 76,3 milhões; </a:t>
            </a:r>
          </a:p>
          <a:p>
            <a:r>
              <a:rPr lang="pt-BR" dirty="0" smtClean="0"/>
              <a:t>f) EMBRAPii – R$ 156,2 milhões; g) INPOH – R$ 10,2 milhões</a:t>
            </a:r>
            <a:endParaRPr lang="pt-BR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14584" y="1438142"/>
            <a:ext cx="10058400" cy="4326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40978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FF0000"/>
                </a:solidFill>
              </a:rPr>
              <a:t>Bolsas</a:t>
            </a:r>
            <a:endParaRPr lang="pt-BR" b="1" dirty="0">
              <a:solidFill>
                <a:srgbClr val="FF0000"/>
              </a:solidFill>
            </a:endParaRPr>
          </a:p>
        </p:txBody>
      </p:sp>
      <p:pic>
        <p:nvPicPr>
          <p:cNvPr id="4" name="Imagem 3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43000" y="2"/>
            <a:ext cx="9906000" cy="547007"/>
          </a:xfrm>
          <a:prstGeom prst="rect">
            <a:avLst/>
          </a:prstGeom>
        </p:spPr>
      </p:pic>
      <p:grpSp>
        <p:nvGrpSpPr>
          <p:cNvPr id="5" name="Grupo 4"/>
          <p:cNvGrpSpPr/>
          <p:nvPr/>
        </p:nvGrpSpPr>
        <p:grpSpPr>
          <a:xfrm>
            <a:off x="1258025" y="6395228"/>
            <a:ext cx="9790975" cy="423516"/>
            <a:chOff x="0" y="6107615"/>
            <a:chExt cx="9180000" cy="511126"/>
          </a:xfrm>
        </p:grpSpPr>
        <p:sp>
          <p:nvSpPr>
            <p:cNvPr id="6" name="CaixaDeTexto 5"/>
            <p:cNvSpPr txBox="1"/>
            <p:nvPr/>
          </p:nvSpPr>
          <p:spPr>
            <a:xfrm>
              <a:off x="683568" y="6232121"/>
              <a:ext cx="2422281" cy="2971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000" b="1" dirty="0">
                  <a:latin typeface="Arial" pitchFamily="34" charset="0"/>
                  <a:cs typeface="Arial" pitchFamily="34" charset="0"/>
                </a:rPr>
                <a:t>Secretaria Executiva</a:t>
              </a:r>
            </a:p>
          </p:txBody>
        </p:sp>
        <p:sp>
          <p:nvSpPr>
            <p:cNvPr id="7" name="CaixaDeTexto 6"/>
            <p:cNvSpPr txBox="1"/>
            <p:nvPr/>
          </p:nvSpPr>
          <p:spPr>
            <a:xfrm>
              <a:off x="4427984" y="6135863"/>
              <a:ext cx="2505808" cy="482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000" b="1" dirty="0">
                  <a:latin typeface="Arial" pitchFamily="34" charset="0"/>
                  <a:cs typeface="Arial" pitchFamily="34" charset="0"/>
                </a:rPr>
                <a:t>Subsecretaria de Planejamento Orçamento e Administração</a:t>
              </a:r>
            </a:p>
          </p:txBody>
        </p:sp>
        <p:pic>
          <p:nvPicPr>
            <p:cNvPr id="8" name="Imagem 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7517425" y="6155432"/>
              <a:ext cx="1519071" cy="399600"/>
            </a:xfrm>
            <a:prstGeom prst="rect">
              <a:avLst/>
            </a:prstGeom>
          </p:spPr>
        </p:pic>
        <p:cxnSp>
          <p:nvCxnSpPr>
            <p:cNvPr id="9" name="Conector reto 8"/>
            <p:cNvCxnSpPr/>
            <p:nvPr/>
          </p:nvCxnSpPr>
          <p:spPr>
            <a:xfrm>
              <a:off x="0" y="6107615"/>
              <a:ext cx="9180000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3" name="Group 4"/>
          <p:cNvGrpSpPr>
            <a:grpSpLocks noChangeAspect="1"/>
          </p:cNvGrpSpPr>
          <p:nvPr/>
        </p:nvGrpSpPr>
        <p:grpSpPr bwMode="auto">
          <a:xfrm>
            <a:off x="927100" y="1624806"/>
            <a:ext cx="10337800" cy="3608388"/>
            <a:chOff x="1149" y="1248"/>
            <a:chExt cx="6512" cy="2273"/>
          </a:xfrm>
        </p:grpSpPr>
        <p:sp>
          <p:nvSpPr>
            <p:cNvPr id="104" name="AutoShape 3"/>
            <p:cNvSpPr>
              <a:spLocks noChangeAspect="1" noChangeArrowheads="1" noTextEdit="1"/>
            </p:cNvSpPr>
            <p:nvPr/>
          </p:nvSpPr>
          <p:spPr bwMode="auto">
            <a:xfrm>
              <a:off x="1149" y="1248"/>
              <a:ext cx="5382" cy="21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  <p:sp>
          <p:nvSpPr>
            <p:cNvPr id="105" name="Rectangle 5"/>
            <p:cNvSpPr>
              <a:spLocks noChangeArrowheads="1"/>
            </p:cNvSpPr>
            <p:nvPr/>
          </p:nvSpPr>
          <p:spPr bwMode="auto">
            <a:xfrm>
              <a:off x="1149" y="1248"/>
              <a:ext cx="5382" cy="15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  <p:sp>
          <p:nvSpPr>
            <p:cNvPr id="106" name="Rectangle 6"/>
            <p:cNvSpPr>
              <a:spLocks noChangeArrowheads="1"/>
            </p:cNvSpPr>
            <p:nvPr/>
          </p:nvSpPr>
          <p:spPr bwMode="auto">
            <a:xfrm>
              <a:off x="1149" y="1397"/>
              <a:ext cx="4097" cy="14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  <p:sp>
          <p:nvSpPr>
            <p:cNvPr id="107" name="Rectangle 7"/>
            <p:cNvSpPr>
              <a:spLocks noChangeArrowheads="1"/>
            </p:cNvSpPr>
            <p:nvPr/>
          </p:nvSpPr>
          <p:spPr bwMode="auto">
            <a:xfrm>
              <a:off x="6072" y="1397"/>
              <a:ext cx="459" cy="14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  <p:sp>
          <p:nvSpPr>
            <p:cNvPr id="108" name="Rectangle 8"/>
            <p:cNvSpPr>
              <a:spLocks noChangeArrowheads="1"/>
            </p:cNvSpPr>
            <p:nvPr/>
          </p:nvSpPr>
          <p:spPr bwMode="auto">
            <a:xfrm>
              <a:off x="1149" y="1538"/>
              <a:ext cx="5382" cy="191"/>
            </a:xfrm>
            <a:prstGeom prst="rect">
              <a:avLst/>
            </a:prstGeom>
            <a:solidFill>
              <a:srgbClr val="4F81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  <p:sp>
          <p:nvSpPr>
            <p:cNvPr id="109" name="Rectangle 9"/>
            <p:cNvSpPr>
              <a:spLocks noChangeArrowheads="1"/>
            </p:cNvSpPr>
            <p:nvPr/>
          </p:nvSpPr>
          <p:spPr bwMode="auto">
            <a:xfrm>
              <a:off x="6524" y="1538"/>
              <a:ext cx="1137" cy="19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  <p:sp>
          <p:nvSpPr>
            <p:cNvPr id="110" name="Rectangle 10"/>
            <p:cNvSpPr>
              <a:spLocks noChangeArrowheads="1"/>
            </p:cNvSpPr>
            <p:nvPr/>
          </p:nvSpPr>
          <p:spPr bwMode="auto">
            <a:xfrm>
              <a:off x="1149" y="1722"/>
              <a:ext cx="466" cy="404"/>
            </a:xfrm>
            <a:prstGeom prst="rect">
              <a:avLst/>
            </a:prstGeom>
            <a:solidFill>
              <a:srgbClr val="D9D9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  <p:sp>
          <p:nvSpPr>
            <p:cNvPr id="111" name="Rectangle 11"/>
            <p:cNvSpPr>
              <a:spLocks noChangeArrowheads="1"/>
            </p:cNvSpPr>
            <p:nvPr/>
          </p:nvSpPr>
          <p:spPr bwMode="auto">
            <a:xfrm>
              <a:off x="1608" y="1722"/>
              <a:ext cx="2055" cy="404"/>
            </a:xfrm>
            <a:prstGeom prst="rect">
              <a:avLst/>
            </a:prstGeom>
            <a:solidFill>
              <a:srgbClr val="D8E4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  <p:sp>
          <p:nvSpPr>
            <p:cNvPr id="112" name="Rectangle 12"/>
            <p:cNvSpPr>
              <a:spLocks noChangeArrowheads="1"/>
            </p:cNvSpPr>
            <p:nvPr/>
          </p:nvSpPr>
          <p:spPr bwMode="auto">
            <a:xfrm>
              <a:off x="3656" y="1722"/>
              <a:ext cx="883" cy="404"/>
            </a:xfrm>
            <a:prstGeom prst="rect">
              <a:avLst/>
            </a:prstGeom>
            <a:solidFill>
              <a:srgbClr val="B8CCE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  <p:sp>
          <p:nvSpPr>
            <p:cNvPr id="113" name="Rectangle 13"/>
            <p:cNvSpPr>
              <a:spLocks noChangeArrowheads="1"/>
            </p:cNvSpPr>
            <p:nvPr/>
          </p:nvSpPr>
          <p:spPr bwMode="auto">
            <a:xfrm>
              <a:off x="4532" y="1722"/>
              <a:ext cx="714" cy="40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  <p:sp>
          <p:nvSpPr>
            <p:cNvPr id="114" name="Rectangle 14"/>
            <p:cNvSpPr>
              <a:spLocks noChangeArrowheads="1"/>
            </p:cNvSpPr>
            <p:nvPr/>
          </p:nvSpPr>
          <p:spPr bwMode="auto">
            <a:xfrm>
              <a:off x="5239" y="1722"/>
              <a:ext cx="1292" cy="404"/>
            </a:xfrm>
            <a:prstGeom prst="rect">
              <a:avLst/>
            </a:prstGeom>
            <a:solidFill>
              <a:srgbClr val="D9D9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  <p:sp>
          <p:nvSpPr>
            <p:cNvPr id="115" name="Rectangle 15"/>
            <p:cNvSpPr>
              <a:spLocks noChangeArrowheads="1"/>
            </p:cNvSpPr>
            <p:nvPr/>
          </p:nvSpPr>
          <p:spPr bwMode="auto">
            <a:xfrm>
              <a:off x="6524" y="1722"/>
              <a:ext cx="1137" cy="40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  <p:sp>
          <p:nvSpPr>
            <p:cNvPr id="116" name="Rectangle 16"/>
            <p:cNvSpPr>
              <a:spLocks noChangeArrowheads="1"/>
            </p:cNvSpPr>
            <p:nvPr/>
          </p:nvSpPr>
          <p:spPr bwMode="auto">
            <a:xfrm>
              <a:off x="1149" y="2119"/>
              <a:ext cx="466" cy="892"/>
            </a:xfrm>
            <a:prstGeom prst="rect">
              <a:avLst/>
            </a:prstGeom>
            <a:solidFill>
              <a:srgbClr val="D9D9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  <p:sp>
          <p:nvSpPr>
            <p:cNvPr id="117" name="Rectangle 17"/>
            <p:cNvSpPr>
              <a:spLocks noChangeArrowheads="1"/>
            </p:cNvSpPr>
            <p:nvPr/>
          </p:nvSpPr>
          <p:spPr bwMode="auto">
            <a:xfrm>
              <a:off x="1608" y="2119"/>
              <a:ext cx="2055" cy="892"/>
            </a:xfrm>
            <a:prstGeom prst="rect">
              <a:avLst/>
            </a:prstGeom>
            <a:solidFill>
              <a:srgbClr val="D8E4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  <p:sp>
          <p:nvSpPr>
            <p:cNvPr id="118" name="Rectangle 18"/>
            <p:cNvSpPr>
              <a:spLocks noChangeArrowheads="1"/>
            </p:cNvSpPr>
            <p:nvPr/>
          </p:nvSpPr>
          <p:spPr bwMode="auto">
            <a:xfrm>
              <a:off x="3656" y="2119"/>
              <a:ext cx="883" cy="892"/>
            </a:xfrm>
            <a:prstGeom prst="rect">
              <a:avLst/>
            </a:prstGeom>
            <a:solidFill>
              <a:srgbClr val="B8CCE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  <p:sp>
          <p:nvSpPr>
            <p:cNvPr id="119" name="Rectangle 19"/>
            <p:cNvSpPr>
              <a:spLocks noChangeArrowheads="1"/>
            </p:cNvSpPr>
            <p:nvPr/>
          </p:nvSpPr>
          <p:spPr bwMode="auto">
            <a:xfrm>
              <a:off x="5239" y="2119"/>
              <a:ext cx="1292" cy="892"/>
            </a:xfrm>
            <a:prstGeom prst="rect">
              <a:avLst/>
            </a:prstGeom>
            <a:solidFill>
              <a:srgbClr val="D9D9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  <p:sp>
          <p:nvSpPr>
            <p:cNvPr id="120" name="Rectangle 20"/>
            <p:cNvSpPr>
              <a:spLocks noChangeArrowheads="1"/>
            </p:cNvSpPr>
            <p:nvPr/>
          </p:nvSpPr>
          <p:spPr bwMode="auto">
            <a:xfrm>
              <a:off x="6524" y="2119"/>
              <a:ext cx="1137" cy="89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  <p:sp>
          <p:nvSpPr>
            <p:cNvPr id="121" name="Rectangle 21"/>
            <p:cNvSpPr>
              <a:spLocks noChangeArrowheads="1"/>
            </p:cNvSpPr>
            <p:nvPr/>
          </p:nvSpPr>
          <p:spPr bwMode="auto">
            <a:xfrm>
              <a:off x="1149" y="3004"/>
              <a:ext cx="5382" cy="51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  <p:sp>
          <p:nvSpPr>
            <p:cNvPr id="122" name="Rectangle 22"/>
            <p:cNvSpPr>
              <a:spLocks noChangeArrowheads="1"/>
            </p:cNvSpPr>
            <p:nvPr/>
          </p:nvSpPr>
          <p:spPr bwMode="auto">
            <a:xfrm>
              <a:off x="6269" y="1432"/>
              <a:ext cx="265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R$ MIL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3" name="Rectangle 23"/>
            <p:cNvSpPr>
              <a:spLocks noChangeArrowheads="1"/>
            </p:cNvSpPr>
            <p:nvPr/>
          </p:nvSpPr>
          <p:spPr bwMode="auto">
            <a:xfrm>
              <a:off x="3706" y="1744"/>
              <a:ext cx="86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800" b="1" i="0" u="none" strike="noStrike" cap="none" normalizeH="0" baseline="0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anose="020F0502020204030204" pitchFamily="34" charset="0"/>
                </a:rPr>
                <a:t>Demais Bolsas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4" name="Rectangle 24"/>
            <p:cNvSpPr>
              <a:spLocks noChangeArrowheads="1"/>
            </p:cNvSpPr>
            <p:nvPr/>
          </p:nvSpPr>
          <p:spPr bwMode="auto">
            <a:xfrm>
              <a:off x="1271" y="1942"/>
              <a:ext cx="30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800" b="1" i="0" u="none" strike="noStrike" cap="none" normalizeH="0" baseline="0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anose="020F0502020204030204" pitchFamily="34" charset="0"/>
                </a:rPr>
                <a:t>Anos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5" name="Rectangle 25"/>
            <p:cNvSpPr>
              <a:spLocks noChangeArrowheads="1"/>
            </p:cNvSpPr>
            <p:nvPr/>
          </p:nvSpPr>
          <p:spPr bwMode="auto">
            <a:xfrm>
              <a:off x="1752" y="1942"/>
              <a:ext cx="404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800" b="1" i="0" u="none" strike="noStrike" cap="none" normalizeH="0" baseline="0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anose="020F0502020204030204" pitchFamily="34" charset="0"/>
                </a:rPr>
                <a:t>FNDCT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6" name="Rectangle 26"/>
            <p:cNvSpPr>
              <a:spLocks noChangeArrowheads="1"/>
            </p:cNvSpPr>
            <p:nvPr/>
          </p:nvSpPr>
          <p:spPr bwMode="auto">
            <a:xfrm>
              <a:off x="2432" y="1942"/>
              <a:ext cx="35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800" b="1" i="0" u="none" strike="noStrike" cap="none" normalizeH="0" baseline="0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anose="020F0502020204030204" pitchFamily="34" charset="0"/>
                </a:rPr>
                <a:t>CNPQ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7" name="Rectangle 27"/>
            <p:cNvSpPr>
              <a:spLocks noChangeArrowheads="1"/>
            </p:cNvSpPr>
            <p:nvPr/>
          </p:nvSpPr>
          <p:spPr bwMode="auto">
            <a:xfrm>
              <a:off x="3061" y="1942"/>
              <a:ext cx="527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800" b="1" i="0" u="none" strike="noStrike" cap="none" normalizeH="0" baseline="0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anose="020F0502020204030204" pitchFamily="34" charset="0"/>
                </a:rPr>
                <a:t>Total CsF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8" name="Rectangle 28"/>
            <p:cNvSpPr>
              <a:spLocks noChangeArrowheads="1"/>
            </p:cNvSpPr>
            <p:nvPr/>
          </p:nvSpPr>
          <p:spPr bwMode="auto">
            <a:xfrm>
              <a:off x="3958" y="1942"/>
              <a:ext cx="35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800" b="1" i="0" u="none" strike="noStrike" cap="none" normalizeH="0" baseline="0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anose="020F0502020204030204" pitchFamily="34" charset="0"/>
                </a:rPr>
                <a:t>CNPQ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9" name="Rectangle 29"/>
            <p:cNvSpPr>
              <a:spLocks noChangeArrowheads="1"/>
            </p:cNvSpPr>
            <p:nvPr/>
          </p:nvSpPr>
          <p:spPr bwMode="auto">
            <a:xfrm>
              <a:off x="1287" y="2140"/>
              <a:ext cx="246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1" i="0" u="none" strike="noStrike" cap="none" normalizeH="0" baseline="0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anose="020F0502020204030204" pitchFamily="34" charset="0"/>
                </a:rPr>
                <a:t>2011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0" name="Rectangle 30"/>
            <p:cNvSpPr>
              <a:spLocks noChangeArrowheads="1"/>
            </p:cNvSpPr>
            <p:nvPr/>
          </p:nvSpPr>
          <p:spPr bwMode="auto">
            <a:xfrm>
              <a:off x="4123" y="2140"/>
              <a:ext cx="402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1" i="0" u="none" strike="noStrike" cap="none" normalizeH="0" baseline="0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anose="020F0502020204030204" pitchFamily="34" charset="0"/>
                </a:rPr>
                <a:t>914.935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1" name="Rectangle 31"/>
            <p:cNvSpPr>
              <a:spLocks noChangeArrowheads="1"/>
            </p:cNvSpPr>
            <p:nvPr/>
          </p:nvSpPr>
          <p:spPr bwMode="auto">
            <a:xfrm>
              <a:off x="4830" y="2140"/>
              <a:ext cx="402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1" i="0" u="none" strike="noStrike" cap="none" normalizeH="0" baseline="0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anose="020F0502020204030204" pitchFamily="34" charset="0"/>
                </a:rPr>
                <a:t>914.935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2" name="Rectangle 32"/>
            <p:cNvSpPr>
              <a:spLocks noChangeArrowheads="1"/>
            </p:cNvSpPr>
            <p:nvPr/>
          </p:nvSpPr>
          <p:spPr bwMode="auto">
            <a:xfrm>
              <a:off x="5663" y="2140"/>
              <a:ext cx="402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1" i="0" u="none" strike="noStrike" cap="none" normalizeH="0" baseline="0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anose="020F0502020204030204" pitchFamily="34" charset="0"/>
                </a:rPr>
                <a:t>914.935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3" name="Rectangle 33"/>
            <p:cNvSpPr>
              <a:spLocks noChangeArrowheads="1"/>
            </p:cNvSpPr>
            <p:nvPr/>
          </p:nvSpPr>
          <p:spPr bwMode="auto">
            <a:xfrm>
              <a:off x="6315" y="2140"/>
              <a:ext cx="3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1" i="0" u="none" strike="noStrike" cap="none" normalizeH="0" baseline="0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anose="020F0502020204030204" pitchFamily="34" charset="0"/>
                </a:rPr>
                <a:t>-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4" name="Rectangle 34"/>
            <p:cNvSpPr>
              <a:spLocks noChangeArrowheads="1"/>
            </p:cNvSpPr>
            <p:nvPr/>
          </p:nvSpPr>
          <p:spPr bwMode="auto">
            <a:xfrm>
              <a:off x="1287" y="2317"/>
              <a:ext cx="246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1" i="0" u="none" strike="noStrike" cap="none" normalizeH="0" baseline="0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anose="020F0502020204030204" pitchFamily="34" charset="0"/>
                </a:rPr>
                <a:t>2012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5" name="Rectangle 35"/>
            <p:cNvSpPr>
              <a:spLocks noChangeArrowheads="1"/>
            </p:cNvSpPr>
            <p:nvPr/>
          </p:nvSpPr>
          <p:spPr bwMode="auto">
            <a:xfrm>
              <a:off x="2506" y="2317"/>
              <a:ext cx="402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1" i="0" u="none" strike="noStrike" cap="none" normalizeH="0" baseline="0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anose="020F0502020204030204" pitchFamily="34" charset="0"/>
                </a:rPr>
                <a:t>343.326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6" name="Rectangle 36"/>
            <p:cNvSpPr>
              <a:spLocks noChangeArrowheads="1"/>
            </p:cNvSpPr>
            <p:nvPr/>
          </p:nvSpPr>
          <p:spPr bwMode="auto">
            <a:xfrm>
              <a:off x="3247" y="2317"/>
              <a:ext cx="402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1" i="0" u="none" strike="noStrike" cap="none" normalizeH="0" baseline="0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anose="020F0502020204030204" pitchFamily="34" charset="0"/>
                </a:rPr>
                <a:t>343.326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7" name="Rectangle 37"/>
            <p:cNvSpPr>
              <a:spLocks noChangeArrowheads="1"/>
            </p:cNvSpPr>
            <p:nvPr/>
          </p:nvSpPr>
          <p:spPr bwMode="auto">
            <a:xfrm>
              <a:off x="4123" y="2317"/>
              <a:ext cx="402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1" i="0" u="none" strike="noStrike" cap="none" normalizeH="0" baseline="0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anose="020F0502020204030204" pitchFamily="34" charset="0"/>
                </a:rPr>
                <a:t>922.072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8" name="Rectangle 38"/>
            <p:cNvSpPr>
              <a:spLocks noChangeArrowheads="1"/>
            </p:cNvSpPr>
            <p:nvPr/>
          </p:nvSpPr>
          <p:spPr bwMode="auto">
            <a:xfrm>
              <a:off x="4733" y="2317"/>
              <a:ext cx="496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1" i="0" u="none" strike="noStrike" cap="none" normalizeH="0" baseline="0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anose="020F0502020204030204" pitchFamily="34" charset="0"/>
                </a:rPr>
                <a:t>1.265.398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9" name="Rectangle 39"/>
            <p:cNvSpPr>
              <a:spLocks noChangeArrowheads="1"/>
            </p:cNvSpPr>
            <p:nvPr/>
          </p:nvSpPr>
          <p:spPr bwMode="auto">
            <a:xfrm>
              <a:off x="5566" y="2317"/>
              <a:ext cx="496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1" i="0" u="none" strike="noStrike" cap="none" normalizeH="0" baseline="0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anose="020F0502020204030204" pitchFamily="34" charset="0"/>
                </a:rPr>
                <a:t>1.265.398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0" name="Rectangle 40"/>
            <p:cNvSpPr>
              <a:spLocks noChangeArrowheads="1"/>
            </p:cNvSpPr>
            <p:nvPr/>
          </p:nvSpPr>
          <p:spPr bwMode="auto">
            <a:xfrm>
              <a:off x="6231" y="2317"/>
              <a:ext cx="211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1" i="0" u="none" strike="noStrike" cap="none" normalizeH="0" baseline="0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anose="020F0502020204030204" pitchFamily="34" charset="0"/>
                </a:rPr>
                <a:t>38%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1" name="Rectangle 41"/>
            <p:cNvSpPr>
              <a:spLocks noChangeArrowheads="1"/>
            </p:cNvSpPr>
            <p:nvPr/>
          </p:nvSpPr>
          <p:spPr bwMode="auto">
            <a:xfrm>
              <a:off x="1287" y="2494"/>
              <a:ext cx="246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1" i="0" u="none" strike="noStrike" cap="none" normalizeH="0" baseline="0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anose="020F0502020204030204" pitchFamily="34" charset="0"/>
                </a:rPr>
                <a:t>2013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2" name="Rectangle 42"/>
            <p:cNvSpPr>
              <a:spLocks noChangeArrowheads="1"/>
            </p:cNvSpPr>
            <p:nvPr/>
          </p:nvSpPr>
          <p:spPr bwMode="auto">
            <a:xfrm>
              <a:off x="1814" y="2494"/>
              <a:ext cx="402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1" i="0" u="none" strike="noStrike" cap="none" normalizeH="0" baseline="0" dirty="0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anose="020F0502020204030204" pitchFamily="34" charset="0"/>
                </a:rPr>
                <a:t>307.610</a:t>
              </a:r>
              <a:endParaRPr kumimoji="0" lang="pt-BR" altLang="pt-B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3" name="Rectangle 43"/>
            <p:cNvSpPr>
              <a:spLocks noChangeArrowheads="1"/>
            </p:cNvSpPr>
            <p:nvPr/>
          </p:nvSpPr>
          <p:spPr bwMode="auto">
            <a:xfrm>
              <a:off x="2477" y="2494"/>
              <a:ext cx="402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1" i="0" u="none" strike="noStrike" cap="none" normalizeH="0" baseline="0" dirty="0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anose="020F0502020204030204" pitchFamily="34" charset="0"/>
                </a:rPr>
                <a:t>508.842</a:t>
              </a:r>
            </a:p>
          </p:txBody>
        </p:sp>
        <p:sp>
          <p:nvSpPr>
            <p:cNvPr id="144" name="Rectangle 44"/>
            <p:cNvSpPr>
              <a:spLocks noChangeArrowheads="1"/>
            </p:cNvSpPr>
            <p:nvPr/>
          </p:nvSpPr>
          <p:spPr bwMode="auto">
            <a:xfrm>
              <a:off x="3218" y="2494"/>
              <a:ext cx="402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1" i="0" u="none" strike="noStrike" cap="none" normalizeH="0" baseline="0" dirty="0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anose="020F0502020204030204" pitchFamily="34" charset="0"/>
                </a:rPr>
                <a:t>816.452</a:t>
              </a:r>
              <a:endParaRPr kumimoji="0" lang="pt-BR" altLang="pt-B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5" name="Rectangle 45"/>
            <p:cNvSpPr>
              <a:spLocks noChangeArrowheads="1"/>
            </p:cNvSpPr>
            <p:nvPr/>
          </p:nvSpPr>
          <p:spPr bwMode="auto">
            <a:xfrm>
              <a:off x="3995" y="2494"/>
              <a:ext cx="496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1" i="0" u="none" strike="noStrike" cap="none" normalizeH="0" baseline="0" dirty="0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anose="020F0502020204030204" pitchFamily="34" charset="0"/>
                </a:rPr>
                <a:t>1.005.095</a:t>
              </a:r>
              <a:endParaRPr kumimoji="0" lang="pt-BR" altLang="pt-B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6" name="Rectangle 46"/>
            <p:cNvSpPr>
              <a:spLocks noChangeArrowheads="1"/>
            </p:cNvSpPr>
            <p:nvPr/>
          </p:nvSpPr>
          <p:spPr bwMode="auto">
            <a:xfrm>
              <a:off x="4702" y="2494"/>
              <a:ext cx="496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1" i="0" u="none" strike="noStrike" cap="none" normalizeH="0" baseline="0" dirty="0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anose="020F0502020204030204" pitchFamily="34" charset="0"/>
                </a:rPr>
                <a:t>1.513.937</a:t>
              </a:r>
              <a:endParaRPr kumimoji="0" lang="pt-BR" altLang="pt-B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7" name="Rectangle 47"/>
            <p:cNvSpPr>
              <a:spLocks noChangeArrowheads="1"/>
            </p:cNvSpPr>
            <p:nvPr/>
          </p:nvSpPr>
          <p:spPr bwMode="auto">
            <a:xfrm>
              <a:off x="5535" y="2494"/>
              <a:ext cx="496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pt-BR" altLang="pt-BR" sz="1500" b="1" dirty="0" smtClean="0">
                  <a:solidFill>
                    <a:srgbClr val="1F497D"/>
                  </a:solidFill>
                  <a:latin typeface="Calibri" panose="020F0502020204030204" pitchFamily="34" charset="0"/>
                </a:rPr>
                <a:t>1</a:t>
              </a:r>
              <a:r>
                <a:rPr kumimoji="0" lang="pt-BR" altLang="pt-BR" sz="1500" b="1" i="0" u="none" strike="noStrike" cap="none" normalizeH="0" baseline="0" dirty="0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anose="020F0502020204030204" pitchFamily="34" charset="0"/>
                </a:rPr>
                <a:t>.821.547</a:t>
              </a:r>
              <a:endParaRPr kumimoji="0" lang="pt-BR" altLang="pt-B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8" name="Rectangle 48"/>
            <p:cNvSpPr>
              <a:spLocks noChangeArrowheads="1"/>
            </p:cNvSpPr>
            <p:nvPr/>
          </p:nvSpPr>
          <p:spPr bwMode="auto">
            <a:xfrm>
              <a:off x="6199" y="2494"/>
              <a:ext cx="211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1" i="0" u="none" strike="noStrike" cap="none" normalizeH="0" baseline="0" dirty="0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anose="020F0502020204030204" pitchFamily="34" charset="0"/>
                </a:rPr>
                <a:t>44%</a:t>
              </a:r>
              <a:endParaRPr kumimoji="0" lang="pt-BR" altLang="pt-B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9" name="Rectangle 49"/>
            <p:cNvSpPr>
              <a:spLocks noChangeArrowheads="1"/>
            </p:cNvSpPr>
            <p:nvPr/>
          </p:nvSpPr>
          <p:spPr bwMode="auto">
            <a:xfrm>
              <a:off x="1287" y="2671"/>
              <a:ext cx="246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1" i="0" u="none" strike="noStrike" cap="none" normalizeH="0" baseline="0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anose="020F0502020204030204" pitchFamily="34" charset="0"/>
                </a:rPr>
                <a:t>2014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0" name="Rectangle 50"/>
            <p:cNvSpPr>
              <a:spLocks noChangeArrowheads="1"/>
            </p:cNvSpPr>
            <p:nvPr/>
          </p:nvSpPr>
          <p:spPr bwMode="auto">
            <a:xfrm>
              <a:off x="1814" y="2671"/>
              <a:ext cx="402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1" i="0" u="none" strike="noStrike" cap="none" normalizeH="0" baseline="0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anose="020F0502020204030204" pitchFamily="34" charset="0"/>
                </a:rPr>
                <a:t>992.235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1" name="Rectangle 51"/>
            <p:cNvSpPr>
              <a:spLocks noChangeArrowheads="1"/>
            </p:cNvSpPr>
            <p:nvPr/>
          </p:nvSpPr>
          <p:spPr bwMode="auto">
            <a:xfrm>
              <a:off x="2477" y="2671"/>
              <a:ext cx="402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1" i="0" u="none" strike="noStrike" cap="none" normalizeH="0" baseline="0" dirty="0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anose="020F0502020204030204" pitchFamily="34" charset="0"/>
                </a:rPr>
                <a:t>417.376</a:t>
              </a:r>
            </a:p>
          </p:txBody>
        </p:sp>
        <p:sp>
          <p:nvSpPr>
            <p:cNvPr id="152" name="Rectangle 52"/>
            <p:cNvSpPr>
              <a:spLocks noChangeArrowheads="1"/>
            </p:cNvSpPr>
            <p:nvPr/>
          </p:nvSpPr>
          <p:spPr bwMode="auto">
            <a:xfrm>
              <a:off x="3120" y="2671"/>
              <a:ext cx="496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1" i="0" u="none" strike="noStrike" cap="none" normalizeH="0" baseline="0" dirty="0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anose="020F0502020204030204" pitchFamily="34" charset="0"/>
                </a:rPr>
                <a:t>1.409.611</a:t>
              </a:r>
              <a:endParaRPr kumimoji="0" lang="pt-BR" altLang="pt-B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3" name="Rectangle 53"/>
            <p:cNvSpPr>
              <a:spLocks noChangeArrowheads="1"/>
            </p:cNvSpPr>
            <p:nvPr/>
          </p:nvSpPr>
          <p:spPr bwMode="auto">
            <a:xfrm>
              <a:off x="3995" y="2671"/>
              <a:ext cx="496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1" i="0" u="none" strike="noStrike" cap="none" normalizeH="0" baseline="0" dirty="0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anose="020F0502020204030204" pitchFamily="34" charset="0"/>
                </a:rPr>
                <a:t>1.076.647</a:t>
              </a:r>
              <a:endParaRPr kumimoji="0" lang="pt-BR" altLang="pt-B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4" name="Rectangle 54"/>
            <p:cNvSpPr>
              <a:spLocks noChangeArrowheads="1"/>
            </p:cNvSpPr>
            <p:nvPr/>
          </p:nvSpPr>
          <p:spPr bwMode="auto">
            <a:xfrm>
              <a:off x="4702" y="2671"/>
              <a:ext cx="496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1" i="0" u="none" strike="noStrike" cap="none" normalizeH="0" baseline="0" dirty="0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anose="020F0502020204030204" pitchFamily="34" charset="0"/>
                </a:rPr>
                <a:t>1.494.023</a:t>
              </a:r>
              <a:endParaRPr kumimoji="0" lang="pt-BR" altLang="pt-B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5" name="Rectangle 55"/>
            <p:cNvSpPr>
              <a:spLocks noChangeArrowheads="1"/>
            </p:cNvSpPr>
            <p:nvPr/>
          </p:nvSpPr>
          <p:spPr bwMode="auto">
            <a:xfrm>
              <a:off x="5535" y="2671"/>
              <a:ext cx="496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1" i="0" u="none" strike="noStrike" cap="none" normalizeH="0" baseline="0" dirty="0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anose="020F0502020204030204" pitchFamily="34" charset="0"/>
                </a:rPr>
                <a:t>2.486.258</a:t>
              </a:r>
              <a:endParaRPr kumimoji="0" lang="pt-BR" altLang="pt-B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6" name="Rectangle 56"/>
            <p:cNvSpPr>
              <a:spLocks noChangeArrowheads="1"/>
            </p:cNvSpPr>
            <p:nvPr/>
          </p:nvSpPr>
          <p:spPr bwMode="auto">
            <a:xfrm>
              <a:off x="6199" y="2671"/>
              <a:ext cx="211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1" i="0" u="none" strike="noStrike" cap="none" normalizeH="0" baseline="0" dirty="0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anose="020F0502020204030204" pitchFamily="34" charset="0"/>
                </a:rPr>
                <a:t>36%</a:t>
              </a:r>
              <a:endParaRPr kumimoji="0" lang="pt-BR" altLang="pt-B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7" name="Rectangle 57"/>
            <p:cNvSpPr>
              <a:spLocks noChangeArrowheads="1"/>
            </p:cNvSpPr>
            <p:nvPr/>
          </p:nvSpPr>
          <p:spPr bwMode="auto">
            <a:xfrm>
              <a:off x="1287" y="2848"/>
              <a:ext cx="246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1" i="0" u="none" strike="noStrike" cap="none" normalizeH="0" baseline="0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anose="020F0502020204030204" pitchFamily="34" charset="0"/>
                </a:rPr>
                <a:t>2015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8" name="Rectangle 58"/>
            <p:cNvSpPr>
              <a:spLocks noChangeArrowheads="1"/>
            </p:cNvSpPr>
            <p:nvPr/>
          </p:nvSpPr>
          <p:spPr bwMode="auto">
            <a:xfrm>
              <a:off x="1717" y="2848"/>
              <a:ext cx="496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1" i="0" u="none" strike="noStrike" cap="none" normalizeH="0" baseline="0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anose="020F0502020204030204" pitchFamily="34" charset="0"/>
                </a:rPr>
                <a:t>1.067.000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9" name="Rectangle 59"/>
            <p:cNvSpPr>
              <a:spLocks noChangeArrowheads="1"/>
            </p:cNvSpPr>
            <p:nvPr/>
          </p:nvSpPr>
          <p:spPr bwMode="auto">
            <a:xfrm>
              <a:off x="2477" y="2848"/>
              <a:ext cx="582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pt-BR" altLang="pt-BR" sz="1500" b="1" dirty="0" smtClean="0">
                  <a:solidFill>
                    <a:srgbClr val="1F497D"/>
                  </a:solidFill>
                  <a:latin typeface="Calibri" panose="020F0502020204030204" pitchFamily="34" charset="0"/>
                </a:rPr>
                <a:t>398.366</a:t>
              </a:r>
              <a:r>
                <a:rPr kumimoji="0" lang="pt-BR" altLang="pt-BR" sz="1500" b="1" i="0" u="none" strike="noStrike" cap="none" normalizeH="0" baseline="0" dirty="0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anose="020F0502020204030204" pitchFamily="34" charset="0"/>
                </a:rPr>
                <a:t>	</a:t>
              </a:r>
              <a:endParaRPr kumimoji="0" lang="pt-BR" altLang="pt-B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0" name="Rectangle 60"/>
            <p:cNvSpPr>
              <a:spLocks noChangeArrowheads="1"/>
            </p:cNvSpPr>
            <p:nvPr/>
          </p:nvSpPr>
          <p:spPr bwMode="auto">
            <a:xfrm>
              <a:off x="3120" y="2848"/>
              <a:ext cx="1163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1" i="0" u="none" strike="noStrike" cap="none" normalizeH="0" baseline="0" dirty="0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anose="020F0502020204030204" pitchFamily="34" charset="0"/>
                </a:rPr>
                <a:t>1.465.366		</a:t>
              </a:r>
              <a:endParaRPr kumimoji="0" lang="pt-BR" altLang="pt-B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1" name="Rectangle 61"/>
            <p:cNvSpPr>
              <a:spLocks noChangeArrowheads="1"/>
            </p:cNvSpPr>
            <p:nvPr/>
          </p:nvSpPr>
          <p:spPr bwMode="auto">
            <a:xfrm>
              <a:off x="3995" y="2848"/>
              <a:ext cx="496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1" i="0" u="none" strike="noStrike" cap="none" normalizeH="0" baseline="0" dirty="0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anose="020F0502020204030204" pitchFamily="34" charset="0"/>
                </a:rPr>
                <a:t>1.000.038</a:t>
              </a:r>
              <a:endParaRPr kumimoji="0" lang="pt-BR" altLang="pt-B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2" name="Rectangle 62"/>
            <p:cNvSpPr>
              <a:spLocks noChangeArrowheads="1"/>
            </p:cNvSpPr>
            <p:nvPr/>
          </p:nvSpPr>
          <p:spPr bwMode="auto">
            <a:xfrm>
              <a:off x="4702" y="2848"/>
              <a:ext cx="496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1" i="0" u="none" strike="noStrike" cap="none" normalizeH="0" baseline="0" dirty="0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anose="020F0502020204030204" pitchFamily="34" charset="0"/>
                </a:rPr>
                <a:t>1.398.404</a:t>
              </a:r>
              <a:endParaRPr kumimoji="0" lang="pt-BR" altLang="pt-B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3" name="Rectangle 63"/>
            <p:cNvSpPr>
              <a:spLocks noChangeArrowheads="1"/>
            </p:cNvSpPr>
            <p:nvPr/>
          </p:nvSpPr>
          <p:spPr bwMode="auto">
            <a:xfrm>
              <a:off x="5535" y="2848"/>
              <a:ext cx="496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1" i="0" u="none" strike="noStrike" cap="none" normalizeH="0" baseline="0" dirty="0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anose="020F0502020204030204" pitchFamily="34" charset="0"/>
                </a:rPr>
                <a:t>2.465.404</a:t>
              </a:r>
              <a:endParaRPr kumimoji="0" lang="pt-BR" altLang="pt-B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4" name="Rectangle 64"/>
            <p:cNvSpPr>
              <a:spLocks noChangeArrowheads="1"/>
            </p:cNvSpPr>
            <p:nvPr/>
          </p:nvSpPr>
          <p:spPr bwMode="auto">
            <a:xfrm>
              <a:off x="6213" y="2848"/>
              <a:ext cx="18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500" b="1" i="0" u="none" strike="noStrike" cap="none" normalizeH="0" baseline="0" dirty="0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anose="020F0502020204030204" pitchFamily="34" charset="0"/>
                </a:rPr>
                <a:t>-1%</a:t>
              </a:r>
              <a:endParaRPr kumimoji="0" lang="pt-BR" altLang="pt-B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5" name="Rectangle 65"/>
            <p:cNvSpPr>
              <a:spLocks noChangeArrowheads="1"/>
            </p:cNvSpPr>
            <p:nvPr/>
          </p:nvSpPr>
          <p:spPr bwMode="auto">
            <a:xfrm>
              <a:off x="1170" y="3039"/>
              <a:ext cx="1561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3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OBS: Em 2015, os dados são de </a:t>
              </a:r>
              <a:r>
                <a:rPr lang="pt-BR" altLang="pt-BR" sz="1300" dirty="0" smtClean="0">
                  <a:solidFill>
                    <a:srgbClr val="000000"/>
                  </a:solidFill>
                  <a:latin typeface="Calibri" panose="020F0502020204030204" pitchFamily="34" charset="0"/>
                </a:rPr>
                <a:t>LOA</a:t>
              </a:r>
              <a:r>
                <a:rPr kumimoji="0" lang="pt-BR" altLang="pt-BR" sz="13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.</a:t>
              </a:r>
              <a:endParaRPr kumimoji="0" lang="pt-BR" altLang="pt-B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6" name="Rectangle 66"/>
            <p:cNvSpPr>
              <a:spLocks noChangeArrowheads="1"/>
            </p:cNvSpPr>
            <p:nvPr/>
          </p:nvSpPr>
          <p:spPr bwMode="auto">
            <a:xfrm>
              <a:off x="1169" y="3223"/>
              <a:ext cx="93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Dados: SIAFI Gerencial</a:t>
              </a:r>
              <a:endParaRPr kumimoji="0" lang="pt-BR" altLang="pt-B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7" name="Rectangle 67"/>
            <p:cNvSpPr>
              <a:spLocks noChangeArrowheads="1"/>
            </p:cNvSpPr>
            <p:nvPr/>
          </p:nvSpPr>
          <p:spPr bwMode="auto">
            <a:xfrm>
              <a:off x="6165" y="1786"/>
              <a:ext cx="399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300" b="1" i="0" u="none" strike="noStrike" cap="none" normalizeH="0" baseline="0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anose="020F0502020204030204" pitchFamily="34" charset="0"/>
                </a:rPr>
                <a:t>Variação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8" name="Rectangle 68"/>
            <p:cNvSpPr>
              <a:spLocks noChangeArrowheads="1"/>
            </p:cNvSpPr>
            <p:nvPr/>
          </p:nvSpPr>
          <p:spPr bwMode="auto">
            <a:xfrm>
              <a:off x="6299" y="1928"/>
              <a:ext cx="77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300" b="1" i="0" u="none" strike="noStrike" cap="none" normalizeH="0" baseline="0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anose="020F0502020204030204" pitchFamily="34" charset="0"/>
                </a:rPr>
                <a:t>%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9" name="Rectangle 69"/>
            <p:cNvSpPr>
              <a:spLocks noChangeArrowheads="1"/>
            </p:cNvSpPr>
            <p:nvPr/>
          </p:nvSpPr>
          <p:spPr bwMode="auto">
            <a:xfrm>
              <a:off x="3495" y="1552"/>
              <a:ext cx="762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7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</a:rPr>
                <a:t>Lei + Créditos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0" name="Rectangle 70"/>
            <p:cNvSpPr>
              <a:spLocks noChangeArrowheads="1"/>
            </p:cNvSpPr>
            <p:nvPr/>
          </p:nvSpPr>
          <p:spPr bwMode="auto">
            <a:xfrm>
              <a:off x="3444" y="1262"/>
              <a:ext cx="911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4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Tabela 5 - Bolsas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1" name="Rectangle 71"/>
            <p:cNvSpPr>
              <a:spLocks noChangeArrowheads="1"/>
            </p:cNvSpPr>
            <p:nvPr/>
          </p:nvSpPr>
          <p:spPr bwMode="auto">
            <a:xfrm>
              <a:off x="4779" y="1744"/>
              <a:ext cx="32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800" b="1" i="0" u="none" strike="noStrike" cap="none" normalizeH="0" baseline="0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anose="020F0502020204030204" pitchFamily="34" charset="0"/>
                </a:rPr>
                <a:t>Total 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2" name="Rectangle 72"/>
            <p:cNvSpPr>
              <a:spLocks noChangeArrowheads="1"/>
            </p:cNvSpPr>
            <p:nvPr/>
          </p:nvSpPr>
          <p:spPr bwMode="auto">
            <a:xfrm>
              <a:off x="4758" y="1928"/>
              <a:ext cx="32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800" b="1" i="0" u="none" strike="noStrike" cap="none" normalizeH="0" baseline="0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anose="020F0502020204030204" pitchFamily="34" charset="0"/>
                </a:rPr>
                <a:t>CNPq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3" name="Rectangle 73"/>
            <p:cNvSpPr>
              <a:spLocks noChangeArrowheads="1"/>
            </p:cNvSpPr>
            <p:nvPr/>
          </p:nvSpPr>
          <p:spPr bwMode="auto">
            <a:xfrm>
              <a:off x="1996" y="1744"/>
              <a:ext cx="135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800" b="1" i="0" u="none" strike="noStrike" cap="none" normalizeH="0" baseline="0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anose="020F0502020204030204" pitchFamily="34" charset="0"/>
                </a:rPr>
                <a:t>Ciência sem Fronteiras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4" name="Rectangle 74"/>
            <p:cNvSpPr>
              <a:spLocks noChangeArrowheads="1"/>
            </p:cNvSpPr>
            <p:nvPr/>
          </p:nvSpPr>
          <p:spPr bwMode="auto">
            <a:xfrm>
              <a:off x="5340" y="1836"/>
              <a:ext cx="708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800" b="1" i="0" u="none" strike="noStrike" cap="none" normalizeH="0" baseline="0" smtClean="0">
                  <a:ln>
                    <a:noFill/>
                  </a:ln>
                  <a:solidFill>
                    <a:srgbClr val="1F497D"/>
                  </a:solidFill>
                  <a:effectLst/>
                  <a:latin typeface="Calibri" panose="020F0502020204030204" pitchFamily="34" charset="0"/>
                </a:rPr>
                <a:t>Total Bolsas</a:t>
              </a:r>
              <a:endParaRPr kumimoji="0" lang="pt-BR" alt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5" name="Rectangle 75"/>
            <p:cNvSpPr>
              <a:spLocks noChangeArrowheads="1"/>
            </p:cNvSpPr>
            <p:nvPr/>
          </p:nvSpPr>
          <p:spPr bwMode="auto">
            <a:xfrm>
              <a:off x="1149" y="1715"/>
              <a:ext cx="5382" cy="22"/>
            </a:xfrm>
            <a:prstGeom prst="rect">
              <a:avLst/>
            </a:prstGeom>
            <a:solidFill>
              <a:srgbClr val="4F81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  <p:sp>
          <p:nvSpPr>
            <p:cNvPr id="176" name="Rectangle 76"/>
            <p:cNvSpPr>
              <a:spLocks noChangeArrowheads="1"/>
            </p:cNvSpPr>
            <p:nvPr/>
          </p:nvSpPr>
          <p:spPr bwMode="auto">
            <a:xfrm>
              <a:off x="1149" y="1914"/>
              <a:ext cx="3397" cy="21"/>
            </a:xfrm>
            <a:prstGeom prst="rect">
              <a:avLst/>
            </a:prstGeom>
            <a:solidFill>
              <a:srgbClr val="4F81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  <p:sp>
          <p:nvSpPr>
            <p:cNvPr id="177" name="Rectangle 77"/>
            <p:cNvSpPr>
              <a:spLocks noChangeArrowheads="1"/>
            </p:cNvSpPr>
            <p:nvPr/>
          </p:nvSpPr>
          <p:spPr bwMode="auto">
            <a:xfrm>
              <a:off x="1149" y="2112"/>
              <a:ext cx="5382" cy="21"/>
            </a:xfrm>
            <a:prstGeom prst="rect">
              <a:avLst/>
            </a:prstGeom>
            <a:solidFill>
              <a:srgbClr val="4F81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  <p:sp>
          <p:nvSpPr>
            <p:cNvPr id="178" name="Rectangle 78"/>
            <p:cNvSpPr>
              <a:spLocks noChangeArrowheads="1"/>
            </p:cNvSpPr>
            <p:nvPr/>
          </p:nvSpPr>
          <p:spPr bwMode="auto">
            <a:xfrm>
              <a:off x="1149" y="2289"/>
              <a:ext cx="5382" cy="21"/>
            </a:xfrm>
            <a:prstGeom prst="rect">
              <a:avLst/>
            </a:prstGeom>
            <a:solidFill>
              <a:srgbClr val="4F81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  <p:sp>
          <p:nvSpPr>
            <p:cNvPr id="179" name="Rectangle 79"/>
            <p:cNvSpPr>
              <a:spLocks noChangeArrowheads="1"/>
            </p:cNvSpPr>
            <p:nvPr/>
          </p:nvSpPr>
          <p:spPr bwMode="auto">
            <a:xfrm>
              <a:off x="1149" y="2466"/>
              <a:ext cx="5382" cy="21"/>
            </a:xfrm>
            <a:prstGeom prst="rect">
              <a:avLst/>
            </a:prstGeom>
            <a:solidFill>
              <a:srgbClr val="4F81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  <p:sp>
          <p:nvSpPr>
            <p:cNvPr id="180" name="Rectangle 80"/>
            <p:cNvSpPr>
              <a:spLocks noChangeArrowheads="1"/>
            </p:cNvSpPr>
            <p:nvPr/>
          </p:nvSpPr>
          <p:spPr bwMode="auto">
            <a:xfrm>
              <a:off x="1149" y="2643"/>
              <a:ext cx="5382" cy="21"/>
            </a:xfrm>
            <a:prstGeom prst="rect">
              <a:avLst/>
            </a:prstGeom>
            <a:solidFill>
              <a:srgbClr val="4F81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  <p:sp>
          <p:nvSpPr>
            <p:cNvPr id="181" name="Rectangle 81"/>
            <p:cNvSpPr>
              <a:spLocks noChangeArrowheads="1"/>
            </p:cNvSpPr>
            <p:nvPr/>
          </p:nvSpPr>
          <p:spPr bwMode="auto">
            <a:xfrm>
              <a:off x="1149" y="2820"/>
              <a:ext cx="5382" cy="21"/>
            </a:xfrm>
            <a:prstGeom prst="rect">
              <a:avLst/>
            </a:prstGeom>
            <a:solidFill>
              <a:srgbClr val="4F81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  <p:sp>
          <p:nvSpPr>
            <p:cNvPr id="182" name="Rectangle 82"/>
            <p:cNvSpPr>
              <a:spLocks noChangeArrowheads="1"/>
            </p:cNvSpPr>
            <p:nvPr/>
          </p:nvSpPr>
          <p:spPr bwMode="auto">
            <a:xfrm>
              <a:off x="1149" y="2997"/>
              <a:ext cx="5382" cy="21"/>
            </a:xfrm>
            <a:prstGeom prst="rect">
              <a:avLst/>
            </a:prstGeom>
            <a:solidFill>
              <a:srgbClr val="4F81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  <p:sp>
          <p:nvSpPr>
            <p:cNvPr id="183" name="Rectangle 83"/>
            <p:cNvSpPr>
              <a:spLocks noChangeArrowheads="1"/>
            </p:cNvSpPr>
            <p:nvPr/>
          </p:nvSpPr>
          <p:spPr bwMode="auto">
            <a:xfrm>
              <a:off x="2216" y="1935"/>
              <a:ext cx="21" cy="1083"/>
            </a:xfrm>
            <a:prstGeom prst="rect">
              <a:avLst/>
            </a:prstGeom>
            <a:solidFill>
              <a:srgbClr val="4F81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  <p:sp>
          <p:nvSpPr>
            <p:cNvPr id="184" name="Rectangle 84"/>
            <p:cNvSpPr>
              <a:spLocks noChangeArrowheads="1"/>
            </p:cNvSpPr>
            <p:nvPr/>
          </p:nvSpPr>
          <p:spPr bwMode="auto">
            <a:xfrm>
              <a:off x="2908" y="1935"/>
              <a:ext cx="21" cy="1083"/>
            </a:xfrm>
            <a:prstGeom prst="rect">
              <a:avLst/>
            </a:prstGeom>
            <a:solidFill>
              <a:srgbClr val="4F81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  <p:sp>
          <p:nvSpPr>
            <p:cNvPr id="185" name="Rectangle 85"/>
            <p:cNvSpPr>
              <a:spLocks noChangeArrowheads="1"/>
            </p:cNvSpPr>
            <p:nvPr/>
          </p:nvSpPr>
          <p:spPr bwMode="auto">
            <a:xfrm>
              <a:off x="3649" y="1737"/>
              <a:ext cx="22" cy="1281"/>
            </a:xfrm>
            <a:prstGeom prst="rect">
              <a:avLst/>
            </a:prstGeom>
            <a:solidFill>
              <a:srgbClr val="4F81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  <p:sp>
          <p:nvSpPr>
            <p:cNvPr id="186" name="Rectangle 86"/>
            <p:cNvSpPr>
              <a:spLocks noChangeArrowheads="1"/>
            </p:cNvSpPr>
            <p:nvPr/>
          </p:nvSpPr>
          <p:spPr bwMode="auto">
            <a:xfrm>
              <a:off x="4525" y="1737"/>
              <a:ext cx="21" cy="1281"/>
            </a:xfrm>
            <a:prstGeom prst="rect">
              <a:avLst/>
            </a:prstGeom>
            <a:solidFill>
              <a:srgbClr val="4F81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  <p:sp>
          <p:nvSpPr>
            <p:cNvPr id="187" name="Rectangle 87"/>
            <p:cNvSpPr>
              <a:spLocks noChangeArrowheads="1"/>
            </p:cNvSpPr>
            <p:nvPr/>
          </p:nvSpPr>
          <p:spPr bwMode="auto">
            <a:xfrm>
              <a:off x="5231" y="1737"/>
              <a:ext cx="22" cy="1281"/>
            </a:xfrm>
            <a:prstGeom prst="rect">
              <a:avLst/>
            </a:prstGeom>
            <a:solidFill>
              <a:srgbClr val="4F81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  <p:sp>
          <p:nvSpPr>
            <p:cNvPr id="188" name="Rectangle 88"/>
            <p:cNvSpPr>
              <a:spLocks noChangeArrowheads="1"/>
            </p:cNvSpPr>
            <p:nvPr/>
          </p:nvSpPr>
          <p:spPr bwMode="auto">
            <a:xfrm>
              <a:off x="6065" y="1737"/>
              <a:ext cx="21" cy="1281"/>
            </a:xfrm>
            <a:prstGeom prst="rect">
              <a:avLst/>
            </a:prstGeom>
            <a:solidFill>
              <a:srgbClr val="4F81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  <p:sp>
          <p:nvSpPr>
            <p:cNvPr id="189" name="Line 89"/>
            <p:cNvSpPr>
              <a:spLocks noChangeShapeType="1"/>
            </p:cNvSpPr>
            <p:nvPr/>
          </p:nvSpPr>
          <p:spPr bwMode="auto">
            <a:xfrm>
              <a:off x="6531" y="1248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  <p:sp>
          <p:nvSpPr>
            <p:cNvPr id="190" name="Rectangle 90"/>
            <p:cNvSpPr>
              <a:spLocks noChangeArrowheads="1"/>
            </p:cNvSpPr>
            <p:nvPr/>
          </p:nvSpPr>
          <p:spPr bwMode="auto">
            <a:xfrm>
              <a:off x="6531" y="1248"/>
              <a:ext cx="7" cy="7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  <p:sp>
          <p:nvSpPr>
            <p:cNvPr id="191" name="Line 91"/>
            <p:cNvSpPr>
              <a:spLocks noChangeShapeType="1"/>
            </p:cNvSpPr>
            <p:nvPr/>
          </p:nvSpPr>
          <p:spPr bwMode="auto">
            <a:xfrm>
              <a:off x="6531" y="1397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  <p:sp>
          <p:nvSpPr>
            <p:cNvPr id="192" name="Rectangle 92"/>
            <p:cNvSpPr>
              <a:spLocks noChangeArrowheads="1"/>
            </p:cNvSpPr>
            <p:nvPr/>
          </p:nvSpPr>
          <p:spPr bwMode="auto">
            <a:xfrm>
              <a:off x="6531" y="1397"/>
              <a:ext cx="7" cy="7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  <p:sp>
          <p:nvSpPr>
            <p:cNvPr id="193" name="Line 93"/>
            <p:cNvSpPr>
              <a:spLocks noChangeShapeType="1"/>
            </p:cNvSpPr>
            <p:nvPr/>
          </p:nvSpPr>
          <p:spPr bwMode="auto">
            <a:xfrm>
              <a:off x="6531" y="3174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  <p:sp>
          <p:nvSpPr>
            <p:cNvPr id="194" name="Rectangle 94"/>
            <p:cNvSpPr>
              <a:spLocks noChangeArrowheads="1"/>
            </p:cNvSpPr>
            <p:nvPr/>
          </p:nvSpPr>
          <p:spPr bwMode="auto">
            <a:xfrm>
              <a:off x="6531" y="3174"/>
              <a:ext cx="7" cy="7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  <p:sp>
          <p:nvSpPr>
            <p:cNvPr id="195" name="Line 95"/>
            <p:cNvSpPr>
              <a:spLocks noChangeShapeType="1"/>
            </p:cNvSpPr>
            <p:nvPr/>
          </p:nvSpPr>
          <p:spPr bwMode="auto">
            <a:xfrm>
              <a:off x="6531" y="3344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  <p:sp>
          <p:nvSpPr>
            <p:cNvPr id="196" name="Rectangle 96"/>
            <p:cNvSpPr>
              <a:spLocks noChangeArrowheads="1"/>
            </p:cNvSpPr>
            <p:nvPr/>
          </p:nvSpPr>
          <p:spPr bwMode="auto">
            <a:xfrm>
              <a:off x="6531" y="3344"/>
              <a:ext cx="7" cy="7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</p:grpSp>
    </p:spTree>
    <p:extLst>
      <p:ext uri="{BB962C8B-B14F-4D97-AF65-F5344CB8AC3E}">
        <p14:creationId xmlns:p14="http://schemas.microsoft.com/office/powerpoint/2010/main" xmlns="" val="3766840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838</TotalTime>
  <Words>821</Words>
  <Application>Microsoft Office PowerPoint</Application>
  <PresentationFormat>Personalizar</PresentationFormat>
  <Paragraphs>305</Paragraphs>
  <Slides>13</Slides>
  <Notes>8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5" baseType="lpstr">
      <vt:lpstr>Tema do Office</vt:lpstr>
      <vt:lpstr>Planilha</vt:lpstr>
      <vt:lpstr>Slide 1</vt:lpstr>
      <vt:lpstr>Dispêndio Nacional em C&amp;T</vt:lpstr>
      <vt:lpstr>Evolução do Orçamento do MCTI</vt:lpstr>
      <vt:lpstr>Evolução do Orçamento Total por Grupo de Natureza de Despesa</vt:lpstr>
      <vt:lpstr>Dotação de OCC</vt:lpstr>
      <vt:lpstr>Evolução do Orçamento do FNDCT</vt:lpstr>
      <vt:lpstr>Legislação do FNDCT</vt:lpstr>
      <vt:lpstr>FNDCT</vt:lpstr>
      <vt:lpstr>Bolsas</vt:lpstr>
      <vt:lpstr>Organizações Sociais em 2015</vt:lpstr>
      <vt:lpstr>UPs</vt:lpstr>
      <vt:lpstr>Histórico dos limites de empenho e de pagamento do orçamento de OCC do MCTI e dos restos a pagar</vt:lpstr>
      <vt:lpstr>OBRIGADO.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Parte I - Orçamento</dc:title>
  <dc:creator>Cristian de Oliveira Lima</dc:creator>
  <cp:lastModifiedBy>amandavs</cp:lastModifiedBy>
  <cp:revision>87</cp:revision>
  <cp:lastPrinted>2015-05-22T13:50:05Z</cp:lastPrinted>
  <dcterms:created xsi:type="dcterms:W3CDTF">2015-03-03T17:40:17Z</dcterms:created>
  <dcterms:modified xsi:type="dcterms:W3CDTF">2015-05-25T13:21:48Z</dcterms:modified>
</cp:coreProperties>
</file>