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  <p:sldMasterId id="2147483694" r:id="rId3"/>
    <p:sldMasterId id="2147483706" r:id="rId4"/>
  </p:sldMasterIdLst>
  <p:notesMasterIdLst>
    <p:notesMasterId r:id="rId31"/>
  </p:notesMasterIdLst>
  <p:handoutMasterIdLst>
    <p:handoutMasterId r:id="rId32"/>
  </p:handoutMasterIdLst>
  <p:sldIdLst>
    <p:sldId id="678" r:id="rId5"/>
    <p:sldId id="719" r:id="rId6"/>
    <p:sldId id="739" r:id="rId7"/>
    <p:sldId id="746" r:id="rId8"/>
    <p:sldId id="740" r:id="rId9"/>
    <p:sldId id="742" r:id="rId10"/>
    <p:sldId id="745" r:id="rId11"/>
    <p:sldId id="748" r:id="rId12"/>
    <p:sldId id="722" r:id="rId13"/>
    <p:sldId id="747" r:id="rId14"/>
    <p:sldId id="727" r:id="rId15"/>
    <p:sldId id="728" r:id="rId16"/>
    <p:sldId id="732" r:id="rId17"/>
    <p:sldId id="735" r:id="rId18"/>
    <p:sldId id="734" r:id="rId19"/>
    <p:sldId id="736" r:id="rId20"/>
    <p:sldId id="737" r:id="rId21"/>
    <p:sldId id="611" r:id="rId22"/>
    <p:sldId id="624" r:id="rId23"/>
    <p:sldId id="625" r:id="rId24"/>
    <p:sldId id="627" r:id="rId25"/>
    <p:sldId id="630" r:id="rId26"/>
    <p:sldId id="628" r:id="rId27"/>
    <p:sldId id="629" r:id="rId28"/>
    <p:sldId id="717" r:id="rId29"/>
    <p:sldId id="609" r:id="rId30"/>
  </p:sldIdLst>
  <p:sldSz cx="9144000" cy="6858000" type="screen4x3"/>
  <p:notesSz cx="67818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48500"/>
    <a:srgbClr val="E2AC00"/>
    <a:srgbClr val="008600"/>
    <a:srgbClr val="E25B00"/>
    <a:srgbClr val="009644"/>
    <a:srgbClr val="FF6600"/>
    <a:srgbClr val="0070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1697" autoAdjust="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patricia.vasconcelos\OneDrive\MINISTERIO\Cronicas\SB%20-%20Cronicas\Analise_Resultados\Tabelas%20e%20Figuras\Figuras%20-%20Sa&#250;de%20Brasil%20final%2029.06.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aria.siqueira\AppData\Local\Microsoft\Windows\Temporary%20Internet%20Files\Content.Outlook\67SWNBAR\Tabelas%20e%20Figuras%20-%20Sa&#250;de%20Brasil%20Novo_Richard1%20(2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PLANO%20DCNT\PLANO%20CRONICAS_MONITORAMENTO\Monitoramento%202013%20a%202017\Monitoramento%202017\Apresenta&#231;&#245;es\PNS%20-%20DCNT%20e%20fatores%20de%20risco%20-%20Brasi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PLANO%20DCNT\PLANO%20CRONICAS_MONITORAMENTO\Monitoramento%202013%20a%202017\Monitoramento%202017\Apresenta&#231;&#245;es\PNS%20-%20DCNT%20e%20fatores%20de%20risco%20-%20Brasi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ocnas\SVS\CGDANT\DCNT\AR&#201;A_TECNICA\VIGITEL\Vigitel%202016\Lan&#231;amento\Gr&#225;ficos%20Vigitel%202016%20com%20tabagism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-2,5%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ao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ano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77004387058605717"/>
          <c:y val="0.1380382467515886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45362286556729"/>
          <c:y val="0.119489060694996"/>
          <c:w val="0.78855082310544411"/>
          <c:h val="0.65202567966125735"/>
        </c:manualLayout>
      </c:layout>
      <c:lineChart>
        <c:grouping val="standard"/>
        <c:varyColors val="0"/>
        <c:ser>
          <c:idx val="4"/>
          <c:order val="0"/>
          <c:tx>
            <c:strRef>
              <c:f>'Grafico 1 - Brasil'!$A$6</c:f>
              <c:strCache>
                <c:ptCount val="1"/>
                <c:pt idx="0">
                  <c:v>Taxa de mortalidade padronizada</c:v>
                </c:pt>
              </c:strCache>
            </c:strRef>
          </c:tx>
          <c:trendline>
            <c:name>Tendência</c:name>
            <c:trendlineType val="linear"/>
            <c:dispRSqr val="0"/>
            <c:dispEq val="0"/>
          </c:trendline>
          <c:cat>
            <c:numRef>
              <c:f>'Grafico 1 - Brasil'!$B$5:$P$5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'Grafico 1 - Brasil'!$B$6:$P$6</c:f>
              <c:numCache>
                <c:formatCode>0.00</c:formatCode>
                <c:ptCount val="15"/>
                <c:pt idx="0">
                  <c:v>448.96559999999999</c:v>
                </c:pt>
                <c:pt idx="1">
                  <c:v>438.96800000000002</c:v>
                </c:pt>
                <c:pt idx="2">
                  <c:v>428.7253</c:v>
                </c:pt>
                <c:pt idx="3">
                  <c:v>420.1755</c:v>
                </c:pt>
                <c:pt idx="4">
                  <c:v>411.3295</c:v>
                </c:pt>
                <c:pt idx="5">
                  <c:v>401.11410000000001</c:v>
                </c:pt>
                <c:pt idx="6">
                  <c:v>391.8322</c:v>
                </c:pt>
                <c:pt idx="7">
                  <c:v>383.40109999999999</c:v>
                </c:pt>
                <c:pt idx="8">
                  <c:v>375.93860000000001</c:v>
                </c:pt>
                <c:pt idx="9">
                  <c:v>368.43220000000002</c:v>
                </c:pt>
                <c:pt idx="10">
                  <c:v>362.91829999999999</c:v>
                </c:pt>
                <c:pt idx="11">
                  <c:v>356.81810000000002</c:v>
                </c:pt>
                <c:pt idx="12">
                  <c:v>352.81439999999998</c:v>
                </c:pt>
                <c:pt idx="13">
                  <c:v>349.40339999999998</c:v>
                </c:pt>
                <c:pt idx="14">
                  <c:v>347.40699999999998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421-4AA8-BE8A-30650431B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36480"/>
        <c:axId val="65484416"/>
      </c:lineChart>
      <c:catAx>
        <c:axId val="8283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</a:t>
                </a:r>
              </a:p>
            </c:rich>
          </c:tx>
          <c:layout>
            <c:manualLayout>
              <c:xMode val="edge"/>
              <c:yMode val="edge"/>
              <c:x val="0.47872424482515274"/>
              <c:y val="0.84173490453164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5484416"/>
        <c:crosses val="autoZero"/>
        <c:auto val="1"/>
        <c:lblAlgn val="ctr"/>
        <c:lblOffset val="100"/>
        <c:noMultiLvlLbl val="0"/>
      </c:catAx>
      <c:valAx>
        <c:axId val="65484416"/>
        <c:scaling>
          <c:orientation val="minMax"/>
          <c:max val="450"/>
          <c:min val="30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algn="l">
                  <a:defRPr/>
                </a:pPr>
                <a:r>
                  <a:rPr lang="en-US" dirty="0"/>
                  <a:t>Taxa de </a:t>
                </a:r>
                <a:r>
                  <a:rPr lang="en-US" dirty="0" err="1" smtClean="0"/>
                  <a:t>mortalidade</a:t>
                </a:r>
                <a:r>
                  <a:rPr lang="en-US" dirty="0" smtClean="0"/>
                  <a:t>**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7441839522945386E-2"/>
              <c:y val="0.2245287749977004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82836480"/>
        <c:crosses val="autoZero"/>
        <c:crossBetween val="between"/>
        <c:minorUnit val="50"/>
      </c:valAx>
    </c:plotArea>
    <c:legend>
      <c:legendPos val="b"/>
      <c:layout>
        <c:manualLayout>
          <c:xMode val="edge"/>
          <c:yMode val="edge"/>
          <c:x val="0.2078693246971666"/>
          <c:y val="0.89571428126644315"/>
          <c:w val="0.57006918431312592"/>
          <c:h val="8.822602690677899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'Mamo e papa'!$B$53</c:f>
              <c:strCache>
                <c:ptCount val="1"/>
                <c:pt idx="0">
                  <c:v>Mamografia (nos últimos 2 anos)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'Mamo e papa'!$D$52:$M$52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 formatCode="0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'Mamo e papa'!$D$53:$M$53</c:f>
              <c:numCache>
                <c:formatCode>0.0</c:formatCode>
                <c:ptCount val="10"/>
                <c:pt idx="0">
                  <c:v>71.099999999999994</c:v>
                </c:pt>
                <c:pt idx="1">
                  <c:v>71.7</c:v>
                </c:pt>
                <c:pt idx="2">
                  <c:v>72.400000000000006</c:v>
                </c:pt>
                <c:pt idx="3">
                  <c:v>73.400000000000006</c:v>
                </c:pt>
                <c:pt idx="4">
                  <c:v>74.400000000000006</c:v>
                </c:pt>
                <c:pt idx="5">
                  <c:v>77.400000000000006</c:v>
                </c:pt>
                <c:pt idx="6">
                  <c:v>78</c:v>
                </c:pt>
                <c:pt idx="7">
                  <c:v>77.8</c:v>
                </c:pt>
                <c:pt idx="8">
                  <c:v>78.099999999999994</c:v>
                </c:pt>
                <c:pt idx="9" formatCode="General">
                  <c:v>78.2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31968"/>
        <c:axId val="106435648"/>
      </c:lineChart>
      <c:catAx>
        <c:axId val="1125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35648"/>
        <c:crosses val="autoZero"/>
        <c:auto val="1"/>
        <c:lblAlgn val="ctr"/>
        <c:lblOffset val="100"/>
        <c:noMultiLvlLbl val="0"/>
      </c:catAx>
      <c:valAx>
        <c:axId val="106435648"/>
        <c:scaling>
          <c:orientation val="minMax"/>
          <c:max val="90"/>
          <c:min val="6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125319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'Mamo e papa'!$B$64</c:f>
              <c:strCache>
                <c:ptCount val="1"/>
                <c:pt idx="0">
                  <c:v>Papaniculau (nos últimos 3 anos)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'Mamo e papa'!$D$63:$M$63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 formatCode="0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'Mamo e papa'!$D$64:$M$64</c:f>
              <c:numCache>
                <c:formatCode>0.0</c:formatCode>
                <c:ptCount val="10"/>
                <c:pt idx="0">
                  <c:v>82</c:v>
                </c:pt>
                <c:pt idx="1">
                  <c:v>83.3</c:v>
                </c:pt>
                <c:pt idx="2">
                  <c:v>82.2</c:v>
                </c:pt>
                <c:pt idx="3">
                  <c:v>82.2</c:v>
                </c:pt>
                <c:pt idx="4">
                  <c:v>81.8</c:v>
                </c:pt>
                <c:pt idx="5">
                  <c:v>82.3</c:v>
                </c:pt>
                <c:pt idx="6">
                  <c:v>82.9</c:v>
                </c:pt>
                <c:pt idx="7">
                  <c:v>81.400000000000006</c:v>
                </c:pt>
                <c:pt idx="8">
                  <c:v>81</c:v>
                </c:pt>
                <c:pt idx="9" formatCode="General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07392"/>
        <c:axId val="106437952"/>
      </c:lineChart>
      <c:catAx>
        <c:axId val="1125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37952"/>
        <c:crosses val="autoZero"/>
        <c:auto val="1"/>
        <c:lblAlgn val="ctr"/>
        <c:lblOffset val="100"/>
        <c:noMultiLvlLbl val="0"/>
      </c:catAx>
      <c:valAx>
        <c:axId val="106437952"/>
        <c:scaling>
          <c:orientation val="minMax"/>
          <c:max val="90"/>
          <c:min val="6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125073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10009695192605"/>
          <c:y val="9.7620826239533012E-2"/>
          <c:w val="0.87580546176960605"/>
          <c:h val="0.7736737869830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'[Tabelas e Figuras - Saúde Brasil Novo_Richard1 (2).xlsx]Gráfico sexol'!$A$6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6.4811459953838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1C-4E15-BA16-BA57792A4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8370817334065E-3"/>
                  <c:y val="5.2674343844869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1C-4E15-BA16-BA57792A4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'[Tabelas e Figuras - Saúde Brasil Novo_Richard1 (2).xlsx]Gráfico sexol'!$B$5:$C$5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cat>
          <c:val>
            <c:numRef>
              <c:f>'[Tabelas e Figuras - Saúde Brasil Novo_Richard1 (2).xlsx]Gráfico sexol'!$B$6:$C$6</c:f>
              <c:numCache>
                <c:formatCode>0.00</c:formatCode>
                <c:ptCount val="2"/>
                <c:pt idx="0">
                  <c:v>543.89980000000003</c:v>
                </c:pt>
                <c:pt idx="1">
                  <c:v>423.09589999999997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1C-4E15-BA16-BA57792A43A1}"/>
            </c:ext>
          </c:extLst>
        </c:ser>
        <c:ser>
          <c:idx val="1"/>
          <c:order val="1"/>
          <c:tx>
            <c:strRef>
              <c:f>'[Tabelas e Figuras - Saúde Brasil Novo_Richard1 (2).xlsx]Gráfico sexol'!$A$7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rgbClr val="7030A0"/>
              </a:solidFill>
            </a:ln>
          </c:spPr>
          <c:invertIfNegative val="0"/>
          <c:dLbls>
            <c:dLbl>
              <c:idx val="0"/>
              <c:layout>
                <c:manualLayout>
                  <c:x val="-4.0226267794950719E-17"/>
                  <c:y val="5.2674343844869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1C-4E15-BA16-BA57792A4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41854086670325E-3"/>
                  <c:y val="1.309982130440071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1C-4E15-BA16-BA57792A4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'[Tabelas e Figuras - Saúde Brasil Novo_Richard1 (2).xlsx]Gráfico sexol'!$B$5:$C$5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cat>
          <c:val>
            <c:numRef>
              <c:f>'[Tabelas e Figuras - Saúde Brasil Novo_Richard1 (2).xlsx]Gráfico sexol'!$B$7:$C$7</c:f>
              <c:numCache>
                <c:formatCode>0.00</c:formatCode>
                <c:ptCount val="2"/>
                <c:pt idx="0">
                  <c:v>348.85469999999998</c:v>
                </c:pt>
                <c:pt idx="1">
                  <c:v>280.91980000000001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1C-4E15-BA16-BA57792A4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2"/>
        <c:axId val="108749824"/>
        <c:axId val="108790912"/>
      </c:barChart>
      <c:catAx>
        <c:axId val="10874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err="1"/>
                  <a:t>Ano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51898882273421765"/>
              <c:y val="0.92802813041393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8790912"/>
        <c:crosses val="autoZero"/>
        <c:auto val="1"/>
        <c:lblAlgn val="ctr"/>
        <c:lblOffset val="100"/>
        <c:noMultiLvlLbl val="0"/>
      </c:catAx>
      <c:valAx>
        <c:axId val="108790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pt-BR" sz="1100"/>
                  <a:t>Taxa de mortalidade *</a:t>
                </a:r>
              </a:p>
            </c:rich>
          </c:tx>
          <c:layout>
            <c:manualLayout>
              <c:xMode val="edge"/>
              <c:yMode val="edge"/>
              <c:x val="1.0812287774511934E-2"/>
              <c:y val="0.229507081542963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8749824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45113361698777016"/>
          <c:y val="0"/>
          <c:w val="0.44521696196911825"/>
          <c:h val="9.0318547084675085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58248112501995E-2"/>
          <c:y val="2.8340080971659919E-2"/>
          <c:w val="0.9259270062432402"/>
          <c:h val="0.83603238866396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'PNS - DCNT'!$C$2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1886706281505383E-3"/>
                  <c:y val="3.3711056430184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773412563010766E-3"/>
                  <c:y val="-1.011331692905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716765703764045E-3"/>
                  <c:y val="-3.3711056430184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603471985268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716765703762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660118844516154E-3"/>
                  <c:y val="6.7422112860369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537688454827845E-2"/>
                  <c:y val="-3.3711056430184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88A-47B0-99E5-B15E85C30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'PNS - DCNT'!$E$25:$E$31</c:f>
                <c:numCache>
                  <c:formatCode>General</c:formatCode>
                  <c:ptCount val="7"/>
                  <c:pt idx="0">
                    <c:v>0.29999999999999982</c:v>
                  </c:pt>
                  <c:pt idx="1">
                    <c:v>0.29999999999999982</c:v>
                  </c:pt>
                  <c:pt idx="2">
                    <c:v>0.39999999999999947</c:v>
                  </c:pt>
                  <c:pt idx="3">
                    <c:v>0.29999999999999982</c:v>
                  </c:pt>
                  <c:pt idx="4">
                    <c:v>0.5</c:v>
                  </c:pt>
                  <c:pt idx="5">
                    <c:v>0.5</c:v>
                  </c:pt>
                  <c:pt idx="6">
                    <c:v>0.60000000000000142</c:v>
                  </c:pt>
                </c:numCache>
              </c:numRef>
            </c:plus>
            <c:minus>
              <c:numRef>
                <c:f>'PNS - DCNT'!$D$25:$D$31</c:f>
                <c:numCache>
                  <c:formatCode>General</c:formatCode>
                  <c:ptCount val="7"/>
                  <c:pt idx="0">
                    <c:v>0.30000000000000027</c:v>
                  </c:pt>
                  <c:pt idx="1">
                    <c:v>0.30000000000000071</c:v>
                  </c:pt>
                  <c:pt idx="2">
                    <c:v>0.29999999999999982</c:v>
                  </c:pt>
                  <c:pt idx="3">
                    <c:v>0.30000000000000071</c:v>
                  </c:pt>
                  <c:pt idx="4">
                    <c:v>0.39999999999999947</c:v>
                  </c:pt>
                  <c:pt idx="5">
                    <c:v>0.40000000000000036</c:v>
                  </c:pt>
                  <c:pt idx="6">
                    <c:v>0.59999999999999787</c:v>
                  </c:pt>
                </c:numCache>
              </c:numRef>
            </c:minus>
          </c:errBars>
          <c:cat>
            <c:strRef>
              <c:f>'PNS - DCNT'!$B$7:$B$13</c:f>
              <c:strCache>
                <c:ptCount val="7"/>
                <c:pt idx="0">
                  <c:v>Alguma doença do coração</c:v>
                </c:pt>
                <c:pt idx="1">
                  <c:v>Asma</c:v>
                </c:pt>
                <c:pt idx="2">
                  <c:v>Diabetes</c:v>
                </c:pt>
                <c:pt idx="3">
                  <c:v>Artrite ou reumatismo</c:v>
                </c:pt>
                <c:pt idx="4">
                  <c:v>Depressão</c:v>
                </c:pt>
                <c:pt idx="5">
                  <c:v>Colesterol alto</c:v>
                </c:pt>
                <c:pt idx="6">
                  <c:v>Hipertensão</c:v>
                </c:pt>
              </c:strCache>
            </c:strRef>
          </c:cat>
          <c:val>
            <c:numRef>
              <c:f>'PNS - DCNT'!$C$7:$C$13</c:f>
              <c:numCache>
                <c:formatCode>#,#00_ ;\-#,#00_ ;"- ";@" "</c:formatCode>
                <c:ptCount val="7"/>
                <c:pt idx="0">
                  <c:v>4.2</c:v>
                </c:pt>
                <c:pt idx="1">
                  <c:v>4.4000000000000004</c:v>
                </c:pt>
                <c:pt idx="2">
                  <c:v>6.2</c:v>
                </c:pt>
                <c:pt idx="3">
                  <c:v>6.4</c:v>
                </c:pt>
                <c:pt idx="4">
                  <c:v>7.6</c:v>
                </c:pt>
                <c:pt idx="5">
                  <c:v>12.5</c:v>
                </c:pt>
                <c:pt idx="6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88A-47B0-99E5-B15E85C30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11008"/>
        <c:axId val="108795520"/>
      </c:barChart>
      <c:catAx>
        <c:axId val="10961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795520"/>
        <c:crosses val="autoZero"/>
        <c:auto val="1"/>
        <c:lblAlgn val="ctr"/>
        <c:lblOffset val="100"/>
        <c:noMultiLvlLbl val="0"/>
      </c:catAx>
      <c:valAx>
        <c:axId val="1087955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#,#00_ ;\-#,#00_ ;&quot;- &quot;;@&quot; &quot;" sourceLinked="1"/>
        <c:majorTickMark val="out"/>
        <c:minorTickMark val="none"/>
        <c:tickLblPos val="nextTo"/>
        <c:crossAx val="10961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'PNS DM Região'!$A$2:$A$4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'PNS DM Região'!$G$7:$G$12</c:f>
                <c:numCache>
                  <c:formatCode>General</c:formatCode>
                  <c:ptCount val="6"/>
                  <c:pt idx="0">
                    <c:v>0.39999999999999947</c:v>
                  </c:pt>
                  <c:pt idx="1">
                    <c:v>0.60000000000000053</c:v>
                  </c:pt>
                  <c:pt idx="2">
                    <c:v>0.39999999999999947</c:v>
                  </c:pt>
                  <c:pt idx="3">
                    <c:v>0.60000000000000053</c:v>
                  </c:pt>
                  <c:pt idx="4">
                    <c:v>0.79999999999999982</c:v>
                  </c:pt>
                  <c:pt idx="5">
                    <c:v>0.59999999999999964</c:v>
                  </c:pt>
                </c:numCache>
              </c:numRef>
            </c:plus>
            <c:minus>
              <c:numRef>
                <c:f>'PNS DM Região'!$F$7:$F$12</c:f>
                <c:numCache>
                  <c:formatCode>General</c:formatCode>
                  <c:ptCount val="6"/>
                  <c:pt idx="0">
                    <c:v>0.29999999999999982</c:v>
                  </c:pt>
                  <c:pt idx="1">
                    <c:v>0.69999999999999973</c:v>
                  </c:pt>
                  <c:pt idx="2">
                    <c:v>0.5</c:v>
                  </c:pt>
                  <c:pt idx="3">
                    <c:v>0.69999999999999929</c:v>
                  </c:pt>
                  <c:pt idx="4">
                    <c:v>0.79999999999999982</c:v>
                  </c:pt>
                  <c:pt idx="5">
                    <c:v>0.70000000000000018</c:v>
                  </c:pt>
                </c:numCache>
              </c:numRef>
            </c:minus>
          </c:errBars>
          <c:cat>
            <c:strRef>
              <c:f>'PNS DM Região'!$I$7:$I$12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'PNS DM Região'!$B$7:$B$12</c:f>
              <c:numCache>
                <c:formatCode>General</c:formatCode>
                <c:ptCount val="6"/>
                <c:pt idx="0">
                  <c:v>6.2</c:v>
                </c:pt>
                <c:pt idx="1">
                  <c:v>4.3</c:v>
                </c:pt>
                <c:pt idx="2">
                  <c:v>5.4</c:v>
                </c:pt>
                <c:pt idx="3">
                  <c:v>7.1</c:v>
                </c:pt>
                <c:pt idx="4">
                  <c:v>6.2</c:v>
                </c:pt>
                <c:pt idx="5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FE-49B5-BB3C-010BAA93D50F}"/>
            </c:ext>
          </c:extLst>
        </c:ser>
        <c:ser>
          <c:idx val="1"/>
          <c:order val="1"/>
          <c:tx>
            <c:strRef>
              <c:f>'PNS DM Região'!$I$2:$I$4</c:f>
              <c:strCache>
                <c:ptCount val="1"/>
                <c:pt idx="0">
                  <c:v>HAS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'PNS DM Região'!$O$7:$O$12</c:f>
                <c:numCache>
                  <c:formatCode>General</c:formatCode>
                  <c:ptCount val="6"/>
                  <c:pt idx="0">
                    <c:v>0.60000000000000142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1.4000000000000021</c:v>
                  </c:pt>
                  <c:pt idx="5">
                    <c:v>1.1999999999999993</c:v>
                  </c:pt>
                </c:numCache>
              </c:numRef>
            </c:plus>
            <c:minus>
              <c:numRef>
                <c:f>'PNS DM Região'!$N$7:$N$12</c:f>
                <c:numCache>
                  <c:formatCode>General</c:formatCode>
                  <c:ptCount val="6"/>
                  <c:pt idx="0">
                    <c:v>0.59999999999999787</c:v>
                  </c:pt>
                  <c:pt idx="1">
                    <c:v>0.90000000000000036</c:v>
                  </c:pt>
                  <c:pt idx="2">
                    <c:v>0.89999999999999858</c:v>
                  </c:pt>
                  <c:pt idx="3">
                    <c:v>1</c:v>
                  </c:pt>
                  <c:pt idx="4">
                    <c:v>1.3999999999999986</c:v>
                  </c:pt>
                  <c:pt idx="5">
                    <c:v>1.1999999999999993</c:v>
                  </c:pt>
                </c:numCache>
              </c:numRef>
            </c:minus>
          </c:errBars>
          <c:cat>
            <c:strRef>
              <c:f>'PNS DM Região'!$I$7:$I$12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'PNS DM Região'!$J$7:$J$12</c:f>
              <c:numCache>
                <c:formatCode>General</c:formatCode>
                <c:ptCount val="6"/>
                <c:pt idx="0">
                  <c:v>21.4</c:v>
                </c:pt>
                <c:pt idx="1">
                  <c:v>14.5</c:v>
                </c:pt>
                <c:pt idx="2">
                  <c:v>19.399999999999999</c:v>
                </c:pt>
                <c:pt idx="3">
                  <c:v>23.3</c:v>
                </c:pt>
                <c:pt idx="4">
                  <c:v>22.9</c:v>
                </c:pt>
                <c:pt idx="5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FE-49B5-BB3C-010BAA93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38880"/>
        <c:axId val="108797248"/>
      </c:barChart>
      <c:catAx>
        <c:axId val="1117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797248"/>
        <c:crosses val="autoZero"/>
        <c:auto val="1"/>
        <c:lblAlgn val="ctr"/>
        <c:lblOffset val="100"/>
        <c:noMultiLvlLbl val="0"/>
      </c:catAx>
      <c:valAx>
        <c:axId val="108797248"/>
        <c:scaling>
          <c:orientation val="minMax"/>
          <c:max val="3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73888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42226427147507711"/>
          <c:y val="1.8565114080294935E-2"/>
          <c:w val="0.17966137934359494"/>
          <c:h val="5.60632151983113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Tabagismo!$B$69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Tabagismo!$C$68:$M$68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0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Tabagismo!$C$69:$M$69</c:f>
              <c:numCache>
                <c:formatCode>General</c:formatCode>
                <c:ptCount val="11"/>
                <c:pt idx="0">
                  <c:v>15.7</c:v>
                </c:pt>
                <c:pt idx="1">
                  <c:v>15.6</c:v>
                </c:pt>
                <c:pt idx="2">
                  <c:v>14.8</c:v>
                </c:pt>
                <c:pt idx="3">
                  <c:v>14.3</c:v>
                </c:pt>
                <c:pt idx="4">
                  <c:v>14.1</c:v>
                </c:pt>
                <c:pt idx="5">
                  <c:v>13.4</c:v>
                </c:pt>
                <c:pt idx="6">
                  <c:v>12.1</c:v>
                </c:pt>
                <c:pt idx="7">
                  <c:v>11.3</c:v>
                </c:pt>
                <c:pt idx="8">
                  <c:v>10.8</c:v>
                </c:pt>
                <c:pt idx="9">
                  <c:v>10.4</c:v>
                </c:pt>
                <c:pt idx="10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41440"/>
        <c:axId val="108840640"/>
      </c:lineChart>
      <c:catAx>
        <c:axId val="1117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40640"/>
        <c:crosses val="autoZero"/>
        <c:auto val="1"/>
        <c:lblAlgn val="ctr"/>
        <c:lblOffset val="100"/>
        <c:noMultiLvlLbl val="0"/>
      </c:catAx>
      <c:valAx>
        <c:axId val="108840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74144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IMC!$B$88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IMC!$C$87:$M$87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0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IMC!$C$88:$M$88</c:f>
              <c:numCache>
                <c:formatCode>General</c:formatCode>
                <c:ptCount val="11"/>
                <c:pt idx="0">
                  <c:v>11.8</c:v>
                </c:pt>
                <c:pt idx="1">
                  <c:v>13.3</c:v>
                </c:pt>
                <c:pt idx="2">
                  <c:v>13.7</c:v>
                </c:pt>
                <c:pt idx="3">
                  <c:v>14.3</c:v>
                </c:pt>
                <c:pt idx="4">
                  <c:v>15.1</c:v>
                </c:pt>
                <c:pt idx="5" formatCode="0.0">
                  <c:v>16</c:v>
                </c:pt>
                <c:pt idx="6" formatCode="0.0">
                  <c:v>17.399999999999999</c:v>
                </c:pt>
                <c:pt idx="7" formatCode="0.0">
                  <c:v>17.5</c:v>
                </c:pt>
                <c:pt idx="8" formatCode="0.0">
                  <c:v>17.899999999999999</c:v>
                </c:pt>
                <c:pt idx="9">
                  <c:v>18.899999999999999</c:v>
                </c:pt>
                <c:pt idx="10">
                  <c:v>18.899999999999999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55104"/>
        <c:axId val="108842944"/>
      </c:lineChart>
      <c:catAx>
        <c:axId val="1118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42944"/>
        <c:crosses val="autoZero"/>
        <c:auto val="1"/>
        <c:lblAlgn val="ctr"/>
        <c:lblOffset val="100"/>
        <c:noMultiLvlLbl val="0"/>
      </c:catAx>
      <c:valAx>
        <c:axId val="108842944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85510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'Cons. Alimentar (+)'!$B$64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'Cons. Alimentar (+)'!$E$63:$M$63</c:f>
              <c:numCache>
                <c:formatCode>0</c:formatCode>
                <c:ptCount val="9"/>
                <c:pt idx="0" formatCode="General">
                  <c:v>2008</c:v>
                </c:pt>
                <c:pt idx="1">
                  <c:v>2009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2012</c:v>
                </c:pt>
                <c:pt idx="5" formatCode="General">
                  <c:v>2013</c:v>
                </c:pt>
                <c:pt idx="6" formatCode="General">
                  <c:v>2014</c:v>
                </c:pt>
                <c:pt idx="7" formatCode="General">
                  <c:v>2015</c:v>
                </c:pt>
                <c:pt idx="8" formatCode="General">
                  <c:v>2016</c:v>
                </c:pt>
              </c:numCache>
            </c:numRef>
          </c:cat>
          <c:val>
            <c:numRef>
              <c:f>'Cons. Alimentar (+)'!$E$64:$M$64</c:f>
              <c:numCache>
                <c:formatCode>General</c:formatCode>
                <c:ptCount val="9"/>
                <c:pt idx="0" formatCode="0.0">
                  <c:v>20</c:v>
                </c:pt>
                <c:pt idx="1">
                  <c:v>20.2</c:v>
                </c:pt>
                <c:pt idx="2">
                  <c:v>19.5</c:v>
                </c:pt>
                <c:pt idx="3" formatCode="0.0">
                  <c:v>22</c:v>
                </c:pt>
                <c:pt idx="4" formatCode="0.0">
                  <c:v>22.7</c:v>
                </c:pt>
                <c:pt idx="5" formatCode="0.0">
                  <c:v>23.6</c:v>
                </c:pt>
                <c:pt idx="6" formatCode="0.0">
                  <c:v>24.1</c:v>
                </c:pt>
                <c:pt idx="7">
                  <c:v>25.2</c:v>
                </c:pt>
                <c:pt idx="8">
                  <c:v>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82464"/>
        <c:axId val="108845248"/>
      </c:lineChart>
      <c:catAx>
        <c:axId val="1123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45248"/>
        <c:crosses val="autoZero"/>
        <c:auto val="1"/>
        <c:lblAlgn val="ctr"/>
        <c:lblOffset val="100"/>
        <c:noMultiLvlLbl val="0"/>
      </c:catAx>
      <c:valAx>
        <c:axId val="108845248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123824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 parte I'!$B$53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'AF parte I'!$F$52:$M$52</c:f>
              <c:numCache>
                <c:formatCode>General</c:formatCode>
                <c:ptCount val="8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'AF parte I'!$F$53:$M$53</c:f>
              <c:numCache>
                <c:formatCode>General</c:formatCode>
                <c:ptCount val="8"/>
                <c:pt idx="0">
                  <c:v>30.3</c:v>
                </c:pt>
                <c:pt idx="1">
                  <c:v>30.5</c:v>
                </c:pt>
                <c:pt idx="2">
                  <c:v>31.6</c:v>
                </c:pt>
                <c:pt idx="3">
                  <c:v>33.5</c:v>
                </c:pt>
                <c:pt idx="4">
                  <c:v>33.799999999999997</c:v>
                </c:pt>
                <c:pt idx="5">
                  <c:v>35.299999999999997</c:v>
                </c:pt>
                <c:pt idx="6">
                  <c:v>37.6</c:v>
                </c:pt>
                <c:pt idx="7">
                  <c:v>37.6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85536"/>
        <c:axId val="106431040"/>
      </c:lineChart>
      <c:catAx>
        <c:axId val="1123855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06431040"/>
        <c:crosses val="autoZero"/>
        <c:auto val="1"/>
        <c:lblAlgn val="ctr"/>
        <c:lblOffset val="100"/>
        <c:noMultiLvlLbl val="0"/>
      </c:catAx>
      <c:valAx>
        <c:axId val="106431040"/>
        <c:scaling>
          <c:orientation val="minMax"/>
          <c:max val="50"/>
          <c:min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3855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Álcool!$B$53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Álcool!$C$52:$M$52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0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Álcool!$C$53:$M$53</c:f>
              <c:numCache>
                <c:formatCode>General</c:formatCode>
                <c:ptCount val="11"/>
                <c:pt idx="0">
                  <c:v>15.7</c:v>
                </c:pt>
                <c:pt idx="1">
                  <c:v>16.600000000000001</c:v>
                </c:pt>
                <c:pt idx="2">
                  <c:v>17.2</c:v>
                </c:pt>
                <c:pt idx="3">
                  <c:v>18.399999999999999</c:v>
                </c:pt>
                <c:pt idx="4">
                  <c:v>18.100000000000001</c:v>
                </c:pt>
                <c:pt idx="5">
                  <c:v>16.5</c:v>
                </c:pt>
                <c:pt idx="6">
                  <c:v>18.399999999999999</c:v>
                </c:pt>
                <c:pt idx="7">
                  <c:v>16.399999999999999</c:v>
                </c:pt>
                <c:pt idx="8">
                  <c:v>16.5</c:v>
                </c:pt>
                <c:pt idx="9">
                  <c:v>17.2</c:v>
                </c:pt>
                <c:pt idx="10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29408"/>
        <c:axId val="106433344"/>
      </c:lineChart>
      <c:catAx>
        <c:axId val="1125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33344"/>
        <c:crosses val="autoZero"/>
        <c:auto val="1"/>
        <c:lblAlgn val="ctr"/>
        <c:lblOffset val="100"/>
        <c:noMultiLvlLbl val="0"/>
      </c:catAx>
      <c:valAx>
        <c:axId val="106433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5294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009C9-0E41-4BAD-8278-A01429EB941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F58364B5-FFD3-4B2D-B4FF-6CD5E196C481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Respira-tórias</a:t>
          </a:r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Crônicas</a:t>
          </a:r>
        </a:p>
      </dgm:t>
    </dgm:pt>
    <dgm:pt modelId="{4EC3D512-7D3B-423F-9F3B-810690199A13}" type="parTrans" cxnId="{BB16DB6A-A6EA-4788-96CA-E1E60D8C34F8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E0747-AC3C-4F62-9635-1F042803E53C}" type="sibTrans" cxnId="{BB16DB6A-A6EA-4788-96CA-E1E60D8C34F8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AD9B9-236D-4F03-8AD3-5B092F616559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Diabetes</a:t>
          </a:r>
        </a:p>
      </dgm:t>
    </dgm:pt>
    <dgm:pt modelId="{1A30A9E0-E1CA-42E0-9138-BBF3C7B1D778}" type="parTrans" cxnId="{7A205A26-C1B9-4941-B281-3B6F2D9303EE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74BFB-2457-4885-B45B-9ABDFF77FDBD}" type="sibTrans" cxnId="{7A205A26-C1B9-4941-B281-3B6F2D9303EE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8EB20-A138-46D8-A3E2-F33F80DBFFF5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Câncer</a:t>
          </a:r>
        </a:p>
      </dgm:t>
    </dgm:pt>
    <dgm:pt modelId="{478CA120-B3FA-4B29-899E-F870D1771985}" type="parTrans" cxnId="{545786C3-67BA-4DE2-BCCF-69364924F6DB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125A3-E65E-4C3A-B23D-2ECA29C66526}" type="sibTrans" cxnId="{545786C3-67BA-4DE2-BCCF-69364924F6DB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63095-81BF-4B58-AE7A-203F185E7A31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r>
            <a:rPr lang="pt-BR" sz="12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cardiovas-culares</a:t>
          </a:r>
          <a:endParaRPr lang="pt-BR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3BFD6-DA8C-44A7-97CF-CBB9FC597803}" type="parTrans" cxnId="{B6F64BDF-6D5B-4D63-B2F9-002CEA55B0D6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AA49A-3944-4C39-BB14-F5D7753A710E}" type="sibTrans" cxnId="{B6F64BDF-6D5B-4D63-B2F9-002CEA55B0D6}">
      <dgm:prSet/>
      <dgm:spPr/>
      <dgm:t>
        <a:bodyPr/>
        <a:lstStyle/>
        <a:p>
          <a:endParaRPr lang="pt-B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91F9A-696F-493E-AE51-564B42733AB2}" type="pres">
      <dgm:prSet presAssocID="{278009C9-0E41-4BAD-8278-A01429EB941A}" presName="compositeShape" presStyleCnt="0">
        <dgm:presLayoutVars>
          <dgm:chMax val="7"/>
          <dgm:dir/>
          <dgm:resizeHandles val="exact"/>
        </dgm:presLayoutVars>
      </dgm:prSet>
      <dgm:spPr/>
    </dgm:pt>
    <dgm:pt modelId="{7272B37B-8845-4514-9E3A-390E65134A1E}" type="pres">
      <dgm:prSet presAssocID="{278009C9-0E41-4BAD-8278-A01429EB941A}" presName="wedge1" presStyleLbl="node1" presStyleIdx="0" presStyleCnt="4" custScaleX="104536" custScaleY="107885" custLinFactNeighborX="4227" custLinFactNeighborY="7717"/>
      <dgm:spPr/>
      <dgm:t>
        <a:bodyPr/>
        <a:lstStyle/>
        <a:p>
          <a:endParaRPr lang="pt-BR"/>
        </a:p>
      </dgm:t>
    </dgm:pt>
    <dgm:pt modelId="{92D94FC4-7993-4B45-9355-728C1F715EA7}" type="pres">
      <dgm:prSet presAssocID="{278009C9-0E41-4BAD-8278-A01429EB941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9D0D0-165D-4BA8-AFF8-5088B1DB133D}" type="pres">
      <dgm:prSet presAssocID="{278009C9-0E41-4BAD-8278-A01429EB941A}" presName="wedge2" presStyleLbl="node1" presStyleIdx="1" presStyleCnt="4" custScaleX="103913" custScaleY="98191" custLinFactNeighborX="8753" custLinFactNeighborY="4207"/>
      <dgm:spPr/>
      <dgm:t>
        <a:bodyPr/>
        <a:lstStyle/>
        <a:p>
          <a:endParaRPr lang="pt-BR"/>
        </a:p>
      </dgm:t>
    </dgm:pt>
    <dgm:pt modelId="{0EA39766-6F5B-46A9-8CB6-E8139C5ECD55}" type="pres">
      <dgm:prSet presAssocID="{278009C9-0E41-4BAD-8278-A01429EB941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74A9A3-91AA-46D5-9AC7-C2E62219B8E8}" type="pres">
      <dgm:prSet presAssocID="{278009C9-0E41-4BAD-8278-A01429EB941A}" presName="wedge3" presStyleLbl="node1" presStyleIdx="2" presStyleCnt="4" custScaleX="110097" custScaleY="98191" custLinFactNeighborX="8661" custLinFactNeighborY="4207"/>
      <dgm:spPr/>
      <dgm:t>
        <a:bodyPr/>
        <a:lstStyle/>
        <a:p>
          <a:endParaRPr lang="pt-BR"/>
        </a:p>
      </dgm:t>
    </dgm:pt>
    <dgm:pt modelId="{B0884752-56CB-43CA-8B1F-FEA5212DCA9B}" type="pres">
      <dgm:prSet presAssocID="{278009C9-0E41-4BAD-8278-A01429EB941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4EA684-E6F4-4A99-9E65-2DB4726906D0}" type="pres">
      <dgm:prSet presAssocID="{278009C9-0E41-4BAD-8278-A01429EB941A}" presName="wedge4" presStyleLbl="node1" presStyleIdx="3" presStyleCnt="4" custScaleX="109029" custScaleY="107026" custLinFactNeighborX="8127" custLinFactNeighborY="3585"/>
      <dgm:spPr/>
      <dgm:t>
        <a:bodyPr/>
        <a:lstStyle/>
        <a:p>
          <a:endParaRPr lang="pt-BR"/>
        </a:p>
      </dgm:t>
    </dgm:pt>
    <dgm:pt modelId="{035FEC1E-D8BA-47C6-B6AE-B81A6D696623}" type="pres">
      <dgm:prSet presAssocID="{278009C9-0E41-4BAD-8278-A01429EB941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A117BD-E627-435C-8726-094B63B81391}" type="presOf" srcId="{F58364B5-FFD3-4B2D-B4FF-6CD5E196C481}" destId="{92D94FC4-7993-4B45-9355-728C1F715EA7}" srcOrd="1" destOrd="0" presId="urn:microsoft.com/office/officeart/2005/8/layout/chart3"/>
    <dgm:cxn modelId="{FD2744FE-F6AE-4C52-AFB4-5F08AA39264A}" type="presOf" srcId="{8338EB20-A138-46D8-A3E2-F33F80DBFFF5}" destId="{B0884752-56CB-43CA-8B1F-FEA5212DCA9B}" srcOrd="1" destOrd="0" presId="urn:microsoft.com/office/officeart/2005/8/layout/chart3"/>
    <dgm:cxn modelId="{CF139B92-4E63-4876-9DE1-4DB0C6E69A44}" type="presOf" srcId="{C8B63095-81BF-4B58-AE7A-203F185E7A31}" destId="{104EA684-E6F4-4A99-9E65-2DB4726906D0}" srcOrd="0" destOrd="0" presId="urn:microsoft.com/office/officeart/2005/8/layout/chart3"/>
    <dgm:cxn modelId="{906D1B91-02E7-4D8B-BA1E-EC9C5F3EE5D9}" type="presOf" srcId="{8338EB20-A138-46D8-A3E2-F33F80DBFFF5}" destId="{D774A9A3-91AA-46D5-9AC7-C2E62219B8E8}" srcOrd="0" destOrd="0" presId="urn:microsoft.com/office/officeart/2005/8/layout/chart3"/>
    <dgm:cxn modelId="{FC5C0E3E-B809-4DE1-A7F0-EE60B035BD94}" type="presOf" srcId="{C8B63095-81BF-4B58-AE7A-203F185E7A31}" destId="{035FEC1E-D8BA-47C6-B6AE-B81A6D696623}" srcOrd="1" destOrd="0" presId="urn:microsoft.com/office/officeart/2005/8/layout/chart3"/>
    <dgm:cxn modelId="{2E4E7D9A-402E-4BAE-BDEB-82848BB2557C}" type="presOf" srcId="{F58364B5-FFD3-4B2D-B4FF-6CD5E196C481}" destId="{7272B37B-8845-4514-9E3A-390E65134A1E}" srcOrd="0" destOrd="0" presId="urn:microsoft.com/office/officeart/2005/8/layout/chart3"/>
    <dgm:cxn modelId="{BB16DB6A-A6EA-4788-96CA-E1E60D8C34F8}" srcId="{278009C9-0E41-4BAD-8278-A01429EB941A}" destId="{F58364B5-FFD3-4B2D-B4FF-6CD5E196C481}" srcOrd="0" destOrd="0" parTransId="{4EC3D512-7D3B-423F-9F3B-810690199A13}" sibTransId="{FE1E0747-AC3C-4F62-9635-1F042803E53C}"/>
    <dgm:cxn modelId="{DD41BE44-CC69-4DCE-A224-EF851A0328D6}" type="presOf" srcId="{278009C9-0E41-4BAD-8278-A01429EB941A}" destId="{67291F9A-696F-493E-AE51-564B42733AB2}" srcOrd="0" destOrd="0" presId="urn:microsoft.com/office/officeart/2005/8/layout/chart3"/>
    <dgm:cxn modelId="{B6F64BDF-6D5B-4D63-B2F9-002CEA55B0D6}" srcId="{278009C9-0E41-4BAD-8278-A01429EB941A}" destId="{C8B63095-81BF-4B58-AE7A-203F185E7A31}" srcOrd="3" destOrd="0" parTransId="{C8B3BFD6-DA8C-44A7-97CF-CBB9FC597803}" sibTransId="{575AA49A-3944-4C39-BB14-F5D7753A710E}"/>
    <dgm:cxn modelId="{545786C3-67BA-4DE2-BCCF-69364924F6DB}" srcId="{278009C9-0E41-4BAD-8278-A01429EB941A}" destId="{8338EB20-A138-46D8-A3E2-F33F80DBFFF5}" srcOrd="2" destOrd="0" parTransId="{478CA120-B3FA-4B29-899E-F870D1771985}" sibTransId="{5DC125A3-E65E-4C3A-B23D-2ECA29C66526}"/>
    <dgm:cxn modelId="{4879D7D7-670E-40D0-AE35-11542898CD51}" type="presOf" srcId="{E7AAD9B9-236D-4F03-8AD3-5B092F616559}" destId="{F8A9D0D0-165D-4BA8-AFF8-5088B1DB133D}" srcOrd="0" destOrd="0" presId="urn:microsoft.com/office/officeart/2005/8/layout/chart3"/>
    <dgm:cxn modelId="{C50DC845-87D4-487E-B5A6-69F54F0D25A9}" type="presOf" srcId="{E7AAD9B9-236D-4F03-8AD3-5B092F616559}" destId="{0EA39766-6F5B-46A9-8CB6-E8139C5ECD55}" srcOrd="1" destOrd="0" presId="urn:microsoft.com/office/officeart/2005/8/layout/chart3"/>
    <dgm:cxn modelId="{7A205A26-C1B9-4941-B281-3B6F2D9303EE}" srcId="{278009C9-0E41-4BAD-8278-A01429EB941A}" destId="{E7AAD9B9-236D-4F03-8AD3-5B092F616559}" srcOrd="1" destOrd="0" parTransId="{1A30A9E0-E1CA-42E0-9138-BBF3C7B1D778}" sibTransId="{C0174BFB-2457-4885-B45B-9ABDFF77FDBD}"/>
    <dgm:cxn modelId="{09B463FD-3343-4121-959A-EB83C3A46ABD}" type="presParOf" srcId="{67291F9A-696F-493E-AE51-564B42733AB2}" destId="{7272B37B-8845-4514-9E3A-390E65134A1E}" srcOrd="0" destOrd="0" presId="urn:microsoft.com/office/officeart/2005/8/layout/chart3"/>
    <dgm:cxn modelId="{D9A85F2D-D983-4615-8BEC-E21CBCCC0BFF}" type="presParOf" srcId="{67291F9A-696F-493E-AE51-564B42733AB2}" destId="{92D94FC4-7993-4B45-9355-728C1F715EA7}" srcOrd="1" destOrd="0" presId="urn:microsoft.com/office/officeart/2005/8/layout/chart3"/>
    <dgm:cxn modelId="{A75971BA-27DB-4681-97F7-8E75499D266A}" type="presParOf" srcId="{67291F9A-696F-493E-AE51-564B42733AB2}" destId="{F8A9D0D0-165D-4BA8-AFF8-5088B1DB133D}" srcOrd="2" destOrd="0" presId="urn:microsoft.com/office/officeart/2005/8/layout/chart3"/>
    <dgm:cxn modelId="{D860979B-881B-49EE-8526-782F3ADE97C0}" type="presParOf" srcId="{67291F9A-696F-493E-AE51-564B42733AB2}" destId="{0EA39766-6F5B-46A9-8CB6-E8139C5ECD55}" srcOrd="3" destOrd="0" presId="urn:microsoft.com/office/officeart/2005/8/layout/chart3"/>
    <dgm:cxn modelId="{0B2BF793-FC98-4B81-9C9A-94BF245192B0}" type="presParOf" srcId="{67291F9A-696F-493E-AE51-564B42733AB2}" destId="{D774A9A3-91AA-46D5-9AC7-C2E62219B8E8}" srcOrd="4" destOrd="0" presId="urn:microsoft.com/office/officeart/2005/8/layout/chart3"/>
    <dgm:cxn modelId="{828C4AF2-99E6-44D0-9A12-743DBB9F35E7}" type="presParOf" srcId="{67291F9A-696F-493E-AE51-564B42733AB2}" destId="{B0884752-56CB-43CA-8B1F-FEA5212DCA9B}" srcOrd="5" destOrd="0" presId="urn:microsoft.com/office/officeart/2005/8/layout/chart3"/>
    <dgm:cxn modelId="{BA176971-6488-4C58-9D74-A4F9BEE692A8}" type="presParOf" srcId="{67291F9A-696F-493E-AE51-564B42733AB2}" destId="{104EA684-E6F4-4A99-9E65-2DB4726906D0}" srcOrd="6" destOrd="0" presId="urn:microsoft.com/office/officeart/2005/8/layout/chart3"/>
    <dgm:cxn modelId="{BC683CC2-1E18-4B88-8606-FA3192D3D137}" type="presParOf" srcId="{67291F9A-696F-493E-AE51-564B42733AB2}" destId="{035FEC1E-D8BA-47C6-B6AE-B81A6D69662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A27C0-7D31-41D8-896A-8F50FFDF871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B35456-E6E7-4147-A511-6137157F4FD6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 anchor="t"/>
        <a:lstStyle/>
        <a:p>
          <a:pPr algn="l"/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DCNT</a:t>
          </a:r>
        </a:p>
      </dgm:t>
    </dgm:pt>
    <dgm:pt modelId="{141E348C-E641-4F88-B722-A824AAA8773E}" type="parTrans" cxnId="{28D9D092-B93E-45DA-94AF-A247C9787427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F95B5-248F-4763-88B4-9720389D60F0}" type="sibTrans" cxnId="{28D9D092-B93E-45DA-94AF-A247C9787427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3B44B-D43A-48EE-8E11-D2531AA10D1F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Tabagismo</a:t>
          </a:r>
        </a:p>
      </dgm:t>
    </dgm:pt>
    <dgm:pt modelId="{8B7B5FB2-4DAC-44CC-A3DD-7A707B9BCC81}" type="parTrans" cxnId="{92BDD150-F9D0-4A8E-B30C-948866A08603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2A932-09FD-427F-A3E8-670FA24B3711}" type="sibTrans" cxnId="{92BDD150-F9D0-4A8E-B30C-948866A08603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E0962-9A59-4809-9BD0-A4A6B8DDD205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Uso nocivo do álcool</a:t>
          </a:r>
        </a:p>
      </dgm:t>
    </dgm:pt>
    <dgm:pt modelId="{0DFB5E47-62F7-4D71-8971-CFF94FA79B69}" type="parTrans" cxnId="{B7F834CE-638A-4EBD-901C-92B983CDF55A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0E202-26E1-460A-833C-874B31DD5D7C}" type="sibTrans" cxnId="{B7F834CE-638A-4EBD-901C-92B983CDF55A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A2933-68E8-4B5D-BC12-CAD45B06E6A1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Atividade Física Insuficiente</a:t>
          </a:r>
        </a:p>
      </dgm:t>
    </dgm:pt>
    <dgm:pt modelId="{A481F8DA-7E04-42CA-A8B9-42C9BD931AEC}" type="parTrans" cxnId="{16891399-69CD-47BB-AAED-A9F94E73498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68451-4874-4813-8406-0A6E36174C79}" type="sibTrans" cxnId="{16891399-69CD-47BB-AAED-A9F94E73498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21D1C-0002-44B0-818E-3C0D90E64261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Alimentação inadequada</a:t>
          </a:r>
        </a:p>
      </dgm:t>
    </dgm:pt>
    <dgm:pt modelId="{76AE600F-F104-42A3-8DB5-6D670B8E0892}" type="sibTrans" cxnId="{0B0F8E80-CB32-49A9-A10A-25E8FE209A7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5119F-8523-4F45-9AD5-6C4D7544CB95}" type="parTrans" cxnId="{0B0F8E80-CB32-49A9-A10A-25E8FE209A7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4E8D4-058F-4763-AB61-2E3012A320D7}" type="pres">
      <dgm:prSet presAssocID="{24DA27C0-7D31-41D8-896A-8F50FFDF87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984D51-B081-4FE2-AE2D-7D3F55A0D3FA}" type="pres">
      <dgm:prSet presAssocID="{24DA27C0-7D31-41D8-896A-8F50FFDF8719}" presName="radial" presStyleCnt="0">
        <dgm:presLayoutVars>
          <dgm:animLvl val="ctr"/>
        </dgm:presLayoutVars>
      </dgm:prSet>
      <dgm:spPr/>
    </dgm:pt>
    <dgm:pt modelId="{3C3212A8-3458-4E53-B75D-E69F8C0E7E9D}" type="pres">
      <dgm:prSet presAssocID="{C9B35456-E6E7-4147-A511-6137157F4FD6}" presName="centerShape" presStyleLbl="vennNode1" presStyleIdx="0" presStyleCnt="5" custScaleX="130651" custScaleY="116193" custLinFactNeighborX="1441" custLinFactNeighborY="363"/>
      <dgm:spPr/>
      <dgm:t>
        <a:bodyPr/>
        <a:lstStyle/>
        <a:p>
          <a:endParaRPr lang="pt-BR"/>
        </a:p>
      </dgm:t>
    </dgm:pt>
    <dgm:pt modelId="{D65F1D68-1F09-44E1-8FBA-BE66848306E2}" type="pres">
      <dgm:prSet presAssocID="{D813B44B-D43A-48EE-8E11-D2531AA10D1F}" presName="node" presStyleLbl="vennNode1" presStyleIdx="1" presStyleCnt="5" custScaleX="116076" custScaleY="112169" custRadScaleRad="100042" custRadScaleInc="1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FA5881-805D-4856-BE85-609DCEEDDA3F}" type="pres">
      <dgm:prSet presAssocID="{6C421D1C-0002-44B0-818E-3C0D90E64261}" presName="node" presStyleLbl="vennNode1" presStyleIdx="2" presStyleCnt="5" custScaleX="123120" custScaleY="123294" custRadScaleRad="137746" custRadScaleInc="13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B2FD20-AB58-4856-A15E-347851C97416}" type="pres">
      <dgm:prSet presAssocID="{936E0962-9A59-4809-9BD0-A4A6B8DDD205}" presName="node" presStyleLbl="vennNode1" presStyleIdx="3" presStyleCnt="5" custScaleX="116936" custScaleY="112126" custRadScaleRad="102412" custRadScaleInc="-2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5BEF3C-807A-4CE7-BAA5-C43206DE09CD}" type="pres">
      <dgm:prSet presAssocID="{2E3A2933-68E8-4B5D-BC12-CAD45B06E6A1}" presName="node" presStyleLbl="vennNode1" presStyleIdx="4" presStyleCnt="5" custScaleX="120558" custScaleY="119269" custRadScaleRad="127599" custRadScaleInc="-6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1B0698-2D71-4368-BFCD-4E27FB9A29D2}" type="presOf" srcId="{6C421D1C-0002-44B0-818E-3C0D90E64261}" destId="{75FA5881-805D-4856-BE85-609DCEEDDA3F}" srcOrd="0" destOrd="0" presId="urn:microsoft.com/office/officeart/2005/8/layout/radial3"/>
    <dgm:cxn modelId="{08C72DB8-59B8-4279-8EC7-1BDCD9D1BCF8}" type="presOf" srcId="{C9B35456-E6E7-4147-A511-6137157F4FD6}" destId="{3C3212A8-3458-4E53-B75D-E69F8C0E7E9D}" srcOrd="0" destOrd="0" presId="urn:microsoft.com/office/officeart/2005/8/layout/radial3"/>
    <dgm:cxn modelId="{16891399-69CD-47BB-AAED-A9F94E734988}" srcId="{C9B35456-E6E7-4147-A511-6137157F4FD6}" destId="{2E3A2933-68E8-4B5D-BC12-CAD45B06E6A1}" srcOrd="3" destOrd="0" parTransId="{A481F8DA-7E04-42CA-A8B9-42C9BD931AEC}" sibTransId="{79868451-4874-4813-8406-0A6E36174C79}"/>
    <dgm:cxn modelId="{B7F834CE-638A-4EBD-901C-92B983CDF55A}" srcId="{C9B35456-E6E7-4147-A511-6137157F4FD6}" destId="{936E0962-9A59-4809-9BD0-A4A6B8DDD205}" srcOrd="2" destOrd="0" parTransId="{0DFB5E47-62F7-4D71-8971-CFF94FA79B69}" sibTransId="{0A40E202-26E1-460A-833C-874B31DD5D7C}"/>
    <dgm:cxn modelId="{28D9D092-B93E-45DA-94AF-A247C9787427}" srcId="{24DA27C0-7D31-41D8-896A-8F50FFDF8719}" destId="{C9B35456-E6E7-4147-A511-6137157F4FD6}" srcOrd="0" destOrd="0" parTransId="{141E348C-E641-4F88-B722-A824AAA8773E}" sibTransId="{F45F95B5-248F-4763-88B4-9720389D60F0}"/>
    <dgm:cxn modelId="{92BDD150-F9D0-4A8E-B30C-948866A08603}" srcId="{C9B35456-E6E7-4147-A511-6137157F4FD6}" destId="{D813B44B-D43A-48EE-8E11-D2531AA10D1F}" srcOrd="0" destOrd="0" parTransId="{8B7B5FB2-4DAC-44CC-A3DD-7A707B9BCC81}" sibTransId="{3202A932-09FD-427F-A3E8-670FA24B3711}"/>
    <dgm:cxn modelId="{6EAC3CA7-AB5C-4841-83BC-40F2DC580AC5}" type="presOf" srcId="{2E3A2933-68E8-4B5D-BC12-CAD45B06E6A1}" destId="{A65BEF3C-807A-4CE7-BAA5-C43206DE09CD}" srcOrd="0" destOrd="0" presId="urn:microsoft.com/office/officeart/2005/8/layout/radial3"/>
    <dgm:cxn modelId="{43C40ABA-B8ED-484B-8C97-8D134EB6481A}" type="presOf" srcId="{936E0962-9A59-4809-9BD0-A4A6B8DDD205}" destId="{94B2FD20-AB58-4856-A15E-347851C97416}" srcOrd="0" destOrd="0" presId="urn:microsoft.com/office/officeart/2005/8/layout/radial3"/>
    <dgm:cxn modelId="{78EAE959-4707-4811-840E-AA4DF546D13B}" type="presOf" srcId="{24DA27C0-7D31-41D8-896A-8F50FFDF8719}" destId="{4D04E8D4-058F-4763-AB61-2E3012A320D7}" srcOrd="0" destOrd="0" presId="urn:microsoft.com/office/officeart/2005/8/layout/radial3"/>
    <dgm:cxn modelId="{0B0F8E80-CB32-49A9-A10A-25E8FE209A78}" srcId="{C9B35456-E6E7-4147-A511-6137157F4FD6}" destId="{6C421D1C-0002-44B0-818E-3C0D90E64261}" srcOrd="1" destOrd="0" parTransId="{DFF5119F-8523-4F45-9AD5-6C4D7544CB95}" sibTransId="{76AE600F-F104-42A3-8DB5-6D670B8E0892}"/>
    <dgm:cxn modelId="{0E97E864-5BF2-42D9-82D1-D78C226D54D1}" type="presOf" srcId="{D813B44B-D43A-48EE-8E11-D2531AA10D1F}" destId="{D65F1D68-1F09-44E1-8FBA-BE66848306E2}" srcOrd="0" destOrd="0" presId="urn:microsoft.com/office/officeart/2005/8/layout/radial3"/>
    <dgm:cxn modelId="{38C6C417-100E-4D6E-9E51-5FA396D15E84}" type="presParOf" srcId="{4D04E8D4-058F-4763-AB61-2E3012A320D7}" destId="{BD984D51-B081-4FE2-AE2D-7D3F55A0D3FA}" srcOrd="0" destOrd="0" presId="urn:microsoft.com/office/officeart/2005/8/layout/radial3"/>
    <dgm:cxn modelId="{FFA29E77-52AA-4733-95F7-FEE360500DDB}" type="presParOf" srcId="{BD984D51-B081-4FE2-AE2D-7D3F55A0D3FA}" destId="{3C3212A8-3458-4E53-B75D-E69F8C0E7E9D}" srcOrd="0" destOrd="0" presId="urn:microsoft.com/office/officeart/2005/8/layout/radial3"/>
    <dgm:cxn modelId="{774C7F38-3531-4977-A566-2D8162E07869}" type="presParOf" srcId="{BD984D51-B081-4FE2-AE2D-7D3F55A0D3FA}" destId="{D65F1D68-1F09-44E1-8FBA-BE66848306E2}" srcOrd="1" destOrd="0" presId="urn:microsoft.com/office/officeart/2005/8/layout/radial3"/>
    <dgm:cxn modelId="{5E93E9BE-90D1-4BEA-991E-E8FACF2D5F35}" type="presParOf" srcId="{BD984D51-B081-4FE2-AE2D-7D3F55A0D3FA}" destId="{75FA5881-805D-4856-BE85-609DCEEDDA3F}" srcOrd="2" destOrd="0" presId="urn:microsoft.com/office/officeart/2005/8/layout/radial3"/>
    <dgm:cxn modelId="{B80E12F7-1AA8-4879-B540-E35842EBD88E}" type="presParOf" srcId="{BD984D51-B081-4FE2-AE2D-7D3F55A0D3FA}" destId="{94B2FD20-AB58-4856-A15E-347851C97416}" srcOrd="3" destOrd="0" presId="urn:microsoft.com/office/officeart/2005/8/layout/radial3"/>
    <dgm:cxn modelId="{5D0658A6-64DF-41A7-8957-86603F1A1715}" type="presParOf" srcId="{BD984D51-B081-4FE2-AE2D-7D3F55A0D3FA}" destId="{A65BEF3C-807A-4CE7-BAA5-C43206DE09C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811E6-A50E-4B6A-81AE-4CDE8923EB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3532D-297C-4A95-8386-AADD0EAFFA69}">
      <dgm:prSet phldrT="[Texto]" custT="1"/>
      <dgm:spPr>
        <a:solidFill>
          <a:srgbClr val="A0C957"/>
        </a:solidFill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Eixo I</a:t>
          </a:r>
        </a:p>
      </dgm:t>
    </dgm:pt>
    <dgm:pt modelId="{C6947E6F-D4E6-499F-B52B-251F5FF79BDA}" type="parTrans" cxnId="{F76BE5D1-846E-433B-8E0F-56E721017A6E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18860297-14E3-4F54-860C-151F11DC7227}" type="sibTrans" cxnId="{F76BE5D1-846E-433B-8E0F-56E721017A6E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29B02F1F-229F-4F60-A12E-6F7F558E7FBA}">
      <dgm:prSet phldrT="[Texto]" custT="1"/>
      <dgm:spPr>
        <a:solidFill>
          <a:srgbClr val="A0C957"/>
        </a:solidFill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Eixo III</a:t>
          </a:r>
        </a:p>
      </dgm:t>
    </dgm:pt>
    <dgm:pt modelId="{AA19A585-1A53-41EF-9B14-D80BDE4734E2}" type="parTrans" cxnId="{D8D3A0AA-BD5E-47B6-B779-CD2E0EC320AB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34DC1C53-E82F-4C64-9744-9B0F09F4C601}" type="sibTrans" cxnId="{D8D3A0AA-BD5E-47B6-B779-CD2E0EC320AB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998AAD3D-F9AC-409D-883D-764537BA89C1}">
      <dgm:prSet phldrT="[Texto]" custT="1"/>
      <dgm:spPr>
        <a:solidFill>
          <a:srgbClr val="A0C957"/>
        </a:solidFill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Eixo II</a:t>
          </a:r>
        </a:p>
      </dgm:t>
    </dgm:pt>
    <dgm:pt modelId="{7A51A247-3516-4C88-B63D-8287291F2934}" type="sibTrans" cxnId="{1FDAAF5F-7ECB-4ABF-94C0-187BEBE25BF5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68F35D2E-5FE3-4B4C-9091-628ED52E8D53}" type="parTrans" cxnId="{1FDAAF5F-7ECB-4ABF-94C0-187BEBE25BF5}">
      <dgm:prSet/>
      <dgm:spPr/>
      <dgm:t>
        <a:bodyPr/>
        <a:lstStyle/>
        <a:p>
          <a:endParaRPr lang="pt-BR" sz="1400" b="1">
            <a:latin typeface="Arial" pitchFamily="34" charset="0"/>
            <a:cs typeface="Arial" pitchFamily="34" charset="0"/>
          </a:endParaRPr>
        </a:p>
      </dgm:t>
    </dgm:pt>
    <dgm:pt modelId="{FB0683AF-C13B-4BDB-B804-357C16C01946}">
      <dgm:prSet custT="1"/>
      <dgm:spPr>
        <a:solidFill>
          <a:srgbClr val="D2EDA5">
            <a:alpha val="89804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Vigilância, informação, avaliação e monitoramento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2AAD9-53A2-499F-83CD-C259EA6BC487}" type="parTrans" cxnId="{49DDB4F6-7889-4884-B2A8-FE7AFB94E8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C7B9C-BAAE-42A5-9D11-91ECBE5D36B5}" type="sibTrans" cxnId="{49DDB4F6-7889-4884-B2A8-FE7AFB94E8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9A1D2-8722-4AD5-82CB-D06A4571B82B}">
      <dgm:prSet custT="1"/>
      <dgm:spPr>
        <a:solidFill>
          <a:schemeClr val="bg1">
            <a:alpha val="89804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Promoção da Saúde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C2E9D-0285-4506-A682-FB33F1DE83A6}" type="parTrans" cxnId="{8A61C3C5-2F0A-495D-8659-42E1A7B8594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C93A0-02C0-486F-B0F8-43237AF4B382}" type="sibTrans" cxnId="{8A61C3C5-2F0A-495D-8659-42E1A7B85944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7FB02-FF9F-452A-A825-6CFF99C95BF8}">
      <dgm:prSet custT="1"/>
      <dgm:spPr>
        <a:solidFill>
          <a:schemeClr val="bg1">
            <a:alpha val="89804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 anchor="ctr"/>
        <a:lstStyle/>
        <a:p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Cuidado Integral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FED40-04B1-4CEA-9B1C-2FA90E1D4495}" type="parTrans" cxnId="{513DD4CB-5EEF-40EF-A341-FA1898082C51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5A337-EB53-4AB6-987B-217EE556F9F4}" type="sibTrans" cxnId="{513DD4CB-5EEF-40EF-A341-FA1898082C51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97120-7C1E-4D55-81E7-CE0ED0F685CA}" type="pres">
      <dgm:prSet presAssocID="{8BA811E6-A50E-4B6A-81AE-4CDE8923EB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4BD3CFD-83EF-4114-80D0-671F9BBC8DFA}" type="pres">
      <dgm:prSet presAssocID="{1333532D-297C-4A95-8386-AADD0EAFFA69}" presName="linNode" presStyleCnt="0"/>
      <dgm:spPr/>
    </dgm:pt>
    <dgm:pt modelId="{A32C4E61-7E0A-4A78-88BE-D1ED0B0CA4E4}" type="pres">
      <dgm:prSet presAssocID="{1333532D-297C-4A95-8386-AADD0EAFFA69}" presName="parentShp" presStyleLbl="node1" presStyleIdx="0" presStyleCnt="3" custScaleX="57830" custScaleY="1061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C956B8-5D78-4377-BEC9-D869E1A59C3C}" type="pres">
      <dgm:prSet presAssocID="{1333532D-297C-4A95-8386-AADD0EAFFA69}" presName="childShp" presStyleLbl="bgAccFollowNode1" presStyleIdx="0" presStyleCnt="3" custScaleX="1143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82591-0112-4834-AE3D-D0B066C35F81}" type="pres">
      <dgm:prSet presAssocID="{18860297-14E3-4F54-860C-151F11DC7227}" presName="spacing" presStyleCnt="0"/>
      <dgm:spPr/>
    </dgm:pt>
    <dgm:pt modelId="{4B0C064C-D6C7-4C1F-A7F2-03EEC3CA5BFB}" type="pres">
      <dgm:prSet presAssocID="{998AAD3D-F9AC-409D-883D-764537BA89C1}" presName="linNode" presStyleCnt="0"/>
      <dgm:spPr/>
    </dgm:pt>
    <dgm:pt modelId="{7D16D8E9-C71E-435F-8A17-03C6CF5DECDB}" type="pres">
      <dgm:prSet presAssocID="{998AAD3D-F9AC-409D-883D-764537BA89C1}" presName="parentShp" presStyleLbl="node1" presStyleIdx="1" presStyleCnt="3" custScaleX="57830" custScaleY="1075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EF273-303A-45A5-A45E-848D539B4751}" type="pres">
      <dgm:prSet presAssocID="{998AAD3D-F9AC-409D-883D-764537BA89C1}" presName="childShp" presStyleLbl="bgAccFollowNode1" presStyleIdx="1" presStyleCnt="3" custScaleX="1143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FDAE10-A7E9-48AE-9097-514183D51CCD}" type="pres">
      <dgm:prSet presAssocID="{7A51A247-3516-4C88-B63D-8287291F2934}" presName="spacing" presStyleCnt="0"/>
      <dgm:spPr/>
    </dgm:pt>
    <dgm:pt modelId="{DA4FB232-6828-4CC5-9BD4-73406679429F}" type="pres">
      <dgm:prSet presAssocID="{29B02F1F-229F-4F60-A12E-6F7F558E7FBA}" presName="linNode" presStyleCnt="0"/>
      <dgm:spPr/>
    </dgm:pt>
    <dgm:pt modelId="{6A0E96EB-A82F-42F1-AB1B-BC276CB68999}" type="pres">
      <dgm:prSet presAssocID="{29B02F1F-229F-4F60-A12E-6F7F558E7FBA}" presName="parentShp" presStyleLbl="node1" presStyleIdx="2" presStyleCnt="3" custScaleX="57830" custScaleY="1038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D327B-8B48-4D4D-B708-55AB22352758}" type="pres">
      <dgm:prSet presAssocID="{29B02F1F-229F-4F60-A12E-6F7F558E7FBA}" presName="childShp" presStyleLbl="bgAccFollowNode1" presStyleIdx="2" presStyleCnt="3" custScaleX="1143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3C0D13-CFF9-4CE4-A7D7-2503FA47D73B}" type="presOf" srcId="{FB0683AF-C13B-4BDB-B804-357C16C01946}" destId="{88C956B8-5D78-4377-BEC9-D869E1A59C3C}" srcOrd="0" destOrd="0" presId="urn:microsoft.com/office/officeart/2005/8/layout/vList6"/>
    <dgm:cxn modelId="{42E70FC3-49E6-4EDA-A6FC-CDC7E0CB9716}" type="presOf" srcId="{998AAD3D-F9AC-409D-883D-764537BA89C1}" destId="{7D16D8E9-C71E-435F-8A17-03C6CF5DECDB}" srcOrd="0" destOrd="0" presId="urn:microsoft.com/office/officeart/2005/8/layout/vList6"/>
    <dgm:cxn modelId="{36899F4F-E7EF-4326-93E9-544BD73114D6}" type="presOf" srcId="{C4A7FB02-FF9F-452A-A825-6CFF99C95BF8}" destId="{7A3D327B-8B48-4D4D-B708-55AB22352758}" srcOrd="0" destOrd="0" presId="urn:microsoft.com/office/officeart/2005/8/layout/vList6"/>
    <dgm:cxn modelId="{A46AE163-BAEF-4A80-8671-5847CF7D8E0A}" type="presOf" srcId="{29B02F1F-229F-4F60-A12E-6F7F558E7FBA}" destId="{6A0E96EB-A82F-42F1-AB1B-BC276CB68999}" srcOrd="0" destOrd="0" presId="urn:microsoft.com/office/officeart/2005/8/layout/vList6"/>
    <dgm:cxn modelId="{F76BE5D1-846E-433B-8E0F-56E721017A6E}" srcId="{8BA811E6-A50E-4B6A-81AE-4CDE8923EBCA}" destId="{1333532D-297C-4A95-8386-AADD0EAFFA69}" srcOrd="0" destOrd="0" parTransId="{C6947E6F-D4E6-499F-B52B-251F5FF79BDA}" sibTransId="{18860297-14E3-4F54-860C-151F11DC7227}"/>
    <dgm:cxn modelId="{49DDB4F6-7889-4884-B2A8-FE7AFB94E8FA}" srcId="{1333532D-297C-4A95-8386-AADD0EAFFA69}" destId="{FB0683AF-C13B-4BDB-B804-357C16C01946}" srcOrd="0" destOrd="0" parTransId="{F3E2AAD9-53A2-499F-83CD-C259EA6BC487}" sibTransId="{34BC7B9C-BAAE-42A5-9D11-91ECBE5D36B5}"/>
    <dgm:cxn modelId="{513DD4CB-5EEF-40EF-A341-FA1898082C51}" srcId="{29B02F1F-229F-4F60-A12E-6F7F558E7FBA}" destId="{C4A7FB02-FF9F-452A-A825-6CFF99C95BF8}" srcOrd="0" destOrd="0" parTransId="{C2AFED40-04B1-4CEA-9B1C-2FA90E1D4495}" sibTransId="{6E35A337-EB53-4AB6-987B-217EE556F9F4}"/>
    <dgm:cxn modelId="{DB197B1B-E8E7-4DDD-8B29-3784BEAC0514}" type="presOf" srcId="{1333532D-297C-4A95-8386-AADD0EAFFA69}" destId="{A32C4E61-7E0A-4A78-88BE-D1ED0B0CA4E4}" srcOrd="0" destOrd="0" presId="urn:microsoft.com/office/officeart/2005/8/layout/vList6"/>
    <dgm:cxn modelId="{FDCEB24C-D359-4A7B-9DE1-9C570B25FC8D}" type="presOf" srcId="{FAC9A1D2-8722-4AD5-82CB-D06A4571B82B}" destId="{1FEEF273-303A-45A5-A45E-848D539B4751}" srcOrd="0" destOrd="0" presId="urn:microsoft.com/office/officeart/2005/8/layout/vList6"/>
    <dgm:cxn modelId="{1FDAAF5F-7ECB-4ABF-94C0-187BEBE25BF5}" srcId="{8BA811E6-A50E-4B6A-81AE-4CDE8923EBCA}" destId="{998AAD3D-F9AC-409D-883D-764537BA89C1}" srcOrd="1" destOrd="0" parTransId="{68F35D2E-5FE3-4B4C-9091-628ED52E8D53}" sibTransId="{7A51A247-3516-4C88-B63D-8287291F2934}"/>
    <dgm:cxn modelId="{05664513-D0B3-420C-A8DE-B02052762168}" type="presOf" srcId="{8BA811E6-A50E-4B6A-81AE-4CDE8923EBCA}" destId="{55997120-7C1E-4D55-81E7-CE0ED0F685CA}" srcOrd="0" destOrd="0" presId="urn:microsoft.com/office/officeart/2005/8/layout/vList6"/>
    <dgm:cxn modelId="{8A61C3C5-2F0A-495D-8659-42E1A7B85944}" srcId="{998AAD3D-F9AC-409D-883D-764537BA89C1}" destId="{FAC9A1D2-8722-4AD5-82CB-D06A4571B82B}" srcOrd="0" destOrd="0" parTransId="{62AC2E9D-0285-4506-A682-FB33F1DE83A6}" sibTransId="{D3EC93A0-02C0-486F-B0F8-43237AF4B382}"/>
    <dgm:cxn modelId="{D8D3A0AA-BD5E-47B6-B779-CD2E0EC320AB}" srcId="{8BA811E6-A50E-4B6A-81AE-4CDE8923EBCA}" destId="{29B02F1F-229F-4F60-A12E-6F7F558E7FBA}" srcOrd="2" destOrd="0" parTransId="{AA19A585-1A53-41EF-9B14-D80BDE4734E2}" sibTransId="{34DC1C53-E82F-4C64-9744-9B0F09F4C601}"/>
    <dgm:cxn modelId="{698D2D39-49C1-40F8-9B75-91CEDB91D03D}" type="presParOf" srcId="{55997120-7C1E-4D55-81E7-CE0ED0F685CA}" destId="{A4BD3CFD-83EF-4114-80D0-671F9BBC8DFA}" srcOrd="0" destOrd="0" presId="urn:microsoft.com/office/officeart/2005/8/layout/vList6"/>
    <dgm:cxn modelId="{142638CD-5B77-42EC-A14D-0EFE71447CD6}" type="presParOf" srcId="{A4BD3CFD-83EF-4114-80D0-671F9BBC8DFA}" destId="{A32C4E61-7E0A-4A78-88BE-D1ED0B0CA4E4}" srcOrd="0" destOrd="0" presId="urn:microsoft.com/office/officeart/2005/8/layout/vList6"/>
    <dgm:cxn modelId="{265CDB47-3B16-4BEB-B145-873F01B63741}" type="presParOf" srcId="{A4BD3CFD-83EF-4114-80D0-671F9BBC8DFA}" destId="{88C956B8-5D78-4377-BEC9-D869E1A59C3C}" srcOrd="1" destOrd="0" presId="urn:microsoft.com/office/officeart/2005/8/layout/vList6"/>
    <dgm:cxn modelId="{F25C5F65-92F9-49C5-B9ED-6872869F0815}" type="presParOf" srcId="{55997120-7C1E-4D55-81E7-CE0ED0F685CA}" destId="{1BE82591-0112-4834-AE3D-D0B066C35F81}" srcOrd="1" destOrd="0" presId="urn:microsoft.com/office/officeart/2005/8/layout/vList6"/>
    <dgm:cxn modelId="{BB0918B2-9256-4D5E-B79A-3549E122A009}" type="presParOf" srcId="{55997120-7C1E-4D55-81E7-CE0ED0F685CA}" destId="{4B0C064C-D6C7-4C1F-A7F2-03EEC3CA5BFB}" srcOrd="2" destOrd="0" presId="urn:microsoft.com/office/officeart/2005/8/layout/vList6"/>
    <dgm:cxn modelId="{4ECCF677-E4A3-4394-AB70-21B91DEB5210}" type="presParOf" srcId="{4B0C064C-D6C7-4C1F-A7F2-03EEC3CA5BFB}" destId="{7D16D8E9-C71E-435F-8A17-03C6CF5DECDB}" srcOrd="0" destOrd="0" presId="urn:microsoft.com/office/officeart/2005/8/layout/vList6"/>
    <dgm:cxn modelId="{1F8D142A-D805-484A-ABBD-85E873ACAFB4}" type="presParOf" srcId="{4B0C064C-D6C7-4C1F-A7F2-03EEC3CA5BFB}" destId="{1FEEF273-303A-45A5-A45E-848D539B4751}" srcOrd="1" destOrd="0" presId="urn:microsoft.com/office/officeart/2005/8/layout/vList6"/>
    <dgm:cxn modelId="{DAF01B78-2EA4-41A5-9DF4-89F87DD5F333}" type="presParOf" srcId="{55997120-7C1E-4D55-81E7-CE0ED0F685CA}" destId="{07FDAE10-A7E9-48AE-9097-514183D51CCD}" srcOrd="3" destOrd="0" presId="urn:microsoft.com/office/officeart/2005/8/layout/vList6"/>
    <dgm:cxn modelId="{A6F04828-FDF6-423C-B38C-31F45C0B2DA9}" type="presParOf" srcId="{55997120-7C1E-4D55-81E7-CE0ED0F685CA}" destId="{DA4FB232-6828-4CC5-9BD4-73406679429F}" srcOrd="4" destOrd="0" presId="urn:microsoft.com/office/officeart/2005/8/layout/vList6"/>
    <dgm:cxn modelId="{F63C3EBD-78D5-4D1A-A446-890D25466502}" type="presParOf" srcId="{DA4FB232-6828-4CC5-9BD4-73406679429F}" destId="{6A0E96EB-A82F-42F1-AB1B-BC276CB68999}" srcOrd="0" destOrd="0" presId="urn:microsoft.com/office/officeart/2005/8/layout/vList6"/>
    <dgm:cxn modelId="{CAF13242-6B80-4DA7-A4AE-330845038EB2}" type="presParOf" srcId="{DA4FB232-6828-4CC5-9BD4-73406679429F}" destId="{7A3D327B-8B48-4D4D-B708-55AB223527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2B37B-8845-4514-9E3A-390E65134A1E}">
      <dsp:nvSpPr>
        <dsp:cNvPr id="0" name=""/>
        <dsp:cNvSpPr/>
      </dsp:nvSpPr>
      <dsp:spPr>
        <a:xfrm>
          <a:off x="608086" y="222281"/>
          <a:ext cx="2037225" cy="2102491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Respira-tórias</a:t>
          </a: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Crônicas</a:t>
          </a:r>
        </a:p>
      </dsp:txBody>
      <dsp:txXfrm>
        <a:off x="1649981" y="611242"/>
        <a:ext cx="751833" cy="625741"/>
      </dsp:txXfrm>
    </dsp:sp>
    <dsp:sp modelId="{F8A9D0D0-165D-4BA8-AFF8-5088B1DB133D}">
      <dsp:nvSpPr>
        <dsp:cNvPr id="0" name=""/>
        <dsp:cNvSpPr/>
      </dsp:nvSpPr>
      <dsp:spPr>
        <a:xfrm>
          <a:off x="620231" y="330466"/>
          <a:ext cx="2025084" cy="1913572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Diabetes</a:t>
          </a:r>
        </a:p>
      </dsp:txBody>
      <dsp:txXfrm>
        <a:off x="1668936" y="1321423"/>
        <a:ext cx="747352" cy="569515"/>
      </dsp:txXfrm>
    </dsp:sp>
    <dsp:sp modelId="{D774A9A3-91AA-46D5-9AC7-C2E62219B8E8}">
      <dsp:nvSpPr>
        <dsp:cNvPr id="0" name=""/>
        <dsp:cNvSpPr/>
      </dsp:nvSpPr>
      <dsp:spPr>
        <a:xfrm>
          <a:off x="558180" y="330466"/>
          <a:ext cx="2145599" cy="1913572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Câncer</a:t>
          </a:r>
        </a:p>
      </dsp:txBody>
      <dsp:txXfrm>
        <a:off x="800838" y="1321423"/>
        <a:ext cx="791828" cy="569515"/>
      </dsp:txXfrm>
    </dsp:sp>
    <dsp:sp modelId="{104EA684-E6F4-4A99-9E65-2DB4726906D0}">
      <dsp:nvSpPr>
        <dsp:cNvPr id="0" name=""/>
        <dsp:cNvSpPr/>
      </dsp:nvSpPr>
      <dsp:spPr>
        <a:xfrm>
          <a:off x="558180" y="232255"/>
          <a:ext cx="2124786" cy="2085751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r>
            <a:rPr lang="pt-BR" sz="12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cardiovas-culares</a:t>
          </a:r>
          <a:endParaRPr lang="pt-BR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484" y="617126"/>
        <a:ext cx="784147" cy="620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212A8-3458-4E53-B75D-E69F8C0E7E9D}">
      <dsp:nvSpPr>
        <dsp:cNvPr id="0" name=""/>
        <dsp:cNvSpPr/>
      </dsp:nvSpPr>
      <dsp:spPr>
        <a:xfrm>
          <a:off x="841901" y="727446"/>
          <a:ext cx="2922334" cy="2598945"/>
        </a:xfrm>
        <a:prstGeom prst="ellipse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DCNT</a:t>
          </a:r>
        </a:p>
      </dsp:txBody>
      <dsp:txXfrm>
        <a:off x="1269867" y="1108053"/>
        <a:ext cx="2066402" cy="1837731"/>
      </dsp:txXfrm>
    </dsp:sp>
    <dsp:sp modelId="{D65F1D68-1F09-44E1-8FBA-BE66848306E2}">
      <dsp:nvSpPr>
        <dsp:cNvPr id="0" name=""/>
        <dsp:cNvSpPr/>
      </dsp:nvSpPr>
      <dsp:spPr>
        <a:xfrm>
          <a:off x="1654165" y="-67528"/>
          <a:ext cx="1298164" cy="125446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Tabagismo</a:t>
          </a:r>
        </a:p>
      </dsp:txBody>
      <dsp:txXfrm>
        <a:off x="1844277" y="116185"/>
        <a:ext cx="917940" cy="887043"/>
      </dsp:txXfrm>
    </dsp:sp>
    <dsp:sp modelId="{75FA5881-805D-4856-BE85-609DCEEDDA3F}">
      <dsp:nvSpPr>
        <dsp:cNvPr id="0" name=""/>
        <dsp:cNvSpPr/>
      </dsp:nvSpPr>
      <dsp:spPr>
        <a:xfrm>
          <a:off x="3159561" y="1368153"/>
          <a:ext cx="1376942" cy="1378888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Alimentação inadequada</a:t>
          </a:r>
        </a:p>
      </dsp:txBody>
      <dsp:txXfrm>
        <a:off x="3361209" y="1570086"/>
        <a:ext cx="973646" cy="975022"/>
      </dsp:txXfrm>
    </dsp:sp>
    <dsp:sp modelId="{94B2FD20-AB58-4856-A15E-347851C97416}">
      <dsp:nvSpPr>
        <dsp:cNvPr id="0" name=""/>
        <dsp:cNvSpPr/>
      </dsp:nvSpPr>
      <dsp:spPr>
        <a:xfrm>
          <a:off x="1656186" y="2845987"/>
          <a:ext cx="1307782" cy="1253988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Uso nocivo do álcool</a:t>
          </a:r>
        </a:p>
      </dsp:txBody>
      <dsp:txXfrm>
        <a:off x="1847706" y="3029629"/>
        <a:ext cx="924742" cy="886704"/>
      </dsp:txXfrm>
    </dsp:sp>
    <dsp:sp modelId="{A65BEF3C-807A-4CE7-BAA5-C43206DE09CD}">
      <dsp:nvSpPr>
        <dsp:cNvPr id="0" name=""/>
        <dsp:cNvSpPr/>
      </dsp:nvSpPr>
      <dsp:spPr>
        <a:xfrm>
          <a:off x="0" y="1368150"/>
          <a:ext cx="1348289" cy="1333873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Atividade Física Insuficiente</a:t>
          </a:r>
        </a:p>
      </dsp:txBody>
      <dsp:txXfrm>
        <a:off x="197452" y="1563491"/>
        <a:ext cx="953385" cy="94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56B8-5D78-4377-BEC9-D869E1A59C3C}">
      <dsp:nvSpPr>
        <dsp:cNvPr id="0" name=""/>
        <dsp:cNvSpPr/>
      </dsp:nvSpPr>
      <dsp:spPr>
        <a:xfrm>
          <a:off x="1042620" y="29199"/>
          <a:ext cx="2619196" cy="894896"/>
        </a:xfrm>
        <a:prstGeom prst="rightArrow">
          <a:avLst>
            <a:gd name="adj1" fmla="val 75000"/>
            <a:gd name="adj2" fmla="val 50000"/>
          </a:avLst>
        </a:prstGeom>
        <a:solidFill>
          <a:srgbClr val="D2EDA5">
            <a:alpha val="89804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Vigilância, informação, avaliação e monitoramento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2620" y="141061"/>
        <a:ext cx="2283610" cy="671172"/>
      </dsp:txXfrm>
    </dsp:sp>
    <dsp:sp modelId="{A32C4E61-7E0A-4A78-88BE-D1ED0B0CA4E4}">
      <dsp:nvSpPr>
        <dsp:cNvPr id="0" name=""/>
        <dsp:cNvSpPr/>
      </dsp:nvSpPr>
      <dsp:spPr>
        <a:xfrm>
          <a:off x="159529" y="1533"/>
          <a:ext cx="883090" cy="950227"/>
        </a:xfrm>
        <a:prstGeom prst="roundRect">
          <a:avLst/>
        </a:prstGeom>
        <a:solidFill>
          <a:srgbClr val="A0C9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Eixo I</a:t>
          </a:r>
        </a:p>
      </dsp:txBody>
      <dsp:txXfrm>
        <a:off x="202638" y="44642"/>
        <a:ext cx="796872" cy="864009"/>
      </dsp:txXfrm>
    </dsp:sp>
    <dsp:sp modelId="{1FEEF273-303A-45A5-A45E-848D539B4751}">
      <dsp:nvSpPr>
        <dsp:cNvPr id="0" name=""/>
        <dsp:cNvSpPr/>
      </dsp:nvSpPr>
      <dsp:spPr>
        <a:xfrm>
          <a:off x="1042620" y="1075208"/>
          <a:ext cx="2619196" cy="8948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89804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Promoção da Saúde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2620" y="1187070"/>
        <a:ext cx="2283610" cy="671172"/>
      </dsp:txXfrm>
    </dsp:sp>
    <dsp:sp modelId="{7D16D8E9-C71E-435F-8A17-03C6CF5DECDB}">
      <dsp:nvSpPr>
        <dsp:cNvPr id="0" name=""/>
        <dsp:cNvSpPr/>
      </dsp:nvSpPr>
      <dsp:spPr>
        <a:xfrm>
          <a:off x="159529" y="1041251"/>
          <a:ext cx="883090" cy="962809"/>
        </a:xfrm>
        <a:prstGeom prst="roundRect">
          <a:avLst/>
        </a:prstGeom>
        <a:solidFill>
          <a:srgbClr val="A0C9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Eixo II</a:t>
          </a:r>
        </a:p>
      </dsp:txBody>
      <dsp:txXfrm>
        <a:off x="202638" y="1084360"/>
        <a:ext cx="796872" cy="876591"/>
      </dsp:txXfrm>
    </dsp:sp>
    <dsp:sp modelId="{7A3D327B-8B48-4D4D-B708-55AB22352758}">
      <dsp:nvSpPr>
        <dsp:cNvPr id="0" name=""/>
        <dsp:cNvSpPr/>
      </dsp:nvSpPr>
      <dsp:spPr>
        <a:xfrm>
          <a:off x="1042620" y="2110728"/>
          <a:ext cx="2619196" cy="8948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89804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Cuidado Integral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2620" y="2222590"/>
        <a:ext cx="2283610" cy="671172"/>
      </dsp:txXfrm>
    </dsp:sp>
    <dsp:sp modelId="{6A0E96EB-A82F-42F1-AB1B-BC276CB68999}">
      <dsp:nvSpPr>
        <dsp:cNvPr id="0" name=""/>
        <dsp:cNvSpPr/>
      </dsp:nvSpPr>
      <dsp:spPr>
        <a:xfrm>
          <a:off x="159529" y="2093550"/>
          <a:ext cx="883090" cy="929251"/>
        </a:xfrm>
        <a:prstGeom prst="roundRect">
          <a:avLst/>
        </a:prstGeom>
        <a:solidFill>
          <a:srgbClr val="A0C9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Eixo III</a:t>
          </a:r>
        </a:p>
      </dsp:txBody>
      <dsp:txXfrm>
        <a:off x="202638" y="2136659"/>
        <a:ext cx="796872" cy="843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0698" y="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965B-8B35-42AC-A733-8FA5D7A854B2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0698" y="9428711"/>
            <a:ext cx="293951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AEA5-713B-45C7-B098-1C42FCAA8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0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19B16-B12D-4069-93AA-742EDBDE6B4E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38780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1451" y="9428585"/>
            <a:ext cx="2938780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0456-F1A6-40AC-B80A-5009ABF232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8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BR" sz="1200" dirty="0"/>
              <a:t>O Plano </a:t>
            </a:r>
            <a:r>
              <a:rPr lang="en-US" altLang="pt-BR" sz="1200" dirty="0" err="1"/>
              <a:t>foi</a:t>
            </a:r>
            <a:r>
              <a:rPr lang="en-US" altLang="pt-BR" sz="1200" dirty="0"/>
              <a:t> </a:t>
            </a:r>
            <a:r>
              <a:rPr lang="en-US" altLang="pt-BR" sz="1200" dirty="0" err="1"/>
              <a:t>publicado</a:t>
            </a:r>
            <a:r>
              <a:rPr lang="en-US" altLang="pt-BR" sz="1200" dirty="0"/>
              <a:t> </a:t>
            </a:r>
            <a:r>
              <a:rPr lang="en-US" altLang="pt-BR" sz="1200" dirty="0" err="1"/>
              <a:t>em</a:t>
            </a:r>
            <a:r>
              <a:rPr lang="en-US" altLang="pt-BR" sz="1200" dirty="0"/>
              <a:t> 2011 com o </a:t>
            </a:r>
            <a:r>
              <a:rPr lang="en-US" altLang="pt-BR" sz="1200" dirty="0" err="1"/>
              <a:t>objetivo</a:t>
            </a:r>
            <a:r>
              <a:rPr lang="en-US" altLang="pt-BR" sz="1200" dirty="0"/>
              <a:t> de </a:t>
            </a:r>
            <a:r>
              <a:rPr lang="en-US" altLang="pt-BR" sz="1200" b="1" dirty="0" err="1"/>
              <a:t>promover</a:t>
            </a:r>
            <a:r>
              <a:rPr lang="en-US" altLang="pt-BR" sz="1200" b="1" dirty="0"/>
              <a:t> o </a:t>
            </a:r>
            <a:r>
              <a:rPr lang="en-US" altLang="pt-BR" sz="1200" b="1" dirty="0" err="1"/>
              <a:t>desenvolvimento</a:t>
            </a:r>
            <a:r>
              <a:rPr lang="en-US" altLang="pt-BR" sz="1200" b="1" dirty="0"/>
              <a:t> e a </a:t>
            </a:r>
            <a:r>
              <a:rPr lang="en-US" altLang="pt-BR" sz="1200" b="1" dirty="0" err="1"/>
              <a:t>implementação</a:t>
            </a:r>
            <a:r>
              <a:rPr lang="en-US" altLang="pt-BR" sz="1200" b="1" dirty="0"/>
              <a:t> de </a:t>
            </a:r>
            <a:r>
              <a:rPr lang="en-US" altLang="pt-BR" sz="1200" b="1" dirty="0" err="1"/>
              <a:t>políticas</a:t>
            </a:r>
            <a:r>
              <a:rPr lang="en-US" altLang="pt-BR" sz="1200" b="1" dirty="0"/>
              <a:t> </a:t>
            </a:r>
            <a:r>
              <a:rPr lang="en-US" altLang="pt-BR" sz="1200" dirty="0" err="1"/>
              <a:t>efetivas</a:t>
            </a:r>
            <a:r>
              <a:rPr lang="en-US" altLang="pt-BR" sz="1200" dirty="0"/>
              <a:t>, </a:t>
            </a:r>
            <a:r>
              <a:rPr lang="en-US" altLang="pt-BR" sz="1200" dirty="0" err="1"/>
              <a:t>integradas</a:t>
            </a:r>
            <a:r>
              <a:rPr lang="en-US" altLang="pt-BR" sz="1200" dirty="0"/>
              <a:t>, </a:t>
            </a:r>
            <a:r>
              <a:rPr lang="en-US" altLang="pt-BR" sz="1200" dirty="0" err="1"/>
              <a:t>sustentáveis</a:t>
            </a:r>
            <a:r>
              <a:rPr lang="en-US" altLang="pt-BR" sz="1200" dirty="0"/>
              <a:t> e </a:t>
            </a:r>
            <a:r>
              <a:rPr lang="en-US" altLang="pt-BR" sz="1200" dirty="0" err="1"/>
              <a:t>baseadas</a:t>
            </a:r>
            <a:r>
              <a:rPr lang="en-US" altLang="pt-BR" sz="1200" dirty="0"/>
              <a:t> </a:t>
            </a:r>
            <a:r>
              <a:rPr lang="en-US" altLang="pt-BR" sz="1200" dirty="0" err="1"/>
              <a:t>em</a:t>
            </a:r>
            <a:r>
              <a:rPr lang="en-US" altLang="pt-BR" sz="1200" dirty="0"/>
              <a:t> </a:t>
            </a:r>
            <a:r>
              <a:rPr lang="en-US" altLang="pt-BR" sz="1200" dirty="0" err="1"/>
              <a:t>evidências</a:t>
            </a:r>
            <a:r>
              <a:rPr lang="en-US" altLang="pt-BR" sz="1200" dirty="0"/>
              <a:t> para a </a:t>
            </a:r>
            <a:r>
              <a:rPr lang="en-US" altLang="pt-BR" sz="1200" b="1" dirty="0" err="1"/>
              <a:t>prevenção</a:t>
            </a:r>
            <a:r>
              <a:rPr lang="en-US" altLang="pt-BR" sz="1200" b="1" dirty="0"/>
              <a:t> e o </a:t>
            </a:r>
            <a:r>
              <a:rPr lang="en-US" altLang="pt-BR" sz="1200" b="1" dirty="0" err="1"/>
              <a:t>controle</a:t>
            </a:r>
            <a:r>
              <a:rPr lang="en-US" altLang="pt-BR" sz="1200" b="1" dirty="0"/>
              <a:t> </a:t>
            </a:r>
            <a:r>
              <a:rPr lang="en-US" altLang="pt-BR" sz="1200" dirty="0"/>
              <a:t>das DCNT e </a:t>
            </a:r>
            <a:r>
              <a:rPr lang="en-US" altLang="pt-BR" sz="1200" dirty="0" err="1"/>
              <a:t>seus</a:t>
            </a:r>
            <a:r>
              <a:rPr lang="en-US" altLang="pt-BR" sz="1200" dirty="0"/>
              <a:t> </a:t>
            </a:r>
            <a:r>
              <a:rPr lang="en-US" altLang="pt-BR" sz="1200" b="1" dirty="0" err="1"/>
              <a:t>fatores</a:t>
            </a:r>
            <a:r>
              <a:rPr lang="en-US" altLang="pt-BR" sz="1200" b="1" dirty="0"/>
              <a:t> de </a:t>
            </a:r>
            <a:r>
              <a:rPr lang="en-US" altLang="pt-BR" sz="1200" b="1" dirty="0" err="1"/>
              <a:t>risco</a:t>
            </a:r>
            <a:r>
              <a:rPr lang="en-US" altLang="pt-BR" sz="1200" b="1" dirty="0"/>
              <a:t> </a:t>
            </a:r>
            <a:r>
              <a:rPr lang="en-US" altLang="pt-BR" sz="1200" dirty="0"/>
              <a:t>e </a:t>
            </a:r>
            <a:r>
              <a:rPr lang="en-US" altLang="pt-BR" sz="1200" b="1" dirty="0" err="1"/>
              <a:t>fortalecer</a:t>
            </a:r>
            <a:r>
              <a:rPr lang="en-US" altLang="pt-BR" sz="1200" b="1" dirty="0"/>
              <a:t> </a:t>
            </a:r>
            <a:r>
              <a:rPr lang="en-US" altLang="pt-BR" sz="1200" b="1" dirty="0" err="1"/>
              <a:t>os</a:t>
            </a:r>
            <a:r>
              <a:rPr lang="en-US" altLang="pt-BR" sz="1200" b="1" dirty="0"/>
              <a:t> </a:t>
            </a:r>
            <a:r>
              <a:rPr lang="en-US" altLang="pt-BR" sz="1200" b="1" dirty="0" err="1"/>
              <a:t>serviços</a:t>
            </a:r>
            <a:r>
              <a:rPr lang="en-US" altLang="pt-BR" sz="1200" b="1" dirty="0"/>
              <a:t> </a:t>
            </a:r>
            <a:r>
              <a:rPr lang="en-US" altLang="pt-BR" sz="1200" dirty="0"/>
              <a:t>de </a:t>
            </a:r>
            <a:r>
              <a:rPr lang="en-US" altLang="pt-BR" sz="1200" dirty="0" err="1"/>
              <a:t>saúde</a:t>
            </a:r>
            <a:r>
              <a:rPr lang="en-US" altLang="pt-BR" sz="1200" dirty="0"/>
              <a:t> </a:t>
            </a:r>
            <a:r>
              <a:rPr lang="en-US" altLang="pt-BR" sz="1200" dirty="0" err="1"/>
              <a:t>voltados</a:t>
            </a:r>
            <a:r>
              <a:rPr lang="en-US" altLang="pt-BR" sz="1200" dirty="0"/>
              <a:t> </a:t>
            </a:r>
            <a:r>
              <a:rPr lang="en-US" altLang="pt-BR" sz="1200" dirty="0" err="1"/>
              <a:t>às</a:t>
            </a:r>
            <a:r>
              <a:rPr lang="en-US" altLang="pt-BR" sz="1200" dirty="0"/>
              <a:t> </a:t>
            </a:r>
            <a:r>
              <a:rPr lang="en-US" altLang="pt-BR" sz="1200" dirty="0" err="1"/>
              <a:t>doenças</a:t>
            </a:r>
            <a:r>
              <a:rPr lang="en-US" altLang="pt-BR" sz="1200" dirty="0"/>
              <a:t> </a:t>
            </a:r>
            <a:r>
              <a:rPr lang="en-US" altLang="pt-BR" sz="1200" dirty="0" err="1"/>
              <a:t>crônicas</a:t>
            </a:r>
            <a:endParaRPr lang="en-US" alt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E-D3D6-47E6-8562-B952D11AF6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10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E-D3D6-47E6-8562-B952D11AF6DA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2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80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B2D7A-7FEE-49C1-A737-F1CBB6AA6068}" type="slidenum">
              <a:rPr lang="pt-BR" altLang="pt-BR" sz="1300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4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3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1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65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7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B166BC5-E1D6-0E4F-B191-3AA1932480FC}" type="datetimeFigureOut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17/08/2017</a:t>
            </a:fld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6981194-948D-1849-882D-85E1530BB667}" type="slidenum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38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2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14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0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34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96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60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213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34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87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19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64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245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330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03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51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6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11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811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078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882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014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443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09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820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74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98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115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07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678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748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261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37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426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023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B4361-3627-BB41-AB4E-37B628279024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2788EB-5742-3941-B098-5E283672666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007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4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6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6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66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8/17/2017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8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Users/fredlobo/Desktop/NUCOM%20AT%20THE%20MOMENT/GAB%20originais%20em%20foco/apresentacao%20SVS%20powerpoint%202016/apresentacao%202016%20svs1d%20Folder/fileto%20capa%20temer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file://localhost/Users/fredlobo/Desktop/NUCOM%20AT%20THE%20MOMENT/GAB%20originais%20em%20foco/apresentacao%20SVS%20powerpoint%202016/apresentacao%202016%20svs1d%20Folder/fileto%20miolo%20temer.jpg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file://localhost/Users/fredlobo/Desktop/NUCOM%20AT%20THE%20MOMENT/GAB%20originais%20em%20foco/apresentacao%20SVS%20powerpoint%202016/apresentacao%202016%20svs1d%20Folder/fileto%20fundo%20temer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file://localhost/Users/fredlobo/Desktop/NUCOM%20AT%20THE%20MOMENT/GAB%20originais%20em%20foco/apresentacao%20SVS%20powerpoint%202016/apresentacao%202016%20svs1d%20Folder/fileto%20fundo%20temer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capa temer.jpg" descr="/Users/fredlobo/Desktop/NUCOM AT THE MOMENT/GAB originais em foco/apresentacao SVS powerpoint 2016/apresentacao 2016 svs1d Folder/fileto capa temer.jpg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71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miolo temer.jpg" descr="/Users/fredlobo/Desktop/NUCOM AT THE MOMENT/GAB originais em foco/apresentacao SVS powerpoint 2016/apresentacao 2016 svs1d Folder/fileto miolo temer.jpg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to fundo temer.jpg" descr="/Users/fredlobo/Desktop/NUCOM AT THE MOMENT/GAB originais em foco/apresentacao SVS powerpoint 2016/apresentacao 2016 svs1d Folder/fileto fundo temer.jpg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to fundo temer.jpg" descr="/Users/fredlobo/Desktop/NUCOM AT THE MOMENT/GAB originais em foco/apresentacao SVS powerpoint 2016/apresentacao 2016 svs1d Folder/fileto fundo temer.jpg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9700" y="5661248"/>
            <a:ext cx="632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pt-BR" altLang="pt-BR" sz="12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2017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1520" y="2060848"/>
            <a:ext cx="864096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000" b="1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Doenças Crônicas Não Transmissíveis 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000" b="1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000" b="1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algn="ctr"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pt-BR" sz="900" b="1" spc="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62658" y="4077072"/>
            <a:ext cx="66186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sz="1400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400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Vigilância em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400" spc="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pt-BR"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Vigilância de Doenças e Agravos não Transmissíveis e Promoção da Saúde</a:t>
            </a:r>
          </a:p>
          <a:p>
            <a:pPr algn="ctr" eaLnBrk="1" hangingPunct="1">
              <a:spcAft>
                <a:spcPts val="400"/>
              </a:spcAft>
            </a:pPr>
            <a:endParaRPr lang="pt-BR" sz="1400" spc="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87796747"/>
              </p:ext>
            </p:extLst>
          </p:nvPr>
        </p:nvGraphicFramePr>
        <p:xfrm>
          <a:off x="522514" y="1412776"/>
          <a:ext cx="7815943" cy="442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522514" y="496278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Taxa de mortalidade prematura padronizada para o conjunto dos quatro grupos de DCNT, Brasil, 2000 a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2014*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2513" y="5805264"/>
            <a:ext cx="5519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Fonte: Sistema de Informações sobre Mortalidade (SIM) – 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SVS/MS</a:t>
            </a:r>
          </a:p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*Metodologia do Saúde Brasil 2015/2016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**Taxa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por 100 mil habitantes. 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6267425" y="2420888"/>
            <a:ext cx="0" cy="240064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ector de seta reta 26"/>
          <p:cNvCxnSpPr>
            <a:cxnSpLocks/>
          </p:cNvCxnSpPr>
          <p:nvPr/>
        </p:nvCxnSpPr>
        <p:spPr>
          <a:xfrm>
            <a:off x="6267425" y="2420888"/>
            <a:ext cx="1507344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9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714"/>
            <a:ext cx="86423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476250"/>
            <a:ext cx="8821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Tendência da Mortalidade prematura por doença crônica - ODS3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6386234" y="1696714"/>
            <a:ext cx="2686329" cy="2328288"/>
            <a:chOff x="1156512" y="1380809"/>
            <a:chExt cx="2686329" cy="2328288"/>
          </a:xfrm>
        </p:grpSpPr>
        <p:pic>
          <p:nvPicPr>
            <p:cNvPr id="5632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0" t="-17795" r="15352" b="10158"/>
            <a:stretch/>
          </p:blipFill>
          <p:spPr bwMode="auto">
            <a:xfrm>
              <a:off x="1220494" y="2858664"/>
              <a:ext cx="1316587" cy="44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1"/>
            <p:cNvSpPr txBox="1"/>
            <p:nvPr/>
          </p:nvSpPr>
          <p:spPr>
            <a:xfrm>
              <a:off x="1868573" y="2911017"/>
              <a:ext cx="1964117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(-5,3%)</a:t>
              </a:r>
            </a:p>
          </p:txBody>
        </p:sp>
        <p:pic>
          <p:nvPicPr>
            <p:cNvPr id="11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3" t="-12440" r="34253" b="20989"/>
            <a:stretch/>
          </p:blipFill>
          <p:spPr bwMode="auto">
            <a:xfrm>
              <a:off x="1156512" y="2466311"/>
              <a:ext cx="1224137" cy="37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06" t="-3550"/>
            <a:stretch/>
          </p:blipFill>
          <p:spPr bwMode="auto">
            <a:xfrm>
              <a:off x="1175534" y="3284984"/>
              <a:ext cx="1214855" cy="42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4" t="-22984" r="48857" b="13250"/>
            <a:stretch/>
          </p:blipFill>
          <p:spPr bwMode="auto">
            <a:xfrm>
              <a:off x="1209035" y="2061442"/>
              <a:ext cx="1393895" cy="4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0" t="-13195" r="66897" b="14866"/>
            <a:stretch/>
          </p:blipFill>
          <p:spPr bwMode="auto">
            <a:xfrm>
              <a:off x="1156512" y="1715806"/>
              <a:ext cx="1368153" cy="40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3220" b="3513"/>
            <a:stretch/>
          </p:blipFill>
          <p:spPr bwMode="auto">
            <a:xfrm>
              <a:off x="1175534" y="1380809"/>
              <a:ext cx="1406505" cy="39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1"/>
            <p:cNvSpPr txBox="1"/>
            <p:nvPr/>
          </p:nvSpPr>
          <p:spPr>
            <a:xfrm>
              <a:off x="1878724" y="2152126"/>
              <a:ext cx="848222" cy="37570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(-1,9%)</a:t>
              </a:r>
            </a:p>
          </p:txBody>
        </p:sp>
        <p:sp>
          <p:nvSpPr>
            <p:cNvPr id="7" name="CaixaDeTexto 1"/>
            <p:cNvSpPr txBox="1"/>
            <p:nvPr/>
          </p:nvSpPr>
          <p:spPr>
            <a:xfrm>
              <a:off x="1868573" y="1772759"/>
              <a:ext cx="1964117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(-2,7%)</a:t>
              </a:r>
            </a:p>
          </p:txBody>
        </p:sp>
        <p:sp>
          <p:nvSpPr>
            <p:cNvPr id="9" name="CaixaDeTexto 1"/>
            <p:cNvSpPr txBox="1"/>
            <p:nvPr/>
          </p:nvSpPr>
          <p:spPr>
            <a:xfrm>
              <a:off x="1868573" y="2524289"/>
              <a:ext cx="1964117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(-5,3%)</a:t>
              </a:r>
            </a:p>
          </p:txBody>
        </p:sp>
        <p:sp>
          <p:nvSpPr>
            <p:cNvPr id="10" name="CaixaDeTexto 1"/>
            <p:cNvSpPr txBox="1"/>
            <p:nvPr/>
          </p:nvSpPr>
          <p:spPr>
            <a:xfrm>
              <a:off x="1840588" y="3299912"/>
              <a:ext cx="1964117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(-4,0%)</a:t>
              </a:r>
            </a:p>
          </p:txBody>
        </p:sp>
        <p:sp>
          <p:nvSpPr>
            <p:cNvPr id="16" name="CaixaDeTexto 1"/>
            <p:cNvSpPr txBox="1"/>
            <p:nvPr/>
          </p:nvSpPr>
          <p:spPr>
            <a:xfrm>
              <a:off x="1878724" y="1384396"/>
              <a:ext cx="1964117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(-4,2%)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5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49627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Taxas de mortalidade prematura padronizadas para o conjunto dos quatro grupos de DCNT, por sexo, Brasil, 2000 a 2014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3556" y="1556792"/>
            <a:ext cx="8490472" cy="4374712"/>
            <a:chOff x="489662" y="1844824"/>
            <a:chExt cx="8112713" cy="4086680"/>
          </a:xfrm>
        </p:grpSpPr>
        <p:graphicFrame>
          <p:nvGraphicFramePr>
            <p:cNvPr id="8" name="Gráfico 7"/>
            <p:cNvGraphicFramePr/>
            <p:nvPr>
              <p:extLst>
                <p:ext uri="{D42A27DB-BD31-4B8C-83A1-F6EECF244321}">
                  <p14:modId xmlns:p14="http://schemas.microsoft.com/office/powerpoint/2010/main" val="533491548"/>
                </p:ext>
              </p:extLst>
            </p:nvPr>
          </p:nvGraphicFramePr>
          <p:xfrm>
            <a:off x="489662" y="1844824"/>
            <a:ext cx="8077199" cy="4086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1"/>
            <p:cNvSpPr txBox="1"/>
            <p:nvPr/>
          </p:nvSpPr>
          <p:spPr>
            <a:xfrm>
              <a:off x="3438609" y="2782070"/>
              <a:ext cx="1687286" cy="63640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 risco para homens é 1,6 vezes maior do que para as mulheres</a:t>
              </a:r>
              <a:endParaRPr lang="pt-BR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11" name="Chave direita 10"/>
            <p:cNvSpPr/>
            <p:nvPr/>
          </p:nvSpPr>
          <p:spPr>
            <a:xfrm>
              <a:off x="3012419" y="2605797"/>
              <a:ext cx="265477" cy="887442"/>
            </a:xfrm>
            <a:prstGeom prst="rightBrac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have direita 11"/>
            <p:cNvSpPr/>
            <p:nvPr/>
          </p:nvSpPr>
          <p:spPr>
            <a:xfrm>
              <a:off x="6584847" y="3197545"/>
              <a:ext cx="261531" cy="665288"/>
            </a:xfrm>
            <a:prstGeom prst="rightBrac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3"/>
            <p:cNvSpPr txBox="1"/>
            <p:nvPr/>
          </p:nvSpPr>
          <p:spPr>
            <a:xfrm>
              <a:off x="6952918" y="3117314"/>
              <a:ext cx="1649457" cy="44577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>
              <a:noAutofit/>
            </a:bodyPr>
            <a:lstStyle>
              <a:defPPr>
                <a:defRPr lang="pt-BR"/>
              </a:defPPr>
              <a:lvl1pPr>
                <a:spcAft>
                  <a:spcPts val="0"/>
                </a:spcAft>
                <a:defRPr sz="10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pt-BR" sz="1100" dirty="0"/>
                <a:t>O risco para homens é 1,5 vezes maior do que para as mulheres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13556" y="5896161"/>
            <a:ext cx="632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 Sistema de Informações sobre Mortalidade (SIM) – SVS/MS</a:t>
            </a: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*Taxa por 100 mil habitantes. </a:t>
            </a:r>
          </a:p>
        </p:txBody>
      </p:sp>
    </p:spTree>
    <p:extLst>
      <p:ext uri="{BB962C8B-B14F-4D97-AF65-F5344CB8AC3E}">
        <p14:creationId xmlns:p14="http://schemas.microsoft.com/office/powerpoint/2010/main" val="361618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Aumento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da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expectativa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vida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no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Brasil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1990 - 2015</a:t>
            </a:r>
            <a:b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Causas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mais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contribuíram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para o </a:t>
            </a:r>
            <a:r>
              <a:rPr 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aumento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pt-BR" sz="24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46" t="7818" r="1146"/>
          <a:stretch/>
        </p:blipFill>
        <p:spPr>
          <a:xfrm>
            <a:off x="107504" y="1628800"/>
            <a:ext cx="8976932" cy="4894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2581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Fonte: </a:t>
            </a:r>
            <a:r>
              <a:rPr lang="en-US" sz="1400" dirty="0" err="1"/>
              <a:t>Projeto</a:t>
            </a:r>
            <a:r>
              <a:rPr lang="en-US" sz="1400" dirty="0"/>
              <a:t> GBD</a:t>
            </a:r>
            <a:endParaRPr lang="pt-B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437112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+6.5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endParaRPr lang="pt-BR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3548" y="136922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Análise, monitoramento e avaliação das ações de controle dos fatores de riscos para DCNT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FATORES DE RISCO: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Metabólicos, ambientais e comportamentais</a:t>
            </a:r>
          </a:p>
          <a:p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4592320" y="2348880"/>
            <a:ext cx="14605" cy="2896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>
            <a:off x="7173246" y="2759334"/>
            <a:ext cx="13971" cy="2266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1979713" y="2762508"/>
            <a:ext cx="13971" cy="2266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651275" y="2492896"/>
            <a:ext cx="10170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11560" y="1700808"/>
            <a:ext cx="7884740" cy="41044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2141539" y="1988840"/>
            <a:ext cx="4878733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CDGANT/DANTPS/SVS</a:t>
            </a:r>
            <a:endParaRPr kumimoji="0" lang="pt-BR" alt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331641" y="3213553"/>
            <a:ext cx="1296144" cy="5637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Domiciliar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030154" y="3213553"/>
            <a:ext cx="1155700" cy="5637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Escolares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PeNSE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7544" y="434429"/>
            <a:ext cx="8352928" cy="1384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defRPr>
            </a:lvl1pPr>
          </a:lstStyle>
          <a:p>
            <a:r>
              <a:rPr lang="pt-BR" altLang="pt-BR" sz="2800" dirty="0"/>
              <a:t>Vigilância de fatores de risco e proteção para DCNT</a:t>
            </a:r>
          </a:p>
          <a:p>
            <a:endParaRPr lang="pt-BR" altLang="pt-BR" sz="2800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1993684" y="2759334"/>
            <a:ext cx="5193533" cy="3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595031" y="3214468"/>
            <a:ext cx="1228073" cy="56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Telefônico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Vigitel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93584" y="4005064"/>
            <a:ext cx="1800199" cy="7664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2013 - PNS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23928" y="4005064"/>
            <a:ext cx="1368152" cy="7664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2009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2012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2015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432993" y="4005064"/>
            <a:ext cx="1521125" cy="7664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2006 – 2016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403649" y="5013176"/>
            <a:ext cx="1155701" cy="465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 anos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4014470" y="5029498"/>
            <a:ext cx="1155700" cy="4651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 anos</a:t>
            </a:r>
            <a:endParaRPr kumimoji="0" lang="pt-BR" altLang="pt-BR" sz="1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" name="Text Box 5"/>
          <p:cNvSpPr txBox="1">
            <a:spLocks noChangeArrowheads="1"/>
          </p:cNvSpPr>
          <p:nvPr/>
        </p:nvSpPr>
        <p:spPr bwMode="auto">
          <a:xfrm>
            <a:off x="6630635" y="4989575"/>
            <a:ext cx="1155700" cy="5123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Contínuo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(anual)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3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821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1560" y="476672"/>
            <a:ext cx="8064896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spc="1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Frequência das condições crônicas não transmissíveis como diagnóstico médico. </a:t>
            </a:r>
          </a:p>
          <a:p>
            <a:r>
              <a:rPr lang="pt-BR" sz="2200" b="1" spc="1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Brasil, PNS 2013*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450" y="6078488"/>
            <a:ext cx="8467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* Valores para adultos (18 anos ou mais).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11560" y="2204864"/>
          <a:ext cx="7965702" cy="37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60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30041" y="544706"/>
            <a:ext cx="8064896" cy="836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spc="1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Prevalências de diagnóstico médico de Diabetes e Hipertensão Arterial foram menores nas regiões Norte e Nordeste, quando comparado ao valor nacional. PNS 2013*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93623" y="6064520"/>
            <a:ext cx="7290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* Valores para adultos (18 anos ou mais).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755576" y="2348880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24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694126"/>
              </p:ext>
            </p:extLst>
          </p:nvPr>
        </p:nvGraphicFramePr>
        <p:xfrm>
          <a:off x="251520" y="2060848"/>
          <a:ext cx="8640960" cy="403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51520" y="57132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adultos fumantes tem queda para total de capitais, no período de 2010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H="1" flipV="1">
            <a:off x="4067944" y="2874202"/>
            <a:ext cx="27993" cy="2922766"/>
          </a:xfrm>
          <a:prstGeom prst="line">
            <a:avLst/>
          </a:prstGeom>
          <a:ln w="19050">
            <a:solidFill>
              <a:srgbClr val="009644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067944" y="2874202"/>
            <a:ext cx="4248472" cy="1873"/>
          </a:xfrm>
          <a:prstGeom prst="straightConnector1">
            <a:avLst/>
          </a:prstGeom>
          <a:ln w="19050">
            <a:solidFill>
              <a:srgbClr val="009644"/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1"/>
          <p:cNvSpPr txBox="1"/>
          <p:nvPr/>
        </p:nvSpPr>
        <p:spPr>
          <a:xfrm>
            <a:off x="7092280" y="2492896"/>
            <a:ext cx="1800200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200" b="1" dirty="0" smtClean="0">
                <a:ln w="3175">
                  <a:noFill/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27,7% </a:t>
            </a:r>
            <a:r>
              <a:rPr lang="pt-BR" sz="1200" b="1" dirty="0">
                <a:ln w="3175">
                  <a:noFill/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</a:t>
            </a:r>
          </a:p>
        </p:txBody>
      </p:sp>
    </p:spTree>
    <p:extLst>
      <p:ext uri="{BB962C8B-B14F-4D97-AF65-F5344CB8AC3E}">
        <p14:creationId xmlns:p14="http://schemas.microsoft.com/office/powerpoint/2010/main" val="81783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467544" y="57132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adultos com obesidade (IMC ≥ 30kg/m²) é crescente para total de capitais, no período de 2010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4326500" y="2779055"/>
            <a:ext cx="0" cy="299431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1"/>
          <p:cNvSpPr txBox="1"/>
          <p:nvPr/>
        </p:nvSpPr>
        <p:spPr>
          <a:xfrm>
            <a:off x="7092280" y="2420888"/>
            <a:ext cx="1800200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+ 25,2% no período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4337133" y="2779055"/>
            <a:ext cx="3941586" cy="1873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78986"/>
              </p:ext>
            </p:extLst>
          </p:nvPr>
        </p:nvGraphicFramePr>
        <p:xfrm>
          <a:off x="323528" y="2132856"/>
          <a:ext cx="84969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34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80365"/>
            <a:ext cx="8712968" cy="830997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0" dirty="0">
                <a:solidFill>
                  <a:srgbClr val="002060"/>
                </a:solidFill>
              </a:rPr>
              <a:t>Cenário atual das doenças </a:t>
            </a:r>
            <a:r>
              <a:rPr lang="pt-BR" sz="2800" b="0" dirty="0" smtClean="0">
                <a:solidFill>
                  <a:srgbClr val="002060"/>
                </a:solidFill>
              </a:rPr>
              <a:t>crônicas  </a:t>
            </a:r>
            <a:r>
              <a:rPr lang="pt-BR" sz="2800" b="0" dirty="0">
                <a:solidFill>
                  <a:srgbClr val="002060"/>
                </a:solidFill>
              </a:rPr>
              <a:t>não transmissíveis </a:t>
            </a:r>
            <a:r>
              <a:rPr lang="pt-BR" sz="2800" b="0" dirty="0" smtClean="0">
                <a:solidFill>
                  <a:srgbClr val="002060"/>
                </a:solidFill>
              </a:rPr>
              <a:t>(DCNT)</a:t>
            </a:r>
            <a:endParaRPr lang="pt-BR" sz="2800" b="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815207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DCNT constituem a principal causa de morte hoje no Brasil e mundo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grupos de DCNT: Doenças do Aparelho Circulatório, Doenças Respiratórias Crônicas, Neoplasias e Diabetes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1990 a 2013, o n. de óbitos por DCNT no mundo aumentou em 42% (de 27 para 38,3 milhões) enquanto houve diminuição das doenças transmissíveis.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6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63051"/>
              </p:ext>
            </p:extLst>
          </p:nvPr>
        </p:nvGraphicFramePr>
        <p:xfrm>
          <a:off x="395536" y="2492896"/>
          <a:ext cx="83529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683568" y="57132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do consumo recomendado de frutas e hortaliças em adultos foi crescente no período de 2010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122509" y="2772168"/>
            <a:ext cx="0" cy="29504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1"/>
          <p:cNvSpPr txBox="1"/>
          <p:nvPr/>
        </p:nvSpPr>
        <p:spPr>
          <a:xfrm>
            <a:off x="7020272" y="2405674"/>
            <a:ext cx="1800200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12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25,1% </a:t>
            </a:r>
            <a:r>
              <a:rPr lang="pt-BR" sz="12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3122509" y="2772168"/>
            <a:ext cx="502598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922652"/>
              </p:ext>
            </p:extLst>
          </p:nvPr>
        </p:nvGraphicFramePr>
        <p:xfrm>
          <a:off x="248005" y="2276871"/>
          <a:ext cx="8500459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51520" y="571327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prática recomendada* de atividade física no tempo livre apresentou crescimento para total de capitais, no período de 2010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339752" y="2770296"/>
            <a:ext cx="0" cy="295232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1"/>
          <p:cNvSpPr txBox="1"/>
          <p:nvPr/>
        </p:nvSpPr>
        <p:spPr>
          <a:xfrm>
            <a:off x="7092280" y="2420888"/>
            <a:ext cx="1800200" cy="32984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1200" b="1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23,3% </a:t>
            </a:r>
            <a:r>
              <a:rPr lang="pt-BR" sz="12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339752" y="2770296"/>
            <a:ext cx="5832648" cy="1063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aixaDeTexto 1"/>
          <p:cNvSpPr txBox="1"/>
          <p:nvPr/>
        </p:nvSpPr>
        <p:spPr>
          <a:xfrm>
            <a:off x="1187624" y="6106551"/>
            <a:ext cx="3268676" cy="273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pt-BR" sz="9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* Pelo menos 150 min/semana.</a:t>
            </a: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3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125809"/>
              </p:ext>
            </p:extLst>
          </p:nvPr>
        </p:nvGraphicFramePr>
        <p:xfrm>
          <a:off x="270789" y="2276872"/>
          <a:ext cx="851110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51520" y="571327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consumo abusivo de bebidas alcoólicas* apresenta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estabilidade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para total de capitais, no período de 2010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067944" y="2827276"/>
            <a:ext cx="0" cy="2761964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067944" y="2827276"/>
            <a:ext cx="4195307" cy="57349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aixaDeTexto 1"/>
          <p:cNvSpPr txBox="1"/>
          <p:nvPr/>
        </p:nvSpPr>
        <p:spPr>
          <a:xfrm>
            <a:off x="1259632" y="6106551"/>
            <a:ext cx="6984776" cy="273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pt-BR" sz="9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* 4 ou mais doses (mulher) ou 5 ou mais doses (homem) em uma única ocasião nos 30 dias anteriores à entrevista.</a:t>
            </a: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"/>
          <p:cNvSpPr txBox="1"/>
          <p:nvPr/>
        </p:nvSpPr>
        <p:spPr>
          <a:xfrm>
            <a:off x="6732240" y="2492896"/>
            <a:ext cx="2016224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Estabilidade no período</a:t>
            </a:r>
          </a:p>
        </p:txBody>
      </p:sp>
    </p:spTree>
    <p:extLst>
      <p:ext uri="{BB962C8B-B14F-4D97-AF65-F5344CB8AC3E}">
        <p14:creationId xmlns:p14="http://schemas.microsoft.com/office/powerpoint/2010/main" val="108933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887957"/>
              </p:ext>
            </p:extLst>
          </p:nvPr>
        </p:nvGraphicFramePr>
        <p:xfrm>
          <a:off x="269065" y="2080730"/>
          <a:ext cx="8551407" cy="379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51520" y="571327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mamografia* cresce para total de capitais, no período de 2010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601212" y="2620693"/>
            <a:ext cx="0" cy="2945896"/>
          </a:xfrm>
          <a:prstGeom prst="line">
            <a:avLst/>
          </a:prstGeom>
          <a:ln w="19050">
            <a:solidFill>
              <a:srgbClr val="009644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3601212" y="2620693"/>
            <a:ext cx="4446026" cy="6792"/>
          </a:xfrm>
          <a:prstGeom prst="straightConnector1">
            <a:avLst/>
          </a:prstGeom>
          <a:ln w="19050">
            <a:solidFill>
              <a:srgbClr val="009644"/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aixaDeTexto 1"/>
          <p:cNvSpPr txBox="1"/>
          <p:nvPr/>
        </p:nvSpPr>
        <p:spPr>
          <a:xfrm>
            <a:off x="1259632" y="6106551"/>
            <a:ext cx="6984776" cy="273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pt-BR" sz="9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* Mulheres de 50 a 69 anos que referiram realização de mamografia nos 2 anos anteriores à entrevista.</a:t>
            </a: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"/>
          <p:cNvSpPr txBox="1"/>
          <p:nvPr/>
        </p:nvSpPr>
        <p:spPr>
          <a:xfrm>
            <a:off x="6876256" y="2276872"/>
            <a:ext cx="1800200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 smtClean="0">
                <a:ln w="3175">
                  <a:noFill/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+6,5% </a:t>
            </a:r>
            <a:r>
              <a:rPr lang="pt-BR" sz="1200" b="1" dirty="0">
                <a:ln w="3175">
                  <a:noFill/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</a:t>
            </a:r>
          </a:p>
        </p:txBody>
      </p:sp>
    </p:spTree>
    <p:extLst>
      <p:ext uri="{BB962C8B-B14F-4D97-AF65-F5344CB8AC3E}">
        <p14:creationId xmlns:p14="http://schemas.microsoft.com/office/powerpoint/2010/main" val="349173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250468"/>
              </p:ext>
            </p:extLst>
          </p:nvPr>
        </p:nvGraphicFramePr>
        <p:xfrm>
          <a:off x="323528" y="1916832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Conector reto 14"/>
          <p:cNvCxnSpPr/>
          <p:nvPr/>
        </p:nvCxnSpPr>
        <p:spPr>
          <a:xfrm flipV="1">
            <a:off x="3635896" y="2649034"/>
            <a:ext cx="37324" cy="291894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1"/>
          <p:cNvSpPr txBox="1"/>
          <p:nvPr/>
        </p:nvSpPr>
        <p:spPr>
          <a:xfrm>
            <a:off x="6660232" y="2204864"/>
            <a:ext cx="2016224" cy="504056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"/>
              </a:spcAft>
            </a:pPr>
            <a:r>
              <a:rPr lang="pt-BR" sz="1200" b="1" dirty="0">
                <a:ln w="3175">
                  <a:noFill/>
                </a:ln>
                <a:solidFill>
                  <a:srgbClr val="E25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Estabilidade no período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673220" y="2636301"/>
            <a:ext cx="4499180" cy="1273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51520" y="571327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Prevalência de exame </a:t>
            </a:r>
            <a:r>
              <a:rPr lang="pt-BR" sz="2200" b="1" dirty="0" err="1">
                <a:latin typeface="Arial" pitchFamily="34" charset="0"/>
                <a:cs typeface="Arial" pitchFamily="34" charset="0"/>
              </a:rPr>
              <a:t>papanicolau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* é estável para total de capitais, no período de 2010 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2016.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1259632" y="6106551"/>
            <a:ext cx="6984776" cy="273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pt-BR" sz="9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* Mulheres de 25 a 64 anos que referiram realização de exame Papanicolau nos 3 anos anteriores à entrevista.</a:t>
            </a: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Tx/>
              <a:buChar char="-"/>
            </a:pPr>
            <a:endParaRPr lang="pt-BR" sz="9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3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5480" r="2007" b="34819"/>
          <a:stretch/>
        </p:blipFill>
        <p:spPr>
          <a:xfrm>
            <a:off x="155671" y="1556792"/>
            <a:ext cx="8952833" cy="46805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571327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Ranking dos 17 fatores de risco principais </a:t>
            </a:r>
            <a:r>
              <a:rPr lang="pt-BR" sz="2200" b="1">
                <a:latin typeface="Arial" panose="020B0604020202020204" pitchFamily="34" charset="0"/>
                <a:cs typeface="Arial" panose="020B0604020202020204" pitchFamily="34" charset="0"/>
              </a:rPr>
              <a:t>para DALYs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em ambos os sexos no Brasil entre os anos de 1990 e 2015 </a:t>
            </a:r>
          </a:p>
        </p:txBody>
      </p:sp>
    </p:spTree>
    <p:extLst>
      <p:ext uri="{BB962C8B-B14F-4D97-AF65-F5344CB8AC3E}">
        <p14:creationId xmlns:p14="http://schemas.microsoft.com/office/powerpoint/2010/main" val="209531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03648" y="2348880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9504" y="4019580"/>
            <a:ext cx="7992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8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Contato: </a:t>
            </a:r>
            <a:r>
              <a:rPr lang="pt-BR" altLang="pt-BR" sz="18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dcnt@saúde.gov.br</a:t>
            </a:r>
            <a:endParaRPr lang="pt-BR" altLang="pt-BR" sz="20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endParaRPr lang="pt-BR" altLang="pt-BR" sz="20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pt-BR" altLang="pt-BR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DCNT - http://portalsaude.saude.gov.br/index.php/o-ministerio/principal/secretarias/svs/doencas-cronicas-nao-transmissiveis</a:t>
            </a:r>
          </a:p>
        </p:txBody>
      </p:sp>
    </p:spTree>
    <p:extLst>
      <p:ext uri="{BB962C8B-B14F-4D97-AF65-F5344CB8AC3E}">
        <p14:creationId xmlns:p14="http://schemas.microsoft.com/office/powerpoint/2010/main" val="223364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80365"/>
            <a:ext cx="8712968" cy="830997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0" dirty="0"/>
              <a:t>Cenário </a:t>
            </a:r>
            <a:r>
              <a:rPr lang="pt-BR" sz="2800" b="0" dirty="0" smtClean="0"/>
              <a:t>das DCNT no Mundo – Relatório Mundial</a:t>
            </a:r>
            <a:endParaRPr lang="pt-BR" sz="2800" b="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815207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2012, mais de 40% dos óbitos por DCNT foram óbitos prematuros (30 a 69 anos) – evitáveis.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 dos óbitos por DCNT (28 milhões) e a maioria dos óbitos prematuros (82%) acontecem em países de baixa e média renda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doenças apresentam consequências sociais, econômicas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desafio para a saúde pública (perfil epidemiológico)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80365"/>
            <a:ext cx="8712968" cy="830997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dirty="0"/>
              <a:t>Cenário atual das doenças </a:t>
            </a:r>
            <a:r>
              <a:rPr lang="pt-BR" sz="2800" dirty="0" smtClean="0"/>
              <a:t>crônicas  </a:t>
            </a:r>
            <a:r>
              <a:rPr lang="pt-BR" sz="2800" dirty="0"/>
              <a:t>não transmissíveis </a:t>
            </a:r>
            <a:r>
              <a:rPr lang="pt-BR" sz="2800" dirty="0" smtClean="0"/>
              <a:t>(DCNT) no Brasil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815207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 o problema de saúde de maior magnitude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por 74% dos óbitos em 2012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na transição epidemiológica, demográfica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Desafio: Reorganização dos serviços de saúde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80365"/>
            <a:ext cx="8712968" cy="830997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b="0" dirty="0"/>
              <a:t>Cenário atual das doenças </a:t>
            </a:r>
            <a:r>
              <a:rPr lang="pt-BR" sz="2800" b="0" dirty="0" smtClean="0"/>
              <a:t>crônicas  </a:t>
            </a:r>
            <a:r>
              <a:rPr lang="pt-BR" sz="2800" b="0" dirty="0"/>
              <a:t>não transmissíveis </a:t>
            </a:r>
            <a:r>
              <a:rPr lang="pt-BR" sz="2800" b="0" dirty="0" smtClean="0"/>
              <a:t>(DCNT)</a:t>
            </a:r>
            <a:endParaRPr lang="pt-BR" sz="2800" b="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815207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2013 a OMS aprovou um Plano Global de Ação para a Prevenção e Controle das DCNT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Geral: redução 25% na taxa de mortalidade prematura (30 a 69 anos) por DCNT até 2015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Governo Brasileiro, sob a coordenação do MS, construiu o Plano de ações Estratégias para o Enfrentamento das DCNT no Brasil 2011 – 2022: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95251"/>
            <a:ext cx="2155725" cy="2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23528" y="2154832"/>
            <a:ext cx="52119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800" b="1" spc="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Ações Estratégicas para o Enfrentamento das Doenças Crônicas não Transmissíveis no Brasil    2011 a 2022</a:t>
            </a:r>
          </a:p>
        </p:txBody>
      </p:sp>
      <p:pic>
        <p:nvPicPr>
          <p:cNvPr id="4" name="Imagem 53" descr="powerpoint-cap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42" y="2047111"/>
            <a:ext cx="3221163" cy="246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3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80365"/>
            <a:ext cx="8712968" cy="830997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Plano de ações Estratégias para o Enfrentamento das DCNT no Brasil 2011 – 2022</a:t>
            </a:r>
            <a:endParaRPr lang="pt-BR" sz="2800" b="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815207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efinição de Metas  para o Controle das DCNT e a prevenção dos fatores de riscos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principal: reduzir a mortalidade prematura por DCNT em 2% ao ano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das DCNT: diagnósticos situacional, conhecer a distribuição e a tendência e os fatores de risco, identificar os condicionantes para planejar e executar ações de prevenção e controle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86294"/>
              </p:ext>
            </p:extLst>
          </p:nvPr>
        </p:nvGraphicFramePr>
        <p:xfrm>
          <a:off x="-21704" y="18332"/>
          <a:ext cx="9165704" cy="564291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903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03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925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do Plano de </a:t>
                      </a: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DCNT  - </a:t>
                      </a: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da</a:t>
                      </a:r>
                      <a:r>
                        <a:rPr lang="pt-BR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linha de base (2010)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r>
                        <a:rPr lang="pt-BR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mais recente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Abrangência geográfica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da mortalidade prematura (30-69 anos) por DCNT em 2% ao ano</a:t>
                      </a:r>
                      <a:r>
                        <a:rPr lang="pt-BR" sz="12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392,96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347,41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Redução da prevalência de tabagismo em 30%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14,1%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10,2%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14,5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Aumento de mamografia em mulheres de 50-69 de idade anos nos últimos dois anos </a:t>
                      </a:r>
                      <a:r>
                        <a:rPr lang="pt-BR" sz="12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70% 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73,4%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78,2%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(2016)</a:t>
                      </a:r>
                      <a:endParaRPr lang="pt-BR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Papanicolau em mulheres de 25-64 de idade anos nos últimos três anos </a:t>
                      </a:r>
                      <a:r>
                        <a:rPr lang="pt-BR" sz="12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85%</a:t>
                      </a:r>
                      <a:endParaRPr lang="pt-BR" sz="1200" b="1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82,2%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82,0% (2016)</a:t>
                      </a:r>
                      <a:endParaRPr lang="pt-BR" sz="12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79,4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da prevalência da prática  de atividade física no tempo livre em 10%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30,1%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37,6% (2016)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22,5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Contenção do crescimento da obesidade em adultos</a:t>
                      </a:r>
                    </a:p>
                  </a:txBody>
                  <a:tcPr marL="68020" marR="68020" marT="33999" marB="339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15,1%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68020" marR="68020" marT="33999" marB="339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18,9% (2016)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20,8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</a:p>
                  </a:txBody>
                  <a:tcPr marL="68020" marR="68020" marT="33999" marB="339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do consumo recomendado de frutas e hortaliças em 10%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19,5%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24,4% (2016)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Redução do consumo abusivo de bebidas alcoólicas em 10%</a:t>
                      </a: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18,1%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19,1% (2016)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13,7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(2013)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68020" marR="68020" marT="33999" marB="33999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CaixaDeTexto 7"/>
          <p:cNvSpPr txBox="1"/>
          <p:nvPr/>
        </p:nvSpPr>
        <p:spPr>
          <a:xfrm>
            <a:off x="2203021" y="5861375"/>
            <a:ext cx="668077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alcançada.            Meta não alcançada.           Meta estável.            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2047527" y="5931665"/>
            <a:ext cx="177654" cy="16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rgbClr val="006C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>
              <a:solidFill>
                <a:prstClr val="black"/>
              </a:solidFill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449317" y="5941252"/>
            <a:ext cx="182387" cy="153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>
              <a:solidFill>
                <a:prstClr val="black"/>
              </a:solidFill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5177510" y="5941252"/>
            <a:ext cx="168330" cy="15376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>
              <a:solidFill>
                <a:srgbClr val="0070C0"/>
              </a:solidFill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5121860"/>
              </p:ext>
            </p:extLst>
          </p:nvPr>
        </p:nvGraphicFramePr>
        <p:xfrm>
          <a:off x="971600" y="2348880"/>
          <a:ext cx="295232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7836134"/>
              </p:ext>
            </p:extLst>
          </p:nvPr>
        </p:nvGraphicFramePr>
        <p:xfrm>
          <a:off x="323528" y="1556792"/>
          <a:ext cx="45365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90538" y="476672"/>
            <a:ext cx="823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/>
              <a:t>4 </a:t>
            </a:r>
            <a:r>
              <a:rPr lang="en-US" altLang="pt-BR" sz="2800" b="1" dirty="0" err="1"/>
              <a:t>principais</a:t>
            </a:r>
            <a:r>
              <a:rPr lang="en-US" altLang="pt-BR" sz="2800" b="1" dirty="0"/>
              <a:t> DCNT x 4 </a:t>
            </a:r>
            <a:r>
              <a:rPr lang="en-US" altLang="pt-BR" sz="2800" b="1" dirty="0" err="1"/>
              <a:t>fatores</a:t>
            </a:r>
            <a:r>
              <a:rPr lang="en-US" altLang="pt-BR" sz="2800" b="1" dirty="0"/>
              <a:t> de </a:t>
            </a:r>
            <a:r>
              <a:rPr lang="en-US" altLang="pt-BR" sz="2800" b="1" dirty="0" err="1"/>
              <a:t>risco</a:t>
            </a:r>
            <a:endParaRPr lang="pt-BR" altLang="pt-BR" sz="2800" b="1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004048" y="2132856"/>
          <a:ext cx="382134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06589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26555</TotalTime>
  <Words>1306</Words>
  <Application>Microsoft Office PowerPoint</Application>
  <PresentationFormat>Apresentação na tela (4:3)</PresentationFormat>
  <Paragraphs>229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Custom Design</vt:lpstr>
      <vt:lpstr>Office Theme</vt:lpstr>
      <vt:lpstr>1_Custom Design</vt:lpstr>
      <vt:lpstr>2_Custom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Aumento da expectativa de vida no Brasil 1990 - 2015  Causas que mais contribuíram para o aumento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Aline Siqueira Santos</dc:creator>
  <cp:lastModifiedBy>Marta Roberta Santana Coelho</cp:lastModifiedBy>
  <cp:revision>464</cp:revision>
  <cp:lastPrinted>2017-08-17T12:08:00Z</cp:lastPrinted>
  <dcterms:created xsi:type="dcterms:W3CDTF">2014-09-22T13:17:52Z</dcterms:created>
  <dcterms:modified xsi:type="dcterms:W3CDTF">2017-08-17T12:15:07Z</dcterms:modified>
</cp:coreProperties>
</file>