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314" r:id="rId2"/>
    <p:sldId id="387" r:id="rId3"/>
    <p:sldId id="353" r:id="rId4"/>
    <p:sldId id="355" r:id="rId5"/>
    <p:sldId id="359" r:id="rId6"/>
    <p:sldId id="392" r:id="rId7"/>
    <p:sldId id="393" r:id="rId8"/>
    <p:sldId id="394" r:id="rId9"/>
    <p:sldId id="402" r:id="rId10"/>
    <p:sldId id="403" r:id="rId11"/>
    <p:sldId id="404" r:id="rId12"/>
    <p:sldId id="398" r:id="rId13"/>
    <p:sldId id="399" r:id="rId14"/>
    <p:sldId id="400" r:id="rId15"/>
    <p:sldId id="408" r:id="rId16"/>
    <p:sldId id="407" r:id="rId17"/>
    <p:sldId id="342" r:id="rId18"/>
  </p:sldIdLst>
  <p:sldSz cx="9144000" cy="6858000" type="screen4x3"/>
  <p:notesSz cx="6724650" cy="97742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city Computadores e Sistemas Ltda." initials="Microcity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98"/>
    <a:srgbClr val="006600"/>
    <a:srgbClr val="0000FF"/>
    <a:srgbClr val="FF3300"/>
    <a:srgbClr val="339933"/>
    <a:srgbClr val="B5D3BB"/>
    <a:srgbClr val="C3DB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4" autoAdjust="0"/>
    <p:restoredTop sz="94928" autoAdjust="0"/>
  </p:normalViewPr>
  <p:slideViewPr>
    <p:cSldViewPr>
      <p:cViewPr varScale="1">
        <p:scale>
          <a:sx n="83" d="100"/>
          <a:sy n="83" d="100"/>
        </p:scale>
        <p:origin x="-12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0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1DBECF-1ED8-4E61-838C-2D87371474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44867B-F0CA-40FC-8931-389D22D063EB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pt-BR" sz="2200" b="1" i="0" baseline="0" dirty="0" smtClean="0"/>
            <a:t>ESTUDO SOBRE TRIBUTAÇÃO DO CARBONO</a:t>
          </a:r>
          <a:endParaRPr lang="pt-BR" sz="2200" b="1" i="1" baseline="0" dirty="0"/>
        </a:p>
      </dgm:t>
    </dgm:pt>
    <dgm:pt modelId="{CF53E3F6-2F9A-4C79-A459-36041BEBF1CA}" type="parTrans" cxnId="{33C0DB1A-6CAA-4E47-89D3-5B8D969A52F3}">
      <dgm:prSet/>
      <dgm:spPr/>
      <dgm:t>
        <a:bodyPr/>
        <a:lstStyle/>
        <a:p>
          <a:endParaRPr lang="pt-BR"/>
        </a:p>
      </dgm:t>
    </dgm:pt>
    <dgm:pt modelId="{5B918870-6B78-42BD-BC5C-7C5702C24929}" type="sibTrans" cxnId="{33C0DB1A-6CAA-4E47-89D3-5B8D969A52F3}">
      <dgm:prSet/>
      <dgm:spPr/>
      <dgm:t>
        <a:bodyPr/>
        <a:lstStyle/>
        <a:p>
          <a:endParaRPr lang="pt-BR"/>
        </a:p>
      </dgm:t>
    </dgm:pt>
    <dgm:pt modelId="{C8CBCCA8-934C-4E0F-91A1-9B2F178449A6}" type="pres">
      <dgm:prSet presAssocID="{541DBECF-1ED8-4E61-838C-2D87371474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C67C8B7-5292-4001-A29E-1BB77385D303}" type="pres">
      <dgm:prSet presAssocID="{6844867B-F0CA-40FC-8931-389D22D063EB}" presName="parentText" presStyleLbl="node1" presStyleIdx="0" presStyleCnt="1" custScaleY="55135" custLinFactY="-8843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3C0DB1A-6CAA-4E47-89D3-5B8D969A52F3}" srcId="{541DBECF-1ED8-4E61-838C-2D8737147415}" destId="{6844867B-F0CA-40FC-8931-389D22D063EB}" srcOrd="0" destOrd="0" parTransId="{CF53E3F6-2F9A-4C79-A459-36041BEBF1CA}" sibTransId="{5B918870-6B78-42BD-BC5C-7C5702C24929}"/>
    <dgm:cxn modelId="{BD5F8A9B-F55D-41ED-9BB2-1064B05FD3D9}" type="presOf" srcId="{6844867B-F0CA-40FC-8931-389D22D063EB}" destId="{7C67C8B7-5292-4001-A29E-1BB77385D303}" srcOrd="0" destOrd="0" presId="urn:microsoft.com/office/officeart/2005/8/layout/vList2"/>
    <dgm:cxn modelId="{8CC116F6-B2C8-40EA-8EB4-E732138FF171}" type="presOf" srcId="{541DBECF-1ED8-4E61-838C-2D8737147415}" destId="{C8CBCCA8-934C-4E0F-91A1-9B2F178449A6}" srcOrd="0" destOrd="0" presId="urn:microsoft.com/office/officeart/2005/8/layout/vList2"/>
    <dgm:cxn modelId="{87C2345C-6767-4CC5-9371-8CEDA56F73F4}" type="presParOf" srcId="{C8CBCCA8-934C-4E0F-91A1-9B2F178449A6}" destId="{7C67C8B7-5292-4001-A29E-1BB77385D30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1DBECF-1ED8-4E61-838C-2D87371474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44867B-F0CA-40FC-8931-389D22D063EB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pt-BR" sz="2200" b="1" i="0" baseline="0" dirty="0" smtClean="0"/>
            <a:t>EXPERIÊNCIA </a:t>
          </a:r>
          <a:r>
            <a:rPr lang="pt-BR" sz="2200" b="1" i="0" baseline="0" dirty="0" smtClean="0"/>
            <a:t>INTERNACIONAL EM </a:t>
          </a:r>
          <a:endParaRPr lang="pt-BR" sz="2200" b="1" i="0" baseline="0" dirty="0" smtClean="0"/>
        </a:p>
        <a:p>
          <a:pPr algn="ctr" rtl="0"/>
          <a:r>
            <a:rPr lang="pt-BR" sz="2200" b="1" i="0" baseline="0" dirty="0" smtClean="0"/>
            <a:t>IMPOSTO DE CARBONO </a:t>
          </a:r>
          <a:endParaRPr lang="pt-BR" sz="2200" b="1" i="0" baseline="0" dirty="0"/>
        </a:p>
      </dgm:t>
    </dgm:pt>
    <dgm:pt modelId="{CF53E3F6-2F9A-4C79-A459-36041BEBF1CA}" type="parTrans" cxnId="{33C0DB1A-6CAA-4E47-89D3-5B8D969A52F3}">
      <dgm:prSet/>
      <dgm:spPr/>
      <dgm:t>
        <a:bodyPr/>
        <a:lstStyle/>
        <a:p>
          <a:endParaRPr lang="pt-BR"/>
        </a:p>
      </dgm:t>
    </dgm:pt>
    <dgm:pt modelId="{5B918870-6B78-42BD-BC5C-7C5702C24929}" type="sibTrans" cxnId="{33C0DB1A-6CAA-4E47-89D3-5B8D969A52F3}">
      <dgm:prSet/>
      <dgm:spPr/>
      <dgm:t>
        <a:bodyPr/>
        <a:lstStyle/>
        <a:p>
          <a:endParaRPr lang="pt-BR"/>
        </a:p>
      </dgm:t>
    </dgm:pt>
    <dgm:pt modelId="{C8CBCCA8-934C-4E0F-91A1-9B2F178449A6}" type="pres">
      <dgm:prSet presAssocID="{541DBECF-1ED8-4E61-838C-2D873714741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C67C8B7-5292-4001-A29E-1BB77385D303}" type="pres">
      <dgm:prSet presAssocID="{6844867B-F0CA-40FC-8931-389D22D063EB}" presName="parentText" presStyleLbl="node1" presStyleIdx="0" presStyleCnt="1" custScaleY="77091" custLinFactNeighborX="-4690" custLinFactNeighborY="-162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3C0DB1A-6CAA-4E47-89D3-5B8D969A52F3}" srcId="{541DBECF-1ED8-4E61-838C-2D8737147415}" destId="{6844867B-F0CA-40FC-8931-389D22D063EB}" srcOrd="0" destOrd="0" parTransId="{CF53E3F6-2F9A-4C79-A459-36041BEBF1CA}" sibTransId="{5B918870-6B78-42BD-BC5C-7C5702C24929}"/>
    <dgm:cxn modelId="{87A469FB-5E70-407D-BEC6-797F2633B2F8}" type="presOf" srcId="{541DBECF-1ED8-4E61-838C-2D8737147415}" destId="{C8CBCCA8-934C-4E0F-91A1-9B2F178449A6}" srcOrd="0" destOrd="0" presId="urn:microsoft.com/office/officeart/2005/8/layout/vList2"/>
    <dgm:cxn modelId="{329875B1-0ABA-4F6C-BB93-D5843B773F17}" type="presOf" srcId="{6844867B-F0CA-40FC-8931-389D22D063EB}" destId="{7C67C8B7-5292-4001-A29E-1BB77385D303}" srcOrd="0" destOrd="0" presId="urn:microsoft.com/office/officeart/2005/8/layout/vList2"/>
    <dgm:cxn modelId="{690C3CF0-DA60-4674-95E4-D7171834ACD6}" type="presParOf" srcId="{C8CBCCA8-934C-4E0F-91A1-9B2F178449A6}" destId="{7C67C8B7-5292-4001-A29E-1BB77385D30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67C8B7-5292-4001-A29E-1BB77385D303}">
      <dsp:nvSpPr>
        <dsp:cNvPr id="0" name=""/>
        <dsp:cNvSpPr/>
      </dsp:nvSpPr>
      <dsp:spPr>
        <a:xfrm>
          <a:off x="0" y="324033"/>
          <a:ext cx="8358246" cy="670882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kern="1200" baseline="0" dirty="0" smtClean="0"/>
            <a:t>ESTUDO SOBRE TRIBUTAÇÃO DO CARBONO</a:t>
          </a:r>
          <a:endParaRPr lang="pt-BR" sz="2200" b="1" i="1" kern="1200" baseline="0" dirty="0"/>
        </a:p>
      </dsp:txBody>
      <dsp:txXfrm>
        <a:off x="0" y="324033"/>
        <a:ext cx="8358246" cy="67088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67C8B7-5292-4001-A29E-1BB77385D303}">
      <dsp:nvSpPr>
        <dsp:cNvPr id="0" name=""/>
        <dsp:cNvSpPr/>
      </dsp:nvSpPr>
      <dsp:spPr>
        <a:xfrm>
          <a:off x="0" y="0"/>
          <a:ext cx="8358246" cy="967357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kern="1200" baseline="0" dirty="0" smtClean="0"/>
            <a:t>EXPERIÊNCIA </a:t>
          </a:r>
          <a:r>
            <a:rPr lang="pt-BR" sz="2200" b="1" i="0" kern="1200" baseline="0" dirty="0" smtClean="0"/>
            <a:t>INTERNACIONAL EM </a:t>
          </a:r>
          <a:endParaRPr lang="pt-BR" sz="2200" b="1" i="0" kern="1200" baseline="0" dirty="0" smtClean="0"/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i="0" kern="1200" baseline="0" dirty="0" smtClean="0"/>
            <a:t>IMPOSTO DE CARBONO </a:t>
          </a:r>
          <a:endParaRPr lang="pt-BR" sz="2200" b="1" i="0" kern="1200" baseline="0" dirty="0"/>
        </a:p>
      </dsp:txBody>
      <dsp:txXfrm>
        <a:off x="0" y="0"/>
        <a:ext cx="8358246" cy="967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9729" y="0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83318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9729" y="9283318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0B8C6A-9132-4C12-9246-AA8FDE507116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9729" y="0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31838"/>
            <a:ext cx="4891088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2306" y="4642448"/>
            <a:ext cx="5380040" cy="439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3318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9729" y="9283318"/>
            <a:ext cx="2913322" cy="489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1" rIns="91424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0C4BD5-2518-47E8-BE57-203D5FCA428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C4BD5-2518-47E8-BE57-203D5FCA428A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42E25-8655-4630-B7ED-4DE65055283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6B1B9B-9E74-4AF7-B8CD-082BFA848F1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1650" y="620713"/>
            <a:ext cx="2062163" cy="60483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63575" y="620713"/>
            <a:ext cx="6035675" cy="60483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6D5EF2-DC0B-43DA-B0A0-0690E096986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663575" y="620713"/>
            <a:ext cx="8250238" cy="60483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0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>
          <a:xfrm>
            <a:off x="8486775" y="76200"/>
            <a:ext cx="587375" cy="290513"/>
          </a:xfrm>
        </p:spPr>
        <p:txBody>
          <a:bodyPr/>
          <a:lstStyle>
            <a:lvl1pPr>
              <a:defRPr/>
            </a:lvl1pPr>
          </a:lstStyle>
          <a:p>
            <a:fld id="{CFE54FA8-202E-40B3-B6D5-05589F1E1A8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5D315E-491B-45FF-A709-A8E9F82871C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18C7D8-5EAA-4098-91D7-7B1408584FE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63575" y="1600200"/>
            <a:ext cx="4038600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54575" y="1600200"/>
            <a:ext cx="4038600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EF1528-6402-4B31-B882-0F01F4605A7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0FB675-92E6-4A9F-AC6A-CA8197A2040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67B755-47B0-490B-8B8D-8418218258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CD07AF-9081-416B-9E0C-85477941270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3DA43-0A5C-4166-A25E-335A35302F3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5E5543-C122-4969-A4BC-72A7FA37D90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026" name="Group 2"/>
          <p:cNvGrpSpPr>
            <a:grpSpLocks/>
          </p:cNvGrpSpPr>
          <p:nvPr/>
        </p:nvGrpSpPr>
        <p:grpSpPr bwMode="auto">
          <a:xfrm>
            <a:off x="0" y="0"/>
            <a:ext cx="2109788" cy="6858000"/>
            <a:chOff x="0" y="0"/>
            <a:chExt cx="1440" cy="4320"/>
          </a:xfrm>
        </p:grpSpPr>
        <p:sp>
          <p:nvSpPr>
            <p:cNvPr id="257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36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7028" name="Rectangle 4"/>
            <p:cNvSpPr>
              <a:spLocks noChangeArrowheads="1"/>
            </p:cNvSpPr>
            <p:nvPr/>
          </p:nvSpPr>
          <p:spPr bwMode="auto">
            <a:xfrm>
              <a:off x="336" y="0"/>
              <a:ext cx="1104" cy="48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57029" name="AutoShape 5"/>
          <p:cNvSpPr>
            <a:spLocks noChangeArrowheads="1"/>
          </p:cNvSpPr>
          <p:nvPr/>
        </p:nvSpPr>
        <p:spPr bwMode="auto">
          <a:xfrm>
            <a:off x="492125" y="4572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257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7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86775" y="76200"/>
            <a:ext cx="5873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algn="ctr">
              <a:defRPr sz="1300" b="1" i="1"/>
            </a:lvl1pPr>
          </a:lstStyle>
          <a:p>
            <a:fld id="{E5BC05C4-202F-4EBF-A215-D5C8B81D7D22}" type="slidenum">
              <a:rPr lang="en-US"/>
              <a:pPr/>
              <a:t>‹nº›</a:t>
            </a:fld>
            <a:endParaRPr lang="en-US"/>
          </a:p>
        </p:txBody>
      </p:sp>
      <p:pic>
        <p:nvPicPr>
          <p:cNvPr id="257032" name="Picture 8" descr="novobanner"/>
          <p:cNvPicPr>
            <a:picLocks noChangeAspect="1" noChangeArrowheads="1"/>
          </p:cNvPicPr>
          <p:nvPr/>
        </p:nvPicPr>
        <p:blipFill>
          <a:blip r:embed="rId14" cstate="print"/>
          <a:srcRect l="39983"/>
          <a:stretch>
            <a:fillRect/>
          </a:stretch>
        </p:blipFill>
        <p:spPr bwMode="auto">
          <a:xfrm>
            <a:off x="831850" y="0"/>
            <a:ext cx="8312150" cy="454025"/>
          </a:xfrm>
          <a:prstGeom prst="rect">
            <a:avLst/>
          </a:prstGeom>
          <a:noFill/>
        </p:spPr>
      </p:pic>
      <p:pic>
        <p:nvPicPr>
          <p:cNvPr id="257033" name="Picture 9" descr="novobanner"/>
          <p:cNvPicPr>
            <a:picLocks noChangeAspect="1" noChangeArrowheads="1"/>
          </p:cNvPicPr>
          <p:nvPr/>
        </p:nvPicPr>
        <p:blipFill>
          <a:blip r:embed="rId14" cstate="print"/>
          <a:srcRect l="1364" r="86360" b="5594"/>
          <a:stretch>
            <a:fillRect/>
          </a:stretch>
        </p:blipFill>
        <p:spPr bwMode="auto">
          <a:xfrm>
            <a:off x="844550" y="12700"/>
            <a:ext cx="631825" cy="428625"/>
          </a:xfrm>
          <a:prstGeom prst="rect">
            <a:avLst/>
          </a:prstGeom>
          <a:noFill/>
        </p:spPr>
      </p:pic>
      <p:sp>
        <p:nvSpPr>
          <p:cNvPr id="257034" name="Rectangle 10"/>
          <p:cNvSpPr>
            <a:spLocks noChangeArrowheads="1"/>
          </p:cNvSpPr>
          <p:nvPr/>
        </p:nvSpPr>
        <p:spPr bwMode="auto">
          <a:xfrm>
            <a:off x="1428750" y="7938"/>
            <a:ext cx="43386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pt-BR" sz="1300" b="1">
                <a:latin typeface="Arial Unicode MS" pitchFamily="34" charset="-128"/>
              </a:rPr>
              <a:t>Ministério da Fazenda</a:t>
            </a:r>
          </a:p>
          <a:p>
            <a:pPr eaLnBrk="0" hangingPunct="0"/>
            <a:r>
              <a:rPr lang="pt-BR" sz="1300" b="1">
                <a:latin typeface="Arial Unicode MS" pitchFamily="34" charset="-128"/>
              </a:rPr>
              <a:t>Secretaria de Política Econômica</a:t>
            </a:r>
            <a:endParaRPr lang="en-US" sz="1300" b="1" i="1">
              <a:latin typeface="Arial Unicode MS" pitchFamily="34" charset="-128"/>
            </a:endParaRPr>
          </a:p>
        </p:txBody>
      </p:sp>
      <p:sp>
        <p:nvSpPr>
          <p:cNvPr id="257035" name="Rectangle 11"/>
          <p:cNvSpPr>
            <a:spLocks noChangeArrowheads="1"/>
          </p:cNvSpPr>
          <p:nvPr/>
        </p:nvSpPr>
        <p:spPr bwMode="auto">
          <a:xfrm>
            <a:off x="0" y="6496050"/>
            <a:ext cx="587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>
            <a:spAutoFit/>
          </a:bodyPr>
          <a:lstStyle/>
          <a:p>
            <a:pPr algn="ctr"/>
            <a:fld id="{756ED98F-D81B-4A1F-9EAE-1248F76CD103}" type="slidenum">
              <a:rPr lang="pt-BR" b="1" i="1">
                <a:solidFill>
                  <a:schemeClr val="bg1"/>
                </a:solidFill>
              </a:rPr>
              <a:pPr algn="ctr"/>
              <a:t>‹nº›</a:t>
            </a:fld>
            <a:endParaRPr lang="pt-BR" b="1" i="1">
              <a:solidFill>
                <a:schemeClr val="bg1"/>
              </a:solidFill>
            </a:endParaRPr>
          </a:p>
        </p:txBody>
      </p:sp>
      <p:sp>
        <p:nvSpPr>
          <p:cNvPr id="257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620713"/>
            <a:ext cx="8229600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57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3575" y="1600200"/>
            <a:ext cx="8229600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9pPr>
    </p:titleStyle>
    <p:bodyStyle>
      <a:lvl1pPr marL="342900" indent="-34290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ë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ç"/>
        <a:defRPr sz="2200">
          <a:solidFill>
            <a:schemeClr val="tx1"/>
          </a:solidFill>
          <a:latin typeface="+mn-lt"/>
        </a:defRPr>
      </a:lvl2pPr>
      <a:lvl3pPr marL="1143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600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2937" y="1214422"/>
            <a:ext cx="8358219" cy="535783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>
                <a:latin typeface="+mj-lt"/>
                <a:ea typeface="+mj-ea"/>
                <a:cs typeface="+mj-cs"/>
              </a:rPr>
              <a:t>Tributação e Subsídios para uma Economia de Baixo Carbono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3600" dirty="0" smtClean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>
                <a:latin typeface="+mj-lt"/>
                <a:ea typeface="+mj-ea"/>
                <a:cs typeface="+mj-cs"/>
              </a:rPr>
              <a:t>SPE/MF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BR" sz="2400" dirty="0" smtClean="0">
                <a:latin typeface="+mj-lt"/>
                <a:ea typeface="+mj-ea"/>
                <a:cs typeface="+mj-cs"/>
              </a:rPr>
              <a:t>Coordenação-Geral de Meio Ambiente e Mudanças Climáticas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sz="2000" dirty="0" smtClean="0">
                <a:latin typeface="+mj-lt"/>
                <a:ea typeface="+mj-ea"/>
                <a:cs typeface="+mj-cs"/>
              </a:rPr>
              <a:t>Maio/2014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PT" sz="2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00012"/>
            <a:ext cx="7869560" cy="424732"/>
          </a:xfrm>
          <a:noFill/>
        </p:spPr>
        <p:txBody>
          <a:bodyPr wrap="square" rtlCol="0">
            <a:spAutoFit/>
          </a:bodyPr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ISENÇÕES E DESCONTOS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74442"/>
            <a:ext cx="8424936" cy="2862322"/>
          </a:xfrm>
          <a:solidFill>
            <a:srgbClr val="F8FCFF"/>
          </a:solidFill>
          <a:ln w="9525">
            <a:noFill/>
            <a:miter lim="800000"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Isenções e </a:t>
            </a:r>
            <a:r>
              <a:rPr lang="pt-BR" sz="2000" kern="1200" dirty="0" smtClean="0"/>
              <a:t>descontos </a:t>
            </a:r>
            <a:r>
              <a:rPr lang="pt-BR" sz="2000" b="1" kern="1200" dirty="0" smtClean="0"/>
              <a:t>são comuns </a:t>
            </a:r>
            <a:r>
              <a:rPr lang="pt-BR" sz="2000" b="1" kern="1200" dirty="0" smtClean="0"/>
              <a:t>para determinados setores da indústria, mas nem tanto para os consumidores </a:t>
            </a:r>
            <a:endParaRPr lang="pt-BR" sz="2000" b="1" kern="1200" dirty="0" smtClean="0"/>
          </a:p>
          <a:p>
            <a:pPr algn="l">
              <a:spcBef>
                <a:spcPts val="1200"/>
              </a:spcBef>
              <a:buNone/>
            </a:pPr>
            <a:endParaRPr lang="pt-BR" sz="2000" b="1" kern="1200" dirty="0" smtClean="0"/>
          </a:p>
          <a:p>
            <a:pPr algn="l">
              <a:spcBef>
                <a:spcPts val="1200"/>
              </a:spcBef>
              <a:buFont typeface="Wingdings" charset="2"/>
              <a:buChar char="v"/>
            </a:pPr>
            <a:r>
              <a:rPr lang="pt-BR" sz="2000" b="1" kern="1200" dirty="0" smtClean="0"/>
              <a:t>As </a:t>
            </a:r>
            <a:r>
              <a:rPr lang="pt-BR" sz="2000" b="1" kern="1200" dirty="0" smtClean="0"/>
              <a:t>isenções são dadas frequentemente para</a:t>
            </a:r>
            <a:r>
              <a:rPr lang="pt-BR" sz="2000" kern="1200" dirty="0" smtClean="0"/>
              <a:t>: </a:t>
            </a:r>
          </a:p>
          <a:p>
            <a:pPr lvl="1" algn="l">
              <a:spcBef>
                <a:spcPts val="1200"/>
              </a:spcBef>
              <a:buFont typeface="Arial"/>
              <a:buChar char="•"/>
            </a:pPr>
            <a:r>
              <a:rPr lang="pt-BR" sz="2000" b="1" kern="1200" dirty="0" smtClean="0"/>
              <a:t>Setores que são cobertos por mercado de carbono </a:t>
            </a:r>
            <a:r>
              <a:rPr lang="pt-BR" sz="2000" kern="1200" dirty="0" smtClean="0"/>
              <a:t>(Suécia, Suíça e Irlanda) </a:t>
            </a:r>
          </a:p>
          <a:p>
            <a:pPr lvl="1" algn="l">
              <a:spcBef>
                <a:spcPts val="1200"/>
              </a:spcBef>
              <a:buFont typeface="Arial"/>
              <a:buChar char="•"/>
            </a:pPr>
            <a:r>
              <a:rPr lang="pt-BR" sz="2000" b="1" kern="1200" dirty="0" smtClean="0"/>
              <a:t>Indústrias expostas à concorrência internacional significativa</a:t>
            </a:r>
            <a:endParaRPr lang="en-US" sz="2000" b="1" kern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39663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00012"/>
            <a:ext cx="7869560" cy="424732"/>
          </a:xfrm>
          <a:noFill/>
        </p:spPr>
        <p:txBody>
          <a:bodyPr wrap="square" rtlCol="0">
            <a:spAutoFit/>
          </a:bodyPr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UTILIZAÇÃO DAS RECEITAS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97498"/>
            <a:ext cx="8424936" cy="5247590"/>
          </a:xfrm>
          <a:solidFill>
            <a:srgbClr val="F8FCFF"/>
          </a:solidFill>
          <a:ln w="9525">
            <a:noFill/>
            <a:miter lim="800000"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A receita de impostos de carbono pode ser </a:t>
            </a:r>
            <a:r>
              <a:rPr lang="pt-BR" sz="2000" kern="1200" dirty="0" smtClean="0"/>
              <a:t>distribuída </a:t>
            </a:r>
            <a:r>
              <a:rPr lang="pt-BR" sz="2000" kern="1200" dirty="0" smtClean="0"/>
              <a:t>de várias maneiras:</a:t>
            </a:r>
          </a:p>
          <a:p>
            <a:pPr lvl="1" algn="l">
              <a:spcBef>
                <a:spcPts val="600"/>
              </a:spcBef>
              <a:buFont typeface="Arial"/>
              <a:buChar char="•"/>
            </a:pPr>
            <a:r>
              <a:rPr lang="pt-BR" sz="2000" b="1" kern="1200" dirty="0" smtClean="0"/>
              <a:t>Assistência para transição</a:t>
            </a:r>
            <a:r>
              <a:rPr lang="pt-BR" sz="2000" kern="1200" dirty="0" smtClean="0"/>
              <a:t>: setores com maior necessidade de apoio e tempo para se adaptar (Austrália)</a:t>
            </a:r>
          </a:p>
          <a:p>
            <a:pPr lvl="1" algn="l">
              <a:spcBef>
                <a:spcPts val="600"/>
              </a:spcBef>
              <a:buFont typeface="Arial"/>
              <a:buChar char="•"/>
            </a:pPr>
            <a:r>
              <a:rPr lang="pt-BR" sz="2000" b="1" kern="1200" dirty="0" smtClean="0"/>
              <a:t>Desenvolvimento tecnológico</a:t>
            </a:r>
            <a:r>
              <a:rPr lang="pt-BR" sz="2000" kern="1200" dirty="0" smtClean="0"/>
              <a:t>: energia renovável e eficiência energética (Japão, </a:t>
            </a:r>
            <a:r>
              <a:rPr lang="pt-BR" sz="2000" kern="1200" dirty="0" smtClean="0"/>
              <a:t>Suíça)</a:t>
            </a:r>
            <a:endParaRPr lang="pt-BR" sz="2000" kern="1200" dirty="0" smtClean="0"/>
          </a:p>
          <a:p>
            <a:pPr lvl="1" algn="l">
              <a:spcBef>
                <a:spcPts val="600"/>
              </a:spcBef>
              <a:buFont typeface="Arial"/>
              <a:buChar char="•"/>
            </a:pPr>
            <a:r>
              <a:rPr lang="pt-BR" sz="2000" b="1" kern="1200" dirty="0" smtClean="0"/>
              <a:t>Reciclagem para a população</a:t>
            </a:r>
            <a:r>
              <a:rPr lang="pt-BR" sz="2000" kern="1200" dirty="0" smtClean="0"/>
              <a:t>: reduções nos imposto de renda e de Seguridade Social (</a:t>
            </a:r>
            <a:r>
              <a:rPr lang="pt-BR" sz="2000" dirty="0" smtClean="0"/>
              <a:t>Colúmbia Britânica</a:t>
            </a:r>
            <a:r>
              <a:rPr lang="pt-BR" sz="2000" kern="1200" dirty="0" smtClean="0"/>
              <a:t>, Reino Unido, Suíça)</a:t>
            </a:r>
          </a:p>
          <a:p>
            <a:pPr algn="l">
              <a:spcBef>
                <a:spcPts val="1200"/>
              </a:spcBef>
              <a:buFont typeface="Wingdings" charset="2"/>
              <a:buChar char="v"/>
            </a:pPr>
            <a:r>
              <a:rPr lang="pt-BR" sz="2000" b="1" kern="1200" dirty="0" smtClean="0"/>
              <a:t>Neutralidade fiscal</a:t>
            </a:r>
            <a:r>
              <a:rPr lang="pt-BR" sz="2000" kern="1200" dirty="0" smtClean="0"/>
              <a:t>: introdução do imposto sobre o carbono acompanhada por uma redução </a:t>
            </a:r>
            <a:r>
              <a:rPr lang="pt-BR" sz="2000" kern="1200" dirty="0" smtClean="0"/>
              <a:t>de outros impostos, p. ex., contribuição </a:t>
            </a:r>
            <a:r>
              <a:rPr lang="pt-BR" sz="2000" kern="1200" dirty="0" smtClean="0"/>
              <a:t>previdenciária dos empregadores (Finlândia e Reino Unido</a:t>
            </a:r>
            <a:r>
              <a:rPr lang="pt-BR" sz="2000" kern="1200" dirty="0" smtClean="0"/>
              <a:t>) </a:t>
            </a:r>
          </a:p>
          <a:p>
            <a:pPr lvl="1" algn="l">
              <a:spcBef>
                <a:spcPts val="1200"/>
              </a:spcBef>
              <a:buFont typeface="Wingdings" pitchFamily="2" charset="2"/>
              <a:buChar char="§"/>
            </a:pPr>
            <a:r>
              <a:rPr lang="pt-BR" sz="2000" kern="1200" dirty="0" smtClean="0"/>
              <a:t>Vantagens: </a:t>
            </a:r>
            <a:r>
              <a:rPr lang="pt-BR" sz="2000" b="1" kern="1200" dirty="0" smtClean="0"/>
              <a:t>maior</a:t>
            </a:r>
            <a:r>
              <a:rPr lang="pt-BR" sz="2000" kern="1200" dirty="0" smtClean="0"/>
              <a:t> </a:t>
            </a:r>
            <a:r>
              <a:rPr lang="pt-BR" sz="2000" b="1" kern="1200" dirty="0" smtClean="0"/>
              <a:t>apoio político para </a:t>
            </a:r>
            <a:r>
              <a:rPr lang="pt-BR" sz="2000" b="1" kern="1200" dirty="0" smtClean="0"/>
              <a:t>a implementação </a:t>
            </a:r>
            <a:r>
              <a:rPr lang="pt-BR" sz="2000" kern="1200" dirty="0" smtClean="0"/>
              <a:t>do impostos de carbono e </a:t>
            </a:r>
            <a:r>
              <a:rPr lang="pt-BR" sz="2000" b="1" kern="1200" dirty="0" smtClean="0"/>
              <a:t> distribuição dos custos</a:t>
            </a:r>
            <a:r>
              <a:rPr lang="pt-BR" sz="2000" kern="1200" dirty="0" smtClean="0"/>
              <a:t> do imposto de carbono</a:t>
            </a:r>
            <a:endParaRPr lang="en-US" sz="2000" kern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39663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CONTEXTO POLÍTICO, LEGAL, INSTITUCIONAL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75" y="1556792"/>
            <a:ext cx="8229600" cy="4708981"/>
          </a:xfrm>
          <a:solidFill>
            <a:srgbClr val="F8FCFF"/>
          </a:solidFill>
          <a:ln w="9525">
            <a:noFill/>
            <a:miter lim="800000"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lvl="0" algn="l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kern="1200" dirty="0" smtClean="0"/>
              <a:t>A introdução de um imposto sobre o carbono muitas vezes implica uma </a:t>
            </a:r>
            <a:r>
              <a:rPr lang="pt-BR" sz="2000" b="1" kern="1200" dirty="0" smtClean="0"/>
              <a:t>reforma </a:t>
            </a:r>
            <a:r>
              <a:rPr lang="pt-BR" sz="2000" b="1" kern="1200" dirty="0" smtClean="0"/>
              <a:t>tributária mais abrangente </a:t>
            </a:r>
            <a:r>
              <a:rPr lang="pt-BR" sz="2000" kern="1200" dirty="0" smtClean="0"/>
              <a:t>(</a:t>
            </a:r>
            <a:r>
              <a:rPr lang="pt-BR" sz="2000" kern="1200" dirty="0" smtClean="0"/>
              <a:t>Suécia, Japão, Suíça, México)</a:t>
            </a:r>
          </a:p>
          <a:p>
            <a:pPr lvl="0" algn="l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kern="1200" dirty="0" smtClean="0"/>
              <a:t>A </a:t>
            </a:r>
            <a:r>
              <a:rPr lang="pt-BR" sz="2000" b="1" kern="1200" dirty="0" smtClean="0"/>
              <a:t>incerteza política ou a falta de apoio</a:t>
            </a:r>
            <a:r>
              <a:rPr lang="pt-BR" sz="2000" kern="1200" dirty="0" smtClean="0"/>
              <a:t> efetivo por grupos políticos pode </a:t>
            </a:r>
            <a:r>
              <a:rPr lang="pt-BR" sz="2000" b="1" kern="1200" dirty="0" smtClean="0"/>
              <a:t>prejudicar </a:t>
            </a:r>
            <a:r>
              <a:rPr lang="pt-BR" sz="2000" b="1" kern="1200" dirty="0" smtClean="0"/>
              <a:t>a </a:t>
            </a:r>
            <a:r>
              <a:rPr lang="pt-BR" sz="2000" b="1" kern="1200" dirty="0" smtClean="0"/>
              <a:t>implementação </a:t>
            </a:r>
            <a:r>
              <a:rPr lang="pt-BR" sz="2000" kern="1200" dirty="0" smtClean="0"/>
              <a:t>do imposto sobre o carbono (Austrália)</a:t>
            </a:r>
          </a:p>
          <a:p>
            <a:pPr lvl="0" algn="l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kern="1200" dirty="0" smtClean="0"/>
              <a:t>Uma vez que o imposto sobre o carbono está </a:t>
            </a:r>
            <a:r>
              <a:rPr lang="pt-BR" sz="2000" kern="1200" dirty="0" smtClean="0"/>
              <a:t>em vigor, </a:t>
            </a:r>
            <a:r>
              <a:rPr lang="pt-BR" sz="2000" kern="1200" dirty="0" smtClean="0"/>
              <a:t>a </a:t>
            </a:r>
            <a:r>
              <a:rPr lang="pt-BR" sz="2000" b="1" kern="1200" dirty="0" smtClean="0"/>
              <a:t>resistência política e pública diminui </a:t>
            </a:r>
            <a:r>
              <a:rPr lang="pt-BR" sz="2000" kern="1200" dirty="0" smtClean="0"/>
              <a:t>(</a:t>
            </a:r>
            <a:r>
              <a:rPr lang="pt-BR" sz="2000" dirty="0" smtClean="0"/>
              <a:t>Colúmbia Britânica</a:t>
            </a:r>
            <a:r>
              <a:rPr lang="pt-BR" sz="2000" kern="1200" dirty="0" smtClean="0"/>
              <a:t> e Irlanda</a:t>
            </a:r>
            <a:r>
              <a:rPr lang="pt-BR" sz="2000" kern="1200" dirty="0" smtClean="0"/>
              <a:t>)</a:t>
            </a:r>
          </a:p>
          <a:p>
            <a:pPr algn="l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kern="1200" dirty="0" smtClean="0"/>
              <a:t>Impostos de carbono também são implementados por </a:t>
            </a:r>
            <a:r>
              <a:rPr lang="pt-BR" sz="2000" b="1" kern="1200" dirty="0" smtClean="0"/>
              <a:t>razões fiscais</a:t>
            </a:r>
            <a:r>
              <a:rPr lang="pt-BR" sz="2000" kern="1200" dirty="0" smtClean="0"/>
              <a:t>, a fim de aumentar as receitas fiscais (Irlanda)</a:t>
            </a:r>
            <a:endParaRPr lang="en-GB" sz="2000" kern="1200" dirty="0" smtClean="0"/>
          </a:p>
          <a:p>
            <a:pPr lvl="0" algn="l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kern="1200" dirty="0" smtClean="0"/>
              <a:t>Uma </a:t>
            </a:r>
            <a:r>
              <a:rPr lang="pt-BR" sz="2000" b="1" kern="1200" dirty="0" smtClean="0"/>
              <a:t>comunicação clara é fundamental </a:t>
            </a:r>
            <a:r>
              <a:rPr lang="pt-BR" sz="2000" kern="1200" dirty="0" smtClean="0"/>
              <a:t>para a aceitação pública de tributação </a:t>
            </a:r>
            <a:r>
              <a:rPr lang="pt-BR" sz="2000" kern="1200" dirty="0" smtClean="0"/>
              <a:t>ambiental</a:t>
            </a:r>
            <a:endParaRPr lang="pt-BR" sz="2000" kern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14355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713"/>
            <a:ext cx="8604448" cy="725487"/>
          </a:xfrm>
        </p:spPr>
        <p:txBody>
          <a:bodyPr>
            <a:noAutofit/>
          </a:bodyPr>
          <a:lstStyle/>
          <a:p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COMO OS IMPOSTOS DE CARBONO S</a:t>
            </a:r>
            <a:r>
              <a:rPr lang="pt-PT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Ã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 JUSTIFICADOS NOS PAÍSES 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EM DESENVOLVIMENTO</a:t>
            </a:r>
            <a:r>
              <a: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? </a:t>
            </a:r>
            <a:endParaRPr lang="en-US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604448" cy="4752528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Font typeface="Wingdings" pitchFamily="2" charset="2"/>
              <a:buChar char="v"/>
            </a:pPr>
            <a:r>
              <a:rPr lang="pt-BR" sz="2000" dirty="0"/>
              <a:t>Razões de </a:t>
            </a:r>
            <a:r>
              <a:rPr lang="pt-BR" sz="2000" b="1" dirty="0"/>
              <a:t>compromissos voluntários internacionais</a:t>
            </a:r>
            <a:r>
              <a:rPr lang="pt-BR" sz="2000" dirty="0"/>
              <a:t> e </a:t>
            </a:r>
            <a:r>
              <a:rPr lang="pt-BR" sz="2000" b="1" dirty="0"/>
              <a:t>política </a:t>
            </a:r>
            <a:r>
              <a:rPr lang="pt-BR" sz="2000" b="1" dirty="0" smtClean="0"/>
              <a:t>clim</a:t>
            </a:r>
            <a:r>
              <a:rPr lang="es-ES" sz="2000" b="1" dirty="0" smtClean="0"/>
              <a:t>ática</a:t>
            </a:r>
            <a:r>
              <a:rPr lang="pt-BR" sz="2000" b="1" dirty="0" smtClean="0"/>
              <a:t> doméstica</a:t>
            </a:r>
            <a:r>
              <a:rPr lang="pt-BR" sz="2000" b="1" dirty="0" smtClean="0"/>
              <a:t>:</a:t>
            </a:r>
          </a:p>
          <a:p>
            <a:pPr lvl="1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000" b="1" dirty="0" smtClean="0"/>
              <a:t>África </a:t>
            </a:r>
            <a:r>
              <a:rPr lang="es-ES" sz="2000" b="1" dirty="0" smtClean="0"/>
              <a:t>do Sul: </a:t>
            </a:r>
            <a:r>
              <a:rPr lang="pt-BR" sz="2000" dirty="0"/>
              <a:t>1. </a:t>
            </a:r>
            <a:r>
              <a:rPr lang="pt-BR" sz="2000" dirty="0" smtClean="0"/>
              <a:t>Evitar futuros impostos de </a:t>
            </a:r>
            <a:r>
              <a:rPr lang="en-US" sz="2000" dirty="0" smtClean="0"/>
              <a:t>importação </a:t>
            </a:r>
            <a:r>
              <a:rPr lang="pt-BR" sz="2000" dirty="0" smtClean="0"/>
              <a:t>aos seus produtos; </a:t>
            </a:r>
            <a:r>
              <a:rPr lang="pt-BR" sz="2000" dirty="0"/>
              <a:t>2. </a:t>
            </a:r>
            <a:r>
              <a:rPr lang="pt-BR" sz="2000" dirty="0" smtClean="0"/>
              <a:t>Permetir uma rápida </a:t>
            </a:r>
            <a:r>
              <a:rPr lang="pt-BR" sz="2000" dirty="0"/>
              <a:t>introdução </a:t>
            </a:r>
            <a:r>
              <a:rPr lang="pt-BR" sz="2000" dirty="0" smtClean="0"/>
              <a:t>de </a:t>
            </a:r>
            <a:r>
              <a:rPr lang="pt-BR" sz="2000" dirty="0"/>
              <a:t>tecnologias </a:t>
            </a:r>
            <a:r>
              <a:rPr lang="pt-BR" sz="2000" dirty="0" smtClean="0"/>
              <a:t>limpas</a:t>
            </a:r>
            <a:endParaRPr lang="es-ES" sz="2000" dirty="0" smtClean="0"/>
          </a:p>
          <a:p>
            <a:pPr lvl="1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000" b="1" dirty="0" smtClean="0"/>
              <a:t>México</a:t>
            </a:r>
            <a:r>
              <a:rPr lang="es-ES" sz="2000" dirty="0" smtClean="0"/>
              <a:t>: 1. </a:t>
            </a:r>
            <a:r>
              <a:rPr lang="pt-BR" sz="2000" dirty="0"/>
              <a:t>Mudança de clima </a:t>
            </a:r>
            <a:r>
              <a:rPr lang="pt-BR" sz="2000" dirty="0" smtClean="0"/>
              <a:t>foi prioridade na agenda nacional durante </a:t>
            </a:r>
            <a:r>
              <a:rPr lang="pt-BR" sz="2000" dirty="0"/>
              <a:t>Cancun (</a:t>
            </a:r>
            <a:r>
              <a:rPr lang="pt-BR" sz="2000" dirty="0" smtClean="0"/>
              <a:t>liderança)</a:t>
            </a:r>
            <a:r>
              <a:rPr lang="en-US" sz="2000" dirty="0" smtClean="0"/>
              <a:t>; 2.</a:t>
            </a:r>
            <a:r>
              <a:rPr lang="pt-BR" sz="2000" dirty="0"/>
              <a:t> </a:t>
            </a:r>
            <a:r>
              <a:rPr lang="pt-BR" sz="2000" dirty="0" smtClean="0"/>
              <a:t>Apoio </a:t>
            </a:r>
            <a:r>
              <a:rPr lang="pt-BR" sz="2000" dirty="0"/>
              <a:t>forte de sociedade </a:t>
            </a:r>
            <a:r>
              <a:rPr lang="pt-BR" sz="2000" dirty="0" smtClean="0"/>
              <a:t>civil alinhado com objetivos do governo</a:t>
            </a:r>
            <a:r>
              <a:rPr lang="en-US" sz="2000" dirty="0" smtClean="0"/>
              <a:t>; 3. </a:t>
            </a:r>
            <a:r>
              <a:rPr lang="pt-BR" sz="2000" dirty="0" smtClean="0"/>
              <a:t>imposto de carbono ligado a reforma energética/fiscal </a:t>
            </a:r>
          </a:p>
          <a:p>
            <a:pPr lvl="1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ES" sz="2000" b="1" dirty="0" smtClean="0"/>
              <a:t>China: </a:t>
            </a:r>
            <a:r>
              <a:rPr lang="es-ES" sz="2000" dirty="0" smtClean="0"/>
              <a:t>1. E</a:t>
            </a:r>
            <a:r>
              <a:rPr lang="pt-PT" sz="2000" dirty="0" smtClean="0"/>
              <a:t>feitos sobre saúde; </a:t>
            </a:r>
            <a:r>
              <a:rPr lang="en-US" sz="2000" dirty="0" smtClean="0"/>
              <a:t>2.</a:t>
            </a:r>
            <a:r>
              <a:rPr lang="pt-BR" sz="2000" dirty="0"/>
              <a:t> </a:t>
            </a:r>
            <a:r>
              <a:rPr lang="pt-BR" sz="2000" dirty="0" smtClean="0"/>
              <a:t>Escassez de </a:t>
            </a:r>
            <a:r>
              <a:rPr lang="pt-BR" sz="2000" dirty="0" smtClean="0"/>
              <a:t>água</a:t>
            </a:r>
            <a:r>
              <a:rPr lang="es-ES" sz="2000" dirty="0" smtClean="0"/>
              <a:t> </a:t>
            </a:r>
            <a:r>
              <a:rPr lang="pt-BR" sz="2000" dirty="0" smtClean="0"/>
              <a:t>principalmente </a:t>
            </a:r>
            <a:r>
              <a:rPr lang="pt-BR" sz="2000" dirty="0"/>
              <a:t>no </a:t>
            </a:r>
            <a:r>
              <a:rPr lang="pt-BR" sz="2000" dirty="0" smtClean="0"/>
              <a:t>norte, causando problemas para </a:t>
            </a:r>
            <a:r>
              <a:rPr lang="pt-BR" sz="2000" dirty="0"/>
              <a:t>desenvolvimento </a:t>
            </a:r>
            <a:r>
              <a:rPr lang="pt-BR" sz="2000" dirty="0" smtClean="0"/>
              <a:t>econômico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334274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24132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DESAFIOS DE IMPLEMENTAÇÃO 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412776"/>
            <a:ext cx="8229600" cy="5339923"/>
          </a:xfrm>
          <a:solidFill>
            <a:srgbClr val="F8FCFF"/>
          </a:solidFill>
          <a:ln w="9525">
            <a:noFill/>
            <a:miter lim="800000"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1800"/>
              </a:spcBef>
              <a:buFont typeface="Wingdings" pitchFamily="2" charset="2"/>
              <a:buChar char="v"/>
            </a:pPr>
            <a:r>
              <a:rPr lang="pt-BR" sz="2000" kern="1200" dirty="0" smtClean="0">
                <a:solidFill>
                  <a:schemeClr val="dk1"/>
                </a:solidFill>
              </a:rPr>
              <a:t>A </a:t>
            </a:r>
            <a:r>
              <a:rPr lang="pt-BR" sz="2000" b="1" kern="1200" dirty="0" smtClean="0">
                <a:solidFill>
                  <a:schemeClr val="dk1"/>
                </a:solidFill>
              </a:rPr>
              <a:t>implementação </a:t>
            </a:r>
            <a:r>
              <a:rPr lang="pt-BR" sz="2000" b="1" kern="1200" dirty="0" smtClean="0">
                <a:solidFill>
                  <a:schemeClr val="dk1"/>
                </a:solidFill>
              </a:rPr>
              <a:t>gradual de </a:t>
            </a:r>
            <a:r>
              <a:rPr lang="pt-BR" sz="2000" b="1" kern="1200" dirty="0">
                <a:solidFill>
                  <a:schemeClr val="dk1"/>
                </a:solidFill>
              </a:rPr>
              <a:t>impostos de carbono </a:t>
            </a:r>
            <a:r>
              <a:rPr lang="pt-BR" sz="2000" kern="1200" dirty="0" smtClean="0">
                <a:solidFill>
                  <a:schemeClr val="dk1"/>
                </a:solidFill>
              </a:rPr>
              <a:t>é importante fator para países emergentes </a:t>
            </a:r>
            <a:r>
              <a:rPr lang="pt-BR" sz="2000" kern="1200" dirty="0">
                <a:solidFill>
                  <a:schemeClr val="dk1"/>
                </a:solidFill>
              </a:rPr>
              <a:t>(África do Sul</a:t>
            </a:r>
            <a:r>
              <a:rPr lang="pt-BR" sz="2000" kern="1200" dirty="0" smtClean="0">
                <a:solidFill>
                  <a:schemeClr val="dk1"/>
                </a:solidFill>
              </a:rPr>
              <a:t>)</a:t>
            </a:r>
          </a:p>
          <a:p>
            <a:pPr algn="l">
              <a:spcBef>
                <a:spcPts val="1800"/>
              </a:spcBef>
              <a:buFont typeface="Wingdings" pitchFamily="2" charset="2"/>
              <a:buChar char="v"/>
            </a:pPr>
            <a:r>
              <a:rPr lang="pt-BR" sz="2000" b="1" kern="1200" dirty="0" smtClean="0">
                <a:solidFill>
                  <a:schemeClr val="dk1"/>
                </a:solidFill>
              </a:rPr>
              <a:t>Oposição empresarial normalmente é reduzida após medidas para suavizar os impactos</a:t>
            </a:r>
            <a:r>
              <a:rPr lang="pt-BR" sz="2000" kern="1200" dirty="0" smtClean="0">
                <a:solidFill>
                  <a:schemeClr val="dk1"/>
                </a:solidFill>
              </a:rPr>
              <a:t> do imposto de carbono </a:t>
            </a:r>
            <a:r>
              <a:rPr lang="pt-BR" sz="2000" kern="1200" dirty="0" smtClean="0"/>
              <a:t>(México)</a:t>
            </a:r>
            <a:r>
              <a:rPr lang="pt-BR" sz="2000" kern="1200" dirty="0" smtClean="0">
                <a:solidFill>
                  <a:schemeClr val="dk1"/>
                </a:solidFill>
              </a:rPr>
              <a:t> </a:t>
            </a:r>
          </a:p>
          <a:p>
            <a:pPr algn="l">
              <a:spcBef>
                <a:spcPts val="1800"/>
              </a:spcBef>
              <a:buFont typeface="Wingdings" pitchFamily="2" charset="2"/>
              <a:buChar char="v"/>
            </a:pPr>
            <a:r>
              <a:rPr lang="pt-BR" sz="2000" kern="1200" dirty="0" smtClean="0">
                <a:solidFill>
                  <a:schemeClr val="dk1"/>
                </a:solidFill>
              </a:rPr>
              <a:t>O </a:t>
            </a:r>
            <a:r>
              <a:rPr lang="pt-BR" sz="2000" kern="1200" dirty="0">
                <a:solidFill>
                  <a:schemeClr val="dk1"/>
                </a:solidFill>
              </a:rPr>
              <a:t>marco legal representa um </a:t>
            </a:r>
            <a:r>
              <a:rPr lang="pt-BR" sz="2000" kern="1200" dirty="0" smtClean="0">
                <a:solidFill>
                  <a:schemeClr val="dk1"/>
                </a:solidFill>
              </a:rPr>
              <a:t>desafio </a:t>
            </a:r>
            <a:r>
              <a:rPr lang="pt-BR" sz="2000" kern="1200" dirty="0">
                <a:solidFill>
                  <a:schemeClr val="dk1"/>
                </a:solidFill>
              </a:rPr>
              <a:t>para impostos de </a:t>
            </a:r>
            <a:r>
              <a:rPr lang="pt-BR" sz="2000" kern="1200" dirty="0" smtClean="0">
                <a:solidFill>
                  <a:schemeClr val="dk1"/>
                </a:solidFill>
              </a:rPr>
              <a:t>carbono, o imposto </a:t>
            </a:r>
            <a:r>
              <a:rPr lang="pt-BR" sz="2000" kern="1200" dirty="0">
                <a:solidFill>
                  <a:schemeClr val="dk1"/>
                </a:solidFill>
              </a:rPr>
              <a:t>de carbono </a:t>
            </a:r>
            <a:r>
              <a:rPr lang="pt-BR" sz="2000" kern="1200" dirty="0" smtClean="0">
                <a:solidFill>
                  <a:schemeClr val="dk1"/>
                </a:solidFill>
              </a:rPr>
              <a:t>poderia </a:t>
            </a:r>
            <a:r>
              <a:rPr lang="pt-BR" sz="2000" kern="1200" dirty="0">
                <a:solidFill>
                  <a:schemeClr val="dk1"/>
                </a:solidFill>
              </a:rPr>
              <a:t>ser </a:t>
            </a:r>
            <a:r>
              <a:rPr lang="pt-BR" sz="2000" kern="1200" dirty="0" smtClean="0">
                <a:solidFill>
                  <a:schemeClr val="dk1"/>
                </a:solidFill>
              </a:rPr>
              <a:t>recusado </a:t>
            </a:r>
            <a:r>
              <a:rPr lang="pt-BR" sz="2000" kern="1200" dirty="0" smtClean="0">
                <a:solidFill>
                  <a:schemeClr val="dk1"/>
                </a:solidFill>
              </a:rPr>
              <a:t>pela </a:t>
            </a:r>
            <a:r>
              <a:rPr lang="pt-BR" sz="2000" kern="1200" dirty="0">
                <a:solidFill>
                  <a:schemeClr val="dk1"/>
                </a:solidFill>
              </a:rPr>
              <a:t>não conformidade com princípios constitucionais e fiscais (França) </a:t>
            </a:r>
            <a:endParaRPr lang="pt-BR" sz="2000" kern="1200" dirty="0" smtClean="0">
              <a:solidFill>
                <a:schemeClr val="dk1"/>
              </a:solidFill>
            </a:endParaRPr>
          </a:p>
          <a:p>
            <a:pPr algn="l">
              <a:spcBef>
                <a:spcPts val="1800"/>
              </a:spcBef>
              <a:buFont typeface="Wingdings" pitchFamily="2" charset="2"/>
              <a:buChar char="v"/>
            </a:pPr>
            <a:r>
              <a:rPr lang="pt-BR" sz="2000" kern="1200" dirty="0" smtClean="0">
                <a:solidFill>
                  <a:schemeClr val="dk1"/>
                </a:solidFill>
              </a:rPr>
              <a:t>Fatores de sucesso:</a:t>
            </a:r>
          </a:p>
          <a:p>
            <a:pPr lvl="1" algn="l">
              <a:spcBef>
                <a:spcPts val="1800"/>
              </a:spcBef>
              <a:buFont typeface="Arial"/>
              <a:buChar char="•"/>
            </a:pPr>
            <a:r>
              <a:rPr lang="pt-BR" sz="1900" kern="1200" dirty="0" smtClean="0"/>
              <a:t>Posição comum entre partidos políticos</a:t>
            </a:r>
          </a:p>
          <a:p>
            <a:pPr lvl="1" algn="l">
              <a:spcBef>
                <a:spcPts val="1800"/>
              </a:spcBef>
              <a:buFont typeface="Arial"/>
              <a:buChar char="•"/>
            </a:pPr>
            <a:r>
              <a:rPr lang="pt-BR" sz="1900" kern="1200" dirty="0" smtClean="0"/>
              <a:t>Comunicação pública clara e efetiva</a:t>
            </a:r>
          </a:p>
          <a:p>
            <a:pPr lvl="1" algn="l">
              <a:spcBef>
                <a:spcPts val="1800"/>
              </a:spcBef>
              <a:buFont typeface="Arial"/>
              <a:buChar char="•"/>
            </a:pPr>
            <a:r>
              <a:rPr lang="pt-BR" sz="1900" kern="1200" dirty="0" smtClean="0"/>
              <a:t>Medidas </a:t>
            </a:r>
            <a:r>
              <a:rPr lang="pt-BR" sz="1900" kern="1200" dirty="0" smtClean="0"/>
              <a:t>de isenções, p. ex., </a:t>
            </a:r>
            <a:r>
              <a:rPr lang="pt-BR" sz="1900" kern="1200" smtClean="0"/>
              <a:t>para </a:t>
            </a:r>
            <a:r>
              <a:rPr lang="pt-BR" sz="1900" kern="1200" smtClean="0"/>
              <a:t>família</a:t>
            </a:r>
            <a:endParaRPr lang="pt-BR" sz="1900" kern="1200" dirty="0" smtClean="0"/>
          </a:p>
          <a:p>
            <a:pPr lvl="1" algn="l">
              <a:spcBef>
                <a:spcPts val="1800"/>
              </a:spcBef>
              <a:buFont typeface="Arial"/>
              <a:buChar char="•"/>
            </a:pPr>
            <a:r>
              <a:rPr lang="pt-BR" sz="1900" kern="1200" dirty="0" smtClean="0"/>
              <a:t>Índice progressivo da taxa de imposto de carbono</a:t>
            </a:r>
          </a:p>
        </p:txBody>
      </p:sp>
    </p:spTree>
    <p:extLst>
      <p:ext uri="{BB962C8B-B14F-4D97-AF65-F5344CB8AC3E}">
        <p14:creationId xmlns:p14="http://schemas.microsoft.com/office/powerpoint/2010/main" xmlns="" val="32448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24132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EFETIVIDADE AMBIENTAL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462760"/>
          </a:xfrm>
          <a:solidFill>
            <a:srgbClr val="F8FCFF"/>
          </a:solidFill>
          <a:ln w="9525">
            <a:noFill/>
            <a:miter lim="800000"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Font typeface="Wingdings" pitchFamily="2" charset="2"/>
              <a:buChar char="v"/>
            </a:pPr>
            <a:r>
              <a:rPr lang="pt-BR" sz="2000" kern="1200" dirty="0" smtClean="0"/>
              <a:t>Em países com experiência mais longa em </a:t>
            </a:r>
            <a:r>
              <a:rPr lang="pt-BR" sz="2000" i="1" kern="1200" dirty="0" smtClean="0"/>
              <a:t>impostos de </a:t>
            </a:r>
            <a:r>
              <a:rPr lang="pt-BR" sz="2000" i="1" kern="1200" dirty="0" smtClean="0"/>
              <a:t>carbono, </a:t>
            </a:r>
            <a:r>
              <a:rPr lang="pt-BR" sz="2000" kern="1200" dirty="0" smtClean="0"/>
              <a:t>as</a:t>
            </a:r>
            <a:r>
              <a:rPr lang="pt-BR" sz="2000" i="1" kern="1200" dirty="0" smtClean="0"/>
              <a:t> </a:t>
            </a:r>
            <a:r>
              <a:rPr lang="pt-BR" sz="2000" b="1" kern="1200" dirty="0" smtClean="0"/>
              <a:t>emissões de GEE têm </a:t>
            </a:r>
            <a:r>
              <a:rPr lang="pt-BR" sz="2000" b="1" kern="1200" dirty="0" smtClean="0"/>
              <a:t>decrescido significativamente </a:t>
            </a:r>
            <a:r>
              <a:rPr lang="pt-BR" sz="2000" kern="1200" dirty="0" smtClean="0"/>
              <a:t>(Dinamarca, Suécia, Finlândia, </a:t>
            </a:r>
            <a:r>
              <a:rPr lang="pt-BR" sz="2000" dirty="0" smtClean="0"/>
              <a:t>Colúmbia Britânica</a:t>
            </a:r>
            <a:r>
              <a:rPr lang="pt-BR" sz="2000" kern="1200" dirty="0" smtClean="0"/>
              <a:t>, Irlanda)</a:t>
            </a:r>
          </a:p>
          <a:p>
            <a:pPr algn="l">
              <a:buFont typeface="Wingdings" pitchFamily="2" charset="2"/>
              <a:buChar char="v"/>
            </a:pPr>
            <a:endParaRPr lang="pt-BR" sz="2000" kern="1200" dirty="0" smtClean="0"/>
          </a:p>
          <a:p>
            <a:pPr algn="l">
              <a:buFont typeface="Wingdings" pitchFamily="2" charset="2"/>
              <a:buChar char="v"/>
            </a:pPr>
            <a:r>
              <a:rPr lang="pt-BR" sz="2000" kern="1200" dirty="0" smtClean="0"/>
              <a:t>Ainda assim, com frequência </a:t>
            </a:r>
            <a:r>
              <a:rPr lang="pt-BR" sz="2000" b="1" kern="1200" dirty="0" smtClean="0"/>
              <a:t>é difícil avaliar com exatidão quanto pode ser atribuído ao imposto de carbono</a:t>
            </a:r>
          </a:p>
          <a:p>
            <a:pPr algn="l">
              <a:buFont typeface="Wingdings" pitchFamily="2" charset="2"/>
              <a:buChar char="v"/>
            </a:pPr>
            <a:endParaRPr lang="pt-BR" sz="2000" kern="1200" dirty="0" smtClean="0"/>
          </a:p>
          <a:p>
            <a:pPr algn="l">
              <a:buFont typeface="Wingdings" pitchFamily="2" charset="2"/>
              <a:buChar char="v"/>
            </a:pPr>
            <a:r>
              <a:rPr lang="pt-BR" sz="2000" kern="1200" dirty="0" smtClean="0"/>
              <a:t>Diferente do mercado de carbono, os </a:t>
            </a:r>
            <a:r>
              <a:rPr lang="pt-BR" sz="2000" b="1" kern="1200" dirty="0" smtClean="0"/>
              <a:t>impostos de carbono não </a:t>
            </a:r>
            <a:r>
              <a:rPr lang="pt-BR" sz="2000" b="1" kern="1200" dirty="0" smtClean="0"/>
              <a:t>podem garantir </a:t>
            </a:r>
            <a:r>
              <a:rPr lang="pt-BR" sz="2000" b="1" kern="1200" dirty="0" smtClean="0"/>
              <a:t>um resultado meio </a:t>
            </a:r>
            <a:r>
              <a:rPr lang="pt-BR" sz="2000" b="1" kern="1200" dirty="0" smtClean="0"/>
              <a:t>ambiental</a:t>
            </a:r>
            <a:endParaRPr lang="pt-BR" sz="2000" kern="1200" dirty="0" smtClean="0"/>
          </a:p>
          <a:p>
            <a:pPr algn="l">
              <a:buFont typeface="Wingdings" pitchFamily="2" charset="2"/>
              <a:buChar char="v"/>
            </a:pPr>
            <a:endParaRPr lang="pt-BR" sz="2000" kern="1200" dirty="0" smtClean="0"/>
          </a:p>
          <a:p>
            <a:pPr algn="l">
              <a:buFont typeface="Wingdings" pitchFamily="2" charset="2"/>
              <a:buChar char="v"/>
            </a:pPr>
            <a:r>
              <a:rPr lang="pt-BR" sz="2000" b="1" kern="1200" dirty="0" smtClean="0"/>
              <a:t>Fatores externos </a:t>
            </a:r>
            <a:r>
              <a:rPr lang="pt-BR" sz="2000" kern="1200" dirty="0" smtClean="0"/>
              <a:t>como os invernos frios e volatilidade do preço da energia têm tornado a avaliação da efetividade meio ambiental inviável</a:t>
            </a:r>
          </a:p>
        </p:txBody>
      </p:sp>
    </p:spTree>
    <p:extLst>
      <p:ext uri="{BB962C8B-B14F-4D97-AF65-F5344CB8AC3E}">
        <p14:creationId xmlns:p14="http://schemas.microsoft.com/office/powerpoint/2010/main" xmlns="" val="32448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04056"/>
          </a:xfrm>
        </p:spPr>
        <p:txBody>
          <a:bodyPr/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EFEITOS ECON</a:t>
            </a:r>
            <a:r>
              <a:rPr lang="es-ES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Ô</a:t>
            </a:r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MICOS/POLÍTICOS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5589240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dirty="0" smtClean="0"/>
              <a:t>A </a:t>
            </a:r>
            <a:r>
              <a:rPr lang="pt-BR" sz="2000" dirty="0"/>
              <a:t>experiência sugere </a:t>
            </a:r>
            <a:r>
              <a:rPr lang="pt-BR" sz="2000" dirty="0" smtClean="0"/>
              <a:t>que o </a:t>
            </a:r>
            <a:r>
              <a:rPr lang="pt-BR" sz="2000" b="1" dirty="0" smtClean="0"/>
              <a:t>impacto </a:t>
            </a:r>
            <a:r>
              <a:rPr lang="pt-BR" sz="2000" b="1" dirty="0"/>
              <a:t>de um imposto de carbono na economia tende </a:t>
            </a:r>
            <a:r>
              <a:rPr lang="pt-BR" sz="2000" b="1" dirty="0" smtClean="0"/>
              <a:t>a ser insignificante</a:t>
            </a:r>
            <a:r>
              <a:rPr lang="en-US" sz="2000" dirty="0" smtClean="0"/>
              <a:t>:</a:t>
            </a:r>
          </a:p>
          <a:p>
            <a:pPr lvl="1" algn="l">
              <a:spcBef>
                <a:spcPts val="1200"/>
              </a:spcBef>
              <a:buFont typeface="Arial"/>
              <a:buChar char="•"/>
            </a:pPr>
            <a:r>
              <a:rPr lang="pt-BR" sz="2000" kern="1200" dirty="0" smtClean="0">
                <a:solidFill>
                  <a:schemeClr val="dk1"/>
                </a:solidFill>
                <a:ea typeface="+mn-ea"/>
                <a:cs typeface="+mn-cs"/>
              </a:rPr>
              <a:t>Suécia tem experimentado crescimento econômico significativo desde a imposição de imposto de carbono em 1991</a:t>
            </a:r>
          </a:p>
          <a:p>
            <a:pPr lvl="1" algn="l">
              <a:spcBef>
                <a:spcPts val="1200"/>
              </a:spcBef>
              <a:buFont typeface="Arial"/>
              <a:buChar char="•"/>
            </a:pPr>
            <a:r>
              <a:rPr lang="pt-BR" sz="2000" dirty="0" smtClean="0"/>
              <a:t>Colúmbia </a:t>
            </a:r>
            <a:r>
              <a:rPr lang="pt-BR" sz="2000" dirty="0" smtClean="0"/>
              <a:t>Britânica tem uma a</a:t>
            </a:r>
            <a:r>
              <a:rPr lang="pt-BR" sz="2000" kern="1200" dirty="0" smtClean="0">
                <a:solidFill>
                  <a:schemeClr val="dk1"/>
                </a:solidFill>
                <a:ea typeface="+mn-ea"/>
                <a:cs typeface="+mn-cs"/>
              </a:rPr>
              <a:t>valiação positiva dos impactos econômicos de imposto de carbono</a:t>
            </a:r>
          </a:p>
          <a:p>
            <a:pPr lvl="1" algn="l">
              <a:spcBef>
                <a:spcPts val="1200"/>
              </a:spcBef>
              <a:buFont typeface="Arial"/>
              <a:buChar char="•"/>
            </a:pPr>
            <a:r>
              <a:rPr lang="pt-BR" sz="2000" kern="1200" dirty="0" smtClean="0">
                <a:solidFill>
                  <a:schemeClr val="dk1"/>
                </a:solidFill>
                <a:ea typeface="+mn-ea"/>
                <a:cs typeface="+mn-cs"/>
              </a:rPr>
              <a:t>Austrália observou uma diminuição inicial de PIB e aumento tardio</a:t>
            </a:r>
            <a:endParaRPr lang="en-GB" sz="2000" kern="1200" dirty="0" smtClean="0">
              <a:solidFill>
                <a:schemeClr val="dk1"/>
              </a:solidFill>
              <a:ea typeface="+mn-ea"/>
              <a:cs typeface="+mn-cs"/>
            </a:endParaRPr>
          </a:p>
          <a:p>
            <a:pPr lvl="0"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b="1" dirty="0" smtClean="0"/>
              <a:t>A preocupação com a </a:t>
            </a:r>
            <a:r>
              <a:rPr lang="pt-BR" sz="2000" b="1" dirty="0"/>
              <a:t>competitividade </a:t>
            </a:r>
            <a:r>
              <a:rPr lang="pt-BR" sz="2000" dirty="0" smtClean="0"/>
              <a:t>é comum </a:t>
            </a:r>
            <a:r>
              <a:rPr lang="pt-BR" sz="2000" dirty="0" smtClean="0"/>
              <a:t>em países desenvolvidos </a:t>
            </a:r>
            <a:r>
              <a:rPr lang="pt-BR" sz="2000" dirty="0"/>
              <a:t>e </a:t>
            </a:r>
            <a:r>
              <a:rPr lang="pt-BR" sz="2000" dirty="0" smtClean="0"/>
              <a:t>em desenvolvimento </a:t>
            </a:r>
            <a:r>
              <a:rPr lang="pt-BR" sz="2000" dirty="0" smtClean="0"/>
              <a:t>(respostas</a:t>
            </a:r>
            <a:r>
              <a:rPr lang="pt-BR" sz="2000" dirty="0" smtClean="0"/>
              <a:t>: isenções e medidas transitórias)</a:t>
            </a:r>
            <a:endParaRPr lang="en-US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dirty="0" smtClean="0"/>
              <a:t>Em </a:t>
            </a:r>
            <a:r>
              <a:rPr lang="pt-BR" sz="2000" dirty="0"/>
              <a:t>tempo </a:t>
            </a:r>
            <a:r>
              <a:rPr lang="pt-BR" sz="2000" dirty="0" smtClean="0"/>
              <a:t>de </a:t>
            </a:r>
            <a:r>
              <a:rPr lang="pt-BR" sz="2000" b="1" dirty="0" smtClean="0"/>
              <a:t>decrescimento econômico é possível </a:t>
            </a:r>
            <a:r>
              <a:rPr lang="pt-BR" sz="2000" dirty="0" smtClean="0"/>
              <a:t>revisar o imposto</a:t>
            </a:r>
            <a:r>
              <a:rPr lang="pt-BR" sz="2000" b="1" dirty="0" smtClean="0"/>
              <a:t> </a:t>
            </a:r>
            <a:r>
              <a:rPr lang="pt-BR" sz="2000" dirty="0"/>
              <a:t>de </a:t>
            </a:r>
            <a:r>
              <a:rPr lang="pt-BR" sz="2000" dirty="0" smtClean="0"/>
              <a:t>carbono e fazer ajustes (Finlândia)</a:t>
            </a:r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pt-BR" sz="2000" dirty="0"/>
              <a:t>Os </a:t>
            </a:r>
            <a:r>
              <a:rPr lang="pt-BR" sz="2000" b="1" dirty="0"/>
              <a:t>impostos de energia </a:t>
            </a:r>
            <a:r>
              <a:rPr lang="pt-BR" sz="2000" dirty="0" smtClean="0"/>
              <a:t>costumam </a:t>
            </a:r>
            <a:r>
              <a:rPr lang="pt-BR" sz="2000" dirty="0" smtClean="0"/>
              <a:t>ser </a:t>
            </a:r>
            <a:r>
              <a:rPr lang="pt-BR" sz="2000" dirty="0"/>
              <a:t>polêmicos </a:t>
            </a:r>
            <a:r>
              <a:rPr lang="pt-BR" sz="2000" dirty="0" smtClean="0"/>
              <a:t>porque afetam principalmente as famílias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75897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5272" y="2348880"/>
            <a:ext cx="8638728" cy="3816424"/>
          </a:xfrm>
        </p:spPr>
        <p:txBody>
          <a:bodyPr/>
          <a:lstStyle/>
          <a:p>
            <a:pPr algn="ctr"/>
            <a: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OBRIGADA.</a:t>
            </a:r>
            <a:b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4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Ana Cristina Secchi Correia</a:t>
            </a: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Analista de Finanças e Controle</a:t>
            </a:r>
            <a:b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/>
            </a:r>
            <a:b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3412-2335</a:t>
            </a:r>
            <a:b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</a:br>
            <a:r>
              <a:rPr lang="pt-BR" sz="20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ana.secchi@fazenda.gov.br</a:t>
            </a:r>
            <a:endParaRPr lang="pt-BR" sz="2000" dirty="0">
              <a:solidFill>
                <a:schemeClr val="accent4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4282" y="214290"/>
            <a:ext cx="8501063" cy="1830388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pt-PT" sz="4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Diagrama 8"/>
          <p:cNvGraphicFramePr/>
          <p:nvPr/>
        </p:nvGraphicFramePr>
        <p:xfrm>
          <a:off x="571472" y="620688"/>
          <a:ext cx="835824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83568" y="1996966"/>
            <a:ext cx="799288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 smtClean="0"/>
              <a:t>Produtos</a:t>
            </a:r>
            <a:r>
              <a:rPr lang="pt-BR" sz="2000" dirty="0" smtClean="0"/>
              <a:t>: 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b="1" dirty="0" smtClean="0"/>
              <a:t>Revisão </a:t>
            </a:r>
            <a:r>
              <a:rPr lang="pt-BR" sz="2000" b="1" dirty="0" smtClean="0"/>
              <a:t>da literatura </a:t>
            </a:r>
            <a:r>
              <a:rPr lang="pt-BR" sz="2000" dirty="0" smtClean="0"/>
              <a:t>econômica</a:t>
            </a:r>
            <a:r>
              <a:rPr lang="pt-BR" sz="2000" b="1" dirty="0" smtClean="0"/>
              <a:t> </a:t>
            </a:r>
            <a:r>
              <a:rPr lang="pt-BR" sz="2000" dirty="0" smtClean="0"/>
              <a:t>sobre a adoção de tributação como instrumento de precificação das emissões</a:t>
            </a:r>
          </a:p>
          <a:p>
            <a:pPr lvl="1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 smtClean="0"/>
              <a:t> Análise </a:t>
            </a:r>
            <a:r>
              <a:rPr lang="pt-BR" sz="2000" dirty="0" smtClean="0"/>
              <a:t>da </a:t>
            </a:r>
            <a:r>
              <a:rPr lang="pt-BR" sz="2000" b="1" dirty="0" smtClean="0"/>
              <a:t>experiência internacional </a:t>
            </a:r>
            <a:r>
              <a:rPr lang="pt-BR" sz="2000" dirty="0" smtClean="0"/>
              <a:t>em imposto de </a:t>
            </a:r>
            <a:r>
              <a:rPr lang="pt-BR" sz="2000" dirty="0" smtClean="0"/>
              <a:t>carbono</a:t>
            </a:r>
          </a:p>
          <a:p>
            <a:pPr lvl="1" algn="just">
              <a:spcBef>
                <a:spcPts val="600"/>
              </a:spcBef>
            </a:pPr>
            <a:endParaRPr lang="pt-BR" sz="2000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 smtClean="0"/>
              <a:t>Duração </a:t>
            </a:r>
            <a:r>
              <a:rPr lang="pt-BR" sz="2000" b="1" dirty="0" smtClean="0"/>
              <a:t>do Projeto</a:t>
            </a:r>
            <a:r>
              <a:rPr lang="pt-BR" sz="2000" dirty="0" smtClean="0"/>
              <a:t>:  setembro/2013 a </a:t>
            </a:r>
            <a:r>
              <a:rPr lang="pt-BR" sz="2000" dirty="0" smtClean="0"/>
              <a:t>fevereiro/2014</a:t>
            </a:r>
          </a:p>
          <a:p>
            <a:pPr algn="just">
              <a:spcBef>
                <a:spcPts val="600"/>
              </a:spcBef>
            </a:pPr>
            <a:endParaRPr lang="pt-BR" sz="2000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b="1" dirty="0" smtClean="0"/>
              <a:t> Apoio</a:t>
            </a:r>
            <a:r>
              <a:rPr lang="pt-BR" sz="2000" dirty="0" smtClean="0"/>
              <a:t>: </a:t>
            </a:r>
            <a:r>
              <a:rPr lang="pt-BR" sz="2000" i="1" dirty="0" err="1" smtClean="0"/>
              <a:t>Partnership</a:t>
            </a:r>
            <a:r>
              <a:rPr lang="pt-BR" sz="2000" i="1" dirty="0" smtClean="0"/>
              <a:t> for </a:t>
            </a:r>
            <a:r>
              <a:rPr lang="pt-BR" sz="2000" i="1" dirty="0" err="1" smtClean="0"/>
              <a:t>Market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Readiness</a:t>
            </a:r>
            <a:r>
              <a:rPr lang="pt-BR" sz="2000" i="1" dirty="0" smtClean="0"/>
              <a:t> </a:t>
            </a:r>
            <a:r>
              <a:rPr lang="pt-BR" sz="2000" dirty="0" smtClean="0"/>
              <a:t>(PMR) do Banco Mundial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3448" y="764704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COMANDO E CONTROLE VS. </a:t>
            </a:r>
            <a:endParaRPr lang="pt-BR" sz="2400" b="1" dirty="0" smtClean="0"/>
          </a:p>
          <a:p>
            <a:r>
              <a:rPr lang="pt-BR" sz="2400" b="1" dirty="0" smtClean="0"/>
              <a:t>MECANISMOS </a:t>
            </a:r>
            <a:r>
              <a:rPr lang="pt-BR" sz="2400" b="1" dirty="0" smtClean="0"/>
              <a:t>DE </a:t>
            </a:r>
            <a:r>
              <a:rPr lang="pt-BR" sz="2400" b="1" dirty="0" smtClean="0"/>
              <a:t>PRECIFICAÇÃO DE CARBONO</a:t>
            </a:r>
            <a:endParaRPr lang="pt-BR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816363"/>
            <a:ext cx="8305800" cy="4955203"/>
          </a:xfrm>
          <a:prstGeom prst="rect">
            <a:avLst/>
          </a:prstGeo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Wingdings" charset="2"/>
              <a:buChar char="v"/>
              <a:defRPr>
                <a:solidFill>
                  <a:schemeClr val="dk1"/>
                </a:solidFill>
              </a:defRPr>
            </a:lvl1pPr>
            <a:lvl2pPr marL="742950" lvl="1" indent="-285750">
              <a:buFont typeface="Arial"/>
              <a:buChar char="•"/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>
              <a:spcBef>
                <a:spcPts val="1200"/>
              </a:spcBef>
            </a:pPr>
            <a:r>
              <a:rPr lang="pt-BR" sz="1900" b="1" i="1" dirty="0" smtClean="0"/>
              <a:t>Comando </a:t>
            </a:r>
            <a:r>
              <a:rPr lang="pt-BR" sz="1900" b="1" i="1" dirty="0" smtClean="0"/>
              <a:t>e Controle</a:t>
            </a:r>
            <a:r>
              <a:rPr lang="pt-BR" sz="1900" b="1" dirty="0" smtClean="0"/>
              <a:t> </a:t>
            </a:r>
            <a:r>
              <a:rPr lang="pt-BR" sz="1900" dirty="0" smtClean="0"/>
              <a:t>é uma </a:t>
            </a:r>
            <a:r>
              <a:rPr lang="pt-BR" sz="1900" u="sng" dirty="0" smtClean="0"/>
              <a:t>regulação direta </a:t>
            </a:r>
            <a:r>
              <a:rPr lang="pt-BR" sz="1900" dirty="0" smtClean="0"/>
              <a:t>que define </a:t>
            </a:r>
            <a:r>
              <a:rPr lang="pt-BR" sz="1900" dirty="0" smtClean="0"/>
              <a:t>metas e objetivos ambientais </a:t>
            </a:r>
            <a:r>
              <a:rPr lang="pt-BR" sz="1900" dirty="0" smtClean="0"/>
              <a:t>e/ou tecnologias </a:t>
            </a:r>
            <a:r>
              <a:rPr lang="pt-BR" sz="1900" dirty="0" smtClean="0"/>
              <a:t>para </a:t>
            </a:r>
            <a:r>
              <a:rPr lang="pt-BR" sz="1900" dirty="0" smtClean="0"/>
              <a:t>reduzir </a:t>
            </a:r>
            <a:r>
              <a:rPr lang="pt-BR" sz="1900" dirty="0" smtClean="0"/>
              <a:t>emissões</a:t>
            </a:r>
          </a:p>
          <a:p>
            <a:pPr>
              <a:spcBef>
                <a:spcPts val="1200"/>
              </a:spcBef>
            </a:pPr>
            <a:r>
              <a:rPr lang="pt-BR" sz="1900" b="1" i="1" dirty="0" smtClean="0"/>
              <a:t>Mecanismos </a:t>
            </a:r>
            <a:r>
              <a:rPr lang="pt-BR" sz="1900" b="1" i="1" dirty="0" smtClean="0"/>
              <a:t>de Precificação </a:t>
            </a:r>
            <a:r>
              <a:rPr lang="pt-BR" sz="1900" dirty="0" smtClean="0"/>
              <a:t>utilizam instrumentos que </a:t>
            </a:r>
            <a:r>
              <a:rPr lang="pt-BR" sz="1900" u="sng" dirty="0" smtClean="0"/>
              <a:t>modificam preços</a:t>
            </a:r>
            <a:r>
              <a:rPr lang="pt-BR" sz="1900" dirty="0" smtClean="0"/>
              <a:t> para induzir a um comportamento desejado</a:t>
            </a:r>
          </a:p>
          <a:p>
            <a:endParaRPr lang="pt-BR" sz="2000" b="1" dirty="0" smtClean="0"/>
          </a:p>
          <a:p>
            <a:r>
              <a:rPr lang="pt-BR" sz="1900" dirty="0" smtClean="0"/>
              <a:t>A literatura diz que </a:t>
            </a:r>
            <a:r>
              <a:rPr lang="pt-BR" sz="1900" b="1" dirty="0" smtClean="0"/>
              <a:t>mecanismos </a:t>
            </a:r>
            <a:r>
              <a:rPr lang="pt-BR" sz="1900" b="1" dirty="0"/>
              <a:t>de </a:t>
            </a:r>
            <a:r>
              <a:rPr lang="pt-BR" sz="1900" b="1" dirty="0" smtClean="0"/>
              <a:t>precificação são geralmente mais apropriados </a:t>
            </a:r>
            <a:r>
              <a:rPr lang="pt-BR" sz="1900" dirty="0" smtClean="0"/>
              <a:t>que Comando e Controle</a:t>
            </a:r>
          </a:p>
          <a:p>
            <a:endParaRPr lang="pt-BR" sz="1900" dirty="0" smtClean="0"/>
          </a:p>
          <a:p>
            <a:r>
              <a:rPr lang="pt-BR" sz="1900" b="1" dirty="0" smtClean="0"/>
              <a:t>Mas </a:t>
            </a:r>
            <a:r>
              <a:rPr lang="pt-BR" sz="1900" b="1" i="1" dirty="0" smtClean="0"/>
              <a:t>comando e controle </a:t>
            </a:r>
            <a:r>
              <a:rPr lang="pt-BR" sz="1900" b="1" dirty="0" smtClean="0"/>
              <a:t>pode ser mais apropriado em algumas situações</a:t>
            </a:r>
            <a:r>
              <a:rPr lang="pt-BR" sz="1900" dirty="0" smtClean="0"/>
              <a:t>:</a:t>
            </a:r>
          </a:p>
          <a:p>
            <a:pPr lvl="1">
              <a:spcBef>
                <a:spcPts val="600"/>
              </a:spcBef>
            </a:pPr>
            <a:r>
              <a:rPr lang="pt-BR" sz="1800" dirty="0" smtClean="0"/>
              <a:t>A informação técnica é muito complexa ou</a:t>
            </a:r>
            <a:r>
              <a:rPr lang="pt-BR" sz="1800" dirty="0"/>
              <a:t> </a:t>
            </a:r>
            <a:r>
              <a:rPr lang="pt-BR" sz="1800" dirty="0" smtClean="0"/>
              <a:t>disponível apenas para </a:t>
            </a:r>
            <a:r>
              <a:rPr lang="pt-BR" sz="1800" dirty="0"/>
              <a:t>o </a:t>
            </a:r>
            <a:r>
              <a:rPr lang="pt-BR" sz="1800" dirty="0" smtClean="0"/>
              <a:t>governo</a:t>
            </a:r>
            <a:r>
              <a:rPr lang="pt-BR" sz="1800" dirty="0"/>
              <a:t> </a:t>
            </a:r>
            <a:r>
              <a:rPr lang="pt-BR" sz="1800" dirty="0" smtClean="0"/>
              <a:t>(e não </a:t>
            </a:r>
            <a:r>
              <a:rPr lang="pt-BR" sz="1800" dirty="0"/>
              <a:t>para o </a:t>
            </a:r>
            <a:r>
              <a:rPr lang="pt-BR" sz="1800" dirty="0" smtClean="0"/>
              <a:t>poluidor</a:t>
            </a:r>
            <a:r>
              <a:rPr lang="pt-BR" sz="1800" dirty="0" smtClean="0"/>
              <a:t>)</a:t>
            </a:r>
            <a:endParaRPr lang="pt-BR" sz="1800" dirty="0" smtClean="0"/>
          </a:p>
          <a:p>
            <a:pPr lvl="1">
              <a:spcBef>
                <a:spcPts val="600"/>
              </a:spcBef>
            </a:pPr>
            <a:r>
              <a:rPr lang="pt-BR" sz="1800" dirty="0" smtClean="0"/>
              <a:t>Os poluidores </a:t>
            </a:r>
            <a:r>
              <a:rPr lang="pt-BR" sz="1800" dirty="0"/>
              <a:t>não </a:t>
            </a:r>
            <a:r>
              <a:rPr lang="pt-BR" sz="1800" dirty="0" smtClean="0"/>
              <a:t>respondam </a:t>
            </a:r>
            <a:r>
              <a:rPr lang="pt-BR" sz="1800" dirty="0"/>
              <a:t>a sinais de </a:t>
            </a:r>
            <a:r>
              <a:rPr lang="pt-BR" sz="1800" dirty="0" smtClean="0"/>
              <a:t>preço</a:t>
            </a:r>
            <a:endParaRPr lang="pt-BR" sz="1800" dirty="0" smtClean="0"/>
          </a:p>
          <a:p>
            <a:pPr lvl="1">
              <a:spcBef>
                <a:spcPts val="600"/>
              </a:spcBef>
            </a:pPr>
            <a:r>
              <a:rPr lang="pt-BR" sz="1800" dirty="0" smtClean="0"/>
              <a:t>A </a:t>
            </a:r>
            <a:r>
              <a:rPr lang="pt-BR" sz="1800" dirty="0"/>
              <a:t>padronização da tecnologia </a:t>
            </a:r>
            <a:r>
              <a:rPr lang="pt-BR" sz="1800" dirty="0" smtClean="0"/>
              <a:t>é uma </a:t>
            </a:r>
            <a:r>
              <a:rPr lang="pt-BR" sz="1800" dirty="0" smtClean="0"/>
              <a:t>vantagem </a:t>
            </a:r>
            <a:endParaRPr lang="pt-BR" sz="1800" dirty="0" smtClean="0"/>
          </a:p>
          <a:p>
            <a:pPr lvl="1">
              <a:spcBef>
                <a:spcPts val="600"/>
              </a:spcBef>
            </a:pPr>
            <a:r>
              <a:rPr lang="pt-BR" sz="1800" dirty="0" smtClean="0"/>
              <a:t>Os </a:t>
            </a:r>
            <a:r>
              <a:rPr lang="pt-BR" sz="1800" dirty="0"/>
              <a:t>c</a:t>
            </a:r>
            <a:r>
              <a:rPr lang="pt-BR" sz="1800" dirty="0" smtClean="0"/>
              <a:t>ustos </a:t>
            </a:r>
            <a:r>
              <a:rPr lang="pt-BR" sz="1800" dirty="0"/>
              <a:t>de monitoramento </a:t>
            </a:r>
            <a:r>
              <a:rPr lang="pt-BR" sz="1800" dirty="0" smtClean="0"/>
              <a:t>são muito elevados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3285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7680" y="836712"/>
            <a:ext cx="8576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INSTRUMENTOS DE PRECIFICAÇÃO: TRIBUTAÇÃO E </a:t>
            </a:r>
            <a:r>
              <a:rPr lang="pt-BR" sz="2400" b="1" dirty="0" smtClean="0"/>
              <a:t>MERCADO DE CARBONO</a:t>
            </a:r>
            <a:endParaRPr lang="pt-BR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1700808"/>
            <a:ext cx="8236735" cy="4862870"/>
          </a:xfrm>
          <a:prstGeom prst="rect">
            <a:avLst/>
          </a:prstGeo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Wingdings" charset="2"/>
              <a:buChar char="v"/>
              <a:defRPr>
                <a:solidFill>
                  <a:schemeClr val="dk1"/>
                </a:solidFill>
              </a:defRPr>
            </a:lvl1pPr>
            <a:lvl2pPr marL="742950" lvl="1" indent="-285750">
              <a:buFont typeface="Arial"/>
              <a:buChar char="•"/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indent="0">
              <a:buNone/>
            </a:pPr>
            <a:endParaRPr lang="pt-BR" sz="2000" dirty="0"/>
          </a:p>
          <a:p>
            <a:pPr>
              <a:spcBef>
                <a:spcPts val="1200"/>
              </a:spcBef>
            </a:pPr>
            <a:r>
              <a:rPr lang="pt-BR" sz="2000" dirty="0" smtClean="0"/>
              <a:t>Constada a </a:t>
            </a:r>
            <a:r>
              <a:rPr lang="pt-BR" sz="2000" dirty="0" smtClean="0"/>
              <a:t>preferência por instrumentos de </a:t>
            </a:r>
            <a:r>
              <a:rPr lang="pt-BR" sz="2000" dirty="0" smtClean="0"/>
              <a:t>precificação, o debate </a:t>
            </a:r>
            <a:r>
              <a:rPr lang="pt-BR" sz="2000" dirty="0" smtClean="0"/>
              <a:t>é </a:t>
            </a:r>
            <a:r>
              <a:rPr lang="pt-BR" sz="2000" dirty="0" smtClean="0"/>
              <a:t>centrado em 2 mecanismos:</a:t>
            </a:r>
          </a:p>
          <a:p>
            <a:pPr lvl="1">
              <a:spcBef>
                <a:spcPts val="1200"/>
              </a:spcBef>
            </a:pPr>
            <a:r>
              <a:rPr lang="pt-BR" sz="2000" dirty="0" smtClean="0"/>
              <a:t>Imposto de carbono</a:t>
            </a:r>
            <a:endParaRPr lang="pt-BR" sz="2000" dirty="0" smtClean="0"/>
          </a:p>
          <a:p>
            <a:pPr lvl="1">
              <a:spcBef>
                <a:spcPts val="1200"/>
              </a:spcBef>
            </a:pPr>
            <a:r>
              <a:rPr lang="pt-BR" sz="2000" dirty="0" smtClean="0"/>
              <a:t>Mercado de carbono (Comércio </a:t>
            </a:r>
            <a:r>
              <a:rPr lang="pt-BR" sz="2000" dirty="0" smtClean="0"/>
              <a:t>de permissões de </a:t>
            </a:r>
            <a:r>
              <a:rPr lang="pt-BR" sz="2000" dirty="0" smtClean="0"/>
              <a:t>emissões)</a:t>
            </a:r>
            <a:endParaRPr lang="pt-BR" sz="2000" dirty="0" smtClean="0"/>
          </a:p>
          <a:p>
            <a:endParaRPr lang="pt-BR" sz="2000" dirty="0" smtClean="0"/>
          </a:p>
          <a:p>
            <a:r>
              <a:rPr lang="pt-BR" sz="2000" dirty="0" smtClean="0"/>
              <a:t>A diferença fundamental é que no </a:t>
            </a:r>
            <a:r>
              <a:rPr lang="pt-BR" sz="2000" b="1" dirty="0" smtClean="0"/>
              <a:t>imposto de carbono define-se o “preço” </a:t>
            </a:r>
            <a:r>
              <a:rPr lang="pt-BR" sz="2000" dirty="0" smtClean="0"/>
              <a:t>e no </a:t>
            </a:r>
            <a:r>
              <a:rPr lang="pt-BR" sz="2000" b="1" dirty="0" smtClean="0"/>
              <a:t>mercado de carbono, a “quantidade”</a:t>
            </a:r>
          </a:p>
          <a:p>
            <a:pPr lvl="1"/>
            <a:endParaRPr lang="pt-BR" sz="2000" dirty="0"/>
          </a:p>
          <a:p>
            <a:r>
              <a:rPr lang="pt-BR" sz="2000" dirty="0" smtClean="0"/>
              <a:t>Em </a:t>
            </a:r>
            <a:r>
              <a:rPr lang="pt-BR" sz="2000" dirty="0"/>
              <a:t>ambos mecanismos </a:t>
            </a:r>
            <a:r>
              <a:rPr lang="pt-BR" sz="2000" dirty="0" smtClean="0"/>
              <a:t>pode existir dificuldade para obtenção de informações para </a:t>
            </a:r>
            <a:r>
              <a:rPr lang="pt-BR" sz="2000" dirty="0"/>
              <a:t>a definição eficiente de preço ou de </a:t>
            </a:r>
            <a:r>
              <a:rPr lang="pt-BR" sz="2000" dirty="0" smtClean="0"/>
              <a:t>quantidade</a:t>
            </a:r>
          </a:p>
          <a:p>
            <a:pPr lvl="1"/>
            <a:endParaRPr lang="pt-BR" sz="2000" dirty="0"/>
          </a:p>
          <a:p>
            <a:r>
              <a:rPr lang="pt-BR" sz="2000" b="1" dirty="0" smtClean="0"/>
              <a:t>Os dois mecanismos podem ser equivalentes se a política for bem desenhada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306139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4731" y="580618"/>
            <a:ext cx="687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MIX DE POLÍTICAS</a:t>
            </a:r>
            <a:endParaRPr lang="pt-BR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0352" y="1384315"/>
            <a:ext cx="8478152" cy="4401205"/>
          </a:xfrm>
          <a:prstGeom prst="rect">
            <a:avLst/>
          </a:prstGeo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Wingdings" charset="2"/>
              <a:buChar char="v"/>
              <a:defRPr>
                <a:solidFill>
                  <a:schemeClr val="dk1"/>
                </a:solidFill>
              </a:defRPr>
            </a:lvl1pPr>
            <a:lvl2pPr marL="742950" lvl="1" indent="-285750">
              <a:buFont typeface="Arial"/>
              <a:buChar char="•"/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pt-BR" sz="2000" b="1" dirty="0" smtClean="0"/>
              <a:t>Teoricamente </a:t>
            </a:r>
            <a:r>
              <a:rPr lang="pt-BR" sz="2000" b="1" dirty="0"/>
              <a:t>problemas ambientais podem ser resolvido com um único </a:t>
            </a:r>
            <a:r>
              <a:rPr lang="pt-BR" sz="2000" b="1" dirty="0" smtClean="0"/>
              <a:t>instrumento</a:t>
            </a:r>
          </a:p>
          <a:p>
            <a:endParaRPr lang="pt-BR" sz="2000" dirty="0"/>
          </a:p>
          <a:p>
            <a:r>
              <a:rPr lang="pt-BR" sz="2000" dirty="0" smtClean="0"/>
              <a:t>No </a:t>
            </a:r>
            <a:r>
              <a:rPr lang="pt-BR" sz="2000" dirty="0"/>
              <a:t>entanto, o panorama de políticas normalmente inclui múltiplos instrumentos </a:t>
            </a:r>
            <a:r>
              <a:rPr lang="pt-BR" sz="2000" dirty="0" smtClean="0"/>
              <a:t>como:</a:t>
            </a:r>
          </a:p>
          <a:p>
            <a:pPr lvl="1"/>
            <a:r>
              <a:rPr lang="pt-BR" sz="2000" dirty="0" smtClean="0"/>
              <a:t>Regulações diretas</a:t>
            </a:r>
          </a:p>
          <a:p>
            <a:pPr lvl="1"/>
            <a:r>
              <a:rPr lang="pt-BR" sz="2000" dirty="0" smtClean="0"/>
              <a:t>Outros tributos</a:t>
            </a:r>
          </a:p>
          <a:p>
            <a:pPr lvl="1"/>
            <a:r>
              <a:rPr lang="pt-BR" sz="2000" dirty="0" smtClean="0"/>
              <a:t>Subsídios</a:t>
            </a:r>
          </a:p>
          <a:p>
            <a:pPr lvl="1"/>
            <a:r>
              <a:rPr lang="pt-BR" sz="2000" i="1" dirty="0" smtClean="0"/>
              <a:t>Offsets</a:t>
            </a:r>
            <a:r>
              <a:rPr lang="pt-BR" sz="2000" dirty="0" smtClean="0"/>
              <a:t> e certificações</a:t>
            </a:r>
          </a:p>
          <a:p>
            <a:pPr lvl="1"/>
            <a:r>
              <a:rPr lang="pt-BR" sz="2000" dirty="0"/>
              <a:t>A</a:t>
            </a:r>
            <a:r>
              <a:rPr lang="pt-BR" sz="2000" dirty="0" smtClean="0"/>
              <a:t>cordos setoriais </a:t>
            </a:r>
          </a:p>
          <a:p>
            <a:endParaRPr lang="pt-BR" sz="2000" dirty="0"/>
          </a:p>
          <a:p>
            <a:r>
              <a:rPr lang="pt-BR" sz="2000" i="1" dirty="0" smtClean="0"/>
              <a:t>O </a:t>
            </a:r>
            <a:r>
              <a:rPr lang="pt-BR" sz="2000" i="1" dirty="0" smtClean="0"/>
              <a:t>mix</a:t>
            </a:r>
            <a:r>
              <a:rPr lang="pt-BR" sz="2000" dirty="0" smtClean="0"/>
              <a:t> </a:t>
            </a:r>
            <a:r>
              <a:rPr lang="pt-BR" sz="2000" dirty="0"/>
              <a:t>de políticas </a:t>
            </a:r>
            <a:r>
              <a:rPr lang="pt-BR" sz="2000" dirty="0" smtClean="0"/>
              <a:t>é desejável </a:t>
            </a:r>
            <a:r>
              <a:rPr lang="pt-BR" sz="2000" dirty="0"/>
              <a:t>como</a:t>
            </a:r>
            <a:r>
              <a:rPr lang="pt-BR" sz="2000" b="1" dirty="0"/>
              <a:t> forma de </a:t>
            </a:r>
            <a:r>
              <a:rPr lang="pt-BR" sz="2000" b="1" dirty="0" smtClean="0"/>
              <a:t>reduzir choques </a:t>
            </a:r>
            <a:r>
              <a:rPr lang="pt-BR" sz="2000" b="1" dirty="0"/>
              <a:t>econômicos e ambientais </a:t>
            </a:r>
            <a:r>
              <a:rPr lang="pt-BR" sz="2000" b="1" dirty="0" smtClean="0"/>
              <a:t>inesperados</a:t>
            </a:r>
          </a:p>
          <a:p>
            <a:pPr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59351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4282" y="214290"/>
            <a:ext cx="8501063" cy="1830388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pt-PT" sz="4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Diagrama 8"/>
          <p:cNvGraphicFramePr/>
          <p:nvPr/>
        </p:nvGraphicFramePr>
        <p:xfrm>
          <a:off x="571472" y="3356992"/>
          <a:ext cx="8358246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4731" y="580618"/>
            <a:ext cx="6879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VISÃO GERAL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352" y="1466195"/>
            <a:ext cx="8478152" cy="4401205"/>
          </a:xfrm>
          <a:prstGeom prst="rect">
            <a:avLst/>
          </a:prstGeo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Wingdings" charset="2"/>
              <a:buChar char="v"/>
              <a:defRPr>
                <a:solidFill>
                  <a:schemeClr val="dk1"/>
                </a:solidFill>
              </a:defRPr>
            </a:lvl1pPr>
            <a:lvl2pPr marL="742950" lvl="1" indent="-285750">
              <a:buFont typeface="Arial"/>
              <a:buChar char="•"/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>
              <a:spcBef>
                <a:spcPts val="1800"/>
              </a:spcBef>
            </a:pPr>
            <a:r>
              <a:rPr lang="pt-BR" sz="2000" dirty="0" smtClean="0"/>
              <a:t>Embora os sistemas de </a:t>
            </a:r>
            <a:r>
              <a:rPr lang="pt-BR" sz="2000" i="1" dirty="0" smtClean="0"/>
              <a:t>mercado de carbono</a:t>
            </a:r>
            <a:r>
              <a:rPr lang="pt-BR" sz="2000" dirty="0" smtClean="0"/>
              <a:t> sejam mais comuns, </a:t>
            </a:r>
            <a:r>
              <a:rPr lang="pt-BR" sz="2000" b="1" dirty="0" smtClean="0"/>
              <a:t>um número crescente de países (em desenvolvimento) está implementando </a:t>
            </a:r>
            <a:r>
              <a:rPr lang="pt-BR" sz="2000" b="1" i="1" dirty="0" smtClean="0"/>
              <a:t>imposto de </a:t>
            </a:r>
            <a:r>
              <a:rPr lang="pt-BR" sz="2000" b="1" i="1" dirty="0" smtClean="0"/>
              <a:t>carbono</a:t>
            </a:r>
            <a:endParaRPr lang="pt-BR" sz="2000" b="1" dirty="0" smtClean="0"/>
          </a:p>
          <a:p>
            <a:pPr>
              <a:spcBef>
                <a:spcPts val="1800"/>
              </a:spcBef>
            </a:pPr>
            <a:r>
              <a:rPr lang="pt-BR" sz="2000" b="1" dirty="0" smtClean="0"/>
              <a:t>Poucos </a:t>
            </a:r>
            <a:r>
              <a:rPr lang="pt-BR" sz="2000" b="1" dirty="0" smtClean="0"/>
              <a:t>países têm adotado </a:t>
            </a:r>
            <a:r>
              <a:rPr lang="pt-BR" sz="2000" b="1" i="1" dirty="0" smtClean="0"/>
              <a:t>imposto de carbono </a:t>
            </a:r>
            <a:r>
              <a:rPr lang="pt-BR" sz="2000" b="1" dirty="0" smtClean="0"/>
              <a:t>puro</a:t>
            </a:r>
            <a:r>
              <a:rPr lang="pt-BR" sz="2000" dirty="0" smtClean="0"/>
              <a:t>: é mais comum o imposto de carbono sobre fontes de energia e combustível</a:t>
            </a:r>
          </a:p>
          <a:p>
            <a:pPr>
              <a:spcBef>
                <a:spcPts val="1800"/>
              </a:spcBef>
            </a:pPr>
            <a:r>
              <a:rPr lang="pt-BR" sz="2000" i="1" dirty="0" smtClean="0"/>
              <a:t>Impostos </a:t>
            </a:r>
            <a:r>
              <a:rPr lang="pt-BR" sz="2000" i="1" dirty="0" smtClean="0"/>
              <a:t>de carbono </a:t>
            </a:r>
            <a:r>
              <a:rPr lang="pt-BR" sz="2000" dirty="0" smtClean="0"/>
              <a:t>em </a:t>
            </a:r>
            <a:r>
              <a:rPr lang="pt-BR" sz="2000" b="1" dirty="0" smtClean="0"/>
              <a:t>esfera subnacionais </a:t>
            </a:r>
            <a:r>
              <a:rPr lang="pt-BR" sz="2000" dirty="0" smtClean="0"/>
              <a:t>estão começando a surgir (Quebec e Colúmbia Britânica)</a:t>
            </a:r>
          </a:p>
          <a:p>
            <a:pPr>
              <a:spcBef>
                <a:spcPts val="1800"/>
              </a:spcBef>
            </a:pPr>
            <a:r>
              <a:rPr lang="pt-BR" sz="2000" b="1" dirty="0" smtClean="0"/>
              <a:t>Consultas públicas, transparência e previsibilidade </a:t>
            </a:r>
            <a:r>
              <a:rPr lang="pt-BR" sz="2000" dirty="0" smtClean="0"/>
              <a:t>são fatores </a:t>
            </a:r>
            <a:r>
              <a:rPr lang="pt-BR" sz="2000" dirty="0" smtClean="0"/>
              <a:t>de </a:t>
            </a:r>
            <a:r>
              <a:rPr lang="pt-BR" sz="2000" dirty="0" smtClean="0"/>
              <a:t>suporte </a:t>
            </a:r>
            <a:r>
              <a:rPr lang="pt-BR" sz="2000" dirty="0" smtClean="0"/>
              <a:t>importantes </a:t>
            </a:r>
            <a:r>
              <a:rPr lang="pt-BR" sz="2000" dirty="0" smtClean="0"/>
              <a:t>para </a:t>
            </a:r>
            <a:r>
              <a:rPr lang="pt-BR" sz="2000" i="1" dirty="0" smtClean="0"/>
              <a:t>impostos de carbono</a:t>
            </a:r>
          </a:p>
          <a:p>
            <a:pPr>
              <a:spcBef>
                <a:spcPts val="1800"/>
              </a:spcBef>
            </a:pPr>
            <a:r>
              <a:rPr lang="pt-BR" sz="2000" dirty="0" smtClean="0"/>
              <a:t>A maioria de </a:t>
            </a:r>
            <a:r>
              <a:rPr lang="pt-BR" sz="2000" i="1" dirty="0" smtClean="0"/>
              <a:t>impostos de carbono</a:t>
            </a:r>
            <a:r>
              <a:rPr lang="pt-BR" sz="2000" dirty="0" smtClean="0"/>
              <a:t> emergem como </a:t>
            </a:r>
            <a:r>
              <a:rPr lang="pt-BR" sz="2000" b="1" dirty="0" smtClean="0"/>
              <a:t>parte de um mix de </a:t>
            </a:r>
            <a:r>
              <a:rPr lang="pt-BR" sz="2000" b="1" dirty="0" smtClean="0"/>
              <a:t>políticas</a:t>
            </a:r>
            <a:endParaRPr lang="pt-BR" sz="2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59351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00012"/>
            <a:ext cx="7869560" cy="424732"/>
          </a:xfrm>
          <a:noFill/>
        </p:spPr>
        <p:txBody>
          <a:bodyPr wrap="square" rtlCol="0">
            <a:spAutoFit/>
          </a:bodyPr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ESCOPO SETORIAL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07014"/>
            <a:ext cx="8424936" cy="3016210"/>
          </a:xfr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l">
              <a:spcBef>
                <a:spcPts val="1800"/>
              </a:spcBef>
              <a:buFont typeface="Wingdings" charset="2"/>
              <a:buChar char="v"/>
            </a:pPr>
            <a:r>
              <a:rPr lang="pt-BR" sz="2000" b="1" kern="1200" dirty="0" smtClean="0">
                <a:solidFill>
                  <a:schemeClr val="tx1"/>
                </a:solidFill>
              </a:rPr>
              <a:t>Os governos geralmente tributam os setores de maior consumo de combustível fóssil </a:t>
            </a:r>
            <a:r>
              <a:rPr lang="pt-BR" sz="2000" kern="1200" dirty="0" smtClean="0"/>
              <a:t>(geração de eletricidade, aquecimento, transporte, processos químicos e construção</a:t>
            </a:r>
            <a:r>
              <a:rPr lang="pt-BR" sz="2000" kern="1200" dirty="0" smtClean="0"/>
              <a:t>)</a:t>
            </a:r>
          </a:p>
          <a:p>
            <a:pPr lvl="0" algn="l">
              <a:spcBef>
                <a:spcPts val="1800"/>
              </a:spcBef>
              <a:buFont typeface="Wingdings" charset="2"/>
              <a:buChar char="v"/>
            </a:pPr>
            <a:r>
              <a:rPr lang="pt-BR" sz="2000" b="1" kern="1200" dirty="0" smtClean="0"/>
              <a:t>Normalmente </a:t>
            </a:r>
            <a:r>
              <a:rPr lang="pt-BR" sz="2000" b="1" kern="1200" dirty="0" smtClean="0"/>
              <a:t>os setores cobertos por </a:t>
            </a:r>
            <a:r>
              <a:rPr lang="pt-BR" sz="2000" b="1" i="1" kern="1200" dirty="0" smtClean="0"/>
              <a:t>mercado de carbono </a:t>
            </a:r>
            <a:r>
              <a:rPr lang="pt-BR" sz="2000" b="1" kern="1200" dirty="0" smtClean="0"/>
              <a:t>são isentos de </a:t>
            </a:r>
            <a:r>
              <a:rPr lang="pt-BR" sz="2000" b="1" i="1" kern="1200" dirty="0" smtClean="0"/>
              <a:t>imposto de carbono </a:t>
            </a:r>
            <a:r>
              <a:rPr lang="pt-BR" sz="2000" kern="1200" dirty="0" smtClean="0"/>
              <a:t>(quando coexistentes</a:t>
            </a:r>
            <a:r>
              <a:rPr lang="pt-BR" sz="2000" kern="1200" dirty="0" smtClean="0"/>
              <a:t>)</a:t>
            </a:r>
          </a:p>
          <a:p>
            <a:pPr lvl="0" algn="l">
              <a:spcBef>
                <a:spcPts val="1800"/>
              </a:spcBef>
              <a:buFont typeface="Wingdings" charset="2"/>
              <a:buChar char="v"/>
            </a:pPr>
            <a:r>
              <a:rPr lang="pt-BR" sz="2000" b="1" kern="1200" dirty="0" smtClean="0"/>
              <a:t>Setores </a:t>
            </a:r>
            <a:r>
              <a:rPr lang="pt-BR" sz="2000" b="1" kern="1200" dirty="0" smtClean="0"/>
              <a:t>expostos à concorrência internacional </a:t>
            </a:r>
            <a:r>
              <a:rPr lang="pt-BR" sz="2000" kern="1200" dirty="0" smtClean="0"/>
              <a:t>ou setores particularmente afetados tendem a obter </a:t>
            </a:r>
            <a:r>
              <a:rPr lang="pt-BR" sz="2000" b="1" kern="1200" dirty="0" smtClean="0"/>
              <a:t>condições especiais de </a:t>
            </a:r>
            <a:r>
              <a:rPr lang="pt-BR" sz="2000" b="1" kern="1200" dirty="0" smtClean="0"/>
              <a:t>tratamento</a:t>
            </a:r>
            <a:endParaRPr lang="en-US" sz="2000" b="1" kern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39663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700012"/>
            <a:ext cx="7869560" cy="424732"/>
          </a:xfrm>
          <a:noFill/>
        </p:spPr>
        <p:txBody>
          <a:bodyPr wrap="square" rtlCol="0">
            <a:spAutoFit/>
          </a:bodyPr>
          <a:lstStyle/>
          <a:p>
            <a:r>
              <a:rPr lang="en-GB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BASE TRIBUTÁRIA / ALÍQUOTA DO IMPOSTO</a:t>
            </a:r>
            <a:endParaRPr lang="en-GB" sz="2400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94187"/>
            <a:ext cx="8424936" cy="4708981"/>
          </a:xfrm>
          <a:solidFill>
            <a:srgbClr val="F8FCF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Normalmente a </a:t>
            </a:r>
            <a:r>
              <a:rPr lang="pt-BR" sz="2000" b="1" kern="1200" dirty="0" smtClean="0"/>
              <a:t>base tributária é fator de emissão de um determinado combustível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No entanto, proposta dos EUA pretende usar as emissões de CO2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Muitas vezes, incluem planos de médio/longo prazo para </a:t>
            </a:r>
            <a:r>
              <a:rPr lang="pt-BR" sz="2000" b="1" kern="1200" dirty="0" smtClean="0"/>
              <a:t>aumentar progressivamente as alíquotas de imposto, </a:t>
            </a:r>
            <a:r>
              <a:rPr lang="pt-BR" sz="2000" kern="1200" dirty="0" smtClean="0"/>
              <a:t>permitindo </a:t>
            </a:r>
            <a:r>
              <a:rPr lang="pt-BR" sz="2000" kern="1200" dirty="0" smtClean="0"/>
              <a:t>que contribuintes se adaptem aos requisitos do imposto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Intervalo </a:t>
            </a:r>
            <a:r>
              <a:rPr lang="pt-BR" sz="2000" kern="1200" dirty="0" smtClean="0"/>
              <a:t>significativo (USD 1/tCO2 - USD 163/tCO2)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Os preços podem variar de acordo com o setor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A alíquota do imposto depende </a:t>
            </a:r>
            <a:r>
              <a:rPr lang="pt-BR" sz="2000" kern="1200" dirty="0" smtClean="0"/>
              <a:t>objetivo de imposto</a:t>
            </a:r>
          </a:p>
          <a:p>
            <a:pPr lvl="0" algn="l">
              <a:spcBef>
                <a:spcPts val="1200"/>
              </a:spcBef>
              <a:buFont typeface="Wingdings" charset="2"/>
              <a:buChar char="v"/>
            </a:pPr>
            <a:r>
              <a:rPr lang="pt-BR" sz="2000" kern="1200" dirty="0" smtClean="0"/>
              <a:t>Faltam avaliações que estimem a relação entre as alíquotas de </a:t>
            </a:r>
            <a:r>
              <a:rPr lang="pt-BR" sz="2000" kern="1200" dirty="0" smtClean="0"/>
              <a:t>imposto </a:t>
            </a:r>
            <a:r>
              <a:rPr lang="pt-BR" sz="2000" kern="1200" dirty="0" smtClean="0"/>
              <a:t>de carbono e </a:t>
            </a:r>
            <a:r>
              <a:rPr lang="pt-BR" sz="2000" kern="1200" dirty="0" smtClean="0"/>
              <a:t>eficácia </a:t>
            </a:r>
            <a:r>
              <a:rPr lang="pt-BR" sz="2000" kern="1200" dirty="0" smtClean="0"/>
              <a:t>ambiental em termos de redução de emissão.</a:t>
            </a:r>
            <a:endParaRPr lang="en-US" sz="2000" kern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39663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as">
  <a:themeElements>
    <a:clrScheme name="Capsula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a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a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a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psulas 2">
    <a:dk1>
      <a:srgbClr val="003366"/>
    </a:dk1>
    <a:lt1>
      <a:srgbClr val="FFFFFF"/>
    </a:lt1>
    <a:dk2>
      <a:srgbClr val="006666"/>
    </a:dk2>
    <a:lt2>
      <a:srgbClr val="003366"/>
    </a:lt2>
    <a:accent1>
      <a:srgbClr val="99CC99"/>
    </a:accent1>
    <a:accent2>
      <a:srgbClr val="33CCCC"/>
    </a:accent2>
    <a:accent3>
      <a:srgbClr val="FFFFFF"/>
    </a:accent3>
    <a:accent4>
      <a:srgbClr val="002A56"/>
    </a:accent4>
    <a:accent5>
      <a:srgbClr val="CAE2CA"/>
    </a:accent5>
    <a:accent6>
      <a:srgbClr val="2DB9B9"/>
    </a:accent6>
    <a:hlink>
      <a:srgbClr val="666699"/>
    </a:hlink>
    <a:folHlink>
      <a:srgbClr val="CC99FF"/>
    </a:folHlink>
  </a:clrScheme>
</a:themeOverride>
</file>

<file path=ppt/theme/themeOverride2.xml><?xml version="1.0" encoding="utf-8"?>
<a:themeOverride xmlns:a="http://schemas.openxmlformats.org/drawingml/2006/main">
  <a:clrScheme name="Capsulas 2">
    <a:dk1>
      <a:srgbClr val="003366"/>
    </a:dk1>
    <a:lt1>
      <a:srgbClr val="FFFFFF"/>
    </a:lt1>
    <a:dk2>
      <a:srgbClr val="006666"/>
    </a:dk2>
    <a:lt2>
      <a:srgbClr val="003366"/>
    </a:lt2>
    <a:accent1>
      <a:srgbClr val="99CC99"/>
    </a:accent1>
    <a:accent2>
      <a:srgbClr val="33CCCC"/>
    </a:accent2>
    <a:accent3>
      <a:srgbClr val="FFFFFF"/>
    </a:accent3>
    <a:accent4>
      <a:srgbClr val="002A56"/>
    </a:accent4>
    <a:accent5>
      <a:srgbClr val="CAE2CA"/>
    </a:accent5>
    <a:accent6>
      <a:srgbClr val="2DB9B9"/>
    </a:accent6>
    <a:hlink>
      <a:srgbClr val="666699"/>
    </a:hlink>
    <a:folHlink>
      <a:srgbClr val="CC99FF"/>
    </a:folHlink>
  </a:clrScheme>
</a:themeOverride>
</file>

<file path=ppt/theme/themeOverride3.xml><?xml version="1.0" encoding="utf-8"?>
<a:themeOverride xmlns:a="http://schemas.openxmlformats.org/drawingml/2006/main">
  <a:clrScheme name="Capsulas 2">
    <a:dk1>
      <a:srgbClr val="003366"/>
    </a:dk1>
    <a:lt1>
      <a:srgbClr val="FFFFFF"/>
    </a:lt1>
    <a:dk2>
      <a:srgbClr val="006666"/>
    </a:dk2>
    <a:lt2>
      <a:srgbClr val="003366"/>
    </a:lt2>
    <a:accent1>
      <a:srgbClr val="99CC99"/>
    </a:accent1>
    <a:accent2>
      <a:srgbClr val="33CCCC"/>
    </a:accent2>
    <a:accent3>
      <a:srgbClr val="FFFFFF"/>
    </a:accent3>
    <a:accent4>
      <a:srgbClr val="002A56"/>
    </a:accent4>
    <a:accent5>
      <a:srgbClr val="CAE2CA"/>
    </a:accent5>
    <a:accent6>
      <a:srgbClr val="2DB9B9"/>
    </a:accent6>
    <a:hlink>
      <a:srgbClr val="666699"/>
    </a:hlink>
    <a:folHlink>
      <a:srgbClr val="CC99FF"/>
    </a:folHlink>
  </a:clrScheme>
</a:themeOverride>
</file>

<file path=ppt/theme/themeOverride4.xml><?xml version="1.0" encoding="utf-8"?>
<a:themeOverride xmlns:a="http://schemas.openxmlformats.org/drawingml/2006/main">
  <a:clrScheme name="Capsulas 2">
    <a:dk1>
      <a:srgbClr val="003366"/>
    </a:dk1>
    <a:lt1>
      <a:srgbClr val="FFFFFF"/>
    </a:lt1>
    <a:dk2>
      <a:srgbClr val="006666"/>
    </a:dk2>
    <a:lt2>
      <a:srgbClr val="003366"/>
    </a:lt2>
    <a:accent1>
      <a:srgbClr val="99CC99"/>
    </a:accent1>
    <a:accent2>
      <a:srgbClr val="33CCCC"/>
    </a:accent2>
    <a:accent3>
      <a:srgbClr val="FFFFFF"/>
    </a:accent3>
    <a:accent4>
      <a:srgbClr val="002A56"/>
    </a:accent4>
    <a:accent5>
      <a:srgbClr val="CAE2CA"/>
    </a:accent5>
    <a:accent6>
      <a:srgbClr val="2DB9B9"/>
    </a:accent6>
    <a:hlink>
      <a:srgbClr val="666699"/>
    </a:hlink>
    <a:folHlink>
      <a:srgbClr val="CC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8576</TotalTime>
  <Words>1297</Words>
  <Application>Microsoft Office PowerPoint</Application>
  <PresentationFormat>Apresentação na tela (4:3)</PresentationFormat>
  <Paragraphs>131</Paragraphs>
  <Slides>17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Capsulas</vt:lpstr>
      <vt:lpstr>Slide 1</vt:lpstr>
      <vt:lpstr>Slide 2</vt:lpstr>
      <vt:lpstr>Slide 3</vt:lpstr>
      <vt:lpstr>Slide 4</vt:lpstr>
      <vt:lpstr>Slide 5</vt:lpstr>
      <vt:lpstr>Slide 6</vt:lpstr>
      <vt:lpstr>Slide 7</vt:lpstr>
      <vt:lpstr>ESCOPO SETORIAL</vt:lpstr>
      <vt:lpstr>BASE TRIBUTÁRIA / ALÍQUOTA DO IMPOSTO</vt:lpstr>
      <vt:lpstr>ISENÇÕES E DESCONTOS</vt:lpstr>
      <vt:lpstr>UTILIZAÇÃO DAS RECEITAS</vt:lpstr>
      <vt:lpstr>CONTEXTO POLÍTICO, LEGAL, INSTITUCIONAL</vt:lpstr>
      <vt:lpstr>COMO OS IMPOSTOS DE CARBONO SÃO JUSTIFICADOS NOS PAÍSES EM DESENVOLVIMENTO? </vt:lpstr>
      <vt:lpstr> DESAFIOS DE IMPLEMENTAÇÃO </vt:lpstr>
      <vt:lpstr> EFETIVIDADE AMBIENTAL</vt:lpstr>
      <vt:lpstr>EFEITOS ECONÔMICOS/POLÍTICOS</vt:lpstr>
      <vt:lpstr>OBRIGADA.    Ana Cristina Secchi Correia Analista de Finanças e Controle   3412-2335 ana.secchi@fazenda.gov.br</vt:lpstr>
    </vt:vector>
  </TitlesOfParts>
  <Company>Ministério da Fazenda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HChen</dc:creator>
  <cp:lastModifiedBy>00585635129</cp:lastModifiedBy>
  <cp:revision>722</cp:revision>
  <dcterms:created xsi:type="dcterms:W3CDTF">2008-03-13T17:06:44Z</dcterms:created>
  <dcterms:modified xsi:type="dcterms:W3CDTF">2014-05-28T16:49:38Z</dcterms:modified>
</cp:coreProperties>
</file>