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09" r:id="rId4"/>
    <p:sldMasterId id="2147483721" r:id="rId5"/>
    <p:sldMasterId id="2147483729" r:id="rId6"/>
  </p:sldMasterIdLst>
  <p:notesMasterIdLst>
    <p:notesMasterId r:id="rId61"/>
  </p:notesMasterIdLst>
  <p:handoutMasterIdLst>
    <p:handoutMasterId r:id="rId62"/>
  </p:handoutMasterIdLst>
  <p:sldIdLst>
    <p:sldId id="355" r:id="rId7"/>
    <p:sldId id="301" r:id="rId8"/>
    <p:sldId id="273" r:id="rId9"/>
    <p:sldId id="275" r:id="rId10"/>
    <p:sldId id="274" r:id="rId11"/>
    <p:sldId id="278" r:id="rId12"/>
    <p:sldId id="302" r:id="rId13"/>
    <p:sldId id="303" r:id="rId14"/>
    <p:sldId id="295" r:id="rId15"/>
    <p:sldId id="316" r:id="rId16"/>
    <p:sldId id="317" r:id="rId17"/>
    <p:sldId id="293" r:id="rId18"/>
    <p:sldId id="305" r:id="rId19"/>
    <p:sldId id="304" r:id="rId20"/>
    <p:sldId id="312" r:id="rId21"/>
    <p:sldId id="321" r:id="rId22"/>
    <p:sldId id="306" r:id="rId23"/>
    <p:sldId id="259" r:id="rId24"/>
    <p:sldId id="260" r:id="rId25"/>
    <p:sldId id="261" r:id="rId26"/>
    <p:sldId id="323" r:id="rId27"/>
    <p:sldId id="263" r:id="rId28"/>
    <p:sldId id="267" r:id="rId29"/>
    <p:sldId id="268" r:id="rId30"/>
    <p:sldId id="285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51" r:id="rId57"/>
    <p:sldId id="352" r:id="rId58"/>
    <p:sldId id="353" r:id="rId59"/>
    <p:sldId id="271" r:id="rId6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6395" autoAdjust="0"/>
  </p:normalViewPr>
  <p:slideViewPr>
    <p:cSldViewPr snapToGrid="0">
      <p:cViewPr varScale="1">
        <p:scale>
          <a:sx n="92" d="100"/>
          <a:sy n="92" d="100"/>
        </p:scale>
        <p:origin x="44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409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mila.simoes\AppData\Local\Microsoft\Windows\INetCache\Content.Outlook\4NZIDS2V\PRODU&#199;&#195;O%20-%20Relatorio%20de%20a&#231;oes%20e%20apresenta&#231;&#227;o%2015-10-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docnas\sgep\DATASUS\COGASI\COGASI%202020\N&#250;cleo%205\Coronav&#237;rus\Fichas%20de%20Notifica&#231;&#227;o_DSEI\2%20-%20Planilhas%20Boletim%202021\8.1%20Planilhas%20Boletim%20Novembro%202021\Planilha%20Boletim%20COVID%2011.11.2021_Yure%20e%20Mar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3291432168780409"/>
          <c:y val="0.18097222222222226"/>
          <c:w val="0.83917590317058388"/>
          <c:h val="0.777361111111111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camila!$A$15</c:f>
              <c:strCache>
                <c:ptCount val="1"/>
                <c:pt idx="0">
                  <c:v>Atendimentos Realizados pela EMSI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545-4848-943A-8CAB3710F8B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545-4848-943A-8CAB3710F8B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545-4848-943A-8CAB3710F8B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545-4848-943A-8CAB3710F8B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545-4848-943A-8CAB3710F8B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545-4848-943A-8CAB3710F8B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D545-4848-943A-8CAB3710F8B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camila!$B$5:$I$5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camila!$B$15:$I$15</c:f>
              <c:numCache>
                <c:formatCode>_-* #,##0_-;\-* #,##0_-;_-* "-"??_-;_-@_-</c:formatCode>
                <c:ptCount val="8"/>
                <c:pt idx="0">
                  <c:v>1154418</c:v>
                </c:pt>
                <c:pt idx="1">
                  <c:v>1601300</c:v>
                </c:pt>
                <c:pt idx="2">
                  <c:v>2808750</c:v>
                </c:pt>
                <c:pt idx="3">
                  <c:v>5060427</c:v>
                </c:pt>
                <c:pt idx="4">
                  <c:v>9050567</c:v>
                </c:pt>
                <c:pt idx="5">
                  <c:v>14376297</c:v>
                </c:pt>
                <c:pt idx="6">
                  <c:v>13397285</c:v>
                </c:pt>
                <c:pt idx="7">
                  <c:v>9602007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D545-4848-943A-8CAB3710F8B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8627984"/>
        <c:axId val="168628544"/>
      </c:barChart>
      <c:dateAx>
        <c:axId val="1686279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8628544"/>
        <c:crosses val="autoZero"/>
        <c:auto val="0"/>
        <c:lblOffset val="100"/>
        <c:baseTimeUnit val="days"/>
      </c:dateAx>
      <c:valAx>
        <c:axId val="168628544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_-* #,##0_-;\-* #,##0_-;_-* &quot;-&quot;??_-;_-@_-" sourceLinked="1"/>
        <c:majorTickMark val="out"/>
        <c:minorTickMark val="none"/>
        <c:tickLblPos val="nextTo"/>
        <c:crossAx val="168627984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168275532452686E-2"/>
          <c:y val="3.4108569618568736E-2"/>
          <c:w val="0.86222494432111441"/>
          <c:h val="0.84099712575399932"/>
        </c:manualLayout>
      </c:layout>
      <c:barChart>
        <c:barDir val="col"/>
        <c:grouping val="clustered"/>
        <c:varyColors val="0"/>
        <c:ser>
          <c:idx val="1"/>
          <c:order val="1"/>
          <c:tx>
            <c:v>Casos</c:v>
          </c:tx>
          <c:spPr>
            <a:solidFill>
              <a:srgbClr val="006666"/>
            </a:solidFill>
            <a:effectLst/>
          </c:spPr>
          <c:invertIfNegative val="0"/>
          <c:dLbls>
            <c:dLbl>
              <c:idx val="1"/>
              <c:layout>
                <c:manualLayout>
                  <c:x val="-1.5393049158311328E-17"/>
                  <c:y val="1.493373156617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1.493373156617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1.493373156617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5393049158311328E-17"/>
                  <c:y val="1.493373156617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5393049158311328E-17"/>
                  <c:y val="1.86671644577187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"/>
                  <c:y val="1.86671644577187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"/>
                  <c:y val="1.493373156617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"/>
                  <c:y val="1.493373156617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3.0786098316622656E-17"/>
                  <c:y val="1.493373156617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"/>
                  <c:y val="1.86671644577188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3.0786098316622656E-17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0"/>
                  <c:y val="1.493373156617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0"/>
                  <c:y val="1.49337315661750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0"/>
                  <c:y val="1.493373156617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3.0786098316622656E-17"/>
                  <c:y val="1.49337315661750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-3.0786098316622656E-17"/>
                  <c:y val="1.86671644577188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0"/>
                  <c:y val="1.86671644577188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-6.1572196633245311E-17"/>
                  <c:y val="1.49337315661751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3"/>
              <c:layout>
                <c:manualLayout>
                  <c:x val="0"/>
                  <c:y val="1.493373156617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4"/>
              <c:layout>
                <c:manualLayout>
                  <c:x val="0"/>
                  <c:y val="1.493373156617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5"/>
              <c:layout>
                <c:manualLayout>
                  <c:x val="-6.1572196633245311E-17"/>
                  <c:y val="1.86671644577187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6"/>
              <c:layout>
                <c:manualLayout>
                  <c:x val="0"/>
                  <c:y val="1.86671644577188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7"/>
              <c:layout>
                <c:manualLayout>
                  <c:x val="-6.1572196633245311E-17"/>
                  <c:y val="1.49337315661750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8"/>
              <c:layout>
                <c:manualLayout>
                  <c:x val="0"/>
                  <c:y val="1.86671644577188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9"/>
              <c:layout>
                <c:manualLayout>
                  <c:x val="-6.1572196633245311E-17"/>
                  <c:y val="1.493373156617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0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1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2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3"/>
              <c:layout>
                <c:manualLayout>
                  <c:x val="-6.1572196633245311E-17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4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5"/>
              <c:layout>
                <c:manualLayout>
                  <c:x val="-6.1572196633245311E-17"/>
                  <c:y val="1.493373156617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6"/>
              <c:layout>
                <c:manualLayout>
                  <c:x val="0"/>
                  <c:y val="1.49337315661749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7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4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8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5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9"/>
              <c:layout>
                <c:manualLayout>
                  <c:x val="0"/>
                  <c:y val="1.86671644577188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6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0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1"/>
              <c:layout>
                <c:manualLayout>
                  <c:x val="-6.1572196633245311E-17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8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2"/>
              <c:layout>
                <c:manualLayout>
                  <c:x val="0"/>
                  <c:y val="1.49337315661749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9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3"/>
              <c:layout>
                <c:manualLayout>
                  <c:x val="-6.1572196633245311E-17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A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4"/>
              <c:layout>
                <c:manualLayout>
                  <c:x val="0"/>
                  <c:y val="1.86671644577187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B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5"/>
              <c:layout>
                <c:manualLayout>
                  <c:x val="-6.1572196633245311E-17"/>
                  <c:y val="1.493373156617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C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6"/>
              <c:layout>
                <c:manualLayout>
                  <c:x val="6.1572196633245311E-17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D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7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E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8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F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9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0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0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1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1"/>
              <c:layout>
                <c:manualLayout>
                  <c:x val="0"/>
                  <c:y val="1.49337315661749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2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2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3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3"/>
              <c:layout>
                <c:manualLayout>
                  <c:x val="0"/>
                  <c:y val="1.49337315661749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4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4"/>
              <c:layout>
                <c:manualLayout>
                  <c:x val="-1.2314439326649062E-16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5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5"/>
              <c:layout>
                <c:manualLayout>
                  <c:x val="0"/>
                  <c:y val="1.12002986746313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6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7"/>
              <c:layout>
                <c:manualLayout>
                  <c:x val="0"/>
                  <c:y val="1.86671644577187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7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8"/>
              <c:layout>
                <c:manualLayout>
                  <c:x val="-1.2314439326649062E-16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8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9"/>
              <c:layout>
                <c:manualLayout>
                  <c:x val="-1.2314439326649062E-16"/>
                  <c:y val="1.49337315661749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9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4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A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5"/>
              <c:layout>
                <c:manualLayout>
                  <c:x val="0"/>
                  <c:y val="1.86671644577187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B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6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C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7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D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8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E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9"/>
              <c:layout>
                <c:manualLayout>
                  <c:x val="0"/>
                  <c:y val="7.46686578308754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F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0"/>
              <c:layout>
                <c:manualLayout>
                  <c:x val="0"/>
                  <c:y val="1.49337315661749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0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1"/>
              <c:layout>
                <c:manualLayout>
                  <c:x val="0"/>
                  <c:y val="1.49337315661749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1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2"/>
              <c:layout>
                <c:manualLayout>
                  <c:x val="0"/>
                  <c:y val="1.493373156617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2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3"/>
              <c:layout>
                <c:manualLayout>
                  <c:x val="0"/>
                  <c:y val="1.49337315661749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3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4"/>
              <c:layout>
                <c:manualLayout>
                  <c:x val="-1.2314439326649062E-16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4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5"/>
              <c:layout>
                <c:manualLayout>
                  <c:x val="0"/>
                  <c:y val="1.493373156617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5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6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6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7"/>
              <c:layout>
                <c:manualLayout>
                  <c:x val="0"/>
                  <c:y val="1.493373156617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7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8"/>
              <c:layout>
                <c:manualLayout>
                  <c:x val="0"/>
                  <c:y val="1.493373156617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8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9"/>
              <c:layout>
                <c:manualLayout>
                  <c:x val="0"/>
                  <c:y val="1.49337315661749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9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0"/>
              <c:layout>
                <c:manualLayout>
                  <c:x val="-1.2314439326649062E-16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A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1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B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2"/>
              <c:layout>
                <c:manualLayout>
                  <c:x val="-1.2314439326649062E-16"/>
                  <c:y val="1.12002986746313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C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3"/>
              <c:layout>
                <c:manualLayout>
                  <c:x val="-1.2314439326649062E-16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D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4"/>
              <c:layout>
                <c:manualLayout>
                  <c:x val="-1.2314439326649062E-16"/>
                  <c:y val="2.24005973492626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E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5"/>
              <c:layout>
                <c:manualLayout>
                  <c:x val="0"/>
                  <c:y val="1.8667164457718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F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6"/>
              <c:layout>
                <c:manualLayout>
                  <c:x val="0"/>
                  <c:y val="1.49337315661749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0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00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Novo_gráf_SE!$B$3:$B$89</c:f>
              <c:strCache>
                <c:ptCount val="87"/>
                <c:pt idx="0">
                  <c:v>12ª</c:v>
                </c:pt>
                <c:pt idx="1">
                  <c:v>13ª</c:v>
                </c:pt>
                <c:pt idx="2">
                  <c:v>14ª</c:v>
                </c:pt>
                <c:pt idx="3">
                  <c:v>15ª</c:v>
                </c:pt>
                <c:pt idx="4">
                  <c:v>16ª</c:v>
                </c:pt>
                <c:pt idx="5">
                  <c:v>17ª</c:v>
                </c:pt>
                <c:pt idx="6">
                  <c:v>18ª</c:v>
                </c:pt>
                <c:pt idx="7">
                  <c:v>19ª</c:v>
                </c:pt>
                <c:pt idx="8">
                  <c:v>20ª</c:v>
                </c:pt>
                <c:pt idx="9">
                  <c:v>21ª</c:v>
                </c:pt>
                <c:pt idx="10">
                  <c:v>22ª</c:v>
                </c:pt>
                <c:pt idx="11">
                  <c:v>23ª</c:v>
                </c:pt>
                <c:pt idx="12">
                  <c:v>24ª</c:v>
                </c:pt>
                <c:pt idx="13">
                  <c:v>25ª</c:v>
                </c:pt>
                <c:pt idx="14">
                  <c:v>26ª</c:v>
                </c:pt>
                <c:pt idx="15">
                  <c:v>27ª</c:v>
                </c:pt>
                <c:pt idx="16">
                  <c:v>28ª</c:v>
                </c:pt>
                <c:pt idx="17">
                  <c:v>29ª</c:v>
                </c:pt>
                <c:pt idx="18">
                  <c:v>30ª</c:v>
                </c:pt>
                <c:pt idx="19">
                  <c:v>31ª</c:v>
                </c:pt>
                <c:pt idx="20">
                  <c:v>32ª</c:v>
                </c:pt>
                <c:pt idx="21">
                  <c:v>33ª</c:v>
                </c:pt>
                <c:pt idx="22">
                  <c:v>34ª</c:v>
                </c:pt>
                <c:pt idx="23">
                  <c:v>35ª</c:v>
                </c:pt>
                <c:pt idx="24">
                  <c:v>36ª</c:v>
                </c:pt>
                <c:pt idx="25">
                  <c:v>37ª</c:v>
                </c:pt>
                <c:pt idx="26">
                  <c:v>38ª</c:v>
                </c:pt>
                <c:pt idx="27">
                  <c:v>39º</c:v>
                </c:pt>
                <c:pt idx="28">
                  <c:v>40º</c:v>
                </c:pt>
                <c:pt idx="29">
                  <c:v>41º</c:v>
                </c:pt>
                <c:pt idx="30">
                  <c:v>42º</c:v>
                </c:pt>
                <c:pt idx="31">
                  <c:v>43º</c:v>
                </c:pt>
                <c:pt idx="32">
                  <c:v>44º</c:v>
                </c:pt>
                <c:pt idx="33">
                  <c:v>45º</c:v>
                </c:pt>
                <c:pt idx="34">
                  <c:v>46º</c:v>
                </c:pt>
                <c:pt idx="35">
                  <c:v>47º</c:v>
                </c:pt>
                <c:pt idx="36">
                  <c:v>48º</c:v>
                </c:pt>
                <c:pt idx="37">
                  <c:v>49º</c:v>
                </c:pt>
                <c:pt idx="38">
                  <c:v>50º</c:v>
                </c:pt>
                <c:pt idx="39">
                  <c:v>51º</c:v>
                </c:pt>
                <c:pt idx="40">
                  <c:v>52º</c:v>
                </c:pt>
                <c:pt idx="41">
                  <c:v>53º</c:v>
                </c:pt>
                <c:pt idx="42">
                  <c:v>1º</c:v>
                </c:pt>
                <c:pt idx="43">
                  <c:v>2º</c:v>
                </c:pt>
                <c:pt idx="44">
                  <c:v>3º</c:v>
                </c:pt>
                <c:pt idx="45">
                  <c:v>4º</c:v>
                </c:pt>
                <c:pt idx="46">
                  <c:v>5º</c:v>
                </c:pt>
                <c:pt idx="47">
                  <c:v>6º</c:v>
                </c:pt>
                <c:pt idx="48">
                  <c:v>7º</c:v>
                </c:pt>
                <c:pt idx="49">
                  <c:v>8°</c:v>
                </c:pt>
                <c:pt idx="50">
                  <c:v>9º</c:v>
                </c:pt>
                <c:pt idx="51">
                  <c:v>10°</c:v>
                </c:pt>
                <c:pt idx="52">
                  <c:v>11°</c:v>
                </c:pt>
                <c:pt idx="53">
                  <c:v>12°</c:v>
                </c:pt>
                <c:pt idx="54">
                  <c:v>13°</c:v>
                </c:pt>
                <c:pt idx="55">
                  <c:v>14°</c:v>
                </c:pt>
                <c:pt idx="56">
                  <c:v>15°</c:v>
                </c:pt>
                <c:pt idx="57">
                  <c:v>16°</c:v>
                </c:pt>
                <c:pt idx="58">
                  <c:v>17°</c:v>
                </c:pt>
                <c:pt idx="59">
                  <c:v>18°</c:v>
                </c:pt>
                <c:pt idx="60">
                  <c:v>19°</c:v>
                </c:pt>
                <c:pt idx="61">
                  <c:v>20°</c:v>
                </c:pt>
                <c:pt idx="62">
                  <c:v>21°</c:v>
                </c:pt>
                <c:pt idx="63">
                  <c:v>22°</c:v>
                </c:pt>
                <c:pt idx="64">
                  <c:v>23°</c:v>
                </c:pt>
                <c:pt idx="65">
                  <c:v>24°</c:v>
                </c:pt>
                <c:pt idx="66">
                  <c:v>25°</c:v>
                </c:pt>
                <c:pt idx="67">
                  <c:v>26°</c:v>
                </c:pt>
                <c:pt idx="68">
                  <c:v>27°</c:v>
                </c:pt>
                <c:pt idx="69">
                  <c:v>28°</c:v>
                </c:pt>
                <c:pt idx="70">
                  <c:v>29°</c:v>
                </c:pt>
                <c:pt idx="71">
                  <c:v>30°</c:v>
                </c:pt>
                <c:pt idx="72">
                  <c:v>31°</c:v>
                </c:pt>
                <c:pt idx="73">
                  <c:v>32°</c:v>
                </c:pt>
                <c:pt idx="74">
                  <c:v>33°</c:v>
                </c:pt>
                <c:pt idx="75">
                  <c:v>34°</c:v>
                </c:pt>
                <c:pt idx="76">
                  <c:v>35°</c:v>
                </c:pt>
                <c:pt idx="77">
                  <c:v>36°</c:v>
                </c:pt>
                <c:pt idx="78">
                  <c:v>37°</c:v>
                </c:pt>
                <c:pt idx="79">
                  <c:v>38°</c:v>
                </c:pt>
                <c:pt idx="80">
                  <c:v>39°</c:v>
                </c:pt>
                <c:pt idx="81">
                  <c:v>40°</c:v>
                </c:pt>
                <c:pt idx="82">
                  <c:v>41°</c:v>
                </c:pt>
                <c:pt idx="83">
                  <c:v>42°</c:v>
                </c:pt>
                <c:pt idx="84">
                  <c:v>43°</c:v>
                </c:pt>
                <c:pt idx="85">
                  <c:v>44°</c:v>
                </c:pt>
                <c:pt idx="86">
                  <c:v>45°</c:v>
                </c:pt>
              </c:strCache>
            </c:strRef>
          </c:cat>
          <c:val>
            <c:numRef>
              <c:f>Novo_gráf_SE!$E$3:$E$89</c:f>
              <c:numCache>
                <c:formatCode>General</c:formatCode>
                <c:ptCount val="87"/>
                <c:pt idx="0">
                  <c:v>0</c:v>
                </c:pt>
                <c:pt idx="1">
                  <c:v>4</c:v>
                </c:pt>
                <c:pt idx="2">
                  <c:v>10</c:v>
                </c:pt>
                <c:pt idx="3">
                  <c:v>20</c:v>
                </c:pt>
                <c:pt idx="4">
                  <c:v>66</c:v>
                </c:pt>
                <c:pt idx="5">
                  <c:v>32</c:v>
                </c:pt>
                <c:pt idx="6">
                  <c:v>102</c:v>
                </c:pt>
                <c:pt idx="7">
                  <c:v>171</c:v>
                </c:pt>
                <c:pt idx="8">
                  <c:v>267</c:v>
                </c:pt>
                <c:pt idx="9">
                  <c:v>684</c:v>
                </c:pt>
                <c:pt idx="10">
                  <c:v>942</c:v>
                </c:pt>
                <c:pt idx="11">
                  <c:v>1018</c:v>
                </c:pt>
                <c:pt idx="12">
                  <c:v>1860</c:v>
                </c:pt>
                <c:pt idx="13">
                  <c:v>2560</c:v>
                </c:pt>
                <c:pt idx="14">
                  <c:v>2344</c:v>
                </c:pt>
                <c:pt idx="15">
                  <c:v>2493</c:v>
                </c:pt>
                <c:pt idx="16">
                  <c:v>2097</c:v>
                </c:pt>
                <c:pt idx="17">
                  <c:v>2042</c:v>
                </c:pt>
                <c:pt idx="18">
                  <c:v>2324</c:v>
                </c:pt>
                <c:pt idx="19">
                  <c:v>1989</c:v>
                </c:pt>
                <c:pt idx="20">
                  <c:v>1978</c:v>
                </c:pt>
                <c:pt idx="21">
                  <c:v>1940</c:v>
                </c:pt>
                <c:pt idx="22">
                  <c:v>2109</c:v>
                </c:pt>
                <c:pt idx="23">
                  <c:v>1498</c:v>
                </c:pt>
                <c:pt idx="24">
                  <c:v>958</c:v>
                </c:pt>
                <c:pt idx="25">
                  <c:v>804</c:v>
                </c:pt>
                <c:pt idx="26">
                  <c:v>942</c:v>
                </c:pt>
                <c:pt idx="27">
                  <c:v>981</c:v>
                </c:pt>
                <c:pt idx="28">
                  <c:v>947</c:v>
                </c:pt>
                <c:pt idx="29">
                  <c:v>1043</c:v>
                </c:pt>
                <c:pt idx="30">
                  <c:v>669</c:v>
                </c:pt>
                <c:pt idx="31">
                  <c:v>720</c:v>
                </c:pt>
                <c:pt idx="32">
                  <c:v>620</c:v>
                </c:pt>
                <c:pt idx="33">
                  <c:v>447</c:v>
                </c:pt>
                <c:pt idx="34">
                  <c:v>385</c:v>
                </c:pt>
                <c:pt idx="35">
                  <c:v>672</c:v>
                </c:pt>
                <c:pt idx="36">
                  <c:v>588</c:v>
                </c:pt>
                <c:pt idx="37">
                  <c:v>558</c:v>
                </c:pt>
                <c:pt idx="38">
                  <c:v>601</c:v>
                </c:pt>
                <c:pt idx="39">
                  <c:v>1006</c:v>
                </c:pt>
                <c:pt idx="40">
                  <c:v>663</c:v>
                </c:pt>
                <c:pt idx="41">
                  <c:v>444</c:v>
                </c:pt>
                <c:pt idx="42">
                  <c:v>703</c:v>
                </c:pt>
                <c:pt idx="43">
                  <c:v>1030</c:v>
                </c:pt>
                <c:pt idx="44">
                  <c:v>794</c:v>
                </c:pt>
                <c:pt idx="45">
                  <c:v>578</c:v>
                </c:pt>
                <c:pt idx="46">
                  <c:v>394</c:v>
                </c:pt>
                <c:pt idx="47">
                  <c:v>420</c:v>
                </c:pt>
                <c:pt idx="48">
                  <c:v>662</c:v>
                </c:pt>
                <c:pt idx="49">
                  <c:v>348</c:v>
                </c:pt>
                <c:pt idx="50">
                  <c:v>428</c:v>
                </c:pt>
                <c:pt idx="51">
                  <c:v>415</c:v>
                </c:pt>
                <c:pt idx="52">
                  <c:v>431</c:v>
                </c:pt>
                <c:pt idx="53">
                  <c:v>313</c:v>
                </c:pt>
                <c:pt idx="54">
                  <c:v>210</c:v>
                </c:pt>
                <c:pt idx="55">
                  <c:v>218</c:v>
                </c:pt>
                <c:pt idx="56">
                  <c:v>264</c:v>
                </c:pt>
                <c:pt idx="57">
                  <c:v>230</c:v>
                </c:pt>
                <c:pt idx="58">
                  <c:v>258</c:v>
                </c:pt>
                <c:pt idx="59">
                  <c:v>262</c:v>
                </c:pt>
                <c:pt idx="60">
                  <c:v>267</c:v>
                </c:pt>
                <c:pt idx="61">
                  <c:v>413</c:v>
                </c:pt>
                <c:pt idx="62">
                  <c:v>373</c:v>
                </c:pt>
                <c:pt idx="63">
                  <c:v>257</c:v>
                </c:pt>
                <c:pt idx="64">
                  <c:v>295</c:v>
                </c:pt>
                <c:pt idx="65">
                  <c:v>322</c:v>
                </c:pt>
                <c:pt idx="66">
                  <c:v>211</c:v>
                </c:pt>
                <c:pt idx="67">
                  <c:v>185</c:v>
                </c:pt>
                <c:pt idx="68">
                  <c:v>225</c:v>
                </c:pt>
                <c:pt idx="69">
                  <c:v>242</c:v>
                </c:pt>
                <c:pt idx="70">
                  <c:v>230</c:v>
                </c:pt>
                <c:pt idx="71">
                  <c:v>149</c:v>
                </c:pt>
                <c:pt idx="72">
                  <c:v>208</c:v>
                </c:pt>
                <c:pt idx="73">
                  <c:v>141</c:v>
                </c:pt>
                <c:pt idx="74">
                  <c:v>131</c:v>
                </c:pt>
                <c:pt idx="75">
                  <c:v>98</c:v>
                </c:pt>
                <c:pt idx="76">
                  <c:v>159</c:v>
                </c:pt>
                <c:pt idx="77">
                  <c:v>131</c:v>
                </c:pt>
                <c:pt idx="78">
                  <c:v>211</c:v>
                </c:pt>
                <c:pt idx="79">
                  <c:v>221</c:v>
                </c:pt>
                <c:pt idx="80">
                  <c:v>214</c:v>
                </c:pt>
                <c:pt idx="81">
                  <c:v>154</c:v>
                </c:pt>
                <c:pt idx="82">
                  <c:v>124</c:v>
                </c:pt>
                <c:pt idx="83">
                  <c:v>187</c:v>
                </c:pt>
                <c:pt idx="84">
                  <c:v>201</c:v>
                </c:pt>
                <c:pt idx="85">
                  <c:v>53</c:v>
                </c:pt>
                <c:pt idx="86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51-EB5E-4A3A-A4BB-C1193F5807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axId val="170878224"/>
        <c:axId val="170878784"/>
      </c:barChart>
      <c:lineChart>
        <c:grouping val="standard"/>
        <c:varyColors val="0"/>
        <c:ser>
          <c:idx val="0"/>
          <c:order val="0"/>
          <c:tx>
            <c:v>Óbitos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0"/>
              <c:layout>
                <c:manualLayout>
                  <c:x val="-1.8530712628175915E-2"/>
                  <c:y val="-7.466865783087549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2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1.8530712628175915E-2"/>
                  <c:y val="7.466865783087549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3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1.8530712628175915E-2"/>
                  <c:y val="-3.733432891543774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4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1.8530712628175888E-2"/>
                  <c:y val="7.466865783087549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5-EB5E-4A3A-A4BB-C1193F5807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500" b="1">
                    <a:solidFill>
                      <a:schemeClr val="bg1">
                        <a:lumMod val="75000"/>
                      </a:schemeClr>
                    </a:solidFill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Novo_gráf_SE!$B$3:$B$89</c:f>
              <c:strCache>
                <c:ptCount val="87"/>
                <c:pt idx="0">
                  <c:v>12ª</c:v>
                </c:pt>
                <c:pt idx="1">
                  <c:v>13ª</c:v>
                </c:pt>
                <c:pt idx="2">
                  <c:v>14ª</c:v>
                </c:pt>
                <c:pt idx="3">
                  <c:v>15ª</c:v>
                </c:pt>
                <c:pt idx="4">
                  <c:v>16ª</c:v>
                </c:pt>
                <c:pt idx="5">
                  <c:v>17ª</c:v>
                </c:pt>
                <c:pt idx="6">
                  <c:v>18ª</c:v>
                </c:pt>
                <c:pt idx="7">
                  <c:v>19ª</c:v>
                </c:pt>
                <c:pt idx="8">
                  <c:v>20ª</c:v>
                </c:pt>
                <c:pt idx="9">
                  <c:v>21ª</c:v>
                </c:pt>
                <c:pt idx="10">
                  <c:v>22ª</c:v>
                </c:pt>
                <c:pt idx="11">
                  <c:v>23ª</c:v>
                </c:pt>
                <c:pt idx="12">
                  <c:v>24ª</c:v>
                </c:pt>
                <c:pt idx="13">
                  <c:v>25ª</c:v>
                </c:pt>
                <c:pt idx="14">
                  <c:v>26ª</c:v>
                </c:pt>
                <c:pt idx="15">
                  <c:v>27ª</c:v>
                </c:pt>
                <c:pt idx="16">
                  <c:v>28ª</c:v>
                </c:pt>
                <c:pt idx="17">
                  <c:v>29ª</c:v>
                </c:pt>
                <c:pt idx="18">
                  <c:v>30ª</c:v>
                </c:pt>
                <c:pt idx="19">
                  <c:v>31ª</c:v>
                </c:pt>
                <c:pt idx="20">
                  <c:v>32ª</c:v>
                </c:pt>
                <c:pt idx="21">
                  <c:v>33ª</c:v>
                </c:pt>
                <c:pt idx="22">
                  <c:v>34ª</c:v>
                </c:pt>
                <c:pt idx="23">
                  <c:v>35ª</c:v>
                </c:pt>
                <c:pt idx="24">
                  <c:v>36ª</c:v>
                </c:pt>
                <c:pt idx="25">
                  <c:v>37ª</c:v>
                </c:pt>
                <c:pt idx="26">
                  <c:v>38ª</c:v>
                </c:pt>
                <c:pt idx="27">
                  <c:v>39º</c:v>
                </c:pt>
                <c:pt idx="28">
                  <c:v>40º</c:v>
                </c:pt>
                <c:pt idx="29">
                  <c:v>41º</c:v>
                </c:pt>
                <c:pt idx="30">
                  <c:v>42º</c:v>
                </c:pt>
                <c:pt idx="31">
                  <c:v>43º</c:v>
                </c:pt>
                <c:pt idx="32">
                  <c:v>44º</c:v>
                </c:pt>
                <c:pt idx="33">
                  <c:v>45º</c:v>
                </c:pt>
                <c:pt idx="34">
                  <c:v>46º</c:v>
                </c:pt>
                <c:pt idx="35">
                  <c:v>47º</c:v>
                </c:pt>
                <c:pt idx="36">
                  <c:v>48º</c:v>
                </c:pt>
                <c:pt idx="37">
                  <c:v>49º</c:v>
                </c:pt>
                <c:pt idx="38">
                  <c:v>50º</c:v>
                </c:pt>
                <c:pt idx="39">
                  <c:v>51º</c:v>
                </c:pt>
                <c:pt idx="40">
                  <c:v>52º</c:v>
                </c:pt>
                <c:pt idx="41">
                  <c:v>53º</c:v>
                </c:pt>
                <c:pt idx="42">
                  <c:v>1º</c:v>
                </c:pt>
                <c:pt idx="43">
                  <c:v>2º</c:v>
                </c:pt>
                <c:pt idx="44">
                  <c:v>3º</c:v>
                </c:pt>
                <c:pt idx="45">
                  <c:v>4º</c:v>
                </c:pt>
                <c:pt idx="46">
                  <c:v>5º</c:v>
                </c:pt>
                <c:pt idx="47">
                  <c:v>6º</c:v>
                </c:pt>
                <c:pt idx="48">
                  <c:v>7º</c:v>
                </c:pt>
                <c:pt idx="49">
                  <c:v>8°</c:v>
                </c:pt>
                <c:pt idx="50">
                  <c:v>9º</c:v>
                </c:pt>
                <c:pt idx="51">
                  <c:v>10°</c:v>
                </c:pt>
                <c:pt idx="52">
                  <c:v>11°</c:v>
                </c:pt>
                <c:pt idx="53">
                  <c:v>12°</c:v>
                </c:pt>
                <c:pt idx="54">
                  <c:v>13°</c:v>
                </c:pt>
                <c:pt idx="55">
                  <c:v>14°</c:v>
                </c:pt>
                <c:pt idx="56">
                  <c:v>15°</c:v>
                </c:pt>
                <c:pt idx="57">
                  <c:v>16°</c:v>
                </c:pt>
                <c:pt idx="58">
                  <c:v>17°</c:v>
                </c:pt>
                <c:pt idx="59">
                  <c:v>18°</c:v>
                </c:pt>
                <c:pt idx="60">
                  <c:v>19°</c:v>
                </c:pt>
                <c:pt idx="61">
                  <c:v>20°</c:v>
                </c:pt>
                <c:pt idx="62">
                  <c:v>21°</c:v>
                </c:pt>
                <c:pt idx="63">
                  <c:v>22°</c:v>
                </c:pt>
                <c:pt idx="64">
                  <c:v>23°</c:v>
                </c:pt>
                <c:pt idx="65">
                  <c:v>24°</c:v>
                </c:pt>
                <c:pt idx="66">
                  <c:v>25°</c:v>
                </c:pt>
                <c:pt idx="67">
                  <c:v>26°</c:v>
                </c:pt>
                <c:pt idx="68">
                  <c:v>27°</c:v>
                </c:pt>
                <c:pt idx="69">
                  <c:v>28°</c:v>
                </c:pt>
                <c:pt idx="70">
                  <c:v>29°</c:v>
                </c:pt>
                <c:pt idx="71">
                  <c:v>30°</c:v>
                </c:pt>
                <c:pt idx="72">
                  <c:v>31°</c:v>
                </c:pt>
                <c:pt idx="73">
                  <c:v>32°</c:v>
                </c:pt>
                <c:pt idx="74">
                  <c:v>33°</c:v>
                </c:pt>
                <c:pt idx="75">
                  <c:v>34°</c:v>
                </c:pt>
                <c:pt idx="76">
                  <c:v>35°</c:v>
                </c:pt>
                <c:pt idx="77">
                  <c:v>36°</c:v>
                </c:pt>
                <c:pt idx="78">
                  <c:v>37°</c:v>
                </c:pt>
                <c:pt idx="79">
                  <c:v>38°</c:v>
                </c:pt>
                <c:pt idx="80">
                  <c:v>39°</c:v>
                </c:pt>
                <c:pt idx="81">
                  <c:v>40°</c:v>
                </c:pt>
                <c:pt idx="82">
                  <c:v>41°</c:v>
                </c:pt>
                <c:pt idx="83">
                  <c:v>42°</c:v>
                </c:pt>
                <c:pt idx="84">
                  <c:v>43°</c:v>
                </c:pt>
                <c:pt idx="85">
                  <c:v>44°</c:v>
                </c:pt>
                <c:pt idx="86">
                  <c:v>45°</c:v>
                </c:pt>
              </c:strCache>
            </c:strRef>
          </c:cat>
          <c:val>
            <c:numRef>
              <c:f>Novo_gráf_SE!$D$3:$D$89</c:f>
              <c:numCache>
                <c:formatCode>General</c:formatCode>
                <c:ptCount val="87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7</c:v>
                </c:pt>
                <c:pt idx="7">
                  <c:v>12</c:v>
                </c:pt>
                <c:pt idx="8">
                  <c:v>13</c:v>
                </c:pt>
                <c:pt idx="9">
                  <c:v>21</c:v>
                </c:pt>
                <c:pt idx="10">
                  <c:v>26</c:v>
                </c:pt>
                <c:pt idx="11">
                  <c:v>26</c:v>
                </c:pt>
                <c:pt idx="12">
                  <c:v>23</c:v>
                </c:pt>
                <c:pt idx="13">
                  <c:v>33</c:v>
                </c:pt>
                <c:pt idx="14">
                  <c:v>33</c:v>
                </c:pt>
                <c:pt idx="15">
                  <c:v>30</c:v>
                </c:pt>
                <c:pt idx="16">
                  <c:v>35</c:v>
                </c:pt>
                <c:pt idx="17">
                  <c:v>28</c:v>
                </c:pt>
                <c:pt idx="18">
                  <c:v>26</c:v>
                </c:pt>
                <c:pt idx="19">
                  <c:v>34</c:v>
                </c:pt>
                <c:pt idx="20">
                  <c:v>30</c:v>
                </c:pt>
                <c:pt idx="21">
                  <c:v>22</c:v>
                </c:pt>
                <c:pt idx="22">
                  <c:v>18</c:v>
                </c:pt>
                <c:pt idx="23">
                  <c:v>16</c:v>
                </c:pt>
                <c:pt idx="24">
                  <c:v>21</c:v>
                </c:pt>
                <c:pt idx="25">
                  <c:v>7</c:v>
                </c:pt>
                <c:pt idx="26">
                  <c:v>14</c:v>
                </c:pt>
                <c:pt idx="27">
                  <c:v>4</c:v>
                </c:pt>
                <c:pt idx="28">
                  <c:v>8</c:v>
                </c:pt>
                <c:pt idx="29">
                  <c:v>3</c:v>
                </c:pt>
                <c:pt idx="30">
                  <c:v>8</c:v>
                </c:pt>
                <c:pt idx="31">
                  <c:v>4</c:v>
                </c:pt>
                <c:pt idx="32">
                  <c:v>3</c:v>
                </c:pt>
                <c:pt idx="33">
                  <c:v>5</c:v>
                </c:pt>
                <c:pt idx="34">
                  <c:v>5</c:v>
                </c:pt>
                <c:pt idx="35">
                  <c:v>4</c:v>
                </c:pt>
                <c:pt idx="36">
                  <c:v>5</c:v>
                </c:pt>
                <c:pt idx="37">
                  <c:v>5</c:v>
                </c:pt>
                <c:pt idx="38">
                  <c:v>7</c:v>
                </c:pt>
                <c:pt idx="39">
                  <c:v>2</c:v>
                </c:pt>
                <c:pt idx="40">
                  <c:v>7</c:v>
                </c:pt>
                <c:pt idx="41">
                  <c:v>7</c:v>
                </c:pt>
                <c:pt idx="42">
                  <c:v>5</c:v>
                </c:pt>
                <c:pt idx="43">
                  <c:v>17</c:v>
                </c:pt>
                <c:pt idx="44">
                  <c:v>12</c:v>
                </c:pt>
                <c:pt idx="45">
                  <c:v>16</c:v>
                </c:pt>
                <c:pt idx="46">
                  <c:v>10</c:v>
                </c:pt>
                <c:pt idx="47">
                  <c:v>8</c:v>
                </c:pt>
                <c:pt idx="48">
                  <c:v>10</c:v>
                </c:pt>
                <c:pt idx="49">
                  <c:v>8</c:v>
                </c:pt>
                <c:pt idx="50">
                  <c:v>9</c:v>
                </c:pt>
                <c:pt idx="51">
                  <c:v>8</c:v>
                </c:pt>
                <c:pt idx="52">
                  <c:v>12</c:v>
                </c:pt>
                <c:pt idx="53">
                  <c:v>10</c:v>
                </c:pt>
                <c:pt idx="54">
                  <c:v>9</c:v>
                </c:pt>
                <c:pt idx="55">
                  <c:v>7</c:v>
                </c:pt>
                <c:pt idx="56">
                  <c:v>10</c:v>
                </c:pt>
                <c:pt idx="57">
                  <c:v>5</c:v>
                </c:pt>
                <c:pt idx="58">
                  <c:v>2</c:v>
                </c:pt>
                <c:pt idx="59">
                  <c:v>7</c:v>
                </c:pt>
                <c:pt idx="60">
                  <c:v>4</c:v>
                </c:pt>
                <c:pt idx="61">
                  <c:v>10</c:v>
                </c:pt>
                <c:pt idx="62">
                  <c:v>8</c:v>
                </c:pt>
                <c:pt idx="63">
                  <c:v>11</c:v>
                </c:pt>
                <c:pt idx="64">
                  <c:v>7</c:v>
                </c:pt>
                <c:pt idx="65">
                  <c:v>9</c:v>
                </c:pt>
                <c:pt idx="66">
                  <c:v>9</c:v>
                </c:pt>
                <c:pt idx="67">
                  <c:v>4</c:v>
                </c:pt>
                <c:pt idx="68">
                  <c:v>3</c:v>
                </c:pt>
                <c:pt idx="69">
                  <c:v>9</c:v>
                </c:pt>
                <c:pt idx="70">
                  <c:v>4</c:v>
                </c:pt>
                <c:pt idx="71">
                  <c:v>4</c:v>
                </c:pt>
                <c:pt idx="72">
                  <c:v>4</c:v>
                </c:pt>
                <c:pt idx="73">
                  <c:v>2</c:v>
                </c:pt>
                <c:pt idx="74">
                  <c:v>2</c:v>
                </c:pt>
                <c:pt idx="75">
                  <c:v>1</c:v>
                </c:pt>
                <c:pt idx="76">
                  <c:v>3</c:v>
                </c:pt>
                <c:pt idx="77">
                  <c:v>1</c:v>
                </c:pt>
                <c:pt idx="78">
                  <c:v>2</c:v>
                </c:pt>
                <c:pt idx="79">
                  <c:v>2</c:v>
                </c:pt>
                <c:pt idx="80">
                  <c:v>2</c:v>
                </c:pt>
                <c:pt idx="81">
                  <c:v>3</c:v>
                </c:pt>
                <c:pt idx="82">
                  <c:v>4</c:v>
                </c:pt>
                <c:pt idx="83">
                  <c:v>3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56-EB5E-4A3A-A4BB-C1193F5807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879344"/>
        <c:axId val="170879904"/>
      </c:lineChart>
      <c:catAx>
        <c:axId val="170878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Semana Epidemiológica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7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70878784"/>
        <c:crosses val="autoZero"/>
        <c:auto val="1"/>
        <c:lblAlgn val="ctr"/>
        <c:lblOffset val="100"/>
        <c:noMultiLvlLbl val="0"/>
      </c:catAx>
      <c:valAx>
        <c:axId val="17087878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Nº de casos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70878224"/>
        <c:crosses val="autoZero"/>
        <c:crossBetween val="between"/>
      </c:valAx>
      <c:catAx>
        <c:axId val="170879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0879904"/>
        <c:crosses val="autoZero"/>
        <c:auto val="1"/>
        <c:lblAlgn val="ctr"/>
        <c:lblOffset val="100"/>
        <c:noMultiLvlLbl val="0"/>
      </c:catAx>
      <c:valAx>
        <c:axId val="170879904"/>
        <c:scaling>
          <c:orientation val="minMax"/>
          <c:max val="100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Nº de Óbitos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0879344"/>
        <c:crosses val="max"/>
        <c:crossBetween val="between"/>
      </c:valAx>
      <c:spPr>
        <a:noFill/>
        <a:ln>
          <a:solidFill>
            <a:schemeClr val="bg1">
              <a:lumMod val="9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9.308065869031816E-2"/>
          <c:y val="6.2690163463792636E-2"/>
          <c:w val="0.20989235967327716"/>
          <c:h val="5.0070522035883407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825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722937B3-FF51-4D3B-B488-8CE70A167C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071ED35D-A8EE-4CE6-812D-E274AFC623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79FB743-0242-4C4C-90EC-857A15B0848E}" type="datetime1">
              <a:rPr lang="pt-BR" smtClean="0"/>
              <a:t>25/11/2021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AC905520-D49B-4EB9-9147-32B2C4185B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xmlns="" id="{C0685A5A-B2CA-437D-8843-4CA37F99D2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C7053FF-F7D7-40BC-A546-B8998DF49DA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7630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D20BA-41C2-408D-9245-883D3E1EA443}" type="datetime1">
              <a:rPr lang="pt-BR" smtClean="0"/>
              <a:pPr/>
              <a:t>25/11/2021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A33210-84EE-4653-9F62-F5F0544D93DD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50238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73788" y="5186076"/>
            <a:ext cx="5390305" cy="4243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380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73788" y="5186076"/>
            <a:ext cx="5390305" cy="4243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1260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73788" y="5186076"/>
            <a:ext cx="5390305" cy="4243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7591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73788" y="5186076"/>
            <a:ext cx="5390305" cy="4243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5091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601f86a7a_8_80:notes"/>
          <p:cNvSpPr txBox="1">
            <a:spLocks noGrp="1"/>
          </p:cNvSpPr>
          <p:nvPr>
            <p:ph type="body" idx="1"/>
          </p:nvPr>
        </p:nvSpPr>
        <p:spPr>
          <a:xfrm>
            <a:off x="673788" y="5186076"/>
            <a:ext cx="5390305" cy="4243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8601f86a7a_8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0264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73788" y="5186076"/>
            <a:ext cx="5390305" cy="4243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7626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73788" y="5186076"/>
            <a:ext cx="5390305" cy="4243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1332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73788" y="5186076"/>
            <a:ext cx="5390305" cy="4243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6203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73788" y="5186076"/>
            <a:ext cx="5390305" cy="4243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0006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73788" y="5186076"/>
            <a:ext cx="5390305" cy="4243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2823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73788" y="5186076"/>
            <a:ext cx="5390305" cy="4243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2004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3ADE164-D45A-44D8-82C5-2E0962BB70D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965526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3ADE164-D45A-44D8-82C5-2E0962BB70D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985924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3ADE164-D45A-44D8-82C5-2E0962BB70D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609930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46837" y="2551837"/>
            <a:ext cx="10898327" cy="1754326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6000" b="1" spc="0" baseline="0">
                <a:solidFill>
                  <a:schemeClr val="bg2"/>
                </a:solidFill>
              </a:defRPr>
            </a:lvl1pPr>
          </a:lstStyle>
          <a:p>
            <a:r>
              <a:rPr lang="pt-BR" dirty="0"/>
              <a:t>Título Principal da Apresentação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5675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248714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</p:spTree>
    <p:extLst>
      <p:ext uri="{BB962C8B-B14F-4D97-AF65-F5344CB8AC3E}">
        <p14:creationId xmlns:p14="http://schemas.microsoft.com/office/powerpoint/2010/main" val="2859798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bg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bg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bg2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bg2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753215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3ADE164-D45A-44D8-82C5-2E0962BB70D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446650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3ADE164-D45A-44D8-82C5-2E0962BB70D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71391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3ADE164-D45A-44D8-82C5-2E0962BB70D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9706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4A8E3E4B-F825-40DD-B6D9-21742BA7F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25" y="2834869"/>
            <a:ext cx="4400550" cy="118826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F5628AC-0392-416A-B01C-72B6745FD6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22" y="214776"/>
            <a:ext cx="2105455" cy="5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06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3ADE164-D45A-44D8-82C5-2E0962BB70D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518897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428FD72-FCC2-432F-9209-5A4096C7BA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23" y="3042737"/>
            <a:ext cx="4324352" cy="77252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727F8BD-679F-4332-BF4C-A0D3E7D54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23" y="4286250"/>
            <a:ext cx="4433452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95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3ADE164-D45A-44D8-82C5-2E0962BB70D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97520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3ADE164-D45A-44D8-82C5-2E0962BB70D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71573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3ADE164-D45A-44D8-82C5-2E0962BB70D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0395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3ADE164-D45A-44D8-82C5-2E0962BB70D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260939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3ADE164-D45A-44D8-82C5-2E0962BB70D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94612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3ADE164-D45A-44D8-82C5-2E0962BB70D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555069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3ADE164-D45A-44D8-82C5-2E0962BB70D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9377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2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3ADE164-D45A-44D8-82C5-2E0962BB70D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782" y="-1039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0819211" y="6296947"/>
            <a:ext cx="6982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bg2"/>
                </a:solidFill>
                <a:latin typeface="Montserrat" panose="00000500000000000000" pitchFamily="2" charset="0"/>
                <a:ea typeface="Roboto" panose="02000000000000000000" pitchFamily="2" charset="0"/>
              </a:defRPr>
            </a:lvl1pPr>
          </a:lstStyle>
          <a:p>
            <a:fld id="{2CAD3949-D325-4C02-B6F3-CA7E3C2E1BD9}" type="slidenum">
              <a:rPr lang="pt-BR" smtClean="0"/>
              <a:pPr/>
              <a:t>‹nº›</a:t>
            </a:fld>
            <a:endParaRPr lang="pt-BR" dirty="0"/>
          </a:p>
        </p:txBody>
      </p:sp>
      <p:cxnSp>
        <p:nvCxnSpPr>
          <p:cNvPr id="8" name="Conector reto 7"/>
          <p:cNvCxnSpPr/>
          <p:nvPr userDrawn="1"/>
        </p:nvCxnSpPr>
        <p:spPr>
          <a:xfrm>
            <a:off x="11469826" y="6424613"/>
            <a:ext cx="0" cy="92868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0782" y="-1039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0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0782" y="-1039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0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v.br/saude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hyperlink" Target="https://www.youtube.com/c/SaudeIndigenaSESAI" TargetMode="External"/><Relationship Id="rId4" Type="http://schemas.openxmlformats.org/officeDocument/2006/relationships/hyperlink" Target="http://saudeindigena.saude.gov.br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hyperlink" Target="http://189.28.128.100/dab/docs/portaldab/documentos/financiamento/portarias/prt_2979_12_11_2019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66592" y="3634282"/>
            <a:ext cx="5034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002060"/>
                </a:solidFill>
              </a:rPr>
              <a:t>SAÚDE INDÍGENA</a:t>
            </a:r>
            <a:endParaRPr lang="pt-BR" sz="3200" dirty="0">
              <a:solidFill>
                <a:srgbClr val="00206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889937" y="3174124"/>
            <a:ext cx="4587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2060"/>
                </a:solidFill>
              </a:rPr>
              <a:t>MINISTÉRIO DA SAÚDE</a:t>
            </a:r>
          </a:p>
        </p:txBody>
      </p:sp>
    </p:spTree>
    <p:extLst>
      <p:ext uri="{BB962C8B-B14F-4D97-AF65-F5344CB8AC3E}">
        <p14:creationId xmlns:p14="http://schemas.microsoft.com/office/powerpoint/2010/main" val="267527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421341" y="399043"/>
            <a:ext cx="119292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  <a:sym typeface="Tahoma"/>
              </a:rPr>
              <a:t>NÚMERO DE ATENDIMENTOS REALIZADOS PELA SAÚDE INDÍGENA</a:t>
            </a:r>
          </a:p>
        </p:txBody>
      </p:sp>
      <p:sp>
        <p:nvSpPr>
          <p:cNvPr id="7" name="Retângulo 6"/>
          <p:cNvSpPr/>
          <p:nvPr/>
        </p:nvSpPr>
        <p:spPr>
          <a:xfrm>
            <a:off x="1398182" y="1502530"/>
            <a:ext cx="3496369" cy="4793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Governos </a:t>
            </a:r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Anteriores</a:t>
            </a:r>
            <a:endParaRPr lang="pt-BR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704109" y="2095752"/>
            <a:ext cx="3034144" cy="44183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19.675.462  atendimentos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995419" y="1499819"/>
            <a:ext cx="3496369" cy="4793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Governo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Atual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7226531" y="2078996"/>
            <a:ext cx="3034144" cy="44183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36.389.110  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atendimentos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33535"/>
              </p:ext>
            </p:extLst>
          </p:nvPr>
        </p:nvGraphicFramePr>
        <p:xfrm>
          <a:off x="1762298" y="2717000"/>
          <a:ext cx="8988829" cy="3605036"/>
        </p:xfrm>
        <a:graphic>
          <a:graphicData uri="http://schemas.openxmlformats.org/drawingml/2006/table">
            <a:tbl>
              <a:tblPr/>
              <a:tblGrid>
                <a:gridCol w="2170965">
                  <a:extLst>
                    <a:ext uri="{9D8B030D-6E8A-4147-A177-3AD203B41FA5}">
                      <a16:colId xmlns:a16="http://schemas.microsoft.com/office/drawing/2014/main" xmlns="" val="803168617"/>
                    </a:ext>
                  </a:extLst>
                </a:gridCol>
                <a:gridCol w="860632">
                  <a:extLst>
                    <a:ext uri="{9D8B030D-6E8A-4147-A177-3AD203B41FA5}">
                      <a16:colId xmlns:a16="http://schemas.microsoft.com/office/drawing/2014/main" xmlns="" val="2802476296"/>
                    </a:ext>
                  </a:extLst>
                </a:gridCol>
                <a:gridCol w="796021">
                  <a:extLst>
                    <a:ext uri="{9D8B030D-6E8A-4147-A177-3AD203B41FA5}">
                      <a16:colId xmlns:a16="http://schemas.microsoft.com/office/drawing/2014/main" xmlns="" val="1592678568"/>
                    </a:ext>
                  </a:extLst>
                </a:gridCol>
                <a:gridCol w="829619">
                  <a:extLst>
                    <a:ext uri="{9D8B030D-6E8A-4147-A177-3AD203B41FA5}">
                      <a16:colId xmlns:a16="http://schemas.microsoft.com/office/drawing/2014/main" xmlns="" val="1734007940"/>
                    </a:ext>
                  </a:extLst>
                </a:gridCol>
                <a:gridCol w="806359">
                  <a:extLst>
                    <a:ext uri="{9D8B030D-6E8A-4147-A177-3AD203B41FA5}">
                      <a16:colId xmlns:a16="http://schemas.microsoft.com/office/drawing/2014/main" xmlns="" val="3292360160"/>
                    </a:ext>
                  </a:extLst>
                </a:gridCol>
                <a:gridCol w="920075">
                  <a:extLst>
                    <a:ext uri="{9D8B030D-6E8A-4147-A177-3AD203B41FA5}">
                      <a16:colId xmlns:a16="http://schemas.microsoft.com/office/drawing/2014/main" xmlns="" val="1840659039"/>
                    </a:ext>
                  </a:extLst>
                </a:gridCol>
                <a:gridCol w="878724">
                  <a:extLst>
                    <a:ext uri="{9D8B030D-6E8A-4147-A177-3AD203B41FA5}">
                      <a16:colId xmlns:a16="http://schemas.microsoft.com/office/drawing/2014/main" xmlns="" val="3260197229"/>
                    </a:ext>
                  </a:extLst>
                </a:gridCol>
                <a:gridCol w="889062">
                  <a:extLst>
                    <a:ext uri="{9D8B030D-6E8A-4147-A177-3AD203B41FA5}">
                      <a16:colId xmlns:a16="http://schemas.microsoft.com/office/drawing/2014/main" xmlns="" val="2319391751"/>
                    </a:ext>
                  </a:extLst>
                </a:gridCol>
                <a:gridCol w="837372">
                  <a:extLst>
                    <a:ext uri="{9D8B030D-6E8A-4147-A177-3AD203B41FA5}">
                      <a16:colId xmlns:a16="http://schemas.microsoft.com/office/drawing/2014/main" xmlns="" val="1570928115"/>
                    </a:ext>
                  </a:extLst>
                </a:gridCol>
              </a:tblGrid>
              <a:tr h="33707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Atendimentos da Equipe Multidisciplinar de Saúde Indígena (EMSI)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40701574"/>
                  </a:ext>
                </a:extLst>
              </a:tr>
              <a:tr h="28633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1 - Médicos (as)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61.901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85.294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156.069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283.670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490.543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735.422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632.604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447.777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94791115"/>
                  </a:ext>
                </a:extLst>
              </a:tr>
              <a:tr h="28633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2 - Enfermeiros (as)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271.311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309.324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576.219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893.617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1.642.983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2.347.103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2.488.556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1.741.884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50848004"/>
                  </a:ext>
                </a:extLst>
              </a:tr>
              <a:tr h="28633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3 - Odontólogos (as)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29.242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37.157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79.044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179.946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457.669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643.539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370.951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283.187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8456581"/>
                  </a:ext>
                </a:extLst>
              </a:tr>
              <a:tr h="28633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4 - Técnicos (as)/Auxiliares de Enfermagem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605.921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739.016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1.210.346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2.120.796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3.523.227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5.525.584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5.020.110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3.815.087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415975"/>
                  </a:ext>
                </a:extLst>
              </a:tr>
              <a:tr h="28633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5 - Técnicos (as)/Auxiliares de Saúde Bucal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11.161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23.293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53.908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162.553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375.134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660.300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393.340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295.680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0839173"/>
                  </a:ext>
                </a:extLst>
              </a:tr>
              <a:tr h="28633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6 - Nutricionistas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4.272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10.628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13.809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45.432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96.967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136.071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90.274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54.407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9699366"/>
                  </a:ext>
                </a:extLst>
              </a:tr>
              <a:tr h="28633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7 - Psicólogos (as)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1.945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4.658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10.184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16.866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52.238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68.440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48.606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38.656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02248411"/>
                  </a:ext>
                </a:extLst>
              </a:tr>
              <a:tr h="28633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8 - Assistentes Sociais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1.476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1.537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5.403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16.768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29.713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68.233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61.280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45.200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29361556"/>
                  </a:ext>
                </a:extLst>
              </a:tr>
              <a:tr h="28633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9 - Agentes Indígenas de Saúde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167.189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390.393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703.768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1.340.779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2.382.093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4.191.605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4.291.564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2.880.129 </a:t>
                      </a:r>
                    </a:p>
                  </a:txBody>
                  <a:tcPr marL="9076" marR="9076" marT="90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80788790"/>
                  </a:ext>
                </a:extLst>
              </a:tr>
              <a:tr h="28633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Atendimentos Realizados pela EMSI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1.154.418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1.601.300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2.808.750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5.060.427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9.050.567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14.376.297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13.397.285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9.602.007 </a:t>
                      </a:r>
                    </a:p>
                  </a:txBody>
                  <a:tcPr marL="9076" marR="9076" marT="90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77673428"/>
                  </a:ext>
                </a:extLst>
              </a:tr>
            </a:tbl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421341" y="399043"/>
            <a:ext cx="119292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  <a:sym typeface="Tahoma"/>
              </a:rPr>
              <a:t>NÚMERO DE ATENDIMENTOS REALIZADOS PELA SAÚDE INDÍGENA</a:t>
            </a: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2504022"/>
              </p:ext>
            </p:extLst>
          </p:nvPr>
        </p:nvGraphicFramePr>
        <p:xfrm>
          <a:off x="3050771" y="2052637"/>
          <a:ext cx="5883679" cy="295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3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421341" y="399043"/>
            <a:ext cx="119292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  <a:sym typeface="Tahoma"/>
              </a:rPr>
              <a:t>DOCUMENTAÇÃO PARA ENFRENTAMENTO DA COVID-19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853" y="1801012"/>
            <a:ext cx="3538761" cy="353876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53688" y="1966414"/>
            <a:ext cx="7448660" cy="337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/>
              <a:t>Em 28 de janeiro de 2020, mesmo antes da declaração de emergência de saúde pública de importância internacional decorrente do novo </a:t>
            </a:r>
            <a:r>
              <a:rPr lang="pt-BR" dirty="0" err="1"/>
              <a:t>coronavírus</a:t>
            </a:r>
            <a:r>
              <a:rPr lang="pt-BR" dirty="0"/>
              <a:t> e da declaração da OMS, a SESAI vem emitindo portarias, informes técnicos, relatórios, recomendações, protocolos de manejos clínicos, boletins epidemiológicos, protocolos para ações das Equipes Multidisciplinares de Saúde Indígena (EMSI) e equipes das CASAI dos Distritos Sanitários Especiais Indígenas, Plano de Contingência Nacional e Distritais para Infecção Humana pelo novo </a:t>
            </a:r>
            <a:r>
              <a:rPr lang="pt-BR" dirty="0" err="1"/>
              <a:t>Coronavírus</a:t>
            </a:r>
            <a:r>
              <a:rPr lang="pt-BR" dirty="0"/>
              <a:t> em Povos Indígenas.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6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421341" y="399043"/>
            <a:ext cx="119292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  <a:sym typeface="Tahoma"/>
              </a:rPr>
              <a:t>BOLETIM EPIDEMIOLÓGICO</a:t>
            </a:r>
          </a:p>
        </p:txBody>
      </p:sp>
      <p:sp>
        <p:nvSpPr>
          <p:cNvPr id="6" name="Retângulo 5"/>
          <p:cNvSpPr/>
          <p:nvPr/>
        </p:nvSpPr>
        <p:spPr>
          <a:xfrm>
            <a:off x="1092257" y="1676720"/>
            <a:ext cx="10039773" cy="4656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PANORAMA ATUAL </a:t>
            </a:r>
            <a:r>
              <a:rPr lang="pt-BR" sz="20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(11/11/2021</a:t>
            </a:r>
            <a:r>
              <a:rPr lang="pt-BR" sz="20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)</a:t>
            </a:r>
          </a:p>
          <a:p>
            <a:endParaRPr lang="pt-BR" sz="3600" dirty="0">
              <a:solidFill>
                <a:schemeClr val="bg1"/>
              </a:solidFill>
              <a:latin typeface="Franklin Gothic Demi Cond" panose="020B0706030402020204" pitchFamily="34" charset="0"/>
              <a:ea typeface="+mj-ea"/>
              <a:cs typeface="+mj-cs"/>
            </a:endParaRPr>
          </a:p>
          <a:p>
            <a:r>
              <a:rPr lang="pt-BR" sz="36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PANORAMA ATUAL (</a:t>
            </a:r>
            <a:r>
              <a:rPr lang="pt-BR" sz="36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27202</a:t>
            </a:r>
            <a:endParaRPr lang="pt-BR" sz="3600" dirty="0">
              <a:solidFill>
                <a:schemeClr val="bg1"/>
              </a:solidFill>
              <a:latin typeface="Franklin Gothic Demi Cond" panose="020B0706030402020204" pitchFamily="34" charset="0"/>
              <a:ea typeface="+mj-ea"/>
              <a:cs typeface="+mj-cs"/>
            </a:endParaRPr>
          </a:p>
        </p:txBody>
      </p:sp>
      <p:sp>
        <p:nvSpPr>
          <p:cNvPr id="8" name="Retângulo Arredondado 7"/>
          <p:cNvSpPr/>
          <p:nvPr/>
        </p:nvSpPr>
        <p:spPr>
          <a:xfrm>
            <a:off x="1909256" y="2413424"/>
            <a:ext cx="2733004" cy="56480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pt-BR" sz="1867" b="1" dirty="0" smtClean="0">
                <a:ea typeface="Calibri" panose="020F0502020204030204" pitchFamily="34" charset="0"/>
              </a:rPr>
              <a:t>Suspeitos</a:t>
            </a:r>
            <a:endParaRPr lang="pt-BR" sz="1467" dirty="0">
              <a:ea typeface="Calibri" panose="020F0502020204030204" pitchFamily="34" charset="0"/>
            </a:endParaRPr>
          </a:p>
        </p:txBody>
      </p:sp>
      <p:sp>
        <p:nvSpPr>
          <p:cNvPr id="9" name="Retângulo Arredondado 8"/>
          <p:cNvSpPr/>
          <p:nvPr/>
        </p:nvSpPr>
        <p:spPr>
          <a:xfrm>
            <a:off x="4763076" y="2311061"/>
            <a:ext cx="1107680" cy="769527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pt-BR" sz="2400" b="1" dirty="0" smtClean="0">
                <a:solidFill>
                  <a:srgbClr val="1F3864"/>
                </a:solidFill>
                <a:ea typeface="Calibri" panose="020F0502020204030204" pitchFamily="34" charset="0"/>
              </a:rPr>
              <a:t>390</a:t>
            </a:r>
            <a:endParaRPr lang="pt-BR" sz="1467" dirty="0">
              <a:ea typeface="Calibri" panose="020F0502020204030204" pitchFamily="34" charset="0"/>
            </a:endParaRPr>
          </a:p>
        </p:txBody>
      </p:sp>
      <p:sp>
        <p:nvSpPr>
          <p:cNvPr id="10" name="Retângulo Arredondado 9"/>
          <p:cNvSpPr/>
          <p:nvPr/>
        </p:nvSpPr>
        <p:spPr>
          <a:xfrm>
            <a:off x="1952951" y="3249264"/>
            <a:ext cx="2689309" cy="598629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endParaRPr lang="pt-BR" sz="1867" b="1" dirty="0"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pt-BR" sz="1867" b="1" dirty="0" smtClean="0">
                <a:ea typeface="Calibri" panose="020F0502020204030204" pitchFamily="34" charset="0"/>
              </a:rPr>
              <a:t>Confirmados</a:t>
            </a:r>
            <a:endParaRPr lang="pt-BR" sz="1467" dirty="0"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pt-BR" sz="1467" dirty="0"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11" name="Retângulo Arredondado 10"/>
          <p:cNvSpPr/>
          <p:nvPr/>
        </p:nvSpPr>
        <p:spPr>
          <a:xfrm>
            <a:off x="4763076" y="3206618"/>
            <a:ext cx="1107680" cy="769527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pt-BR" sz="2400" b="1" dirty="0" smtClean="0">
                <a:solidFill>
                  <a:srgbClr val="1F3864"/>
                </a:solidFill>
                <a:ea typeface="Calibri" panose="020F0502020204030204" pitchFamily="34" charset="0"/>
              </a:rPr>
              <a:t>55671</a:t>
            </a:r>
          </a:p>
        </p:txBody>
      </p:sp>
      <p:sp>
        <p:nvSpPr>
          <p:cNvPr id="12" name="Retângulo Arredondado 11"/>
          <p:cNvSpPr/>
          <p:nvPr/>
        </p:nvSpPr>
        <p:spPr>
          <a:xfrm>
            <a:off x="1931103" y="4118930"/>
            <a:ext cx="2689309" cy="598629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endParaRPr lang="pt-BR" sz="1867" b="1" dirty="0"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pt-BR" sz="1867" b="1" dirty="0">
                <a:ea typeface="Calibri" panose="020F0502020204030204" pitchFamily="34" charset="0"/>
              </a:rPr>
              <a:t>Descartados</a:t>
            </a:r>
          </a:p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pt-BR" sz="1467" dirty="0"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13" name="Retângulo Arredondado 12"/>
          <p:cNvSpPr/>
          <p:nvPr/>
        </p:nvSpPr>
        <p:spPr>
          <a:xfrm>
            <a:off x="4763076" y="4118930"/>
            <a:ext cx="1107680" cy="769527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pt-BR" sz="2400" b="1" dirty="0" smtClean="0">
                <a:solidFill>
                  <a:srgbClr val="1F3864"/>
                </a:solidFill>
                <a:ea typeface="Calibri" panose="020F0502020204030204" pitchFamily="34" charset="0"/>
              </a:rPr>
              <a:t>81943</a:t>
            </a:r>
            <a:endParaRPr lang="pt-BR" sz="1467" dirty="0">
              <a:ea typeface="Calibri" panose="020F0502020204030204" pitchFamily="34" charset="0"/>
            </a:endParaRPr>
          </a:p>
        </p:txBody>
      </p:sp>
      <p:sp>
        <p:nvSpPr>
          <p:cNvPr id="14" name="Retângulo Arredondado 13"/>
          <p:cNvSpPr/>
          <p:nvPr/>
        </p:nvSpPr>
        <p:spPr>
          <a:xfrm>
            <a:off x="6176456" y="2413424"/>
            <a:ext cx="2733004" cy="56480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pt-BR" sz="1867" b="1" dirty="0" smtClean="0">
                <a:ea typeface="Calibri" panose="020F0502020204030204" pitchFamily="34" charset="0"/>
              </a:rPr>
              <a:t>Infectados</a:t>
            </a:r>
            <a:endParaRPr lang="pt-BR" sz="1467" dirty="0">
              <a:ea typeface="Calibri" panose="020F0502020204030204" pitchFamily="34" charset="0"/>
            </a:endParaRPr>
          </a:p>
        </p:txBody>
      </p:sp>
      <p:sp>
        <p:nvSpPr>
          <p:cNvPr id="15" name="Retângulo Arredondado 14"/>
          <p:cNvSpPr/>
          <p:nvPr/>
        </p:nvSpPr>
        <p:spPr>
          <a:xfrm>
            <a:off x="9215160" y="2366281"/>
            <a:ext cx="1107680" cy="769527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pt-BR" sz="2400" b="1" dirty="0" smtClean="0">
                <a:solidFill>
                  <a:srgbClr val="1F3864"/>
                </a:solidFill>
                <a:ea typeface="Calibri" panose="020F0502020204030204" pitchFamily="34" charset="0"/>
              </a:rPr>
              <a:t>880</a:t>
            </a:r>
            <a:endParaRPr lang="pt-BR" sz="1467" dirty="0">
              <a:ea typeface="Calibri" panose="020F0502020204030204" pitchFamily="34" charset="0"/>
            </a:endParaRPr>
          </a:p>
        </p:txBody>
      </p:sp>
      <p:sp>
        <p:nvSpPr>
          <p:cNvPr id="16" name="Retângulo Arredondado 15"/>
          <p:cNvSpPr/>
          <p:nvPr/>
        </p:nvSpPr>
        <p:spPr>
          <a:xfrm>
            <a:off x="6176456" y="3231358"/>
            <a:ext cx="2733004" cy="56480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pt-BR" sz="1867" b="1" dirty="0" smtClean="0">
                <a:ea typeface="Calibri" panose="020F0502020204030204" pitchFamily="34" charset="0"/>
              </a:rPr>
              <a:t>Recuperados</a:t>
            </a:r>
            <a:endParaRPr lang="pt-BR" sz="1467" dirty="0">
              <a:ea typeface="Calibri" panose="020F0502020204030204" pitchFamily="34" charset="0"/>
            </a:endParaRPr>
          </a:p>
        </p:txBody>
      </p:sp>
      <p:sp>
        <p:nvSpPr>
          <p:cNvPr id="17" name="Retângulo Arredondado 16"/>
          <p:cNvSpPr/>
          <p:nvPr/>
        </p:nvSpPr>
        <p:spPr>
          <a:xfrm>
            <a:off x="6176456" y="4152756"/>
            <a:ext cx="2733004" cy="56480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pt-BR" sz="1867" b="1" dirty="0" smtClean="0">
                <a:ea typeface="Calibri" panose="020F0502020204030204" pitchFamily="34" charset="0"/>
              </a:rPr>
              <a:t>Óbitos</a:t>
            </a:r>
            <a:endParaRPr lang="pt-BR" sz="1467" dirty="0">
              <a:ea typeface="Calibri" panose="020F0502020204030204" pitchFamily="34" charset="0"/>
            </a:endParaRPr>
          </a:p>
        </p:txBody>
      </p:sp>
      <p:sp>
        <p:nvSpPr>
          <p:cNvPr id="18" name="Retângulo Arredondado 17"/>
          <p:cNvSpPr/>
          <p:nvPr/>
        </p:nvSpPr>
        <p:spPr>
          <a:xfrm>
            <a:off x="9215160" y="3246326"/>
            <a:ext cx="1107680" cy="769527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pt-BR" sz="2400" b="1" dirty="0" smtClean="0">
                <a:solidFill>
                  <a:srgbClr val="1F3864"/>
                </a:solidFill>
                <a:ea typeface="Calibri" panose="020F0502020204030204" pitchFamily="34" charset="0"/>
              </a:rPr>
              <a:t>53832</a:t>
            </a:r>
            <a:endParaRPr lang="pt-BR" sz="1467" dirty="0">
              <a:ea typeface="Calibri" panose="020F0502020204030204" pitchFamily="34" charset="0"/>
            </a:endParaRPr>
          </a:p>
        </p:txBody>
      </p:sp>
      <p:sp>
        <p:nvSpPr>
          <p:cNvPr id="19" name="Retângulo Arredondado 18"/>
          <p:cNvSpPr/>
          <p:nvPr/>
        </p:nvSpPr>
        <p:spPr>
          <a:xfrm>
            <a:off x="9215160" y="4118929"/>
            <a:ext cx="1107680" cy="769527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pt-BR" sz="2400" b="1" dirty="0" smtClean="0">
                <a:solidFill>
                  <a:srgbClr val="1F3864"/>
                </a:solidFill>
                <a:ea typeface="Calibri" panose="020F0502020204030204" pitchFamily="34" charset="0"/>
              </a:rPr>
              <a:t>838</a:t>
            </a:r>
            <a:endParaRPr lang="pt-BR" sz="1467" dirty="0">
              <a:ea typeface="Calibri" panose="020F0502020204030204" pitchFamily="34" charset="0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4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421341" y="399043"/>
            <a:ext cx="119292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  <a:sym typeface="Tahoma"/>
              </a:rPr>
              <a:t>BOLETIM EPIDEMIOLÓGICO</a:t>
            </a:r>
          </a:p>
        </p:txBody>
      </p:sp>
      <p:sp>
        <p:nvSpPr>
          <p:cNvPr id="5" name="Retângulo 4"/>
          <p:cNvSpPr/>
          <p:nvPr/>
        </p:nvSpPr>
        <p:spPr>
          <a:xfrm>
            <a:off x="1092257" y="1676720"/>
            <a:ext cx="10039773" cy="4656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CASOS E </a:t>
            </a:r>
            <a:r>
              <a:rPr lang="pt-BR" sz="20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- ÓBITOS </a:t>
            </a:r>
            <a:r>
              <a:rPr lang="pt-BR" sz="20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POR SEMANA EPIDEMIOLÓGICA </a:t>
            </a:r>
            <a:r>
              <a:rPr lang="pt-BR" sz="20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- </a:t>
            </a:r>
            <a:r>
              <a:rPr lang="pt-BR" sz="20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PANORAMA </a:t>
            </a:r>
            <a:r>
              <a:rPr lang="pt-BR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ATUAL </a:t>
            </a:r>
            <a:r>
              <a:rPr lang="pt-BR" sz="20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(24/11/2021</a:t>
            </a:r>
            <a:r>
              <a:rPr lang="pt-BR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)</a:t>
            </a:r>
          </a:p>
          <a:p>
            <a:endParaRPr lang="pt-BR" sz="2000" dirty="0">
              <a:solidFill>
                <a:schemeClr val="bg1"/>
              </a:solidFill>
              <a:latin typeface="Franklin Gothic Demi Cond" panose="020B0706030402020204" pitchFamily="34" charset="0"/>
              <a:ea typeface="+mj-ea"/>
              <a:cs typeface="+mj-cs"/>
            </a:endParaRPr>
          </a:p>
          <a:p>
            <a:r>
              <a:rPr lang="pt-BR" sz="36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 </a:t>
            </a:r>
            <a:endParaRPr lang="pt-BR" sz="3600" dirty="0">
              <a:solidFill>
                <a:schemeClr val="bg1"/>
              </a:solidFill>
              <a:latin typeface="Franklin Gothic Demi Cond" panose="020B0706030402020204" pitchFamily="34" charset="0"/>
              <a:ea typeface="+mj-ea"/>
              <a:cs typeface="+mj-cs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00000000-0008-0000-05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6754932"/>
              </p:ext>
            </p:extLst>
          </p:nvPr>
        </p:nvGraphicFramePr>
        <p:xfrm>
          <a:off x="2330718" y="2558464"/>
          <a:ext cx="7562850" cy="3401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421341" y="399043"/>
            <a:ext cx="119292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  <a:sym typeface="Tahoma"/>
              </a:rPr>
              <a:t>INFORME </a:t>
            </a:r>
            <a:r>
              <a:rPr lang="pt-BR" sz="36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  <a:sym typeface="Tahoma"/>
              </a:rPr>
              <a:t>EPIDEMIOLÓGICO</a:t>
            </a:r>
          </a:p>
        </p:txBody>
      </p:sp>
      <p:sp>
        <p:nvSpPr>
          <p:cNvPr id="5" name="Retângulo 4"/>
          <p:cNvSpPr/>
          <p:nvPr/>
        </p:nvSpPr>
        <p:spPr>
          <a:xfrm>
            <a:off x="1092257" y="1562793"/>
            <a:ext cx="10512310" cy="76477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Distribuição de aldeias e hospitais (A). Distância (km) entre as aldeias e hospitais mais próximos (B) </a:t>
            </a:r>
            <a:r>
              <a:rPr lang="pt-BR" sz="36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 </a:t>
            </a:r>
          </a:p>
        </p:txBody>
      </p:sp>
      <p:pic>
        <p:nvPicPr>
          <p:cNvPr id="4" name="Imagem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1"/>
          <a:stretch/>
        </p:blipFill>
        <p:spPr bwMode="auto">
          <a:xfrm>
            <a:off x="2826327" y="2629714"/>
            <a:ext cx="7315202" cy="3495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9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454591" y="440607"/>
            <a:ext cx="119292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  <a:sym typeface="Tahoma"/>
              </a:rPr>
              <a:t>CIEVS</a:t>
            </a:r>
            <a:endParaRPr lang="pt-BR" sz="3600" dirty="0">
              <a:solidFill>
                <a:schemeClr val="bg1"/>
              </a:solidFill>
              <a:latin typeface="Franklin Gothic Demi Cond" panose="020B0706030402020204" pitchFamily="34" charset="0"/>
              <a:ea typeface="+mj-ea"/>
              <a:cs typeface="+mj-cs"/>
              <a:sym typeface="Tahom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26591" y="1541732"/>
            <a:ext cx="5840711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15000"/>
              </a:lnSpc>
              <a:spcAft>
                <a:spcPts val="0"/>
              </a:spcAft>
              <a:tabLst>
                <a:tab pos="680720" algn="l"/>
              </a:tabLst>
            </a:pP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Para o fortalecimento das ações de vigilância epidemiológica da covid-19 nos Distritos Sanitários Especiais Indígenas, estão sendo implantados os Centros de Informações Estratégicas em Vigilância em Saúde (CIEVS), em cooperação com a Secretaria de Vigilância em Saúde (SVS), como parte da Rede Nacional de Vigilância, Alerta e Resposta do SUS (Rede </a:t>
            </a:r>
            <a:r>
              <a:rPr lang="pt-BR" sz="1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VigiarSUS</a:t>
            </a: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), lançada em </a:t>
            </a:r>
            <a:r>
              <a:rPr lang="pt-BR" sz="16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29/10/2020</a:t>
            </a: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pelo Ministério da Saúde. Estes centros são unidades de inteligência epidemiológica de detecção, verificação, avaliação, monitoramento e comunicação de risco imediata de potenciais emergências em saúde pública, e atuam por meio de um processo contínuo e sistematizado de coleta, consolidação, análise, monitoramento e avaliação de dados, indicadores e informações estratégicas para viabilizar uma resposta rápida e integrada entre as três esferas de gestão do Sistema único de Saúde.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505" y="1853737"/>
            <a:ext cx="4442113" cy="378229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7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421341" y="399043"/>
            <a:ext cx="119292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  <a:sym typeface="Tahoma"/>
              </a:rPr>
              <a:t>AÇÕES DE ENFRENTAMENTO DA COVID-19</a:t>
            </a:r>
            <a:endParaRPr sz="3600" dirty="0">
              <a:solidFill>
                <a:schemeClr val="bg1"/>
              </a:solidFill>
              <a:latin typeface="Franklin Gothic Demi Cond" panose="020B0706030402020204" pitchFamily="34" charset="0"/>
              <a:ea typeface="+mj-ea"/>
              <a:cs typeface="+mj-cs"/>
              <a:sym typeface="Tahom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21341" y="1706763"/>
            <a:ext cx="6096000" cy="42642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Manutenção das ações das </a:t>
            </a: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Equipes Multidisciplinares de Saúde Indígena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Estruturação do Comitê de Crise Nacional, Central e Distritais, valorizando assim o controle social.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Estratégias de Educação, Comunicação e Informação.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Disponibilização de recursos para que os DSEI realizem compras de insumos, equipamentos, testes e EPI, com divulgação no portal SESAI/Transparência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Interlocução com estados e municípios para aprimoramento do atendimento de média e alta complexidade.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Criação da Equipe Volante SESAI.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Autorização de contratação de horas voo extras.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92" y="1914525"/>
            <a:ext cx="5095240" cy="382143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8691" y="273536"/>
            <a:ext cx="10515600" cy="979194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Envio de Insumos para o combate à COVID-19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BC886302-153A-4467-A9B9-FFBFFAA0C55B}"/>
              </a:ext>
            </a:extLst>
          </p:cNvPr>
          <p:cNvSpPr txBox="1"/>
          <p:nvPr/>
        </p:nvSpPr>
        <p:spPr>
          <a:xfrm>
            <a:off x="438691" y="1761921"/>
            <a:ext cx="112741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Para as ações de combate à COVID-19, a SESAI já enviou para os DSEI </a:t>
            </a:r>
          </a:p>
          <a:p>
            <a:pPr algn="just"/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mais de </a:t>
            </a: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milhões </a:t>
            </a:r>
            <a:r>
              <a:rPr lang="pt-BR" sz="2400" dirty="0"/>
              <a:t>de Equipamentos de Proteção Individual,</a:t>
            </a:r>
          </a:p>
          <a:p>
            <a:pPr algn="just"/>
            <a:r>
              <a:rPr lang="pt-BR" sz="2400" dirty="0"/>
              <a:t>medicamentos e testes rápidos.</a:t>
            </a:r>
          </a:p>
          <a:p>
            <a:pPr algn="just"/>
            <a:endParaRPr lang="pt-BR" sz="2400" dirty="0"/>
          </a:p>
        </p:txBody>
      </p:sp>
      <p:grpSp>
        <p:nvGrpSpPr>
          <p:cNvPr id="5" name="Agrupar 4"/>
          <p:cNvGrpSpPr/>
          <p:nvPr/>
        </p:nvGrpSpPr>
        <p:grpSpPr>
          <a:xfrm>
            <a:off x="240467" y="3652619"/>
            <a:ext cx="11720497" cy="2476263"/>
            <a:chOff x="215529" y="4005044"/>
            <a:chExt cx="11720497" cy="2476263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29" y="4005046"/>
              <a:ext cx="3714392" cy="2476261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634" y="4005044"/>
              <a:ext cx="3714392" cy="2476261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208" y="4010794"/>
              <a:ext cx="3697138" cy="2464759"/>
            </a:xfrm>
            <a:prstGeom prst="rect">
              <a:avLst/>
            </a:prstGeom>
          </p:spPr>
        </p:pic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5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2586" y="135328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Unidades de Atenção Primária Indígena - UAPI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09201" y="1460891"/>
            <a:ext cx="11260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SESAI instalou </a:t>
            </a:r>
            <a:r>
              <a:rPr lang="pt-BR" sz="32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352 UAPI </a:t>
            </a:r>
            <a:r>
              <a:rPr lang="pt-BR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 aldeias para atender os casos leves e moderados de </a:t>
            </a:r>
            <a:r>
              <a:rPr lang="pt-BR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Covid-19</a:t>
            </a:r>
            <a:r>
              <a:rPr lang="pt-BR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72" y="2619075"/>
            <a:ext cx="5741598" cy="382773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66" y="2625305"/>
            <a:ext cx="2547668" cy="382150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8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347254" y="397807"/>
            <a:ext cx="110331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DOCUMENTOS E INFORMAÇÕES</a:t>
            </a:r>
          </a:p>
          <a:p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528918" y="2118330"/>
            <a:ext cx="592443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Informações disponíveis em: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 smtClean="0">
                <a:hlinkClick r:id="rId3"/>
              </a:rPr>
              <a:t>www.gov.br/saude</a:t>
            </a:r>
            <a:r>
              <a:rPr lang="pt-BR" sz="2000" dirty="0" smtClean="0"/>
              <a:t> </a:t>
            </a:r>
            <a:endParaRPr lang="pt-BR" sz="2000" dirty="0"/>
          </a:p>
          <a:p>
            <a:endParaRPr lang="pt-BR" b="1" dirty="0" smtClean="0"/>
          </a:p>
          <a:p>
            <a:r>
              <a:rPr lang="pt-BR" dirty="0">
                <a:hlinkClick r:id="rId4"/>
              </a:rPr>
              <a:t>http://</a:t>
            </a:r>
            <a:r>
              <a:rPr lang="pt-BR" dirty="0" smtClean="0">
                <a:hlinkClick r:id="rId4"/>
              </a:rPr>
              <a:t>saudeindigena.saude.gov.br</a:t>
            </a:r>
            <a:endParaRPr lang="pt-BR" dirty="0" smtClean="0"/>
          </a:p>
          <a:p>
            <a:endParaRPr lang="pt-BR" dirty="0"/>
          </a:p>
          <a:p>
            <a:r>
              <a:rPr lang="pt-BR" dirty="0"/>
              <a:t>Instagram: @sesai.ms</a:t>
            </a:r>
          </a:p>
          <a:p>
            <a:endParaRPr lang="pt-BR" dirty="0" smtClean="0"/>
          </a:p>
          <a:p>
            <a:r>
              <a:rPr lang="pt-BR" dirty="0" err="1" smtClean="0"/>
              <a:t>Youtube</a:t>
            </a:r>
            <a:r>
              <a:rPr lang="pt-BR" dirty="0" smtClean="0"/>
              <a:t>: </a:t>
            </a:r>
            <a:r>
              <a:rPr lang="pt-BR" dirty="0" smtClean="0">
                <a:hlinkClick r:id="rId5"/>
              </a:rPr>
              <a:t>https</a:t>
            </a:r>
            <a:r>
              <a:rPr lang="pt-BR" dirty="0">
                <a:hlinkClick r:id="rId5"/>
              </a:rPr>
              <a:t>://</a:t>
            </a:r>
            <a:r>
              <a:rPr lang="pt-BR" dirty="0" smtClean="0">
                <a:hlinkClick r:id="rId5"/>
              </a:rPr>
              <a:t>www.youtube.com/c/SaudeIndigenaSESAI</a:t>
            </a:r>
            <a:r>
              <a:rPr lang="pt-BR" dirty="0" smtClean="0"/>
              <a:t> </a:t>
            </a:r>
            <a:endParaRPr lang="pt-BR" b="1" dirty="0" smtClean="0"/>
          </a:p>
          <a:p>
            <a:endParaRPr lang="pt-BR" b="1" dirty="0"/>
          </a:p>
          <a:p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54" y="2060141"/>
            <a:ext cx="5228046" cy="348536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3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2347" y="218476"/>
            <a:ext cx="10515600" cy="1092739"/>
          </a:xfrm>
        </p:spPr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EQUIPES DE RESPOSTA RÁPIDA - ERR</a:t>
            </a:r>
            <a:endParaRPr lang="pt-BR" sz="36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92347" y="1639645"/>
            <a:ext cx="11034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A criação das Equipes de Resposta Rápida foi outro passo importante para o combate à pandemia. Composta por médico, enfermeiro e técnico de enfermagem, a equipe permanece de prontidão no município que sedia o Distrito Sanitário Especial Indígena, com meios de transporte prontos para levá-la às localidades com eventual quadro de surto da doença.</a:t>
            </a:r>
          </a:p>
        </p:txBody>
      </p:sp>
      <p:grpSp>
        <p:nvGrpSpPr>
          <p:cNvPr id="10" name="Agrupar 9"/>
          <p:cNvGrpSpPr/>
          <p:nvPr/>
        </p:nvGrpSpPr>
        <p:grpSpPr>
          <a:xfrm>
            <a:off x="592347" y="2995763"/>
            <a:ext cx="10818245" cy="3511430"/>
            <a:chOff x="702334" y="2702465"/>
            <a:chExt cx="10818245" cy="3511430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334" y="2702465"/>
              <a:ext cx="5267145" cy="3511430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2777" y="2708694"/>
              <a:ext cx="5257802" cy="3505201"/>
            </a:xfrm>
            <a:prstGeom prst="rect">
              <a:avLst/>
            </a:prstGeom>
          </p:spPr>
        </p:pic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2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538" y="284978"/>
            <a:ext cx="10515600" cy="1092739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Implantação</a:t>
            </a:r>
            <a:r>
              <a:rPr lang="pt-BR" sz="3200" b="1" i="1" dirty="0">
                <a:solidFill>
                  <a:schemeClr val="bg1"/>
                </a:solidFill>
              </a:rPr>
              <a:t> </a:t>
            </a:r>
            <a:r>
              <a:rPr lang="pt-BR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de links de internet</a:t>
            </a:r>
            <a:br>
              <a:rPr lang="pt-BR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endParaRPr lang="pt-BR" sz="32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94291" y="1448452"/>
            <a:ext cx="110348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Programa Governo Eletrônico – Serviço de Atendimento Básico ao Cidadão – GESAC oferece conexão à internet em banda larga - por via terrestre e satélite, com o objetivo de promover a inclusão digital em todo o território Brasileiro</a:t>
            </a:r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Para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instalação de novos pontos de acesso à internet em </a:t>
            </a:r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fevereiro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2021 a SESAI indicou 330 (trezentos e trinta) estabelecimentos de Saúde Indígena.</a:t>
            </a: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Atualmente dos 330 (trezentos e trinta) pontos de acesso à internet, até </a:t>
            </a:r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 de outubro de 2021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312 (trezentos e doze) estabelecimentos de Saúde Indígena já estão com o serviço de internet em pleno funcionamento.</a:t>
            </a:r>
          </a:p>
          <a:p>
            <a:endParaRPr lang="pt-BR" dirty="0"/>
          </a:p>
        </p:txBody>
      </p:sp>
      <p:pic>
        <p:nvPicPr>
          <p:cNvPr id="1026" name="Imagem 1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30" y="3756776"/>
            <a:ext cx="3052323" cy="205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211478" y="711942"/>
            <a:ext cx="50469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Inauguração de Alas indígenas </a:t>
            </a:r>
            <a:endParaRPr lang="pt-BR" sz="3200" dirty="0"/>
          </a:p>
        </p:txBody>
      </p:sp>
      <p:pic>
        <p:nvPicPr>
          <p:cNvPr id="6" name="Imagem 5" descr="Uma imagem contendo no interior, máquina de costura, quarto de hospital, mesa&#10;&#10;Descrição gerada automaticamente">
            <a:extLst>
              <a:ext uri="{FF2B5EF4-FFF2-40B4-BE49-F238E27FC236}">
                <a16:creationId xmlns:a16="http://schemas.microsoft.com/office/drawing/2014/main" xmlns="" id="{18A7E910-FD20-49DD-8357-CB99C45CF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761" y="3626530"/>
            <a:ext cx="2903200" cy="259340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1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3363" y="304860"/>
            <a:ext cx="10515600" cy="900857"/>
          </a:xfrm>
        </p:spPr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MISSÕES INTERMINISTERIAIS – </a:t>
            </a:r>
            <a:r>
              <a:rPr lang="pt-BR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MS/MD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03363" y="1410530"/>
            <a:ext cx="11422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parceria com o Ministério da Defesa, a SESAI/MS realizou 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Missões Interministeriais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levar equipamentos, materiais, insumos e reforço de profissionais de saúde especializados às aldeias dos DSEI. As ações foram disponibilizadas para 449.087 indígenas, sendo realizados 60.505 atendimentos.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53" y="2929811"/>
            <a:ext cx="4192675" cy="314450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1" y="2929810"/>
            <a:ext cx="4969974" cy="314450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3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6264" y="317669"/>
            <a:ext cx="10515600" cy="900857"/>
          </a:xfrm>
        </p:spPr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MISSÕES INTERMINISTERIAIS – EQUIPE VOLANTE</a:t>
            </a:r>
            <a:endParaRPr lang="pt-BR" sz="36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66404" y="2241352"/>
            <a:ext cx="769743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400" dirty="0"/>
              <a:t>Operação São Gabriel da Cachoeira e Tabatinga - DSEI Alto Rio Negro - 17 e 18 de maio de 2020 </a:t>
            </a:r>
            <a:r>
              <a:rPr lang="pt-BR" sz="1400" dirty="0" smtClean="0"/>
              <a:t>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400" dirty="0" smtClean="0"/>
              <a:t>Operação Amazonas - DSEI Alto Rio Negro - 05 a 13 de junho de 2020 – 927 procedimentos realizados.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400" dirty="0" smtClean="0"/>
              <a:t>Operação </a:t>
            </a:r>
            <a:r>
              <a:rPr lang="pt-BR" sz="1400" dirty="0"/>
              <a:t>Roraima I - DSEI Yanomami e DSEI Leste Roraima - 29 de junho a 06 de julho de 2020 – 3.514 – 927 procedimentos realizados. </a:t>
            </a:r>
            <a:endParaRPr lang="pt-BR" sz="1400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400" dirty="0"/>
              <a:t>Operação Roraima II - DSEI </a:t>
            </a:r>
            <a:r>
              <a:rPr lang="pt-BR" sz="1400" dirty="0" err="1"/>
              <a:t>Yanomami</a:t>
            </a:r>
            <a:r>
              <a:rPr lang="pt-BR" sz="1400" dirty="0"/>
              <a:t> - 19 a 26 de outubro de 2020 – 2.609 procedimentos realizados.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400" dirty="0"/>
              <a:t>EM 2021, ENVIO DA EQUIPE MULTIDISCIPLINAR VOLANTE EM DUAS MISSÕES. FORAM REALIZADOS 6.081 ATENDIMENTOS.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14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002" y="2683417"/>
            <a:ext cx="4119392" cy="274626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03363" y="1360607"/>
            <a:ext cx="1142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parceria com o Ministério da Defesa, a SESAI/MS realizou 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Missões Interministeriais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levar equipamentos, materiais, insumos e reforço de profissionais de saúde especializados às aldeias dos DSEI.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8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1526" y="265784"/>
            <a:ext cx="10515600" cy="900857"/>
          </a:xfrm>
        </p:spPr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VACINAÇÃO CONTRA A COVID-19</a:t>
            </a:r>
            <a:endParaRPr lang="pt-BR" sz="36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91526" y="1862544"/>
            <a:ext cx="11380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Incluídos nos grupos prioritários, os indígenas brasileiros já têm, disponíveis, todas as doses necessárias para imunizar mais de 408 mil indígenas registrados no Subsistema de Atenção em Saúde Indígena – SASI-SUS e as especificidades da ADF 709. </a:t>
            </a:r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Atualmente, 89% D1 e 82% D2. </a:t>
            </a: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412752" y="3062873"/>
            <a:ext cx="10999235" cy="3103490"/>
            <a:chOff x="365899" y="3343748"/>
            <a:chExt cx="10999235" cy="3103490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76"/>
            <a:stretch/>
          </p:blipFill>
          <p:spPr>
            <a:xfrm>
              <a:off x="6578540" y="3343748"/>
              <a:ext cx="4786594" cy="3103490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99" y="3343748"/>
              <a:ext cx="5517316" cy="3103490"/>
            </a:xfrm>
            <a:prstGeom prst="rect">
              <a:avLst/>
            </a:prstGeom>
          </p:spPr>
        </p:pic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6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ítulo de Slide">
            <a:extLst>
              <a:ext uri="{FF2B5EF4-FFF2-40B4-BE49-F238E27FC236}">
                <a16:creationId xmlns:a16="http://schemas.microsoft.com/office/drawing/2014/main" xmlns="" id="{82336B3C-0982-49C2-85B3-D4D69E43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17" y="509752"/>
            <a:ext cx="6722582" cy="540000"/>
          </a:xfrm>
        </p:spPr>
        <p:txBody>
          <a:bodyPr rtlCol="0">
            <a:noAutofit/>
          </a:bodyPr>
          <a:lstStyle/>
          <a:p>
            <a:pPr algn="ctr" rtl="0"/>
            <a:r>
              <a:rPr lang="pt-BR" sz="3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TRANSPARÊNCIA ORÇAMENTÁRIA</a:t>
            </a:r>
            <a:endParaRPr lang="pt-BR" sz="36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58353" y="1484801"/>
            <a:ext cx="110838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Foi </a:t>
            </a:r>
            <a:r>
              <a:rPr lang="pt-BR" dirty="0"/>
              <a:t>criado o portal da transparência no site da SESAI, contendo o detalhamento de todas as despesas da SESAI e dos 34 DSEI, atualizado mensalmente.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7" y="2492007"/>
            <a:ext cx="4101444" cy="371272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055" y="2680356"/>
            <a:ext cx="7166277" cy="333602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631595" y="1990467"/>
            <a:ext cx="10898327" cy="2913542"/>
          </a:xfrm>
        </p:spPr>
        <p:txBody>
          <a:bodyPr>
            <a:normAutofit/>
          </a:bodyPr>
          <a:lstStyle/>
          <a:p>
            <a:r>
              <a:rPr lang="pt-BR" sz="4800" dirty="0" smtClean="0">
                <a:solidFill>
                  <a:schemeClr val="tx1"/>
                </a:solidFill>
              </a:rPr>
              <a:t>Distrito Sanitário Especial </a:t>
            </a:r>
            <a:br>
              <a:rPr lang="pt-BR" sz="4800" dirty="0" smtClean="0">
                <a:solidFill>
                  <a:schemeClr val="tx1"/>
                </a:solidFill>
              </a:rPr>
            </a:br>
            <a:r>
              <a:rPr lang="pt-BR" sz="4800" dirty="0" smtClean="0">
                <a:solidFill>
                  <a:schemeClr val="tx1"/>
                </a:solidFill>
              </a:rPr>
              <a:t>Indígena Yanomami</a:t>
            </a:r>
            <a:endParaRPr lang="pt-BR" sz="4800" dirty="0">
              <a:solidFill>
                <a:schemeClr val="tx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2398222" y="1810475"/>
            <a:ext cx="7257010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2506287" y="5084000"/>
            <a:ext cx="7148945" cy="4157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11469826" y="6424613"/>
            <a:ext cx="0" cy="92868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1140844" y="4163007"/>
            <a:ext cx="10027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 Distrito possui autonomia administrativa e o </a:t>
            </a:r>
            <a:r>
              <a:rPr lang="pt-BR" sz="2400" dirty="0">
                <a:solidFill>
                  <a:srgbClr val="002060"/>
                </a:solidFill>
                <a:latin typeface="Roboto"/>
              </a:rPr>
              <a:t>c</a:t>
            </a: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oordenador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distrital é a autoridade sanitária e o ordenador de despesas.  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02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pic>
        <p:nvPicPr>
          <p:cNvPr id="6" name="Imagem 5" descr="C:\Users\camila.simoes\AppData\Local\Microsoft\Windows\INetCache\Content.Outlook\4NZIDS2V\YANOMAMI2.jpe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717" y="1408388"/>
            <a:ext cx="8430030" cy="512756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CaixaDeTexto 4"/>
          <p:cNvSpPr txBox="1"/>
          <p:nvPr/>
        </p:nvSpPr>
        <p:spPr>
          <a:xfrm>
            <a:off x="1419630" y="2070171"/>
            <a:ext cx="4281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MAPA DSEI YANOMAMI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29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495437" y="1111487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Espaço Reservado para Texto 2"/>
          <p:cNvSpPr>
            <a:spLocks noGrp="1"/>
          </p:cNvSpPr>
          <p:nvPr>
            <p:ph type="body" sz="quarter" idx="16"/>
          </p:nvPr>
        </p:nvSpPr>
        <p:spPr>
          <a:xfrm>
            <a:off x="612250" y="2432544"/>
            <a:ext cx="11332653" cy="4740324"/>
          </a:xfrm>
        </p:spPr>
        <p:txBody>
          <a:bodyPr/>
          <a:lstStyle/>
          <a:p>
            <a:r>
              <a:rPr lang="pt-BR" sz="3600" dirty="0">
                <a:solidFill>
                  <a:schemeClr val="tx1"/>
                </a:solidFill>
                <a:latin typeface="Montserrat"/>
              </a:rPr>
              <a:t>27.723 Indígenas</a:t>
            </a:r>
          </a:p>
          <a:p>
            <a:r>
              <a:rPr lang="pt-BR" sz="3600" dirty="0">
                <a:solidFill>
                  <a:schemeClr val="tx1"/>
                </a:solidFill>
                <a:latin typeface="Montserrat"/>
              </a:rPr>
              <a:t>366 aldeias indígenas</a:t>
            </a:r>
          </a:p>
          <a:p>
            <a:r>
              <a:rPr lang="pt-BR" sz="3600" dirty="0">
                <a:solidFill>
                  <a:schemeClr val="tx1"/>
                </a:solidFill>
                <a:latin typeface="Montserrat"/>
              </a:rPr>
              <a:t>37 polos base</a:t>
            </a:r>
          </a:p>
          <a:p>
            <a:r>
              <a:rPr lang="pt-BR" sz="3600" dirty="0">
                <a:solidFill>
                  <a:schemeClr val="tx1"/>
                </a:solidFill>
                <a:latin typeface="Montserrat"/>
              </a:rPr>
              <a:t>77 Unidades Básicas de Saúde Indígena</a:t>
            </a:r>
          </a:p>
          <a:p>
            <a:r>
              <a:rPr lang="pt-BR" sz="3600" dirty="0">
                <a:solidFill>
                  <a:schemeClr val="tx1"/>
                </a:solidFill>
                <a:latin typeface="Montserrat"/>
              </a:rPr>
              <a:t>823 profissionais de saúde</a:t>
            </a:r>
          </a:p>
          <a:p>
            <a:r>
              <a:rPr lang="pt-BR" sz="3600" dirty="0">
                <a:solidFill>
                  <a:schemeClr val="tx1"/>
                </a:solidFill>
                <a:latin typeface="Montserrat"/>
              </a:rPr>
              <a:t>9.664.975 hectares de área de abrangência do DSEI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801666" y="5524983"/>
            <a:ext cx="490096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801668" y="2942569"/>
            <a:ext cx="490096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801668" y="3560006"/>
            <a:ext cx="490096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801668" y="4160179"/>
            <a:ext cx="490096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801667" y="4876276"/>
            <a:ext cx="490096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404315" y="340453"/>
            <a:ext cx="9734117" cy="815191"/>
          </a:xfrm>
        </p:spPr>
        <p:txBody>
          <a:bodyPr/>
          <a:lstStyle/>
          <a:p>
            <a:r>
              <a:rPr lang="pt-BR" sz="4000" dirty="0" smtClean="0"/>
              <a:t>DSEI EM NÚMEROS</a:t>
            </a:r>
            <a:endParaRPr lang="pt-BR" sz="4000" dirty="0"/>
          </a:p>
        </p:txBody>
      </p:sp>
      <p:sp>
        <p:nvSpPr>
          <p:cNvPr id="15" name="Retângulo 14"/>
          <p:cNvSpPr/>
          <p:nvPr/>
        </p:nvSpPr>
        <p:spPr>
          <a:xfrm>
            <a:off x="477673" y="1527993"/>
            <a:ext cx="11039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ea"/>
                <a:cs typeface="+mn-cs"/>
              </a:rPr>
              <a:t>1991 - O Distrito Sanitário Especial Indígena Yanomami foi o primeiro a ser criado no âmbito da saúde </a:t>
            </a:r>
            <a:r>
              <a:rPr kumimoji="0" lang="pt-BR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ontserrat"/>
                <a:ea typeface="+mn-ea"/>
                <a:cs typeface="+mn-cs"/>
              </a:rPr>
              <a:t>indígena ainda na gestão Funasa. Demais DSEI datam de 1999.</a:t>
            </a:r>
            <a:endParaRPr kumimoji="0" lang="pt-B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3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440257" y="481835"/>
            <a:ext cx="9204106" cy="6250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PROBLEMAS HISTÓRICOS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495437" y="1111487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Espaço Reservado para Texto 2"/>
          <p:cNvSpPr>
            <a:spLocks noGrp="1"/>
          </p:cNvSpPr>
          <p:nvPr>
            <p:ph type="body" sz="quarter" idx="16"/>
          </p:nvPr>
        </p:nvSpPr>
        <p:spPr>
          <a:xfrm>
            <a:off x="746374" y="1774004"/>
            <a:ext cx="10421957" cy="5318014"/>
          </a:xfrm>
        </p:spPr>
        <p:txBody>
          <a:bodyPr/>
          <a:lstStyle/>
          <a:p>
            <a:r>
              <a:rPr lang="pt-BR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MALÁRIA</a:t>
            </a:r>
          </a:p>
          <a:p>
            <a:pPr algn="just"/>
            <a:r>
              <a:rPr lang="pt-BR" sz="2400" dirty="0" smtClean="0">
                <a:ln w="0"/>
                <a:solidFill>
                  <a:schemeClr val="tx1"/>
                </a:solidFill>
              </a:rPr>
              <a:t>Década de 80 - se restringia a situações pontuais de transmissão relacionadas a contatos com sítios e fazendas na periferia da reserva”.</a:t>
            </a:r>
          </a:p>
          <a:p>
            <a:pPr algn="just"/>
            <a:r>
              <a:rPr lang="pt-BR" sz="2400" dirty="0" smtClean="0">
                <a:ln w="0"/>
                <a:solidFill>
                  <a:schemeClr val="tx1"/>
                </a:solidFill>
              </a:rPr>
              <a:t>Década de 90 e 2000 - construção da rodovia Perimetral Norte e o garimpo de Santa Rosa colaboraram para a disseminação da doença. Foram registrados 60.983 casos da doença e a ocorrência de 298 óbitos no período de 1991 a 2000.</a:t>
            </a:r>
          </a:p>
          <a:p>
            <a:pPr algn="just"/>
            <a:r>
              <a:rPr lang="pt-BR" sz="2400" dirty="0">
                <a:ln w="0"/>
                <a:solidFill>
                  <a:schemeClr val="tx1"/>
                </a:solidFill>
              </a:rPr>
              <a:t>Década de 2000 - </a:t>
            </a:r>
            <a:r>
              <a:rPr lang="pt-BR" sz="2400" dirty="0" smtClean="0">
                <a:ln w="0"/>
                <a:solidFill>
                  <a:schemeClr val="tx1"/>
                </a:solidFill>
              </a:rPr>
              <a:t>Em </a:t>
            </a:r>
            <a:r>
              <a:rPr lang="pt-BR" sz="2400" dirty="0">
                <a:ln w="0"/>
                <a:solidFill>
                  <a:schemeClr val="tx1"/>
                </a:solidFill>
              </a:rPr>
              <a:t>Roraima, a partir de 2005, houve recrudescimento das atividades de garimpos clandestinos que diretamente se refletiu no incremento da malária nos </a:t>
            </a:r>
            <a:r>
              <a:rPr lang="pt-BR" sz="2400" dirty="0" smtClean="0">
                <a:ln w="0"/>
                <a:solidFill>
                  <a:schemeClr val="tx1"/>
                </a:solidFill>
              </a:rPr>
              <a:t>polos </a:t>
            </a:r>
            <a:r>
              <a:rPr lang="pt-BR" sz="2400" dirty="0">
                <a:ln w="0"/>
                <a:solidFill>
                  <a:schemeClr val="tx1"/>
                </a:solidFill>
              </a:rPr>
              <a:t>base </a:t>
            </a:r>
            <a:r>
              <a:rPr lang="pt-BR" sz="2400" dirty="0" smtClean="0">
                <a:ln w="0"/>
                <a:solidFill>
                  <a:schemeClr val="tx1"/>
                </a:solidFill>
              </a:rPr>
              <a:t>relacionados.</a:t>
            </a:r>
            <a:endParaRPr lang="pt-BR" sz="2400" dirty="0">
              <a:ln w="0"/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100" dirty="0" smtClean="0">
              <a:ln w="0"/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100" dirty="0" smtClean="0">
                <a:ln w="0"/>
                <a:solidFill>
                  <a:schemeClr val="accent5">
                    <a:lumMod val="50000"/>
                  </a:schemeClr>
                </a:solidFill>
              </a:rPr>
              <a:t>Fontes: Relatório Técnico da Malária – set/2006 – FUNASA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100" dirty="0">
                <a:ln w="0"/>
                <a:solidFill>
                  <a:schemeClr val="accent5">
                    <a:lumMod val="50000"/>
                  </a:schemeClr>
                </a:solidFill>
              </a:rPr>
              <a:t>http://</a:t>
            </a:r>
            <a:r>
              <a:rPr lang="pt-BR" sz="1100" dirty="0" smtClean="0">
                <a:ln w="0"/>
                <a:solidFill>
                  <a:schemeClr val="accent5">
                    <a:lumMod val="50000"/>
                  </a:schemeClr>
                </a:solidFill>
              </a:rPr>
              <a:t>www.proyanomami.org.br/pdf/DSY_Relatorio%20Semestral%202006_Final_3.pdf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100" dirty="0" smtClean="0">
                <a:ln w="0"/>
                <a:solidFill>
                  <a:schemeClr val="accent5">
                    <a:lumMod val="50000"/>
                  </a:schemeClr>
                </a:solidFill>
              </a:rPr>
              <a:t>Relatório de Gestão Funasa 2006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100" dirty="0">
                <a:ln w="0"/>
                <a:solidFill>
                  <a:schemeClr val="accent5">
                    <a:lumMod val="50000"/>
                  </a:schemeClr>
                </a:solidFill>
              </a:rPr>
              <a:t>http://www.funasa.gov.br/site/wp-content/uploads/2011/10/RELATORIO-DE-GESTAO-RR-2006.pdf</a:t>
            </a:r>
            <a:endParaRPr lang="pt-BR" sz="1100" dirty="0" smtClean="0">
              <a:ln w="0"/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6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3DF9E60-319A-42DE-9804-B2AE6B5A94A3}"/>
              </a:ext>
            </a:extLst>
          </p:cNvPr>
          <p:cNvSpPr/>
          <p:nvPr/>
        </p:nvSpPr>
        <p:spPr>
          <a:xfrm>
            <a:off x="586335" y="332140"/>
            <a:ext cx="5833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SAÚDE INDÍGENA </a:t>
            </a:r>
            <a:r>
              <a:rPr lang="pt-BR" sz="36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EM NÚMEROS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586335" y="1802634"/>
            <a:ext cx="10960259" cy="4544770"/>
            <a:chOff x="1231741" y="1831209"/>
            <a:chExt cx="10960259" cy="4544770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D2FEF37B-B4F1-4920-9C0B-996355BCA6C7}"/>
                </a:ext>
              </a:extLst>
            </p:cNvPr>
            <p:cNvSpPr/>
            <p:nvPr/>
          </p:nvSpPr>
          <p:spPr>
            <a:xfrm>
              <a:off x="1231741" y="1831209"/>
              <a:ext cx="10960259" cy="4544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3733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755.898</a:t>
              </a:r>
              <a:r>
                <a:rPr lang="pt-BR" sz="3733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pt-BR" sz="2800" dirty="0"/>
                <a:t>Indígenas</a:t>
              </a:r>
            </a:p>
            <a:p>
              <a:endParaRPr lang="pt-BR" sz="2400" dirty="0"/>
            </a:p>
            <a:p>
              <a:r>
                <a:rPr lang="pt-BR" sz="32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5.852</a:t>
              </a:r>
              <a:r>
                <a:rPr lang="pt-BR" sz="3200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pt-BR" sz="2800" dirty="0"/>
                <a:t>aldeias indígenas</a:t>
              </a:r>
            </a:p>
            <a:p>
              <a:endParaRPr lang="pt-BR" sz="2400" dirty="0"/>
            </a:p>
            <a:p>
              <a:r>
                <a:rPr lang="pt-BR" sz="32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305</a:t>
              </a:r>
              <a:r>
                <a:rPr lang="pt-BR" sz="3200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pt-BR" sz="2800" dirty="0"/>
                <a:t>etnias</a:t>
              </a:r>
            </a:p>
            <a:p>
              <a:endParaRPr lang="pt-BR" sz="2400" dirty="0"/>
            </a:p>
            <a:p>
              <a:r>
                <a:rPr lang="pt-BR" sz="32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274</a:t>
              </a:r>
              <a:r>
                <a:rPr lang="pt-BR" sz="3200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pt-BR" sz="2800" dirty="0"/>
                <a:t>línguas</a:t>
              </a:r>
            </a:p>
            <a:p>
              <a:endParaRPr lang="pt-BR" sz="2400" dirty="0"/>
            </a:p>
            <a:p>
              <a:r>
                <a:rPr lang="pt-BR" sz="32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 DSEI </a:t>
              </a:r>
              <a:r>
                <a:rPr lang="pt-BR" sz="3200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/>
              </a:r>
              <a:br>
                <a:rPr lang="pt-BR" sz="3200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pt-BR" sz="2800" dirty="0"/>
                <a:t>(Distritos Sanitários Especiais Indígenas) </a:t>
              </a:r>
            </a:p>
          </p:txBody>
        </p:sp>
        <p:cxnSp>
          <p:nvCxnSpPr>
            <p:cNvPr id="9" name="Conector reto 8"/>
            <p:cNvCxnSpPr/>
            <p:nvPr/>
          </p:nvCxnSpPr>
          <p:spPr>
            <a:xfrm>
              <a:off x="1391228" y="2634592"/>
              <a:ext cx="490096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>
              <a:off x="1391228" y="3538481"/>
              <a:ext cx="490096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>
              <a:off x="1391228" y="4358288"/>
              <a:ext cx="490096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1391228" y="5290205"/>
              <a:ext cx="490096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70" y="2334327"/>
            <a:ext cx="5269286" cy="33284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6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419237" y="439795"/>
            <a:ext cx="9204106" cy="6250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PROBLEMAS HISTÓRICOS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495437" y="1111487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Espaço Reservado para Texto 2"/>
          <p:cNvSpPr>
            <a:spLocks noGrp="1"/>
          </p:cNvSpPr>
          <p:nvPr>
            <p:ph type="body" sz="quarter" idx="16"/>
          </p:nvPr>
        </p:nvSpPr>
        <p:spPr>
          <a:xfrm>
            <a:off x="746374" y="1466611"/>
            <a:ext cx="10421957" cy="4555818"/>
          </a:xfrm>
        </p:spPr>
        <p:txBody>
          <a:bodyPr/>
          <a:lstStyle/>
          <a:p>
            <a:r>
              <a:rPr lang="pt-BR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MORTALIDADE INFANTIL</a:t>
            </a:r>
          </a:p>
          <a:p>
            <a:r>
              <a:rPr lang="pt-BR" sz="2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Dados de mortalidade infantil entre os anos de 2010 e 2020: </a:t>
            </a:r>
            <a:endParaRPr lang="pt-BR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 smtClean="0">
              <a:ln w="0"/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 smtClean="0">
              <a:ln w="0"/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200" dirty="0" smtClean="0">
                <a:ln w="0"/>
                <a:solidFill>
                  <a:schemeClr val="tx1"/>
                </a:solidFill>
              </a:rPr>
              <a:t>Relatório de Gestão Funasa 2006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200" dirty="0">
                <a:ln w="0"/>
                <a:solidFill>
                  <a:schemeClr val="tx1"/>
                </a:solidFill>
              </a:rPr>
              <a:t>http://www.funasa.gov.br/site/wp-content/uploads/2011/10/RELATORIO-DE-GESTAO-RR-2006.pdf</a:t>
            </a:r>
            <a:endParaRPr lang="pt-BR" sz="1200" dirty="0" smtClean="0">
              <a:ln w="0"/>
              <a:solidFill>
                <a:schemeClr val="tx1"/>
              </a:solidFill>
            </a:endParaRPr>
          </a:p>
        </p:txBody>
      </p:sp>
      <p:pic>
        <p:nvPicPr>
          <p:cNvPr id="1026" name="Picture 2" descr="Visualização da 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942" y="2344441"/>
            <a:ext cx="6543675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408728" y="440304"/>
            <a:ext cx="9204106" cy="6250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PROBLEMAS HISTÓRICOS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495437" y="1111487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Espaço Reservado para Texto 2"/>
          <p:cNvSpPr>
            <a:spLocks noGrp="1"/>
          </p:cNvSpPr>
          <p:nvPr>
            <p:ph type="body" sz="quarter" idx="16"/>
          </p:nvPr>
        </p:nvSpPr>
        <p:spPr>
          <a:xfrm>
            <a:off x="934913" y="1480691"/>
            <a:ext cx="10421957" cy="5318014"/>
          </a:xfrm>
        </p:spPr>
        <p:txBody>
          <a:bodyPr/>
          <a:lstStyle/>
          <a:p>
            <a:r>
              <a:rPr lang="pt-BR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MORTALIDADE INFANTIL</a:t>
            </a:r>
          </a:p>
          <a:p>
            <a:r>
              <a:rPr lang="pt-BR" sz="2400" dirty="0" smtClean="0">
                <a:solidFill>
                  <a:schemeClr val="tx1"/>
                </a:solidFill>
              </a:rPr>
              <a:t>Distribuição </a:t>
            </a:r>
            <a:r>
              <a:rPr lang="pt-BR" sz="2400" dirty="0">
                <a:solidFill>
                  <a:schemeClr val="tx1"/>
                </a:solidFill>
              </a:rPr>
              <a:t>da classificação do estado nutricional de crianças menores de 5 anos, segundo o índice Peso para Idade, por ano no DSEI Yanomami, 2009 a 2021.</a:t>
            </a:r>
            <a:endParaRPr lang="pt-B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 smtClean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200" dirty="0" smtClean="0">
                <a:ln w="0"/>
                <a:solidFill>
                  <a:schemeClr val="bg1"/>
                </a:solidFill>
              </a:rPr>
              <a:t>Relatório de Gestão Funasa 2006 - http</a:t>
            </a:r>
            <a:r>
              <a:rPr lang="pt-BR" sz="1200" dirty="0">
                <a:ln w="0"/>
                <a:solidFill>
                  <a:schemeClr val="bg1"/>
                </a:solidFill>
              </a:rPr>
              <a:t>://www.funasa.gov.br/site/wp-content/uploads/2011/10/RELATORIO-DE-GESTAO-RR-2006.pdf</a:t>
            </a:r>
            <a:endParaRPr lang="pt-BR" sz="1200" dirty="0" smtClean="0">
              <a:ln w="0"/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817" y="3086156"/>
            <a:ext cx="8067675" cy="32766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398217" y="486467"/>
            <a:ext cx="9204106" cy="6250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PROBLEMAS HISTÓRICOS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495437" y="1111487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08" y="1864250"/>
            <a:ext cx="9867900" cy="4632477"/>
          </a:xfrm>
          <a:prstGeom prst="rect">
            <a:avLst/>
          </a:prstGeom>
        </p:spPr>
      </p:pic>
      <p:sp>
        <p:nvSpPr>
          <p:cNvPr id="9" name="Espaço Reservado para Texto 2"/>
          <p:cNvSpPr>
            <a:spLocks noGrp="1"/>
          </p:cNvSpPr>
          <p:nvPr>
            <p:ph type="body" sz="quarter" idx="16"/>
          </p:nvPr>
        </p:nvSpPr>
        <p:spPr>
          <a:xfrm>
            <a:off x="525008" y="1502979"/>
            <a:ext cx="10421957" cy="5355021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t-BR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CPI DA DESNUTRIÇÃO INDÍGENA EM 2008</a:t>
            </a:r>
          </a:p>
          <a:p>
            <a:endParaRPr lang="pt-BR" sz="1600" b="1" dirty="0" smtClean="0">
              <a:ln/>
              <a:solidFill>
                <a:schemeClr val="accent4"/>
              </a:solidFill>
            </a:endParaRPr>
          </a:p>
          <a:p>
            <a:endParaRPr lang="pt-BR" sz="1600" b="1" dirty="0">
              <a:ln/>
              <a:solidFill>
                <a:schemeClr val="accent4"/>
              </a:solidFill>
            </a:endParaRPr>
          </a:p>
          <a:p>
            <a:endParaRPr lang="pt-BR" sz="1600" b="1" dirty="0" smtClean="0">
              <a:ln/>
              <a:solidFill>
                <a:schemeClr val="accent4"/>
              </a:solidFill>
            </a:endParaRPr>
          </a:p>
          <a:p>
            <a:endParaRPr lang="pt-BR" sz="1600" b="1" dirty="0">
              <a:ln/>
              <a:solidFill>
                <a:schemeClr val="accent4"/>
              </a:solidFill>
            </a:endParaRPr>
          </a:p>
          <a:p>
            <a:endParaRPr lang="pt-BR" sz="1600" b="1" dirty="0" smtClean="0">
              <a:ln/>
              <a:solidFill>
                <a:schemeClr val="accent4"/>
              </a:solidFill>
            </a:endParaRPr>
          </a:p>
          <a:p>
            <a:endParaRPr lang="pt-BR" sz="1600" b="1" dirty="0">
              <a:ln/>
              <a:solidFill>
                <a:schemeClr val="accent4"/>
              </a:solidFill>
            </a:endParaRPr>
          </a:p>
          <a:p>
            <a:endParaRPr lang="pt-BR" sz="1600" b="1" dirty="0" smtClean="0">
              <a:ln/>
              <a:solidFill>
                <a:schemeClr val="accent4"/>
              </a:solidFill>
            </a:endParaRPr>
          </a:p>
          <a:p>
            <a:endParaRPr lang="pt-BR" sz="1600" b="1" dirty="0">
              <a:ln/>
              <a:solidFill>
                <a:schemeClr val="accent4"/>
              </a:solidFill>
            </a:endParaRPr>
          </a:p>
          <a:p>
            <a:endParaRPr lang="pt-BR" sz="1600" b="1" dirty="0" smtClean="0">
              <a:ln/>
              <a:solidFill>
                <a:schemeClr val="accent4"/>
              </a:solidFill>
            </a:endParaRPr>
          </a:p>
          <a:p>
            <a:endParaRPr lang="pt-BR" sz="1600" b="1" dirty="0" smtClean="0">
              <a:ln/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b="1" dirty="0" smtClean="0">
              <a:ln/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b="1" dirty="0" smtClean="0">
              <a:ln/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b="1" dirty="0" smtClean="0">
              <a:ln/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b="1" dirty="0">
              <a:ln/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b="1" dirty="0" smtClean="0">
              <a:ln/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b="1" dirty="0">
              <a:ln/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b="1" dirty="0" smtClean="0">
              <a:ln/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200" b="1" dirty="0">
                <a:ln/>
                <a:solidFill>
                  <a:schemeClr val="accent4"/>
                </a:solidFill>
              </a:rPr>
              <a:t>Fonte: Agência Câmara de Notícias</a:t>
            </a:r>
            <a:endParaRPr lang="pt-BR" sz="1200" b="1" dirty="0" smtClean="0">
              <a:ln/>
              <a:solidFill>
                <a:schemeClr val="accent4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7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380104" y="450814"/>
            <a:ext cx="9204106" cy="6250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PROBLEMAS HISTÓRICOS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495437" y="1111487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Espaço Reservado para Texto 2"/>
          <p:cNvSpPr>
            <a:spLocks noGrp="1"/>
          </p:cNvSpPr>
          <p:nvPr>
            <p:ph type="body" sz="quarter" idx="16"/>
          </p:nvPr>
        </p:nvSpPr>
        <p:spPr>
          <a:xfrm>
            <a:off x="771179" y="1512661"/>
            <a:ext cx="10421957" cy="5551309"/>
          </a:xfrm>
        </p:spPr>
        <p:txBody>
          <a:bodyPr/>
          <a:lstStyle/>
          <a:p>
            <a:r>
              <a:rPr lang="pt-BR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GARIMPO</a:t>
            </a:r>
          </a:p>
          <a:p>
            <a:r>
              <a:rPr lang="it-IT" dirty="0">
                <a:solidFill>
                  <a:srgbClr val="002060"/>
                </a:solidFill>
              </a:rPr>
              <a:t>Bruce Albert entrevista Davi Kopenawa</a:t>
            </a:r>
          </a:p>
          <a:p>
            <a:r>
              <a:rPr lang="pt-BR" dirty="0">
                <a:solidFill>
                  <a:schemeClr val="tx1"/>
                </a:solidFill>
              </a:rPr>
              <a:t>N</a:t>
            </a:r>
            <a:r>
              <a:rPr lang="pt-BR" dirty="0" smtClean="0">
                <a:solidFill>
                  <a:schemeClr val="tx1"/>
                </a:solidFill>
              </a:rPr>
              <a:t>o </a:t>
            </a:r>
            <a:r>
              <a:rPr lang="pt-BR" dirty="0">
                <a:solidFill>
                  <a:schemeClr val="tx1"/>
                </a:solidFill>
              </a:rPr>
              <a:t>dia 09 de março de 1990, Davi </a:t>
            </a:r>
            <a:r>
              <a:rPr lang="pt-BR" dirty="0" err="1">
                <a:solidFill>
                  <a:schemeClr val="tx1"/>
                </a:solidFill>
              </a:rPr>
              <a:t>Kopenawa</a:t>
            </a:r>
            <a:r>
              <a:rPr lang="pt-BR" dirty="0">
                <a:solidFill>
                  <a:schemeClr val="tx1"/>
                </a:solidFill>
              </a:rPr>
              <a:t> Yanomami respondeu na própria língua às perguntas do antropólogo Bruce Albert, revelando a visão do jovem pajé da aldeia </a:t>
            </a:r>
            <a:r>
              <a:rPr lang="pt-BR" dirty="0" err="1">
                <a:solidFill>
                  <a:schemeClr val="tx1"/>
                </a:solidFill>
              </a:rPr>
              <a:t>Demini</a:t>
            </a:r>
            <a:r>
              <a:rPr lang="pt-BR" dirty="0">
                <a:solidFill>
                  <a:schemeClr val="tx1"/>
                </a:solidFill>
              </a:rPr>
              <a:t> sobre o drama vivido atualmente pelo o seu povo.</a:t>
            </a:r>
            <a:endParaRPr lang="pt-BR" dirty="0" smtClean="0">
              <a:ln w="0"/>
              <a:solidFill>
                <a:schemeClr val="tx1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 smtClean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 smtClean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200" dirty="0" smtClean="0">
                <a:ln w="0"/>
                <a:solidFill>
                  <a:schemeClr val="bg1"/>
                </a:solidFill>
              </a:rPr>
              <a:t>Fonte: Página dos Povos Indígenas do Brasil - https</a:t>
            </a:r>
            <a:r>
              <a:rPr lang="pt-BR" sz="1200" dirty="0">
                <a:ln w="0"/>
                <a:solidFill>
                  <a:schemeClr val="bg1"/>
                </a:solidFill>
              </a:rPr>
              <a:t>://pib.socioambiental.org/pt/Povo:Yanomami#Bruce_Albert_entrevista_Davi_Kopenawa</a:t>
            </a:r>
            <a:endParaRPr lang="pt-BR" sz="1200" dirty="0" smtClean="0">
              <a:ln w="0"/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48" y="3235844"/>
            <a:ext cx="10157553" cy="268605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3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435847" y="475628"/>
            <a:ext cx="9204106" cy="6250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PROBLEMAS HISTÓRICOS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495437" y="1111487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Espaço Reservado para Texto 2"/>
          <p:cNvSpPr>
            <a:spLocks noGrp="1"/>
          </p:cNvSpPr>
          <p:nvPr>
            <p:ph type="body" sz="quarter" idx="16"/>
          </p:nvPr>
        </p:nvSpPr>
        <p:spPr>
          <a:xfrm>
            <a:off x="493479" y="1434837"/>
            <a:ext cx="10421957" cy="5551309"/>
          </a:xfrm>
        </p:spPr>
        <p:txBody>
          <a:bodyPr/>
          <a:lstStyle/>
          <a:p>
            <a:pPr algn="just"/>
            <a:r>
              <a:rPr lang="pt-BR" sz="2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/>
                </a:solidFill>
              </a:rPr>
              <a:t>DAVI KOPENAWA EM ENTREVISTA PARA O RODA VIDA - </a:t>
            </a:r>
            <a:r>
              <a:rPr lang="pt-BR" dirty="0" smtClean="0">
                <a:solidFill>
                  <a:schemeClr val="tx2"/>
                </a:solidFill>
              </a:rPr>
              <a:t>A </a:t>
            </a:r>
            <a:r>
              <a:rPr lang="pt-BR" dirty="0">
                <a:solidFill>
                  <a:schemeClr val="tx2"/>
                </a:solidFill>
              </a:rPr>
              <a:t>gente está sofrendo mais da doença da malária, [fala duas palavras incompreensíveis], epidemia... Então, os três tipos de doença que tá matando mais</a:t>
            </a:r>
            <a:r>
              <a:rPr lang="pt-BR" dirty="0" smtClean="0">
                <a:solidFill>
                  <a:schemeClr val="tx2"/>
                </a:solidFill>
              </a:rPr>
              <a:t>.</a:t>
            </a:r>
            <a:endParaRPr lang="pt-BR" sz="22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2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 smtClean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 smtClean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 smtClean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 smtClean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 smtClean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 smtClean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200" dirty="0" smtClean="0">
                <a:ln w="0"/>
                <a:solidFill>
                  <a:schemeClr val="bg1"/>
                </a:solidFill>
              </a:rPr>
              <a:t>Fonte</a:t>
            </a:r>
            <a:r>
              <a:rPr lang="pt-BR" sz="1200" dirty="0">
                <a:ln w="0"/>
                <a:solidFill>
                  <a:schemeClr val="bg1"/>
                </a:solidFill>
              </a:rPr>
              <a:t>: </a:t>
            </a:r>
            <a:r>
              <a:rPr lang="pt-BR" sz="1200" dirty="0" smtClean="0">
                <a:ln w="0"/>
                <a:solidFill>
                  <a:schemeClr val="bg1"/>
                </a:solidFill>
              </a:rPr>
              <a:t>youtube.com.br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8841"/>
          <a:stretch/>
        </p:blipFill>
        <p:spPr>
          <a:xfrm>
            <a:off x="1066296" y="2304116"/>
            <a:ext cx="9573657" cy="417539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9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398217" y="504350"/>
            <a:ext cx="9204106" cy="6250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PROBLEMAS HISTÓRICOS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495437" y="1111487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Espaço Reservado para Texto 2"/>
          <p:cNvSpPr>
            <a:spLocks noGrp="1"/>
          </p:cNvSpPr>
          <p:nvPr>
            <p:ph type="body" sz="quarter" idx="16"/>
          </p:nvPr>
        </p:nvSpPr>
        <p:spPr>
          <a:xfrm>
            <a:off x="397254" y="1408386"/>
            <a:ext cx="10421957" cy="5449614"/>
          </a:xfrm>
        </p:spPr>
        <p:txBody>
          <a:bodyPr/>
          <a:lstStyle/>
          <a:p>
            <a:r>
              <a:rPr lang="pt-BR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GARIMPO</a:t>
            </a:r>
          </a:p>
          <a:p>
            <a:r>
              <a:rPr lang="it-IT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Denúncia de garimpo em 2012</a:t>
            </a: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endParaRPr lang="pt-BR" sz="1600" dirty="0" smtClean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 smtClean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 smtClean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 smtClean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 smtClean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200" dirty="0" smtClean="0">
              <a:ln w="0"/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200" dirty="0" smtClean="0">
                <a:ln w="0"/>
                <a:solidFill>
                  <a:schemeClr val="bg1"/>
                </a:solidFill>
              </a:rPr>
              <a:t>Fonte</a:t>
            </a:r>
            <a:r>
              <a:rPr lang="pt-BR" sz="1200" dirty="0">
                <a:ln w="0"/>
                <a:solidFill>
                  <a:schemeClr val="bg1"/>
                </a:solidFill>
              </a:rPr>
              <a:t>: http://verbetes.cetem.gov.br/</a:t>
            </a:r>
            <a:endParaRPr lang="pt-BR" sz="1200" dirty="0" smtClean="0">
              <a:ln w="0"/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23" y="2237235"/>
            <a:ext cx="7000875" cy="405971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257" y="1522493"/>
            <a:ext cx="3756441" cy="495701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531344" y="391788"/>
            <a:ext cx="8978747" cy="588714"/>
          </a:xfrm>
        </p:spPr>
        <p:txBody>
          <a:bodyPr/>
          <a:lstStyle/>
          <a:p>
            <a:r>
              <a:rPr lang="pt-BR" sz="3200" dirty="0" smtClean="0"/>
              <a:t>DIFICULDADE – REGIÃO DE SURUCUCU</a:t>
            </a:r>
            <a:endParaRPr lang="pt-BR" sz="320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6"/>
          </p:nvPr>
        </p:nvSpPr>
        <p:spPr>
          <a:xfrm>
            <a:off x="796516" y="1680880"/>
            <a:ext cx="10185031" cy="4616067"/>
          </a:xfrm>
        </p:spPr>
        <p:txBody>
          <a:bodyPr/>
          <a:lstStyle/>
          <a:p>
            <a:pPr algn="just"/>
            <a:r>
              <a:rPr lang="pt-BR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Dificuldades das equipes de saúde da região de Surucucu para fazer os atendimentos de saúde.  </a:t>
            </a:r>
            <a:endParaRPr lang="pt-BR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t-BR" sz="2800" dirty="0" smtClean="0">
                <a:solidFill>
                  <a:schemeClr val="tx1"/>
                </a:solidFill>
              </a:rPr>
              <a:t>XITEI</a:t>
            </a:r>
            <a:r>
              <a:rPr lang="pt-BR" sz="2800" dirty="0">
                <a:solidFill>
                  <a:schemeClr val="tx1"/>
                </a:solidFill>
              </a:rPr>
              <a:t>: </a:t>
            </a:r>
            <a:r>
              <a:rPr lang="pt-BR" sz="2800" dirty="0" smtClean="0">
                <a:solidFill>
                  <a:schemeClr val="tx1"/>
                </a:solidFill>
              </a:rPr>
              <a:t>Agressão </a:t>
            </a:r>
            <a:r>
              <a:rPr lang="pt-BR" sz="2800" dirty="0">
                <a:solidFill>
                  <a:schemeClr val="tx1"/>
                </a:solidFill>
              </a:rPr>
              <a:t>com múltiplas  lesões </a:t>
            </a:r>
            <a:r>
              <a:rPr lang="pt-BR" sz="2800" dirty="0" smtClean="0">
                <a:solidFill>
                  <a:schemeClr val="tx1"/>
                </a:solidFill>
              </a:rPr>
              <a:t>corporais.</a:t>
            </a:r>
          </a:p>
          <a:p>
            <a:pPr marL="285750" indent="-285750" algn="just">
              <a:buFontTx/>
              <a:buChar char="-"/>
            </a:pPr>
            <a:r>
              <a:rPr lang="pt-BR" sz="2800" dirty="0" smtClean="0">
                <a:solidFill>
                  <a:schemeClr val="tx1"/>
                </a:solidFill>
              </a:rPr>
              <a:t>HAXIU</a:t>
            </a:r>
            <a:r>
              <a:rPr lang="pt-BR" sz="2800" dirty="0">
                <a:solidFill>
                  <a:schemeClr val="tx1"/>
                </a:solidFill>
              </a:rPr>
              <a:t>:  </a:t>
            </a:r>
            <a:r>
              <a:rPr lang="pt-BR" sz="2800" dirty="0" smtClean="0">
                <a:solidFill>
                  <a:schemeClr val="tx1"/>
                </a:solidFill>
              </a:rPr>
              <a:t>Ataque com arma </a:t>
            </a:r>
            <a:r>
              <a:rPr lang="pt-BR" sz="2800" dirty="0">
                <a:solidFill>
                  <a:schemeClr val="tx1"/>
                </a:solidFill>
              </a:rPr>
              <a:t>de fogo contra a </a:t>
            </a:r>
            <a:r>
              <a:rPr lang="pt-BR" sz="2800" dirty="0" smtClean="0">
                <a:solidFill>
                  <a:schemeClr val="tx1"/>
                </a:solidFill>
              </a:rPr>
              <a:t>equipe.</a:t>
            </a:r>
          </a:p>
          <a:p>
            <a:pPr marL="285750" indent="-285750" algn="just">
              <a:buFontTx/>
              <a:buChar char="-"/>
            </a:pPr>
            <a:r>
              <a:rPr lang="pt-BR" sz="2800" dirty="0" smtClean="0">
                <a:solidFill>
                  <a:schemeClr val="tx1"/>
                </a:solidFill>
              </a:rPr>
              <a:t>HAKOMA</a:t>
            </a:r>
            <a:r>
              <a:rPr lang="pt-BR" sz="2800" dirty="0">
                <a:solidFill>
                  <a:schemeClr val="tx1"/>
                </a:solidFill>
              </a:rPr>
              <a:t>: Conflitos e agressão contra </a:t>
            </a:r>
            <a:r>
              <a:rPr lang="pt-BR" sz="2800" dirty="0" smtClean="0">
                <a:solidFill>
                  <a:schemeClr val="tx1"/>
                </a:solidFill>
              </a:rPr>
              <a:t>equipe.</a:t>
            </a:r>
          </a:p>
          <a:p>
            <a:pPr marL="285750" indent="-285750" algn="just">
              <a:buFontTx/>
              <a:buChar char="-"/>
            </a:pPr>
            <a:r>
              <a:rPr lang="pt-BR" sz="2800" dirty="0" smtClean="0">
                <a:solidFill>
                  <a:schemeClr val="tx1"/>
                </a:solidFill>
              </a:rPr>
              <a:t>PARIMA</a:t>
            </a:r>
            <a:r>
              <a:rPr lang="pt-BR" sz="2800" dirty="0">
                <a:solidFill>
                  <a:schemeClr val="tx1"/>
                </a:solidFill>
              </a:rPr>
              <a:t>: Agressão contra equipe, tentativa de agressão, ofensas verbais</a:t>
            </a:r>
            <a:r>
              <a:rPr lang="pt-BR" sz="2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pt-BR" sz="2800" dirty="0" smtClean="0">
                <a:solidFill>
                  <a:schemeClr val="tx1"/>
                </a:solidFill>
              </a:rPr>
              <a:t>KAYANAU</a:t>
            </a:r>
            <a:r>
              <a:rPr lang="pt-BR" sz="2800" dirty="0">
                <a:solidFill>
                  <a:schemeClr val="tx1"/>
                </a:solidFill>
              </a:rPr>
              <a:t>: Insegurança e dificuldade no </a:t>
            </a:r>
            <a:r>
              <a:rPr lang="pt-BR" sz="2800" dirty="0" smtClean="0">
                <a:solidFill>
                  <a:schemeClr val="tx1"/>
                </a:solidFill>
              </a:rPr>
              <a:t>acesso.</a:t>
            </a:r>
          </a:p>
          <a:p>
            <a:pPr marL="285750" indent="-285750" algn="just">
              <a:buFontTx/>
              <a:buChar char="-"/>
            </a:pPr>
            <a:r>
              <a:rPr lang="pt-BR" sz="2800" dirty="0" smtClean="0">
                <a:solidFill>
                  <a:schemeClr val="tx1"/>
                </a:solidFill>
              </a:rPr>
              <a:t>HOMOXI</a:t>
            </a:r>
            <a:r>
              <a:rPr lang="pt-BR" sz="2800" dirty="0">
                <a:solidFill>
                  <a:schemeClr val="tx1"/>
                </a:solidFill>
              </a:rPr>
              <a:t>: Recente mudança de local com acesso difícil.</a:t>
            </a:r>
          </a:p>
        </p:txBody>
      </p:sp>
      <p:cxnSp>
        <p:nvCxnSpPr>
          <p:cNvPr id="6" name="Conector reto 5"/>
          <p:cNvCxnSpPr/>
          <p:nvPr/>
        </p:nvCxnSpPr>
        <p:spPr>
          <a:xfrm>
            <a:off x="1531344" y="1012336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1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531344" y="391788"/>
            <a:ext cx="8978747" cy="588714"/>
          </a:xfrm>
        </p:spPr>
        <p:txBody>
          <a:bodyPr/>
          <a:lstStyle/>
          <a:p>
            <a:r>
              <a:rPr lang="pt-BR" sz="3200" dirty="0"/>
              <a:t>DIFICULDADE – REGIÃO DE SURUCUCU</a:t>
            </a:r>
          </a:p>
        </p:txBody>
      </p:sp>
      <p:cxnSp>
        <p:nvCxnSpPr>
          <p:cNvPr id="6" name="Conector reto 5"/>
          <p:cNvCxnSpPr/>
          <p:nvPr/>
        </p:nvCxnSpPr>
        <p:spPr>
          <a:xfrm>
            <a:off x="1531344" y="1012336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3311" t="6260" r="5649" b="4498"/>
          <a:stretch/>
        </p:blipFill>
        <p:spPr>
          <a:xfrm>
            <a:off x="3858936" y="2495095"/>
            <a:ext cx="3514212" cy="380185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251" y="3522089"/>
            <a:ext cx="2324960" cy="313998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024" y="1352228"/>
            <a:ext cx="2857500" cy="200977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16866"/>
          <a:stretch/>
        </p:blipFill>
        <p:spPr>
          <a:xfrm>
            <a:off x="183438" y="1537403"/>
            <a:ext cx="3492060" cy="418147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199860" y="1537403"/>
            <a:ext cx="2870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FATORES DIVERSOS: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c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ultura; conflitos internos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3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571242" y="454748"/>
            <a:ext cx="9510727" cy="6058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AÇÕES </a:t>
            </a: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EM 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APOIO AO DSEI</a:t>
            </a:r>
          </a:p>
        </p:txBody>
      </p:sp>
      <p:sp>
        <p:nvSpPr>
          <p:cNvPr id="9" name="Espaço Reservado para Texto 5"/>
          <p:cNvSpPr txBox="1">
            <a:spLocks/>
          </p:cNvSpPr>
          <p:nvPr/>
        </p:nvSpPr>
        <p:spPr>
          <a:xfrm>
            <a:off x="588488" y="1588352"/>
            <a:ext cx="5006683" cy="529017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INVESTIMENTOS / CUSTOS</a:t>
            </a:r>
          </a:p>
        </p:txBody>
      </p:sp>
      <p:sp>
        <p:nvSpPr>
          <p:cNvPr id="10" name="Espaço Reservado para Texto 6"/>
          <p:cNvSpPr txBox="1">
            <a:spLocks/>
          </p:cNvSpPr>
          <p:nvPr/>
        </p:nvSpPr>
        <p:spPr>
          <a:xfrm>
            <a:off x="399156" y="2007779"/>
            <a:ext cx="6009680" cy="4654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Foram destinados ao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DSEI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Yanomami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nos últimos 3 anos mais de R$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261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milhões de reais.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R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$ 8,3 milhões se destinaram à compra de insumos, equipamentos e materiais médicos hospitalares para o Distrito.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Em 2020,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R$ 28 milhões para contratação de fretamento de aeronaves de asa fixa e móvel.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Em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2021, até a presente data, mais de R$ 29 milhões já foram investidos.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675368" y="1078357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558" y="2285327"/>
            <a:ext cx="4731062" cy="369094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3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602907" y="444839"/>
            <a:ext cx="9510727" cy="6058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AÇÕES EM APOIO AO DSEI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sp>
        <p:nvSpPr>
          <p:cNvPr id="9" name="Espaço Reservado para Texto 5"/>
          <p:cNvSpPr txBox="1">
            <a:spLocks/>
          </p:cNvSpPr>
          <p:nvPr/>
        </p:nvSpPr>
        <p:spPr>
          <a:xfrm>
            <a:off x="672175" y="1459482"/>
            <a:ext cx="4983332" cy="400949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REPASSE FINANCEIRO</a:t>
            </a:r>
          </a:p>
        </p:txBody>
      </p:sp>
      <p:sp>
        <p:nvSpPr>
          <p:cNvPr id="10" name="Espaço Reservado para Texto 6"/>
          <p:cNvSpPr txBox="1">
            <a:spLocks/>
          </p:cNvSpPr>
          <p:nvPr/>
        </p:nvSpPr>
        <p:spPr>
          <a:xfrm>
            <a:off x="214850" y="1826314"/>
            <a:ext cx="6048260" cy="43288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675368" y="1078357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350245" y="1783594"/>
            <a:ext cx="1090520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O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DSEI Yanomami tem autonomia administrativa e financeira para gerenciar suas despesas e contratos, cabendo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à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Unidade Central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a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descentralização orçamentária e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fiscalização das ações.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Entre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os 34 DSEI, o Distrito Yanomami foi o que recebeu mais recursos em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2020 e 2021. Previsão de até o final do ano de descentralização de mais R$ 7 milhões.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510841"/>
              </p:ext>
            </p:extLst>
          </p:nvPr>
        </p:nvGraphicFramePr>
        <p:xfrm>
          <a:off x="1412586" y="2721219"/>
          <a:ext cx="9701048" cy="2956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1812">
                  <a:extLst>
                    <a:ext uri="{9D8B030D-6E8A-4147-A177-3AD203B41FA5}">
                      <a16:colId xmlns:a16="http://schemas.microsoft.com/office/drawing/2014/main" xmlns="" val="984491771"/>
                    </a:ext>
                  </a:extLst>
                </a:gridCol>
                <a:gridCol w="7309236">
                  <a:extLst>
                    <a:ext uri="{9D8B030D-6E8A-4147-A177-3AD203B41FA5}">
                      <a16:colId xmlns:a16="http://schemas.microsoft.com/office/drawing/2014/main" xmlns="" val="264777859"/>
                    </a:ext>
                  </a:extLst>
                </a:gridCol>
              </a:tblGrid>
              <a:tr h="295678">
                <a:tc>
                  <a:txBody>
                    <a:bodyPr/>
                    <a:lstStyle/>
                    <a:p>
                      <a:r>
                        <a:rPr lang="pt-BR" b="0" dirty="0" smtClean="0"/>
                        <a:t>Período </a:t>
                      </a:r>
                      <a:endParaRPr lang="pt-B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0" dirty="0" smtClean="0"/>
                        <a:t>Total repassado para o DSEI</a:t>
                      </a:r>
                      <a:endParaRPr lang="pt-B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9956317"/>
                  </a:ext>
                </a:extLst>
              </a:tr>
              <a:tr h="295678">
                <a:tc>
                  <a:txBody>
                    <a:bodyPr/>
                    <a:lstStyle/>
                    <a:p>
                      <a:r>
                        <a:rPr lang="pt-BR" dirty="0" smtClean="0"/>
                        <a:t>2015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R$: 83.553.908,81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8064571"/>
                  </a:ext>
                </a:extLst>
              </a:tr>
              <a:tr h="295678">
                <a:tc>
                  <a:txBody>
                    <a:bodyPr/>
                    <a:lstStyle/>
                    <a:p>
                      <a:r>
                        <a:rPr lang="pt-BR" dirty="0" smtClean="0"/>
                        <a:t>2016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R$: 93.190.104,90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5257986"/>
                  </a:ext>
                </a:extLst>
              </a:tr>
              <a:tr h="295678">
                <a:tc>
                  <a:txBody>
                    <a:bodyPr/>
                    <a:lstStyle/>
                    <a:p>
                      <a:r>
                        <a:rPr lang="pt-BR" dirty="0" smtClean="0"/>
                        <a:t>2017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R$: 91.143.388,92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2076188"/>
                  </a:ext>
                </a:extLst>
              </a:tr>
              <a:tr h="295678">
                <a:tc>
                  <a:txBody>
                    <a:bodyPr/>
                    <a:lstStyle/>
                    <a:p>
                      <a:r>
                        <a:rPr lang="pt-BR" dirty="0" smtClean="0"/>
                        <a:t>2018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R$: 91.129.486,69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8634412"/>
                  </a:ext>
                </a:extLst>
              </a:tr>
              <a:tr h="295678">
                <a:tc>
                  <a:txBody>
                    <a:bodyPr/>
                    <a:lstStyle/>
                    <a:p>
                      <a:r>
                        <a:rPr lang="pt-BR" dirty="0" smtClean="0"/>
                        <a:t>2019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R$: 80.339.671,31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7312870"/>
                  </a:ext>
                </a:extLst>
              </a:tr>
              <a:tr h="295678">
                <a:tc>
                  <a:txBody>
                    <a:bodyPr/>
                    <a:lstStyle/>
                    <a:p>
                      <a:r>
                        <a:rPr lang="pt-BR" dirty="0" smtClean="0"/>
                        <a:t>2020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R$: 84.561.655,46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2058071"/>
                  </a:ext>
                </a:extLst>
              </a:tr>
              <a:tr h="396522">
                <a:tc>
                  <a:txBody>
                    <a:bodyPr/>
                    <a:lstStyle/>
                    <a:p>
                      <a:r>
                        <a:rPr lang="pt-BR" dirty="0" smtClean="0"/>
                        <a:t>2021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R$ 96.827.559,45, ACRÉSCIMO DE 14,5% em relação ao 2020.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6050118"/>
                  </a:ext>
                </a:extLst>
              </a:tr>
            </a:tbl>
          </a:graphicData>
        </a:graphic>
      </p:graphicFrame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0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D2FEF37B-B4F1-4920-9C0B-996355BCA6C7}"/>
              </a:ext>
            </a:extLst>
          </p:cNvPr>
          <p:cNvSpPr/>
          <p:nvPr/>
        </p:nvSpPr>
        <p:spPr>
          <a:xfrm>
            <a:off x="203874" y="1719988"/>
            <a:ext cx="8091783" cy="3498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667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14.600</a:t>
            </a:r>
            <a:r>
              <a:rPr lang="pt-BR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400" dirty="0"/>
              <a:t>profissionais de saúde. Destes, </a:t>
            </a:r>
            <a:r>
              <a:rPr lang="pt-BR" sz="2667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52%</a:t>
            </a:r>
            <a:r>
              <a:rPr lang="pt-BR" sz="2667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400" dirty="0"/>
              <a:t>são indígenas</a:t>
            </a:r>
          </a:p>
          <a:p>
            <a:endParaRPr lang="pt-BR" sz="2667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sz="2667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367</a:t>
            </a:r>
            <a:r>
              <a:rPr lang="pt-BR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400" dirty="0"/>
              <a:t>Polos Bases, </a:t>
            </a:r>
            <a:r>
              <a:rPr lang="pt-BR" sz="2667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69</a:t>
            </a:r>
            <a:r>
              <a:rPr lang="pt-BR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400" dirty="0"/>
              <a:t>CASAI (Casa de Saúde Indígena)</a:t>
            </a:r>
          </a:p>
          <a:p>
            <a:endParaRPr lang="pt-BR" sz="2400" dirty="0"/>
          </a:p>
          <a:p>
            <a:r>
              <a:rPr lang="pt-BR" sz="2667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1.199</a:t>
            </a:r>
            <a:r>
              <a:rPr lang="pt-BR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400" dirty="0"/>
              <a:t>UBSI (Unidade Básica de Saúde Indígena)</a:t>
            </a:r>
          </a:p>
          <a:p>
            <a:endParaRPr lang="pt-BR" sz="2400" dirty="0"/>
          </a:p>
          <a:p>
            <a:r>
              <a:rPr lang="pt-BR" sz="2667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950.122</a:t>
            </a:r>
            <a:r>
              <a:rPr lang="pt-BR" sz="2400" dirty="0"/>
              <a:t> km2 de área de abrangência dos DSEI</a:t>
            </a:r>
          </a:p>
          <a:p>
            <a:endParaRPr lang="pt-BR" sz="2400" dirty="0"/>
          </a:p>
        </p:txBody>
      </p:sp>
      <p:cxnSp>
        <p:nvCxnSpPr>
          <p:cNvPr id="4" name="Conector reto 3"/>
          <p:cNvCxnSpPr/>
          <p:nvPr/>
        </p:nvCxnSpPr>
        <p:spPr>
          <a:xfrm>
            <a:off x="307266" y="2552191"/>
            <a:ext cx="766554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307266" y="3459157"/>
            <a:ext cx="766554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307266" y="4252729"/>
            <a:ext cx="766554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A3DF9E60-319A-42DE-9804-B2AE6B5A94A3}"/>
              </a:ext>
            </a:extLst>
          </p:cNvPr>
          <p:cNvSpPr/>
          <p:nvPr/>
        </p:nvSpPr>
        <p:spPr>
          <a:xfrm>
            <a:off x="517473" y="297009"/>
            <a:ext cx="5833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SAÚDE INDÍGENA EM NÚMEROS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7"/>
          <a:stretch/>
        </p:blipFill>
        <p:spPr>
          <a:xfrm>
            <a:off x="8399049" y="1719988"/>
            <a:ext cx="3552691" cy="472947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3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657604" y="451232"/>
            <a:ext cx="9510727" cy="6058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AÇÕES </a:t>
            </a: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EM 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APOIO AO DSEI</a:t>
            </a:r>
          </a:p>
        </p:txBody>
      </p:sp>
      <p:sp>
        <p:nvSpPr>
          <p:cNvPr id="9" name="Espaço Reservado para Texto 5"/>
          <p:cNvSpPr txBox="1">
            <a:spLocks/>
          </p:cNvSpPr>
          <p:nvPr/>
        </p:nvSpPr>
        <p:spPr>
          <a:xfrm>
            <a:off x="367862" y="1389569"/>
            <a:ext cx="7920304" cy="400949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ENVIO MEDICAMENTOS E INSUMOS</a:t>
            </a:r>
          </a:p>
        </p:txBody>
      </p:sp>
      <p:sp>
        <p:nvSpPr>
          <p:cNvPr id="10" name="Espaço Reservado para Texto 6"/>
          <p:cNvSpPr txBox="1">
            <a:spLocks/>
          </p:cNvSpPr>
          <p:nvPr/>
        </p:nvSpPr>
        <p:spPr>
          <a:xfrm>
            <a:off x="214850" y="1826314"/>
            <a:ext cx="6048260" cy="43288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675368" y="1078357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47306" t="39694" r="9477" b="17956"/>
          <a:stretch/>
        </p:blipFill>
        <p:spPr>
          <a:xfrm>
            <a:off x="612249" y="2140100"/>
            <a:ext cx="5108504" cy="427174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46205" t="29551" r="8952" b="20744"/>
          <a:stretch/>
        </p:blipFill>
        <p:spPr>
          <a:xfrm>
            <a:off x="6162677" y="2079817"/>
            <a:ext cx="5227093" cy="416332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606942" y="1678153"/>
            <a:ext cx="11191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2020</a:t>
            </a:r>
            <a:endParaRPr kumimoji="0" lang="pt-BR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051282" y="1694981"/>
            <a:ext cx="11254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2021</a:t>
            </a:r>
            <a:endParaRPr kumimoji="0" lang="pt-BR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6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657604" y="436838"/>
            <a:ext cx="9510727" cy="6058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AÇÕES EM APOIO AO DSEI</a:t>
            </a:r>
          </a:p>
        </p:txBody>
      </p:sp>
      <p:sp>
        <p:nvSpPr>
          <p:cNvPr id="9" name="Espaço Reservado para Texto 5"/>
          <p:cNvSpPr txBox="1">
            <a:spLocks/>
          </p:cNvSpPr>
          <p:nvPr/>
        </p:nvSpPr>
        <p:spPr>
          <a:xfrm>
            <a:off x="591230" y="1377634"/>
            <a:ext cx="4983332" cy="400949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VIGILÂNCIA NUTRICIONAL</a:t>
            </a:r>
          </a:p>
        </p:txBody>
      </p:sp>
      <p:sp>
        <p:nvSpPr>
          <p:cNvPr id="10" name="Espaço Reservado para Texto 6"/>
          <p:cNvSpPr txBox="1">
            <a:spLocks/>
          </p:cNvSpPr>
          <p:nvPr/>
        </p:nvSpPr>
        <p:spPr>
          <a:xfrm>
            <a:off x="214850" y="1826314"/>
            <a:ext cx="6048260" cy="43288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675368" y="1078357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aixaDeTexto 2"/>
          <p:cNvSpPr txBox="1"/>
          <p:nvPr/>
        </p:nvSpPr>
        <p:spPr>
          <a:xfrm>
            <a:off x="350244" y="1666334"/>
            <a:ext cx="109052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Distribuição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da suplementação profilática com ferro e ácido fólico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para as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gestantes e sulfato ferroso para crianças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indígenas;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Distribuição de suplementação profilática de doses de vitamina A para crianças de 06 a 59 meses de idade visando prevenir a carência, a xeroftalmia e a cegueira de origem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nutricional;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Disponibilização de kits pedagógicos para multiplicação da Estratégia de Atenção Integrada às Doenças Prevalentes na Infância sendo que novos multiplicadores da estratégia do DSEI Yanomami foram capacitados no 1º semestre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2021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;</a:t>
            </a: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No 2º semestre de 2021, o DSEI Yanomami recebeu 10.000 sachês de suplementos alimentar para crianças com déficit nutricional que estão na faixa etária de 6 meses a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4 anos;</a:t>
            </a:r>
            <a:endParaRPr lang="pt-BR" sz="2000" dirty="0">
              <a:latin typeface="Roboto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 Distribuição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de Material de apoio às EMSI com “Discos de Avaliação do Estado Nutricional” de crianças menores de 5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anos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;</a:t>
            </a: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Treinamento prático na Atenção ao Pré-Natal, parceria com a Organização Pan-Americana da Saúde (OPAS). O DSEI Yanomami contou com a capacitação de 25 profissionais para qualificação da atenção ao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pré-natal.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9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657604" y="447348"/>
            <a:ext cx="9510727" cy="6058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AÇÕES EM APOIO AO DSEI</a:t>
            </a:r>
          </a:p>
        </p:txBody>
      </p:sp>
      <p:sp>
        <p:nvSpPr>
          <p:cNvPr id="9" name="Espaço Reservado para Texto 5"/>
          <p:cNvSpPr txBox="1">
            <a:spLocks/>
          </p:cNvSpPr>
          <p:nvPr/>
        </p:nvSpPr>
        <p:spPr>
          <a:xfrm>
            <a:off x="612250" y="1416960"/>
            <a:ext cx="7897922" cy="400949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AÇÕES DE ACESSO À ÁGUA POTÁVEL </a:t>
            </a:r>
          </a:p>
        </p:txBody>
      </p:sp>
      <p:sp>
        <p:nvSpPr>
          <p:cNvPr id="10" name="Espaço Reservado para Texto 6"/>
          <p:cNvSpPr txBox="1">
            <a:spLocks/>
          </p:cNvSpPr>
          <p:nvPr/>
        </p:nvSpPr>
        <p:spPr>
          <a:xfrm>
            <a:off x="214850" y="1826314"/>
            <a:ext cx="6048260" cy="43288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675368" y="1078357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aixaDeTexto 2"/>
          <p:cNvSpPr txBox="1"/>
          <p:nvPr/>
        </p:nvSpPr>
        <p:spPr>
          <a:xfrm>
            <a:off x="612250" y="1771543"/>
            <a:ext cx="10905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Das aldeias elencadas como prioritárias pelo DSEI para recebimento de sistema de abastecimento de água, conforme informado pelo DSEI e apresentado na tabela abaixo, cinco delas foram concluídas em 2021,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e as demais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com conclusão prevista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para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janeiro de 2022.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1443445" y="2721166"/>
            <a:ext cx="8677275" cy="3758343"/>
            <a:chOff x="1517018" y="2538603"/>
            <a:chExt cx="8677275" cy="3758343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2"/>
            <a:srcRect t="1602"/>
            <a:stretch/>
          </p:blipFill>
          <p:spPr>
            <a:xfrm>
              <a:off x="1517018" y="2538603"/>
              <a:ext cx="8677275" cy="3758343"/>
            </a:xfrm>
            <a:prstGeom prst="rect">
              <a:avLst/>
            </a:prstGeom>
          </p:spPr>
        </p:pic>
        <p:sp>
          <p:nvSpPr>
            <p:cNvPr id="5" name="Retângulo 4"/>
            <p:cNvSpPr/>
            <p:nvPr/>
          </p:nvSpPr>
          <p:spPr>
            <a:xfrm>
              <a:off x="7644809" y="5007935"/>
              <a:ext cx="2434856" cy="978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2"/>
            <a:srcRect l="70094" t="88660" r="6747" b="7164"/>
            <a:stretch/>
          </p:blipFill>
          <p:spPr>
            <a:xfrm>
              <a:off x="7644809" y="5417287"/>
              <a:ext cx="2009554" cy="159489"/>
            </a:xfrm>
            <a:prstGeom prst="rect">
              <a:avLst/>
            </a:prstGeom>
          </p:spPr>
        </p:pic>
      </p:grpSp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575138" y="467699"/>
            <a:ext cx="9510727" cy="6058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AÇÕES EM APOIO AO DSEI</a:t>
            </a:r>
          </a:p>
        </p:txBody>
      </p:sp>
      <p:sp>
        <p:nvSpPr>
          <p:cNvPr id="9" name="Espaço Reservado para Texto 5"/>
          <p:cNvSpPr txBox="1">
            <a:spLocks/>
          </p:cNvSpPr>
          <p:nvPr/>
        </p:nvSpPr>
        <p:spPr>
          <a:xfrm>
            <a:off x="580455" y="1405886"/>
            <a:ext cx="7388750" cy="400949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AÇÕES DE ACESSO À ÁGUA POTÁVEL </a:t>
            </a:r>
            <a:endParaRPr kumimoji="0" lang="pt-BR" sz="2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Espaço Reservado para Texto 6"/>
          <p:cNvSpPr txBox="1">
            <a:spLocks/>
          </p:cNvSpPr>
          <p:nvPr/>
        </p:nvSpPr>
        <p:spPr>
          <a:xfrm>
            <a:off x="214850" y="1826314"/>
            <a:ext cx="6048260" cy="43288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675368" y="1078357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aixaDeTexto 2"/>
          <p:cNvSpPr txBox="1"/>
          <p:nvPr/>
        </p:nvSpPr>
        <p:spPr>
          <a:xfrm>
            <a:off x="580455" y="1977527"/>
            <a:ext cx="10905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Entrega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de filtros de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barro; entrega de frascos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de Hipoclorito de sódio a 2,5%, calculados a partir de demanda levantada pelo Distrito.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0" y="2956271"/>
            <a:ext cx="2689128" cy="307322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84" y="3402274"/>
            <a:ext cx="3067050" cy="21812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140" y="3553486"/>
            <a:ext cx="2752725" cy="181927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8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604248" y="449086"/>
            <a:ext cx="9510727" cy="6058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AÇÕES EM APOIO AO DSEI</a:t>
            </a:r>
          </a:p>
        </p:txBody>
      </p:sp>
      <p:sp>
        <p:nvSpPr>
          <p:cNvPr id="10" name="Espaço Reservado para Texto 6"/>
          <p:cNvSpPr txBox="1">
            <a:spLocks/>
          </p:cNvSpPr>
          <p:nvPr/>
        </p:nvSpPr>
        <p:spPr>
          <a:xfrm>
            <a:off x="349932" y="1638708"/>
            <a:ext cx="6009680" cy="50233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EM 2021, ENVIO DA EQUIPE VOLANTE EM DUAS MISSÕES. FORAM REALIZADOS 6.081 ATENDIMENTOS.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ENTRE 2020 E 2021, 20 VISITAS TÉCNICAS E DE APOIO AO DISTRITO.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APROVAÇÃO PARA AQUISIÇÃO DE GÊNEROS ALIMENTÍCIOS PARA POLOS BASE NO VALOR DE R$ 830.311,05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EM 2020, CONTOU COM UMA FORÇA DE TRABALHO DE 750 PROFISSIONAIS. PARA 2021 HOUVE UM ACRÉSCIMO DE 73 VAGAS. TOTALIZANDO 823 PROFISSIONAIS SENDO QUE MAIS 25 ESTÃO EM PROCESSO FINAL DE CONTRATAÇÃO.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675368" y="1078357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/>
          <a:stretch/>
        </p:blipFill>
        <p:spPr>
          <a:xfrm>
            <a:off x="6753340" y="2334327"/>
            <a:ext cx="5227816" cy="33284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6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308482" y="246388"/>
            <a:ext cx="9510727" cy="6058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AÇÕES DA SECRETARIA DE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VIGILÂNCIA EM SAÚDE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sp>
        <p:nvSpPr>
          <p:cNvPr id="9" name="Espaço Reservado para Texto 5"/>
          <p:cNvSpPr txBox="1">
            <a:spLocks/>
          </p:cNvSpPr>
          <p:nvPr/>
        </p:nvSpPr>
        <p:spPr>
          <a:xfrm>
            <a:off x="612249" y="1541674"/>
            <a:ext cx="10456085" cy="619313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ENVIO DE TESTE DE DIAGNÓSTICO MALÁRIA ENTRE 2020 E 2021 </a:t>
            </a:r>
            <a:endParaRPr kumimoji="0" lang="pt-BR" sz="2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Espaço Reservado para Texto 6"/>
          <p:cNvSpPr txBox="1">
            <a:spLocks/>
          </p:cNvSpPr>
          <p:nvPr/>
        </p:nvSpPr>
        <p:spPr>
          <a:xfrm>
            <a:off x="214850" y="1826314"/>
            <a:ext cx="6048260" cy="43288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706158" y="1541674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41749" t="50541" r="6749" b="16004"/>
          <a:stretch/>
        </p:blipFill>
        <p:spPr>
          <a:xfrm>
            <a:off x="1308482" y="2723450"/>
            <a:ext cx="9220531" cy="34316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3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308482" y="258539"/>
            <a:ext cx="9510727" cy="6058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AÇÕES DA SECRETARIA DE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VIGILÂNCIA EM SAÚDE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sp>
        <p:nvSpPr>
          <p:cNvPr id="9" name="Espaço Reservado para Texto 5"/>
          <p:cNvSpPr txBox="1">
            <a:spLocks/>
          </p:cNvSpPr>
          <p:nvPr/>
        </p:nvSpPr>
        <p:spPr>
          <a:xfrm>
            <a:off x="716096" y="1591380"/>
            <a:ext cx="11129063" cy="619313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dirty="0">
                <a:ln/>
                <a:solidFill>
                  <a:srgbClr val="002060"/>
                </a:solidFill>
                <a:latin typeface="Roboto"/>
              </a:rPr>
              <a:t>ENVIO DE INSETICIDAS PARA REALIZAR A BORRIFAÇÃO RESIDUAL INTRADOMICILIAR (BRI), TERMONEBULIZAÇÃO E A INSTALAÇÃO DE MILD</a:t>
            </a:r>
          </a:p>
        </p:txBody>
      </p:sp>
      <p:sp>
        <p:nvSpPr>
          <p:cNvPr id="10" name="Espaço Reservado para Texto 6"/>
          <p:cNvSpPr txBox="1">
            <a:spLocks/>
          </p:cNvSpPr>
          <p:nvPr/>
        </p:nvSpPr>
        <p:spPr>
          <a:xfrm>
            <a:off x="214850" y="1826314"/>
            <a:ext cx="6048260" cy="43288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706158" y="1541674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r="4048"/>
          <a:stretch/>
        </p:blipFill>
        <p:spPr>
          <a:xfrm>
            <a:off x="1486770" y="3576869"/>
            <a:ext cx="8329892" cy="281320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68344" y="2385949"/>
            <a:ext cx="9705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Para o controle vetorial, o DSEI Yanomami solicitou e recebeu do Ministério da Saúde, inseticidas para realizar a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Borrifação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Residual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Intradomiciliar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(BRI),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termonebulização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e a instalação de MILD, conforme apresentado abaixo: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87765" y="300642"/>
            <a:ext cx="9510727" cy="6058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AÇÕES DA SECRETARIA DE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VIGILÂNCIA EM SAÚDE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sp>
        <p:nvSpPr>
          <p:cNvPr id="9" name="Espaço Reservado para Texto 5"/>
          <p:cNvSpPr txBox="1">
            <a:spLocks/>
          </p:cNvSpPr>
          <p:nvPr/>
        </p:nvSpPr>
        <p:spPr>
          <a:xfrm>
            <a:off x="716096" y="1591380"/>
            <a:ext cx="10456085" cy="619313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dirty="0">
                <a:ln/>
                <a:solidFill>
                  <a:srgbClr val="002060"/>
                </a:solidFill>
                <a:latin typeface="Roboto"/>
              </a:rPr>
              <a:t>Envio medicamentos que o DSEI Yanomami recebeu em 2020 e 2021, de acordo com o Guia de Tratamento da Malária no Brasil</a:t>
            </a:r>
          </a:p>
        </p:txBody>
      </p:sp>
      <p:sp>
        <p:nvSpPr>
          <p:cNvPr id="10" name="Espaço Reservado para Texto 6"/>
          <p:cNvSpPr txBox="1">
            <a:spLocks/>
          </p:cNvSpPr>
          <p:nvPr/>
        </p:nvSpPr>
        <p:spPr>
          <a:xfrm>
            <a:off x="214850" y="1826314"/>
            <a:ext cx="6048260" cy="43288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706158" y="1541674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674" y="2472645"/>
            <a:ext cx="6868634" cy="382430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184924" y="257357"/>
            <a:ext cx="9510727" cy="6058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AÇÕES DA SECRETARIA DE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VIGILÂNCIA EM SAÚDE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sp>
        <p:nvSpPr>
          <p:cNvPr id="9" name="Espaço Reservado para Texto 5"/>
          <p:cNvSpPr txBox="1">
            <a:spLocks/>
          </p:cNvSpPr>
          <p:nvPr/>
        </p:nvSpPr>
        <p:spPr>
          <a:xfrm>
            <a:off x="712246" y="1663390"/>
            <a:ext cx="10456085" cy="619313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dirty="0">
                <a:ln/>
                <a:solidFill>
                  <a:srgbClr val="002060"/>
                </a:solidFill>
                <a:latin typeface="Roboto"/>
              </a:rPr>
              <a:t>ESTOQUE DE INSUMOS PARA COMBATE À MALÁRIA</a:t>
            </a:r>
          </a:p>
        </p:txBody>
      </p:sp>
      <p:sp>
        <p:nvSpPr>
          <p:cNvPr id="10" name="Espaço Reservado para Texto 6"/>
          <p:cNvSpPr txBox="1">
            <a:spLocks/>
          </p:cNvSpPr>
          <p:nvPr/>
        </p:nvSpPr>
        <p:spPr>
          <a:xfrm>
            <a:off x="214850" y="1826314"/>
            <a:ext cx="6048260" cy="43288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706158" y="1541674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05" y="2282703"/>
            <a:ext cx="5650860" cy="375072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760506" y="2608524"/>
            <a:ext cx="4407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TESTES DE DIAGNÓSTICO RÁPIDO DE MALÁRIA: 208 CAIXAS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VECTRON: 445 UNIDADES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INSETICIDAS LAMBIDAS: 80 LITROS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Observação: está prevista a entrega dos MILD para ações de prevenção à malária.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12246" y="6155140"/>
            <a:ext cx="3417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Dados sujeitos à alteração.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507746" y="472491"/>
            <a:ext cx="9510727" cy="6058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AÇÕES DO DSEI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sp>
        <p:nvSpPr>
          <p:cNvPr id="9" name="Espaço Reservado para Texto 5"/>
          <p:cNvSpPr txBox="1">
            <a:spLocks/>
          </p:cNvSpPr>
          <p:nvPr/>
        </p:nvSpPr>
        <p:spPr>
          <a:xfrm>
            <a:off x="612250" y="1669688"/>
            <a:ext cx="9186843" cy="565703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i="0" u="none" strike="noStrike" kern="1200" cap="none" spc="0" normalizeH="0" baseline="0" noProof="0" dirty="0" smtClean="0">
                <a:ln/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AQUISIÇÃO DE MEDICAMENTOS E OUTROS INSUMOS</a:t>
            </a:r>
            <a:endParaRPr kumimoji="0" lang="pt-BR" sz="2400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Espaço Reservado para Texto 6"/>
          <p:cNvSpPr txBox="1">
            <a:spLocks/>
          </p:cNvSpPr>
          <p:nvPr/>
        </p:nvSpPr>
        <p:spPr>
          <a:xfrm>
            <a:off x="214850" y="1826314"/>
            <a:ext cx="6048260" cy="43288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675368" y="1078357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612250" y="2425550"/>
            <a:ext cx="105906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O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s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 Distritos Sanitários Especiais Indígenas são unidades descentralizadas com autonomia administrativa, orçamentária e financeira e devem instruir seus próprios processos de aquisição de medicamentos e outros insumos. </a:t>
            </a: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Assim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, o DSEI Yanomami adquiriu medicamentos e insumos no valor total de R$ 3.192.000,00 (três milhões cento e noventa e dois mil reais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), entre 2020 e 2021.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 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5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32" y="1581149"/>
            <a:ext cx="4895939" cy="489593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A3DF9E60-319A-42DE-9804-B2AE6B5A94A3}"/>
              </a:ext>
            </a:extLst>
          </p:cNvPr>
          <p:cNvSpPr/>
          <p:nvPr/>
        </p:nvSpPr>
        <p:spPr>
          <a:xfrm>
            <a:off x="0" y="364753"/>
            <a:ext cx="9481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DISTRITOS SANITÁRIOS ESPECIAIS INDÍGENAS - DSEI</a:t>
            </a:r>
          </a:p>
        </p:txBody>
      </p:sp>
      <p:sp>
        <p:nvSpPr>
          <p:cNvPr id="3" name="Retângulo 2"/>
          <p:cNvSpPr/>
          <p:nvPr/>
        </p:nvSpPr>
        <p:spPr>
          <a:xfrm>
            <a:off x="6113929" y="2273616"/>
            <a:ext cx="4324350" cy="289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1 - Alagoas e Sergipe - Maceió/AL </a:t>
            </a:r>
          </a:p>
          <a:p>
            <a:pPr>
              <a:lnSpc>
                <a:spcPct val="107000"/>
              </a:lnSpc>
            </a:pP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Altamira - Altamira/PA 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3 - Alto Rio Juruá - Cruzeiro Do Sul/AC 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4 - Alto Rio Negro - São Gabriel da Cachoeira/AM 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5 - Alto Rio Purus - Rio Branco/AC 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6 - Alto Rio Solimões - Tabatinga/AM 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7 - Amapá e Norte do Pará - Macapá/AP 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8 - Araguaia - São Félix do Araguaia/MT 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9 - Bahia - Salvador/BA 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10 - Ceará - Fortaleza/CE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11 - Cuiabá - Cuiabá/MT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12 - Guamá-Tocantins - Belém/PA 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13 - Interior Sul - Florianópolis/SC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14 - </a:t>
            </a:r>
            <a:r>
              <a:rPr lang="pt-BR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Kaiapó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Mato Grosso - Colíder/MT 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15 - </a:t>
            </a:r>
            <a:r>
              <a:rPr lang="pt-BR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Kaiapó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Pará - Redenção/PA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16 - Leste de Roraima - Boa Vista/RR 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17 - Litoral Sul -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Curitiba/PR</a:t>
            </a:r>
            <a:endParaRPr lang="pt-BR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020175" y="2261232"/>
            <a:ext cx="6096000" cy="28915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18 - Manaus - Manaus/AM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19 - Maranhão - São Luís/MA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20 - Mato Grosso do Sul - Campo Grande/MS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21 - Médio Rio Purus - Lábrea/AM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22 - Médio Rio Solimões e Afluentes - Tefé/AM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23 - Minas Gerais e Espírito Santo - Gov. Valadares/MG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24 - Parintins - Parintins/AM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25 - Pernambuco - Recife/PE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26 - Porto Velho - Porto Velho/RO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27 - Potiguara - João Pessoa/PB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28 - Rio Tapajós - Itaituba/PA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29 - Tocantins - Palmas/TO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30 - Vale do Rio Javari - Atalaia do Norte/AM</a:t>
            </a:r>
          </a:p>
          <a:p>
            <a:pPr>
              <a:lnSpc>
                <a:spcPct val="107000"/>
              </a:lnSpc>
            </a:pP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Vilhena - Cacoal/RO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32 - Xavante - Barra do Garças/MT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33 - Xingu - Canarana/MT</a:t>
            </a:r>
          </a:p>
          <a:p>
            <a:pPr>
              <a:lnSpc>
                <a:spcPct val="107000"/>
              </a:lnSpc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34 - Yanomami - Boa Vista/RR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657604" y="472491"/>
            <a:ext cx="9510727" cy="6058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AÇÕES DO DSEI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sp>
        <p:nvSpPr>
          <p:cNvPr id="9" name="Espaço Reservado para Texto 5"/>
          <p:cNvSpPr txBox="1">
            <a:spLocks/>
          </p:cNvSpPr>
          <p:nvPr/>
        </p:nvSpPr>
        <p:spPr>
          <a:xfrm>
            <a:off x="612250" y="1533878"/>
            <a:ext cx="6675654" cy="565703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EDUCAÇÃO PERMANENTE - 2021</a:t>
            </a:r>
            <a:endParaRPr kumimoji="0" lang="pt-BR" sz="2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Espaço Reservado para Texto 6"/>
          <p:cNvSpPr txBox="1">
            <a:spLocks/>
          </p:cNvSpPr>
          <p:nvPr/>
        </p:nvSpPr>
        <p:spPr>
          <a:xfrm>
            <a:off x="214850" y="1826314"/>
            <a:ext cx="6048260" cy="43288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675368" y="1078357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34825" t="26259" r="6854" b="20569"/>
          <a:stretch/>
        </p:blipFill>
        <p:spPr>
          <a:xfrm>
            <a:off x="1308483" y="2124599"/>
            <a:ext cx="9082261" cy="430380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8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744719" y="443588"/>
            <a:ext cx="9510727" cy="6058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AÇÕES EM CURSO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sp>
        <p:nvSpPr>
          <p:cNvPr id="9" name="Espaço Reservado para Texto 5"/>
          <p:cNvSpPr txBox="1">
            <a:spLocks/>
          </p:cNvSpPr>
          <p:nvPr/>
        </p:nvSpPr>
        <p:spPr>
          <a:xfrm>
            <a:off x="598519" y="1663768"/>
            <a:ext cx="5279988" cy="529017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EM DESENVOLVIMENTO</a:t>
            </a:r>
            <a:endParaRPr kumimoji="0" lang="pt-BR" sz="2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Espaço Reservado para Texto 6"/>
          <p:cNvSpPr txBox="1">
            <a:spLocks/>
          </p:cNvSpPr>
          <p:nvPr/>
        </p:nvSpPr>
        <p:spPr>
          <a:xfrm>
            <a:off x="355680" y="2221689"/>
            <a:ext cx="11529130" cy="4654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Criação de Grupo de Trabalho temporário para apoiar o Distrito;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Elaboração em conjunto com Plano de Intensificação das ações de malária, tungíase e desnutrição infantil;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Fase de conclusão Contratação de mais de 20 profissionais para iniciar as atividades ainda em dezembro em regiões definidas como prioritárias;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Apoio Interministerial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para executar ações emergenciais em regiões prioritárias e de conflito;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Envio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de mais insumos para enfrentamento da malária, incluindo-se testes, medicamentos, mosquiteiros e inseticidas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Nos dias 25 e 26 de novembro, ocorrerá a capacitação para médicos, microscopistas e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outros profissionais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dos Distritos, dos municípios e do estado de Roraima, sobre o novo guia de tratamento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da malária.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675368" y="1078357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117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308484" y="12042"/>
            <a:ext cx="9510727" cy="6058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AÇÕES EM CURSO</a:t>
            </a:r>
          </a:p>
        </p:txBody>
      </p:sp>
      <p:sp>
        <p:nvSpPr>
          <p:cNvPr id="9" name="Espaço Reservado para Texto 5"/>
          <p:cNvSpPr txBox="1">
            <a:spLocks/>
          </p:cNvSpPr>
          <p:nvPr/>
        </p:nvSpPr>
        <p:spPr>
          <a:xfrm>
            <a:off x="1202923" y="572857"/>
            <a:ext cx="9894177" cy="529017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ALTO MUCAJAÍ, MARARI, AUARIS, SURUCURU</a:t>
            </a:r>
            <a:endParaRPr kumimoji="0" lang="pt-BR" sz="2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Espaço Reservado para Texto 6"/>
          <p:cNvSpPr txBox="1">
            <a:spLocks/>
          </p:cNvSpPr>
          <p:nvPr/>
        </p:nvSpPr>
        <p:spPr>
          <a:xfrm>
            <a:off x="465549" y="1583950"/>
            <a:ext cx="11529130" cy="50781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792326" y="536091"/>
            <a:ext cx="8715376" cy="0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311242" y="1330612"/>
            <a:ext cx="1163549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dirty="0"/>
              <a:t>POLO BASE: AUARIS		DATA DE ENTRADA EM ÁREA: 11/11/2021	   DATA DE SAÍDA: 26/11/2021</a:t>
            </a:r>
          </a:p>
          <a:p>
            <a:pPr lvl="0">
              <a:defRPr/>
            </a:pPr>
            <a:r>
              <a:rPr lang="pt-BR" dirty="0"/>
              <a:t>PROFISSIONAIS: 1 MÉDICO, 2 ENFERMEIRO, 3 TÉC. ENFERMAGEM                                                          TEMPO DE PERMANÊNCIA: 15 DIAS </a:t>
            </a:r>
          </a:p>
          <a:p>
            <a:pPr lvl="0">
              <a:defRPr/>
            </a:pPr>
            <a:r>
              <a:rPr lang="pt-BR" dirty="0"/>
              <a:t>Principais atividades: combate à malária e desnutrição infantil.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POLO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BASE: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MARARI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		DATA DE ENTRADA EM ÁREA: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14/11/2021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	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 DATA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DE SAÍDA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: 26/11/2021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PROFISSIONAIS: 1 ENFERMEIRO E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2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TÉC. ENFERMAGEM  </a:t>
            </a: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TEMPO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DE PERMANÊNCIA: 15 DIAS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Principais atividades: combate à malária e desnutrição infantil.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POLO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BASE: SURUCUCU	DATA DE ENTRADA EM ÁREA: 14/11/21	DATA DE SAÍDA: 29/11/2021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PROFISSIONAIS: 1 MÉDICO, 1 ENFERMEIRO, 6 TÉC. ENFERMAGEM	</a:t>
            </a: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TEMPO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DE PERMANÊNCIA: 15 DIAS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Principais atividades: combate à malária e desnutrição infantil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latin typeface="Roboto"/>
            </a:endParaRPr>
          </a:p>
          <a:p>
            <a:pPr lvl="0">
              <a:defRPr/>
            </a:pPr>
            <a:r>
              <a:rPr lang="pt-BR" dirty="0"/>
              <a:t>POLO BASE: ALTO MUCAJAI	DATA DE ENTRADA EM ÁREA: 03/12/2021  DATA DE SAÍDA: 18/12/2021</a:t>
            </a:r>
          </a:p>
          <a:p>
            <a:pPr lvl="0">
              <a:defRPr/>
            </a:pPr>
            <a:r>
              <a:rPr lang="pt-BR" dirty="0"/>
              <a:t>PROFISSIONAIS: 1 ENFERMEIRO E 02 TÉC. ENFERMAGEM  </a:t>
            </a:r>
          </a:p>
          <a:p>
            <a:pPr lvl="0">
              <a:defRPr/>
            </a:pPr>
            <a:r>
              <a:rPr lang="pt-BR" dirty="0"/>
              <a:t>TEMPO DE PERMANÊNCIA: 15 DIAS </a:t>
            </a:r>
          </a:p>
          <a:p>
            <a:pPr lvl="0">
              <a:defRPr/>
            </a:pPr>
            <a:r>
              <a:rPr lang="pt-BR" dirty="0"/>
              <a:t>Principais atividades: combate à malária e desnutrição infantil.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0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+mn-cs"/>
            </a:endParaRPr>
          </a:p>
        </p:txBody>
      </p:sp>
      <p:grpSp>
        <p:nvGrpSpPr>
          <p:cNvPr id="31" name="Agrupar 30"/>
          <p:cNvGrpSpPr/>
          <p:nvPr/>
        </p:nvGrpSpPr>
        <p:grpSpPr>
          <a:xfrm>
            <a:off x="1409468" y="966585"/>
            <a:ext cx="8755117" cy="5348279"/>
            <a:chOff x="1198913" y="942345"/>
            <a:chExt cx="8755117" cy="5348279"/>
          </a:xfrm>
        </p:grpSpPr>
        <p:grpSp>
          <p:nvGrpSpPr>
            <p:cNvPr id="30" name="Agrupar 29"/>
            <p:cNvGrpSpPr/>
            <p:nvPr/>
          </p:nvGrpSpPr>
          <p:grpSpPr>
            <a:xfrm>
              <a:off x="1198913" y="942345"/>
              <a:ext cx="8755117" cy="5348279"/>
              <a:chOff x="1135118" y="948668"/>
              <a:chExt cx="8755117" cy="5348279"/>
            </a:xfrm>
          </p:grpSpPr>
          <p:pic>
            <p:nvPicPr>
              <p:cNvPr id="6" name="Imagem 5" descr="C:\Users\camila.simoes\AppData\Local\Microsoft\Windows\INetCache\Content.Outlook\4NZIDS2V\YANOMAMI2.jpeg"/>
              <p:cNvPicPr/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5118" y="948668"/>
                <a:ext cx="8755117" cy="5348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sp>
            <p:nvSpPr>
              <p:cNvPr id="4" name="Triângulo isósceles 3"/>
              <p:cNvSpPr/>
              <p:nvPr/>
            </p:nvSpPr>
            <p:spPr>
              <a:xfrm>
                <a:off x="5609417" y="2328678"/>
                <a:ext cx="147145" cy="126125"/>
              </a:xfrm>
              <a:prstGeom prst="triangl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" name="Triângulo isósceles 7"/>
              <p:cNvSpPr/>
              <p:nvPr/>
            </p:nvSpPr>
            <p:spPr>
              <a:xfrm>
                <a:off x="5668512" y="2665599"/>
                <a:ext cx="147145" cy="126125"/>
              </a:xfrm>
              <a:prstGeom prst="triangl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9" name="Triângulo isósceles 8"/>
              <p:cNvSpPr/>
              <p:nvPr/>
            </p:nvSpPr>
            <p:spPr>
              <a:xfrm>
                <a:off x="5241378" y="1671144"/>
                <a:ext cx="147145" cy="126125"/>
              </a:xfrm>
              <a:prstGeom prst="triangl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0" name="Triângulo isósceles 9"/>
              <p:cNvSpPr/>
              <p:nvPr/>
            </p:nvSpPr>
            <p:spPr>
              <a:xfrm>
                <a:off x="5197751" y="3991077"/>
                <a:ext cx="147145" cy="12612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1" name="Triângulo isósceles 10"/>
              <p:cNvSpPr/>
              <p:nvPr/>
            </p:nvSpPr>
            <p:spPr>
              <a:xfrm>
                <a:off x="5298699" y="2738343"/>
                <a:ext cx="147145" cy="126125"/>
              </a:xfrm>
              <a:prstGeom prst="triangl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2" name="Triângulo isósceles 11"/>
              <p:cNvSpPr/>
              <p:nvPr/>
            </p:nvSpPr>
            <p:spPr>
              <a:xfrm>
                <a:off x="4974361" y="3875585"/>
                <a:ext cx="147145" cy="12612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3" name="Triângulo isósceles 12"/>
              <p:cNvSpPr/>
              <p:nvPr/>
            </p:nvSpPr>
            <p:spPr>
              <a:xfrm>
                <a:off x="5486062" y="2438769"/>
                <a:ext cx="147145" cy="12612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6" name="Triângulo isósceles 15"/>
              <p:cNvSpPr/>
              <p:nvPr/>
            </p:nvSpPr>
            <p:spPr>
              <a:xfrm>
                <a:off x="4920156" y="2078558"/>
                <a:ext cx="147145" cy="126125"/>
              </a:xfrm>
              <a:prstGeom prst="triangl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9" name="CaixaDeTexto 18"/>
              <p:cNvSpPr txBox="1"/>
              <p:nvPr/>
            </p:nvSpPr>
            <p:spPr>
              <a:xfrm>
                <a:off x="5173995" y="2255610"/>
                <a:ext cx="77127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rPr>
                  <a:t>Parima</a:t>
                </a: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0" name="Triângulo isósceles 19"/>
              <p:cNvSpPr/>
              <p:nvPr/>
            </p:nvSpPr>
            <p:spPr>
              <a:xfrm>
                <a:off x="5429833" y="2943908"/>
                <a:ext cx="147145" cy="126125"/>
              </a:xfrm>
              <a:prstGeom prst="triangl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1" name="Triângulo isósceles 20"/>
              <p:cNvSpPr/>
              <p:nvPr/>
            </p:nvSpPr>
            <p:spPr>
              <a:xfrm>
                <a:off x="5061239" y="2851755"/>
                <a:ext cx="147145" cy="126125"/>
              </a:xfrm>
              <a:prstGeom prst="triangl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" name="Triângulo isósceles 21"/>
              <p:cNvSpPr/>
              <p:nvPr/>
            </p:nvSpPr>
            <p:spPr>
              <a:xfrm>
                <a:off x="3958378" y="4492320"/>
                <a:ext cx="147145" cy="126125"/>
              </a:xfrm>
              <a:prstGeom prst="triangl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4" name="Triângulo isósceles 23"/>
              <p:cNvSpPr/>
              <p:nvPr/>
            </p:nvSpPr>
            <p:spPr>
              <a:xfrm>
                <a:off x="6896509" y="2633484"/>
                <a:ext cx="147145" cy="126125"/>
              </a:xfrm>
              <a:prstGeom prst="triangl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6" name="Triângulo isósceles 25"/>
              <p:cNvSpPr/>
              <p:nvPr/>
            </p:nvSpPr>
            <p:spPr>
              <a:xfrm>
                <a:off x="4435758" y="4419923"/>
                <a:ext cx="147145" cy="12612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7" name="Triângulo isósceles 26"/>
              <p:cNvSpPr/>
              <p:nvPr/>
            </p:nvSpPr>
            <p:spPr>
              <a:xfrm>
                <a:off x="3514268" y="5135848"/>
                <a:ext cx="147145" cy="12612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8" name="Triângulo isósceles 27"/>
              <p:cNvSpPr/>
              <p:nvPr/>
            </p:nvSpPr>
            <p:spPr>
              <a:xfrm>
                <a:off x="7022388" y="3717561"/>
                <a:ext cx="147145" cy="12612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sp>
          <p:nvSpPr>
            <p:cNvPr id="29" name="Triângulo isósceles 28"/>
            <p:cNvSpPr/>
            <p:nvPr/>
          </p:nvSpPr>
          <p:spPr>
            <a:xfrm>
              <a:off x="6272732" y="2632570"/>
              <a:ext cx="147145" cy="126125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sp>
        <p:nvSpPr>
          <p:cNvPr id="32" name="Triângulo isósceles 31"/>
          <p:cNvSpPr/>
          <p:nvPr/>
        </p:nvSpPr>
        <p:spPr>
          <a:xfrm>
            <a:off x="1701209" y="1664821"/>
            <a:ext cx="202019" cy="249039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1903228" y="1643555"/>
            <a:ext cx="212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Alta prioridade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4" name="Triângulo isósceles 33"/>
          <p:cNvSpPr/>
          <p:nvPr/>
        </p:nvSpPr>
        <p:spPr>
          <a:xfrm>
            <a:off x="1683906" y="2030564"/>
            <a:ext cx="202019" cy="249039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1885925" y="2009298"/>
            <a:ext cx="212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Prioridade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1409468" y="1238553"/>
            <a:ext cx="4281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MAPA DSEI YANOMAMI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843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933903" y="2543503"/>
            <a:ext cx="71049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/>
              <a:t>OBRIGADO!</a:t>
            </a:r>
            <a:endParaRPr lang="pt-BR" sz="8800" dirty="0"/>
          </a:p>
        </p:txBody>
      </p:sp>
    </p:spTree>
    <p:extLst>
      <p:ext uri="{BB962C8B-B14F-4D97-AF65-F5344CB8AC3E}">
        <p14:creationId xmlns:p14="http://schemas.microsoft.com/office/powerpoint/2010/main" val="359622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241539" y="363339"/>
            <a:ext cx="110331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LEGISLAÇÃO</a:t>
            </a:r>
          </a:p>
          <a:p>
            <a:endParaRPr lang="pt-BR" sz="3400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30" y="1750835"/>
            <a:ext cx="5684916" cy="379357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AFF533D-651C-4DCF-A59F-29648727DC38}"/>
              </a:ext>
            </a:extLst>
          </p:cNvPr>
          <p:cNvSpPr txBox="1"/>
          <p:nvPr/>
        </p:nvSpPr>
        <p:spPr>
          <a:xfrm>
            <a:off x="546601" y="1876184"/>
            <a:ext cx="56297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 nº 8.080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19 de setembro de 1990, modificada pela Lei nº 9.836, de 23 de setembro de 1999. </a:t>
            </a:r>
          </a:p>
          <a:p>
            <a:endParaRPr lang="pt-B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Decreto nº 3.156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de 27 de agosto de 1999. </a:t>
            </a:r>
          </a:p>
          <a:p>
            <a:endParaRPr lang="pt-B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Portaria GM/MS nº 70/2004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constante da Portaria de Consolidação nº 2, de 28 set 2017.</a:t>
            </a:r>
          </a:p>
          <a:p>
            <a:endParaRPr lang="pt-B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Portaria GM/MS nº 254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de 31 de janeiro de 2002, Política Nacional de Atenção à Saúde dos Povos Indígenas.</a:t>
            </a:r>
          </a:p>
          <a:p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6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241539" y="363339"/>
            <a:ext cx="110331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SasiSUS</a:t>
            </a:r>
            <a:r>
              <a:rPr lang="pt-BR" sz="34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 e Controle Social</a:t>
            </a:r>
          </a:p>
          <a:p>
            <a:endParaRPr lang="pt-BR" sz="3400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AFF533D-651C-4DCF-A59F-29648727DC38}"/>
              </a:ext>
            </a:extLst>
          </p:cNvPr>
          <p:cNvSpPr txBox="1"/>
          <p:nvPr/>
        </p:nvSpPr>
        <p:spPr>
          <a:xfrm>
            <a:off x="546601" y="1876184"/>
            <a:ext cx="562975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Brasil possui, integrado ao Sistema Único de Saúde, o Subsistema de Atenção à Saúde Indígena dedicado exclusivamente aos indígenas brasileiros. </a:t>
            </a:r>
            <a:endParaRPr lang="pt-BR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Secretaria Especial de Saúde Indígena (SESAI) é o órgão do Ministério da Saúde responsável pela gestão desse Subsistema e trabalha de forma integrada com os indígenas por meio do controle social representado pelo Fórum de Presidentes de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Condisi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Conselhos Distritais de Saúde Indígena. </a:t>
            </a:r>
            <a:endParaRPr lang="pt-BR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Atualmente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mais de 1.500 conselheiros integram 34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Condisi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endParaRPr lang="pt-BR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18" y="1812387"/>
            <a:ext cx="5085157" cy="339010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8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241539" y="363339"/>
            <a:ext cx="110331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</a:rPr>
              <a:t>LEGISLAÇÃO - DESTAQUES</a:t>
            </a:r>
          </a:p>
          <a:p>
            <a:endParaRPr lang="pt-BR" sz="3400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AFF533D-651C-4DCF-A59F-29648727DC38}"/>
              </a:ext>
            </a:extLst>
          </p:cNvPr>
          <p:cNvSpPr txBox="1"/>
          <p:nvPr/>
        </p:nvSpPr>
        <p:spPr>
          <a:xfrm>
            <a:off x="546600" y="1876184"/>
            <a:ext cx="1120759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Subsistema de Saúde Indígena tem como base os Distritos Sanitários Especiais Indígenas cujas delimitações geográficas contemplam aspectos demográficos e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etno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-culturais, estando sob responsabilidade do gestor federal.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estrutura do Distrito Sanitário Especial Indígena é composta pelos polos base, Casas de Saúde Indígena e pelas Unidades Básicas de Saúde Indígena, estas situadas dentro das aldeias indígenas.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 Distritos Sanitários Especiais Indígenas devem contar com uma rede interiorizada de serviços de atenção básica organizada de forma hierarquizada e articulada com a rede de serviços do Sistema Único de Saúde para garantir a assistência de média e alta complexidade.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SUS servirá de retaguarda e referência ao Subsistema de Atenção à Saúde Indígena.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/>
          <p:nvPr/>
        </p:nvSpPr>
        <p:spPr>
          <a:xfrm>
            <a:off x="595807" y="80783"/>
            <a:ext cx="7805603" cy="164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pt-BR" sz="34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  <a:sym typeface="Tahoma"/>
              </a:rPr>
              <a:t>INDÍGENAS CONTEXTO URBANO </a:t>
            </a:r>
            <a:endParaRPr lang="pt-BR" sz="3400" dirty="0" smtClean="0">
              <a:solidFill>
                <a:schemeClr val="bg1"/>
              </a:solidFill>
              <a:latin typeface="Franklin Gothic Demi Cond" panose="020B0706030402020204" pitchFamily="34" charset="0"/>
              <a:ea typeface="+mj-ea"/>
              <a:cs typeface="+mj-cs"/>
              <a:sym typeface="Tahoma"/>
            </a:endParaRPr>
          </a:p>
          <a:p>
            <a:r>
              <a:rPr lang="pt-BR" sz="34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  <a:sym typeface="Tahoma"/>
              </a:rPr>
              <a:t>(Estados </a:t>
            </a:r>
            <a:r>
              <a:rPr lang="pt-BR" sz="3400" dirty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  <a:sym typeface="Tahoma"/>
              </a:rPr>
              <a:t>e </a:t>
            </a:r>
            <a:r>
              <a:rPr lang="pt-BR" sz="34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+mj-ea"/>
                <a:cs typeface="+mj-cs"/>
                <a:sym typeface="Tahoma"/>
              </a:rPr>
              <a:t>Municípios)</a:t>
            </a:r>
            <a:endParaRPr sz="3400" dirty="0">
              <a:solidFill>
                <a:schemeClr val="bg1"/>
              </a:solidFill>
              <a:latin typeface="Franklin Gothic Demi Cond" panose="020B0706030402020204" pitchFamily="34" charset="0"/>
              <a:ea typeface="+mj-ea"/>
              <a:cs typeface="+mj-cs"/>
              <a:sym typeface="Tahoma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95807" y="2857422"/>
            <a:ext cx="110900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1200"/>
              <a:tabLst>
                <a:tab pos="224790" algn="l"/>
              </a:tabLst>
            </a:pPr>
            <a:r>
              <a:rPr lang="pt-PT" dirty="0"/>
              <a:t>O governo federal instituiu o programa Previne Brasil por meio da </a:t>
            </a:r>
            <a:r>
              <a:rPr lang="pt-PT" dirty="0">
                <a:hlinkClick r:id="rId4"/>
              </a:rPr>
              <a:t>Portaria nº 2.979, de 12 de novembro de 2019.</a:t>
            </a:r>
            <a:r>
              <a:rPr lang="pt-PT" dirty="0"/>
              <a:t> O Programa  estabelece novo modelo de financiamento de custeio da Atenção Primária à Saúde para pessoas em vulnerabilidade, englobando população indígena. Segundo o IBGE, o Brasil possui 315.192 Indígenas vivendo nas cidades, sendo 3/4 destes, ou seja, 236.540, concentrados em 289 municípios. A Portaria nº 3.396, de 11 de dezembro de 2020, que  dispõe sobre a transferência de incentivo financeiro federal de custeio para o fortalecimento das ações de equidade na Atenção Primária à Saúde considerando o cadastro de povos e comunidades tradicionais, </a:t>
            </a:r>
            <a:r>
              <a:rPr lang="pt-BR" dirty="0"/>
              <a:t>equipe. </a:t>
            </a:r>
          </a:p>
        </p:txBody>
      </p:sp>
      <p:sp>
        <p:nvSpPr>
          <p:cNvPr id="7" name="Retângulo 6"/>
          <p:cNvSpPr/>
          <p:nvPr/>
        </p:nvSpPr>
        <p:spPr>
          <a:xfrm>
            <a:off x="703384" y="5175819"/>
            <a:ext cx="11394831" cy="1186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430" algn="just">
              <a:lnSpc>
                <a:spcPct val="107000"/>
              </a:lnSpc>
              <a:spcAft>
                <a:spcPts val="800"/>
              </a:spcAft>
              <a:tabLst>
                <a:tab pos="224790" algn="l"/>
              </a:tabLst>
            </a:pPr>
            <a:r>
              <a:rPr lang="pt-BR" dirty="0"/>
              <a:t>I - R$ 2.800,00 (dois mil e oitocentos reais) por equipe de Saúde da Família (</a:t>
            </a:r>
            <a:r>
              <a:rPr lang="pt-BR" dirty="0" err="1"/>
              <a:t>eSF</a:t>
            </a:r>
            <a:r>
              <a:rPr lang="pt-BR" dirty="0"/>
              <a:t>);</a:t>
            </a:r>
          </a:p>
          <a:p>
            <a:pPr marL="900430" algn="just">
              <a:lnSpc>
                <a:spcPct val="107000"/>
              </a:lnSpc>
              <a:spcAft>
                <a:spcPts val="800"/>
              </a:spcAft>
              <a:tabLst>
                <a:tab pos="224790" algn="l"/>
              </a:tabLst>
            </a:pPr>
            <a:r>
              <a:rPr lang="pt-BR" dirty="0"/>
              <a:t>II - R$ 2.100,00 (dois mil e cem reais) por equipe de Atenção Primária - Modalidade II 30h; e</a:t>
            </a:r>
          </a:p>
          <a:p>
            <a:pPr marL="900430" algn="just">
              <a:lnSpc>
                <a:spcPct val="107000"/>
              </a:lnSpc>
              <a:spcAft>
                <a:spcPts val="800"/>
              </a:spcAft>
              <a:tabLst>
                <a:tab pos="224790" algn="l"/>
              </a:tabLst>
            </a:pPr>
            <a:r>
              <a:rPr lang="pt-BR" dirty="0"/>
              <a:t>III - R$ 1.400,00 (mil e quatrocentos reais) por equipe de Atenção Primária - Modalidade I 20h.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21" y="1415162"/>
            <a:ext cx="2678097" cy="137338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32" y="397807"/>
            <a:ext cx="524012" cy="5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1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âminas com backgrounds ESCUR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âmina de Aber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4F3A6C297D74FA4B2A4AD723D9798" ma:contentTypeVersion="10" ma:contentTypeDescription="Create a new document." ma:contentTypeScope="" ma:versionID="d5bec3d63748a8bdb20d1e3caa7f1d46">
  <xsd:schema xmlns:xsd="http://www.w3.org/2001/XMLSchema" xmlns:xs="http://www.w3.org/2001/XMLSchema" xmlns:p="http://schemas.microsoft.com/office/2006/metadata/properties" xmlns:ns3="05d7390c-4c3e-4fdf-9a5a-6af8b14713cf" xmlns:ns4="b2ef8542-8881-4faf-98d6-f5fbd5c8be06" targetNamespace="http://schemas.microsoft.com/office/2006/metadata/properties" ma:root="true" ma:fieldsID="ebf7b692e63f7264d0c867840480bc69" ns3:_="" ns4:_="">
    <xsd:import namespace="05d7390c-4c3e-4fdf-9a5a-6af8b14713cf"/>
    <xsd:import namespace="b2ef8542-8881-4faf-98d6-f5fbd5c8be0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d7390c-4c3e-4fdf-9a5a-6af8b14713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ef8542-8881-4faf-98d6-f5fbd5c8be0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126A80-E820-469A-B37C-20D6D1BB4B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D29DFE-96A2-4DE4-A385-4F657B94B487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www.w3.org/XML/1998/namespace"/>
    <ds:schemaRef ds:uri="http://purl.org/dc/elements/1.1/"/>
    <ds:schemaRef ds:uri="b2ef8542-8881-4faf-98d6-f5fbd5c8be06"/>
    <ds:schemaRef ds:uri="05d7390c-4c3e-4fdf-9a5a-6af8b14713cf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3A0FD2E-EEED-4F34-99D2-99690F2CE6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d7390c-4c3e-4fdf-9a5a-6af8b14713cf"/>
    <ds:schemaRef ds:uri="b2ef8542-8881-4faf-98d6-f5fbd5c8be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3179</Words>
  <Application>Microsoft Office PowerPoint</Application>
  <PresentationFormat>Widescreen</PresentationFormat>
  <Paragraphs>641</Paragraphs>
  <Slides>54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54</vt:i4>
      </vt:variant>
    </vt:vector>
  </HeadingPairs>
  <TitlesOfParts>
    <vt:vector size="66" baseType="lpstr">
      <vt:lpstr>Arial</vt:lpstr>
      <vt:lpstr>Calibri</vt:lpstr>
      <vt:lpstr>Calibri Light</vt:lpstr>
      <vt:lpstr>Franklin Gothic Demi Cond</vt:lpstr>
      <vt:lpstr>Montserrat</vt:lpstr>
      <vt:lpstr>Roboto</vt:lpstr>
      <vt:lpstr>Tahoma</vt:lpstr>
      <vt:lpstr>Times New Roman</vt:lpstr>
      <vt:lpstr>Wingdings</vt:lpstr>
      <vt:lpstr>Tema do Office</vt:lpstr>
      <vt:lpstr>Lâminas com backgrounds ESCUROS</vt:lpstr>
      <vt:lpstr>Lâmina de Abertura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Envio de Insumos para o combate à COVID-19</vt:lpstr>
      <vt:lpstr>Unidades de Atenção Primária Indígena - UAPI</vt:lpstr>
      <vt:lpstr>EQUIPES DE RESPOSTA RÁPIDA - ERR</vt:lpstr>
      <vt:lpstr>Implantação de links de internet </vt:lpstr>
      <vt:lpstr>MISSÕES INTERMINISTERIAIS – MS/MD</vt:lpstr>
      <vt:lpstr>MISSÕES INTERMINISTERIAIS – EQUIPE VOLANTE</vt:lpstr>
      <vt:lpstr>VACINAÇÃO CONTRA A COVID-19</vt:lpstr>
      <vt:lpstr>TRANSPARÊNCIA ORÇAMENTÁRIA</vt:lpstr>
      <vt:lpstr>Distrito Sanitário Especial  Indígena Yanomami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2021-03-01T13:27:02Z</dcterms:created>
  <dcterms:modified xsi:type="dcterms:W3CDTF">2021-11-25T12:06:50Z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0x010100AA34F3A6C297D74FA4B2A4AD723D9798</vt:lpwstr>
  </property>
</Properties>
</file>