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21"/>
  </p:notesMasterIdLst>
  <p:sldIdLst>
    <p:sldId id="348" r:id="rId2"/>
    <p:sldId id="345" r:id="rId3"/>
    <p:sldId id="273" r:id="rId4"/>
    <p:sldId id="260" r:id="rId5"/>
    <p:sldId id="341" r:id="rId6"/>
    <p:sldId id="330" r:id="rId7"/>
    <p:sldId id="359" r:id="rId8"/>
    <p:sldId id="335" r:id="rId9"/>
    <p:sldId id="332" r:id="rId10"/>
    <p:sldId id="350" r:id="rId11"/>
    <p:sldId id="316" r:id="rId12"/>
    <p:sldId id="319" r:id="rId13"/>
    <p:sldId id="322" r:id="rId14"/>
    <p:sldId id="325" r:id="rId15"/>
    <p:sldId id="356" r:id="rId16"/>
    <p:sldId id="357" r:id="rId17"/>
    <p:sldId id="327" r:id="rId18"/>
    <p:sldId id="346" r:id="rId19"/>
    <p:sldId id="328" r:id="rId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3" d="100"/>
          <a:sy n="43" d="100"/>
        </p:scale>
        <p:origin x="-2166"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BBE6D-A85E-4D7B-90E5-5ACDE9A3BC71}" type="datetimeFigureOut">
              <a:rPr lang="pt-BR" smtClean="0"/>
              <a:t>10/05/2017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74511-0E45-4CE4-A4BE-4C2715BAB0FC}" type="slidenum">
              <a:rPr lang="pt-BR" smtClean="0"/>
              <a:t>‹nº›</a:t>
            </a:fld>
            <a:endParaRPr lang="pt-BR"/>
          </a:p>
        </p:txBody>
      </p:sp>
    </p:spTree>
    <p:extLst>
      <p:ext uri="{BB962C8B-B14F-4D97-AF65-F5344CB8AC3E}">
        <p14:creationId xmlns:p14="http://schemas.microsoft.com/office/powerpoint/2010/main" val="3121309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p>
            <a:fld id="{55194F5C-5D5F-4C7F-9E1E-A48155D18C8A}" type="slidenum">
              <a:rPr lang="pt-BR" smtClean="0"/>
              <a:pPr/>
              <a:t>3</a:t>
            </a:fld>
            <a:endParaRPr lang="pt-BR"/>
          </a:p>
        </p:txBody>
      </p:sp>
      <p:sp>
        <p:nvSpPr>
          <p:cNvPr id="47107" name="Rectangle 2"/>
          <p:cNvSpPr>
            <a:spLocks noGrp="1" noRot="1" noChangeAspect="1" noChangeArrowheads="1" noTextEdit="1"/>
          </p:cNvSpPr>
          <p:nvPr>
            <p:ph type="sldImg"/>
          </p:nvPr>
        </p:nvSpPr>
        <p:spPr>
          <a:xfrm>
            <a:off x="1011238" y="785813"/>
            <a:ext cx="5076825" cy="3806825"/>
          </a:xfrm>
          <a:ln cap="flat"/>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7361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a:ln/>
        </p:spPr>
      </p:sp>
      <p:sp>
        <p:nvSpPr>
          <p:cNvPr id="2355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2355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6A2E7FC-900D-468D-99AA-1B74FBA881FB}" type="slidenum">
              <a:rPr lang="pt-BR" altLang="pt-BR" smtClean="0">
                <a:latin typeface="Arial" panose="020B0604020202020204" pitchFamily="34" charset="0"/>
              </a:rPr>
              <a:pPr/>
              <a:t>6</a:t>
            </a:fld>
            <a:endParaRPr lang="pt-BR" altLang="pt-BR" smtClean="0">
              <a:latin typeface="Arial" panose="020B0604020202020204" pitchFamily="34" charset="0"/>
            </a:endParaRPr>
          </a:p>
        </p:txBody>
      </p:sp>
    </p:spTree>
    <p:extLst>
      <p:ext uri="{BB962C8B-B14F-4D97-AF65-F5344CB8AC3E}">
        <p14:creationId xmlns:p14="http://schemas.microsoft.com/office/powerpoint/2010/main" val="158327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t-BR" smtClean="0"/>
              <a:t>And here it is… landscapes from two regions are the dots, and this is the best fit based on AIC and SE.</a:t>
            </a:r>
          </a:p>
          <a:p>
            <a:r>
              <a:rPr lang="en-GB" altLang="pt-BR" smtClean="0"/>
              <a:t>Shape of curve very interesting… sharp decline at start, loss of very sensitive species after logging or fire… absolute loss is lower where deforetaiton is high, persistance of some forest species that do well in disturbed envs. Crucially, the highest additional loss of biodiversity form disturbance was at relatively high levels of forest cover… this means that…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3AD1EFA-75B0-4E74-B6A1-0FEA316522EE}" type="slidenum">
              <a:rPr lang="en-GB" altLang="pt-BR" smtClean="0">
                <a:latin typeface="Arial" panose="020B0604020202020204" pitchFamily="34" charset="0"/>
              </a:rPr>
              <a:pPr/>
              <a:t>11</a:t>
            </a:fld>
            <a:endParaRPr lang="en-GB" altLang="pt-BR" smtClean="0">
              <a:latin typeface="Arial" panose="020B0604020202020204" pitchFamily="34" charset="0"/>
            </a:endParaRPr>
          </a:p>
        </p:txBody>
      </p:sp>
    </p:spTree>
    <p:extLst>
      <p:ext uri="{BB962C8B-B14F-4D97-AF65-F5344CB8AC3E}">
        <p14:creationId xmlns:p14="http://schemas.microsoft.com/office/powerpoint/2010/main" val="92195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pt-BR"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62D28F4-196D-40C9-9495-9AB0F5D3AAC6}" type="slidenum">
              <a:rPr lang="en-GB" altLang="pt-BR" smtClean="0">
                <a:latin typeface="Arial" panose="020B0604020202020204" pitchFamily="34" charset="0"/>
              </a:rPr>
              <a:pPr/>
              <a:t>12</a:t>
            </a:fld>
            <a:endParaRPr lang="en-GB" altLang="pt-BR" smtClean="0">
              <a:latin typeface="Arial" panose="020B0604020202020204" pitchFamily="34" charset="0"/>
            </a:endParaRPr>
          </a:p>
        </p:txBody>
      </p:sp>
    </p:spTree>
    <p:extLst>
      <p:ext uri="{BB962C8B-B14F-4D97-AF65-F5344CB8AC3E}">
        <p14:creationId xmlns:p14="http://schemas.microsoft.com/office/powerpoint/2010/main" val="296120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C89E3C0-F6AD-4A60-9CB6-873EA42B7151}" type="slidenum">
              <a:rPr lang="en-US" altLang="pt-BR" smtClean="0"/>
              <a:pPr>
                <a:spcBef>
                  <a:spcPct val="0"/>
                </a:spcBef>
              </a:pPr>
              <a:t>17</a:t>
            </a:fld>
            <a:endParaRPr lang="en-US" altLang="pt-BR" smtClean="0"/>
          </a:p>
        </p:txBody>
      </p:sp>
    </p:spTree>
    <p:extLst>
      <p:ext uri="{BB962C8B-B14F-4D97-AF65-F5344CB8AC3E}">
        <p14:creationId xmlns:p14="http://schemas.microsoft.com/office/powerpoint/2010/main" val="185053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851B877B-6E00-4D9C-BA1E-335081B0C964}" type="datetimeFigureOut">
              <a:rPr lang="pt-BR" smtClean="0">
                <a:solidFill>
                  <a:prstClr val="black">
                    <a:lumMod val="65000"/>
                    <a:lumOff val="35000"/>
                  </a:prstClr>
                </a:solidFill>
              </a:rPr>
              <a:pPr/>
              <a:t>10/05/2017</a:t>
            </a:fld>
            <a:endParaRPr lang="pt-B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pt-B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924BDD0-D06E-4E27-A9C4-6292F51CA75E}" type="slidenum">
              <a:rPr lang="pt-BR" smtClean="0">
                <a:solidFill>
                  <a:prstClr val="black">
                    <a:lumMod val="65000"/>
                    <a:lumOff val="35000"/>
                  </a:prstClr>
                </a:solidFill>
              </a:rPr>
              <a:pPr/>
              <a:t>‹nº›</a:t>
            </a:fld>
            <a:endParaRPr lang="pt-BR">
              <a:solidFill>
                <a:prstClr val="black">
                  <a:lumMod val="65000"/>
                  <a:lumOff val="35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t-BR" smtClean="0"/>
              <a:t>Clique para editar o título mestre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851B877B-6E00-4D9C-BA1E-335081B0C964}" type="datetimeFigureOut">
              <a:rPr lang="pt-BR" smtClean="0">
                <a:solidFill>
                  <a:prstClr val="black">
                    <a:lumMod val="65000"/>
                    <a:lumOff val="35000"/>
                  </a:prstClr>
                </a:solidFill>
              </a:rPr>
              <a:pPr/>
              <a:t>10/05/2017</a:t>
            </a:fld>
            <a:endParaRPr lang="pt-B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pt-B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924BDD0-D06E-4E27-A9C4-6292F51CA75E}" type="slidenum">
              <a:rPr lang="pt-BR" smtClean="0">
                <a:solidFill>
                  <a:prstClr val="black">
                    <a:lumMod val="65000"/>
                    <a:lumOff val="35000"/>
                  </a:prstClr>
                </a:solidFill>
              </a:rPr>
              <a:pPr/>
              <a:t>‹nº›</a:t>
            </a:fld>
            <a:endParaRPr lang="pt-BR">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t-BR" smtClean="0"/>
              <a:t>Clique para editar o título mestre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51B877B-6E00-4D9C-BA1E-335081B0C964}" type="datetimeFigureOut">
              <a:rPr lang="pt-BR" smtClean="0">
                <a:solidFill>
                  <a:prstClr val="black">
                    <a:lumMod val="65000"/>
                    <a:lumOff val="35000"/>
                  </a:prstClr>
                </a:solidFill>
              </a:rPr>
              <a:pPr/>
              <a:t>10/05/2017</a:t>
            </a:fld>
            <a:endParaRPr lang="pt-B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pt-B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924BDD0-D06E-4E27-A9C4-6292F51CA75E}" type="slidenum">
              <a:rPr lang="pt-BR" smtClean="0">
                <a:solidFill>
                  <a:prstClr val="black">
                    <a:lumMod val="65000"/>
                    <a:lumOff val="35000"/>
                  </a:prstClr>
                </a:solidFill>
              </a:rPr>
              <a:pPr/>
              <a:t>‹nº›</a:t>
            </a:fld>
            <a:endParaRPr lang="pt-BR">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1B877B-6E00-4D9C-BA1E-335081B0C964}" type="datetimeFigureOut">
              <a:rPr lang="pt-BR" smtClean="0">
                <a:solidFill>
                  <a:prstClr val="black">
                    <a:lumMod val="65000"/>
                    <a:lumOff val="35000"/>
                  </a:prstClr>
                </a:solidFill>
              </a:rPr>
              <a:pPr/>
              <a:t>10/05/2017</a:t>
            </a:fld>
            <a:endParaRPr lang="pt-B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pt-B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924BDD0-D06E-4E27-A9C4-6292F51CA75E}" type="slidenum">
              <a:rPr lang="pt-BR" smtClean="0">
                <a:solidFill>
                  <a:prstClr val="black">
                    <a:lumMod val="65000"/>
                    <a:lumOff val="35000"/>
                  </a:prstClr>
                </a:solidFill>
              </a:rPr>
              <a:pPr/>
              <a:t>‹nº›</a:t>
            </a:fld>
            <a:endParaRPr lang="pt-BR">
              <a:solidFill>
                <a:prstClr val="black">
                  <a:lumMod val="65000"/>
                  <a:lumOff val="35000"/>
                </a:prstClr>
              </a:solidFill>
            </a:endParaRPr>
          </a:p>
        </p:txBody>
      </p:sp>
      <p:sp>
        <p:nvSpPr>
          <p:cNvPr id="8" name="Title 7"/>
          <p:cNvSpPr>
            <a:spLocks noGrp="1"/>
          </p:cNvSpPr>
          <p:nvPr>
            <p:ph type="title"/>
          </p:nvPr>
        </p:nvSpPr>
        <p:spPr/>
        <p:txBody>
          <a:bodyPr/>
          <a:lstStyle/>
          <a:p>
            <a:r>
              <a:rPr lang="pt-BR" smtClean="0"/>
              <a:t>Clique para editar o título mestre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51B877B-6E00-4D9C-BA1E-335081B0C964}" type="datetimeFigureOut">
              <a:rPr lang="pt-BR" smtClean="0">
                <a:solidFill>
                  <a:prstClr val="black">
                    <a:lumMod val="65000"/>
                    <a:lumOff val="35000"/>
                  </a:prstClr>
                </a:solidFill>
              </a:rPr>
              <a:pPr/>
              <a:t>10/05/2017</a:t>
            </a:fld>
            <a:endParaRPr lang="pt-B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pt-B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924BDD0-D06E-4E27-A9C4-6292F51CA75E}" type="slidenum">
              <a:rPr lang="pt-BR" smtClean="0">
                <a:solidFill>
                  <a:prstClr val="black">
                    <a:lumMod val="65000"/>
                    <a:lumOff val="35000"/>
                  </a:prstClr>
                </a:solidFill>
              </a:rPr>
              <a:pPr/>
              <a:t>‹nº›</a:t>
            </a:fld>
            <a:endParaRPr lang="pt-BR">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1B877B-6E00-4D9C-BA1E-335081B0C964}" type="datetimeFigureOut">
              <a:rPr lang="pt-BR" smtClean="0">
                <a:solidFill>
                  <a:prstClr val="black">
                    <a:lumMod val="65000"/>
                    <a:lumOff val="35000"/>
                  </a:prstClr>
                </a:solidFill>
              </a:rPr>
              <a:pPr/>
              <a:t>10/05/2017</a:t>
            </a:fld>
            <a:endParaRPr lang="pt-B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pt-B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6924BDD0-D06E-4E27-A9C4-6292F51CA75E}" type="slidenum">
              <a:rPr lang="pt-BR" smtClean="0">
                <a:solidFill>
                  <a:prstClr val="black">
                    <a:lumMod val="65000"/>
                    <a:lumOff val="35000"/>
                  </a:prstClr>
                </a:solidFill>
              </a:rPr>
              <a:pPr/>
              <a:t>‹nº›</a:t>
            </a:fld>
            <a:endParaRPr lang="pt-BR">
              <a:solidFill>
                <a:prstClr val="black">
                  <a:lumMod val="65000"/>
                  <a:lumOff val="35000"/>
                </a:prstClr>
              </a:solidFill>
            </a:endParaRPr>
          </a:p>
        </p:txBody>
      </p:sp>
      <p:sp>
        <p:nvSpPr>
          <p:cNvPr id="8" name="Title 7"/>
          <p:cNvSpPr>
            <a:spLocks noGrp="1"/>
          </p:cNvSpPr>
          <p:nvPr>
            <p:ph type="title"/>
          </p:nvPr>
        </p:nvSpPr>
        <p:spPr/>
        <p:txBody>
          <a:bodyPr/>
          <a:lstStyle/>
          <a:p>
            <a:r>
              <a:rPr lang="pt-BR" smtClean="0"/>
              <a:t>Clique para editar o título mestre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t-BR" smtClean="0"/>
              <a:t>Clique para editar o texto mestre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51B877B-6E00-4D9C-BA1E-335081B0C964}" type="datetimeFigureOut">
              <a:rPr lang="pt-BR" smtClean="0">
                <a:solidFill>
                  <a:prstClr val="black">
                    <a:lumMod val="65000"/>
                    <a:lumOff val="35000"/>
                  </a:prstClr>
                </a:solidFill>
              </a:rPr>
              <a:pPr/>
              <a:t>10/05/2017</a:t>
            </a:fld>
            <a:endParaRPr lang="pt-BR">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pt-B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6924BDD0-D06E-4E27-A9C4-6292F51CA75E}" type="slidenum">
              <a:rPr lang="pt-BR" smtClean="0">
                <a:solidFill>
                  <a:prstClr val="black">
                    <a:lumMod val="65000"/>
                    <a:lumOff val="35000"/>
                  </a:prstClr>
                </a:solidFill>
              </a:rPr>
              <a:pPr/>
              <a:t>‹nº›</a:t>
            </a:fld>
            <a:endParaRPr lang="pt-BR">
              <a:solidFill>
                <a:prstClr val="black">
                  <a:lumMod val="65000"/>
                  <a:lumOff val="35000"/>
                </a:prstClr>
              </a:solidFill>
            </a:endParaRPr>
          </a:p>
        </p:txBody>
      </p:sp>
      <p:sp>
        <p:nvSpPr>
          <p:cNvPr id="10" name="Title 9"/>
          <p:cNvSpPr>
            <a:spLocks noGrp="1"/>
          </p:cNvSpPr>
          <p:nvPr>
            <p:ph type="title"/>
          </p:nvPr>
        </p:nvSpPr>
        <p:spPr/>
        <p:txBody>
          <a:bodyPr/>
          <a:lstStyle/>
          <a:p>
            <a:r>
              <a:rPr lang="pt-BR" smtClean="0"/>
              <a:t>Clique para editar o título mestre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851B877B-6E00-4D9C-BA1E-335081B0C964}" type="datetimeFigureOut">
              <a:rPr lang="pt-BR" smtClean="0">
                <a:solidFill>
                  <a:prstClr val="black">
                    <a:lumMod val="65000"/>
                    <a:lumOff val="35000"/>
                  </a:prstClr>
                </a:solidFill>
              </a:rPr>
              <a:pPr/>
              <a:t>10/05/2017</a:t>
            </a:fld>
            <a:endParaRPr lang="pt-BR">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pt-B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6924BDD0-D06E-4E27-A9C4-6292F51CA75E}" type="slidenum">
              <a:rPr lang="pt-BR" smtClean="0">
                <a:solidFill>
                  <a:prstClr val="black">
                    <a:lumMod val="65000"/>
                    <a:lumOff val="35000"/>
                  </a:prstClr>
                </a:solidFill>
              </a:rPr>
              <a:pPr/>
              <a:t>‹nº›</a:t>
            </a:fld>
            <a:endParaRPr lang="pt-BR">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B877B-6E00-4D9C-BA1E-335081B0C964}" type="datetimeFigureOut">
              <a:rPr lang="pt-BR" smtClean="0">
                <a:solidFill>
                  <a:prstClr val="black">
                    <a:lumMod val="65000"/>
                    <a:lumOff val="35000"/>
                  </a:prstClr>
                </a:solidFill>
              </a:rPr>
              <a:pPr/>
              <a:t>10/05/2017</a:t>
            </a:fld>
            <a:endParaRPr lang="pt-BR">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pt-B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6924BDD0-D06E-4E27-A9C4-6292F51CA75E}" type="slidenum">
              <a:rPr lang="pt-BR" smtClean="0">
                <a:solidFill>
                  <a:prstClr val="black">
                    <a:lumMod val="65000"/>
                    <a:lumOff val="35000"/>
                  </a:prstClr>
                </a:solidFill>
              </a:rPr>
              <a:pPr/>
              <a:t>‹nº›</a:t>
            </a:fld>
            <a:endParaRPr lang="pt-BR">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t-BR" smtClean="0"/>
              <a:t>Clique para editar o título mestre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51B877B-6E00-4D9C-BA1E-335081B0C964}" type="datetimeFigureOut">
              <a:rPr lang="pt-BR" smtClean="0">
                <a:solidFill>
                  <a:prstClr val="black">
                    <a:lumMod val="65000"/>
                    <a:lumOff val="35000"/>
                  </a:prstClr>
                </a:solidFill>
              </a:rPr>
              <a:pPr/>
              <a:t>10/05/2017</a:t>
            </a:fld>
            <a:endParaRPr lang="pt-B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pt-B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6924BDD0-D06E-4E27-A9C4-6292F51CA75E}" type="slidenum">
              <a:rPr lang="pt-BR" smtClean="0">
                <a:solidFill>
                  <a:prstClr val="black">
                    <a:lumMod val="65000"/>
                    <a:lumOff val="35000"/>
                  </a:prstClr>
                </a:solidFill>
              </a:rPr>
              <a:pPr/>
              <a:t>‹nº›</a:t>
            </a:fld>
            <a:endParaRPr lang="pt-BR">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51B877B-6E00-4D9C-BA1E-335081B0C964}" type="datetimeFigureOut">
              <a:rPr lang="pt-BR" smtClean="0">
                <a:solidFill>
                  <a:prstClr val="black">
                    <a:lumMod val="65000"/>
                    <a:lumOff val="35000"/>
                  </a:prstClr>
                </a:solidFill>
              </a:rPr>
              <a:pPr/>
              <a:t>10/05/2017</a:t>
            </a:fld>
            <a:endParaRPr lang="pt-B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pt-B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6924BDD0-D06E-4E27-A9C4-6292F51CA75E}" type="slidenum">
              <a:rPr lang="pt-BR" smtClean="0">
                <a:solidFill>
                  <a:prstClr val="black">
                    <a:lumMod val="65000"/>
                    <a:lumOff val="35000"/>
                  </a:prstClr>
                </a:solidFill>
              </a:rPr>
              <a:pPr/>
              <a:t>‹nº›</a:t>
            </a:fld>
            <a:endParaRPr lang="pt-BR">
              <a:solidFill>
                <a:prstClr val="black">
                  <a:lumMod val="65000"/>
                  <a:lumOff val="35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t-BR" smtClean="0"/>
              <a:t>Clique para editar o título mestre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51B877B-6E00-4D9C-BA1E-335081B0C964}" type="datetimeFigureOut">
              <a:rPr lang="pt-BR" smtClean="0">
                <a:solidFill>
                  <a:prstClr val="black">
                    <a:lumMod val="65000"/>
                    <a:lumOff val="35000"/>
                  </a:prstClr>
                </a:solidFill>
              </a:rPr>
              <a:pPr/>
              <a:t>10/05/2017</a:t>
            </a:fld>
            <a:endParaRPr lang="pt-BR">
              <a:solidFill>
                <a:prstClr val="black">
                  <a:lumMod val="65000"/>
                  <a:lumOff val="35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t-BR">
              <a:solidFill>
                <a:prstClr val="black">
                  <a:lumMod val="65000"/>
                  <a:lumOff val="35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924BDD0-D06E-4E27-A9C4-6292F51CA75E}" type="slidenum">
              <a:rPr lang="pt-BR" smtClean="0">
                <a:solidFill>
                  <a:prstClr val="black">
                    <a:lumMod val="65000"/>
                    <a:lumOff val="35000"/>
                  </a:prstClr>
                </a:solidFill>
              </a:rPr>
              <a:pPr/>
              <a:t>‹nº›</a:t>
            </a:fld>
            <a:endParaRPr lang="pt-BR">
              <a:solidFill>
                <a:prstClr val="black">
                  <a:lumMod val="65000"/>
                  <a:lumOff val="35000"/>
                </a:prstClr>
              </a:solidFill>
            </a:endParaRPr>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323850" y="1988840"/>
            <a:ext cx="8458200" cy="1296145"/>
          </a:xfrm>
        </p:spPr>
        <p:txBody>
          <a:bodyPr anchor="b" anchorCtr="1">
            <a:normAutofit fontScale="90000"/>
          </a:bodyPr>
          <a:lstStyle/>
          <a:p>
            <a:pPr marL="182880" indent="0">
              <a:buNone/>
              <a:defRPr/>
            </a:pPr>
            <a:r>
              <a:rPr lang="pt-BR" sz="4000" dirty="0" smtClean="0">
                <a:effectLst/>
                <a:latin typeface="Tahoma" pitchFamily="34" charset="0"/>
              </a:rPr>
              <a:t>A importância do Desmatamento Zero para a Amazônia</a:t>
            </a:r>
          </a:p>
        </p:txBody>
      </p:sp>
      <p:sp>
        <p:nvSpPr>
          <p:cNvPr id="2" name="Retângulo 1"/>
          <p:cNvSpPr/>
          <p:nvPr/>
        </p:nvSpPr>
        <p:spPr>
          <a:xfrm>
            <a:off x="251520" y="5559292"/>
            <a:ext cx="8352606" cy="1200329"/>
          </a:xfrm>
          <a:prstGeom prst="rect">
            <a:avLst/>
          </a:prstGeom>
        </p:spPr>
        <p:txBody>
          <a:bodyPr wrap="square">
            <a:spAutoFit/>
          </a:bodyPr>
          <a:lstStyle/>
          <a:p>
            <a:pPr algn="ctr"/>
            <a:r>
              <a:rPr lang="pt-BR" b="1" dirty="0"/>
              <a:t>Audiência </a:t>
            </a:r>
            <a:r>
              <a:rPr lang="pt-BR" b="1" dirty="0" smtClean="0"/>
              <a:t>Pública-Senado </a:t>
            </a:r>
            <a:r>
              <a:rPr lang="pt-BR" b="1" dirty="0"/>
              <a:t>Federal</a:t>
            </a:r>
            <a:br>
              <a:rPr lang="pt-BR" b="1" dirty="0"/>
            </a:br>
            <a:r>
              <a:rPr lang="pt-BR" b="1" dirty="0" smtClean="0"/>
              <a:t>10 de maio de 2017</a:t>
            </a:r>
            <a:r>
              <a:rPr lang="pt-BR" b="1" dirty="0"/>
              <a:t/>
            </a:r>
            <a:br>
              <a:rPr lang="pt-BR" b="1" dirty="0"/>
            </a:br>
            <a:r>
              <a:rPr lang="pt-BR" b="1" dirty="0"/>
              <a:t>A importância do Desmatamento Zero para o Brasil e os caminhos para que seja </a:t>
            </a:r>
            <a:r>
              <a:rPr lang="pt-BR" b="1" dirty="0" smtClean="0"/>
              <a:t>atingido</a:t>
            </a:r>
            <a:endParaRPr lang="pt-BR"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06" y="0"/>
            <a:ext cx="2529112" cy="197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1584325" y="3325520"/>
            <a:ext cx="6400800" cy="12954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lnSpc>
                <a:spcPct val="90000"/>
              </a:lnSpc>
              <a:buFont typeface="Wingdings" panose="05000000000000000000" pitchFamily="2" charset="2"/>
              <a:buNone/>
              <a:defRPr/>
            </a:pPr>
            <a:endParaRPr lang="pt-BR" sz="2800" smtClean="0">
              <a:latin typeface="Tahoma" pitchFamily="34" charset="0"/>
            </a:endParaRPr>
          </a:p>
          <a:p>
            <a:pPr algn="ctr">
              <a:lnSpc>
                <a:spcPct val="90000"/>
              </a:lnSpc>
              <a:buFont typeface="Wingdings" panose="05000000000000000000" pitchFamily="2" charset="2"/>
              <a:buNone/>
              <a:defRPr/>
            </a:pPr>
            <a:r>
              <a:rPr lang="pt-BR" sz="2400" smtClean="0">
                <a:latin typeface="Tahoma" pitchFamily="34" charset="0"/>
              </a:rPr>
              <a:t>Ima Célia Guimarães Vieira</a:t>
            </a:r>
          </a:p>
          <a:p>
            <a:pPr algn="ctr">
              <a:lnSpc>
                <a:spcPct val="90000"/>
              </a:lnSpc>
              <a:buFont typeface="Wingdings" panose="05000000000000000000" pitchFamily="2" charset="2"/>
              <a:buNone/>
              <a:defRPr/>
            </a:pPr>
            <a:r>
              <a:rPr lang="pt-BR" sz="2400" smtClean="0">
                <a:latin typeface="Tahoma" pitchFamily="34" charset="0"/>
              </a:rPr>
              <a:t>Museu Paraense Emilio Goeldi</a:t>
            </a:r>
            <a:endParaRPr lang="pt-BR" sz="2400" dirty="0" smtClean="0">
              <a:latin typeface="Tahoma" pitchFamily="34" charset="0"/>
            </a:endParaRPr>
          </a:p>
        </p:txBody>
      </p:sp>
    </p:spTree>
    <p:extLst>
      <p:ext uri="{BB962C8B-B14F-4D97-AF65-F5344CB8AC3E}">
        <p14:creationId xmlns:p14="http://schemas.microsoft.com/office/powerpoint/2010/main" val="3429149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ma Vieira\Desktop\FullSizeRende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0"/>
            <a:ext cx="45658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4445202" y="3244334"/>
            <a:ext cx="253596" cy="369332"/>
          </a:xfrm>
          <a:prstGeom prst="rect">
            <a:avLst/>
          </a:prstGeom>
        </p:spPr>
        <p:txBody>
          <a:bodyPr wrap="none">
            <a:spAutoFit/>
          </a:bodyPr>
          <a:lstStyle/>
          <a:p>
            <a:r>
              <a:rPr lang="pt-BR" dirty="0"/>
              <a:t> </a:t>
            </a:r>
          </a:p>
        </p:txBody>
      </p:sp>
      <p:sp>
        <p:nvSpPr>
          <p:cNvPr id="5" name="Retângulo 4"/>
          <p:cNvSpPr/>
          <p:nvPr/>
        </p:nvSpPr>
        <p:spPr>
          <a:xfrm>
            <a:off x="4445202" y="3244334"/>
            <a:ext cx="253596" cy="369332"/>
          </a:xfrm>
          <a:prstGeom prst="rect">
            <a:avLst/>
          </a:prstGeom>
        </p:spPr>
        <p:txBody>
          <a:bodyPr wrap="none">
            <a:spAutoFit/>
          </a:bodyPr>
          <a:lstStyle/>
          <a:p>
            <a:r>
              <a:rPr lang="pt-BR" dirty="0"/>
              <a:t> </a:t>
            </a:r>
          </a:p>
        </p:txBody>
      </p:sp>
      <p:sp>
        <p:nvSpPr>
          <p:cNvPr id="6" name="Retângulo 5"/>
          <p:cNvSpPr/>
          <p:nvPr/>
        </p:nvSpPr>
        <p:spPr>
          <a:xfrm>
            <a:off x="150791" y="243512"/>
            <a:ext cx="4572000" cy="5262979"/>
          </a:xfrm>
          <a:prstGeom prst="rect">
            <a:avLst/>
          </a:prstGeom>
        </p:spPr>
        <p:txBody>
          <a:bodyPr>
            <a:spAutoFit/>
          </a:bodyPr>
          <a:lstStyle/>
          <a:p>
            <a:r>
              <a:rPr lang="pt-BR" sz="2400" dirty="0"/>
              <a:t>As simulações mostram mudanças climáticas que podem criar condições nunca antes experimentadas pelo bioma Amazônico. </a:t>
            </a:r>
            <a:endParaRPr lang="pt-BR" sz="2400" dirty="0" smtClean="0"/>
          </a:p>
          <a:p>
            <a:r>
              <a:rPr lang="pt-BR" sz="2400" dirty="0" smtClean="0"/>
              <a:t>Estes </a:t>
            </a:r>
            <a:r>
              <a:rPr lang="pt-BR" sz="2400" dirty="0"/>
              <a:t>resultados </a:t>
            </a:r>
            <a:r>
              <a:rPr lang="pt-BR" sz="2400" dirty="0" smtClean="0"/>
              <a:t>sugerem uma </a:t>
            </a:r>
            <a:r>
              <a:rPr lang="pt-BR" sz="2400" dirty="0"/>
              <a:t>destruição substancial da floresta tropical amazônica, interferindo no aumento da temperatura e afetando o ciclo hidrológico regional. </a:t>
            </a:r>
            <a:endParaRPr lang="pt-BR" sz="2400" dirty="0" smtClean="0"/>
          </a:p>
          <a:p>
            <a:endParaRPr lang="pt-BR" sz="2400" dirty="0"/>
          </a:p>
          <a:p>
            <a:endParaRPr lang="pt-BR" sz="2400" dirty="0" smtClean="0"/>
          </a:p>
          <a:p>
            <a:r>
              <a:rPr lang="pt-BR" sz="2400" dirty="0" smtClean="0"/>
              <a:t>Fonte:</a:t>
            </a:r>
            <a:r>
              <a:rPr lang="pt-BR" sz="2400" dirty="0"/>
              <a:t> </a:t>
            </a:r>
            <a:r>
              <a:rPr lang="pt-BR" sz="2400" dirty="0" smtClean="0"/>
              <a:t>Lyra et al 2016​</a:t>
            </a:r>
            <a:endParaRPr lang="pt-BR" sz="2400" dirty="0"/>
          </a:p>
        </p:txBody>
      </p:sp>
    </p:spTree>
    <p:extLst>
      <p:ext uri="{BB962C8B-B14F-4D97-AF65-F5344CB8AC3E}">
        <p14:creationId xmlns:p14="http://schemas.microsoft.com/office/powerpoint/2010/main" val="3326086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53975"/>
            <a:ext cx="8229600" cy="1143000"/>
          </a:xfrm>
        </p:spPr>
        <p:txBody>
          <a:bodyPr/>
          <a:lstStyle/>
          <a:p>
            <a:pPr marL="0" indent="0" algn="ctr" eaLnBrk="1" hangingPunct="1">
              <a:buNone/>
            </a:pPr>
            <a:r>
              <a:rPr lang="en-GB" altLang="pt-BR" sz="3600" b="1" dirty="0" smtClean="0"/>
              <a:t>Deficit de </a:t>
            </a:r>
            <a:r>
              <a:rPr lang="en-GB" altLang="pt-BR" sz="3600" b="1" dirty="0" err="1" smtClean="0"/>
              <a:t>valor</a:t>
            </a:r>
            <a:r>
              <a:rPr lang="en-GB" altLang="pt-BR" sz="3600" b="1" dirty="0" smtClean="0"/>
              <a:t> de </a:t>
            </a:r>
            <a:r>
              <a:rPr lang="en-GB" altLang="pt-BR" sz="3600" b="1" dirty="0" err="1" smtClean="0"/>
              <a:t>Conservação</a:t>
            </a:r>
            <a:endParaRPr lang="en-GB" altLang="pt-BR" sz="3600" b="1" dirty="0" smtClean="0"/>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l="8839" t="77425" r="39091" b="12312"/>
          <a:stretch>
            <a:fillRect/>
          </a:stretch>
        </p:blipFill>
        <p:spPr bwMode="auto">
          <a:xfrm>
            <a:off x="1023938" y="6021388"/>
            <a:ext cx="6775450" cy="7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84" name="TextBox 2"/>
          <p:cNvSpPr txBox="1">
            <a:spLocks noChangeArrowheads="1"/>
          </p:cNvSpPr>
          <p:nvPr/>
        </p:nvSpPr>
        <p:spPr bwMode="auto">
          <a:xfrm rot="-2188476">
            <a:off x="3344863" y="3454400"/>
            <a:ext cx="355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GB" altLang="pt-BR" sz="2400" b="1">
                <a:solidFill>
                  <a:schemeClr val="tx1"/>
                </a:solidFill>
                <a:latin typeface="Verdana" panose="020B0604030504040204" pitchFamily="34" charset="0"/>
              </a:rPr>
              <a:t>Conservation Value Deficit</a:t>
            </a:r>
          </a:p>
        </p:txBody>
      </p:sp>
      <p:pic>
        <p:nvPicPr>
          <p:cNvPr id="71685" name="Picture 2"/>
          <p:cNvPicPr>
            <a:picLocks noChangeAspect="1" noChangeArrowheads="1"/>
          </p:cNvPicPr>
          <p:nvPr/>
        </p:nvPicPr>
        <p:blipFill>
          <a:blip r:embed="rId4">
            <a:extLst>
              <a:ext uri="{28A0092B-C50C-407E-A947-70E740481C1C}">
                <a14:useLocalDpi xmlns:a14="http://schemas.microsoft.com/office/drawing/2010/main" val="0"/>
              </a:ext>
            </a:extLst>
          </a:blip>
          <a:srcRect l="17546" t="20016" r="32658" b="12402"/>
          <a:stretch>
            <a:fillRect/>
          </a:stretch>
        </p:blipFill>
        <p:spPr bwMode="auto">
          <a:xfrm>
            <a:off x="1042988" y="1395413"/>
            <a:ext cx="6577012" cy="501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86" name="TextBox 4"/>
          <p:cNvSpPr txBox="1">
            <a:spLocks noChangeArrowheads="1"/>
          </p:cNvSpPr>
          <p:nvPr/>
        </p:nvSpPr>
        <p:spPr bwMode="auto">
          <a:xfrm rot="-2258909">
            <a:off x="3307339" y="3192740"/>
            <a:ext cx="42803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GB" altLang="pt-BR" b="1" dirty="0" smtClean="0">
                <a:solidFill>
                  <a:schemeClr val="tx1"/>
                </a:solidFill>
                <a:latin typeface="Verdana" panose="020B0604030504040204" pitchFamily="34" charset="0"/>
              </a:rPr>
              <a:t>Deficit de </a:t>
            </a:r>
            <a:r>
              <a:rPr lang="en-GB" altLang="pt-BR" b="1" dirty="0" err="1" smtClean="0">
                <a:solidFill>
                  <a:schemeClr val="tx1"/>
                </a:solidFill>
                <a:latin typeface="Verdana" panose="020B0604030504040204" pitchFamily="34" charset="0"/>
              </a:rPr>
              <a:t>valor</a:t>
            </a:r>
            <a:r>
              <a:rPr lang="en-GB" altLang="pt-BR" b="1" dirty="0" smtClean="0">
                <a:solidFill>
                  <a:schemeClr val="tx1"/>
                </a:solidFill>
                <a:latin typeface="Verdana" panose="020B0604030504040204" pitchFamily="34" charset="0"/>
              </a:rPr>
              <a:t> de </a:t>
            </a:r>
            <a:r>
              <a:rPr lang="en-GB" altLang="pt-BR" b="1" dirty="0" err="1" smtClean="0">
                <a:solidFill>
                  <a:schemeClr val="tx1"/>
                </a:solidFill>
                <a:latin typeface="Verdana" panose="020B0604030504040204" pitchFamily="34" charset="0"/>
              </a:rPr>
              <a:t>Conservação</a:t>
            </a:r>
            <a:endParaRPr lang="en-GB" altLang="pt-BR" b="1" dirty="0">
              <a:solidFill>
                <a:schemeClr val="tx1"/>
              </a:solidFill>
              <a:latin typeface="Verdana" panose="020B0604030504040204" pitchFamily="34" charset="0"/>
            </a:endParaRPr>
          </a:p>
        </p:txBody>
      </p:sp>
      <p:sp>
        <p:nvSpPr>
          <p:cNvPr id="71687" name="Retângulo 5"/>
          <p:cNvSpPr>
            <a:spLocks noChangeArrowheads="1"/>
          </p:cNvSpPr>
          <p:nvPr/>
        </p:nvSpPr>
        <p:spPr bwMode="auto">
          <a:xfrm>
            <a:off x="6977063" y="6242050"/>
            <a:ext cx="1820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dirty="0">
                <a:solidFill>
                  <a:schemeClr val="tx1"/>
                </a:solidFill>
                <a:latin typeface="Verdana" panose="020B0604030504040204" pitchFamily="34" charset="0"/>
              </a:rPr>
              <a:t>Barlow et al 2016</a:t>
            </a:r>
          </a:p>
        </p:txBody>
      </p:sp>
      <p:sp>
        <p:nvSpPr>
          <p:cNvPr id="71688" name="Retângulo 6"/>
          <p:cNvSpPr>
            <a:spLocks noChangeArrowheads="1"/>
          </p:cNvSpPr>
          <p:nvPr/>
        </p:nvSpPr>
        <p:spPr bwMode="auto">
          <a:xfrm>
            <a:off x="872331" y="933450"/>
            <a:ext cx="6918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dirty="0">
                <a:solidFill>
                  <a:schemeClr val="tx1"/>
                </a:solidFill>
                <a:latin typeface="Verdana" panose="020B0604030504040204" pitchFamily="34" charset="0"/>
              </a:rPr>
              <a:t>diferença entre o que se esperava encontrar e a perda real de diversidade produzida pela degradação </a:t>
            </a:r>
            <a:br>
              <a:rPr lang="pt-BR" altLang="pt-BR" dirty="0">
                <a:solidFill>
                  <a:schemeClr val="tx1"/>
                </a:solidFill>
                <a:latin typeface="Verdana" panose="020B0604030504040204" pitchFamily="34" charset="0"/>
              </a:rPr>
            </a:br>
            <a:endParaRPr lang="pt-BR" altLang="pt-BR" dirty="0">
              <a:solidFill>
                <a:schemeClr val="tx1"/>
              </a:solidFill>
              <a:latin typeface="Verdana" panose="020B0604030504040204" pitchFamily="34" charset="0"/>
            </a:endParaRPr>
          </a:p>
        </p:txBody>
      </p:sp>
    </p:spTree>
    <p:extLst>
      <p:ext uri="{BB962C8B-B14F-4D97-AF65-F5344CB8AC3E}">
        <p14:creationId xmlns:p14="http://schemas.microsoft.com/office/powerpoint/2010/main" val="3947049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678238" y="4035425"/>
            <a:ext cx="0" cy="126523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57288" y="3916363"/>
            <a:ext cx="2520950" cy="0"/>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6804" name="TextBox 6"/>
          <p:cNvSpPr txBox="1">
            <a:spLocks noChangeArrowheads="1"/>
          </p:cNvSpPr>
          <p:nvPr/>
        </p:nvSpPr>
        <p:spPr bwMode="auto">
          <a:xfrm>
            <a:off x="5262563" y="2827338"/>
            <a:ext cx="3989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GB" altLang="pt-BR" sz="2800" b="1">
              <a:solidFill>
                <a:schemeClr val="tx1"/>
              </a:solidFill>
              <a:latin typeface="Verdana" panose="020B0604030504040204" pitchFamily="34" charset="0"/>
            </a:endParaRPr>
          </a:p>
        </p:txBody>
      </p:sp>
      <p:pic>
        <p:nvPicPr>
          <p:cNvPr id="76805" name="Picture 2"/>
          <p:cNvPicPr>
            <a:picLocks noChangeAspect="1" noChangeArrowheads="1"/>
          </p:cNvPicPr>
          <p:nvPr/>
        </p:nvPicPr>
        <p:blipFill>
          <a:blip r:embed="rId3">
            <a:extLst>
              <a:ext uri="{28A0092B-C50C-407E-A947-70E740481C1C}">
                <a14:useLocalDpi xmlns:a14="http://schemas.microsoft.com/office/drawing/2010/main" val="0"/>
              </a:ext>
            </a:extLst>
          </a:blip>
          <a:srcRect l="17546" t="20016" r="32658" b="12402"/>
          <a:stretch>
            <a:fillRect/>
          </a:stretch>
        </p:blipFill>
        <p:spPr bwMode="auto">
          <a:xfrm>
            <a:off x="450282" y="2278771"/>
            <a:ext cx="4719354" cy="360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6" name="Title 1"/>
          <p:cNvSpPr txBox="1">
            <a:spLocks/>
          </p:cNvSpPr>
          <p:nvPr/>
        </p:nvSpPr>
        <p:spPr bwMode="auto">
          <a:xfrm>
            <a:off x="323850" y="269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pt-BR" sz="4400" b="1">
                <a:solidFill>
                  <a:schemeClr val="tx1"/>
                </a:solidFill>
              </a:rPr>
              <a:t>Implicações</a:t>
            </a:r>
          </a:p>
        </p:txBody>
      </p:sp>
      <p:sp>
        <p:nvSpPr>
          <p:cNvPr id="76808" name="Retângulo 1"/>
          <p:cNvSpPr>
            <a:spLocks noChangeArrowheads="1"/>
          </p:cNvSpPr>
          <p:nvPr/>
        </p:nvSpPr>
        <p:spPr bwMode="auto">
          <a:xfrm>
            <a:off x="5310188" y="2827338"/>
            <a:ext cx="35210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sz="2000" dirty="0" smtClean="0">
                <a:solidFill>
                  <a:schemeClr val="tx1"/>
                </a:solidFill>
                <a:latin typeface="Verdana" panose="020B0604030504040204" pitchFamily="34" charset="0"/>
              </a:rPr>
              <a:t>Mesmo cumprindo o Código </a:t>
            </a:r>
            <a:r>
              <a:rPr lang="pt-BR" altLang="pt-BR" sz="2000" dirty="0">
                <a:solidFill>
                  <a:schemeClr val="tx1"/>
                </a:solidFill>
                <a:latin typeface="Verdana" panose="020B0604030504040204" pitchFamily="34" charset="0"/>
              </a:rPr>
              <a:t>Florestal, mantendo 80% da floresta como reserva legal, </a:t>
            </a:r>
            <a:r>
              <a:rPr lang="pt-BR" altLang="pt-BR" sz="2000" dirty="0" smtClean="0">
                <a:solidFill>
                  <a:schemeClr val="tx1"/>
                </a:solidFill>
                <a:latin typeface="Verdana" panose="020B0604030504040204" pitchFamily="34" charset="0"/>
              </a:rPr>
              <a:t>há </a:t>
            </a:r>
            <a:r>
              <a:rPr lang="pt-BR" altLang="pt-BR" sz="2000" dirty="0" smtClean="0">
                <a:solidFill>
                  <a:schemeClr val="tx1"/>
                </a:solidFill>
                <a:latin typeface="Verdana" panose="020B0604030504040204" pitchFamily="34" charset="0"/>
              </a:rPr>
              <a:t>um DVC </a:t>
            </a:r>
            <a:r>
              <a:rPr lang="pt-BR" altLang="pt-BR" sz="2000" dirty="0">
                <a:solidFill>
                  <a:schemeClr val="tx1"/>
                </a:solidFill>
                <a:latin typeface="Verdana" panose="020B0604030504040204" pitchFamily="34" charset="0"/>
              </a:rPr>
              <a:t>de 39% a 54%. </a:t>
            </a:r>
          </a:p>
          <a:p>
            <a:pPr>
              <a:spcBef>
                <a:spcPct val="0"/>
              </a:spcBef>
              <a:buClrTx/>
              <a:buFontTx/>
              <a:buNone/>
            </a:pPr>
            <a:endParaRPr lang="pt-BR" altLang="pt-BR" sz="2000" dirty="0">
              <a:solidFill>
                <a:schemeClr val="tx1"/>
              </a:solidFill>
              <a:latin typeface="Verdana" panose="020B0604030504040204" pitchFamily="34" charset="0"/>
            </a:endParaRPr>
          </a:p>
          <a:p>
            <a:pPr>
              <a:spcBef>
                <a:spcPct val="0"/>
              </a:spcBef>
              <a:buClrTx/>
              <a:buFontTx/>
              <a:buNone/>
            </a:pPr>
            <a:r>
              <a:rPr lang="pt-BR" altLang="pt-BR" sz="2000" dirty="0" smtClean="0">
                <a:solidFill>
                  <a:schemeClr val="tx1"/>
                </a:solidFill>
                <a:latin typeface="Verdana" panose="020B0604030504040204" pitchFamily="34" charset="0"/>
              </a:rPr>
              <a:t>Essas áreas perderam </a:t>
            </a:r>
            <a:r>
              <a:rPr lang="pt-BR" altLang="pt-BR" sz="2000" dirty="0">
                <a:solidFill>
                  <a:schemeClr val="tx1"/>
                </a:solidFill>
                <a:latin typeface="Verdana" panose="020B0604030504040204" pitchFamily="34" charset="0"/>
              </a:rPr>
              <a:t>entre 46% e 61% de sua biodiversidade original.</a:t>
            </a:r>
          </a:p>
        </p:txBody>
      </p:sp>
      <p:sp>
        <p:nvSpPr>
          <p:cNvPr id="76809" name="CaixaDeTexto 2"/>
          <p:cNvSpPr txBox="1">
            <a:spLocks noChangeArrowheads="1"/>
          </p:cNvSpPr>
          <p:nvPr/>
        </p:nvSpPr>
        <p:spPr bwMode="auto">
          <a:xfrm>
            <a:off x="0" y="6245922"/>
            <a:ext cx="9004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dirty="0">
                <a:solidFill>
                  <a:schemeClr val="tx1"/>
                </a:solidFill>
                <a:latin typeface="Verdana" panose="020B0604030504040204" pitchFamily="34" charset="0"/>
              </a:rPr>
              <a:t>Perigo – PROJETO DE LEI PARA AUTORIZAR PASTAGEM EM RESERVA LEGAL</a:t>
            </a:r>
          </a:p>
        </p:txBody>
      </p:sp>
      <p:pic>
        <p:nvPicPr>
          <p:cNvPr id="3074"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08" y="0"/>
            <a:ext cx="3371880" cy="261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014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reto 21"/>
          <p:cNvCxnSpPr>
            <a:stCxn id="80902" idx="2"/>
            <a:endCxn id="80905" idx="0"/>
          </p:cNvCxnSpPr>
          <p:nvPr/>
        </p:nvCxnSpPr>
        <p:spPr>
          <a:xfrm>
            <a:off x="4378325" y="942975"/>
            <a:ext cx="12700" cy="3232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to 22"/>
          <p:cNvCxnSpPr>
            <a:stCxn id="80904" idx="3"/>
            <a:endCxn id="80903" idx="1"/>
          </p:cNvCxnSpPr>
          <p:nvPr/>
        </p:nvCxnSpPr>
        <p:spPr>
          <a:xfrm>
            <a:off x="1446213" y="2465388"/>
            <a:ext cx="5910262" cy="15875"/>
          </a:xfrm>
          <a:prstGeom prst="line">
            <a:avLst/>
          </a:prstGeom>
        </p:spPr>
        <p:style>
          <a:lnRef idx="1">
            <a:schemeClr val="accent1"/>
          </a:lnRef>
          <a:fillRef idx="0">
            <a:schemeClr val="accent1"/>
          </a:fillRef>
          <a:effectRef idx="0">
            <a:schemeClr val="accent1"/>
          </a:effectRef>
          <a:fontRef idx="minor">
            <a:schemeClr val="tx1"/>
          </a:fontRef>
        </p:style>
      </p:cxnSp>
      <p:sp>
        <p:nvSpPr>
          <p:cNvPr id="80900" name="CaixaDeTexto 23"/>
          <p:cNvSpPr txBox="1">
            <a:spLocks noChangeArrowheads="1"/>
          </p:cNvSpPr>
          <p:nvPr/>
        </p:nvSpPr>
        <p:spPr bwMode="auto">
          <a:xfrm rot="5400000">
            <a:off x="7132638" y="2236788"/>
            <a:ext cx="2852737"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pt-BR" sz="1600" b="1" i="1" dirty="0">
                <a:solidFill>
                  <a:schemeClr val="tx2"/>
                </a:solidFill>
                <a:latin typeface="Garamond" panose="02020404030301010803" pitchFamily="18" charset="0"/>
              </a:rPr>
              <a:t>DESENVOLVIMENTO SOCIAL E ECONIMICO</a:t>
            </a:r>
          </a:p>
        </p:txBody>
      </p:sp>
      <p:sp>
        <p:nvSpPr>
          <p:cNvPr id="80901" name="CaixaDeTexto 24"/>
          <p:cNvSpPr txBox="1">
            <a:spLocks noChangeArrowheads="1"/>
          </p:cNvSpPr>
          <p:nvPr/>
        </p:nvSpPr>
        <p:spPr bwMode="auto">
          <a:xfrm>
            <a:off x="3197225" y="33338"/>
            <a:ext cx="2386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pt-BR" sz="1600" b="1" i="1">
                <a:solidFill>
                  <a:srgbClr val="00B050"/>
                </a:solidFill>
                <a:latin typeface="Garamond" panose="02020404030301010803" pitchFamily="18" charset="0"/>
              </a:rPr>
              <a:t>DESENVOLVIMENTO AMBIENTAL</a:t>
            </a:r>
          </a:p>
        </p:txBody>
      </p:sp>
      <p:sp>
        <p:nvSpPr>
          <p:cNvPr id="80902" name="CaixaDeTexto 25"/>
          <p:cNvSpPr txBox="1">
            <a:spLocks noChangeArrowheads="1"/>
          </p:cNvSpPr>
          <p:nvPr/>
        </p:nvSpPr>
        <p:spPr bwMode="auto">
          <a:xfrm>
            <a:off x="4005263" y="604838"/>
            <a:ext cx="744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pt-BR" sz="1600" b="1">
                <a:solidFill>
                  <a:srgbClr val="00B050"/>
                </a:solidFill>
                <a:latin typeface="Garamond" panose="02020404030301010803" pitchFamily="18" charset="0"/>
              </a:rPr>
              <a:t>ALTO</a:t>
            </a:r>
          </a:p>
        </p:txBody>
      </p:sp>
      <p:sp>
        <p:nvSpPr>
          <p:cNvPr id="80903" name="CaixaDeTexto 26"/>
          <p:cNvSpPr txBox="1">
            <a:spLocks noChangeArrowheads="1"/>
          </p:cNvSpPr>
          <p:nvPr/>
        </p:nvSpPr>
        <p:spPr bwMode="auto">
          <a:xfrm>
            <a:off x="7356475" y="2311400"/>
            <a:ext cx="744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pt-BR" sz="1600" b="1">
                <a:solidFill>
                  <a:schemeClr val="tx2"/>
                </a:solidFill>
                <a:latin typeface="Garamond" panose="02020404030301010803" pitchFamily="18" charset="0"/>
              </a:rPr>
              <a:t>ALTO</a:t>
            </a:r>
          </a:p>
        </p:txBody>
      </p:sp>
      <p:sp>
        <p:nvSpPr>
          <p:cNvPr id="80904" name="CaixaDeTexto 31"/>
          <p:cNvSpPr txBox="1">
            <a:spLocks noChangeArrowheads="1"/>
          </p:cNvSpPr>
          <p:nvPr/>
        </p:nvSpPr>
        <p:spPr bwMode="auto">
          <a:xfrm>
            <a:off x="611188" y="2295525"/>
            <a:ext cx="835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pt-BR" sz="1600" b="1">
                <a:solidFill>
                  <a:schemeClr val="tx2"/>
                </a:solidFill>
                <a:latin typeface="Garamond" panose="02020404030301010803" pitchFamily="18" charset="0"/>
              </a:rPr>
              <a:t>BAIXO</a:t>
            </a:r>
          </a:p>
        </p:txBody>
      </p:sp>
      <p:sp>
        <p:nvSpPr>
          <p:cNvPr id="80905" name="CaixaDeTexto 32"/>
          <p:cNvSpPr txBox="1">
            <a:spLocks noChangeArrowheads="1"/>
          </p:cNvSpPr>
          <p:nvPr/>
        </p:nvSpPr>
        <p:spPr bwMode="auto">
          <a:xfrm>
            <a:off x="3973513" y="4175125"/>
            <a:ext cx="8334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pt-BR" sz="1600" b="1">
                <a:solidFill>
                  <a:srgbClr val="00B050"/>
                </a:solidFill>
                <a:latin typeface="Garamond" panose="02020404030301010803" pitchFamily="18" charset="0"/>
              </a:rPr>
              <a:t>BAIXO</a:t>
            </a:r>
          </a:p>
        </p:txBody>
      </p:sp>
      <p:grpSp>
        <p:nvGrpSpPr>
          <p:cNvPr id="73" name="Grupo 72"/>
          <p:cNvGrpSpPr>
            <a:grpSpLocks/>
          </p:cNvGrpSpPr>
          <p:nvPr/>
        </p:nvGrpSpPr>
        <p:grpSpPr bwMode="auto">
          <a:xfrm>
            <a:off x="1692275" y="1328738"/>
            <a:ext cx="5348288" cy="2284412"/>
            <a:chOff x="1692338" y="1328550"/>
            <a:chExt cx="5348302" cy="2284417"/>
          </a:xfrm>
        </p:grpSpPr>
        <p:sp>
          <p:nvSpPr>
            <p:cNvPr id="80920" name="CaixaDeTexto 35"/>
            <p:cNvSpPr txBox="1">
              <a:spLocks noChangeArrowheads="1"/>
            </p:cNvSpPr>
            <p:nvPr/>
          </p:nvSpPr>
          <p:spPr bwMode="auto">
            <a:xfrm>
              <a:off x="5008481" y="1328550"/>
              <a:ext cx="2032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pt-BR" altLang="pt-BR" sz="1400" b="1">
                  <a:solidFill>
                    <a:schemeClr val="tx1"/>
                  </a:solidFill>
                  <a:latin typeface="Garamond" panose="02020404030301010803" pitchFamily="18" charset="0"/>
                </a:rPr>
                <a:t>CENÁRIO A:</a:t>
              </a:r>
            </a:p>
            <a:p>
              <a:pPr algn="ctr">
                <a:spcBef>
                  <a:spcPct val="0"/>
                </a:spcBef>
                <a:buClrTx/>
                <a:buFontTx/>
                <a:buNone/>
              </a:pPr>
              <a:r>
                <a:rPr lang="pt-BR" altLang="pt-BR" sz="1400" b="1">
                  <a:solidFill>
                    <a:schemeClr val="tx1"/>
                  </a:solidFill>
                  <a:latin typeface="Garamond" panose="02020404030301010803" pitchFamily="18" charset="0"/>
                </a:rPr>
                <a:t>SUSTENTABILIDADE</a:t>
              </a:r>
              <a:endParaRPr lang="en-US" altLang="pt-BR" sz="1400" b="1">
                <a:solidFill>
                  <a:schemeClr val="tx1"/>
                </a:solidFill>
                <a:latin typeface="Garamond" panose="02020404030301010803" pitchFamily="18" charset="0"/>
              </a:endParaRPr>
            </a:p>
          </p:txBody>
        </p:sp>
        <p:sp>
          <p:nvSpPr>
            <p:cNvPr id="80921" name="CaixaDeTexto 36"/>
            <p:cNvSpPr txBox="1">
              <a:spLocks noChangeArrowheads="1"/>
            </p:cNvSpPr>
            <p:nvPr/>
          </p:nvSpPr>
          <p:spPr bwMode="auto">
            <a:xfrm>
              <a:off x="3523711" y="2153939"/>
              <a:ext cx="198964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pt-BR" altLang="pt-BR" sz="1400" b="1">
                  <a:solidFill>
                    <a:schemeClr val="tx1"/>
                  </a:solidFill>
                  <a:latin typeface="Garamond" panose="02020404030301010803" pitchFamily="18" charset="0"/>
                </a:rPr>
                <a:t>CENÁRIO B:</a:t>
              </a:r>
            </a:p>
            <a:p>
              <a:pPr algn="ctr">
                <a:spcBef>
                  <a:spcPct val="0"/>
                </a:spcBef>
                <a:buClrTx/>
                <a:buFontTx/>
                <a:buNone/>
              </a:pPr>
              <a:r>
                <a:rPr lang="pt-BR" altLang="pt-BR" sz="1400" b="1">
                  <a:solidFill>
                    <a:schemeClr val="tx1"/>
                  </a:solidFill>
                  <a:latin typeface="Garamond" panose="02020404030301010803" pitchFamily="18" charset="0"/>
                </a:rPr>
                <a:t>MEIO DO CAMINHO</a:t>
              </a:r>
              <a:endParaRPr lang="en-US" altLang="pt-BR" sz="1400" b="1">
                <a:solidFill>
                  <a:schemeClr val="tx1"/>
                </a:solidFill>
                <a:latin typeface="Garamond" panose="02020404030301010803" pitchFamily="18" charset="0"/>
              </a:endParaRPr>
            </a:p>
          </p:txBody>
        </p:sp>
        <p:sp>
          <p:nvSpPr>
            <p:cNvPr id="80922" name="CaixaDeTexto 37"/>
            <p:cNvSpPr txBox="1">
              <a:spLocks noChangeArrowheads="1"/>
            </p:cNvSpPr>
            <p:nvPr/>
          </p:nvSpPr>
          <p:spPr bwMode="auto">
            <a:xfrm>
              <a:off x="1692338" y="3089747"/>
              <a:ext cx="2417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pt-BR" altLang="pt-BR" sz="1400" b="1">
                  <a:solidFill>
                    <a:schemeClr val="tx1"/>
                  </a:solidFill>
                  <a:latin typeface="Garamond" panose="02020404030301010803" pitchFamily="18" charset="0"/>
                </a:rPr>
                <a:t>CENÁRIO C:</a:t>
              </a:r>
            </a:p>
            <a:p>
              <a:pPr algn="ctr">
                <a:spcBef>
                  <a:spcPct val="0"/>
                </a:spcBef>
                <a:buClrTx/>
                <a:buFontTx/>
                <a:buNone/>
              </a:pPr>
              <a:r>
                <a:rPr lang="pt-BR" altLang="pt-BR" sz="1400" b="1">
                  <a:solidFill>
                    <a:schemeClr val="tx1"/>
                  </a:solidFill>
                  <a:latin typeface="Garamond" panose="02020404030301010803" pitchFamily="18" charset="0"/>
                </a:rPr>
                <a:t>FRAGMENTAÇÃO E CAOS</a:t>
              </a:r>
              <a:endParaRPr lang="en-US" altLang="pt-BR" sz="1400" b="1">
                <a:solidFill>
                  <a:schemeClr val="tx1"/>
                </a:solidFill>
                <a:latin typeface="Garamond" panose="02020404030301010803" pitchFamily="18" charset="0"/>
              </a:endParaRPr>
            </a:p>
          </p:txBody>
        </p:sp>
      </p:grpSp>
      <p:sp>
        <p:nvSpPr>
          <p:cNvPr id="80907" name="CaixaDeTexto 46"/>
          <p:cNvSpPr txBox="1">
            <a:spLocks noChangeArrowheads="1"/>
          </p:cNvSpPr>
          <p:nvPr/>
        </p:nvSpPr>
        <p:spPr bwMode="auto">
          <a:xfrm>
            <a:off x="7296150" y="10255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pt-BR" sz="1600">
              <a:solidFill>
                <a:srgbClr val="FFC000"/>
              </a:solidFill>
              <a:latin typeface="Garamond" panose="02020404030301010803" pitchFamily="18" charset="0"/>
            </a:endParaRPr>
          </a:p>
        </p:txBody>
      </p:sp>
      <p:sp>
        <p:nvSpPr>
          <p:cNvPr id="40" name="Elipse 39"/>
          <p:cNvSpPr/>
          <p:nvPr/>
        </p:nvSpPr>
        <p:spPr>
          <a:xfrm rot="20214420">
            <a:off x="1323975" y="1441450"/>
            <a:ext cx="6389688" cy="1947863"/>
          </a:xfrm>
          <a:prstGeom prst="ellipse">
            <a:avLst/>
          </a:prstGeom>
          <a:solidFill>
            <a:schemeClr val="accent3">
              <a:lumMod val="40000"/>
              <a:lumOff val="60000"/>
              <a:alpha val="32157"/>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Garamond" panose="02020404030301010803" pitchFamily="18" charset="0"/>
            </a:endParaRPr>
          </a:p>
        </p:txBody>
      </p:sp>
      <p:pic>
        <p:nvPicPr>
          <p:cNvPr id="80909" name="Imagem 33"/>
          <p:cNvPicPr>
            <a:picLocks noChangeAspect="1"/>
          </p:cNvPicPr>
          <p:nvPr/>
        </p:nvPicPr>
        <p:blipFill>
          <a:blip r:embed="rId2">
            <a:extLst>
              <a:ext uri="{28A0092B-C50C-407E-A947-70E740481C1C}">
                <a14:useLocalDpi xmlns:a14="http://schemas.microsoft.com/office/drawing/2010/main" val="0"/>
              </a:ext>
            </a:extLst>
          </a:blip>
          <a:srcRect b="67268"/>
          <a:stretch>
            <a:fillRect/>
          </a:stretch>
        </p:blipFill>
        <p:spPr bwMode="auto">
          <a:xfrm>
            <a:off x="404813" y="4514850"/>
            <a:ext cx="8586787" cy="2343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Conector em curva 13"/>
          <p:cNvCxnSpPr/>
          <p:nvPr/>
        </p:nvCxnSpPr>
        <p:spPr>
          <a:xfrm rot="16200000" flipH="1">
            <a:off x="4552156" y="3378994"/>
            <a:ext cx="1114425" cy="1182688"/>
          </a:xfrm>
          <a:prstGeom prst="curved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911" name="CaixaDeTexto 40"/>
          <p:cNvSpPr txBox="1">
            <a:spLocks noChangeArrowheads="1"/>
          </p:cNvSpPr>
          <p:nvPr/>
        </p:nvSpPr>
        <p:spPr bwMode="auto">
          <a:xfrm flipH="1">
            <a:off x="5954713" y="2778125"/>
            <a:ext cx="191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i="1">
                <a:solidFill>
                  <a:srgbClr val="FF0000"/>
                </a:solidFill>
                <a:latin typeface="Verdana" panose="020B0604030504040204" pitchFamily="34" charset="0"/>
              </a:rPr>
              <a:t>Quantificação:</a:t>
            </a:r>
          </a:p>
        </p:txBody>
      </p:sp>
      <p:sp>
        <p:nvSpPr>
          <p:cNvPr id="39" name="Elipse 38"/>
          <p:cNvSpPr/>
          <p:nvPr/>
        </p:nvSpPr>
        <p:spPr>
          <a:xfrm>
            <a:off x="4979988" y="1195388"/>
            <a:ext cx="2033587" cy="841375"/>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0" name="Elipse 49"/>
          <p:cNvSpPr/>
          <p:nvPr/>
        </p:nvSpPr>
        <p:spPr>
          <a:xfrm>
            <a:off x="1670050" y="2976563"/>
            <a:ext cx="2439988" cy="81280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nvGrpSpPr>
          <p:cNvPr id="71" name="Grupo 70"/>
          <p:cNvGrpSpPr>
            <a:grpSpLocks/>
          </p:cNvGrpSpPr>
          <p:nvPr/>
        </p:nvGrpSpPr>
        <p:grpSpPr bwMode="auto">
          <a:xfrm>
            <a:off x="1644650" y="919163"/>
            <a:ext cx="6394450" cy="2909887"/>
            <a:chOff x="1645049" y="919114"/>
            <a:chExt cx="6394766" cy="2910678"/>
          </a:xfrm>
        </p:grpSpPr>
        <p:sp>
          <p:nvSpPr>
            <p:cNvPr id="80917" name="CaixaDeTexto 50"/>
            <p:cNvSpPr txBox="1">
              <a:spLocks noChangeArrowheads="1"/>
            </p:cNvSpPr>
            <p:nvPr/>
          </p:nvSpPr>
          <p:spPr bwMode="auto">
            <a:xfrm flipH="1">
              <a:off x="6358539" y="919114"/>
              <a:ext cx="1681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i="1">
                  <a:solidFill>
                    <a:schemeClr val="accent1"/>
                  </a:solidFill>
                  <a:latin typeface="Verdana" panose="020B0604030504040204" pitchFamily="34" charset="0"/>
                </a:rPr>
                <a:t>Oficinas</a:t>
              </a:r>
            </a:p>
          </p:txBody>
        </p:sp>
        <p:sp>
          <p:nvSpPr>
            <p:cNvPr id="69" name="Elipse 68"/>
            <p:cNvSpPr/>
            <p:nvPr/>
          </p:nvSpPr>
          <p:spPr>
            <a:xfrm>
              <a:off x="4750352" y="1236700"/>
              <a:ext cx="2355966" cy="8003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0" name="Elipse 69"/>
            <p:cNvSpPr/>
            <p:nvPr/>
          </p:nvSpPr>
          <p:spPr>
            <a:xfrm>
              <a:off x="1645049" y="3029475"/>
              <a:ext cx="2463922" cy="8003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2" name="Retângulo 1"/>
          <p:cNvSpPr/>
          <p:nvPr/>
        </p:nvSpPr>
        <p:spPr>
          <a:xfrm>
            <a:off x="5584825" y="3168650"/>
            <a:ext cx="4572000" cy="1323439"/>
          </a:xfrm>
          <a:prstGeom prst="rect">
            <a:avLst/>
          </a:prstGeom>
        </p:spPr>
        <p:txBody>
          <a:bodyPr>
            <a:spAutoFit/>
          </a:bodyPr>
          <a:lstStyle/>
          <a:p>
            <a:pPr>
              <a:defRPr/>
            </a:pPr>
            <a:r>
              <a:rPr lang="en-US" sz="1600" b="1" dirty="0" err="1" smtClean="0">
                <a:solidFill>
                  <a:srgbClr val="00B050"/>
                </a:solidFill>
                <a:ea typeface="ＭＳ Ｐゴシック" panose="020B0600070205080204" pitchFamily="34" charset="-128"/>
              </a:rPr>
              <a:t>Taxas</a:t>
            </a:r>
            <a:r>
              <a:rPr lang="en-US" sz="1600" b="1" dirty="0" smtClean="0">
                <a:solidFill>
                  <a:srgbClr val="00B050"/>
                </a:solidFill>
                <a:ea typeface="ＭＳ Ｐゴシック" panose="020B0600070205080204" pitchFamily="34" charset="-128"/>
              </a:rPr>
              <a:t> de </a:t>
            </a:r>
            <a:r>
              <a:rPr lang="en-US" sz="1600" b="1" dirty="0" err="1" smtClean="0">
                <a:solidFill>
                  <a:srgbClr val="00B050"/>
                </a:solidFill>
                <a:ea typeface="ＭＳ Ｐゴシック" panose="020B0600070205080204" pitchFamily="34" charset="-128"/>
              </a:rPr>
              <a:t>desmatamento</a:t>
            </a:r>
            <a:endParaRPr lang="en-US" sz="1600" b="1" dirty="0">
              <a:solidFill>
                <a:srgbClr val="00B050"/>
              </a:solidFill>
              <a:ea typeface="ＭＳ Ｐゴシック" panose="020B0600070205080204" pitchFamily="34" charset="-128"/>
            </a:endParaRPr>
          </a:p>
          <a:p>
            <a:pPr>
              <a:defRPr/>
            </a:pPr>
            <a:r>
              <a:rPr lang="en-US" sz="1600" b="1" dirty="0" err="1" smtClean="0">
                <a:solidFill>
                  <a:schemeClr val="accent3"/>
                </a:solidFill>
                <a:ea typeface="ＭＳ Ｐゴシック" panose="020B0600070205080204" pitchFamily="34" charset="-128"/>
              </a:rPr>
              <a:t>Dinâmica</a:t>
            </a:r>
            <a:r>
              <a:rPr lang="en-US" sz="1600" b="1" dirty="0" smtClean="0">
                <a:solidFill>
                  <a:schemeClr val="accent3"/>
                </a:solidFill>
                <a:ea typeface="ＭＳ Ｐゴシック" panose="020B0600070205080204" pitchFamily="34" charset="-128"/>
              </a:rPr>
              <a:t> da </a:t>
            </a:r>
            <a:r>
              <a:rPr lang="en-US" sz="1600" b="1" dirty="0" err="1" smtClean="0">
                <a:solidFill>
                  <a:schemeClr val="accent3"/>
                </a:solidFill>
                <a:ea typeface="ＭＳ Ｐゴシック" panose="020B0600070205080204" pitchFamily="34" charset="-128"/>
              </a:rPr>
              <a:t>Vegetação</a:t>
            </a:r>
            <a:r>
              <a:rPr lang="en-US" sz="1600" b="1" dirty="0" smtClean="0">
                <a:solidFill>
                  <a:schemeClr val="accent3"/>
                </a:solidFill>
                <a:ea typeface="ＭＳ Ｐゴシック" panose="020B0600070205080204" pitchFamily="34" charset="-128"/>
              </a:rPr>
              <a:t> </a:t>
            </a:r>
            <a:r>
              <a:rPr lang="en-US" sz="1600" b="1" dirty="0" err="1" smtClean="0">
                <a:solidFill>
                  <a:schemeClr val="accent3"/>
                </a:solidFill>
                <a:ea typeface="ＭＳ Ｐゴシック" panose="020B0600070205080204" pitchFamily="34" charset="-128"/>
              </a:rPr>
              <a:t>Secundária</a:t>
            </a:r>
            <a:endParaRPr lang="en-US" sz="1600" b="1" dirty="0">
              <a:solidFill>
                <a:schemeClr val="accent3"/>
              </a:solidFill>
              <a:ea typeface="ＭＳ Ｐゴシック" panose="020B0600070205080204" pitchFamily="34" charset="-128"/>
            </a:endParaRPr>
          </a:p>
          <a:p>
            <a:pPr>
              <a:defRPr/>
            </a:pPr>
            <a:r>
              <a:rPr lang="en-US" sz="1600" b="1" dirty="0" err="1" smtClean="0">
                <a:solidFill>
                  <a:schemeClr val="tx2"/>
                </a:solidFill>
                <a:ea typeface="ＭＳ Ｐゴシック" panose="020B0600070205080204" pitchFamily="34" charset="-128"/>
              </a:rPr>
              <a:t>Áreas</a:t>
            </a:r>
            <a:r>
              <a:rPr lang="en-US" sz="1600" b="1" dirty="0" smtClean="0">
                <a:solidFill>
                  <a:schemeClr val="tx2"/>
                </a:solidFill>
                <a:ea typeface="ＭＳ Ｐゴシック" panose="020B0600070205080204" pitchFamily="34" charset="-128"/>
              </a:rPr>
              <a:t> </a:t>
            </a:r>
            <a:r>
              <a:rPr lang="en-US" sz="1600" b="1" dirty="0" err="1" smtClean="0">
                <a:solidFill>
                  <a:schemeClr val="tx2"/>
                </a:solidFill>
                <a:ea typeface="ＭＳ Ｐゴシック" panose="020B0600070205080204" pitchFamily="34" charset="-128"/>
              </a:rPr>
              <a:t>Protegidas</a:t>
            </a:r>
            <a:endParaRPr lang="en-US" sz="1600" b="1" dirty="0">
              <a:solidFill>
                <a:schemeClr val="tx2"/>
              </a:solidFill>
              <a:ea typeface="ＭＳ Ｐゴシック" panose="020B0600070205080204" pitchFamily="34" charset="-128"/>
            </a:endParaRPr>
          </a:p>
          <a:p>
            <a:pPr>
              <a:defRPr/>
            </a:pPr>
            <a:r>
              <a:rPr lang="en-US" sz="1600" b="1" dirty="0" err="1" smtClean="0">
                <a:solidFill>
                  <a:schemeClr val="tx2"/>
                </a:solidFill>
                <a:ea typeface="ＭＳ Ｐゴシック" panose="020B0600070205080204" pitchFamily="34" charset="-128"/>
              </a:rPr>
              <a:t>Accessibilidade</a:t>
            </a:r>
            <a:endParaRPr lang="en-US" sz="1600" b="1" dirty="0" smtClean="0">
              <a:solidFill>
                <a:schemeClr val="tx2"/>
              </a:solidFill>
              <a:ea typeface="ＭＳ Ｐゴシック" panose="020B0600070205080204" pitchFamily="34" charset="-128"/>
            </a:endParaRPr>
          </a:p>
          <a:p>
            <a:pPr>
              <a:defRPr/>
            </a:pPr>
            <a:r>
              <a:rPr lang="en-US" sz="1600" b="1" dirty="0" err="1" smtClean="0">
                <a:solidFill>
                  <a:schemeClr val="tx2"/>
                </a:solidFill>
                <a:ea typeface="ＭＳ Ｐゴシック" panose="020B0600070205080204" pitchFamily="34" charset="-128"/>
              </a:rPr>
              <a:t>Aplicação</a:t>
            </a:r>
            <a:r>
              <a:rPr lang="en-US" sz="1600" b="1" dirty="0" smtClean="0">
                <a:solidFill>
                  <a:schemeClr val="tx2"/>
                </a:solidFill>
                <a:ea typeface="ＭＳ Ｐゴシック" panose="020B0600070205080204" pitchFamily="34" charset="-128"/>
              </a:rPr>
              <a:t> da Lei</a:t>
            </a:r>
            <a:endParaRPr lang="en-US" sz="1600" b="1" dirty="0">
              <a:solidFill>
                <a:srgbClr val="FF0000"/>
              </a:solidFill>
              <a:ea typeface="ＭＳ Ｐゴシック" panose="020B0600070205080204" pitchFamily="34" charset="-128"/>
            </a:endParaRPr>
          </a:p>
        </p:txBody>
      </p:sp>
      <p:sp>
        <p:nvSpPr>
          <p:cNvPr id="80916" name="CaixaDeTexto 2"/>
          <p:cNvSpPr txBox="1">
            <a:spLocks noChangeArrowheads="1"/>
          </p:cNvSpPr>
          <p:nvPr/>
        </p:nvSpPr>
        <p:spPr bwMode="auto">
          <a:xfrm>
            <a:off x="190500" y="404813"/>
            <a:ext cx="3076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dirty="0" smtClean="0">
                <a:solidFill>
                  <a:schemeClr val="tx1"/>
                </a:solidFill>
                <a:latin typeface="Verdana" panose="020B0604030504040204" pitchFamily="34" charset="0"/>
              </a:rPr>
              <a:t>Fonte: Aguiar</a:t>
            </a:r>
            <a:r>
              <a:rPr lang="pt-BR" altLang="pt-BR" dirty="0">
                <a:solidFill>
                  <a:schemeClr val="tx1"/>
                </a:solidFill>
                <a:latin typeface="Verdana" panose="020B0604030504040204" pitchFamily="34" charset="0"/>
              </a:rPr>
              <a:t>, et al 2015</a:t>
            </a:r>
          </a:p>
        </p:txBody>
      </p:sp>
    </p:spTree>
    <p:extLst>
      <p:ext uri="{BB962C8B-B14F-4D97-AF65-F5344CB8AC3E}">
        <p14:creationId xmlns:p14="http://schemas.microsoft.com/office/powerpoint/2010/main" val="3418788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em curva 10"/>
          <p:cNvCxnSpPr>
            <a:stCxn id="5" idx="0"/>
            <a:endCxn id="6" idx="2"/>
          </p:cNvCxnSpPr>
          <p:nvPr/>
        </p:nvCxnSpPr>
        <p:spPr>
          <a:xfrm rot="5400000" flipH="1" flipV="1">
            <a:off x="3681412" y="-442912"/>
            <a:ext cx="1008063" cy="6427788"/>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Conector em curva 12"/>
          <p:cNvCxnSpPr>
            <a:stCxn id="5" idx="4"/>
            <a:endCxn id="7" idx="0"/>
          </p:cNvCxnSpPr>
          <p:nvPr/>
        </p:nvCxnSpPr>
        <p:spPr>
          <a:xfrm rot="16200000" flipH="1">
            <a:off x="4084637" y="1314451"/>
            <a:ext cx="974725" cy="7200900"/>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a:off x="2274888" y="1401763"/>
            <a:ext cx="0" cy="60340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4997" name="CaixaDeTexto 26"/>
          <p:cNvSpPr txBox="1">
            <a:spLocks noChangeArrowheads="1"/>
          </p:cNvSpPr>
          <p:nvPr/>
        </p:nvSpPr>
        <p:spPr bwMode="auto">
          <a:xfrm>
            <a:off x="214313" y="1063625"/>
            <a:ext cx="569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sz="1600">
                <a:solidFill>
                  <a:schemeClr val="tx1"/>
                </a:solidFill>
                <a:latin typeface="Garamond" panose="02020404030301010803" pitchFamily="18" charset="0"/>
              </a:rPr>
              <a:t>2010</a:t>
            </a:r>
            <a:endParaRPr lang="en-US" altLang="pt-BR" sz="1600">
              <a:solidFill>
                <a:schemeClr val="tx1"/>
              </a:solidFill>
              <a:latin typeface="Garamond" panose="02020404030301010803" pitchFamily="18" charset="0"/>
            </a:endParaRPr>
          </a:p>
        </p:txBody>
      </p:sp>
      <p:sp>
        <p:nvSpPr>
          <p:cNvPr id="84998" name="CaixaDeTexto 27"/>
          <p:cNvSpPr txBox="1">
            <a:spLocks noChangeArrowheads="1"/>
          </p:cNvSpPr>
          <p:nvPr/>
        </p:nvSpPr>
        <p:spPr bwMode="auto">
          <a:xfrm>
            <a:off x="2135188" y="1082675"/>
            <a:ext cx="569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sz="1600">
                <a:solidFill>
                  <a:schemeClr val="tx1"/>
                </a:solidFill>
                <a:latin typeface="Garamond" panose="02020404030301010803" pitchFamily="18" charset="0"/>
              </a:rPr>
              <a:t>2020</a:t>
            </a:r>
            <a:endParaRPr lang="en-US" altLang="pt-BR" sz="1600">
              <a:solidFill>
                <a:schemeClr val="tx1"/>
              </a:solidFill>
              <a:latin typeface="Garamond" panose="02020404030301010803" pitchFamily="18" charset="0"/>
            </a:endParaRPr>
          </a:p>
        </p:txBody>
      </p:sp>
      <p:sp>
        <p:nvSpPr>
          <p:cNvPr id="84999" name="CaixaDeTexto 28"/>
          <p:cNvSpPr txBox="1">
            <a:spLocks noChangeArrowheads="1"/>
          </p:cNvSpPr>
          <p:nvPr/>
        </p:nvSpPr>
        <p:spPr bwMode="auto">
          <a:xfrm>
            <a:off x="4097338" y="1087438"/>
            <a:ext cx="569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sz="1600">
                <a:solidFill>
                  <a:schemeClr val="tx1"/>
                </a:solidFill>
                <a:latin typeface="Garamond" panose="02020404030301010803" pitchFamily="18" charset="0"/>
              </a:rPr>
              <a:t>2030</a:t>
            </a:r>
            <a:endParaRPr lang="en-US" altLang="pt-BR" sz="1600">
              <a:solidFill>
                <a:schemeClr val="tx1"/>
              </a:solidFill>
              <a:latin typeface="Garamond" panose="02020404030301010803" pitchFamily="18" charset="0"/>
            </a:endParaRPr>
          </a:p>
        </p:txBody>
      </p:sp>
      <p:sp>
        <p:nvSpPr>
          <p:cNvPr id="85000" name="CaixaDeTexto 29"/>
          <p:cNvSpPr txBox="1">
            <a:spLocks noChangeArrowheads="1"/>
          </p:cNvSpPr>
          <p:nvPr/>
        </p:nvSpPr>
        <p:spPr bwMode="auto">
          <a:xfrm>
            <a:off x="6057900" y="1095375"/>
            <a:ext cx="569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sz="1600">
                <a:solidFill>
                  <a:schemeClr val="tx1"/>
                </a:solidFill>
                <a:latin typeface="Garamond" panose="02020404030301010803" pitchFamily="18" charset="0"/>
              </a:rPr>
              <a:t>2040</a:t>
            </a:r>
            <a:endParaRPr lang="en-US" altLang="pt-BR" sz="1600">
              <a:solidFill>
                <a:schemeClr val="tx1"/>
              </a:solidFill>
              <a:latin typeface="Garamond" panose="02020404030301010803" pitchFamily="18" charset="0"/>
            </a:endParaRPr>
          </a:p>
        </p:txBody>
      </p:sp>
      <p:sp>
        <p:nvSpPr>
          <p:cNvPr id="85001" name="CaixaDeTexto 30"/>
          <p:cNvSpPr txBox="1">
            <a:spLocks noChangeArrowheads="1"/>
          </p:cNvSpPr>
          <p:nvPr/>
        </p:nvSpPr>
        <p:spPr bwMode="auto">
          <a:xfrm>
            <a:off x="7870825" y="1057275"/>
            <a:ext cx="568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sz="1600">
                <a:solidFill>
                  <a:schemeClr val="tx1"/>
                </a:solidFill>
                <a:latin typeface="Garamond" panose="02020404030301010803" pitchFamily="18" charset="0"/>
              </a:rPr>
              <a:t>2050</a:t>
            </a:r>
            <a:endParaRPr lang="en-US" altLang="pt-BR" sz="1600">
              <a:solidFill>
                <a:schemeClr val="tx1"/>
              </a:solidFill>
              <a:latin typeface="Garamond" panose="02020404030301010803" pitchFamily="18" charset="0"/>
            </a:endParaRPr>
          </a:p>
        </p:txBody>
      </p:sp>
      <p:cxnSp>
        <p:nvCxnSpPr>
          <p:cNvPr id="32" name="Conector reto 31"/>
          <p:cNvCxnSpPr/>
          <p:nvPr/>
        </p:nvCxnSpPr>
        <p:spPr>
          <a:xfrm flipH="1">
            <a:off x="4246563" y="1401763"/>
            <a:ext cx="11112" cy="60340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477838" y="1401763"/>
            <a:ext cx="11112" cy="6057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6205538" y="1401763"/>
            <a:ext cx="0" cy="60467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8132763" y="1401763"/>
            <a:ext cx="41275" cy="60642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Elipse 4"/>
          <p:cNvSpPr/>
          <p:nvPr/>
        </p:nvSpPr>
        <p:spPr>
          <a:xfrm>
            <a:off x="214313" y="3275013"/>
            <a:ext cx="1512887" cy="11525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2"/>
                </a:solidFill>
                <a:latin typeface="Garamond" panose="02020404030301010803" pitchFamily="18" charset="0"/>
              </a:rPr>
              <a:t>Presente</a:t>
            </a:r>
            <a:endParaRPr lang="en-US" dirty="0">
              <a:solidFill>
                <a:schemeClr val="tx2"/>
              </a:solidFill>
              <a:latin typeface="Garamond" panose="02020404030301010803" pitchFamily="18" charset="0"/>
            </a:endParaRPr>
          </a:p>
        </p:txBody>
      </p:sp>
      <p:sp>
        <p:nvSpPr>
          <p:cNvPr id="6" name="Elipse 5"/>
          <p:cNvSpPr/>
          <p:nvPr/>
        </p:nvSpPr>
        <p:spPr>
          <a:xfrm>
            <a:off x="7399338" y="1690688"/>
            <a:ext cx="1511300"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latin typeface="Garamond" panose="02020404030301010803" pitchFamily="18" charset="0"/>
              </a:rPr>
              <a:t>Futuro A</a:t>
            </a:r>
            <a:endParaRPr lang="en-US" dirty="0">
              <a:latin typeface="Garamond" panose="02020404030301010803" pitchFamily="18" charset="0"/>
            </a:endParaRPr>
          </a:p>
        </p:txBody>
      </p:sp>
      <p:sp>
        <p:nvSpPr>
          <p:cNvPr id="7" name="Elipse 6"/>
          <p:cNvSpPr/>
          <p:nvPr/>
        </p:nvSpPr>
        <p:spPr>
          <a:xfrm>
            <a:off x="7416800" y="5402263"/>
            <a:ext cx="1511300" cy="1152525"/>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Futuro C</a:t>
            </a:r>
            <a:endParaRPr lang="en-US" dirty="0"/>
          </a:p>
        </p:txBody>
      </p:sp>
      <p:sp>
        <p:nvSpPr>
          <p:cNvPr id="85009" name="Título 3"/>
          <p:cNvSpPr txBox="1">
            <a:spLocks/>
          </p:cNvSpPr>
          <p:nvPr/>
        </p:nvSpPr>
        <p:spPr bwMode="auto">
          <a:xfrm>
            <a:off x="1771650" y="2930525"/>
            <a:ext cx="67611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pt-BR" altLang="pt-BR" sz="2000" b="1" i="1">
                <a:solidFill>
                  <a:schemeClr val="accent1"/>
                </a:solidFill>
                <a:latin typeface="Garamond" panose="02020404030301010803" pitchFamily="18" charset="0"/>
              </a:rPr>
              <a:t>Que ações são necessárias para construir o Cenário A?</a:t>
            </a:r>
          </a:p>
          <a:p>
            <a:pPr algn="ctr" eaLnBrk="1" hangingPunct="1">
              <a:spcBef>
                <a:spcPct val="0"/>
              </a:spcBef>
              <a:buClrTx/>
              <a:buFontTx/>
              <a:buNone/>
            </a:pPr>
            <a:endParaRPr lang="pt-BR" altLang="pt-BR" sz="2000" b="1" i="1">
              <a:solidFill>
                <a:schemeClr val="accent1"/>
              </a:solidFill>
              <a:latin typeface="Garamond" panose="02020404030301010803" pitchFamily="18" charset="0"/>
            </a:endParaRPr>
          </a:p>
        </p:txBody>
      </p:sp>
      <p:sp>
        <p:nvSpPr>
          <p:cNvPr id="21" name="Título 3"/>
          <p:cNvSpPr txBox="1">
            <a:spLocks/>
          </p:cNvSpPr>
          <p:nvPr/>
        </p:nvSpPr>
        <p:spPr bwMode="auto">
          <a:xfrm>
            <a:off x="3132138" y="3751263"/>
            <a:ext cx="67595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pt-BR" altLang="pt-BR" sz="2000" b="1" i="1">
              <a:solidFill>
                <a:schemeClr val="tx2"/>
              </a:solidFill>
              <a:latin typeface="Garamond" panose="02020404030301010803" pitchFamily="18" charset="0"/>
            </a:endParaRPr>
          </a:p>
          <a:p>
            <a:pPr algn="ctr" eaLnBrk="1" hangingPunct="1">
              <a:spcBef>
                <a:spcPct val="0"/>
              </a:spcBef>
              <a:buClrTx/>
              <a:buFontTx/>
              <a:buNone/>
            </a:pPr>
            <a:r>
              <a:rPr lang="pt-BR" altLang="pt-BR" sz="2000" b="1" i="1">
                <a:solidFill>
                  <a:srgbClr val="FF0000"/>
                </a:solidFill>
                <a:latin typeface="Garamond" panose="02020404030301010803" pitchFamily="18" charset="0"/>
              </a:rPr>
              <a:t>Que ações levam ao cenário C?</a:t>
            </a:r>
          </a:p>
        </p:txBody>
      </p:sp>
      <p:grpSp>
        <p:nvGrpSpPr>
          <p:cNvPr id="25" name="Group 24"/>
          <p:cNvGrpSpPr>
            <a:grpSpLocks/>
          </p:cNvGrpSpPr>
          <p:nvPr/>
        </p:nvGrpSpPr>
        <p:grpSpPr bwMode="auto">
          <a:xfrm>
            <a:off x="476250" y="5045075"/>
            <a:ext cx="6418263" cy="1754188"/>
            <a:chOff x="475519" y="4872830"/>
            <a:chExt cx="6419616" cy="1754326"/>
          </a:xfrm>
        </p:grpSpPr>
        <p:cxnSp>
          <p:nvCxnSpPr>
            <p:cNvPr id="9" name="Straight Connector 8"/>
            <p:cNvCxnSpPr/>
            <p:nvPr/>
          </p:nvCxnSpPr>
          <p:spPr>
            <a:xfrm>
              <a:off x="486634" y="4872830"/>
              <a:ext cx="6408501" cy="17543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75519" y="4872830"/>
              <a:ext cx="6036947" cy="17543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Conector reto 25"/>
          <p:cNvCxnSpPr/>
          <p:nvPr/>
        </p:nvCxnSpPr>
        <p:spPr>
          <a:xfrm>
            <a:off x="55563" y="1425575"/>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014" name="Título 1"/>
          <p:cNvSpPr txBox="1">
            <a:spLocks/>
          </p:cNvSpPr>
          <p:nvPr/>
        </p:nvSpPr>
        <p:spPr bwMode="auto">
          <a:xfrm>
            <a:off x="406400" y="-30163"/>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pt-BR" altLang="pt-BR" sz="3200">
              <a:solidFill>
                <a:schemeClr val="tx1"/>
              </a:solidFill>
              <a:latin typeface="Verdana" panose="020B0604030504040204" pitchFamily="34" charset="0"/>
            </a:endParaRPr>
          </a:p>
        </p:txBody>
      </p:sp>
      <p:cxnSp>
        <p:nvCxnSpPr>
          <p:cNvPr id="42" name="Conector reto 8"/>
          <p:cNvCxnSpPr/>
          <p:nvPr/>
        </p:nvCxnSpPr>
        <p:spPr>
          <a:xfrm>
            <a:off x="2132013" y="836613"/>
            <a:ext cx="7011987"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1115616" y="5221288"/>
            <a:ext cx="5557932" cy="1477328"/>
          </a:xfrm>
          <a:prstGeom prst="rect">
            <a:avLst/>
          </a:prstGeom>
          <a:noFill/>
        </p:spPr>
        <p:txBody>
          <a:bodyPr wrap="none" rtlCol="0">
            <a:spAutoFit/>
          </a:bodyPr>
          <a:lstStyle/>
          <a:p>
            <a:pPr marL="342900" indent="-342900">
              <a:buAutoNum type="arabicPeriod"/>
            </a:pPr>
            <a:r>
              <a:rPr lang="pt-BR" dirty="0" smtClean="0"/>
              <a:t>Monitoramento e fiscalização</a:t>
            </a:r>
          </a:p>
          <a:p>
            <a:pPr marL="342900" indent="-342900">
              <a:buAutoNum type="arabicPeriod"/>
            </a:pPr>
            <a:r>
              <a:rPr lang="pt-BR" dirty="0" smtClean="0"/>
              <a:t>Planejamento Territorial Integrado</a:t>
            </a:r>
          </a:p>
          <a:p>
            <a:pPr marL="342900" indent="-342900">
              <a:buAutoNum type="arabicPeriod"/>
            </a:pPr>
            <a:r>
              <a:rPr lang="pt-BR" dirty="0" smtClean="0"/>
              <a:t>Repensar as cidades </a:t>
            </a:r>
          </a:p>
          <a:p>
            <a:pPr marL="342900" indent="-342900">
              <a:buAutoNum type="arabicPeriod"/>
            </a:pPr>
            <a:r>
              <a:rPr lang="pt-BR" dirty="0" smtClean="0"/>
              <a:t>Grandes investimentos em planejamento urbano</a:t>
            </a:r>
          </a:p>
          <a:p>
            <a:pPr marL="342900" indent="-342900">
              <a:buAutoNum type="arabicPeriod"/>
            </a:pPr>
            <a:r>
              <a:rPr lang="pt-BR" dirty="0" smtClean="0"/>
              <a:t>Arcabouço de Proteção Legal </a:t>
            </a:r>
            <a:endParaRPr lang="pt-BR" dirty="0"/>
          </a:p>
        </p:txBody>
      </p:sp>
    </p:spTree>
    <p:extLst>
      <p:ext uri="{BB962C8B-B14F-4D97-AF65-F5344CB8AC3E}">
        <p14:creationId xmlns:p14="http://schemas.microsoft.com/office/powerpoint/2010/main" val="2143586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252536" y="0"/>
            <a:ext cx="9396536" cy="1689368"/>
          </a:xfrm>
        </p:spPr>
        <p:txBody>
          <a:bodyPr>
            <a:normAutofit/>
          </a:bodyPr>
          <a:lstStyle/>
          <a:p>
            <a:pPr marL="45720" indent="0" algn="ctr">
              <a:buNone/>
            </a:pPr>
            <a:r>
              <a:rPr lang="pt-BR" sz="4600" dirty="0" smtClean="0"/>
              <a:t>Caminhos ... agenda científica para o Desmatamento Zero</a:t>
            </a:r>
          </a:p>
          <a:p>
            <a:endParaRPr lang="pt-BR" sz="3000" dirty="0" smtClean="0"/>
          </a:p>
        </p:txBody>
      </p:sp>
      <p:sp>
        <p:nvSpPr>
          <p:cNvPr id="4" name="Retângulo 3"/>
          <p:cNvSpPr/>
          <p:nvPr/>
        </p:nvSpPr>
        <p:spPr>
          <a:xfrm>
            <a:off x="467544" y="1412776"/>
            <a:ext cx="8208912" cy="6124754"/>
          </a:xfrm>
          <a:prstGeom prst="rect">
            <a:avLst/>
          </a:prstGeom>
        </p:spPr>
        <p:txBody>
          <a:bodyPr wrap="square">
            <a:spAutoFit/>
          </a:bodyPr>
          <a:lstStyle/>
          <a:p>
            <a:r>
              <a:rPr lang="pt-BR" sz="2800" dirty="0" smtClean="0"/>
              <a:t>- desenho e </a:t>
            </a:r>
            <a:r>
              <a:rPr lang="pt-BR" sz="2800" dirty="0"/>
              <a:t>manutenção de sistemas territoriais de </a:t>
            </a:r>
            <a:r>
              <a:rPr lang="pt-BR" sz="2800" dirty="0" smtClean="0"/>
              <a:t>conservação; </a:t>
            </a:r>
            <a:endParaRPr lang="pt-BR" sz="2800" dirty="0"/>
          </a:p>
          <a:p>
            <a:r>
              <a:rPr lang="pt-BR" sz="2800" dirty="0"/>
              <a:t>- tecnologias </a:t>
            </a:r>
            <a:r>
              <a:rPr lang="pt-BR" sz="2800" dirty="0" smtClean="0"/>
              <a:t>para </a:t>
            </a:r>
            <a:r>
              <a:rPr lang="pt-BR" sz="2800" dirty="0"/>
              <a:t>produção sustentável em áreas de ocupação </a:t>
            </a:r>
            <a:r>
              <a:rPr lang="pt-BR" sz="2800" dirty="0" smtClean="0"/>
              <a:t>consolidada</a:t>
            </a:r>
            <a:endParaRPr lang="pt-BR" sz="2800" dirty="0"/>
          </a:p>
          <a:p>
            <a:r>
              <a:rPr lang="pt-BR" sz="2800" dirty="0" smtClean="0"/>
              <a:t>-  </a:t>
            </a:r>
            <a:r>
              <a:rPr lang="pt-BR" sz="2800" dirty="0"/>
              <a:t>valoração </a:t>
            </a:r>
            <a:r>
              <a:rPr lang="pt-BR" sz="2800" dirty="0" smtClean="0"/>
              <a:t>dos </a:t>
            </a:r>
            <a:r>
              <a:rPr lang="pt-BR" sz="2800" dirty="0"/>
              <a:t>benefícios de serviços ambientais e combate à pobreza</a:t>
            </a:r>
          </a:p>
          <a:p>
            <a:r>
              <a:rPr lang="pt-BR" sz="2800" dirty="0"/>
              <a:t> </a:t>
            </a:r>
            <a:r>
              <a:rPr lang="pt-BR" sz="2800" dirty="0" smtClean="0"/>
              <a:t>- desafios </a:t>
            </a:r>
            <a:r>
              <a:rPr lang="pt-BR" sz="2800" dirty="0"/>
              <a:t>tecnológicos para a sustentabilidade dos centros urbanos na </a:t>
            </a:r>
            <a:r>
              <a:rPr lang="pt-BR" sz="2800" dirty="0" smtClean="0"/>
              <a:t>Amazônia</a:t>
            </a:r>
          </a:p>
          <a:p>
            <a:r>
              <a:rPr lang="pt-BR" altLang="pt-BR" sz="2800" dirty="0" smtClean="0"/>
              <a:t>- Economia </a:t>
            </a:r>
            <a:r>
              <a:rPr lang="pt-BR" altLang="pt-BR" sz="2800" dirty="0"/>
              <a:t>com </a:t>
            </a:r>
            <a:r>
              <a:rPr lang="pt-BR" altLang="pt-BR" sz="2800" dirty="0" smtClean="0"/>
              <a:t>a manutenção </a:t>
            </a:r>
            <a:r>
              <a:rPr lang="pt-BR" altLang="pt-BR" sz="2800" dirty="0"/>
              <a:t>da floresta em pé </a:t>
            </a:r>
            <a:r>
              <a:rPr lang="pt-BR" altLang="pt-BR" sz="2800" dirty="0" smtClean="0"/>
              <a:t> </a:t>
            </a:r>
            <a:r>
              <a:rPr lang="pt-BR" altLang="pt-BR" sz="2800" dirty="0"/>
              <a:t>Revolução Tecnológica – Proposta de </a:t>
            </a:r>
            <a:r>
              <a:rPr lang="pt-BR" altLang="pt-BR" sz="2800" dirty="0" err="1"/>
              <a:t>Bertha</a:t>
            </a:r>
            <a:r>
              <a:rPr lang="pt-BR" altLang="pt-BR" sz="2800" dirty="0"/>
              <a:t> Becker</a:t>
            </a:r>
          </a:p>
          <a:p>
            <a:endParaRPr lang="pt-BR" sz="2800" dirty="0" smtClean="0"/>
          </a:p>
          <a:p>
            <a:endParaRPr lang="pt-BR" sz="2800" dirty="0" smtClean="0"/>
          </a:p>
          <a:p>
            <a:endParaRPr lang="pt-BR" sz="2800" dirty="0"/>
          </a:p>
        </p:txBody>
      </p:sp>
    </p:spTree>
    <p:extLst>
      <p:ext uri="{BB962C8B-B14F-4D97-AF65-F5344CB8AC3E}">
        <p14:creationId xmlns:p14="http://schemas.microsoft.com/office/powerpoint/2010/main" val="4137253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0" y="731520"/>
            <a:ext cx="9144000" cy="5505792"/>
          </a:xfrm>
        </p:spPr>
        <p:txBody>
          <a:bodyPr>
            <a:normAutofit/>
          </a:bodyPr>
          <a:lstStyle/>
          <a:p>
            <a:r>
              <a:rPr lang="pt-PT" sz="3600" dirty="0" smtClean="0"/>
              <a:t>BAIXA DENSIDADE CIENTÍFICA NA REGIÃO </a:t>
            </a:r>
          </a:p>
          <a:p>
            <a:endParaRPr lang="pt-PT" dirty="0"/>
          </a:p>
          <a:p>
            <a:pPr marL="45720" indent="0">
              <a:buNone/>
            </a:pPr>
            <a:r>
              <a:rPr lang="pt-PT" sz="3900" dirty="0" smtClean="0"/>
              <a:t>Com apenas 3</a:t>
            </a:r>
            <a:r>
              <a:rPr lang="pt-PT" sz="3900" dirty="0"/>
              <a:t>% do número de doutores de todo o </a:t>
            </a:r>
            <a:r>
              <a:rPr lang="pt-PT" sz="3900" dirty="0" smtClean="0"/>
              <a:t>país, a Amazônia fica  impedida</a:t>
            </a:r>
            <a:r>
              <a:rPr lang="pt-PT" sz="3900" dirty="0"/>
              <a:t>, de antemão</a:t>
            </a:r>
            <a:r>
              <a:rPr lang="pt-PT" sz="3900" dirty="0" smtClean="0"/>
              <a:t>, </a:t>
            </a:r>
            <a:r>
              <a:rPr lang="pt-PT" sz="3900" dirty="0"/>
              <a:t>de responder, positiva e tempestivamente, às demandas por conhecimento e </a:t>
            </a:r>
            <a:r>
              <a:rPr lang="pt-PT" sz="3900" dirty="0" smtClean="0"/>
              <a:t>inovação para o Desmatamento Zero, a curto prazo!!!</a:t>
            </a:r>
            <a:endParaRPr lang="pt-BR" sz="3900" dirty="0"/>
          </a:p>
          <a:p>
            <a:endParaRPr lang="pt-BR" dirty="0"/>
          </a:p>
        </p:txBody>
      </p:sp>
    </p:spTree>
    <p:extLst>
      <p:ext uri="{BB962C8B-B14F-4D97-AF65-F5344CB8AC3E}">
        <p14:creationId xmlns:p14="http://schemas.microsoft.com/office/powerpoint/2010/main" val="1954809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2"/>
          <p:cNvSpPr>
            <a:spLocks noGrp="1"/>
          </p:cNvSpPr>
          <p:nvPr>
            <p:ph type="title"/>
          </p:nvPr>
        </p:nvSpPr>
        <p:spPr>
          <a:xfrm>
            <a:off x="1944688" y="623888"/>
            <a:ext cx="6589712" cy="1281112"/>
          </a:xfrm>
        </p:spPr>
        <p:txBody>
          <a:bodyPr/>
          <a:lstStyle/>
          <a:p>
            <a:pPr eaLnBrk="1" hangingPunct="1"/>
            <a:r>
              <a:rPr lang="pt-BR" altLang="pt-BR" dirty="0" smtClean="0"/>
              <a:t>Desafios...</a:t>
            </a:r>
          </a:p>
        </p:txBody>
      </p:sp>
      <p:sp>
        <p:nvSpPr>
          <p:cNvPr id="27651" name="Content Placeholder 3"/>
          <p:cNvSpPr>
            <a:spLocks noGrp="1"/>
          </p:cNvSpPr>
          <p:nvPr>
            <p:ph sz="quarter" idx="13"/>
          </p:nvPr>
        </p:nvSpPr>
        <p:spPr>
          <a:xfrm>
            <a:off x="-1" y="1484784"/>
            <a:ext cx="9117013" cy="5616624"/>
          </a:xfrm>
        </p:spPr>
        <p:txBody>
          <a:bodyPr rtlCol="0">
            <a:normAutofit fontScale="55000" lnSpcReduction="20000"/>
          </a:bodyPr>
          <a:lstStyle/>
          <a:p>
            <a:pPr marL="274320" indent="-274320" eaLnBrk="1" fontAlgn="auto" hangingPunct="1">
              <a:spcBef>
                <a:spcPts val="580"/>
              </a:spcBef>
              <a:spcAft>
                <a:spcPts val="0"/>
              </a:spcAft>
              <a:buFont typeface="Wingdings 2"/>
              <a:buChar char=""/>
              <a:defRPr/>
            </a:pPr>
            <a:endParaRPr lang="pt-BR" altLang="pt-BR" dirty="0" smtClean="0">
              <a:solidFill>
                <a:schemeClr val="tx1">
                  <a:lumMod val="75000"/>
                  <a:lumOff val="25000"/>
                </a:schemeClr>
              </a:solidFill>
            </a:endParaRPr>
          </a:p>
          <a:p>
            <a:pPr marL="274320" indent="-274320" eaLnBrk="1" fontAlgn="auto" hangingPunct="1">
              <a:spcBef>
                <a:spcPts val="580"/>
              </a:spcBef>
              <a:spcAft>
                <a:spcPts val="0"/>
              </a:spcAft>
              <a:buFont typeface="Wingdings 2"/>
              <a:buChar char=""/>
              <a:defRPr/>
            </a:pPr>
            <a:r>
              <a:rPr lang="pt-BR" altLang="pt-BR" sz="5900" dirty="0" smtClean="0">
                <a:solidFill>
                  <a:schemeClr val="tx1"/>
                </a:solidFill>
              </a:rPr>
              <a:t>Biocombustíveis e as novas transformações sociais e ambientais</a:t>
            </a:r>
          </a:p>
          <a:p>
            <a:pPr marL="274320" indent="-274320" eaLnBrk="1" fontAlgn="auto" hangingPunct="1">
              <a:spcBef>
                <a:spcPts val="580"/>
              </a:spcBef>
              <a:spcAft>
                <a:spcPts val="0"/>
              </a:spcAft>
              <a:buFont typeface="Wingdings 2"/>
              <a:buChar char=""/>
              <a:defRPr/>
            </a:pPr>
            <a:r>
              <a:rPr lang="pt-BR" altLang="pt-BR" sz="5900" dirty="0" smtClean="0">
                <a:solidFill>
                  <a:schemeClr val="tx1"/>
                </a:solidFill>
              </a:rPr>
              <a:t>Controle desmatamento e degradação florestal</a:t>
            </a:r>
          </a:p>
          <a:p>
            <a:pPr marL="274320" indent="-274320" eaLnBrk="1" fontAlgn="auto" hangingPunct="1">
              <a:spcBef>
                <a:spcPts val="580"/>
              </a:spcBef>
              <a:spcAft>
                <a:spcPts val="0"/>
              </a:spcAft>
              <a:buFont typeface="Wingdings 2"/>
              <a:buChar char=""/>
              <a:defRPr/>
            </a:pPr>
            <a:r>
              <a:rPr lang="pt-BR" altLang="pt-BR" sz="5900" dirty="0" smtClean="0">
                <a:solidFill>
                  <a:schemeClr val="tx1"/>
                </a:solidFill>
              </a:rPr>
              <a:t>Obras de </a:t>
            </a:r>
            <a:r>
              <a:rPr lang="pt-BR" altLang="pt-BR" sz="5900" dirty="0" err="1" smtClean="0">
                <a:solidFill>
                  <a:schemeClr val="tx1"/>
                </a:solidFill>
              </a:rPr>
              <a:t>infra-estrutura</a:t>
            </a:r>
            <a:r>
              <a:rPr lang="pt-BR" altLang="pt-BR" sz="5900" dirty="0" smtClean="0">
                <a:solidFill>
                  <a:schemeClr val="tx1"/>
                </a:solidFill>
              </a:rPr>
              <a:t> e o avanço em terras indígenas e </a:t>
            </a:r>
            <a:r>
              <a:rPr lang="pt-BR" altLang="pt-BR" sz="5900" dirty="0" err="1" smtClean="0">
                <a:solidFill>
                  <a:schemeClr val="tx1"/>
                </a:solidFill>
              </a:rPr>
              <a:t>UCs</a:t>
            </a:r>
            <a:endParaRPr lang="pt-BR" altLang="pt-BR" sz="5900" dirty="0" smtClean="0">
              <a:solidFill>
                <a:schemeClr val="tx1"/>
              </a:solidFill>
            </a:endParaRPr>
          </a:p>
          <a:p>
            <a:pPr marL="274320" indent="-274320" eaLnBrk="1" fontAlgn="auto" hangingPunct="1">
              <a:spcBef>
                <a:spcPts val="580"/>
              </a:spcBef>
              <a:spcAft>
                <a:spcPts val="0"/>
              </a:spcAft>
              <a:buFont typeface="Wingdings 2"/>
              <a:buChar char=""/>
              <a:defRPr/>
            </a:pPr>
            <a:r>
              <a:rPr lang="pt-BR" altLang="pt-BR" sz="5900" dirty="0" smtClean="0">
                <a:solidFill>
                  <a:schemeClr val="tx1"/>
                </a:solidFill>
              </a:rPr>
              <a:t>Assentamentos sustentáveis de reforma agrária </a:t>
            </a:r>
          </a:p>
          <a:p>
            <a:pPr marL="274320" indent="-274320" eaLnBrk="1" fontAlgn="auto" hangingPunct="1">
              <a:spcBef>
                <a:spcPts val="580"/>
              </a:spcBef>
              <a:spcAft>
                <a:spcPts val="0"/>
              </a:spcAft>
              <a:buClr>
                <a:srgbClr val="D34817"/>
              </a:buClr>
              <a:buFont typeface="Wingdings 2"/>
              <a:buChar char=""/>
              <a:defRPr/>
            </a:pPr>
            <a:r>
              <a:rPr lang="pt-BR" altLang="pt-BR" sz="5900" dirty="0" smtClean="0">
                <a:solidFill>
                  <a:schemeClr val="tx1"/>
                </a:solidFill>
              </a:rPr>
              <a:t>Regularização ambiental</a:t>
            </a:r>
          </a:p>
          <a:p>
            <a:pPr marL="274320" indent="-274320" eaLnBrk="1" fontAlgn="auto" hangingPunct="1">
              <a:spcBef>
                <a:spcPts val="580"/>
              </a:spcBef>
              <a:spcAft>
                <a:spcPts val="0"/>
              </a:spcAft>
              <a:buFont typeface="Wingdings 2"/>
              <a:buChar char=""/>
              <a:defRPr/>
            </a:pPr>
            <a:r>
              <a:rPr lang="pt-BR" altLang="pt-BR" sz="5900" dirty="0" smtClean="0">
                <a:solidFill>
                  <a:schemeClr val="tx1"/>
                </a:solidFill>
              </a:rPr>
              <a:t>Destinar 80 milhões de floresta públicas  para conservação e uso sustentável </a:t>
            </a:r>
          </a:p>
          <a:p>
            <a:pPr marL="274320" indent="-274320" eaLnBrk="1" fontAlgn="auto" hangingPunct="1">
              <a:spcBef>
                <a:spcPts val="580"/>
              </a:spcBef>
              <a:spcAft>
                <a:spcPts val="0"/>
              </a:spcAft>
              <a:buFont typeface="Wingdings 2"/>
              <a:buChar char=""/>
              <a:defRPr/>
            </a:pPr>
            <a:r>
              <a:rPr lang="pt-BR" altLang="pt-BR" sz="5900" dirty="0" smtClean="0">
                <a:solidFill>
                  <a:schemeClr val="tx1"/>
                </a:solidFill>
              </a:rPr>
              <a:t> </a:t>
            </a:r>
            <a:r>
              <a:rPr lang="pt-BR" altLang="pt-BR" sz="5900" dirty="0" err="1" smtClean="0">
                <a:solidFill>
                  <a:schemeClr val="tx1"/>
                </a:solidFill>
              </a:rPr>
              <a:t>Resisitir</a:t>
            </a:r>
            <a:r>
              <a:rPr lang="pt-BR" altLang="pt-BR" sz="5900" dirty="0" smtClean="0">
                <a:solidFill>
                  <a:schemeClr val="tx1"/>
                </a:solidFill>
              </a:rPr>
              <a:t> às mudanças na legislação ambiental que se avizinha</a:t>
            </a:r>
          </a:p>
          <a:p>
            <a:pPr marL="0" indent="0" eaLnBrk="1" fontAlgn="auto" hangingPunct="1">
              <a:spcBef>
                <a:spcPts val="580"/>
              </a:spcBef>
              <a:spcAft>
                <a:spcPts val="0"/>
              </a:spcAft>
              <a:buFont typeface="Wingdings 2"/>
              <a:buNone/>
              <a:defRPr/>
            </a:pPr>
            <a:r>
              <a:rPr lang="pt-BR" altLang="pt-BR" sz="5900" dirty="0" smtClean="0">
                <a:solidFill>
                  <a:schemeClr val="tx1"/>
                </a:solidFill>
              </a:rPr>
              <a:t> </a:t>
            </a:r>
          </a:p>
          <a:p>
            <a:pPr marL="274320" indent="-274320" eaLnBrk="1" fontAlgn="auto" hangingPunct="1">
              <a:spcBef>
                <a:spcPts val="580"/>
              </a:spcBef>
              <a:spcAft>
                <a:spcPts val="0"/>
              </a:spcAft>
              <a:buFont typeface="Wingdings 2"/>
              <a:buChar char=""/>
              <a:defRPr/>
            </a:pPr>
            <a:endParaRPr lang="pt-BR" altLang="pt-BR" sz="5900" dirty="0" smtClean="0">
              <a:solidFill>
                <a:schemeClr val="tx1">
                  <a:lumMod val="75000"/>
                  <a:lumOff val="25000"/>
                </a:schemeClr>
              </a:solidFill>
            </a:endParaRPr>
          </a:p>
          <a:p>
            <a:pPr marL="274320" indent="-274320" eaLnBrk="1" fontAlgn="auto" hangingPunct="1">
              <a:spcBef>
                <a:spcPts val="580"/>
              </a:spcBef>
              <a:spcAft>
                <a:spcPts val="0"/>
              </a:spcAft>
              <a:buFont typeface="Wingdings 2"/>
              <a:buChar char=""/>
              <a:defRPr/>
            </a:pPr>
            <a:endParaRPr lang="pt-BR" altLang="pt-BR" sz="5900" dirty="0" smtClean="0">
              <a:solidFill>
                <a:schemeClr val="tx1">
                  <a:lumMod val="75000"/>
                  <a:lumOff val="25000"/>
                </a:schemeClr>
              </a:solidFill>
            </a:endParaRPr>
          </a:p>
        </p:txBody>
      </p:sp>
    </p:spTree>
    <p:extLst>
      <p:ext uri="{BB962C8B-B14F-4D97-AF65-F5344CB8AC3E}">
        <p14:creationId xmlns:p14="http://schemas.microsoft.com/office/powerpoint/2010/main" val="2078893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66907"/>
            <a:ext cx="6512511" cy="1143000"/>
          </a:xfrm>
        </p:spPr>
        <p:txBody>
          <a:bodyPr/>
          <a:lstStyle/>
          <a:p>
            <a:pPr marL="0" indent="0" algn="ctr">
              <a:buNone/>
            </a:pPr>
            <a:r>
              <a:rPr lang="pt-BR" dirty="0" smtClean="0"/>
              <a:t>Referências</a:t>
            </a:r>
            <a:endParaRPr lang="pt-BR" dirty="0"/>
          </a:p>
        </p:txBody>
      </p:sp>
      <p:sp>
        <p:nvSpPr>
          <p:cNvPr id="3" name="Espaço Reservado para Conteúdo 2"/>
          <p:cNvSpPr>
            <a:spLocks noGrp="1"/>
          </p:cNvSpPr>
          <p:nvPr>
            <p:ph sz="quarter" idx="13"/>
          </p:nvPr>
        </p:nvSpPr>
        <p:spPr>
          <a:xfrm>
            <a:off x="251520" y="908720"/>
            <a:ext cx="8568952" cy="5544616"/>
          </a:xfrm>
        </p:spPr>
        <p:txBody>
          <a:bodyPr>
            <a:noAutofit/>
          </a:bodyPr>
          <a:lstStyle/>
          <a:p>
            <a:endParaRPr lang="en-US" sz="2000" dirty="0" smtClean="0"/>
          </a:p>
          <a:p>
            <a:r>
              <a:rPr lang="en-US" sz="1600" dirty="0" smtClean="0"/>
              <a:t>AGUIAR, A P; VIERA, I.C.G. et al </a:t>
            </a:r>
            <a:r>
              <a:rPr lang="en-US" sz="1600" b="1" dirty="0"/>
              <a:t>Land use change emission scenarios: anticipating a forest transition process in the Brazilian </a:t>
            </a:r>
            <a:r>
              <a:rPr lang="en-US" sz="1600" b="1" dirty="0" smtClean="0"/>
              <a:t>Amazon. Vol 22 (</a:t>
            </a:r>
            <a:r>
              <a:rPr lang="en-US" sz="1600" dirty="0" smtClean="0"/>
              <a:t>5):1821–1840. 2016</a:t>
            </a:r>
            <a:endParaRPr lang="en-US" sz="1600" b="1" dirty="0"/>
          </a:p>
          <a:p>
            <a:r>
              <a:rPr lang="en-US" sz="1600" dirty="0" smtClean="0"/>
              <a:t>BARLOW. J. et al. </a:t>
            </a:r>
            <a:r>
              <a:rPr lang="en-US" sz="1600" dirty="0"/>
              <a:t>Anthropogenic disturbance in tropical forests can double biodiversity loss from deforestation. [Carta]. Nature. 2016 ;535( 7610): 144-147.</a:t>
            </a:r>
            <a:endParaRPr lang="en-US" sz="1600" dirty="0" smtClean="0"/>
          </a:p>
          <a:p>
            <a:r>
              <a:rPr lang="en-US" sz="1600" dirty="0" smtClean="0"/>
              <a:t>GODAR, J., GARDNER, T. A., TIZADO, E. J. AND PACHECO, </a:t>
            </a:r>
            <a:r>
              <a:rPr lang="en-US" sz="1600" dirty="0"/>
              <a:t>P. </a:t>
            </a:r>
            <a:r>
              <a:rPr lang="en-US" sz="1600" dirty="0" smtClean="0"/>
              <a:t>(</a:t>
            </a:r>
            <a:r>
              <a:rPr lang="en-US" sz="1600" dirty="0"/>
              <a:t>2014). Actor-specific contributions to the deforestation </a:t>
            </a:r>
            <a:r>
              <a:rPr lang="en-US" sz="1600" dirty="0" smtClean="0"/>
              <a:t>slow-down </a:t>
            </a:r>
            <a:r>
              <a:rPr lang="en-US" sz="1600" dirty="0"/>
              <a:t>in the Brazilian Amazon. </a:t>
            </a:r>
            <a:r>
              <a:rPr lang="en-US" sz="1600" dirty="0" smtClean="0"/>
              <a:t>Proceedings </a:t>
            </a:r>
            <a:r>
              <a:rPr lang="en-US" sz="1600" dirty="0"/>
              <a:t>of the National </a:t>
            </a:r>
            <a:r>
              <a:rPr lang="en-US" sz="1600" dirty="0" smtClean="0"/>
              <a:t>Academy </a:t>
            </a:r>
            <a:r>
              <a:rPr lang="en-US" sz="1600" dirty="0"/>
              <a:t>of </a:t>
            </a:r>
            <a:r>
              <a:rPr lang="en-US" sz="1600" dirty="0" smtClean="0"/>
              <a:t>Sciences,111(43</a:t>
            </a:r>
            <a:r>
              <a:rPr lang="en-US" sz="1600" dirty="0"/>
              <a:t>). 15591–96. </a:t>
            </a:r>
            <a:r>
              <a:rPr lang="en-US" sz="1600" dirty="0" smtClean="0"/>
              <a:t>DOI:10.1073/pnas.1322825111.</a:t>
            </a:r>
          </a:p>
          <a:p>
            <a:r>
              <a:rPr lang="en-US" sz="1600" dirty="0" smtClean="0"/>
              <a:t>LYRA, A.; C</a:t>
            </a:r>
            <a:r>
              <a:rPr lang="pt-BR" sz="1600" dirty="0" smtClean="0"/>
              <a:t>HOU, S.C &amp; SAMPAIO,G.O.</a:t>
            </a:r>
            <a:r>
              <a:rPr lang="en-US" sz="1600" dirty="0"/>
              <a:t> Sensitivity of the Amazon biome to high resolution climate change </a:t>
            </a:r>
            <a:r>
              <a:rPr lang="en-US" sz="1600" dirty="0" smtClean="0"/>
              <a:t>projections. </a:t>
            </a:r>
            <a:r>
              <a:rPr lang="en-US" sz="1600" dirty="0" err="1" smtClean="0"/>
              <a:t>Acta</a:t>
            </a:r>
            <a:r>
              <a:rPr lang="en-US" sz="1600" dirty="0" smtClean="0"/>
              <a:t> </a:t>
            </a:r>
            <a:r>
              <a:rPr lang="en-US" sz="1600" dirty="0" err="1" smtClean="0"/>
              <a:t>Amazonica</a:t>
            </a:r>
            <a:r>
              <a:rPr lang="nl-NL" sz="1600" dirty="0" smtClean="0"/>
              <a:t> 46(2):175 – 188. 2016.</a:t>
            </a:r>
            <a:endParaRPr lang="en-US" sz="1600" dirty="0" smtClean="0"/>
          </a:p>
          <a:p>
            <a:r>
              <a:rPr lang="pt-BR" sz="1600" dirty="0" smtClean="0"/>
              <a:t>SOARES </a:t>
            </a:r>
            <a:r>
              <a:rPr lang="pt-BR" sz="1600" dirty="0"/>
              <a:t>FILHO, B. et al. </a:t>
            </a:r>
            <a:r>
              <a:rPr lang="pt-BR" sz="1600" dirty="0" err="1" smtClean="0"/>
              <a:t>Cracking</a:t>
            </a:r>
            <a:r>
              <a:rPr lang="pt-BR" sz="1600" dirty="0" smtClean="0"/>
              <a:t> </a:t>
            </a:r>
            <a:r>
              <a:rPr lang="pt-BR" sz="1600" dirty="0" err="1"/>
              <a:t>Brazil's</a:t>
            </a:r>
            <a:r>
              <a:rPr lang="pt-BR" sz="1600" dirty="0"/>
              <a:t> Forest </a:t>
            </a:r>
            <a:r>
              <a:rPr lang="pt-BR" sz="1600" dirty="0" err="1"/>
              <a:t>Code</a:t>
            </a:r>
            <a:r>
              <a:rPr lang="pt-BR" sz="1600" dirty="0"/>
              <a:t>. </a:t>
            </a:r>
            <a:r>
              <a:rPr lang="pt-BR" sz="1600" dirty="0" smtClean="0"/>
              <a:t>Science</a:t>
            </a:r>
            <a:r>
              <a:rPr lang="pt-BR" sz="1600" dirty="0"/>
              <a:t>, v. 344, n. 6182, 2014</a:t>
            </a:r>
            <a:r>
              <a:rPr lang="pt-BR" sz="1600" dirty="0" smtClean="0"/>
              <a:t>.</a:t>
            </a:r>
            <a:endParaRPr lang="pt-BR" sz="1600" dirty="0"/>
          </a:p>
          <a:p>
            <a:r>
              <a:rPr lang="pt-BR" sz="1600" dirty="0"/>
              <a:t>TER STEEGE et al - </a:t>
            </a:r>
            <a:r>
              <a:rPr lang="en-US" sz="1600" dirty="0"/>
              <a:t> Estimating the global conservation status of more than 15,000 Amazonian tree species</a:t>
            </a:r>
            <a:r>
              <a:rPr lang="en-US" sz="1600" dirty="0">
                <a:solidFill>
                  <a:schemeClr val="tx1"/>
                </a:solidFill>
              </a:rPr>
              <a:t>. </a:t>
            </a:r>
            <a:r>
              <a:rPr lang="en-US" sz="1600" dirty="0"/>
              <a:t>Science Advances. </a:t>
            </a:r>
            <a:r>
              <a:rPr lang="en-US" sz="1600" dirty="0" smtClean="0"/>
              <a:t>DOI:10.1126/sciadv.1500936. 2015.</a:t>
            </a:r>
            <a:endParaRPr lang="pt-BR" sz="1600" dirty="0"/>
          </a:p>
          <a:p>
            <a:r>
              <a:rPr lang="pt-BR" sz="1600" dirty="0" smtClean="0"/>
              <a:t>TERRACLASS</a:t>
            </a:r>
            <a:r>
              <a:rPr lang="pt-BR" sz="1600" dirty="0"/>
              <a:t>. </a:t>
            </a:r>
            <a:r>
              <a:rPr lang="pt-BR" sz="1600" dirty="0" smtClean="0"/>
              <a:t>Projeto </a:t>
            </a:r>
            <a:r>
              <a:rPr lang="pt-BR" sz="1600" dirty="0" err="1"/>
              <a:t>TerraClass</a:t>
            </a:r>
            <a:r>
              <a:rPr lang="pt-BR" sz="1600" dirty="0"/>
              <a:t> </a:t>
            </a:r>
            <a:r>
              <a:rPr lang="pt-BR" sz="1600" dirty="0" smtClean="0"/>
              <a:t>2014. ww.inpe.br/</a:t>
            </a:r>
            <a:r>
              <a:rPr lang="pt-BR" sz="1600" dirty="0" err="1" smtClean="0"/>
              <a:t>cra</a:t>
            </a:r>
            <a:r>
              <a:rPr lang="pt-BR" sz="1600" dirty="0" smtClean="0"/>
              <a:t>/</a:t>
            </a:r>
            <a:r>
              <a:rPr lang="pt-BR" sz="1600" dirty="0" err="1" smtClean="0"/>
              <a:t>projetos_pesquisas</a:t>
            </a:r>
            <a:r>
              <a:rPr lang="pt-BR" sz="1600" dirty="0" smtClean="0"/>
              <a:t>/terraclass2014.php</a:t>
            </a:r>
            <a:r>
              <a:rPr lang="pt-BR" sz="1600" dirty="0"/>
              <a:t>. </a:t>
            </a:r>
            <a:r>
              <a:rPr lang="pt-BR" sz="1600" dirty="0" smtClean="0"/>
              <a:t>2014.</a:t>
            </a:r>
            <a:endParaRPr lang="en-US" sz="1600" dirty="0"/>
          </a:p>
          <a:p>
            <a:r>
              <a:rPr lang="pt-BR" sz="1600" dirty="0" smtClean="0"/>
              <a:t>VIEIRA, I.C.G; SILVA, J.M.C; TOLEDO, P.M. Estratégias para evitar a perda de biodiversidade na Amazônia. Revista Estudos Avançados 19 (54): p. 153-164, 2005.</a:t>
            </a:r>
          </a:p>
          <a:p>
            <a:endParaRPr lang="pt-BR" sz="1600" dirty="0"/>
          </a:p>
        </p:txBody>
      </p:sp>
    </p:spTree>
    <p:extLst>
      <p:ext uri="{BB962C8B-B14F-4D97-AF65-F5344CB8AC3E}">
        <p14:creationId xmlns:p14="http://schemas.microsoft.com/office/powerpoint/2010/main" val="1682249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ítulo 1"/>
          <p:cNvSpPr>
            <a:spLocks noGrp="1"/>
          </p:cNvSpPr>
          <p:nvPr>
            <p:ph type="title"/>
          </p:nvPr>
        </p:nvSpPr>
        <p:spPr>
          <a:xfrm>
            <a:off x="1292225" y="160338"/>
            <a:ext cx="6589712" cy="1281112"/>
          </a:xfrm>
        </p:spPr>
        <p:txBody>
          <a:bodyPr/>
          <a:lstStyle/>
          <a:p>
            <a:pPr algn="ctr" eaLnBrk="1" hangingPunct="1"/>
            <a:r>
              <a:rPr lang="pt-BR" altLang="pt-BR" dirty="0" smtClean="0"/>
              <a:t>Obrigada</a:t>
            </a:r>
            <a:br>
              <a:rPr lang="pt-BR" altLang="pt-BR" dirty="0" smtClean="0"/>
            </a:br>
            <a:r>
              <a:rPr lang="pt-BR" altLang="pt-BR" dirty="0" smtClean="0"/>
              <a:t>ima@museu-goeldi.br </a:t>
            </a:r>
            <a:endParaRPr lang="pt-BR" altLang="pt-BR" dirty="0" smtClean="0"/>
          </a:p>
        </p:txBody>
      </p:sp>
      <p:pic>
        <p:nvPicPr>
          <p:cNvPr id="90115" name="Espaço Reservado para Conteúd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1927274"/>
            <a:ext cx="7560840" cy="4930726"/>
          </a:xfrm>
          <a:noFill/>
        </p:spPr>
      </p:pic>
      <p:sp>
        <p:nvSpPr>
          <p:cNvPr id="90116" name="AutoShape 2" descr="mailbox://C:/Users/ima/AppData/Roaming/Thunderbird/Profiles/1demtdlf.default/Mail/pop3.museu-goeldi.br/Inbox?number=2748590096&amp;part=1.2&amp;type=image/jpeg&amp;filename=FullSizeRender.jpg"/>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pt-BR" altLang="pt-BR">
              <a:solidFill>
                <a:schemeClr val="tx1"/>
              </a:solidFill>
              <a:latin typeface="Verdana" panose="020B0604030504040204" pitchFamily="34" charset="0"/>
            </a:endParaRPr>
          </a:p>
        </p:txBody>
      </p:sp>
    </p:spTree>
    <p:extLst>
      <p:ext uri="{BB962C8B-B14F-4D97-AF65-F5344CB8AC3E}">
        <p14:creationId xmlns:p14="http://schemas.microsoft.com/office/powerpoint/2010/main" val="804905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6632"/>
            <a:ext cx="9180512" cy="759618"/>
          </a:xfrm>
        </p:spPr>
        <p:txBody>
          <a:bodyPr>
            <a:normAutofit/>
          </a:bodyPr>
          <a:lstStyle/>
          <a:p>
            <a:r>
              <a:rPr lang="pt-BR" sz="3200" dirty="0" smtClean="0"/>
              <a:t>LINHA DO TEMPO – DESMATAMENTO ZERO</a:t>
            </a:r>
            <a:endParaRPr lang="pt-BR" sz="3200" dirty="0"/>
          </a:p>
        </p:txBody>
      </p:sp>
      <p:pic>
        <p:nvPicPr>
          <p:cNvPr id="5" name="Espaço Reservado para Conteúdo 4"/>
          <p:cNvPicPr>
            <a:picLocks noGrp="1" noChangeAspect="1"/>
          </p:cNvPicPr>
          <p:nvPr>
            <p:ph sz="quarter" idx="13"/>
          </p:nvPr>
        </p:nvPicPr>
        <p:blipFill>
          <a:blip r:embed="rId2"/>
          <a:stretch>
            <a:fillRect/>
          </a:stretch>
        </p:blipFill>
        <p:spPr>
          <a:xfrm>
            <a:off x="251520" y="764704"/>
            <a:ext cx="8568952" cy="5832648"/>
          </a:xfrm>
          <a:prstGeom prst="rect">
            <a:avLst/>
          </a:prstGeom>
        </p:spPr>
      </p:pic>
    </p:spTree>
    <p:extLst>
      <p:ext uri="{BB962C8B-B14F-4D97-AF65-F5344CB8AC3E}">
        <p14:creationId xmlns:p14="http://schemas.microsoft.com/office/powerpoint/2010/main" val="1810533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0018"/>
            <a:ext cx="4392488" cy="3102428"/>
          </a:xfrm>
          <a:prstGeom prst="rect">
            <a:avLst/>
          </a:prstGeom>
        </p:spPr>
      </p:pic>
      <p:pic>
        <p:nvPicPr>
          <p:cNvPr id="3" name="Imagem 2"/>
          <p:cNvPicPr>
            <a:picLocks noChangeAspect="1"/>
          </p:cNvPicPr>
          <p:nvPr/>
        </p:nvPicPr>
        <p:blipFill>
          <a:blip r:embed="rId4"/>
          <a:stretch>
            <a:fillRect/>
          </a:stretch>
        </p:blipFill>
        <p:spPr>
          <a:xfrm>
            <a:off x="5148064" y="876087"/>
            <a:ext cx="2700485" cy="2516853"/>
          </a:xfrm>
          <a:prstGeom prst="rect">
            <a:avLst/>
          </a:prstGeom>
          <a:ln>
            <a:solidFill>
              <a:schemeClr val="tx1"/>
            </a:solidFill>
          </a:ln>
        </p:spPr>
      </p:pic>
      <p:sp>
        <p:nvSpPr>
          <p:cNvPr id="11" name="CaixaDeTexto 10"/>
          <p:cNvSpPr txBox="1"/>
          <p:nvPr/>
        </p:nvSpPr>
        <p:spPr>
          <a:xfrm>
            <a:off x="2267472" y="82186"/>
            <a:ext cx="5184848" cy="507831"/>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pt-BR" sz="2700" b="1" i="1"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Desmatamento </a:t>
            </a:r>
            <a:r>
              <a:rPr lang="pt-BR" sz="2700" b="1" i="1" dirty="0" smtClean="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rPr>
              <a:t>2004-2014</a:t>
            </a:r>
            <a:endParaRPr lang="en-US" sz="2700" b="1" i="1"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5" name="CaixaDeTexto 4"/>
          <p:cNvSpPr txBox="1"/>
          <p:nvPr/>
        </p:nvSpPr>
        <p:spPr>
          <a:xfrm>
            <a:off x="7880829" y="3493457"/>
            <a:ext cx="910442" cy="276999"/>
          </a:xfrm>
          <a:prstGeom prst="rect">
            <a:avLst/>
          </a:prstGeom>
          <a:noFill/>
        </p:spPr>
        <p:txBody>
          <a:bodyPr wrap="none" rtlCol="0">
            <a:spAutoFit/>
          </a:bodyPr>
          <a:lstStyle/>
          <a:p>
            <a:r>
              <a:rPr lang="pt-BR" sz="1200" dirty="0"/>
              <a:t>Fonte: </a:t>
            </a:r>
            <a:r>
              <a:rPr lang="pt-BR" sz="1200" dirty="0" smtClean="0"/>
              <a:t>INPE</a:t>
            </a:r>
            <a:endParaRPr lang="pt-BR" sz="1200" dirty="0"/>
          </a:p>
        </p:txBody>
      </p:sp>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350" y="3770456"/>
            <a:ext cx="4346844" cy="3070002"/>
          </a:xfrm>
          <a:prstGeom prst="rect">
            <a:avLst/>
          </a:prstGeom>
        </p:spPr>
      </p:pic>
      <p:pic>
        <p:nvPicPr>
          <p:cNvPr id="7" name="Imagem 6"/>
          <p:cNvPicPr>
            <a:picLocks noChangeAspect="1"/>
          </p:cNvPicPr>
          <p:nvPr/>
        </p:nvPicPr>
        <p:blipFill>
          <a:blip r:embed="rId6"/>
          <a:stretch>
            <a:fillRect/>
          </a:stretch>
        </p:blipFill>
        <p:spPr>
          <a:xfrm>
            <a:off x="5180829" y="4047257"/>
            <a:ext cx="2700000" cy="2516400"/>
          </a:xfrm>
          <a:prstGeom prst="rect">
            <a:avLst/>
          </a:prstGeom>
          <a:ln>
            <a:solidFill>
              <a:schemeClr val="tx1"/>
            </a:solidFill>
          </a:ln>
        </p:spPr>
      </p:pic>
    </p:spTree>
    <p:extLst>
      <p:ext uri="{BB962C8B-B14F-4D97-AF65-F5344CB8AC3E}">
        <p14:creationId xmlns:p14="http://schemas.microsoft.com/office/powerpoint/2010/main" val="2382998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453" t="26512" r="58048" b="21673"/>
          <a:stretch/>
        </p:blipFill>
        <p:spPr bwMode="auto">
          <a:xfrm>
            <a:off x="4499993" y="793733"/>
            <a:ext cx="4725456" cy="421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2411759" y="108620"/>
            <a:ext cx="4968553" cy="656808"/>
          </a:xfrm>
        </p:spPr>
        <p:txBody>
          <a:bodyPr>
            <a:normAutofit fontScale="90000"/>
          </a:bodyPr>
          <a:lstStyle/>
          <a:p>
            <a:pPr algn="ctr"/>
            <a:r>
              <a:rPr lang="pt-BR" sz="2800" dirty="0" smtClean="0"/>
              <a:t>QUEM ESTÁ DESMATAMENTO?</a:t>
            </a:r>
            <a:endParaRPr lang="pt-BR" dirty="0"/>
          </a:p>
        </p:txBody>
      </p:sp>
      <p:sp>
        <p:nvSpPr>
          <p:cNvPr id="5" name="CaixaDeTexto 4"/>
          <p:cNvSpPr txBox="1"/>
          <p:nvPr/>
        </p:nvSpPr>
        <p:spPr>
          <a:xfrm>
            <a:off x="251520" y="600051"/>
            <a:ext cx="5214935" cy="3293209"/>
          </a:xfrm>
          <a:prstGeom prst="rect">
            <a:avLst/>
          </a:prstGeom>
          <a:noFill/>
        </p:spPr>
        <p:txBody>
          <a:bodyPr wrap="square" rtlCol="0">
            <a:spAutoFit/>
          </a:bodyPr>
          <a:lstStyle/>
          <a:p>
            <a:pPr marL="285750" indent="-285750" algn="just">
              <a:buFont typeface="Arial" panose="020B0604020202020204" pitchFamily="34" charset="0"/>
              <a:buChar char="•"/>
            </a:pPr>
            <a:r>
              <a:rPr lang="pt-BR" sz="1600" dirty="0" smtClean="0"/>
              <a:t>Grandes Proprietários (propriedades &gt; 500 ha); </a:t>
            </a:r>
          </a:p>
          <a:p>
            <a:pPr marL="742950" lvl="1" indent="-285750" algn="just">
              <a:buFont typeface="Wingdings" panose="05000000000000000000" pitchFamily="2" charset="2"/>
              <a:buChar char="ü"/>
            </a:pPr>
            <a:r>
              <a:rPr lang="pt-BR" sz="1600" dirty="0" smtClean="0"/>
              <a:t>Sul e Sudeste</a:t>
            </a:r>
          </a:p>
          <a:p>
            <a:pPr marL="742950" lvl="1" indent="-285750" algn="just">
              <a:buFont typeface="Wingdings" panose="05000000000000000000" pitchFamily="2" charset="2"/>
              <a:buChar char="ü"/>
            </a:pPr>
            <a:r>
              <a:rPr lang="pt-BR" sz="1600" dirty="0" smtClean="0"/>
              <a:t>Ocupam </a:t>
            </a:r>
            <a:r>
              <a:rPr lang="pt-BR" sz="1600" dirty="0"/>
              <a:t>áreas extensas da Amazônia legal brasileira</a:t>
            </a:r>
          </a:p>
          <a:p>
            <a:pPr marL="742950" lvl="1" indent="-285750" algn="just">
              <a:buFont typeface="Wingdings" panose="05000000000000000000" pitchFamily="2" charset="2"/>
              <a:buChar char="ü"/>
            </a:pPr>
            <a:r>
              <a:rPr lang="pt-BR" sz="1600" dirty="0" smtClean="0"/>
              <a:t>Menor </a:t>
            </a:r>
            <a:r>
              <a:rPr lang="pt-BR" sz="1600" dirty="0"/>
              <a:t>quantidade de imóveis rurais;</a:t>
            </a:r>
          </a:p>
          <a:p>
            <a:pPr marL="285750" indent="-285750" algn="just">
              <a:buFont typeface="Arial" panose="020B0604020202020204" pitchFamily="34" charset="0"/>
              <a:buChar char="•"/>
            </a:pPr>
            <a:endParaRPr lang="pt-BR" sz="1600" dirty="0"/>
          </a:p>
          <a:p>
            <a:pPr marL="285750" indent="-285750" algn="just">
              <a:buFont typeface="Arial" panose="020B0604020202020204" pitchFamily="34" charset="0"/>
              <a:buChar char="•"/>
            </a:pPr>
            <a:r>
              <a:rPr lang="pt-BR" sz="1600" dirty="0" smtClean="0"/>
              <a:t>Pequenos proprietários (propriedades &lt; 100 ha) </a:t>
            </a:r>
          </a:p>
          <a:p>
            <a:pPr marL="285750" indent="-285750" algn="just">
              <a:buFont typeface="Arial" panose="020B0604020202020204" pitchFamily="34" charset="0"/>
              <a:buChar char="•"/>
            </a:pPr>
            <a:endParaRPr lang="pt-BR" sz="1600" dirty="0" smtClean="0"/>
          </a:p>
          <a:p>
            <a:pPr marL="742950" lvl="1" indent="-285750" algn="just">
              <a:buFont typeface="Wingdings" panose="05000000000000000000" pitchFamily="2" charset="2"/>
              <a:buChar char="ü"/>
            </a:pPr>
            <a:r>
              <a:rPr lang="pt-BR" sz="1600" dirty="0" smtClean="0"/>
              <a:t>Oeste, norte, </a:t>
            </a:r>
            <a:r>
              <a:rPr lang="pt-BR" sz="1600" dirty="0"/>
              <a:t>n</a:t>
            </a:r>
            <a:r>
              <a:rPr lang="pt-BR" sz="1600" dirty="0" smtClean="0"/>
              <a:t>ordeste</a:t>
            </a:r>
          </a:p>
          <a:p>
            <a:pPr marL="742950" lvl="1" indent="-285750" algn="just">
              <a:buFont typeface="Wingdings" panose="05000000000000000000" pitchFamily="2" charset="2"/>
              <a:buChar char="ü"/>
            </a:pPr>
            <a:r>
              <a:rPr lang="pt-BR" sz="1600" dirty="0" smtClean="0"/>
              <a:t>Ocupam </a:t>
            </a:r>
            <a:r>
              <a:rPr lang="pt-BR" sz="1600" dirty="0"/>
              <a:t>uma pequena </a:t>
            </a:r>
            <a:r>
              <a:rPr lang="pt-BR" sz="1600" dirty="0" smtClean="0"/>
              <a:t>área;</a:t>
            </a:r>
          </a:p>
          <a:p>
            <a:pPr marL="742950" lvl="1" indent="-285750" algn="just">
              <a:buFont typeface="Wingdings" panose="05000000000000000000" pitchFamily="2" charset="2"/>
              <a:buChar char="ü"/>
            </a:pPr>
            <a:r>
              <a:rPr lang="pt-BR" sz="1600" dirty="0" smtClean="0"/>
              <a:t>Maior </a:t>
            </a:r>
            <a:r>
              <a:rPr lang="pt-BR" sz="1600" dirty="0"/>
              <a:t>quantidade de imóveis rurais</a:t>
            </a:r>
            <a:r>
              <a:rPr lang="pt-BR" sz="1600" dirty="0" smtClean="0"/>
              <a:t>;</a:t>
            </a:r>
          </a:p>
          <a:p>
            <a:pPr marL="742950" lvl="1" indent="-285750" algn="just">
              <a:buFont typeface="Wingdings" panose="05000000000000000000" pitchFamily="2" charset="2"/>
              <a:buChar char="ü"/>
            </a:pPr>
            <a:endParaRPr lang="pt-BR" sz="1600" dirty="0" smtClean="0"/>
          </a:p>
          <a:p>
            <a:pPr marL="742950" lvl="1" indent="-285750" algn="just">
              <a:buFont typeface="Wingdings" panose="05000000000000000000" pitchFamily="2" charset="2"/>
              <a:buChar char="ü"/>
            </a:pPr>
            <a:endParaRPr lang="pt-BR" sz="1600" dirty="0"/>
          </a:p>
        </p:txBody>
      </p:sp>
      <p:grpSp>
        <p:nvGrpSpPr>
          <p:cNvPr id="6" name="Grupo 5"/>
          <p:cNvGrpSpPr/>
          <p:nvPr/>
        </p:nvGrpSpPr>
        <p:grpSpPr>
          <a:xfrm>
            <a:off x="539552" y="4811770"/>
            <a:ext cx="6683868" cy="949578"/>
            <a:chOff x="3317612" y="3059713"/>
            <a:chExt cx="4726775" cy="949578"/>
          </a:xfrm>
        </p:grpSpPr>
        <p:sp>
          <p:nvSpPr>
            <p:cNvPr id="7" name="CaixaDeTexto 6"/>
            <p:cNvSpPr txBox="1"/>
            <p:nvPr/>
          </p:nvSpPr>
          <p:spPr>
            <a:xfrm>
              <a:off x="3319960" y="3094893"/>
              <a:ext cx="2771336" cy="338554"/>
            </a:xfrm>
            <a:prstGeom prst="rect">
              <a:avLst/>
            </a:prstGeom>
            <a:noFill/>
          </p:spPr>
          <p:txBody>
            <a:bodyPr wrap="square" rtlCol="0">
              <a:spAutoFit/>
            </a:bodyPr>
            <a:lstStyle/>
            <a:p>
              <a:r>
                <a:rPr lang="pt-BR" sz="1600" dirty="0" smtClean="0"/>
                <a:t>Pequenos Propriedades</a:t>
              </a:r>
              <a:endParaRPr lang="pt-BR" sz="1600" dirty="0"/>
            </a:p>
          </p:txBody>
        </p:sp>
        <p:sp>
          <p:nvSpPr>
            <p:cNvPr id="8" name="CaixaDeTexto 7"/>
            <p:cNvSpPr txBox="1"/>
            <p:nvPr/>
          </p:nvSpPr>
          <p:spPr>
            <a:xfrm>
              <a:off x="3317612" y="3641197"/>
              <a:ext cx="2771336" cy="338554"/>
            </a:xfrm>
            <a:prstGeom prst="rect">
              <a:avLst/>
            </a:prstGeom>
            <a:noFill/>
          </p:spPr>
          <p:txBody>
            <a:bodyPr wrap="square" rtlCol="0">
              <a:spAutoFit/>
            </a:bodyPr>
            <a:lstStyle/>
            <a:p>
              <a:r>
                <a:rPr lang="pt-BR" sz="1600" dirty="0" smtClean="0"/>
                <a:t>Grandes Propriedades</a:t>
              </a:r>
              <a:endParaRPr lang="pt-BR" sz="1600" dirty="0"/>
            </a:p>
          </p:txBody>
        </p:sp>
        <p:sp>
          <p:nvSpPr>
            <p:cNvPr id="9" name="CaixaDeTexto 8"/>
            <p:cNvSpPr txBox="1"/>
            <p:nvPr/>
          </p:nvSpPr>
          <p:spPr>
            <a:xfrm>
              <a:off x="6904952" y="3081285"/>
              <a:ext cx="1113647" cy="338554"/>
            </a:xfrm>
            <a:prstGeom prst="rect">
              <a:avLst/>
            </a:prstGeom>
            <a:noFill/>
          </p:spPr>
          <p:txBody>
            <a:bodyPr wrap="square" rtlCol="0">
              <a:spAutoFit/>
            </a:bodyPr>
            <a:lstStyle/>
            <a:p>
              <a:r>
                <a:rPr lang="pt-BR" sz="1600" dirty="0" smtClean="0"/>
                <a:t>13,9%</a:t>
              </a:r>
              <a:endParaRPr lang="pt-BR" sz="1600" dirty="0"/>
            </a:p>
          </p:txBody>
        </p:sp>
        <p:sp>
          <p:nvSpPr>
            <p:cNvPr id="10" name="CaixaDeTexto 9"/>
            <p:cNvSpPr txBox="1"/>
            <p:nvPr/>
          </p:nvSpPr>
          <p:spPr>
            <a:xfrm>
              <a:off x="6930740" y="3599453"/>
              <a:ext cx="1113647" cy="338554"/>
            </a:xfrm>
            <a:prstGeom prst="rect">
              <a:avLst/>
            </a:prstGeom>
            <a:noFill/>
          </p:spPr>
          <p:txBody>
            <a:bodyPr wrap="square" rtlCol="0">
              <a:spAutoFit/>
            </a:bodyPr>
            <a:lstStyle/>
            <a:p>
              <a:r>
                <a:rPr lang="pt-BR" sz="1600" dirty="0" smtClean="0"/>
                <a:t>47,4%</a:t>
              </a:r>
              <a:endParaRPr lang="pt-BR" sz="1600" dirty="0"/>
            </a:p>
          </p:txBody>
        </p:sp>
        <p:sp>
          <p:nvSpPr>
            <p:cNvPr id="11" name="Retângulo 10"/>
            <p:cNvSpPr/>
            <p:nvPr/>
          </p:nvSpPr>
          <p:spPr>
            <a:xfrm>
              <a:off x="3317612" y="3094893"/>
              <a:ext cx="2492345" cy="3385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3329332" y="3627129"/>
              <a:ext cx="2492345" cy="3385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6874468" y="3582577"/>
              <a:ext cx="862777" cy="426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6858052" y="3059713"/>
              <a:ext cx="862777" cy="426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direita 14"/>
            <p:cNvSpPr/>
            <p:nvPr/>
          </p:nvSpPr>
          <p:spPr>
            <a:xfrm>
              <a:off x="6088948" y="3273070"/>
              <a:ext cx="551003" cy="160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p:cNvSpPr/>
            <p:nvPr/>
          </p:nvSpPr>
          <p:spPr>
            <a:xfrm>
              <a:off x="6114736" y="3720898"/>
              <a:ext cx="551003" cy="160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 name="Retângulo 3"/>
          <p:cNvSpPr/>
          <p:nvPr/>
        </p:nvSpPr>
        <p:spPr>
          <a:xfrm>
            <a:off x="460235" y="4489890"/>
            <a:ext cx="3768980" cy="369332"/>
          </a:xfrm>
          <a:prstGeom prst="rect">
            <a:avLst/>
          </a:prstGeom>
        </p:spPr>
        <p:txBody>
          <a:bodyPr wrap="none">
            <a:spAutoFit/>
          </a:bodyPr>
          <a:lstStyle/>
          <a:p>
            <a:r>
              <a:rPr lang="pt-BR" dirty="0"/>
              <a:t>Taxa de desmatamento total até 2011 </a:t>
            </a:r>
          </a:p>
        </p:txBody>
      </p:sp>
      <p:sp>
        <p:nvSpPr>
          <p:cNvPr id="17" name="Retângulo 16"/>
          <p:cNvSpPr/>
          <p:nvPr/>
        </p:nvSpPr>
        <p:spPr>
          <a:xfrm>
            <a:off x="4355976" y="5894566"/>
            <a:ext cx="4572000" cy="369332"/>
          </a:xfrm>
          <a:prstGeom prst="rect">
            <a:avLst/>
          </a:prstGeom>
        </p:spPr>
        <p:txBody>
          <a:bodyPr>
            <a:spAutoFit/>
          </a:bodyPr>
          <a:lstStyle/>
          <a:p>
            <a:r>
              <a:rPr lang="en-US" dirty="0" err="1" smtClean="0">
                <a:latin typeface="Arial" panose="020B0604020202020204" pitchFamily="34" charset="0"/>
              </a:rPr>
              <a:t>Godar</a:t>
            </a:r>
            <a:r>
              <a:rPr lang="en-US" dirty="0" smtClean="0">
                <a:latin typeface="Arial" panose="020B0604020202020204" pitchFamily="34" charset="0"/>
              </a:rPr>
              <a:t> et al (</a:t>
            </a:r>
            <a:r>
              <a:rPr lang="en-US" dirty="0">
                <a:latin typeface="Arial" panose="020B0604020202020204" pitchFamily="34" charset="0"/>
              </a:rPr>
              <a:t>2014</a:t>
            </a:r>
            <a:r>
              <a:rPr lang="en-US" dirty="0" smtClean="0">
                <a:latin typeface="Arial" panose="020B0604020202020204" pitchFamily="34" charset="0"/>
              </a:rPr>
              <a:t>) </a:t>
            </a:r>
            <a:endParaRPr lang="en-US" dirty="0">
              <a:effectLst/>
              <a:latin typeface="Arial" panose="020B0604020202020204" pitchFamily="34" charset="0"/>
            </a:endParaRPr>
          </a:p>
        </p:txBody>
      </p:sp>
    </p:spTree>
    <p:extLst>
      <p:ext uri="{BB962C8B-B14F-4D97-AF65-F5344CB8AC3E}">
        <p14:creationId xmlns:p14="http://schemas.microsoft.com/office/powerpoint/2010/main" val="3192304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noGrp="1"/>
          </p:cNvSpPr>
          <p:nvPr>
            <p:ph type="title"/>
          </p:nvPr>
        </p:nvSpPr>
        <p:spPr>
          <a:xfrm>
            <a:off x="179388" y="188640"/>
            <a:ext cx="8410575" cy="1143000"/>
          </a:xfrm>
        </p:spPr>
        <p:txBody>
          <a:bodyPr>
            <a:normAutofit fontScale="90000"/>
          </a:bodyPr>
          <a:lstStyle/>
          <a:p>
            <a:pPr eaLnBrk="1" hangingPunct="1"/>
            <a:r>
              <a:rPr lang="pt-BR" altLang="pt-BR" dirty="0" smtClean="0">
                <a:solidFill>
                  <a:schemeClr val="tx1"/>
                </a:solidFill>
              </a:rPr>
              <a:t>Como estamos usando a floresta que desmatamos?</a:t>
            </a:r>
          </a:p>
        </p:txBody>
      </p:sp>
      <p:pic>
        <p:nvPicPr>
          <p:cNvPr id="43011"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1772816"/>
            <a:ext cx="9143868" cy="456765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2" name="CaixaDeTexto 3"/>
          <p:cNvSpPr txBox="1">
            <a:spLocks noChangeArrowheads="1"/>
          </p:cNvSpPr>
          <p:nvPr/>
        </p:nvSpPr>
        <p:spPr bwMode="auto">
          <a:xfrm>
            <a:off x="5954048" y="6099731"/>
            <a:ext cx="3186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dirty="0" err="1">
                <a:solidFill>
                  <a:schemeClr val="tx1"/>
                </a:solidFill>
                <a:latin typeface="Verdana" panose="020B0604030504040204" pitchFamily="34" charset="0"/>
              </a:rPr>
              <a:t>Terraclass</a:t>
            </a:r>
            <a:r>
              <a:rPr lang="pt-BR" altLang="pt-BR" dirty="0">
                <a:solidFill>
                  <a:schemeClr val="tx1"/>
                </a:solidFill>
                <a:latin typeface="Verdana" panose="020B0604030504040204" pitchFamily="34" charset="0"/>
              </a:rPr>
              <a:t>, </a:t>
            </a:r>
            <a:r>
              <a:rPr lang="pt-BR" altLang="pt-BR" dirty="0" smtClean="0">
                <a:solidFill>
                  <a:schemeClr val="tx1"/>
                </a:solidFill>
                <a:latin typeface="Verdana" panose="020B0604030504040204" pitchFamily="34" charset="0"/>
              </a:rPr>
              <a:t>INPE/Embrapa</a:t>
            </a:r>
            <a:endParaRPr lang="pt-BR" altLang="pt-BR" dirty="0">
              <a:solidFill>
                <a:schemeClr val="tx1"/>
              </a:solidFill>
              <a:latin typeface="Verdana" panose="020B0604030504040204" pitchFamily="34" charset="0"/>
            </a:endParaRPr>
          </a:p>
        </p:txBody>
      </p:sp>
      <p:sp>
        <p:nvSpPr>
          <p:cNvPr id="43013" name="CaixaDeTexto 4"/>
          <p:cNvSpPr txBox="1">
            <a:spLocks noChangeArrowheads="1"/>
          </p:cNvSpPr>
          <p:nvPr/>
        </p:nvSpPr>
        <p:spPr bwMode="auto">
          <a:xfrm>
            <a:off x="179388" y="6469063"/>
            <a:ext cx="617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sz="1400" dirty="0">
                <a:solidFill>
                  <a:schemeClr val="tx1"/>
                </a:solidFill>
                <a:latin typeface="Verdana" panose="020B0604030504040204" pitchFamily="34" charset="0"/>
              </a:rPr>
              <a:t>6</a:t>
            </a:r>
            <a:r>
              <a:rPr lang="pt-BR" altLang="pt-BR" sz="1400" dirty="0" smtClean="0">
                <a:solidFill>
                  <a:schemeClr val="tx1"/>
                </a:solidFill>
                <a:latin typeface="Verdana" panose="020B0604030504040204" pitchFamily="34" charset="0"/>
              </a:rPr>
              <a:t>3</a:t>
            </a:r>
            <a:r>
              <a:rPr lang="pt-BR" altLang="pt-BR" sz="1400" dirty="0">
                <a:solidFill>
                  <a:schemeClr val="tx1"/>
                </a:solidFill>
                <a:latin typeface="Verdana" panose="020B0604030504040204" pitchFamily="34" charset="0"/>
              </a:rPr>
              <a:t>% pastagem </a:t>
            </a:r>
            <a:r>
              <a:rPr lang="pt-BR" altLang="pt-BR" sz="1400" dirty="0" smtClean="0">
                <a:solidFill>
                  <a:schemeClr val="tx1"/>
                </a:solidFill>
                <a:latin typeface="Verdana" panose="020B0604030504040204" pitchFamily="34" charset="0"/>
              </a:rPr>
              <a:t>-23% </a:t>
            </a:r>
            <a:r>
              <a:rPr lang="pt-BR" altLang="pt-BR" sz="1400" dirty="0">
                <a:solidFill>
                  <a:schemeClr val="tx1"/>
                </a:solidFill>
                <a:latin typeface="Verdana" panose="020B0604030504040204" pitchFamily="34" charset="0"/>
              </a:rPr>
              <a:t>vegetação </a:t>
            </a:r>
            <a:r>
              <a:rPr lang="pt-BR" altLang="pt-BR" sz="1400" dirty="0" smtClean="0">
                <a:solidFill>
                  <a:schemeClr val="tx1"/>
                </a:solidFill>
                <a:latin typeface="Verdana" panose="020B0604030504040204" pitchFamily="34" charset="0"/>
              </a:rPr>
              <a:t>secundária-6% </a:t>
            </a:r>
            <a:r>
              <a:rPr lang="pt-BR" altLang="pt-BR" sz="1400" dirty="0">
                <a:solidFill>
                  <a:schemeClr val="tx1"/>
                </a:solidFill>
                <a:latin typeface="Verdana" panose="020B0604030504040204" pitchFamily="34" charset="0"/>
              </a:rPr>
              <a:t>culturas anuais</a:t>
            </a:r>
          </a:p>
        </p:txBody>
      </p:sp>
    </p:spTree>
    <p:extLst>
      <p:ext uri="{BB962C8B-B14F-4D97-AF65-F5344CB8AC3E}">
        <p14:creationId xmlns:p14="http://schemas.microsoft.com/office/powerpoint/2010/main" val="4267232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l="25983" t="16434" r="26822" b="8394"/>
          <a:stretch>
            <a:fillRect/>
          </a:stretch>
        </p:blipFill>
        <p:spPr bwMode="auto">
          <a:xfrm>
            <a:off x="4499992" y="769938"/>
            <a:ext cx="3756224" cy="336330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5" name="Título 1"/>
          <p:cNvSpPr>
            <a:spLocks noGrp="1"/>
          </p:cNvSpPr>
          <p:nvPr>
            <p:ph type="title"/>
          </p:nvPr>
        </p:nvSpPr>
        <p:spPr>
          <a:xfrm>
            <a:off x="-180528" y="198438"/>
            <a:ext cx="9324528" cy="1143000"/>
          </a:xfrm>
        </p:spPr>
        <p:txBody>
          <a:bodyPr/>
          <a:lstStyle/>
          <a:p>
            <a:pPr marL="0" indent="0" algn="just">
              <a:buNone/>
            </a:pPr>
            <a:r>
              <a:rPr lang="pt-BR" altLang="pt-BR" sz="3200" b="1" dirty="0" smtClean="0"/>
              <a:t> QUAL O EFEITO DO DESMATAMENTO NA BIODIVERSIDADE?</a:t>
            </a:r>
          </a:p>
        </p:txBody>
      </p:sp>
      <p:sp>
        <p:nvSpPr>
          <p:cNvPr id="3" name="Espaço Reservado para Conteúdo 2"/>
          <p:cNvSpPr>
            <a:spLocks noGrp="1"/>
          </p:cNvSpPr>
          <p:nvPr>
            <p:ph sz="quarter" idx="13"/>
          </p:nvPr>
        </p:nvSpPr>
        <p:spPr>
          <a:xfrm>
            <a:off x="250825" y="1557338"/>
            <a:ext cx="3467100" cy="2087562"/>
          </a:xfrm>
        </p:spPr>
        <p:txBody>
          <a:bodyPr>
            <a:normAutofit fontScale="70000" lnSpcReduction="20000"/>
          </a:bodyPr>
          <a:lstStyle/>
          <a:p>
            <a:pPr>
              <a:lnSpc>
                <a:spcPct val="120000"/>
              </a:lnSpc>
              <a:spcBef>
                <a:spcPts val="600"/>
              </a:spcBef>
              <a:buFont typeface="Wingdings 3" panose="05040102010807070707" pitchFamily="18" charset="2"/>
              <a:buNone/>
              <a:defRPr/>
            </a:pPr>
            <a:r>
              <a:rPr lang="pt-BR" sz="3400" b="1" dirty="0" smtClean="0"/>
              <a:t>Densidade</a:t>
            </a:r>
            <a:r>
              <a:rPr lang="pt-BR" sz="4400" b="1" dirty="0"/>
              <a:t> </a:t>
            </a:r>
            <a:r>
              <a:rPr lang="pt-BR" sz="3400" b="1" dirty="0" smtClean="0"/>
              <a:t>de árvores</a:t>
            </a:r>
            <a:endParaRPr lang="pt-BR" sz="4400" b="1" dirty="0" smtClean="0"/>
          </a:p>
          <a:p>
            <a:pPr marL="174625" indent="-174625">
              <a:lnSpc>
                <a:spcPct val="120000"/>
              </a:lnSpc>
              <a:spcBef>
                <a:spcPts val="600"/>
              </a:spcBef>
              <a:defRPr/>
            </a:pPr>
            <a:r>
              <a:rPr lang="pt-BR" sz="2300" b="1" dirty="0" smtClean="0"/>
              <a:t>16.000 espécies </a:t>
            </a:r>
          </a:p>
          <a:p>
            <a:pPr marL="174625" indent="-174625">
              <a:defRPr/>
            </a:pPr>
            <a:r>
              <a:rPr lang="pt-BR" sz="2300" b="1" dirty="0" smtClean="0"/>
              <a:t> 3,</a:t>
            </a:r>
            <a:r>
              <a:rPr lang="en-US" sz="2300" b="1" dirty="0" smtClean="0"/>
              <a:t>9 x 10</a:t>
            </a:r>
            <a:r>
              <a:rPr lang="en-US" sz="2300" b="1" baseline="30000" dirty="0" smtClean="0"/>
              <a:t>11</a:t>
            </a:r>
            <a:r>
              <a:rPr lang="en-US" sz="2300" b="1" dirty="0" smtClean="0"/>
              <a:t> de árvores</a:t>
            </a:r>
          </a:p>
          <a:p>
            <a:pPr marL="174625" indent="-174625">
              <a:defRPr/>
            </a:pPr>
            <a:r>
              <a:rPr lang="en-US" sz="2300" b="1" dirty="0" smtClean="0"/>
              <a:t> 5,9 </a:t>
            </a:r>
            <a:r>
              <a:rPr lang="en-US" sz="2300" b="1" dirty="0" err="1" smtClean="0"/>
              <a:t>milhões</a:t>
            </a:r>
            <a:r>
              <a:rPr lang="en-US" sz="2300" b="1" dirty="0" smtClean="0"/>
              <a:t> km</a:t>
            </a:r>
            <a:r>
              <a:rPr lang="en-US" sz="2300" b="1" baseline="30000" dirty="0" smtClean="0"/>
              <a:t>2</a:t>
            </a:r>
            <a:endParaRPr lang="en-US" sz="2300" b="1" dirty="0" smtClean="0"/>
          </a:p>
          <a:p>
            <a:pPr marL="174625" indent="-174625">
              <a:lnSpc>
                <a:spcPct val="120000"/>
              </a:lnSpc>
              <a:defRPr/>
            </a:pPr>
            <a:r>
              <a:rPr lang="en-US" sz="2300" b="1" dirty="0" smtClean="0"/>
              <a:t> 565 árvores/ha</a:t>
            </a:r>
            <a:endParaRPr lang="pt-BR" sz="2300" b="1" dirty="0" smtClean="0"/>
          </a:p>
        </p:txBody>
      </p:sp>
      <p:sp>
        <p:nvSpPr>
          <p:cNvPr id="7" name="Espaço Reservado para Conteúdo 2"/>
          <p:cNvSpPr txBox="1">
            <a:spLocks/>
          </p:cNvSpPr>
          <p:nvPr/>
        </p:nvSpPr>
        <p:spPr>
          <a:xfrm>
            <a:off x="250824" y="3716338"/>
            <a:ext cx="4681215" cy="2016125"/>
          </a:xfrm>
          <a:prstGeom prst="rect">
            <a:avLst/>
          </a:prstGeom>
        </p:spPr>
        <p:txBody>
          <a:bodyPr>
            <a:normAutofit fontScale="25000" lnSpcReduction="20000"/>
          </a:bodyPr>
          <a:lstStyle/>
          <a:p>
            <a:pPr marL="342900" indent="-342900" eaLnBrk="1" fontAlgn="auto" hangingPunct="1">
              <a:lnSpc>
                <a:spcPct val="120000"/>
              </a:lnSpc>
              <a:spcBef>
                <a:spcPct val="20000"/>
              </a:spcBef>
              <a:spcAft>
                <a:spcPts val="600"/>
              </a:spcAft>
              <a:defRPr/>
            </a:pPr>
            <a:r>
              <a:rPr lang="pt-BR" sz="7400" b="1" dirty="0">
                <a:latin typeface="+mn-lt"/>
                <a:ea typeface="+mn-ea"/>
              </a:rPr>
              <a:t>Densidade de </a:t>
            </a:r>
            <a:r>
              <a:rPr lang="pt-BR" sz="7400" b="1" dirty="0" smtClean="0">
                <a:latin typeface="+mn-lt"/>
                <a:ea typeface="+mn-ea"/>
              </a:rPr>
              <a:t>coleções biológicas</a:t>
            </a:r>
            <a:endParaRPr lang="pt-BR" sz="7400" b="1" dirty="0">
              <a:latin typeface="+mn-lt"/>
              <a:ea typeface="+mn-ea"/>
            </a:endParaRPr>
          </a:p>
          <a:p>
            <a:pPr marL="174625" indent="-174625" eaLnBrk="1" fontAlgn="auto" hangingPunct="1">
              <a:lnSpc>
                <a:spcPct val="120000"/>
              </a:lnSpc>
              <a:spcBef>
                <a:spcPct val="20000"/>
              </a:spcBef>
              <a:spcAft>
                <a:spcPts val="0"/>
              </a:spcAft>
              <a:buFont typeface="Arial" pitchFamily="34" charset="0"/>
              <a:buChar char="•"/>
              <a:defRPr/>
            </a:pPr>
            <a:r>
              <a:rPr lang="pt-BR" sz="7200" b="1" dirty="0">
                <a:latin typeface="+mn-lt"/>
                <a:ea typeface="+mn-ea"/>
              </a:rPr>
              <a:t>11.964 espécies </a:t>
            </a:r>
          </a:p>
          <a:p>
            <a:pPr marL="174625" indent="-174625" eaLnBrk="1" fontAlgn="auto" hangingPunct="1">
              <a:lnSpc>
                <a:spcPct val="120000"/>
              </a:lnSpc>
              <a:spcBef>
                <a:spcPct val="20000"/>
              </a:spcBef>
              <a:spcAft>
                <a:spcPts val="0"/>
              </a:spcAft>
              <a:buFont typeface="Arial" pitchFamily="34" charset="0"/>
              <a:buChar char="•"/>
              <a:defRPr/>
            </a:pPr>
            <a:r>
              <a:rPr lang="pt-BR" sz="7200" b="1" dirty="0">
                <a:latin typeface="+mn-lt"/>
                <a:ea typeface="+mn-ea"/>
              </a:rPr>
              <a:t> 565.306</a:t>
            </a:r>
            <a:r>
              <a:rPr lang="en-US" sz="7200" b="1" dirty="0">
                <a:latin typeface="+mn-lt"/>
                <a:ea typeface="+mn-ea"/>
              </a:rPr>
              <a:t> </a:t>
            </a:r>
            <a:r>
              <a:rPr lang="en-US" sz="7200" b="1" dirty="0" err="1">
                <a:latin typeface="+mn-lt"/>
                <a:ea typeface="+mn-ea"/>
              </a:rPr>
              <a:t>coletas</a:t>
            </a:r>
            <a:endParaRPr lang="en-US" sz="7200" b="1" dirty="0">
              <a:latin typeface="+mn-lt"/>
              <a:ea typeface="+mn-ea"/>
            </a:endParaRPr>
          </a:p>
          <a:p>
            <a:pPr marL="174625" indent="-174625" eaLnBrk="1" fontAlgn="auto" hangingPunct="1">
              <a:lnSpc>
                <a:spcPct val="120000"/>
              </a:lnSpc>
              <a:spcBef>
                <a:spcPct val="20000"/>
              </a:spcBef>
              <a:spcAft>
                <a:spcPts val="0"/>
              </a:spcAft>
              <a:buFont typeface="Arial" pitchFamily="34" charset="0"/>
              <a:buChar char="•"/>
              <a:defRPr/>
            </a:pPr>
            <a:r>
              <a:rPr lang="en-US" sz="7200" b="1" dirty="0">
                <a:latin typeface="+mn-lt"/>
                <a:ea typeface="+mn-ea"/>
              </a:rPr>
              <a:t> 5,9 </a:t>
            </a:r>
            <a:r>
              <a:rPr lang="en-US" sz="7200" b="1" dirty="0" err="1">
                <a:latin typeface="+mn-lt"/>
                <a:ea typeface="+mn-ea"/>
              </a:rPr>
              <a:t>milhões</a:t>
            </a:r>
            <a:r>
              <a:rPr lang="en-US" sz="7200" b="1" dirty="0">
                <a:latin typeface="+mn-lt"/>
                <a:ea typeface="+mn-ea"/>
              </a:rPr>
              <a:t> km</a:t>
            </a:r>
            <a:r>
              <a:rPr lang="en-US" sz="7200" b="1" baseline="30000" dirty="0">
                <a:latin typeface="+mn-lt"/>
                <a:ea typeface="+mn-ea"/>
              </a:rPr>
              <a:t>2</a:t>
            </a:r>
            <a:endParaRPr lang="en-US" sz="7200" b="1" dirty="0">
              <a:latin typeface="+mn-lt"/>
              <a:ea typeface="+mn-ea"/>
            </a:endParaRPr>
          </a:p>
          <a:p>
            <a:pPr marL="174625" indent="-174625" eaLnBrk="1" fontAlgn="auto" hangingPunct="1">
              <a:lnSpc>
                <a:spcPct val="120000"/>
              </a:lnSpc>
              <a:spcBef>
                <a:spcPct val="20000"/>
              </a:spcBef>
              <a:spcAft>
                <a:spcPts val="0"/>
              </a:spcAft>
              <a:buFont typeface="Arial" pitchFamily="34" charset="0"/>
              <a:buChar char="•"/>
              <a:defRPr/>
            </a:pPr>
            <a:r>
              <a:rPr lang="en-US" sz="7200" b="1" dirty="0">
                <a:latin typeface="+mn-lt"/>
                <a:ea typeface="+mn-ea"/>
              </a:rPr>
              <a:t> 1 </a:t>
            </a:r>
            <a:r>
              <a:rPr lang="en-US" sz="7200" b="1" dirty="0" err="1" smtClean="0">
                <a:latin typeface="+mn-lt"/>
                <a:ea typeface="+mn-ea"/>
              </a:rPr>
              <a:t>Coleta</a:t>
            </a:r>
            <a:r>
              <a:rPr lang="en-US" sz="7200" b="1" dirty="0" smtClean="0">
                <a:latin typeface="+mn-lt"/>
                <a:ea typeface="+mn-ea"/>
              </a:rPr>
              <a:t>/1000ha</a:t>
            </a:r>
            <a:endParaRPr lang="pt-BR" sz="7200" b="1" dirty="0">
              <a:latin typeface="+mn-lt"/>
              <a:ea typeface="+mn-ea"/>
            </a:endParaRPr>
          </a:p>
          <a:p>
            <a:pPr marL="342900" indent="-342900" algn="r" eaLnBrk="1" fontAlgn="auto" hangingPunct="1">
              <a:spcBef>
                <a:spcPct val="20000"/>
              </a:spcBef>
              <a:spcAft>
                <a:spcPts val="0"/>
              </a:spcAft>
              <a:buFont typeface="Arial" pitchFamily="34" charset="0"/>
              <a:buNone/>
              <a:defRPr/>
            </a:pPr>
            <a:endParaRPr lang="pt-BR" sz="7200" b="1" dirty="0">
              <a:latin typeface="+mn-lt"/>
              <a:ea typeface="+mn-ea"/>
            </a:endParaRPr>
          </a:p>
          <a:p>
            <a:pPr marL="342900" indent="-342900" algn="r" eaLnBrk="1" fontAlgn="auto" hangingPunct="1">
              <a:spcBef>
                <a:spcPct val="20000"/>
              </a:spcBef>
              <a:spcAft>
                <a:spcPts val="0"/>
              </a:spcAft>
              <a:buFont typeface="Arial" pitchFamily="34" charset="0"/>
              <a:buNone/>
              <a:defRPr/>
            </a:pPr>
            <a:endParaRPr lang="pt-BR" sz="7200" b="1" dirty="0">
              <a:latin typeface="+mn-lt"/>
              <a:ea typeface="+mn-ea"/>
            </a:endParaRPr>
          </a:p>
          <a:p>
            <a:pPr marL="342900" indent="-342900" algn="r" eaLnBrk="1" fontAlgn="auto" hangingPunct="1">
              <a:spcBef>
                <a:spcPct val="20000"/>
              </a:spcBef>
              <a:spcAft>
                <a:spcPts val="0"/>
              </a:spcAft>
              <a:buFont typeface="Arial" pitchFamily="34" charset="0"/>
              <a:buNone/>
              <a:defRPr/>
            </a:pPr>
            <a:endParaRPr lang="pt-BR" sz="7200" b="1" dirty="0">
              <a:latin typeface="+mn-lt"/>
              <a:ea typeface="+mn-ea"/>
            </a:endParaRPr>
          </a:p>
          <a:p>
            <a:pPr marL="342900" indent="-342900" algn="r" eaLnBrk="1" fontAlgn="auto" hangingPunct="1">
              <a:spcBef>
                <a:spcPct val="20000"/>
              </a:spcBef>
              <a:spcAft>
                <a:spcPts val="0"/>
              </a:spcAft>
              <a:buFont typeface="Arial" pitchFamily="34" charset="0"/>
              <a:buNone/>
              <a:defRPr/>
            </a:pPr>
            <a:endParaRPr lang="pt-BR" sz="1400" dirty="0">
              <a:latin typeface="+mn-lt"/>
              <a:ea typeface="+mn-ea"/>
            </a:endParaRPr>
          </a:p>
          <a:p>
            <a:pPr marL="342900" indent="-342900" algn="r" eaLnBrk="1" fontAlgn="auto" hangingPunct="1">
              <a:spcBef>
                <a:spcPct val="20000"/>
              </a:spcBef>
              <a:spcAft>
                <a:spcPts val="0"/>
              </a:spcAft>
              <a:buFont typeface="Arial" pitchFamily="34" charset="0"/>
              <a:buNone/>
              <a:defRPr/>
            </a:pPr>
            <a:endParaRPr lang="pt-BR" sz="1400" dirty="0">
              <a:latin typeface="+mn-lt"/>
              <a:ea typeface="+mn-ea"/>
            </a:endParaRPr>
          </a:p>
          <a:p>
            <a:pPr marL="342900" indent="-342900" algn="r" eaLnBrk="1" fontAlgn="auto" hangingPunct="1">
              <a:spcBef>
                <a:spcPct val="20000"/>
              </a:spcBef>
              <a:spcAft>
                <a:spcPts val="0"/>
              </a:spcAft>
              <a:buFont typeface="Arial" pitchFamily="34" charset="0"/>
              <a:buNone/>
              <a:defRPr/>
            </a:pPr>
            <a:endParaRPr lang="pt-BR" sz="1400" dirty="0">
              <a:latin typeface="+mn-lt"/>
              <a:ea typeface="+mn-ea"/>
            </a:endParaRPr>
          </a:p>
          <a:p>
            <a:pPr marL="342900" indent="-342900" algn="r" eaLnBrk="1" fontAlgn="auto" hangingPunct="1">
              <a:spcBef>
                <a:spcPct val="20000"/>
              </a:spcBef>
              <a:spcAft>
                <a:spcPts val="0"/>
              </a:spcAft>
              <a:buFont typeface="Arial" pitchFamily="34" charset="0"/>
              <a:buNone/>
              <a:defRPr/>
            </a:pPr>
            <a:endParaRPr lang="pt-BR" sz="1400" dirty="0">
              <a:latin typeface="+mn-lt"/>
              <a:ea typeface="+mn-ea"/>
            </a:endParaRPr>
          </a:p>
          <a:p>
            <a:pPr marL="342900" indent="-342900" algn="r" eaLnBrk="1" fontAlgn="auto" hangingPunct="1">
              <a:spcBef>
                <a:spcPct val="20000"/>
              </a:spcBef>
              <a:spcAft>
                <a:spcPts val="0"/>
              </a:spcAft>
              <a:buFont typeface="Arial" pitchFamily="34" charset="0"/>
              <a:buNone/>
              <a:defRPr/>
            </a:pPr>
            <a:endParaRPr lang="pt-BR" sz="1400" dirty="0">
              <a:latin typeface="+mn-lt"/>
              <a:ea typeface="+mn-ea"/>
            </a:endParaRPr>
          </a:p>
          <a:p>
            <a:pPr marL="342900" indent="-342900" algn="r" eaLnBrk="1" fontAlgn="auto" hangingPunct="1">
              <a:spcBef>
                <a:spcPct val="20000"/>
              </a:spcBef>
              <a:spcAft>
                <a:spcPts val="0"/>
              </a:spcAft>
              <a:buFont typeface="Arial" pitchFamily="34" charset="0"/>
              <a:buNone/>
              <a:defRPr/>
            </a:pPr>
            <a:endParaRPr lang="pt-BR" sz="1400" dirty="0">
              <a:latin typeface="+mn-lt"/>
              <a:ea typeface="+mn-ea"/>
            </a:endParaRPr>
          </a:p>
          <a:p>
            <a:pPr marL="342900" indent="-342900" algn="r" eaLnBrk="1" fontAlgn="auto" hangingPunct="1">
              <a:spcBef>
                <a:spcPct val="20000"/>
              </a:spcBef>
              <a:spcAft>
                <a:spcPts val="0"/>
              </a:spcAft>
              <a:buFont typeface="Arial" pitchFamily="34" charset="0"/>
              <a:buNone/>
              <a:defRPr/>
            </a:pPr>
            <a:endParaRPr lang="pt-BR" sz="1400" dirty="0">
              <a:latin typeface="+mn-lt"/>
              <a:ea typeface="+mn-ea"/>
            </a:endParaRPr>
          </a:p>
          <a:p>
            <a:pPr marL="342900" indent="-342900" algn="r" eaLnBrk="1" fontAlgn="auto" hangingPunct="1">
              <a:spcBef>
                <a:spcPct val="20000"/>
              </a:spcBef>
              <a:spcAft>
                <a:spcPts val="0"/>
              </a:spcAft>
              <a:buFont typeface="Arial" pitchFamily="34" charset="0"/>
              <a:buNone/>
              <a:defRPr/>
            </a:pPr>
            <a:endParaRPr lang="pt-BR" sz="1400" dirty="0">
              <a:latin typeface="+mn-lt"/>
              <a:ea typeface="+mn-ea"/>
            </a:endParaRPr>
          </a:p>
        </p:txBody>
      </p:sp>
      <p:sp>
        <p:nvSpPr>
          <p:cNvPr id="22533" name="Retângulo 10"/>
          <p:cNvSpPr>
            <a:spLocks noChangeArrowheads="1"/>
          </p:cNvSpPr>
          <p:nvPr/>
        </p:nvSpPr>
        <p:spPr bwMode="auto">
          <a:xfrm>
            <a:off x="8510" y="5758445"/>
            <a:ext cx="39517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pt-BR" altLang="pt-BR" b="1" dirty="0"/>
              <a:t>Fontes</a:t>
            </a:r>
            <a:r>
              <a:rPr lang="pt-BR" altLang="pt-BR" dirty="0"/>
              <a:t>:</a:t>
            </a:r>
            <a:r>
              <a:rPr lang="en-US" altLang="pt-BR" dirty="0"/>
              <a:t>  </a:t>
            </a:r>
            <a:r>
              <a:rPr lang="pt-BR" altLang="pt-BR" dirty="0"/>
              <a:t>ter </a:t>
            </a:r>
            <a:r>
              <a:rPr lang="pt-BR" altLang="pt-BR" dirty="0" err="1"/>
              <a:t>Steege</a:t>
            </a:r>
            <a:r>
              <a:rPr lang="pt-BR" altLang="pt-BR" dirty="0"/>
              <a:t> </a:t>
            </a:r>
            <a:r>
              <a:rPr lang="pt-BR" altLang="pt-BR" i="1" dirty="0"/>
              <a:t>et al., </a:t>
            </a:r>
            <a:r>
              <a:rPr lang="pt-BR" altLang="pt-BR" dirty="0"/>
              <a:t>2013; </a:t>
            </a:r>
            <a:r>
              <a:rPr lang="en-US" altLang="pt-BR" dirty="0" smtClean="0"/>
              <a:t>Hopkins</a:t>
            </a:r>
            <a:r>
              <a:rPr lang="en-US" altLang="pt-BR" dirty="0"/>
              <a:t>, 2007; </a:t>
            </a:r>
            <a:r>
              <a:rPr lang="en-US" altLang="pt-BR" dirty="0" err="1"/>
              <a:t>Feeley</a:t>
            </a:r>
            <a:r>
              <a:rPr lang="en-US" altLang="pt-BR" dirty="0"/>
              <a:t>, 2015.</a:t>
            </a:r>
            <a:endParaRPr lang="pt-BR" altLang="pt-BR"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t="7576"/>
          <a:stretch>
            <a:fillRect/>
          </a:stretch>
        </p:blipFill>
        <p:spPr bwMode="auto">
          <a:xfrm>
            <a:off x="4499992" y="4094228"/>
            <a:ext cx="3765358" cy="34193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648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a:picLocks noChangeAspect="1"/>
          </p:cNvPicPr>
          <p:nvPr/>
        </p:nvPicPr>
        <p:blipFill rotWithShape="1">
          <a:blip r:embed="rId2">
            <a:extLst>
              <a:ext uri="{28A0092B-C50C-407E-A947-70E740481C1C}">
                <a14:useLocalDpi xmlns:a14="http://schemas.microsoft.com/office/drawing/2010/main" val="0"/>
              </a:ext>
            </a:extLst>
          </a:blip>
          <a:srcRect r="15516"/>
          <a:stretch/>
        </p:blipFill>
        <p:spPr>
          <a:xfrm>
            <a:off x="18146" y="0"/>
            <a:ext cx="9127366" cy="6858000"/>
          </a:xfrm>
          <a:prstGeom prst="rect">
            <a:avLst/>
          </a:prstGeom>
        </p:spPr>
      </p:pic>
      <p:graphicFrame>
        <p:nvGraphicFramePr>
          <p:cNvPr id="25" name="Tabela 24"/>
          <p:cNvGraphicFramePr>
            <a:graphicFrameLocks noGrp="1"/>
          </p:cNvGraphicFramePr>
          <p:nvPr>
            <p:extLst>
              <p:ext uri="{D42A27DB-BD31-4B8C-83A1-F6EECF244321}">
                <p14:modId xmlns:p14="http://schemas.microsoft.com/office/powerpoint/2010/main" val="1542584204"/>
              </p:ext>
            </p:extLst>
          </p:nvPr>
        </p:nvGraphicFramePr>
        <p:xfrm>
          <a:off x="221624" y="955533"/>
          <a:ext cx="8747881" cy="5534798"/>
        </p:xfrm>
        <a:graphic>
          <a:graphicData uri="http://schemas.openxmlformats.org/drawingml/2006/table">
            <a:tbl>
              <a:tblPr/>
              <a:tblGrid>
                <a:gridCol w="807884"/>
                <a:gridCol w="1360815"/>
                <a:gridCol w="999724"/>
                <a:gridCol w="1022479"/>
                <a:gridCol w="1552654"/>
                <a:gridCol w="1350683"/>
                <a:gridCol w="1653642"/>
              </a:tblGrid>
              <a:tr h="370059">
                <a:tc>
                  <a:txBody>
                    <a:bodyPr/>
                    <a:lstStyle/>
                    <a:p>
                      <a:pPr algn="ctr" fontAlgn="b"/>
                      <a:r>
                        <a:rPr lang="pt-BR" sz="1900" b="1" i="0" u="none" strike="noStrike" dirty="0">
                          <a:solidFill>
                            <a:schemeClr val="tx1"/>
                          </a:solidFill>
                          <a:effectLst/>
                          <a:latin typeface="Times New Roman" panose="02020603050405020304" pitchFamily="18" charset="0"/>
                        </a:rPr>
                        <a:t> </a:t>
                      </a:r>
                    </a:p>
                  </a:txBody>
                  <a:tcPr marL="9073" marR="9073" marT="9073" marB="0" anchor="b">
                    <a:lnL>
                      <a:noFill/>
                    </a:lnL>
                    <a:lnR>
                      <a:noFill/>
                    </a:lnR>
                    <a:lnT>
                      <a:noFill/>
                    </a:lnT>
                    <a:lnB w="190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pt-BR" sz="1900" b="1" i="0" u="none" strike="noStrike" dirty="0">
                          <a:solidFill>
                            <a:schemeClr val="tx1"/>
                          </a:solidFill>
                          <a:effectLst/>
                          <a:latin typeface="Times New Roman" panose="02020603050405020304" pitchFamily="18" charset="0"/>
                        </a:rPr>
                        <a:t>Ano</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fontAlgn="ctr"/>
                      <a:r>
                        <a:rPr lang="pt-BR" sz="1900" b="1" i="0" u="none" strike="noStrike">
                          <a:solidFill>
                            <a:schemeClr val="tx1"/>
                          </a:solidFill>
                          <a:effectLst/>
                          <a:latin typeface="Times New Roman" panose="02020603050405020304" pitchFamily="18" charset="0"/>
                        </a:rPr>
                        <a:t>2003</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900" b="1" i="0" u="none" strike="noStrike">
                          <a:solidFill>
                            <a:schemeClr val="tx1"/>
                          </a:solidFill>
                          <a:effectLst/>
                          <a:latin typeface="Times New Roman" panose="02020603050405020304" pitchFamily="18" charset="0"/>
                        </a:rPr>
                        <a:t>2004</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900" b="1" i="0" u="none" strike="noStrike">
                          <a:solidFill>
                            <a:schemeClr val="tx1"/>
                          </a:solidFill>
                          <a:effectLst/>
                          <a:latin typeface="Times New Roman" panose="02020603050405020304" pitchFamily="18" charset="0"/>
                        </a:rPr>
                        <a:t>2013</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900" b="1" i="0" u="none" strike="noStrike" dirty="0">
                          <a:solidFill>
                            <a:schemeClr val="tx1"/>
                          </a:solidFill>
                          <a:effectLst/>
                          <a:latin typeface="Times New Roman" panose="02020603050405020304" pitchFamily="18" charset="0"/>
                        </a:rPr>
                        <a:t>2014</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353969">
                <a:tc>
                  <a:txBody>
                    <a:bodyPr/>
                    <a:lstStyle/>
                    <a:p>
                      <a:pPr algn="ctr" fontAlgn="b"/>
                      <a:endParaRPr lang="pt-BR" sz="1900" b="1" i="0" u="none" strike="noStrike">
                        <a:solidFill>
                          <a:schemeClr val="tx1"/>
                        </a:solidFill>
                        <a:effectLst/>
                        <a:latin typeface="Times New Roman" panose="02020603050405020304" pitchFamily="18" charset="0"/>
                      </a:endParaRPr>
                    </a:p>
                  </a:txBody>
                  <a:tcPr marL="9073" marR="9073" marT="9073"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rowSpan="2" gridSpan="2">
                  <a:txBody>
                    <a:bodyPr/>
                    <a:lstStyle/>
                    <a:p>
                      <a:pPr algn="ctr" fontAlgn="ctr"/>
                      <a:r>
                        <a:rPr lang="pt-BR" sz="1900" b="1" i="0" u="none" strike="noStrike" dirty="0">
                          <a:solidFill>
                            <a:schemeClr val="tx1"/>
                          </a:solidFill>
                          <a:effectLst/>
                          <a:latin typeface="Times New Roman" panose="02020603050405020304" pitchFamily="18" charset="0"/>
                        </a:rPr>
                        <a:t>Nº de </a:t>
                      </a:r>
                      <a:r>
                        <a:rPr lang="pt-BR" sz="1900" b="1" i="0" u="none" strike="noStrike" dirty="0" err="1" smtClean="0">
                          <a:solidFill>
                            <a:schemeClr val="tx1"/>
                          </a:solidFill>
                          <a:effectLst/>
                          <a:latin typeface="Times New Roman" panose="02020603050405020304" pitchFamily="18" charset="0"/>
                        </a:rPr>
                        <a:t>indiv</a:t>
                      </a:r>
                      <a:r>
                        <a:rPr lang="pt-BR" sz="1900" b="1" i="0" u="none" strike="noStrike" dirty="0" smtClean="0">
                          <a:solidFill>
                            <a:schemeClr val="tx1"/>
                          </a:solidFill>
                          <a:effectLst/>
                          <a:latin typeface="Times New Roman" panose="02020603050405020304" pitchFamily="18" charset="0"/>
                        </a:rPr>
                        <a:t>/1 </a:t>
                      </a:r>
                      <a:r>
                        <a:rPr lang="pt-BR" sz="1900" b="1" i="0" u="none" strike="noStrike" dirty="0">
                          <a:solidFill>
                            <a:schemeClr val="tx1"/>
                          </a:solidFill>
                          <a:effectLst/>
                          <a:latin typeface="Times New Roman" panose="02020603050405020304" pitchFamily="18" charset="0"/>
                        </a:rPr>
                        <a:t>km² de floresta</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hMerge="1">
                  <a:txBody>
                    <a:bodyPr/>
                    <a:lstStyle/>
                    <a:p>
                      <a:endParaRPr lang="pt-BR"/>
                    </a:p>
                  </a:txBody>
                  <a:tcPr/>
                </a:tc>
                <a:tc rowSpan="2">
                  <a:txBody>
                    <a:bodyPr/>
                    <a:lstStyle/>
                    <a:p>
                      <a:pPr algn="ctr" fontAlgn="ctr"/>
                      <a:r>
                        <a:rPr lang="pt-BR" sz="1900" b="1" i="0" u="none" strike="noStrike" dirty="0">
                          <a:solidFill>
                            <a:schemeClr val="tx1"/>
                          </a:solidFill>
                          <a:effectLst/>
                          <a:latin typeface="Times New Roman" panose="02020603050405020304" pitchFamily="18" charset="0"/>
                        </a:rPr>
                        <a:t>25396</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pt-BR" sz="1900" b="1" i="0" u="none" strike="noStrike" dirty="0">
                          <a:solidFill>
                            <a:schemeClr val="tx1"/>
                          </a:solidFill>
                          <a:effectLst/>
                          <a:latin typeface="Times New Roman" panose="02020603050405020304" pitchFamily="18" charset="0"/>
                        </a:rPr>
                        <a:t>27772</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pt-BR" sz="1900" b="1" i="0" u="none" strike="noStrike" dirty="0">
                          <a:solidFill>
                            <a:schemeClr val="tx1"/>
                          </a:solidFill>
                          <a:effectLst/>
                          <a:latin typeface="Times New Roman" panose="02020603050405020304" pitchFamily="18" charset="0"/>
                        </a:rPr>
                        <a:t>5891</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pt-BR" sz="1900" b="1" i="0" u="none" strike="noStrike" dirty="0">
                          <a:solidFill>
                            <a:schemeClr val="tx1"/>
                          </a:solidFill>
                          <a:effectLst/>
                          <a:latin typeface="Times New Roman" panose="02020603050405020304" pitchFamily="18" charset="0"/>
                        </a:rPr>
                        <a:t>5012</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353969">
                <a:tc>
                  <a:txBody>
                    <a:bodyPr/>
                    <a:lstStyle/>
                    <a:p>
                      <a:pPr algn="ctr" fontAlgn="b"/>
                      <a:r>
                        <a:rPr lang="pt-BR" sz="1900" b="1" i="0" u="none" strike="noStrike">
                          <a:solidFill>
                            <a:schemeClr val="tx1"/>
                          </a:solidFill>
                          <a:effectLst/>
                          <a:latin typeface="Times New Roman" panose="02020603050405020304" pitchFamily="18" charset="0"/>
                        </a:rPr>
                        <a:t> </a:t>
                      </a:r>
                    </a:p>
                  </a:txBody>
                  <a:tcPr marL="9073" marR="9073" marT="9073" marB="0" anchor="b">
                    <a:lnL>
                      <a:noFill/>
                    </a:lnL>
                    <a:lnR>
                      <a:noFill/>
                    </a:lnR>
                    <a:lnT>
                      <a:noFill/>
                    </a:lnT>
                    <a:lnB w="19050" cap="flat" cmpd="sng" algn="ctr">
                      <a:solidFill>
                        <a:srgbClr val="000000"/>
                      </a:solidFill>
                      <a:prstDash val="solid"/>
                      <a:round/>
                      <a:headEnd type="none" w="med" len="med"/>
                      <a:tailEnd type="none" w="med" len="med"/>
                    </a:lnB>
                    <a:solidFill>
                      <a:schemeClr val="bg1"/>
                    </a:solidFill>
                  </a:tcPr>
                </a:tc>
                <a:tc gridSpan="2" vMerge="1">
                  <a:txBody>
                    <a:bodyPr/>
                    <a:lstStyle/>
                    <a:p>
                      <a:endParaRPr lang="pt-BR"/>
                    </a:p>
                  </a:txBody>
                  <a:tcPr/>
                </a:tc>
                <a:tc hMerge="1"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r h="370059">
                <a:tc>
                  <a:txBody>
                    <a:bodyPr/>
                    <a:lstStyle/>
                    <a:p>
                      <a:pPr algn="ctr" fontAlgn="b"/>
                      <a:r>
                        <a:rPr lang="pt-BR" sz="1900" b="1" i="0" u="none" strike="noStrike" dirty="0">
                          <a:solidFill>
                            <a:schemeClr val="tx1"/>
                          </a:solidFill>
                          <a:effectLst/>
                          <a:latin typeface="Times New Roman" panose="02020603050405020304" pitchFamily="18" charset="0"/>
                        </a:rPr>
                        <a:t> </a:t>
                      </a:r>
                    </a:p>
                  </a:txBody>
                  <a:tcPr marL="9073" marR="9073" marT="907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900" b="1" i="0" u="none" strike="noStrike" dirty="0">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563134">
                <a:tc rowSpan="2">
                  <a:txBody>
                    <a:bodyPr/>
                    <a:lstStyle/>
                    <a:p>
                      <a:pPr algn="ctr" fontAlgn="ct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pt-BR" sz="1900" b="1" i="0" u="none" strike="noStrike" dirty="0">
                          <a:solidFill>
                            <a:schemeClr val="tx1"/>
                          </a:solidFill>
                          <a:effectLst/>
                          <a:latin typeface="Times New Roman" panose="02020603050405020304" pitchFamily="18" charset="0"/>
                        </a:rPr>
                        <a:t>45000</a:t>
                      </a: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pt-BR"/>
                    </a:p>
                  </a:txBody>
                  <a:tcPr/>
                </a:tc>
                <a:tc>
                  <a:txBody>
                    <a:bodyPr/>
                    <a:lstStyle/>
                    <a:p>
                      <a:pPr algn="ctr" fontAlgn="b"/>
                      <a:r>
                        <a:rPr lang="pt-BR" sz="1900" b="1" i="0" u="none" strike="noStrike" dirty="0" smtClean="0">
                          <a:solidFill>
                            <a:schemeClr val="tx1"/>
                          </a:solidFill>
                          <a:effectLst/>
                          <a:latin typeface="Times New Roman" panose="02020603050405020304" pitchFamily="18" charset="0"/>
                        </a:rPr>
                        <a:t>1,14</a:t>
                      </a:r>
                      <a:r>
                        <a:rPr lang="pt-BR" sz="1900" b="1" i="0" u="none" strike="noStrike" baseline="0" dirty="0" smtClean="0">
                          <a:solidFill>
                            <a:schemeClr val="tx1"/>
                          </a:solidFill>
                          <a:effectLst/>
                          <a:latin typeface="Times New Roman" panose="02020603050405020304" pitchFamily="18" charset="0"/>
                        </a:rPr>
                        <a:t> bi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1,25 bi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265,09</a:t>
                      </a:r>
                      <a:r>
                        <a:rPr lang="pt-BR" sz="1900" b="1" i="0" u="none" strike="noStrike" baseline="0" dirty="0" smtClean="0">
                          <a:solidFill>
                            <a:schemeClr val="tx1"/>
                          </a:solidFill>
                          <a:effectLst/>
                          <a:latin typeface="Times New Roman" panose="02020603050405020304" pitchFamily="18" charset="0"/>
                        </a:rPr>
                        <a:t> mi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225,54 mi </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r>
              <a:tr h="563134">
                <a:tc vMerge="1">
                  <a:txBody>
                    <a:bodyPr/>
                    <a:lstStyle/>
                    <a:p>
                      <a:endParaRPr lang="pt-BR"/>
                    </a:p>
                  </a:txBody>
                  <a:tcPr/>
                </a:tc>
                <a:tc gridSpan="2">
                  <a:txBody>
                    <a:bodyPr/>
                    <a:lstStyle/>
                    <a:p>
                      <a:pPr algn="ctr" fontAlgn="ctr"/>
                      <a:r>
                        <a:rPr lang="pt-BR" sz="1900" b="1" i="0" u="none" strike="noStrike" dirty="0">
                          <a:solidFill>
                            <a:schemeClr val="tx1"/>
                          </a:solidFill>
                          <a:effectLst/>
                          <a:latin typeface="Times New Roman" panose="02020603050405020304" pitchFamily="18" charset="0"/>
                        </a:rPr>
                        <a:t>55000</a:t>
                      </a: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fontAlgn="b"/>
                      <a:r>
                        <a:rPr lang="pt-BR" sz="1900" b="1" i="0" u="none" strike="noStrike" dirty="0" smtClean="0">
                          <a:solidFill>
                            <a:schemeClr val="tx1"/>
                          </a:solidFill>
                          <a:effectLst/>
                          <a:latin typeface="Times New Roman" panose="02020603050405020304" pitchFamily="18" charset="0"/>
                        </a:rPr>
                        <a:t>1,39 bi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1,53 bi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smtClean="0">
                          <a:solidFill>
                            <a:schemeClr val="tx1"/>
                          </a:solidFill>
                          <a:effectLst/>
                          <a:latin typeface="Times New Roman" panose="02020603050405020304" pitchFamily="18" charset="0"/>
                        </a:rPr>
                        <a:t>324,00</a:t>
                      </a:r>
                      <a:r>
                        <a:rPr lang="pt-BR" sz="1900" b="1" i="0" u="none" strike="noStrike" baseline="0" smtClean="0">
                          <a:solidFill>
                            <a:schemeClr val="tx1"/>
                          </a:solidFill>
                          <a:effectLst/>
                          <a:latin typeface="Times New Roman" panose="02020603050405020304" pitchFamily="18" charset="0"/>
                        </a:rPr>
                        <a:t> mi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275,66</a:t>
                      </a:r>
                      <a:r>
                        <a:rPr lang="pt-BR" sz="1900" b="1" i="0" u="none" strike="noStrike" baseline="0" dirty="0" smtClean="0">
                          <a:solidFill>
                            <a:schemeClr val="tx1"/>
                          </a:solidFill>
                          <a:effectLst/>
                          <a:latin typeface="Times New Roman" panose="02020603050405020304" pitchFamily="18" charset="0"/>
                        </a:rPr>
                        <a:t> mi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r>
              <a:tr h="370059">
                <a:tc>
                  <a:txBody>
                    <a:bodyPr/>
                    <a:lstStyle/>
                    <a:p>
                      <a:pPr algn="ctr" fontAlgn="b"/>
                      <a:r>
                        <a:rPr lang="pt-BR" sz="1900" b="1" i="0" u="none" strike="noStrike">
                          <a:solidFill>
                            <a:schemeClr val="tx1"/>
                          </a:solidFill>
                          <a:effectLst/>
                          <a:latin typeface="Times New Roman" panose="02020603050405020304" pitchFamily="18" charset="0"/>
                        </a:rPr>
                        <a:t> </a:t>
                      </a:r>
                    </a:p>
                  </a:txBody>
                  <a:tcPr marL="9073" marR="9073" marT="907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dirty="0">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563134">
                <a:tc rowSpan="2">
                  <a:txBody>
                    <a:bodyPr/>
                    <a:lstStyle/>
                    <a:p>
                      <a:pPr algn="ctr" fontAlgn="ctr"/>
                      <a:endParaRPr lang="pt-BR" sz="1900" b="1" i="0" u="none" strike="noStrike">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pt-BR" sz="1900" b="1" i="0" u="none" strike="noStrike" dirty="0">
                          <a:solidFill>
                            <a:schemeClr val="tx1"/>
                          </a:solidFill>
                          <a:effectLst/>
                          <a:latin typeface="Times New Roman" panose="02020603050405020304" pitchFamily="18" charset="0"/>
                        </a:rPr>
                        <a:t>1658</a:t>
                      </a: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pt-BR"/>
                    </a:p>
                  </a:txBody>
                  <a:tcPr/>
                </a:tc>
                <a:tc>
                  <a:txBody>
                    <a:bodyPr/>
                    <a:lstStyle/>
                    <a:p>
                      <a:pPr algn="ctr" fontAlgn="b"/>
                      <a:r>
                        <a:rPr lang="pt-BR" sz="1900" b="1" i="0" u="none" strike="noStrike" dirty="0" smtClean="0">
                          <a:solidFill>
                            <a:schemeClr val="tx1"/>
                          </a:solidFill>
                          <a:effectLst/>
                          <a:latin typeface="Times New Roman" panose="02020603050405020304" pitchFamily="18" charset="0"/>
                        </a:rPr>
                        <a:t>421,06</a:t>
                      </a:r>
                      <a:r>
                        <a:rPr lang="pt-BR" sz="1900" b="1" i="0" u="none" strike="noStrike" baseline="0" dirty="0" smtClean="0">
                          <a:solidFill>
                            <a:schemeClr val="tx1"/>
                          </a:solidFill>
                          <a:effectLst/>
                          <a:latin typeface="Times New Roman" panose="02020603050405020304" pitchFamily="18" charset="0"/>
                        </a:rPr>
                        <a:t> mi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460,46</a:t>
                      </a:r>
                      <a:r>
                        <a:rPr lang="pt-BR" sz="1900" b="1" i="0" u="none" strike="noStrike" baseline="0" dirty="0" smtClean="0">
                          <a:solidFill>
                            <a:schemeClr val="tx1"/>
                          </a:solidFill>
                          <a:effectLst/>
                          <a:latin typeface="Times New Roman" panose="02020603050405020304" pitchFamily="18" charset="0"/>
                        </a:rPr>
                        <a:t> mi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9,77</a:t>
                      </a:r>
                      <a:r>
                        <a:rPr lang="pt-BR" sz="1900" b="1" i="0" u="none" strike="noStrike" baseline="0" dirty="0" smtClean="0">
                          <a:solidFill>
                            <a:schemeClr val="tx1"/>
                          </a:solidFill>
                          <a:effectLst/>
                          <a:latin typeface="Times New Roman" panose="02020603050405020304" pitchFamily="18" charset="0"/>
                        </a:rPr>
                        <a:t> mi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8,31</a:t>
                      </a:r>
                      <a:r>
                        <a:rPr lang="pt-BR" sz="1900" b="1" i="0" u="none" strike="noStrike" baseline="0" dirty="0" smtClean="0">
                          <a:solidFill>
                            <a:schemeClr val="tx1"/>
                          </a:solidFill>
                          <a:effectLst/>
                          <a:latin typeface="Times New Roman" panose="02020603050405020304" pitchFamily="18" charset="0"/>
                        </a:rPr>
                        <a:t> mi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r>
              <a:tr h="563134">
                <a:tc vMerge="1">
                  <a:txBody>
                    <a:bodyPr/>
                    <a:lstStyle/>
                    <a:p>
                      <a:endParaRPr lang="pt-BR"/>
                    </a:p>
                  </a:txBody>
                  <a:tcPr/>
                </a:tc>
                <a:tc gridSpan="2">
                  <a:txBody>
                    <a:bodyPr/>
                    <a:lstStyle/>
                    <a:p>
                      <a:pPr algn="ctr" fontAlgn="ctr"/>
                      <a:r>
                        <a:rPr lang="pt-BR" sz="1900" b="1" i="0" u="none" strike="noStrike">
                          <a:solidFill>
                            <a:schemeClr val="tx1"/>
                          </a:solidFill>
                          <a:effectLst/>
                          <a:latin typeface="Times New Roman" panose="02020603050405020304" pitchFamily="18" charset="0"/>
                        </a:rPr>
                        <a:t>1910</a:t>
                      </a: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fontAlgn="b"/>
                      <a:r>
                        <a:rPr lang="pt-BR" sz="1900" b="1" i="0" u="none" strike="noStrike" dirty="0" smtClean="0">
                          <a:solidFill>
                            <a:schemeClr val="tx1"/>
                          </a:solidFill>
                          <a:effectLst/>
                          <a:latin typeface="Times New Roman" panose="02020603050405020304" pitchFamily="18" charset="0"/>
                        </a:rPr>
                        <a:t>485,06</a:t>
                      </a:r>
                      <a:r>
                        <a:rPr lang="pt-BR" sz="1900" b="1" i="0" u="none" strike="noStrike" baseline="0" dirty="0" smtClean="0">
                          <a:solidFill>
                            <a:schemeClr val="tx1"/>
                          </a:solidFill>
                          <a:effectLst/>
                          <a:latin typeface="Times New Roman" panose="02020603050405020304" pitchFamily="18" charset="0"/>
                        </a:rPr>
                        <a:t> mi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530,44</a:t>
                      </a:r>
                      <a:r>
                        <a:rPr lang="pt-BR" sz="1900" b="1" i="0" u="none" strike="noStrike" baseline="0" dirty="0" smtClean="0">
                          <a:solidFill>
                            <a:schemeClr val="tx1"/>
                          </a:solidFill>
                          <a:effectLst/>
                          <a:latin typeface="Times New Roman" panose="02020603050405020304" pitchFamily="18" charset="0"/>
                        </a:rPr>
                        <a:t> mi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11,25</a:t>
                      </a:r>
                      <a:r>
                        <a:rPr lang="pt-BR" sz="1900" b="1" i="0" u="none" strike="noStrike" baseline="0" dirty="0" smtClean="0">
                          <a:solidFill>
                            <a:schemeClr val="tx1"/>
                          </a:solidFill>
                          <a:effectLst/>
                          <a:latin typeface="Times New Roman" panose="02020603050405020304" pitchFamily="18" charset="0"/>
                        </a:rPr>
                        <a:t> mi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a:solidFill>
                            <a:schemeClr val="tx1"/>
                          </a:solidFill>
                          <a:effectLst/>
                          <a:latin typeface="Times New Roman" panose="02020603050405020304" pitchFamily="18" charset="0"/>
                        </a:rPr>
                        <a:t>9572920</a:t>
                      </a: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r>
              <a:tr h="337879">
                <a:tc>
                  <a:txBody>
                    <a:bodyPr/>
                    <a:lstStyle/>
                    <a:p>
                      <a:pPr algn="ctr" fontAlgn="b"/>
                      <a:r>
                        <a:rPr lang="pt-BR" sz="1900" b="1" i="0" u="none" strike="noStrike">
                          <a:solidFill>
                            <a:schemeClr val="tx1"/>
                          </a:solidFill>
                          <a:effectLst/>
                          <a:latin typeface="Times New Roman" panose="02020603050405020304" pitchFamily="18" charset="0"/>
                        </a:rPr>
                        <a:t> </a:t>
                      </a:r>
                    </a:p>
                  </a:txBody>
                  <a:tcPr marL="9073" marR="9073" marT="907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dirty="0">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dirty="0">
                          <a:solidFill>
                            <a:schemeClr val="tx1"/>
                          </a:solidFill>
                          <a:effectLst/>
                          <a:latin typeface="Times New Roman" panose="02020603050405020304" pitchFamily="18" charset="0"/>
                        </a:rPr>
                        <a:t> </a:t>
                      </a: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563134">
                <a:tc rowSpan="2">
                  <a:txBody>
                    <a:bodyPr/>
                    <a:lstStyle/>
                    <a:p>
                      <a:pPr algn="ctr" fontAlgn="ctr"/>
                      <a:endParaRPr lang="pt-BR" sz="1900" b="1" i="0" u="none" strike="noStrike">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pt-BR" sz="1900" b="1" i="0" u="none" strike="noStrike">
                          <a:solidFill>
                            <a:schemeClr val="tx1"/>
                          </a:solidFill>
                          <a:effectLst/>
                          <a:latin typeface="Times New Roman" panose="02020603050405020304" pitchFamily="18" charset="0"/>
                        </a:rPr>
                        <a:t>35</a:t>
                      </a: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pt-BR"/>
                    </a:p>
                  </a:txBody>
                  <a:tcPr/>
                </a:tc>
                <a:tc>
                  <a:txBody>
                    <a:bodyPr/>
                    <a:lstStyle/>
                    <a:p>
                      <a:pPr algn="ctr" fontAlgn="b"/>
                      <a:r>
                        <a:rPr lang="pt-BR" sz="1900" b="1" i="0" u="none" strike="noStrike" dirty="0" smtClean="0">
                          <a:solidFill>
                            <a:schemeClr val="tx1"/>
                          </a:solidFill>
                          <a:effectLst/>
                          <a:latin typeface="Times New Roman" panose="02020603050405020304" pitchFamily="18" charset="0"/>
                        </a:rPr>
                        <a:t>8,89</a:t>
                      </a:r>
                      <a:r>
                        <a:rPr lang="pt-BR" sz="1900" b="1" i="0" u="none" strike="noStrike" baseline="0" dirty="0" smtClean="0">
                          <a:solidFill>
                            <a:schemeClr val="tx1"/>
                          </a:solidFill>
                          <a:effectLst/>
                          <a:latin typeface="Times New Roman" panose="02020603050405020304" pitchFamily="18" charset="0"/>
                        </a:rPr>
                        <a:t> mi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972,02 mil</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206,18</a:t>
                      </a:r>
                      <a:r>
                        <a:rPr lang="pt-BR" sz="1900" b="1" i="0" u="none" strike="noStrike" baseline="0" dirty="0" smtClean="0">
                          <a:solidFill>
                            <a:schemeClr val="tx1"/>
                          </a:solidFill>
                          <a:effectLst/>
                          <a:latin typeface="Times New Roman" panose="02020603050405020304" pitchFamily="18" charset="0"/>
                        </a:rPr>
                        <a:t> mil</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175,42</a:t>
                      </a:r>
                      <a:r>
                        <a:rPr lang="pt-BR" sz="1900" b="1" i="0" u="none" strike="noStrike" baseline="0" dirty="0" smtClean="0">
                          <a:solidFill>
                            <a:schemeClr val="tx1"/>
                          </a:solidFill>
                          <a:effectLst/>
                          <a:latin typeface="Times New Roman" panose="02020603050405020304" pitchFamily="18" charset="0"/>
                        </a:rPr>
                        <a:t> mil</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w="19050" cap="flat" cmpd="sng" algn="ctr">
                      <a:solidFill>
                        <a:srgbClr val="000000"/>
                      </a:solidFill>
                      <a:prstDash val="solid"/>
                      <a:round/>
                      <a:headEnd type="none" w="med" len="med"/>
                      <a:tailEnd type="none" w="med" len="med"/>
                    </a:lnT>
                    <a:lnB>
                      <a:noFill/>
                    </a:lnB>
                    <a:solidFill>
                      <a:schemeClr val="bg1"/>
                    </a:solidFill>
                  </a:tcPr>
                </a:tc>
              </a:tr>
              <a:tr h="563134">
                <a:tc vMerge="1">
                  <a:txBody>
                    <a:bodyPr/>
                    <a:lstStyle/>
                    <a:p>
                      <a:endParaRPr lang="pt-BR"/>
                    </a:p>
                  </a:txBody>
                  <a:tcPr/>
                </a:tc>
                <a:tc gridSpan="2">
                  <a:txBody>
                    <a:bodyPr/>
                    <a:lstStyle/>
                    <a:p>
                      <a:pPr algn="ctr" fontAlgn="ctr"/>
                      <a:r>
                        <a:rPr lang="pt-BR" sz="1900" b="1" i="0" u="none" strike="noStrike">
                          <a:solidFill>
                            <a:schemeClr val="tx1"/>
                          </a:solidFill>
                          <a:effectLst/>
                          <a:latin typeface="Times New Roman" panose="02020603050405020304" pitchFamily="18" charset="0"/>
                        </a:rPr>
                        <a:t>81</a:t>
                      </a: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fontAlgn="b"/>
                      <a:r>
                        <a:rPr lang="pt-BR" sz="1900" b="1" i="0" u="none" strike="noStrike" dirty="0" smtClean="0">
                          <a:solidFill>
                            <a:schemeClr val="tx1"/>
                          </a:solidFill>
                          <a:effectLst/>
                          <a:latin typeface="Times New Roman" panose="02020603050405020304" pitchFamily="18" charset="0"/>
                        </a:rPr>
                        <a:t>2,06</a:t>
                      </a:r>
                      <a:r>
                        <a:rPr lang="pt-BR" sz="1900" b="1" i="0" u="none" strike="noStrike" baseline="0" dirty="0" smtClean="0">
                          <a:solidFill>
                            <a:schemeClr val="tx1"/>
                          </a:solidFill>
                          <a:effectLst/>
                          <a:latin typeface="Times New Roman" panose="02020603050405020304" pitchFamily="18" charset="0"/>
                        </a:rPr>
                        <a:t> mi</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2,23</a:t>
                      </a:r>
                      <a:r>
                        <a:rPr lang="pt-BR" sz="1900" b="1" i="0" u="none" strike="noStrike" baseline="0" dirty="0" smtClean="0">
                          <a:solidFill>
                            <a:schemeClr val="tx1"/>
                          </a:solidFill>
                          <a:effectLst/>
                          <a:latin typeface="Times New Roman" panose="02020603050405020304" pitchFamily="18" charset="0"/>
                        </a:rPr>
                        <a:t> mil</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477,17</a:t>
                      </a:r>
                      <a:r>
                        <a:rPr lang="pt-BR" sz="1900" b="1" i="0" u="none" strike="noStrike" baseline="0" dirty="0" smtClean="0">
                          <a:solidFill>
                            <a:schemeClr val="tx1"/>
                          </a:solidFill>
                          <a:effectLst/>
                          <a:latin typeface="Times New Roman" panose="02020603050405020304" pitchFamily="18" charset="0"/>
                        </a:rPr>
                        <a:t> mil</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900" b="1" i="0" u="none" strike="noStrike" dirty="0" smtClean="0">
                          <a:solidFill>
                            <a:schemeClr val="tx1"/>
                          </a:solidFill>
                          <a:effectLst/>
                          <a:latin typeface="Times New Roman" panose="02020603050405020304" pitchFamily="18" charset="0"/>
                        </a:rPr>
                        <a:t>405,97</a:t>
                      </a:r>
                      <a:r>
                        <a:rPr lang="pt-BR" sz="1900" b="1" i="0" u="none" strike="noStrike" baseline="0" dirty="0" smtClean="0">
                          <a:solidFill>
                            <a:schemeClr val="tx1"/>
                          </a:solidFill>
                          <a:effectLst/>
                          <a:latin typeface="Times New Roman" panose="02020603050405020304" pitchFamily="18" charset="0"/>
                        </a:rPr>
                        <a:t> mil</a:t>
                      </a:r>
                      <a:endParaRPr lang="pt-BR" sz="1900" b="1" i="0" u="none" strike="noStrike" dirty="0">
                        <a:solidFill>
                          <a:schemeClr val="tx1"/>
                        </a:solidFill>
                        <a:effectLst/>
                        <a:latin typeface="Times New Roman" panose="02020603050405020304" pitchFamily="18" charset="0"/>
                      </a:endParaRPr>
                    </a:p>
                  </a:txBody>
                  <a:tcPr marL="9073" marR="9073" marT="9073" marB="0" anchor="ctr">
                    <a:lnL>
                      <a:noFill/>
                    </a:lnL>
                    <a:lnR>
                      <a:noFill/>
                    </a:lnR>
                    <a:lnT>
                      <a:noFill/>
                    </a:lnT>
                    <a:lnB w="1905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30" name="Grupo 29"/>
          <p:cNvGrpSpPr/>
          <p:nvPr/>
        </p:nvGrpSpPr>
        <p:grpSpPr>
          <a:xfrm>
            <a:off x="221624" y="1979570"/>
            <a:ext cx="1510061" cy="3972308"/>
            <a:chOff x="789258" y="2078090"/>
            <a:chExt cx="1585302" cy="4170004"/>
          </a:xfrm>
        </p:grpSpPr>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28790" r="29069"/>
            <a:stretch/>
          </p:blipFill>
          <p:spPr>
            <a:xfrm>
              <a:off x="1219522" y="2078090"/>
              <a:ext cx="724774" cy="97211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84" y="3842225"/>
              <a:ext cx="1299650" cy="864858"/>
            </a:xfrm>
            <a:prstGeom prst="rect">
              <a:avLst/>
            </a:prstGeom>
          </p:spPr>
        </p:pic>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7" y="5250198"/>
              <a:ext cx="1171444" cy="997896"/>
            </a:xfrm>
            <a:prstGeom prst="rect">
              <a:avLst/>
            </a:prstGeom>
          </p:spPr>
        </p:pic>
        <p:sp>
          <p:nvSpPr>
            <p:cNvPr id="10" name="CaixaDeTexto 9"/>
            <p:cNvSpPr txBox="1"/>
            <p:nvPr/>
          </p:nvSpPr>
          <p:spPr>
            <a:xfrm>
              <a:off x="789258" y="2630865"/>
              <a:ext cx="1585302" cy="646331"/>
            </a:xfrm>
            <a:prstGeom prst="rect">
              <a:avLst/>
            </a:prstGeom>
            <a:noFill/>
          </p:spPr>
          <p:txBody>
            <a:bodyPr wrap="square" rtlCol="0">
              <a:spAutoFit/>
            </a:bodyPr>
            <a:lstStyle/>
            <a:p>
              <a:pPr algn="ctr"/>
              <a:r>
                <a:rPr lang="pt-BR" sz="1700" dirty="0">
                  <a:latin typeface="Times New Roman" panose="02020603050405020304" pitchFamily="18" charset="0"/>
                  <a:cs typeface="Times New Roman" panose="02020603050405020304" pitchFamily="18" charset="0"/>
                </a:rPr>
                <a:t>DAP </a:t>
              </a:r>
              <a:r>
                <a:rPr lang="pt-BR" sz="1700" dirty="0">
                  <a:latin typeface="Times New Roman" panose="02020603050405020304" pitchFamily="18" charset="0"/>
                  <a:cs typeface="Times New Roman" panose="02020603050405020304" pitchFamily="18" charset="0"/>
                </a:rPr>
                <a:t>  &gt; ou </a:t>
              </a:r>
              <a:r>
                <a:rPr lang="pt-BR" sz="1700" dirty="0">
                  <a:latin typeface="Times New Roman" panose="02020603050405020304" pitchFamily="18" charset="0"/>
                  <a:cs typeface="Times New Roman" panose="02020603050405020304" pitchFamily="18" charset="0"/>
                </a:rPr>
                <a:t>igual a 10 cm</a:t>
              </a:r>
            </a:p>
          </p:txBody>
        </p:sp>
      </p:grpSp>
      <p:sp>
        <p:nvSpPr>
          <p:cNvPr id="2" name="CaixaDeTexto 1"/>
          <p:cNvSpPr txBox="1"/>
          <p:nvPr/>
        </p:nvSpPr>
        <p:spPr>
          <a:xfrm>
            <a:off x="976654" y="260648"/>
            <a:ext cx="5859361" cy="646331"/>
          </a:xfrm>
          <a:prstGeom prst="rect">
            <a:avLst/>
          </a:prstGeom>
          <a:noFill/>
        </p:spPr>
        <p:txBody>
          <a:bodyPr wrap="none" rtlCol="0">
            <a:spAutoFit/>
          </a:bodyPr>
          <a:lstStyle/>
          <a:p>
            <a:r>
              <a:rPr lang="pt-BR" sz="3600" dirty="0" smtClean="0"/>
              <a:t>A MAGNITUDE DA TRAGÉDIA</a:t>
            </a:r>
            <a:endParaRPr lang="pt-BR" sz="3600" dirty="0"/>
          </a:p>
        </p:txBody>
      </p:sp>
    </p:spTree>
    <p:extLst>
      <p:ext uri="{BB962C8B-B14F-4D97-AF65-F5344CB8AC3E}">
        <p14:creationId xmlns:p14="http://schemas.microsoft.com/office/powerpoint/2010/main" val="14829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4213" y="0"/>
            <a:ext cx="7772400" cy="1143000"/>
          </a:xfrm>
        </p:spPr>
        <p:txBody>
          <a:bodyPr/>
          <a:lstStyle/>
          <a:p>
            <a:pPr eaLnBrk="1" hangingPunct="1"/>
            <a:r>
              <a:rPr lang="pt-BR" altLang="pt-BR" sz="2800" b="1" dirty="0" smtClean="0"/>
              <a:t>Extinção de Espécies Arbóreas em Cenários de Desmatamento</a:t>
            </a:r>
          </a:p>
        </p:txBody>
      </p:sp>
      <p:sp>
        <p:nvSpPr>
          <p:cNvPr id="33795" name="Rectangle 3"/>
          <p:cNvSpPr>
            <a:spLocks noGrp="1" noChangeArrowheads="1"/>
          </p:cNvSpPr>
          <p:nvPr>
            <p:ph sz="quarter" idx="13"/>
          </p:nvPr>
        </p:nvSpPr>
        <p:spPr>
          <a:xfrm>
            <a:off x="18997" y="786498"/>
            <a:ext cx="4883535" cy="4616450"/>
          </a:xfrm>
        </p:spPr>
        <p:txBody>
          <a:bodyPr>
            <a:noAutofit/>
          </a:bodyPr>
          <a:lstStyle/>
          <a:p>
            <a:pPr eaLnBrk="1" hangingPunct="1">
              <a:lnSpc>
                <a:spcPct val="80000"/>
              </a:lnSpc>
              <a:buFont typeface="Wingdings" panose="05000000000000000000" pitchFamily="2" charset="2"/>
              <a:buNone/>
            </a:pPr>
            <a:r>
              <a:rPr lang="en-US" altLang="pt-BR" sz="2400" dirty="0" smtClean="0">
                <a:latin typeface="Candara" panose="020E0502030303020204" pitchFamily="34" charset="0"/>
              </a:rPr>
              <a:t>11210 </a:t>
            </a:r>
            <a:r>
              <a:rPr lang="en-US" altLang="pt-BR" sz="2400" dirty="0" err="1" smtClean="0">
                <a:latin typeface="Candara" panose="020E0502030303020204" pitchFamily="34" charset="0"/>
              </a:rPr>
              <a:t>espécies</a:t>
            </a:r>
            <a:r>
              <a:rPr lang="en-US" altLang="pt-BR" sz="2400" dirty="0" smtClean="0">
                <a:latin typeface="Candara" panose="020E0502030303020204" pitchFamily="34" charset="0"/>
              </a:rPr>
              <a:t> de </a:t>
            </a:r>
            <a:r>
              <a:rPr lang="en-US" altLang="pt-BR" sz="2400" dirty="0" err="1" smtClean="0">
                <a:latin typeface="Candara" panose="020E0502030303020204" pitchFamily="34" charset="0"/>
              </a:rPr>
              <a:t>árvores</a:t>
            </a:r>
            <a:r>
              <a:rPr lang="en-US" altLang="pt-BR" sz="2400" dirty="0" smtClean="0">
                <a:latin typeface="Candara" panose="020E0502030303020204" pitchFamily="34" charset="0"/>
              </a:rPr>
              <a:t>&gt;10 cm DAP</a:t>
            </a:r>
            <a:endParaRPr lang="pt-BR" altLang="pt-BR" sz="2400" dirty="0" smtClean="0">
              <a:latin typeface="Candara" panose="020E0502030303020204" pitchFamily="34" charset="0"/>
            </a:endParaRPr>
          </a:p>
          <a:p>
            <a:pPr eaLnBrk="1" hangingPunct="1">
              <a:lnSpc>
                <a:spcPct val="80000"/>
              </a:lnSpc>
              <a:buFont typeface="Wingdings" panose="05000000000000000000" pitchFamily="2" charset="2"/>
              <a:buNone/>
            </a:pPr>
            <a:r>
              <a:rPr lang="pt-BR" altLang="pt-BR" sz="2400" dirty="0" smtClean="0">
                <a:latin typeface="Candara" panose="020E0502030303020204" pitchFamily="34" charset="0"/>
              </a:rPr>
              <a:t>3248 espécies tem populações &gt;1 milhão de indivíduos </a:t>
            </a:r>
          </a:p>
          <a:p>
            <a:pPr eaLnBrk="1" hangingPunct="1">
              <a:lnSpc>
                <a:spcPct val="80000"/>
              </a:lnSpc>
              <a:buFont typeface="Wingdings" panose="05000000000000000000" pitchFamily="2" charset="2"/>
              <a:buNone/>
            </a:pPr>
            <a:r>
              <a:rPr lang="pt-BR" altLang="pt-BR" sz="2400" dirty="0" smtClean="0">
                <a:latin typeface="Candara" panose="020E0502030303020204" pitchFamily="34" charset="0"/>
              </a:rPr>
              <a:t>– espécies comuns persistirão nos cenários otimista e não otimista de mudanças climáticas</a:t>
            </a:r>
          </a:p>
          <a:p>
            <a:pPr eaLnBrk="1" hangingPunct="1">
              <a:lnSpc>
                <a:spcPct val="80000"/>
              </a:lnSpc>
              <a:buFont typeface="Wingdings" panose="05000000000000000000" pitchFamily="2" charset="2"/>
              <a:buNone/>
            </a:pPr>
            <a:r>
              <a:rPr lang="pt-BR" altLang="pt-BR" sz="2400" dirty="0" smtClean="0">
                <a:latin typeface="Candara" panose="020E0502030303020204" pitchFamily="34" charset="0"/>
              </a:rPr>
              <a:t>5308 espécies com &lt;10000 indivíduos cada</a:t>
            </a:r>
          </a:p>
          <a:p>
            <a:pPr eaLnBrk="1" hangingPunct="1">
              <a:lnSpc>
                <a:spcPct val="80000"/>
              </a:lnSpc>
              <a:buFont typeface="Wingdings" panose="05000000000000000000" pitchFamily="2" charset="2"/>
              <a:buNone/>
            </a:pPr>
            <a:r>
              <a:rPr lang="pt-BR" altLang="pt-BR" sz="2400" dirty="0" smtClean="0">
                <a:latin typeface="Candara" panose="020E0502030303020204" pitchFamily="34" charset="0"/>
              </a:rPr>
              <a:t>- 50% extinção em cenários não otimista de desmatamento e 37% de taxa de perda de espécie mesmo no cenário otimista</a:t>
            </a:r>
          </a:p>
          <a:p>
            <a:pPr eaLnBrk="1" hangingPunct="1">
              <a:lnSpc>
                <a:spcPct val="80000"/>
              </a:lnSpc>
              <a:buFont typeface="Wingdings" panose="05000000000000000000" pitchFamily="2" charset="2"/>
              <a:buNone/>
            </a:pPr>
            <a:r>
              <a:rPr lang="pt-BR" altLang="pt-BR" sz="2400" dirty="0" smtClean="0">
                <a:solidFill>
                  <a:srgbClr val="FF0000"/>
                </a:solidFill>
                <a:latin typeface="Candara" panose="020E0502030303020204" pitchFamily="34" charset="0"/>
              </a:rPr>
              <a:t>Em 100 simulações estocásticas – a taxa média de extinções foi de 20% a 33%!!!!</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532" y="1412776"/>
            <a:ext cx="4241468"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CaixaDeTexto 1"/>
          <p:cNvSpPr txBox="1">
            <a:spLocks noChangeArrowheads="1"/>
          </p:cNvSpPr>
          <p:nvPr/>
        </p:nvSpPr>
        <p:spPr bwMode="auto">
          <a:xfrm>
            <a:off x="6228184" y="5218004"/>
            <a:ext cx="2368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pt-BR" altLang="pt-BR" dirty="0"/>
              <a:t>Ter </a:t>
            </a:r>
            <a:r>
              <a:rPr lang="pt-BR" altLang="pt-BR" dirty="0" err="1"/>
              <a:t>Steege</a:t>
            </a:r>
            <a:r>
              <a:rPr lang="pt-BR" altLang="pt-BR" dirty="0"/>
              <a:t> et al 2015</a:t>
            </a:r>
          </a:p>
        </p:txBody>
      </p:sp>
      <p:sp>
        <p:nvSpPr>
          <p:cNvPr id="2" name="Retângulo 1"/>
          <p:cNvSpPr/>
          <p:nvPr/>
        </p:nvSpPr>
        <p:spPr>
          <a:xfrm>
            <a:off x="2031916" y="5907943"/>
            <a:ext cx="7056784" cy="923330"/>
          </a:xfrm>
          <a:prstGeom prst="rect">
            <a:avLst/>
          </a:prstGeom>
        </p:spPr>
        <p:txBody>
          <a:bodyPr wrap="square">
            <a:spAutoFit/>
          </a:bodyPr>
          <a:lstStyle/>
          <a:p>
            <a:r>
              <a:rPr lang="en-US" dirty="0" err="1" smtClean="0"/>
              <a:t>Papel</a:t>
            </a:r>
            <a:r>
              <a:rPr lang="en-US" dirty="0" smtClean="0"/>
              <a:t> das </a:t>
            </a:r>
            <a:r>
              <a:rPr lang="en-US" dirty="0" err="1" smtClean="0"/>
              <a:t>Áreas</a:t>
            </a:r>
            <a:r>
              <a:rPr lang="en-US" dirty="0" smtClean="0"/>
              <a:t> </a:t>
            </a:r>
            <a:r>
              <a:rPr lang="en-US" dirty="0" err="1" smtClean="0"/>
              <a:t>protegidas</a:t>
            </a:r>
            <a:r>
              <a:rPr lang="en-US" dirty="0" smtClean="0"/>
              <a:t> -  </a:t>
            </a:r>
            <a:r>
              <a:rPr lang="en-US" dirty="0" err="1" smtClean="0"/>
              <a:t>Manter</a:t>
            </a:r>
            <a:r>
              <a:rPr lang="en-US" dirty="0" smtClean="0"/>
              <a:t> </a:t>
            </a:r>
            <a:r>
              <a:rPr lang="en-US" dirty="0" err="1" smtClean="0"/>
              <a:t>populações</a:t>
            </a:r>
            <a:r>
              <a:rPr lang="en-US" dirty="0" smtClean="0"/>
              <a:t> </a:t>
            </a:r>
            <a:r>
              <a:rPr lang="en-US" dirty="0" err="1" smtClean="0"/>
              <a:t>viáveis</a:t>
            </a:r>
            <a:r>
              <a:rPr lang="en-US" dirty="0" smtClean="0"/>
              <a:t> e </a:t>
            </a:r>
            <a:r>
              <a:rPr lang="en-US" dirty="0" err="1" smtClean="0"/>
              <a:t>previnir</a:t>
            </a:r>
            <a:r>
              <a:rPr lang="en-US" dirty="0" smtClean="0"/>
              <a:t> </a:t>
            </a:r>
            <a:r>
              <a:rPr lang="en-US" dirty="0" err="1" smtClean="0"/>
              <a:t>extinções</a:t>
            </a:r>
            <a:r>
              <a:rPr lang="en-US" dirty="0" smtClean="0"/>
              <a:t> </a:t>
            </a:r>
            <a:r>
              <a:rPr lang="en-US" dirty="0" err="1" smtClean="0"/>
              <a:t>em</a:t>
            </a:r>
            <a:r>
              <a:rPr lang="en-US" dirty="0" smtClean="0"/>
              <a:t> </a:t>
            </a:r>
            <a:r>
              <a:rPr lang="en-US" dirty="0" err="1" smtClean="0"/>
              <a:t>larga</a:t>
            </a:r>
            <a:r>
              <a:rPr lang="en-US" dirty="0" smtClean="0"/>
              <a:t> </a:t>
            </a:r>
            <a:r>
              <a:rPr lang="en-US" dirty="0" err="1" smtClean="0"/>
              <a:t>escala</a:t>
            </a:r>
            <a:r>
              <a:rPr lang="en-US" dirty="0" smtClean="0"/>
              <a:t> da </a:t>
            </a:r>
            <a:r>
              <a:rPr lang="en-US" dirty="0" err="1" smtClean="0"/>
              <a:t>maioria</a:t>
            </a:r>
            <a:r>
              <a:rPr lang="en-US" dirty="0" smtClean="0"/>
              <a:t> das </a:t>
            </a:r>
            <a:r>
              <a:rPr lang="en-US" dirty="0" err="1" smtClean="0"/>
              <a:t>espécies</a:t>
            </a:r>
            <a:r>
              <a:rPr lang="en-US" dirty="0" smtClean="0"/>
              <a:t> </a:t>
            </a:r>
            <a:r>
              <a:rPr lang="en-US" dirty="0" err="1" smtClean="0"/>
              <a:t>ameaçadas</a:t>
            </a:r>
            <a:r>
              <a:rPr lang="en-US" dirty="0" smtClean="0"/>
              <a:t> </a:t>
            </a:r>
          </a:p>
          <a:p>
            <a:r>
              <a:rPr lang="en-US" dirty="0" err="1" smtClean="0"/>
              <a:t>Governança</a:t>
            </a:r>
            <a:r>
              <a:rPr lang="en-US" dirty="0" smtClean="0"/>
              <a:t> forte no </a:t>
            </a:r>
            <a:r>
              <a:rPr lang="en-US" dirty="0" err="1" smtClean="0"/>
              <a:t>controle</a:t>
            </a:r>
            <a:r>
              <a:rPr lang="en-US" dirty="0" smtClean="0"/>
              <a:t> de </a:t>
            </a:r>
            <a:r>
              <a:rPr lang="en-US" dirty="0" err="1" smtClean="0"/>
              <a:t>desmatamento</a:t>
            </a:r>
            <a:r>
              <a:rPr lang="en-US" dirty="0" smtClean="0"/>
              <a:t> e </a:t>
            </a:r>
            <a:r>
              <a:rPr lang="en-US" dirty="0" err="1" smtClean="0"/>
              <a:t>degradação</a:t>
            </a:r>
            <a:endParaRPr lang="pt-BR" dirty="0"/>
          </a:p>
        </p:txBody>
      </p:sp>
    </p:spTree>
    <p:extLst>
      <p:ext uri="{BB962C8B-B14F-4D97-AF65-F5344CB8AC3E}">
        <p14:creationId xmlns:p14="http://schemas.microsoft.com/office/powerpoint/2010/main" val="85746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ítulo 1"/>
          <p:cNvSpPr>
            <a:spLocks noGrp="1"/>
          </p:cNvSpPr>
          <p:nvPr>
            <p:ph type="title"/>
          </p:nvPr>
        </p:nvSpPr>
        <p:spPr>
          <a:xfrm>
            <a:off x="525463" y="10220"/>
            <a:ext cx="8229600" cy="1143000"/>
          </a:xfrm>
        </p:spPr>
        <p:txBody>
          <a:bodyPr/>
          <a:lstStyle/>
          <a:p>
            <a:r>
              <a:rPr lang="pt-BR" altLang="pt-BR" sz="3200" b="1" dirty="0" smtClean="0"/>
              <a:t>IMPACTOS DA</a:t>
            </a:r>
            <a:r>
              <a:rPr lang="pt-BR" altLang="pt-BR" sz="3200" b="1" dirty="0" smtClean="0">
                <a:solidFill>
                  <a:schemeClr val="tx1"/>
                </a:solidFill>
              </a:rPr>
              <a:t>S</a:t>
            </a:r>
            <a:r>
              <a:rPr lang="pt-BR" altLang="pt-BR" sz="3200" b="1" dirty="0" smtClean="0"/>
              <a:t> MUDANÇAS CLIMÁTICAS</a:t>
            </a:r>
          </a:p>
        </p:txBody>
      </p:sp>
      <p:sp>
        <p:nvSpPr>
          <p:cNvPr id="3" name="Espaço Reservado para Conteúdo 2"/>
          <p:cNvSpPr>
            <a:spLocks noGrp="1"/>
          </p:cNvSpPr>
          <p:nvPr>
            <p:ph sz="quarter" idx="13"/>
          </p:nvPr>
        </p:nvSpPr>
        <p:spPr>
          <a:xfrm>
            <a:off x="179512" y="980728"/>
            <a:ext cx="7940675" cy="5362922"/>
          </a:xfrm>
        </p:spPr>
        <p:txBody>
          <a:bodyPr>
            <a:normAutofit/>
          </a:bodyPr>
          <a:lstStyle/>
          <a:p>
            <a:pPr marL="174625" indent="-174625" algn="just">
              <a:spcAft>
                <a:spcPts val="600"/>
              </a:spcAft>
              <a:defRPr/>
            </a:pPr>
            <a:r>
              <a:rPr lang="pt-BR" sz="2200" dirty="0" smtClean="0"/>
              <a:t>8 espécies podem atingir categorias de maior ameaça em relação à perda de habitat - </a:t>
            </a:r>
            <a:r>
              <a:rPr lang="pt-BR" sz="2200" dirty="0" err="1" smtClean="0"/>
              <a:t>Steege</a:t>
            </a:r>
            <a:r>
              <a:rPr lang="pt-BR" sz="2200" dirty="0" smtClean="0"/>
              <a:t> </a:t>
            </a:r>
            <a:r>
              <a:rPr lang="pt-BR" sz="2200" i="1" dirty="0" smtClean="0"/>
              <a:t>et al.</a:t>
            </a:r>
            <a:r>
              <a:rPr lang="pt-BR" sz="2200" dirty="0" smtClean="0"/>
              <a:t>, 2015. </a:t>
            </a:r>
          </a:p>
          <a:p>
            <a:pPr marL="174625" indent="-174625" algn="just">
              <a:spcAft>
                <a:spcPts val="600"/>
              </a:spcAft>
              <a:defRPr/>
            </a:pPr>
            <a:r>
              <a:rPr lang="pt-BR" sz="2200" dirty="0" smtClean="0"/>
              <a:t>Destaques</a:t>
            </a:r>
          </a:p>
          <a:p>
            <a:pPr>
              <a:buFont typeface="Wingdings 3" panose="05040102010807070707" pitchFamily="18" charset="2"/>
              <a:buNone/>
              <a:defRPr/>
            </a:pPr>
            <a:endParaRPr lang="pt-BR" sz="2800" dirty="0" smtClean="0"/>
          </a:p>
          <a:p>
            <a:pPr>
              <a:buFont typeface="Wingdings 3" panose="05040102010807070707" pitchFamily="18" charset="2"/>
              <a:buNone/>
              <a:defRPr/>
            </a:pPr>
            <a:endParaRPr lang="pt-BR" sz="2800" dirty="0" smtClean="0"/>
          </a:p>
          <a:p>
            <a:pPr>
              <a:buFont typeface="Wingdings 3" panose="05040102010807070707" pitchFamily="18" charset="2"/>
              <a:buNone/>
              <a:defRPr/>
            </a:pPr>
            <a:endParaRPr lang="pt-BR" dirty="0" smtClean="0"/>
          </a:p>
          <a:p>
            <a:pPr>
              <a:buFont typeface="Wingdings 3" panose="05040102010807070707" pitchFamily="18" charset="2"/>
              <a:buNone/>
              <a:defRPr/>
            </a:pPr>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2156099589"/>
              </p:ext>
            </p:extLst>
          </p:nvPr>
        </p:nvGraphicFramePr>
        <p:xfrm>
          <a:off x="22901" y="2564904"/>
          <a:ext cx="7920038" cy="3118741"/>
        </p:xfrm>
        <a:graphic>
          <a:graphicData uri="http://schemas.openxmlformats.org/drawingml/2006/table">
            <a:tbl>
              <a:tblPr/>
              <a:tblGrid>
                <a:gridCol w="3384016"/>
                <a:gridCol w="4536022"/>
              </a:tblGrid>
              <a:tr h="336749">
                <a:tc>
                  <a:txBody>
                    <a:bodyPr/>
                    <a:lstStyle/>
                    <a:p>
                      <a:pPr algn="l" fontAlgn="b"/>
                      <a:r>
                        <a:rPr lang="pt-BR" sz="2000" b="1" i="0" u="none" strike="noStrike" dirty="0" smtClean="0">
                          <a:solidFill>
                            <a:srgbClr val="000000"/>
                          </a:solidFill>
                          <a:latin typeface="Calibri"/>
                        </a:rPr>
                        <a:t>Espécie</a:t>
                      </a:r>
                      <a:endParaRPr lang="pt-BR" sz="2000" b="1" i="0" u="none" strike="noStrike" dirty="0">
                        <a:solidFill>
                          <a:srgbClr val="000000"/>
                        </a:solidFill>
                        <a:latin typeface="Calibri"/>
                      </a:endParaRP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2000" b="1" i="0" u="none" strike="noStrike" dirty="0" smtClean="0">
                          <a:solidFill>
                            <a:srgbClr val="000000"/>
                          </a:solidFill>
                          <a:latin typeface="Calibri"/>
                        </a:rPr>
                        <a:t>Tipo</a:t>
                      </a:r>
                      <a:r>
                        <a:rPr lang="pt-BR" sz="2000" b="1" i="0" u="none" strike="noStrike" baseline="0" dirty="0" smtClean="0">
                          <a:solidFill>
                            <a:srgbClr val="000000"/>
                          </a:solidFill>
                          <a:latin typeface="Calibri"/>
                        </a:rPr>
                        <a:t> de aproveitamento</a:t>
                      </a:r>
                      <a:endParaRPr lang="pt-BR" sz="2000" b="1" i="0" u="none" strike="noStrike" dirty="0">
                        <a:solidFill>
                          <a:srgbClr val="000000"/>
                        </a:solidFill>
                        <a:latin typeface="Calibri"/>
                      </a:endParaRP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88">
                <a:tc>
                  <a:txBody>
                    <a:bodyPr/>
                    <a:lstStyle/>
                    <a:p>
                      <a:pPr algn="l" fontAlgn="b"/>
                      <a:r>
                        <a:rPr lang="pt-BR" sz="2000" b="0" i="1" u="none" strike="noStrike" dirty="0">
                          <a:solidFill>
                            <a:srgbClr val="FF0000"/>
                          </a:solidFill>
                          <a:latin typeface="Calibri"/>
                        </a:rPr>
                        <a:t>Amburana </a:t>
                      </a:r>
                      <a:r>
                        <a:rPr lang="pt-BR" sz="2000" b="0" i="1" u="none" strike="noStrike" dirty="0" err="1">
                          <a:solidFill>
                            <a:srgbClr val="FF0000"/>
                          </a:solidFill>
                          <a:latin typeface="Calibri"/>
                        </a:rPr>
                        <a:t>cearensis</a:t>
                      </a:r>
                      <a:endParaRPr lang="pt-BR" sz="2000" b="0" i="1" u="none" strike="noStrike" dirty="0">
                        <a:solidFill>
                          <a:srgbClr val="FF0000"/>
                        </a:solidFill>
                        <a:latin typeface="Calibri"/>
                      </a:endParaRP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2000" b="0" i="0" u="none" strike="noStrike" dirty="0">
                          <a:solidFill>
                            <a:srgbClr val="000000"/>
                          </a:solidFill>
                          <a:latin typeface="Calibri"/>
                        </a:rPr>
                        <a:t>Exploração </a:t>
                      </a:r>
                      <a:r>
                        <a:rPr lang="pt-BR" sz="2000" b="0" i="0" u="none" strike="noStrike" dirty="0" smtClean="0">
                          <a:solidFill>
                            <a:srgbClr val="000000"/>
                          </a:solidFill>
                          <a:latin typeface="Calibri"/>
                        </a:rPr>
                        <a:t>madeireira</a:t>
                      </a:r>
                      <a:r>
                        <a:rPr lang="pt-BR" sz="2000" b="0" i="0" u="none" strike="noStrike" dirty="0">
                          <a:solidFill>
                            <a:srgbClr val="000000"/>
                          </a:solidFill>
                          <a:latin typeface="Calibri"/>
                        </a:rPr>
                        <a:t>, Móveis de luxo</a:t>
                      </a: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749">
                <a:tc>
                  <a:txBody>
                    <a:bodyPr/>
                    <a:lstStyle/>
                    <a:p>
                      <a:pPr algn="l" fontAlgn="b"/>
                      <a:r>
                        <a:rPr lang="pt-BR" sz="2000" b="0" i="1" u="none" strike="noStrike" dirty="0" err="1">
                          <a:solidFill>
                            <a:srgbClr val="FF0000"/>
                          </a:solidFill>
                          <a:latin typeface="Calibri"/>
                        </a:rPr>
                        <a:t>Bertholletia</a:t>
                      </a:r>
                      <a:r>
                        <a:rPr lang="pt-BR" sz="2000" b="0" i="1" u="none" strike="noStrike" dirty="0">
                          <a:solidFill>
                            <a:srgbClr val="FF0000"/>
                          </a:solidFill>
                          <a:latin typeface="Calibri"/>
                        </a:rPr>
                        <a:t> excelsa</a:t>
                      </a: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2000" b="0" i="0" u="none" strike="noStrike" dirty="0">
                          <a:solidFill>
                            <a:srgbClr val="000000"/>
                          </a:solidFill>
                          <a:latin typeface="Calibri"/>
                        </a:rPr>
                        <a:t>PFNM, </a:t>
                      </a:r>
                      <a:r>
                        <a:rPr lang="pt-BR" sz="2000" b="0" i="0" u="none" strike="noStrike" dirty="0" smtClean="0">
                          <a:solidFill>
                            <a:srgbClr val="FF0000"/>
                          </a:solidFill>
                          <a:latin typeface="Calibri"/>
                        </a:rPr>
                        <a:t>madeireira</a:t>
                      </a:r>
                      <a:endParaRPr lang="pt-BR" sz="2000" b="0" i="0" u="none" strike="noStrike" dirty="0">
                        <a:solidFill>
                          <a:srgbClr val="FF0000"/>
                        </a:solidFill>
                        <a:latin typeface="Calibri"/>
                      </a:endParaRP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749">
                <a:tc>
                  <a:txBody>
                    <a:bodyPr/>
                    <a:lstStyle/>
                    <a:p>
                      <a:pPr algn="l" fontAlgn="b"/>
                      <a:r>
                        <a:rPr lang="pt-BR" sz="2000" b="0" i="1" u="none" strike="noStrike" dirty="0" err="1">
                          <a:solidFill>
                            <a:srgbClr val="FF0000"/>
                          </a:solidFill>
                          <a:latin typeface="Calibri"/>
                        </a:rPr>
                        <a:t>Dicypellium</a:t>
                      </a:r>
                      <a:r>
                        <a:rPr lang="pt-BR" sz="2000" b="0" i="1" u="none" strike="noStrike" dirty="0">
                          <a:solidFill>
                            <a:srgbClr val="FF0000"/>
                          </a:solidFill>
                          <a:latin typeface="Calibri"/>
                        </a:rPr>
                        <a:t> </a:t>
                      </a:r>
                      <a:r>
                        <a:rPr lang="pt-BR" sz="2000" b="0" i="1" u="none" strike="noStrike" dirty="0" err="1">
                          <a:solidFill>
                            <a:srgbClr val="FF0000"/>
                          </a:solidFill>
                          <a:latin typeface="Calibri"/>
                        </a:rPr>
                        <a:t>caryophyllaceum</a:t>
                      </a:r>
                      <a:endParaRPr lang="pt-BR" sz="2000" b="0" i="1" u="none" strike="noStrike" dirty="0">
                        <a:solidFill>
                          <a:srgbClr val="FF0000"/>
                        </a:solidFill>
                        <a:latin typeface="Calibri"/>
                      </a:endParaRP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2000" b="0" i="0" u="none" strike="noStrike" dirty="0">
                          <a:solidFill>
                            <a:srgbClr val="000000"/>
                          </a:solidFill>
                          <a:latin typeface="Calibri"/>
                        </a:rPr>
                        <a:t>Construção civil e naval, óleos, medicinal</a:t>
                      </a: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273">
                <a:tc>
                  <a:txBody>
                    <a:bodyPr/>
                    <a:lstStyle/>
                    <a:p>
                      <a:pPr algn="l" fontAlgn="b"/>
                      <a:r>
                        <a:rPr lang="pt-BR" sz="2000" b="0" i="1" u="none" strike="noStrike" dirty="0" err="1">
                          <a:solidFill>
                            <a:srgbClr val="FF0000"/>
                          </a:solidFill>
                          <a:latin typeface="Calibri"/>
                        </a:rPr>
                        <a:t>Pouteria</a:t>
                      </a:r>
                      <a:r>
                        <a:rPr lang="pt-BR" sz="2000" b="0" i="1" u="none" strike="noStrike" dirty="0">
                          <a:solidFill>
                            <a:srgbClr val="FF0000"/>
                          </a:solidFill>
                          <a:latin typeface="Calibri"/>
                        </a:rPr>
                        <a:t> </a:t>
                      </a:r>
                      <a:r>
                        <a:rPr lang="pt-BR" sz="2000" b="0" i="1" u="none" strike="noStrike" dirty="0" err="1">
                          <a:solidFill>
                            <a:srgbClr val="FF0000"/>
                          </a:solidFill>
                          <a:latin typeface="Calibri"/>
                        </a:rPr>
                        <a:t>petiolata</a:t>
                      </a:r>
                      <a:endParaRPr lang="pt-BR" sz="2000" b="0" i="1" u="none" strike="noStrike" dirty="0">
                        <a:solidFill>
                          <a:srgbClr val="FF0000"/>
                        </a:solidFill>
                        <a:latin typeface="Calibri"/>
                      </a:endParaRP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2000" b="0" i="0" u="none" strike="noStrike" dirty="0">
                          <a:solidFill>
                            <a:srgbClr val="000000"/>
                          </a:solidFill>
                          <a:latin typeface="Calibri"/>
                        </a:rPr>
                        <a:t>Exploração </a:t>
                      </a:r>
                      <a:r>
                        <a:rPr lang="pt-BR" sz="2000" b="0" i="0" u="none" strike="noStrike" dirty="0" smtClean="0">
                          <a:solidFill>
                            <a:srgbClr val="FF0000"/>
                          </a:solidFill>
                          <a:latin typeface="Calibri"/>
                        </a:rPr>
                        <a:t>madeireira</a:t>
                      </a:r>
                      <a:r>
                        <a:rPr lang="pt-BR" sz="2000" b="0" i="0" u="none" strike="noStrike" dirty="0">
                          <a:solidFill>
                            <a:srgbClr val="000000"/>
                          </a:solidFill>
                          <a:latin typeface="Calibri"/>
                        </a:rPr>
                        <a:t>, e oleaginosa</a:t>
                      </a: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273">
                <a:tc>
                  <a:txBody>
                    <a:bodyPr/>
                    <a:lstStyle/>
                    <a:p>
                      <a:pPr algn="l" fontAlgn="b"/>
                      <a:r>
                        <a:rPr lang="pt-BR" sz="2000" b="0" i="1" u="none" strike="noStrike" dirty="0" err="1">
                          <a:solidFill>
                            <a:srgbClr val="FF0000"/>
                          </a:solidFill>
                          <a:latin typeface="Calibri"/>
                        </a:rPr>
                        <a:t>Pradosia</a:t>
                      </a:r>
                      <a:r>
                        <a:rPr lang="pt-BR" sz="2000" b="0" i="1" u="none" strike="noStrike" dirty="0">
                          <a:solidFill>
                            <a:srgbClr val="FF0000"/>
                          </a:solidFill>
                          <a:latin typeface="Calibri"/>
                        </a:rPr>
                        <a:t> granulosa</a:t>
                      </a: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2000" b="0" i="0" u="none" strike="noStrike" dirty="0">
                          <a:solidFill>
                            <a:srgbClr val="000000"/>
                          </a:solidFill>
                          <a:latin typeface="Calibri"/>
                        </a:rPr>
                        <a:t>Exploração </a:t>
                      </a:r>
                      <a:r>
                        <a:rPr lang="pt-BR" sz="2000" b="0" i="0" u="none" strike="noStrike" dirty="0" smtClean="0">
                          <a:solidFill>
                            <a:srgbClr val="FF0000"/>
                          </a:solidFill>
                          <a:latin typeface="Calibri"/>
                        </a:rPr>
                        <a:t>madeireira</a:t>
                      </a:r>
                      <a:r>
                        <a:rPr lang="pt-BR" sz="2000" b="0" i="0" u="none" strike="noStrike" dirty="0">
                          <a:solidFill>
                            <a:srgbClr val="000000"/>
                          </a:solidFill>
                          <a:latin typeface="Calibri"/>
                        </a:rPr>
                        <a:t>, e oleaginosa</a:t>
                      </a: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273">
                <a:tc>
                  <a:txBody>
                    <a:bodyPr/>
                    <a:lstStyle/>
                    <a:p>
                      <a:pPr algn="l" fontAlgn="b"/>
                      <a:r>
                        <a:rPr lang="pt-BR" sz="2000" b="0" i="1" u="none" strike="noStrike" dirty="0" err="1">
                          <a:solidFill>
                            <a:srgbClr val="FF0000"/>
                          </a:solidFill>
                          <a:latin typeface="Calibri"/>
                        </a:rPr>
                        <a:t>Swietenia</a:t>
                      </a:r>
                      <a:r>
                        <a:rPr lang="pt-BR" sz="2000" b="0" i="1" u="none" strike="noStrike" dirty="0">
                          <a:solidFill>
                            <a:srgbClr val="FF0000"/>
                          </a:solidFill>
                          <a:latin typeface="Calibri"/>
                        </a:rPr>
                        <a:t> </a:t>
                      </a:r>
                      <a:r>
                        <a:rPr lang="pt-BR" sz="2000" b="0" i="1" u="none" strike="noStrike" dirty="0" err="1">
                          <a:solidFill>
                            <a:srgbClr val="FF0000"/>
                          </a:solidFill>
                          <a:latin typeface="Calibri"/>
                        </a:rPr>
                        <a:t>macrophylla</a:t>
                      </a:r>
                      <a:endParaRPr lang="pt-BR" sz="2000" b="0" i="1" u="none" strike="noStrike" dirty="0">
                        <a:solidFill>
                          <a:srgbClr val="FF0000"/>
                        </a:solidFill>
                        <a:latin typeface="Calibri"/>
                      </a:endParaRP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2000" b="0" i="0" u="none" strike="noStrike" dirty="0">
                          <a:solidFill>
                            <a:srgbClr val="000000"/>
                          </a:solidFill>
                          <a:latin typeface="Calibri"/>
                        </a:rPr>
                        <a:t>Exploração </a:t>
                      </a:r>
                      <a:r>
                        <a:rPr lang="pt-BR" sz="2000" b="0" i="0" u="none" strike="noStrike" dirty="0" smtClean="0">
                          <a:solidFill>
                            <a:srgbClr val="FF0000"/>
                          </a:solidFill>
                          <a:latin typeface="Calibri"/>
                        </a:rPr>
                        <a:t>madeireira</a:t>
                      </a:r>
                      <a:r>
                        <a:rPr lang="pt-BR" sz="2000" b="0" i="0" u="none" strike="noStrike" dirty="0">
                          <a:solidFill>
                            <a:srgbClr val="000000"/>
                          </a:solidFill>
                          <a:latin typeface="Calibri"/>
                        </a:rPr>
                        <a:t>, e oleaginosa</a:t>
                      </a: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273">
                <a:tc>
                  <a:txBody>
                    <a:bodyPr/>
                    <a:lstStyle/>
                    <a:p>
                      <a:pPr algn="l" fontAlgn="b"/>
                      <a:r>
                        <a:rPr lang="pt-BR" sz="2000" b="0" i="1" u="none" strike="noStrike" dirty="0" err="1">
                          <a:solidFill>
                            <a:srgbClr val="FF0000"/>
                          </a:solidFill>
                          <a:latin typeface="Calibri"/>
                        </a:rPr>
                        <a:t>Virola</a:t>
                      </a:r>
                      <a:r>
                        <a:rPr lang="pt-BR" sz="2000" b="0" i="1" u="none" strike="noStrike" dirty="0">
                          <a:solidFill>
                            <a:srgbClr val="FF0000"/>
                          </a:solidFill>
                          <a:latin typeface="Calibri"/>
                        </a:rPr>
                        <a:t> </a:t>
                      </a:r>
                      <a:r>
                        <a:rPr lang="pt-BR" sz="2000" b="0" i="1" u="none" strike="noStrike" dirty="0" err="1">
                          <a:solidFill>
                            <a:srgbClr val="FF0000"/>
                          </a:solidFill>
                          <a:latin typeface="Calibri"/>
                        </a:rPr>
                        <a:t>surinamensis</a:t>
                      </a:r>
                      <a:endParaRPr lang="pt-BR" sz="2000" b="0" i="1" u="none" strike="noStrike" dirty="0">
                        <a:solidFill>
                          <a:srgbClr val="FF0000"/>
                        </a:solidFill>
                        <a:latin typeface="Calibri"/>
                      </a:endParaRP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2000" b="0" i="0" u="none" strike="noStrike" dirty="0">
                          <a:solidFill>
                            <a:srgbClr val="000000"/>
                          </a:solidFill>
                          <a:latin typeface="Calibri"/>
                        </a:rPr>
                        <a:t>Exploração </a:t>
                      </a:r>
                      <a:r>
                        <a:rPr lang="pt-BR" sz="2000" b="0" i="0" u="none" strike="noStrike" dirty="0" smtClean="0">
                          <a:solidFill>
                            <a:srgbClr val="FF0000"/>
                          </a:solidFill>
                          <a:latin typeface="Calibri"/>
                        </a:rPr>
                        <a:t>madeireira</a:t>
                      </a:r>
                      <a:r>
                        <a:rPr lang="pt-BR" sz="2000" b="0" i="0" u="none" strike="noStrike" dirty="0">
                          <a:solidFill>
                            <a:srgbClr val="000000"/>
                          </a:solidFill>
                          <a:latin typeface="Calibri"/>
                        </a:rPr>
                        <a:t>, carpintaria</a:t>
                      </a: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749">
                <a:tc>
                  <a:txBody>
                    <a:bodyPr/>
                    <a:lstStyle/>
                    <a:p>
                      <a:pPr algn="l" fontAlgn="b"/>
                      <a:r>
                        <a:rPr lang="pt-BR" sz="2000" b="0" i="1" u="none" strike="noStrike" dirty="0" err="1">
                          <a:solidFill>
                            <a:srgbClr val="FF0000"/>
                          </a:solidFill>
                          <a:latin typeface="Calibri"/>
                        </a:rPr>
                        <a:t>Vouacapoua</a:t>
                      </a:r>
                      <a:r>
                        <a:rPr lang="pt-BR" sz="2000" b="0" i="1" u="none" strike="noStrike" dirty="0">
                          <a:solidFill>
                            <a:srgbClr val="FF0000"/>
                          </a:solidFill>
                          <a:latin typeface="Calibri"/>
                        </a:rPr>
                        <a:t> americana</a:t>
                      </a: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2000" b="0" i="0" u="none" strike="noStrike" dirty="0">
                          <a:solidFill>
                            <a:srgbClr val="000000"/>
                          </a:solidFill>
                          <a:latin typeface="Calibri"/>
                        </a:rPr>
                        <a:t>Construção civil e naval</a:t>
                      </a:r>
                    </a:p>
                  </a:txBody>
                  <a:tcPr marL="143985" marR="5852" marT="58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7684" name="Retângulo 5"/>
          <p:cNvSpPr>
            <a:spLocks noChangeArrowheads="1"/>
          </p:cNvSpPr>
          <p:nvPr/>
        </p:nvSpPr>
        <p:spPr bwMode="auto">
          <a:xfrm>
            <a:off x="525463" y="6343650"/>
            <a:ext cx="8567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pt-BR" altLang="pt-BR" b="1"/>
              <a:t>Fontes</a:t>
            </a:r>
            <a:r>
              <a:rPr lang="pt-BR" altLang="pt-BR"/>
              <a:t>:</a:t>
            </a:r>
            <a:r>
              <a:rPr lang="en-US" altLang="pt-BR"/>
              <a:t>  </a:t>
            </a:r>
            <a:r>
              <a:rPr lang="pt-BR" altLang="pt-BR"/>
              <a:t>ter Steege </a:t>
            </a:r>
            <a:r>
              <a:rPr lang="pt-BR" altLang="pt-BR" i="1"/>
              <a:t>et al., </a:t>
            </a:r>
            <a:r>
              <a:rPr lang="pt-BR" altLang="pt-BR"/>
              <a:t>2015</a:t>
            </a:r>
            <a:r>
              <a:rPr lang="en-US" altLang="pt-BR"/>
              <a:t>.</a:t>
            </a:r>
            <a:endParaRPr lang="pt-BR" altLang="pt-BR"/>
          </a:p>
        </p:txBody>
      </p:sp>
    </p:spTree>
    <p:extLst>
      <p:ext uri="{BB962C8B-B14F-4D97-AF65-F5344CB8AC3E}">
        <p14:creationId xmlns:p14="http://schemas.microsoft.com/office/powerpoint/2010/main" val="2870984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graçã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Integração">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ção">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1616</TotalTime>
  <Words>1136</Words>
  <Application>Microsoft Office PowerPoint</Application>
  <PresentationFormat>Apresentação na tela (4:3)</PresentationFormat>
  <Paragraphs>239</Paragraphs>
  <Slides>19</Slides>
  <Notes>5</Notes>
  <HiddenSlides>0</HiddenSlides>
  <MMClips>0</MMClips>
  <ScaleCrop>false</ScaleCrop>
  <HeadingPairs>
    <vt:vector size="4" baseType="variant">
      <vt:variant>
        <vt:lpstr>Tema</vt:lpstr>
      </vt:variant>
      <vt:variant>
        <vt:i4>1</vt:i4>
      </vt:variant>
      <vt:variant>
        <vt:lpstr>Títulos de slides</vt:lpstr>
      </vt:variant>
      <vt:variant>
        <vt:i4>19</vt:i4>
      </vt:variant>
    </vt:vector>
  </HeadingPairs>
  <TitlesOfParts>
    <vt:vector size="20" baseType="lpstr">
      <vt:lpstr>Integração</vt:lpstr>
      <vt:lpstr>A importância do Desmatamento Zero para a Amazônia</vt:lpstr>
      <vt:lpstr>LINHA DO TEMPO – DESMATAMENTO ZERO</vt:lpstr>
      <vt:lpstr>Apresentação do PowerPoint</vt:lpstr>
      <vt:lpstr>QUEM ESTÁ DESMATAMENTO?</vt:lpstr>
      <vt:lpstr>Como estamos usando a floresta que desmatamos?</vt:lpstr>
      <vt:lpstr> QUAL O EFEITO DO DESMATAMENTO NA BIODIVERSIDADE?</vt:lpstr>
      <vt:lpstr>Apresentação do PowerPoint</vt:lpstr>
      <vt:lpstr>Extinção de Espécies Arbóreas em Cenários de Desmatamento</vt:lpstr>
      <vt:lpstr>IMPACTOS DAS MUDANÇAS CLIMÁTICAS</vt:lpstr>
      <vt:lpstr>Apresentação do PowerPoint</vt:lpstr>
      <vt:lpstr>Deficit de valor de Conservação</vt:lpstr>
      <vt:lpstr>Apresentação do PowerPoint</vt:lpstr>
      <vt:lpstr>Apresentação do PowerPoint</vt:lpstr>
      <vt:lpstr>Apresentação do PowerPoint</vt:lpstr>
      <vt:lpstr>Apresentação do PowerPoint</vt:lpstr>
      <vt:lpstr>Apresentação do PowerPoint</vt:lpstr>
      <vt:lpstr>Desafios...</vt:lpstr>
      <vt:lpstr>Referências</vt:lpstr>
      <vt:lpstr>Obrigada ima@museu-goeldi.br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Fabiana</dc:creator>
  <cp:lastModifiedBy>Ima Vieira</cp:lastModifiedBy>
  <cp:revision>96</cp:revision>
  <dcterms:created xsi:type="dcterms:W3CDTF">2015-11-23T16:36:55Z</dcterms:created>
  <dcterms:modified xsi:type="dcterms:W3CDTF">2017-05-10T15:15:54Z</dcterms:modified>
</cp:coreProperties>
</file>