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521" r:id="rId5"/>
    <p:sldId id="888" r:id="rId6"/>
    <p:sldId id="904" r:id="rId7"/>
    <p:sldId id="905" r:id="rId8"/>
    <p:sldId id="906" r:id="rId9"/>
    <p:sldId id="907" r:id="rId10"/>
    <p:sldId id="908" r:id="rId11"/>
    <p:sldId id="909" r:id="rId12"/>
    <p:sldId id="910" r:id="rId13"/>
    <p:sldId id="559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6600"/>
    <a:srgbClr val="0099FF"/>
    <a:srgbClr val="004181"/>
    <a:srgbClr val="FFFFFF"/>
    <a:srgbClr val="331F62"/>
    <a:srgbClr val="7E7E7E"/>
    <a:srgbClr val="F6F6F6"/>
    <a:srgbClr val="716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4" autoAdjust="0"/>
    <p:restoredTop sz="94630" autoAdjust="0"/>
  </p:normalViewPr>
  <p:slideViewPr>
    <p:cSldViewPr snapToGrid="0" showGuides="1">
      <p:cViewPr varScale="1">
        <p:scale>
          <a:sx n="85" d="100"/>
          <a:sy n="85" d="100"/>
        </p:scale>
        <p:origin x="774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3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4272C-5535-4A9E-A29F-847F43465C9A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EA9B-C7E4-4B39-A668-14840E8F89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24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3F3B5-68FD-43E5-8026-65F80812642A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688C1-D094-4CFA-AD60-C3463D6ED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813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69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6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4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2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3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21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30/08/2023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6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ragaomc@tcu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81381" y="1982450"/>
            <a:ext cx="606516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AUDITORIAS REALIZADAS PELO TCU EM OPME</a:t>
            </a:r>
            <a:endParaRPr lang="pt-BR" sz="2800" b="1" dirty="0">
              <a:latin typeface="Bahnschrift Light" panose="020B0502040204020203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48839A-22D0-4653-87A3-84F3896CEEAE}"/>
              </a:ext>
            </a:extLst>
          </p:cNvPr>
          <p:cNvSpPr txBox="1"/>
          <p:nvPr/>
        </p:nvSpPr>
        <p:spPr>
          <a:xfrm>
            <a:off x="962648" y="4617153"/>
            <a:ext cx="10783956" cy="120032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pt-BR" sz="3600" b="1" dirty="0"/>
              <a:t>Apresentação da Unidade de Auditoria Especializada em Saúde da </a:t>
            </a:r>
            <a:r>
              <a:rPr lang="pt-BR" sz="3600" b="1" dirty="0" err="1"/>
              <a:t>SecexDesenvolvimento</a:t>
            </a:r>
            <a:r>
              <a:rPr lang="pt-BR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402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181686" y="2019099"/>
            <a:ext cx="10433700" cy="370436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sz="4000" b="1" dirty="0"/>
              <a:t>Obrigado!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t-BR" sz="4000" b="1" dirty="0"/>
              <a:t>Marcelo Aragão – </a:t>
            </a:r>
            <a:r>
              <a:rPr lang="pt-BR" sz="4000" b="1" dirty="0" err="1"/>
              <a:t>AudSaúde</a:t>
            </a:r>
            <a:r>
              <a:rPr lang="pt-BR" sz="4000" b="1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t-BR" sz="4000" b="1" dirty="0"/>
              <a:t>Tribunal de Contas da União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t-BR" sz="4000" b="1" dirty="0"/>
              <a:t>Email: </a:t>
            </a:r>
            <a:r>
              <a:rPr lang="pt-BR" sz="4000" b="1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aragaomc@tcu.gov.br</a:t>
            </a:r>
            <a:endParaRPr lang="pt-BR" sz="4000" b="1" dirty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sz="4000" b="1" dirty="0" err="1"/>
              <a:t>Tel</a:t>
            </a:r>
            <a:r>
              <a:rPr lang="pt-BR" sz="4000" b="1" dirty="0"/>
              <a:t>: (61) 3527-7334  </a:t>
            </a:r>
            <a:endParaRPr lang="pt-BR" sz="4000" dirty="0"/>
          </a:p>
          <a:p>
            <a:pPr marL="0" indent="0" algn="just">
              <a:lnSpc>
                <a:spcPct val="100000"/>
              </a:lnSpc>
              <a:buNone/>
            </a:pPr>
            <a:endParaRPr lang="pt-BR" sz="2400" dirty="0"/>
          </a:p>
          <a:p>
            <a:pPr algn="just">
              <a:lnSpc>
                <a:spcPct val="100000"/>
              </a:lnSpc>
            </a:pPr>
            <a:endParaRPr lang="pt-BR" sz="2400" dirty="0"/>
          </a:p>
          <a:p>
            <a:pPr algn="just">
              <a:lnSpc>
                <a:spcPct val="100000"/>
              </a:lnSpc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690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1680754"/>
            <a:ext cx="10658383" cy="47635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700" dirty="0"/>
              <a:t>Auditoria Operacional realizada em 2015 pela então Secretaria de Controle Externo da Saúde (</a:t>
            </a:r>
            <a:r>
              <a:rPr lang="pt-BR" sz="2700" dirty="0" err="1"/>
              <a:t>SecexSaúde</a:t>
            </a:r>
            <a:r>
              <a:rPr lang="pt-BR" sz="2700" dirty="0"/>
              <a:t>), com o objetivo de avaliar a efetividade dos procedimentos de controle adotados pelo Ministério da Saúde no que tange à aquisição e utilização de órteses, próteses e materiais especiais (OPME) para uso em pacientes do Sistema Único de Saúde (Relator: Ministro Bruno Dantas).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700" dirty="0"/>
              <a:t>A auditoria foi realizada por solicitação da Comissão de Defesa do Consumidor da Câmara dos Deputados (CDCCD), em um contexto  de ocorrência de esquema fraudulento envolvendo a compra e utilização de OPME, o que ficou conhecido como “máfia das próteses”.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endParaRPr lang="pt-BR" sz="3000" dirty="0"/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endParaRPr lang="pt-BR" sz="30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522514"/>
            <a:ext cx="9829800" cy="775064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Auditoria Operacional (TC 014.109/2015-8)</a:t>
            </a:r>
          </a:p>
        </p:txBody>
      </p:sp>
    </p:spTree>
    <p:extLst>
      <p:ext uri="{BB962C8B-B14F-4D97-AF65-F5344CB8AC3E}">
        <p14:creationId xmlns:p14="http://schemas.microsoft.com/office/powerpoint/2010/main" val="2626887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1907176"/>
            <a:ext cx="10658383" cy="427590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sz="2700" dirty="0"/>
              <a:t>O escopo da auditoria se limitou a avaliar os procedimentos de controle existentes no âmbito do SUS, especificamente no que se refere ao Ministério da Saúde e órgãos e entidades sob sua coordenação. </a:t>
            </a:r>
          </a:p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sz="2700" dirty="0"/>
              <a:t>O foco da auditoria foram os procedimentos de controle relativos à aquisição e à utilização dos chamados dispositivos médicos implantáveis (DMI), tais como </a:t>
            </a:r>
            <a:r>
              <a:rPr lang="pt-BR" sz="2700" dirty="0" err="1"/>
              <a:t>stents</a:t>
            </a:r>
            <a:r>
              <a:rPr lang="pt-BR" sz="2700" dirty="0"/>
              <a:t> coronarianos e próteses ortopédicas mais complexas, que são implantados mediante ato cirúrgico. Esses dispositivos são materialmente mais relevantes e necessitam de um controle mais rigoroso tanto na sua aquisição quanto na sua utilização.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522514"/>
            <a:ext cx="9829800" cy="775064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Auditoria Operacional (TC 014.109/2015-8)</a:t>
            </a:r>
          </a:p>
        </p:txBody>
      </p:sp>
    </p:spTree>
    <p:extLst>
      <p:ext uri="{BB962C8B-B14F-4D97-AF65-F5344CB8AC3E}">
        <p14:creationId xmlns:p14="http://schemas.microsoft.com/office/powerpoint/2010/main" val="1272330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1663336"/>
            <a:ext cx="10658383" cy="482455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/>
              <a:t>Deficiência na padronização de nomenclaturas no registro dos dispositivos médicos implantáveis, dificultando a comparação dos produtos, seja para realização de pesquisas de preços seja para a uniformização de uso; 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/>
              <a:t>Inexistência de um referencial público de preços para aquisição de DMI, o que dificulta a pesquisa de mercado e propicia a existências de grande discrepância dos valores desses dispositivos, aumentando o risco de dano ao erário nessas aquisições, situação que, no entender da equipe de fiscalização, demanda a regulação econômica do setor pelo Estado;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400" dirty="0"/>
              <a:t>insuficiência de orientações sobre a indicação de uso de DMI por meio de Protocolos de Uso e Normas de Autorização, gerando riscos relacionados à aquisição de quantidades desnecessárias desses materiais, além de prejuízo ao seu uso racional e seguro.</a:t>
            </a:r>
            <a:endParaRPr lang="pt-BR" sz="27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522514"/>
            <a:ext cx="9829800" cy="775064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Achados da Auditoria</a:t>
            </a:r>
          </a:p>
        </p:txBody>
      </p:sp>
    </p:spTree>
    <p:extLst>
      <p:ext uri="{BB962C8B-B14F-4D97-AF65-F5344CB8AC3E}">
        <p14:creationId xmlns:p14="http://schemas.microsoft.com/office/powerpoint/2010/main" val="3771450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1663336"/>
            <a:ext cx="10658383" cy="482455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600" dirty="0"/>
              <a:t>Determinação ao Ministério da Saúde que, em conjunto com a Agência Nacional de Vigilância Sanitária, quando necessário, formule e apresente ao TCU, no prazo de 60 (sessenta) dias, plano de ação com vistas a sanear/minimizar os problemas identificados nos processos de controle relativos à aquisição e ao uso de dispositivos médicos implantáveis (DMI), contendo, no mínimo, as medidas a serem adotadas, os responsáveis pelas ações e o prazo previsto para sua implementação.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sz="2600" dirty="0"/>
              <a:t>Determinações aos hospitais federais de Bonsucesso e dos Servidores do Estado, em conjunto com o Departamento de Gestão Hospitalar no Estado do Rio de Janeiro (DGH) -  elaboração de plano de ação no prazo de 60 dias com vistas a sanear os problemas identificados.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522514"/>
            <a:ext cx="9829800" cy="775064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Acórdão nº 435/2016 – TCU – Plenário</a:t>
            </a:r>
          </a:p>
        </p:txBody>
      </p:sp>
    </p:spTree>
    <p:extLst>
      <p:ext uri="{BB962C8B-B14F-4D97-AF65-F5344CB8AC3E}">
        <p14:creationId xmlns:p14="http://schemas.microsoft.com/office/powerpoint/2010/main" val="1345437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2156177"/>
            <a:ext cx="10482943" cy="386080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2400"/>
              </a:spcBef>
              <a:buNone/>
            </a:pPr>
            <a:r>
              <a:rPr lang="pt-BR" sz="3000" b="1" dirty="0">
                <a:solidFill>
                  <a:srgbClr val="002060"/>
                </a:solidFill>
              </a:rPr>
              <a:t>Monitoramento das deliberações: </a:t>
            </a:r>
          </a:p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sz="3000" dirty="0"/>
              <a:t>Foram realizados dois monitoramentos: TC 032.685/2016-5 e TC 047.014/2020-2. O último foi um Relatório de Monitoramento e resultou no </a:t>
            </a:r>
            <a:r>
              <a:rPr lang="pt-BR" sz="3000" b="1" dirty="0"/>
              <a:t>Acórdão 2372/2022-TCU-Plenário</a:t>
            </a:r>
            <a:r>
              <a:rPr lang="pt-BR" sz="3000" dirty="0"/>
              <a:t>.  </a:t>
            </a:r>
          </a:p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sz="3000" dirty="0"/>
              <a:t>Em continuidade, está previsto um novo monitoramento a ser realizado em 2024 (item 9.6 do Acórdão 2372/2022-TCU-Plenário.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217715"/>
            <a:ext cx="9829800" cy="1140822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Acórdão 435/2016 – TCU – Plenário</a:t>
            </a:r>
          </a:p>
        </p:txBody>
      </p:sp>
    </p:spTree>
    <p:extLst>
      <p:ext uri="{BB962C8B-B14F-4D97-AF65-F5344CB8AC3E}">
        <p14:creationId xmlns:p14="http://schemas.microsoft.com/office/powerpoint/2010/main" val="4117030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1881051"/>
            <a:ext cx="10658383" cy="4563292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dirty="0"/>
              <a:t>Relatório da Auditoria realizada pela então Secex-RN, no período de 31/07 a 14/11/2017, com o objetivo de verificar a regularidade das aquisições de OPME, mais especificamente de Dispositivos Médicos Implantáveis – DMI, realizadas no Estado do Rio Grande do Norte para utilização em pacientes do SUS.</a:t>
            </a:r>
          </a:p>
          <a:p>
            <a:pPr algn="just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pt-BR" dirty="0"/>
              <a:t> Foi apreciada pelo </a:t>
            </a:r>
            <a:r>
              <a:rPr lang="pt-BR" b="1" dirty="0"/>
              <a:t>Acórdão 785/2018-TCU-Plenário</a:t>
            </a:r>
            <a:r>
              <a:rPr lang="pt-BR" dirty="0"/>
              <a:t>, relator Marcos </a:t>
            </a:r>
            <a:r>
              <a:rPr lang="pt-BR" dirty="0" err="1"/>
              <a:t>Bemquerer</a:t>
            </a:r>
            <a:r>
              <a:rPr lang="pt-BR" dirty="0"/>
              <a:t>. Foi determinado audiência, conversão dos autos em TCE e expedição de determinações ao MS e à </a:t>
            </a:r>
            <a:r>
              <a:rPr lang="pt-BR" dirty="0" err="1"/>
              <a:t>Sesap</a:t>
            </a:r>
            <a:r>
              <a:rPr lang="pt-BR" dirty="0"/>
              <a:t>/RN.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959556" y="339634"/>
            <a:ext cx="9429770" cy="870857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Auditoria OPME (TC 021.258/2017-1)</a:t>
            </a:r>
          </a:p>
        </p:txBody>
      </p:sp>
    </p:spTree>
    <p:extLst>
      <p:ext uri="{BB962C8B-B14F-4D97-AF65-F5344CB8AC3E}">
        <p14:creationId xmlns:p14="http://schemas.microsoft.com/office/powerpoint/2010/main" val="1877940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1689463"/>
            <a:ext cx="10658383" cy="468521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dirty="0"/>
              <a:t>Os itens 9.1 a 9.3.6 do Acórdão foram tratados na Tomada de Contas Especial objeto do TC 011.675/2018-7, apreciada pelo </a:t>
            </a:r>
            <a:r>
              <a:rPr lang="pt-BR" b="1" dirty="0"/>
              <a:t>Acórdão 8497/2022-TCU-2ª Câmara</a:t>
            </a:r>
            <a:r>
              <a:rPr lang="pt-BR" dirty="0"/>
              <a:t>, da relatoria do Ministro-Substituto Marcos </a:t>
            </a:r>
            <a:r>
              <a:rPr lang="pt-BR" dirty="0" err="1"/>
              <a:t>Bemquerer</a:t>
            </a:r>
            <a:r>
              <a:rPr lang="pt-BR" dirty="0"/>
              <a:t>, Sessão de 6/12/2022, o qual, em essência, julgou irregulares as contas dos responsáveis e aplicou-lhes multa. </a:t>
            </a:r>
          </a:p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dirty="0"/>
              <a:t>Interpostos Recursos de Reconsideração, o Tribunal procedeu ao exame de admissibilidade mediante o </a:t>
            </a:r>
            <a:r>
              <a:rPr lang="pt-BR" b="1" dirty="0"/>
              <a:t>Acórdão 4172/2023-TCU-2ª Câmara,</a:t>
            </a:r>
            <a:r>
              <a:rPr lang="pt-BR" dirty="0"/>
              <a:t> da relatoria do Ministro Antônio </a:t>
            </a:r>
            <a:r>
              <a:rPr lang="pt-BR" dirty="0" err="1"/>
              <a:t>Anastasia</a:t>
            </a:r>
            <a:r>
              <a:rPr lang="pt-BR" dirty="0"/>
              <a:t>, Sessão de 6/6/2023. Ainda está pendente o exame de mérito dos recursos. 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522514"/>
            <a:ext cx="9829800" cy="775064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Auditoria (TC 021.258/2017-1)</a:t>
            </a:r>
          </a:p>
        </p:txBody>
      </p:sp>
    </p:spTree>
    <p:extLst>
      <p:ext uri="{BB962C8B-B14F-4D97-AF65-F5344CB8AC3E}">
        <p14:creationId xmlns:p14="http://schemas.microsoft.com/office/powerpoint/2010/main" val="2451170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77240" y="2011680"/>
            <a:ext cx="10658383" cy="377081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pt-BR" dirty="0"/>
              <a:t>O Monitoramento do Acórdão 785/2018-TCU-Plenário está sendo feito no TC 011.683/2018-0, no qual foram feitas as seguintes medidas: </a:t>
            </a:r>
          </a:p>
          <a:p>
            <a:pPr marL="457200" lvl="1" indent="0" algn="just">
              <a:lnSpc>
                <a:spcPct val="100000"/>
              </a:lnSpc>
              <a:spcBef>
                <a:spcPts val="2400"/>
              </a:spcBef>
              <a:buNone/>
            </a:pPr>
            <a:r>
              <a:rPr lang="pt-BR" sz="2600" dirty="0"/>
              <a:t>a) diligência; </a:t>
            </a:r>
          </a:p>
          <a:p>
            <a:pPr marL="457200" lvl="1" indent="0" algn="just">
              <a:lnSpc>
                <a:spcPct val="100000"/>
              </a:lnSpc>
              <a:spcBef>
                <a:spcPts val="2400"/>
              </a:spcBef>
              <a:buNone/>
            </a:pPr>
            <a:r>
              <a:rPr lang="pt-BR" sz="2600" dirty="0"/>
              <a:t>b) reunião virtual durante a pandemia para exigir ação da SAES; e </a:t>
            </a:r>
          </a:p>
          <a:p>
            <a:pPr marL="457200" lvl="1" indent="0" algn="just">
              <a:lnSpc>
                <a:spcPct val="100000"/>
              </a:lnSpc>
              <a:spcBef>
                <a:spcPts val="2400"/>
              </a:spcBef>
              <a:buNone/>
            </a:pPr>
            <a:r>
              <a:rPr lang="pt-BR" sz="2600" dirty="0"/>
              <a:t>c) proposição de cautelar, em virtude de portaria da SAES, que suspendeu ações para cobrança das AIH das entidades.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7240" y="522514"/>
            <a:ext cx="9829800" cy="775064"/>
          </a:xfrm>
        </p:spPr>
        <p:txBody>
          <a:bodyPr/>
          <a:lstStyle/>
          <a:p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Auditoria (TC 021.258/2017-1)</a:t>
            </a:r>
          </a:p>
        </p:txBody>
      </p:sp>
    </p:spTree>
    <p:extLst>
      <p:ext uri="{BB962C8B-B14F-4D97-AF65-F5344CB8AC3E}">
        <p14:creationId xmlns:p14="http://schemas.microsoft.com/office/powerpoint/2010/main" val="16848817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F5550DBD687B439CEAD4E1D63A9279" ma:contentTypeVersion="12" ma:contentTypeDescription="Create a new document." ma:contentTypeScope="" ma:versionID="432726dfbf46b2ea57400930dc9f9bf4">
  <xsd:schema xmlns:xsd="http://www.w3.org/2001/XMLSchema" xmlns:xs="http://www.w3.org/2001/XMLSchema" xmlns:p="http://schemas.microsoft.com/office/2006/metadata/properties" xmlns:ns3="c441d51f-d33b-4a6f-b9f1-1814d68a6022" xmlns:ns4="b156dcab-04e6-4d26-9927-2255c2c54f1a" targetNamespace="http://schemas.microsoft.com/office/2006/metadata/properties" ma:root="true" ma:fieldsID="2c318529069479366c477ae12989b465" ns3:_="" ns4:_="">
    <xsd:import namespace="c441d51f-d33b-4a6f-b9f1-1814d68a6022"/>
    <xsd:import namespace="b156dcab-04e6-4d26-9927-2255c2c54f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41d51f-d33b-4a6f-b9f1-1814d68a60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6dcab-04e6-4d26-9927-2255c2c54f1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72013-80AF-4D96-8B15-ABBBBB9D3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41d51f-d33b-4a6f-b9f1-1814d68a6022"/>
    <ds:schemaRef ds:uri="b156dcab-04e6-4d26-9927-2255c2c54f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78B025-91A1-46C1-ABF7-BA90588578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173654-D8C7-4C50-88AF-8A0D965C2665}">
  <ds:schemaRefs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c441d51f-d33b-4a6f-b9f1-1814d68a6022"/>
    <ds:schemaRef ds:uri="http://schemas.microsoft.com/office/infopath/2007/PartnerControls"/>
    <ds:schemaRef ds:uri="b156dcab-04e6-4d26-9927-2255c2c54f1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870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Bahnschrift Light</vt:lpstr>
      <vt:lpstr>Calibri</vt:lpstr>
      <vt:lpstr>Wingdings</vt:lpstr>
      <vt:lpstr>Tema do Office</vt:lpstr>
      <vt:lpstr>Apresentação do PowerPoint</vt:lpstr>
      <vt:lpstr>   Auditoria Operacional (TC 014.109/2015-8)</vt:lpstr>
      <vt:lpstr>   Auditoria Operacional (TC 014.109/2015-8)</vt:lpstr>
      <vt:lpstr>   Achados da Auditoria</vt:lpstr>
      <vt:lpstr>   Acórdão nº 435/2016 – TCU – Plenário</vt:lpstr>
      <vt:lpstr>    Acórdão 435/2016 – TCU – Plenário</vt:lpstr>
      <vt:lpstr>   Auditoria OPME (TC 021.258/2017-1)</vt:lpstr>
      <vt:lpstr>   Auditoria (TC 021.258/2017-1)</vt:lpstr>
      <vt:lpstr>   Auditoria (TC 021.258/2017-1)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Renata Passos</dc:creator>
  <cp:lastModifiedBy>Marcelo Chaves Aragão</cp:lastModifiedBy>
  <cp:revision>220</cp:revision>
  <cp:lastPrinted>2021-03-16T14:56:12Z</cp:lastPrinted>
  <dcterms:created xsi:type="dcterms:W3CDTF">2020-12-04T20:11:50Z</dcterms:created>
  <dcterms:modified xsi:type="dcterms:W3CDTF">2023-08-30T11:34:45Z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0x01010015F5550DBD687B439CEAD4E1D63A9279</vt:lpwstr>
  </property>
</Properties>
</file>