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13" r:id="rId2"/>
    <p:sldId id="609" r:id="rId3"/>
    <p:sldId id="610" r:id="rId4"/>
    <p:sldId id="630" r:id="rId5"/>
    <p:sldId id="625" r:id="rId6"/>
    <p:sldId id="627" r:id="rId7"/>
    <p:sldId id="624" r:id="rId8"/>
    <p:sldId id="629" r:id="rId9"/>
    <p:sldId id="626" r:id="rId10"/>
    <p:sldId id="628" r:id="rId11"/>
    <p:sldId id="379" r:id="rId12"/>
  </p:sldIdLst>
  <p:sldSz cx="9144000" cy="6858000" type="screen4x3"/>
  <p:notesSz cx="6858000" cy="1001236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88116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88989" tIns="44495" rIns="88989" bIns="44495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88989" tIns="44495" rIns="88989" bIns="44495" rtlCol="0"/>
          <a:lstStyle>
            <a:lvl1pPr algn="r">
              <a:defRPr sz="1200" smtClean="0"/>
            </a:lvl1pPr>
          </a:lstStyle>
          <a:p>
            <a:pPr>
              <a:defRPr/>
            </a:pPr>
            <a:fld id="{F820B8E0-1E8A-4DFF-86F1-35D88636167B}" type="datetimeFigureOut">
              <a:rPr lang="pt-BR"/>
              <a:pPr>
                <a:defRPr/>
              </a:pPr>
              <a:t>26/08/2013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0713"/>
            <a:ext cx="2971800" cy="500062"/>
          </a:xfrm>
          <a:prstGeom prst="rect">
            <a:avLst/>
          </a:prstGeom>
        </p:spPr>
        <p:txBody>
          <a:bodyPr vert="horz" lIns="88989" tIns="44495" rIns="88989" bIns="4449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510713"/>
            <a:ext cx="2971800" cy="500062"/>
          </a:xfrm>
          <a:prstGeom prst="rect">
            <a:avLst/>
          </a:prstGeom>
        </p:spPr>
        <p:txBody>
          <a:bodyPr vert="horz" lIns="88989" tIns="44495" rIns="88989" bIns="4449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B1B86B3-27C5-47FB-9007-2BE7EDDA1B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6394" tIns="48197" rIns="96394" bIns="48197" anchor="t" anchorCtr="0" compatLnSpc="1"/>
          <a:lstStyle>
            <a:lvl1pPr marL="0" marR="0" lvl="0" indent="0" algn="l" defTabSz="9639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6394" tIns="48197" rIns="96394" bIns="48197" anchor="t" anchorCtr="0" compatLnSpc="1"/>
          <a:lstStyle>
            <a:lvl1pPr marL="0" marR="0" lvl="0" indent="0" algn="r" defTabSz="9639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A07470DB-D144-43FB-A866-FB03B83897FE}" type="datetime1">
              <a:rPr/>
              <a:pPr>
                <a:defRPr/>
              </a:pPr>
              <a:t>14/05/2013</a:t>
            </a:fld>
            <a:endParaRPr/>
          </a:p>
        </p:txBody>
      </p:sp>
      <p:sp>
        <p:nvSpPr>
          <p:cNvPr id="23556" name="Espaço Reservado para Imagem de Slid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27100" y="750888"/>
            <a:ext cx="5003800" cy="3754437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Espaço Reservado para Anotações 4"/>
          <p:cNvSpPr txBox="1">
            <a:spLocks noGrp="1"/>
          </p:cNvSpPr>
          <p:nvPr>
            <p:ph type="body" sz="quarter" idx="3"/>
          </p:nvPr>
        </p:nvSpPr>
        <p:spPr>
          <a:xfrm>
            <a:off x="685800" y="4756150"/>
            <a:ext cx="5486400" cy="4505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394" tIns="48197" rIns="96394" bIns="48197" anchor="t" anchorCtr="0" compatLnSpc="1"/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9510713"/>
            <a:ext cx="2971800" cy="500062"/>
          </a:xfrm>
          <a:prstGeom prst="rect">
            <a:avLst/>
          </a:prstGeom>
          <a:noFill/>
          <a:ln>
            <a:noFill/>
          </a:ln>
        </p:spPr>
        <p:txBody>
          <a:bodyPr vert="horz" wrap="square" lIns="96394" tIns="48197" rIns="96394" bIns="48197" anchor="b" anchorCtr="0" compatLnSpc="1"/>
          <a:lstStyle>
            <a:lvl1pPr marL="0" marR="0" lvl="0" indent="0" algn="l" defTabSz="9639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9510713"/>
            <a:ext cx="2971800" cy="500062"/>
          </a:xfrm>
          <a:prstGeom prst="rect">
            <a:avLst/>
          </a:prstGeom>
          <a:noFill/>
          <a:ln>
            <a:noFill/>
          </a:ln>
        </p:spPr>
        <p:txBody>
          <a:bodyPr vert="horz" wrap="square" lIns="96394" tIns="48197" rIns="96394" bIns="48197" anchor="b" anchorCtr="0" compatLnSpc="1"/>
          <a:lstStyle>
            <a:lvl1pPr marL="0" marR="0" lvl="0" indent="0" algn="r" defTabSz="9639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2F36FD92-DE8F-4651-B4A1-E181DA3EB9BF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pt-BR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pt-BR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pt-BR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pt-BR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pt-BR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Espaço Reservado para Anotações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smtClean="0">
              <a:latin typeface="Calibri" pitchFamily="34" charset="0"/>
            </a:endParaRPr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839463-1DB2-4622-B392-4F268F4CA816}" type="slidenum">
              <a:rPr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ço Reservado para Anotações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smtClean="0">
              <a:latin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B0C73-ECF6-4E8E-A61A-130B1019A63F}" type="slidenum">
              <a:rPr smtClean="0"/>
              <a:pPr>
                <a:defRPr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ço Reservado para Anotações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smtClean="0">
              <a:latin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A2C9F2-C8AF-425A-B8F7-31E7A52D0B79}" type="slidenum">
              <a:rPr smtClean="0"/>
              <a:pPr>
                <a:defRPr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ço Reservado para Anotações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smtClean="0">
              <a:latin typeface="Calibri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A2C9F2-C8AF-425A-B8F7-31E7A52D0B79}" type="slidenum">
              <a:rPr smtClean="0"/>
              <a:pPr>
                <a:defRPr/>
              </a:pPr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20"/>
          <p:cNvSpPr txBox="1"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21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9FB6D-9BA7-409C-8EA3-C805EC5A4F12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4D175-11EC-4A85-998A-D0E79F7C2F71}" type="datetime1">
              <a:rPr lang="pt-BR"/>
              <a:pPr>
                <a:defRPr/>
              </a:pPr>
              <a:t>26/08/2013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64BDD-9E53-408F-B0CE-72429DB1CC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84263"/>
            <a:ext cx="9144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8" r:id="rId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pt-BR" sz="3600">
          <a:solidFill>
            <a:srgbClr val="000000"/>
          </a:solidFill>
          <a:latin typeface="Corbe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orbel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orbel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orbel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orbel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SzPct val="100000"/>
        <a:buChar char="•"/>
        <a:defRPr lang="pt-BR" sz="2800">
          <a:solidFill>
            <a:srgbClr val="000000"/>
          </a:solidFill>
          <a:latin typeface="Corbel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SzPct val="100000"/>
        <a:buChar char="–"/>
        <a:defRPr lang="pt-BR" sz="2400">
          <a:solidFill>
            <a:srgbClr val="000000"/>
          </a:solidFill>
          <a:latin typeface="Corbel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SzPct val="100000"/>
        <a:buChar char="•"/>
        <a:defRPr lang="pt-BR" sz="2400">
          <a:solidFill>
            <a:srgbClr val="000000"/>
          </a:solidFill>
          <a:latin typeface="Corbel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SzPct val="100000"/>
        <a:buChar char="–"/>
        <a:defRPr lang="pt-BR" sz="2000">
          <a:solidFill>
            <a:srgbClr val="000000"/>
          </a:solidFill>
          <a:latin typeface="Corbel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SzPct val="100000"/>
        <a:buChar char="»"/>
        <a:defRPr lang="pt-BR" sz="2000">
          <a:solidFill>
            <a:srgbClr val="000000"/>
          </a:solidFill>
          <a:latin typeface="Corbel"/>
        </a:defRPr>
      </a:lvl5pPr>
      <a:lvl6pPr marL="2514600" indent="-228600" algn="l" rtl="0" eaLnBrk="0" fontAlgn="base">
        <a:spcBef>
          <a:spcPct val="0"/>
        </a:spcBef>
        <a:spcAft>
          <a:spcPct val="0"/>
        </a:spcAft>
        <a:buSzPct val="100000"/>
        <a:buChar char="»"/>
        <a:defRPr lang="pt-BR" sz="2000">
          <a:solidFill>
            <a:srgbClr val="000000"/>
          </a:solidFill>
          <a:latin typeface="Corbel"/>
        </a:defRPr>
      </a:lvl6pPr>
      <a:lvl7pPr marL="2971800" indent="-228600" algn="l" rtl="0" eaLnBrk="0" fontAlgn="base">
        <a:spcBef>
          <a:spcPct val="0"/>
        </a:spcBef>
        <a:spcAft>
          <a:spcPct val="0"/>
        </a:spcAft>
        <a:buSzPct val="100000"/>
        <a:buChar char="»"/>
        <a:defRPr lang="pt-BR" sz="2000">
          <a:solidFill>
            <a:srgbClr val="000000"/>
          </a:solidFill>
          <a:latin typeface="Corbel"/>
        </a:defRPr>
      </a:lvl7pPr>
      <a:lvl8pPr marL="3429000" indent="-228600" algn="l" rtl="0" eaLnBrk="0" fontAlgn="base">
        <a:spcBef>
          <a:spcPct val="0"/>
        </a:spcBef>
        <a:spcAft>
          <a:spcPct val="0"/>
        </a:spcAft>
        <a:buSzPct val="100000"/>
        <a:buChar char="»"/>
        <a:defRPr lang="pt-BR" sz="2000">
          <a:solidFill>
            <a:srgbClr val="000000"/>
          </a:solidFill>
          <a:latin typeface="Corbel"/>
        </a:defRPr>
      </a:lvl8pPr>
      <a:lvl9pPr marL="3886200" indent="-228600" algn="l" rtl="0" eaLnBrk="0" fontAlgn="base">
        <a:spcBef>
          <a:spcPct val="0"/>
        </a:spcBef>
        <a:spcAft>
          <a:spcPct val="0"/>
        </a:spcAft>
        <a:buSzPct val="100000"/>
        <a:buChar char="»"/>
        <a:defRPr lang="pt-BR" sz="2000">
          <a:solidFill>
            <a:srgbClr val="000000"/>
          </a:solidFill>
          <a:latin typeface="Corbel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braceel@abraceel.com.b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tângulo 10"/>
          <p:cNvSpPr>
            <a:spLocks noChangeArrowheads="1"/>
          </p:cNvSpPr>
          <p:nvPr/>
        </p:nvSpPr>
        <p:spPr bwMode="auto">
          <a:xfrm>
            <a:off x="323850" y="6165850"/>
            <a:ext cx="561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rgbClr val="1F497D"/>
                </a:solidFill>
                <a:latin typeface="+mj-lt"/>
              </a:rPr>
              <a:t>Brasília, </a:t>
            </a:r>
            <a:r>
              <a:rPr lang="pt-BR" sz="2000" b="1" dirty="0" smtClean="0">
                <a:solidFill>
                  <a:srgbClr val="1F497D"/>
                </a:solidFill>
                <a:latin typeface="+mj-lt"/>
              </a:rPr>
              <a:t>27 </a:t>
            </a:r>
            <a:r>
              <a:rPr lang="pt-BR" sz="2000" b="1" dirty="0">
                <a:solidFill>
                  <a:srgbClr val="1F497D"/>
                </a:solidFill>
                <a:latin typeface="+mj-lt"/>
              </a:rPr>
              <a:t>de </a:t>
            </a:r>
            <a:r>
              <a:rPr lang="pt-BR" sz="2000" b="1" dirty="0" smtClean="0">
                <a:solidFill>
                  <a:srgbClr val="1F497D"/>
                </a:solidFill>
                <a:latin typeface="+mj-lt"/>
              </a:rPr>
              <a:t>agosto </a:t>
            </a:r>
            <a:r>
              <a:rPr lang="pt-BR" sz="2000" b="1" dirty="0">
                <a:solidFill>
                  <a:srgbClr val="1F497D"/>
                </a:solidFill>
                <a:latin typeface="+mj-lt"/>
              </a:rPr>
              <a:t>de 2013</a:t>
            </a:r>
          </a:p>
        </p:txBody>
      </p:sp>
      <p:sp>
        <p:nvSpPr>
          <p:cNvPr id="7" name="Retângulo 6"/>
          <p:cNvSpPr/>
          <p:nvPr/>
        </p:nvSpPr>
        <p:spPr>
          <a:xfrm>
            <a:off x="857224" y="1901975"/>
            <a:ext cx="69294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2" indent="-174622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kern="0" dirty="0" smtClean="0">
                <a:solidFill>
                  <a:srgbClr val="1F497D"/>
                </a:solidFill>
              </a:rPr>
              <a:t>Requerimento nº 31 e 42/2013-CMA</a:t>
            </a:r>
          </a:p>
          <a:p>
            <a:pPr marL="174622" indent="-174622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4000" b="1" kern="0" dirty="0" smtClean="0">
              <a:solidFill>
                <a:srgbClr val="1F497D"/>
              </a:solidFill>
            </a:endParaRPr>
          </a:p>
          <a:p>
            <a:pPr marL="174622" indent="-174622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kern="0" dirty="0" smtClean="0">
                <a:solidFill>
                  <a:srgbClr val="1F497D"/>
                </a:solidFill>
              </a:rPr>
              <a:t>Exploração do </a:t>
            </a:r>
            <a:r>
              <a:rPr lang="pt-BR" sz="4000" b="1" kern="0" dirty="0" err="1" smtClean="0">
                <a:solidFill>
                  <a:srgbClr val="1F497D"/>
                </a:solidFill>
              </a:rPr>
              <a:t>shale</a:t>
            </a:r>
            <a:r>
              <a:rPr lang="pt-BR" sz="4000" b="1" kern="0" dirty="0" smtClean="0">
                <a:solidFill>
                  <a:srgbClr val="1F497D"/>
                </a:solidFill>
              </a:rPr>
              <a:t> </a:t>
            </a:r>
            <a:r>
              <a:rPr lang="pt-BR" sz="4000" b="1" kern="0" dirty="0" err="1" smtClean="0">
                <a:solidFill>
                  <a:srgbClr val="1F497D"/>
                </a:solidFill>
              </a:rPr>
              <a:t>gas</a:t>
            </a:r>
            <a:r>
              <a:rPr lang="pt-BR" sz="4000" b="1" kern="0" dirty="0" smtClean="0">
                <a:solidFill>
                  <a:srgbClr val="1F497D"/>
                </a:solidFill>
              </a:rPr>
              <a:t> e efeitos na Política Energética</a:t>
            </a:r>
            <a:endParaRPr lang="pt-BR" sz="4000" b="1" kern="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35050" y="188913"/>
            <a:ext cx="738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pt-BR" sz="2400" b="1" kern="0" dirty="0" smtClean="0">
                <a:solidFill>
                  <a:srgbClr val="1F497D"/>
                </a:solidFill>
              </a:rPr>
              <a:t>O rápido sucesso do </a:t>
            </a:r>
            <a:r>
              <a:rPr lang="pt-BR" sz="2400" b="1" i="1" kern="0" dirty="0" err="1" smtClean="0">
                <a:solidFill>
                  <a:srgbClr val="1F497D"/>
                </a:solidFill>
              </a:rPr>
              <a:t>shale</a:t>
            </a:r>
            <a:r>
              <a:rPr lang="pt-BR" sz="2400" b="1" i="1" kern="0" dirty="0" smtClean="0">
                <a:solidFill>
                  <a:srgbClr val="1F497D"/>
                </a:solidFill>
              </a:rPr>
              <a:t> </a:t>
            </a:r>
            <a:r>
              <a:rPr lang="pt-BR" sz="2400" b="1" i="1" kern="0" dirty="0" err="1" smtClean="0">
                <a:solidFill>
                  <a:srgbClr val="1F497D"/>
                </a:solidFill>
              </a:rPr>
              <a:t>gas</a:t>
            </a:r>
            <a:r>
              <a:rPr lang="pt-BR" sz="2400" b="1" i="1" kern="0" dirty="0" smtClean="0">
                <a:solidFill>
                  <a:srgbClr val="1F497D"/>
                </a:solidFill>
              </a:rPr>
              <a:t> </a:t>
            </a:r>
            <a:r>
              <a:rPr lang="pt-BR" sz="2400" b="1" kern="0" dirty="0" smtClean="0">
                <a:solidFill>
                  <a:srgbClr val="1F497D"/>
                </a:solidFill>
              </a:rPr>
              <a:t>nos EUA se deve:</a:t>
            </a:r>
            <a:endParaRPr lang="pt-BR" sz="2400" b="1" kern="0" dirty="0">
              <a:solidFill>
                <a:srgbClr val="1F497D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60" y="1500174"/>
            <a:ext cx="88582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Ao </a:t>
            </a:r>
            <a:r>
              <a:rPr lang="pt-BR" sz="2000" b="1" dirty="0" smtClean="0"/>
              <a:t>enorme o potencial disponível de gás não convencional nos EUA e no mundo. A indústria está vivendo apenas a primeira onda de exploração e aprendendo lições de como maximizar o valor da exploração do recurso.</a:t>
            </a:r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A rápida viabilidade do gás do xisto promove crescimento econômico, cria empregos diretos e indiretos, reduz os preços dos energéticos e permite aos EUA retomar a competitividade da sua economia. </a:t>
            </a:r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O baixo preço do gás natural traz significativos impactos positivos em setores econômicos dependentes de energia barata.</a:t>
            </a:r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000" b="1" u="sng" dirty="0" smtClean="0"/>
              <a:t>Conclusão</a:t>
            </a:r>
            <a:r>
              <a:rPr lang="pt-BR" sz="2000" b="1" dirty="0" smtClean="0"/>
              <a:t>: o custo da gestão de risco ambiental pela atividade econômica parece suportável pela sociedade americana comparativamente ao benefício econômico que vem sendo obtido pelo País com a nova tecnologia que permite preço baixo do gás.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1225" y="4930775"/>
            <a:ext cx="31527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CaixaDeTexto 5"/>
          <p:cNvSpPr txBox="1">
            <a:spLocks noChangeArrowheads="1"/>
          </p:cNvSpPr>
          <p:nvPr/>
        </p:nvSpPr>
        <p:spPr bwMode="auto">
          <a:xfrm>
            <a:off x="323850" y="34305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>
                <a:solidFill>
                  <a:schemeClr val="bg2"/>
                </a:solidFill>
                <a:latin typeface="Calibri" pitchFamily="34" charset="0"/>
              </a:rPr>
              <a:t>Obrigado!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0825" y="5653088"/>
            <a:ext cx="86423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srgbClr val="1F497D"/>
                </a:solidFill>
                <a:latin typeface="Calibri"/>
                <a:cs typeface="Arial" pitchFamily="34" charset="0"/>
              </a:rPr>
              <a:t>Reginaldo Almeida de Medeiros</a:t>
            </a:r>
            <a:endParaRPr lang="pt-BR" sz="2400" b="1" kern="0" dirty="0">
              <a:solidFill>
                <a:srgbClr val="1F497D"/>
              </a:solidFill>
              <a:latin typeface="Calibri"/>
              <a:cs typeface="Arial" pitchFamily="34" charset="0"/>
              <a:hlinkClick r:id="rId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>
                <a:solidFill>
                  <a:srgbClr val="1F497D"/>
                </a:solidFill>
                <a:latin typeface="Calibri"/>
                <a:cs typeface="Arial" pitchFamily="34" charset="0"/>
              </a:rPr>
              <a:t>Presidente Executivo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kern="0" dirty="0">
                <a:solidFill>
                  <a:srgbClr val="1F497D"/>
                </a:solidFill>
                <a:latin typeface="Calibri"/>
                <a:cs typeface="Arial" pitchFamily="34" charset="0"/>
              </a:rPr>
              <a:t>(61) 3223-0081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950" y="1357298"/>
            <a:ext cx="8567738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9725" algn="just" fontAlgn="auto">
              <a:spcAft>
                <a:spcPts val="1200"/>
              </a:spcAft>
              <a:buSzPct val="100000"/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kern="0" dirty="0">
                <a:solidFill>
                  <a:srgbClr val="000000"/>
                </a:solidFill>
              </a:rPr>
              <a:t> </a:t>
            </a:r>
            <a:r>
              <a:rPr lang="pt-BR" sz="2400" kern="0" dirty="0" smtClean="0">
                <a:solidFill>
                  <a:srgbClr val="000000"/>
                </a:solidFill>
              </a:rPr>
              <a:t>Na criação do </a:t>
            </a:r>
            <a:r>
              <a:rPr lang="pt-BR" sz="2400" b="1" kern="0" dirty="0" smtClean="0">
                <a:solidFill>
                  <a:srgbClr val="000000"/>
                </a:solidFill>
              </a:rPr>
              <a:t>Fórum </a:t>
            </a:r>
            <a:r>
              <a:rPr lang="pt-BR" sz="2400" b="1" kern="0" dirty="0">
                <a:solidFill>
                  <a:srgbClr val="000000"/>
                </a:solidFill>
              </a:rPr>
              <a:t>das Associações Empresariais Pró-Mercado de Gás </a:t>
            </a:r>
            <a:r>
              <a:rPr lang="pt-BR" sz="2400" b="1" kern="0" dirty="0" smtClean="0">
                <a:solidFill>
                  <a:srgbClr val="000000"/>
                </a:solidFill>
              </a:rPr>
              <a:t>Natural a Abraceel </a:t>
            </a:r>
            <a:r>
              <a:rPr lang="pt-BR" sz="2400" kern="0" dirty="0" smtClean="0">
                <a:solidFill>
                  <a:srgbClr val="000000"/>
                </a:solidFill>
              </a:rPr>
              <a:t>foi eleita coordenadora. Atualmente, o Fórum </a:t>
            </a:r>
            <a:r>
              <a:rPr lang="pt-BR" sz="2400" kern="0" dirty="0">
                <a:solidFill>
                  <a:srgbClr val="000000"/>
                </a:solidFill>
              </a:rPr>
              <a:t>conta com 15 instituições e tem como principal objetivo </a:t>
            </a:r>
            <a:r>
              <a:rPr lang="pt-BR" sz="2400" kern="0" dirty="0">
                <a:solidFill>
                  <a:srgbClr val="FF0000"/>
                </a:solidFill>
              </a:rPr>
              <a:t>discutir e apresentar propostas que visem ao desenvolvimento efetivo do mercado de gás natural </a:t>
            </a:r>
            <a:r>
              <a:rPr lang="pt-BR" sz="2400" kern="0" dirty="0">
                <a:solidFill>
                  <a:srgbClr val="000000"/>
                </a:solidFill>
              </a:rPr>
              <a:t>no Brasil, culminando em preços menores e maior competitividade para a indústria nacional</a:t>
            </a:r>
            <a:r>
              <a:rPr lang="pt-BR" sz="2400" kern="0" dirty="0" smtClean="0">
                <a:solidFill>
                  <a:srgbClr val="000000"/>
                </a:solidFill>
              </a:rPr>
              <a:t>.</a:t>
            </a:r>
          </a:p>
          <a:p>
            <a:pPr marL="712788" indent="-357188" algn="ctr" fontAlgn="auto">
              <a:spcAft>
                <a:spcPts val="1200"/>
              </a:spcAft>
              <a:buSzPct val="100000"/>
              <a:tabLst>
                <a:tab pos="7127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kern="0" dirty="0">
                <a:solidFill>
                  <a:srgbClr val="1F497D"/>
                </a:solidFill>
              </a:rPr>
              <a:t>Quem participa?</a:t>
            </a:r>
          </a:p>
          <a:p>
            <a:pPr marL="339725" algn="just" fontAlgn="auto">
              <a:spcAft>
                <a:spcPts val="1200"/>
              </a:spcAft>
              <a:buSzPct val="100000"/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kern="0" dirty="0">
              <a:solidFill>
                <a:srgbClr val="0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4213" y="252413"/>
            <a:ext cx="66246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12788" indent="-357188" algn="ctr" fontAlgn="auto">
              <a:spcAft>
                <a:spcPts val="1200"/>
              </a:spcAft>
              <a:buSzPct val="100000"/>
              <a:tabLst>
                <a:tab pos="71278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kern="0" dirty="0" smtClean="0">
                <a:solidFill>
                  <a:srgbClr val="1F497D"/>
                </a:solidFill>
              </a:rPr>
              <a:t>Sobre o Fórum</a:t>
            </a:r>
            <a:endParaRPr lang="pt-BR" sz="2800" b="1" kern="0" dirty="0">
              <a:solidFill>
                <a:srgbClr val="1F497D"/>
              </a:solidFill>
            </a:endParaRPr>
          </a:p>
        </p:txBody>
      </p:sp>
      <p:pic>
        <p:nvPicPr>
          <p:cNvPr id="819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286388"/>
            <a:ext cx="10795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5" descr="V:\Imagens\Logos - Apine\Nova Logomarca\Modernização da mar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313" y="5367350"/>
            <a:ext cx="13747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Imagem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7300" y="5356238"/>
            <a:ext cx="12001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" descr="logo[3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3475" y="5910275"/>
            <a:ext cx="11509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5" descr="Descrição: Descrição: Descrição: Descrição: LOGO ABRA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14463" y="5405450"/>
            <a:ext cx="13065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98750" y="5334013"/>
            <a:ext cx="9477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83338" y="5838838"/>
            <a:ext cx="1295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2025" y="5359413"/>
            <a:ext cx="1512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30588" y="5848363"/>
            <a:ext cx="12652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51050" y="5873763"/>
            <a:ext cx="13684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09663" y="5838838"/>
            <a:ext cx="8699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Imagem 16" descr="Logo ABIAPE (extenso)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14913" y="5478475"/>
            <a:ext cx="11588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67663" y="5789625"/>
            <a:ext cx="9350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8313" y="5861063"/>
            <a:ext cx="3587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2" descr="Z:\Abraceel2013\logo_abiquim.gi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84663" y="6365888"/>
            <a:ext cx="7191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850" y="1458913"/>
            <a:ext cx="8462992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algn="just" fontAlgn="auto">
              <a:spcAft>
                <a:spcPts val="1200"/>
              </a:spcAft>
              <a:buSzPct val="100000"/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kern="0" dirty="0">
                <a:solidFill>
                  <a:srgbClr val="000000"/>
                </a:solidFill>
              </a:rPr>
              <a:t> </a:t>
            </a:r>
            <a:r>
              <a:rPr lang="pt-BR" sz="1900" b="1" kern="0" dirty="0" smtClean="0">
                <a:solidFill>
                  <a:srgbClr val="000000"/>
                </a:solidFill>
              </a:rPr>
              <a:t>Frente </a:t>
            </a:r>
            <a:r>
              <a:rPr lang="pt-BR" sz="1900" b="1" kern="0" dirty="0">
                <a:solidFill>
                  <a:srgbClr val="000000"/>
                </a:solidFill>
              </a:rPr>
              <a:t>Parlamentar Mista Pró-Gás Natural</a:t>
            </a:r>
            <a:r>
              <a:rPr lang="pt-BR" sz="1900" kern="0" dirty="0">
                <a:solidFill>
                  <a:srgbClr val="000000"/>
                </a:solidFill>
              </a:rPr>
              <a:t>, </a:t>
            </a:r>
            <a:r>
              <a:rPr lang="pt-BR" sz="1900" kern="0" dirty="0" smtClean="0">
                <a:solidFill>
                  <a:srgbClr val="000000"/>
                </a:solidFill>
              </a:rPr>
              <a:t>conta hoje com </a:t>
            </a:r>
            <a:r>
              <a:rPr lang="pt-BR" sz="1900" kern="0" dirty="0">
                <a:solidFill>
                  <a:srgbClr val="000000"/>
                </a:solidFill>
              </a:rPr>
              <a:t>213 deputados federais e 15 senadores, </a:t>
            </a:r>
            <a:r>
              <a:rPr lang="pt-BR" sz="1900" kern="0" dirty="0" smtClean="0">
                <a:solidFill>
                  <a:srgbClr val="000000"/>
                </a:solidFill>
              </a:rPr>
              <a:t>de quase todos os Partidos Políticos. </a:t>
            </a:r>
            <a:r>
              <a:rPr lang="pt-BR" sz="1900" b="1" kern="0" dirty="0" smtClean="0">
                <a:solidFill>
                  <a:srgbClr val="000000"/>
                </a:solidFill>
              </a:rPr>
              <a:t>Presidente: </a:t>
            </a:r>
            <a:r>
              <a:rPr lang="pt-BR" sz="1900" kern="0" dirty="0">
                <a:solidFill>
                  <a:srgbClr val="000000"/>
                </a:solidFill>
              </a:rPr>
              <a:t>deputado Antônio Carlos Mendes </a:t>
            </a:r>
            <a:r>
              <a:rPr lang="pt-BR" sz="1900" kern="0" dirty="0" err="1">
                <a:solidFill>
                  <a:srgbClr val="000000"/>
                </a:solidFill>
              </a:rPr>
              <a:t>Thame</a:t>
            </a:r>
            <a:r>
              <a:rPr lang="pt-BR" sz="1900" kern="0" dirty="0">
                <a:solidFill>
                  <a:srgbClr val="000000"/>
                </a:solidFill>
              </a:rPr>
              <a:t> (PSDB/SP</a:t>
            </a:r>
            <a:r>
              <a:rPr lang="pt-BR" sz="1900" kern="0" dirty="0" smtClean="0">
                <a:solidFill>
                  <a:srgbClr val="000000"/>
                </a:solidFill>
              </a:rPr>
              <a:t>).       </a:t>
            </a:r>
            <a:r>
              <a:rPr lang="pt-BR" sz="1900" b="1" kern="0" dirty="0" smtClean="0">
                <a:solidFill>
                  <a:srgbClr val="000000"/>
                </a:solidFill>
              </a:rPr>
              <a:t>Vice-Presidente</a:t>
            </a:r>
            <a:r>
              <a:rPr lang="pt-BR" sz="1900" kern="0" dirty="0" smtClean="0">
                <a:solidFill>
                  <a:srgbClr val="000000"/>
                </a:solidFill>
              </a:rPr>
              <a:t>: senador Delcídio Amaral (PT/MS).</a:t>
            </a:r>
          </a:p>
          <a:p>
            <a:pPr marL="339725" algn="just" fontAlgn="auto">
              <a:spcAft>
                <a:spcPts val="1200"/>
              </a:spcAft>
              <a:buSzPct val="100000"/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0" kern="0" dirty="0">
              <a:solidFill>
                <a:srgbClr val="000000"/>
              </a:solidFill>
            </a:endParaRPr>
          </a:p>
          <a:p>
            <a:pPr marL="339725" algn="just" fontAlgn="auto">
              <a:spcAft>
                <a:spcPts val="1200"/>
              </a:spcAft>
              <a:buSzPct val="100000"/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kern="0" dirty="0">
                <a:solidFill>
                  <a:srgbClr val="000000"/>
                </a:solidFill>
              </a:rPr>
              <a:t> Foi constituída uma agenda de trabalho contemplando dez temas de interesse do setor privado para balizar os trabalho do conjunto de associações, entre os quais se destacam:</a:t>
            </a:r>
          </a:p>
          <a:p>
            <a:pPr marL="796925" lvl="1" algn="just" fontAlgn="auto">
              <a:spcAft>
                <a:spcPts val="1200"/>
              </a:spcAft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kern="0" dirty="0">
                <a:solidFill>
                  <a:srgbClr val="000000"/>
                </a:solidFill>
              </a:rPr>
              <a:t> Garantia de suprimento para o consumo;</a:t>
            </a:r>
            <a:endParaRPr lang="pt-BR" sz="2000" kern="0" dirty="0">
              <a:solidFill>
                <a:srgbClr val="000000"/>
              </a:solidFill>
            </a:endParaRPr>
          </a:p>
          <a:p>
            <a:pPr marL="796925" lvl="1" algn="just" fontAlgn="auto">
              <a:spcAft>
                <a:spcPts val="1200"/>
              </a:spcAft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kern="0" dirty="0">
                <a:solidFill>
                  <a:srgbClr val="000000"/>
                </a:solidFill>
              </a:rPr>
              <a:t> Uniformização das regulamentações estaduais;</a:t>
            </a:r>
          </a:p>
          <a:p>
            <a:pPr marL="796925" lvl="1" algn="just" fontAlgn="auto">
              <a:spcAft>
                <a:spcPts val="1200"/>
              </a:spcAft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kern="0" dirty="0">
                <a:solidFill>
                  <a:srgbClr val="000000"/>
                </a:solidFill>
              </a:rPr>
              <a:t> Retomada das rodadas licitatórias de novos campos de exploração.</a:t>
            </a:r>
          </a:p>
          <a:p>
            <a:pPr marL="339725" algn="just" fontAlgn="auto">
              <a:spcAft>
                <a:spcPts val="1200"/>
              </a:spcAft>
              <a:buSzPct val="100000"/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0" kern="0" dirty="0">
              <a:solidFill>
                <a:srgbClr val="000000"/>
              </a:solidFill>
            </a:endParaRPr>
          </a:p>
          <a:p>
            <a:pPr marL="339725" algn="just" fontAlgn="auto">
              <a:spcAft>
                <a:spcPts val="1200"/>
              </a:spcAft>
              <a:buSzPct val="100000"/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 kern="0" dirty="0">
                <a:solidFill>
                  <a:srgbClr val="1F497D"/>
                </a:solidFill>
              </a:rPr>
              <a:t>Ações: </a:t>
            </a:r>
            <a:r>
              <a:rPr lang="pt-BR" sz="1900" kern="0" dirty="0" smtClean="0">
                <a:solidFill>
                  <a:srgbClr val="000000"/>
                </a:solidFill>
              </a:rPr>
              <a:t>realizadas 02 audiências  na Câmara dos Deputados e uma missão técnica oficial aos EUA, com apoio da Embaixada Brasileira.</a:t>
            </a:r>
            <a:endParaRPr lang="pt-BR" sz="1900" kern="0" dirty="0">
              <a:solidFill>
                <a:srgbClr val="000000"/>
              </a:solidFill>
            </a:endParaRPr>
          </a:p>
          <a:p>
            <a:pPr marL="339725" algn="just" fontAlgn="auto">
              <a:spcAft>
                <a:spcPts val="12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900" kern="0" dirty="0">
              <a:solidFill>
                <a:srgbClr val="000000"/>
              </a:solidFill>
            </a:endParaRPr>
          </a:p>
          <a:p>
            <a:pPr marL="796925" lvl="1" algn="just" fontAlgn="auto">
              <a:spcAft>
                <a:spcPts val="1200"/>
              </a:spcAft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kern="0" dirty="0">
              <a:solidFill>
                <a:srgbClr val="000000"/>
              </a:solidFill>
            </a:endParaRPr>
          </a:p>
          <a:p>
            <a:pPr marL="796925" lvl="1" algn="just" fontAlgn="auto">
              <a:spcAft>
                <a:spcPts val="1200"/>
              </a:spcAft>
              <a:buSzPct val="100000"/>
              <a:buFont typeface="Arial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000" kern="0" dirty="0">
              <a:solidFill>
                <a:srgbClr val="0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42976" y="285728"/>
            <a:ext cx="7808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2" indent="-174622">
              <a:buSzPct val="100000"/>
              <a:tabLst>
                <a:tab pos="712788" algn="l"/>
              </a:tabLst>
              <a:defRPr/>
            </a:pPr>
            <a:r>
              <a:rPr lang="pt-BR" sz="2400" b="1" kern="0" dirty="0" smtClean="0">
                <a:solidFill>
                  <a:srgbClr val="1F497D"/>
                </a:solidFill>
              </a:rPr>
              <a:t>Sobre a Frente </a:t>
            </a:r>
            <a:r>
              <a:rPr lang="pt-BR" sz="2400" b="1" kern="0" dirty="0">
                <a:solidFill>
                  <a:srgbClr val="1F497D"/>
                </a:solidFill>
              </a:rPr>
              <a:t>Parlamentar Mista Pró-Gás Natural</a:t>
            </a:r>
          </a:p>
        </p:txBody>
      </p:sp>
      <p:pic>
        <p:nvPicPr>
          <p:cNvPr id="9221" name="Picture 1" descr="C:\Users\Camila\Desktop\2012\Chama Frente Parlament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-52405"/>
            <a:ext cx="5095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428736"/>
            <a:ext cx="8929718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algn="just" fontAlgn="auto">
              <a:spcAft>
                <a:spcPts val="1200"/>
              </a:spcAft>
              <a:buSzPct val="100000"/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b="1" kern="0" dirty="0">
                <a:solidFill>
                  <a:srgbClr val="000000"/>
                </a:solidFill>
              </a:rPr>
              <a:t> </a:t>
            </a:r>
            <a:r>
              <a:rPr lang="pt-BR" sz="1900" b="1" kern="0" dirty="0" smtClean="0">
                <a:solidFill>
                  <a:srgbClr val="000000"/>
                </a:solidFill>
              </a:rPr>
              <a:t>Promoção: </a:t>
            </a:r>
            <a:r>
              <a:rPr lang="pt-BR" sz="1900" kern="0" dirty="0" smtClean="0">
                <a:solidFill>
                  <a:srgbClr val="000000"/>
                </a:solidFill>
              </a:rPr>
              <a:t>Frente </a:t>
            </a:r>
            <a:r>
              <a:rPr lang="pt-BR" sz="1900" kern="0" dirty="0">
                <a:solidFill>
                  <a:srgbClr val="000000"/>
                </a:solidFill>
              </a:rPr>
              <a:t>Parlamentar Mista Pró-Gás </a:t>
            </a:r>
            <a:r>
              <a:rPr lang="pt-BR" sz="1900" kern="0" dirty="0" smtClean="0">
                <a:solidFill>
                  <a:srgbClr val="000000"/>
                </a:solidFill>
              </a:rPr>
              <a:t>Natural</a:t>
            </a:r>
          </a:p>
          <a:p>
            <a:pPr marL="339725" algn="just" fontAlgn="auto">
              <a:spcAft>
                <a:spcPts val="1200"/>
              </a:spcAft>
              <a:buSzPct val="100000"/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900" b="1" kern="0" dirty="0" smtClean="0">
                <a:solidFill>
                  <a:srgbClr val="000000"/>
                </a:solidFill>
              </a:rPr>
              <a:t>Participação: </a:t>
            </a:r>
            <a:r>
              <a:rPr lang="pt-BR" sz="2000" kern="0" dirty="0" smtClean="0">
                <a:solidFill>
                  <a:srgbClr val="000000"/>
                </a:solidFill>
              </a:rPr>
              <a:t>Fórum </a:t>
            </a:r>
            <a:r>
              <a:rPr lang="pt-BR" sz="2000" kern="0" dirty="0" smtClean="0">
                <a:solidFill>
                  <a:srgbClr val="000000"/>
                </a:solidFill>
              </a:rPr>
              <a:t>das Associações Empresariais Pró-Mercado de Gás </a:t>
            </a:r>
            <a:r>
              <a:rPr lang="pt-BR" sz="2000" kern="0" dirty="0" smtClean="0">
                <a:solidFill>
                  <a:srgbClr val="000000"/>
                </a:solidFill>
              </a:rPr>
              <a:t>Natural: Abraceel, Aspacer, Abrace, </a:t>
            </a:r>
            <a:r>
              <a:rPr lang="pt-BR" sz="2000" kern="0" dirty="0" err="1" smtClean="0">
                <a:solidFill>
                  <a:srgbClr val="000000"/>
                </a:solidFill>
              </a:rPr>
              <a:t>Abividro</a:t>
            </a:r>
            <a:r>
              <a:rPr lang="pt-BR" sz="2000" kern="0" dirty="0" smtClean="0">
                <a:solidFill>
                  <a:srgbClr val="000000"/>
                </a:solidFill>
              </a:rPr>
              <a:t>, Abiape, </a:t>
            </a:r>
            <a:r>
              <a:rPr lang="pt-BR" sz="2000" kern="0" dirty="0" err="1" smtClean="0">
                <a:solidFill>
                  <a:srgbClr val="000000"/>
                </a:solidFill>
              </a:rPr>
              <a:t>Anace</a:t>
            </a:r>
            <a:r>
              <a:rPr lang="pt-BR" sz="2000" kern="0" dirty="0" smtClean="0">
                <a:solidFill>
                  <a:srgbClr val="000000"/>
                </a:solidFill>
              </a:rPr>
              <a:t> e Apine.</a:t>
            </a:r>
          </a:p>
          <a:p>
            <a:pPr marL="339725" algn="just" fontAlgn="auto">
              <a:spcAft>
                <a:spcPts val="1200"/>
              </a:spcAft>
              <a:buSzPct val="100000"/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kern="0" dirty="0" smtClean="0">
                <a:solidFill>
                  <a:srgbClr val="000000"/>
                </a:solidFill>
              </a:rPr>
              <a:t>Coordenação</a:t>
            </a:r>
            <a:r>
              <a:rPr lang="pt-BR" sz="2000" kern="0" dirty="0" smtClean="0">
                <a:solidFill>
                  <a:srgbClr val="000000"/>
                </a:solidFill>
              </a:rPr>
              <a:t>: deputado Mendes </a:t>
            </a:r>
            <a:r>
              <a:rPr lang="pt-BR" sz="2000" kern="0" dirty="0" err="1" smtClean="0">
                <a:solidFill>
                  <a:srgbClr val="000000"/>
                </a:solidFill>
              </a:rPr>
              <a:t>Thame</a:t>
            </a:r>
            <a:r>
              <a:rPr lang="pt-BR" sz="2000" kern="0" dirty="0" smtClean="0">
                <a:solidFill>
                  <a:srgbClr val="000000"/>
                </a:solidFill>
              </a:rPr>
              <a:t> e deputado Jaime Martins</a:t>
            </a:r>
          </a:p>
          <a:p>
            <a:pPr marL="339725" algn="just" fontAlgn="auto">
              <a:spcAft>
                <a:spcPts val="1200"/>
              </a:spcAft>
              <a:buSzPct val="100000"/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kern="0" dirty="0" smtClean="0">
                <a:solidFill>
                  <a:srgbClr val="000000"/>
                </a:solidFill>
              </a:rPr>
              <a:t>Participação: </a:t>
            </a:r>
            <a:r>
              <a:rPr lang="pt-BR" sz="2000" kern="0" dirty="0" smtClean="0">
                <a:solidFill>
                  <a:srgbClr val="000000"/>
                </a:solidFill>
              </a:rPr>
              <a:t>Governo do Estado do Paraná e Prefeitura da cidade de São Matheus do Sul (município produtor de xisto)</a:t>
            </a:r>
          </a:p>
          <a:p>
            <a:pPr marL="339725" algn="just" fontAlgn="auto">
              <a:spcAft>
                <a:spcPts val="1200"/>
              </a:spcAft>
              <a:buSzPct val="100000"/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kern="0" dirty="0" smtClean="0">
                <a:solidFill>
                  <a:srgbClr val="000000"/>
                </a:solidFill>
              </a:rPr>
              <a:t>Objetivo: </a:t>
            </a:r>
            <a:r>
              <a:rPr lang="pt-BR" sz="2000" kern="0" dirty="0" smtClean="0">
                <a:solidFill>
                  <a:srgbClr val="000000"/>
                </a:solidFill>
              </a:rPr>
              <a:t>conhecer a experiência americana de gás não convencional (</a:t>
            </a:r>
            <a:r>
              <a:rPr lang="pt-BR" sz="2000" kern="0" dirty="0" err="1" smtClean="0">
                <a:solidFill>
                  <a:srgbClr val="000000"/>
                </a:solidFill>
              </a:rPr>
              <a:t>shale</a:t>
            </a:r>
            <a:r>
              <a:rPr lang="pt-BR" sz="2000" kern="0" dirty="0" smtClean="0">
                <a:solidFill>
                  <a:srgbClr val="000000"/>
                </a:solidFill>
              </a:rPr>
              <a:t> </a:t>
            </a:r>
            <a:r>
              <a:rPr lang="pt-BR" sz="2000" kern="0" dirty="0" err="1" smtClean="0">
                <a:solidFill>
                  <a:srgbClr val="000000"/>
                </a:solidFill>
              </a:rPr>
              <a:t>gas</a:t>
            </a:r>
            <a:r>
              <a:rPr lang="pt-BR" sz="2000" kern="0" dirty="0" smtClean="0">
                <a:solidFill>
                  <a:srgbClr val="000000"/>
                </a:solidFill>
              </a:rPr>
              <a:t>)</a:t>
            </a:r>
          </a:p>
          <a:p>
            <a:pPr marL="339725" algn="just" fontAlgn="auto">
              <a:spcAft>
                <a:spcPts val="1200"/>
              </a:spcAft>
              <a:buSzPct val="100000"/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kern="0" dirty="0" smtClean="0">
                <a:solidFill>
                  <a:srgbClr val="000000"/>
                </a:solidFill>
              </a:rPr>
              <a:t>Período: </a:t>
            </a:r>
            <a:r>
              <a:rPr lang="pt-BR" sz="2000" kern="0" dirty="0" smtClean="0">
                <a:solidFill>
                  <a:srgbClr val="000000"/>
                </a:solidFill>
              </a:rPr>
              <a:t>de 07 a 10 de maio</a:t>
            </a:r>
          </a:p>
          <a:p>
            <a:pPr marL="339725" algn="just" fontAlgn="auto">
              <a:spcAft>
                <a:spcPts val="1200"/>
              </a:spcAft>
              <a:buSzPct val="100000"/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kern="0" dirty="0" smtClean="0">
                <a:solidFill>
                  <a:srgbClr val="000000"/>
                </a:solidFill>
              </a:rPr>
              <a:t>Apoio e organização local</a:t>
            </a:r>
            <a:r>
              <a:rPr lang="pt-BR" sz="2000" kern="0" dirty="0" smtClean="0">
                <a:solidFill>
                  <a:srgbClr val="000000"/>
                </a:solidFill>
              </a:rPr>
              <a:t>: embaixada em Washington/MRE</a:t>
            </a:r>
          </a:p>
          <a:p>
            <a:pPr marL="339725" algn="just" fontAlgn="auto">
              <a:spcAft>
                <a:spcPts val="1200"/>
              </a:spcAft>
              <a:buSzPct val="100000"/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kern="0" dirty="0" smtClean="0">
                <a:solidFill>
                  <a:srgbClr val="000000"/>
                </a:solidFill>
              </a:rPr>
              <a:t>Visitas e encontros: </a:t>
            </a:r>
            <a:r>
              <a:rPr lang="pt-BR" sz="2000" kern="0" dirty="0" err="1" smtClean="0">
                <a:solidFill>
                  <a:srgbClr val="000000"/>
                </a:solidFill>
              </a:rPr>
              <a:t>Anga</a:t>
            </a:r>
            <a:r>
              <a:rPr lang="pt-BR" sz="2000" kern="0" dirty="0" smtClean="0">
                <a:solidFill>
                  <a:srgbClr val="000000"/>
                </a:solidFill>
              </a:rPr>
              <a:t>, </a:t>
            </a:r>
            <a:r>
              <a:rPr lang="pt-BR" sz="2000" kern="0" dirty="0" err="1" smtClean="0">
                <a:solidFill>
                  <a:srgbClr val="000000"/>
                </a:solidFill>
              </a:rPr>
              <a:t>Brazil</a:t>
            </a:r>
            <a:r>
              <a:rPr lang="pt-BR" sz="2000" kern="0" dirty="0" smtClean="0">
                <a:solidFill>
                  <a:srgbClr val="000000"/>
                </a:solidFill>
              </a:rPr>
              <a:t> </a:t>
            </a:r>
            <a:r>
              <a:rPr lang="pt-BR" sz="2000" kern="0" dirty="0" err="1" smtClean="0">
                <a:solidFill>
                  <a:srgbClr val="000000"/>
                </a:solidFill>
              </a:rPr>
              <a:t>on</a:t>
            </a:r>
            <a:r>
              <a:rPr lang="pt-BR" sz="2000" kern="0" dirty="0" smtClean="0">
                <a:solidFill>
                  <a:srgbClr val="000000"/>
                </a:solidFill>
              </a:rPr>
              <a:t> </a:t>
            </a:r>
            <a:r>
              <a:rPr lang="pt-BR" sz="2000" kern="0" dirty="0" err="1" smtClean="0">
                <a:solidFill>
                  <a:srgbClr val="000000"/>
                </a:solidFill>
              </a:rPr>
              <a:t>the</a:t>
            </a:r>
            <a:r>
              <a:rPr lang="pt-BR" sz="2000" kern="0" dirty="0" smtClean="0">
                <a:solidFill>
                  <a:srgbClr val="000000"/>
                </a:solidFill>
              </a:rPr>
              <a:t> Hill series, Congresso Americano, Departamento de Estado, Secretaria de Energia, Center for </a:t>
            </a:r>
            <a:r>
              <a:rPr lang="pt-BR" sz="2000" kern="0" dirty="0" err="1" smtClean="0">
                <a:solidFill>
                  <a:srgbClr val="000000"/>
                </a:solidFill>
              </a:rPr>
              <a:t>Strategic</a:t>
            </a:r>
            <a:r>
              <a:rPr lang="pt-BR" sz="2000" kern="0" dirty="0" smtClean="0">
                <a:solidFill>
                  <a:srgbClr val="000000"/>
                </a:solidFill>
              </a:rPr>
              <a:t> </a:t>
            </a:r>
            <a:r>
              <a:rPr lang="pt-BR" sz="2000" kern="0" dirty="0" err="1" smtClean="0">
                <a:solidFill>
                  <a:srgbClr val="000000"/>
                </a:solidFill>
              </a:rPr>
              <a:t>and</a:t>
            </a:r>
            <a:r>
              <a:rPr lang="pt-BR" sz="2000" kern="0" dirty="0" smtClean="0">
                <a:solidFill>
                  <a:srgbClr val="000000"/>
                </a:solidFill>
              </a:rPr>
              <a:t> Internacional </a:t>
            </a:r>
            <a:r>
              <a:rPr lang="pt-BR" sz="2000" kern="0" dirty="0" err="1" smtClean="0">
                <a:solidFill>
                  <a:srgbClr val="000000"/>
                </a:solidFill>
              </a:rPr>
              <a:t>Studies</a:t>
            </a:r>
            <a:r>
              <a:rPr lang="pt-BR" sz="2000" kern="0" dirty="0" smtClean="0">
                <a:solidFill>
                  <a:srgbClr val="000000"/>
                </a:solidFill>
              </a:rPr>
              <a:t>, governo da </a:t>
            </a:r>
            <a:r>
              <a:rPr lang="pt-BR" sz="2000" kern="0" dirty="0" err="1" smtClean="0">
                <a:solidFill>
                  <a:srgbClr val="000000"/>
                </a:solidFill>
              </a:rPr>
              <a:t>Pensilvania</a:t>
            </a:r>
            <a:r>
              <a:rPr lang="pt-BR" sz="2000" kern="0" dirty="0" smtClean="0">
                <a:solidFill>
                  <a:srgbClr val="000000"/>
                </a:solidFill>
              </a:rPr>
              <a:t> e John Hopkins </a:t>
            </a:r>
            <a:r>
              <a:rPr lang="pt-BR" sz="2000" kern="0" dirty="0" err="1" smtClean="0">
                <a:solidFill>
                  <a:srgbClr val="000000"/>
                </a:solidFill>
              </a:rPr>
              <a:t>University</a:t>
            </a:r>
            <a:endParaRPr lang="pt-BR" sz="2000" kern="0" dirty="0">
              <a:solidFill>
                <a:srgbClr val="0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42976" y="285728"/>
            <a:ext cx="7808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2" indent="-174622">
              <a:buSzPct val="100000"/>
              <a:tabLst>
                <a:tab pos="712788" algn="l"/>
              </a:tabLst>
              <a:defRPr/>
            </a:pPr>
            <a:r>
              <a:rPr lang="pt-BR" sz="2400" b="1" kern="0" dirty="0" smtClean="0">
                <a:solidFill>
                  <a:srgbClr val="1F497D"/>
                </a:solidFill>
              </a:rPr>
              <a:t>Missão oficial aos EUA</a:t>
            </a:r>
            <a:endParaRPr lang="pt-BR" sz="2400" b="1" kern="0" dirty="0">
              <a:solidFill>
                <a:srgbClr val="1F497D"/>
              </a:solidFill>
            </a:endParaRPr>
          </a:p>
        </p:txBody>
      </p:sp>
      <p:pic>
        <p:nvPicPr>
          <p:cNvPr id="9221" name="Picture 1" descr="C:\Users\Camila\Desktop\2012\Chama Frente Parlament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-52405"/>
            <a:ext cx="5095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63546" y="188913"/>
            <a:ext cx="738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pt-BR" sz="2400" b="1" kern="0" dirty="0" smtClean="0">
                <a:solidFill>
                  <a:srgbClr val="1F497D"/>
                </a:solidFill>
              </a:rPr>
              <a:t>O rápido sucesso do </a:t>
            </a:r>
            <a:r>
              <a:rPr lang="pt-BR" sz="2400" b="1" kern="0" dirty="0" err="1" smtClean="0">
                <a:solidFill>
                  <a:srgbClr val="1F497D"/>
                </a:solidFill>
              </a:rPr>
              <a:t>shale</a:t>
            </a:r>
            <a:r>
              <a:rPr lang="pt-BR" sz="2400" b="1" kern="0" dirty="0" smtClean="0">
                <a:solidFill>
                  <a:srgbClr val="1F497D"/>
                </a:solidFill>
              </a:rPr>
              <a:t> </a:t>
            </a:r>
            <a:r>
              <a:rPr lang="pt-BR" sz="2400" b="1" kern="0" dirty="0" err="1" smtClean="0">
                <a:solidFill>
                  <a:srgbClr val="1F497D"/>
                </a:solidFill>
              </a:rPr>
              <a:t>gas</a:t>
            </a:r>
            <a:r>
              <a:rPr lang="pt-BR" sz="2400" b="1" kern="0" dirty="0" smtClean="0">
                <a:solidFill>
                  <a:srgbClr val="1F497D"/>
                </a:solidFill>
              </a:rPr>
              <a:t> </a:t>
            </a:r>
            <a:r>
              <a:rPr lang="pt-BR" sz="2400" b="1" kern="0" dirty="0" smtClean="0">
                <a:solidFill>
                  <a:srgbClr val="1F497D"/>
                </a:solidFill>
              </a:rPr>
              <a:t>nos EUA se deve:</a:t>
            </a:r>
            <a:endParaRPr lang="pt-BR" sz="2400" b="1" kern="0" dirty="0">
              <a:solidFill>
                <a:srgbClr val="1F497D"/>
              </a:solidFill>
            </a:endParaRPr>
          </a:p>
        </p:txBody>
      </p:sp>
      <p:sp>
        <p:nvSpPr>
          <p:cNvPr id="21508" name="CaixaDeTexto 3"/>
          <p:cNvSpPr txBox="1">
            <a:spLocks noChangeArrowheads="1"/>
          </p:cNvSpPr>
          <p:nvPr/>
        </p:nvSpPr>
        <p:spPr bwMode="auto">
          <a:xfrm>
            <a:off x="142844" y="1285860"/>
            <a:ext cx="88931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Ao elevado preço do gás nos EUA, entre 2004/07, que impulsionou/viabilizou a utilização de novas tecnologias;</a:t>
            </a:r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endParaRPr lang="pt-BR" b="1" kern="0" dirty="0">
              <a:solidFill>
                <a:srgbClr val="1F497D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6135039" cy="453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6751715" y="3071810"/>
            <a:ext cx="2178003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US 2004/2007 ~ US$ 10/</a:t>
            </a:r>
            <a:r>
              <a:rPr lang="pt-BR" sz="2000" b="1" dirty="0" err="1" smtClean="0"/>
              <a:t>MMBtu</a:t>
            </a: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US </a:t>
            </a:r>
            <a:r>
              <a:rPr lang="pt-BR" sz="2000" b="1" dirty="0" err="1" smtClean="0"/>
              <a:t>Atual~</a:t>
            </a:r>
            <a:r>
              <a:rPr lang="pt-BR" sz="2000" b="1" dirty="0" smtClean="0"/>
              <a:t> US$ 4/</a:t>
            </a:r>
            <a:r>
              <a:rPr lang="pt-BR" sz="2000" b="1" dirty="0" err="1" smtClean="0"/>
              <a:t>MMBtu</a:t>
            </a: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US 2035 ~ US$ 6/</a:t>
            </a:r>
            <a:r>
              <a:rPr lang="pt-BR" sz="2000" b="1" dirty="0" err="1" smtClean="0"/>
              <a:t>MMBtu</a:t>
            </a: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BR atual ~ US$ 17/</a:t>
            </a:r>
            <a:r>
              <a:rPr lang="pt-BR" sz="2000" b="1" dirty="0" err="1" smtClean="0"/>
              <a:t>MMBtu</a:t>
            </a: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endParaRPr lang="pt-BR" b="1" kern="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63546" y="188913"/>
            <a:ext cx="738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pt-BR" sz="2400" b="1" kern="0" dirty="0" smtClean="0">
                <a:solidFill>
                  <a:srgbClr val="1F497D"/>
                </a:solidFill>
              </a:rPr>
              <a:t>O rápido sucesso do </a:t>
            </a:r>
            <a:r>
              <a:rPr lang="pt-BR" sz="2400" b="1" kern="0" dirty="0" err="1" smtClean="0">
                <a:solidFill>
                  <a:srgbClr val="1F497D"/>
                </a:solidFill>
              </a:rPr>
              <a:t>shale</a:t>
            </a:r>
            <a:r>
              <a:rPr lang="pt-BR" sz="2400" b="1" kern="0" dirty="0" smtClean="0">
                <a:solidFill>
                  <a:srgbClr val="1F497D"/>
                </a:solidFill>
              </a:rPr>
              <a:t> gás nos EUA se deve:</a:t>
            </a:r>
            <a:endParaRPr lang="pt-BR" sz="2400" b="1" kern="0" dirty="0">
              <a:solidFill>
                <a:srgbClr val="1F497D"/>
              </a:solidFill>
            </a:endParaRPr>
          </a:p>
        </p:txBody>
      </p:sp>
      <p:sp>
        <p:nvSpPr>
          <p:cNvPr id="21508" name="CaixaDeTexto 3"/>
          <p:cNvSpPr txBox="1">
            <a:spLocks noChangeArrowheads="1"/>
          </p:cNvSpPr>
          <p:nvPr/>
        </p:nvSpPr>
        <p:spPr bwMode="auto">
          <a:xfrm>
            <a:off x="142844" y="1285860"/>
            <a:ext cx="8893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Ao rápido desenvolvimento e difusão da tecnologia de perfuração horizontal e do “</a:t>
            </a:r>
            <a:r>
              <a:rPr lang="pt-BR" sz="2000" b="1" dirty="0" err="1" smtClean="0"/>
              <a:t>fracking</a:t>
            </a:r>
            <a:r>
              <a:rPr lang="pt-BR" sz="2000" b="1" dirty="0" smtClean="0"/>
              <a:t>” por meio de pequenas empresas;</a:t>
            </a:r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214554"/>
            <a:ext cx="5388691" cy="366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2553" y="2324109"/>
            <a:ext cx="4701479" cy="331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63546" y="188913"/>
            <a:ext cx="738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pt-BR" sz="2400" b="1" kern="0" dirty="0" smtClean="0">
                <a:solidFill>
                  <a:srgbClr val="1F497D"/>
                </a:solidFill>
              </a:rPr>
              <a:t>O rápido sucesso do </a:t>
            </a:r>
            <a:r>
              <a:rPr lang="pt-BR" sz="2400" b="1" i="1" kern="0" dirty="0" err="1" smtClean="0">
                <a:solidFill>
                  <a:srgbClr val="1F497D"/>
                </a:solidFill>
              </a:rPr>
              <a:t>shale</a:t>
            </a:r>
            <a:r>
              <a:rPr lang="pt-BR" sz="2400" b="1" i="1" kern="0" dirty="0" smtClean="0">
                <a:solidFill>
                  <a:srgbClr val="1F497D"/>
                </a:solidFill>
              </a:rPr>
              <a:t> </a:t>
            </a:r>
            <a:r>
              <a:rPr lang="pt-BR" sz="2400" b="1" i="1" kern="0" dirty="0" err="1" smtClean="0">
                <a:solidFill>
                  <a:srgbClr val="1F497D"/>
                </a:solidFill>
              </a:rPr>
              <a:t>gas</a:t>
            </a:r>
            <a:r>
              <a:rPr lang="pt-BR" sz="2400" b="1" i="1" kern="0" dirty="0" smtClean="0">
                <a:solidFill>
                  <a:srgbClr val="1F497D"/>
                </a:solidFill>
              </a:rPr>
              <a:t> </a:t>
            </a:r>
            <a:r>
              <a:rPr lang="pt-BR" sz="2400" b="1" kern="0" dirty="0" smtClean="0">
                <a:solidFill>
                  <a:srgbClr val="1F497D"/>
                </a:solidFill>
              </a:rPr>
              <a:t>nos EUA se deve:</a:t>
            </a:r>
            <a:endParaRPr lang="pt-BR" sz="2400" b="1" kern="0" dirty="0">
              <a:solidFill>
                <a:srgbClr val="1F497D"/>
              </a:solidFill>
            </a:endParaRPr>
          </a:p>
        </p:txBody>
      </p:sp>
      <p:sp>
        <p:nvSpPr>
          <p:cNvPr id="21508" name="CaixaDeTexto 3"/>
          <p:cNvSpPr txBox="1">
            <a:spLocks noChangeArrowheads="1"/>
          </p:cNvSpPr>
          <p:nvPr/>
        </p:nvSpPr>
        <p:spPr bwMode="auto">
          <a:xfrm>
            <a:off x="142844" y="1285860"/>
            <a:ext cx="8893175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Propriedade privada do </a:t>
            </a:r>
            <a:r>
              <a:rPr lang="pt-BR" sz="2000" b="1" dirty="0" smtClean="0"/>
              <a:t>subsolo </a:t>
            </a:r>
            <a:r>
              <a:rPr lang="pt-BR" sz="2000" b="1" dirty="0" smtClean="0"/>
              <a:t>nos EUA, sem exigência de leilões públicos como em outros países;</a:t>
            </a:r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Baixa taxação da indústria do </a:t>
            </a:r>
            <a:r>
              <a:rPr lang="pt-BR" sz="2000" b="1" i="1" dirty="0" err="1" smtClean="0"/>
              <a:t>shale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gas</a:t>
            </a:r>
            <a:r>
              <a:rPr lang="pt-BR" sz="2000" b="1" i="1" dirty="0" smtClean="0"/>
              <a:t> </a:t>
            </a:r>
            <a:r>
              <a:rPr lang="pt-BR" sz="2000" b="1" dirty="0" smtClean="0"/>
              <a:t>pelo governo americano e pelos governos dos estados onde se encontram as jazidas;</a:t>
            </a:r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Amplo acesso a financiamento a taxas muito baixas e a existência de muitas modalidades de investimento;</a:t>
            </a:r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Baixo custo de perfuração;</a:t>
            </a:r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Existência de vasta rede de gasodutos previamente disponíveis;</a:t>
            </a:r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Ao controle dos impactos ambientais e ao esforço para adotar as melhores práticas de segurança nas instalações para evitar impactos ambientais. Na visão da própria </a:t>
            </a:r>
            <a:r>
              <a:rPr lang="pt-BR" sz="2000" b="1" dirty="0" smtClean="0"/>
              <a:t>indústria, </a:t>
            </a:r>
            <a:r>
              <a:rPr lang="pt-BR" sz="2000" b="1" dirty="0" smtClean="0"/>
              <a:t>um acidente grave em uma das instalações pode prejudicar </a:t>
            </a:r>
            <a:r>
              <a:rPr lang="pt-BR" sz="2000" b="1" dirty="0" smtClean="0"/>
              <a:t>o desenvolvimento do </a:t>
            </a:r>
            <a:r>
              <a:rPr lang="pt-BR" sz="2000" b="1" i="1" dirty="0" err="1" smtClean="0"/>
              <a:t>shale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gas</a:t>
            </a:r>
            <a:r>
              <a:rPr lang="pt-BR" sz="2000" b="1" i="1" dirty="0" smtClean="0"/>
              <a:t>.</a:t>
            </a:r>
            <a:endParaRPr lang="pt-BR" b="1" i="1" kern="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63546" y="188913"/>
            <a:ext cx="83804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pt-BR" sz="2400" b="1" kern="0" dirty="0" smtClean="0">
                <a:solidFill>
                  <a:srgbClr val="1F497D"/>
                </a:solidFill>
              </a:rPr>
              <a:t>O preço baixo do gás permitirá reduzir o preço da eletricidade aos consumidores</a:t>
            </a:r>
            <a:endParaRPr lang="pt-BR" sz="2400" b="1" kern="0" dirty="0">
              <a:solidFill>
                <a:srgbClr val="1F497D"/>
              </a:solidFill>
            </a:endParaRPr>
          </a:p>
        </p:txBody>
      </p:sp>
      <p:sp>
        <p:nvSpPr>
          <p:cNvPr id="21508" name="CaixaDeTexto 3"/>
          <p:cNvSpPr txBox="1">
            <a:spLocks noChangeArrowheads="1"/>
          </p:cNvSpPr>
          <p:nvPr/>
        </p:nvSpPr>
        <p:spPr bwMode="auto">
          <a:xfrm>
            <a:off x="142844" y="1285860"/>
            <a:ext cx="8893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Entre 2007 e 2012 os EUA reduziram em 12% a emissão de CO2 na atmosfera, devido a substituição da geração à carvão pelo gás. </a:t>
            </a:r>
            <a:endParaRPr lang="pt-BR" b="1" kern="0" dirty="0">
              <a:solidFill>
                <a:srgbClr val="1F497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6879459" cy="477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14480" y="188913"/>
            <a:ext cx="738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pt-BR" sz="2400" b="1" kern="0" dirty="0" smtClean="0">
                <a:solidFill>
                  <a:srgbClr val="1F497D"/>
                </a:solidFill>
              </a:rPr>
              <a:t>Pontos de atenção do </a:t>
            </a:r>
            <a:r>
              <a:rPr lang="pt-BR" sz="2400" b="1" kern="0" dirty="0" err="1" smtClean="0">
                <a:solidFill>
                  <a:srgbClr val="1F497D"/>
                </a:solidFill>
              </a:rPr>
              <a:t>shale</a:t>
            </a:r>
            <a:r>
              <a:rPr lang="pt-BR" sz="2400" b="1" kern="0" dirty="0" smtClean="0">
                <a:solidFill>
                  <a:srgbClr val="1F497D"/>
                </a:solidFill>
              </a:rPr>
              <a:t> </a:t>
            </a:r>
            <a:r>
              <a:rPr lang="pt-BR" sz="2400" b="1" kern="0" dirty="0" err="1" smtClean="0">
                <a:solidFill>
                  <a:srgbClr val="1F497D"/>
                </a:solidFill>
              </a:rPr>
              <a:t>gas</a:t>
            </a:r>
            <a:r>
              <a:rPr lang="pt-BR" sz="2400" b="1" kern="0" dirty="0" smtClean="0">
                <a:solidFill>
                  <a:srgbClr val="1F497D"/>
                </a:solidFill>
              </a:rPr>
              <a:t> nos EUA</a:t>
            </a:r>
            <a:endParaRPr lang="pt-BR" sz="2400" b="1" kern="0" dirty="0">
              <a:solidFill>
                <a:srgbClr val="1F497D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44" y="1357298"/>
            <a:ext cx="88582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Os empreendedores devem buscar as melhores práticas industriais para evitar a exploração perto de áreas de forte concentração populacional, fontes locais de suprimento de água, contaminação de aqüíferos, gestão de emissão de produtos químicos etc.</a:t>
            </a:r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Políticas ambientais, exportações e novos consumos domésticos podem impulsionar a demanda por gás natural. Isto pode trazer estabilidade ao desenvolvimento do mercado de gás no longo prazo.</a:t>
            </a:r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O desenvolvimento tecnológico de novos usos e da própria produção é a chave para a gestão de risco ambiental do segmento de gás natural e o atendimento da demanda.</a:t>
            </a:r>
          </a:p>
          <a:p>
            <a:pPr algn="just">
              <a:buFont typeface="Wingdings" pitchFamily="2" charset="2"/>
              <a:buChar char="ü"/>
            </a:pPr>
            <a:endParaRPr lang="pt-BR" sz="2000" b="1" dirty="0" smtClean="0"/>
          </a:p>
          <a:p>
            <a:pPr algn="just">
              <a:buFont typeface="Wingdings" pitchFamily="2" charset="2"/>
              <a:buChar char="ü"/>
            </a:pPr>
            <a:r>
              <a:rPr lang="pt-BR" sz="2000" b="1" dirty="0" smtClean="0"/>
              <a:t>Um ponto crítico para aceitação do gás não convencional é a aceitação pública da nova tecnologia. O domínio sobre a gestão de risco ambiental deve ser intensificada pela indústria de gás não convencional.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18529</TotalTime>
  <Words>894</Words>
  <Application>Microsoft Office PowerPoint</Application>
  <PresentationFormat>Apresentação na tela (4:3)</PresentationFormat>
  <Paragraphs>76</Paragraphs>
  <Slides>11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DesignTemplate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Abraceel</dc:title>
  <dc:creator>Alexandre</dc:creator>
  <cp:lastModifiedBy>ABRACEEL</cp:lastModifiedBy>
  <cp:revision>1766</cp:revision>
  <dcterms:created xsi:type="dcterms:W3CDTF">2010-06-16T14:57:49Z</dcterms:created>
  <dcterms:modified xsi:type="dcterms:W3CDTF">2013-08-26T21:36:38Z</dcterms:modified>
</cp:coreProperties>
</file>