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8000"/>
    <a:srgbClr val="4ABD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esktop\aliceweb\ESTADOS_2012_2011_ANALISE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view3D>
      <c:depthPercent val="100"/>
      <c:rAngAx val="1"/>
    </c:view3D>
    <c:plotArea>
      <c:layout/>
      <c:bar3DChart>
        <c:barDir val="bar"/>
        <c:grouping val="clustered"/>
        <c:ser>
          <c:idx val="0"/>
          <c:order val="0"/>
          <c:cat>
            <c:strRef>
              <c:f>resumo1!$A$83:$A$98</c:f>
              <c:strCache>
                <c:ptCount val="16"/>
                <c:pt idx="0">
                  <c:v>UNITED STATES</c:v>
                </c:pt>
                <c:pt idx="1">
                  <c:v>FRANCE</c:v>
                </c:pt>
                <c:pt idx="2">
                  <c:v>THE NETHERLANDS</c:v>
                </c:pt>
                <c:pt idx="3">
                  <c:v>BELGUIM</c:v>
                </c:pt>
                <c:pt idx="4">
                  <c:v>CHINA</c:v>
                </c:pt>
                <c:pt idx="5">
                  <c:v>JAPAN</c:v>
                </c:pt>
                <c:pt idx="6">
                  <c:v>GERMANY</c:v>
                </c:pt>
                <c:pt idx="7">
                  <c:v>INDIA</c:v>
                </c:pt>
                <c:pt idx="8">
                  <c:v>PORTUGAL</c:v>
                </c:pt>
                <c:pt idx="9">
                  <c:v>UNITED KINGDOM</c:v>
                </c:pt>
                <c:pt idx="10">
                  <c:v>ITALY</c:v>
                </c:pt>
                <c:pt idx="11">
                  <c:v>TURKEY</c:v>
                </c:pt>
                <c:pt idx="12">
                  <c:v>CANADA</c:v>
                </c:pt>
                <c:pt idx="13">
                  <c:v>ISRAEL</c:v>
                </c:pt>
                <c:pt idx="14">
                  <c:v>ESPAIN</c:v>
                </c:pt>
                <c:pt idx="15">
                  <c:v>DENAMAK</c:v>
                </c:pt>
              </c:strCache>
            </c:strRef>
          </c:cat>
          <c:val>
            <c:numRef>
              <c:f>resumo1!$B$83:$B$98</c:f>
              <c:numCache>
                <c:formatCode>#,##0</c:formatCode>
                <c:ptCount val="16"/>
                <c:pt idx="0">
                  <c:v>289958201.99999994</c:v>
                </c:pt>
                <c:pt idx="1">
                  <c:v>172597786.00000003</c:v>
                </c:pt>
                <c:pt idx="2">
                  <c:v>82003645.999999985</c:v>
                </c:pt>
                <c:pt idx="3">
                  <c:v>80020398.000000015</c:v>
                </c:pt>
                <c:pt idx="4">
                  <c:v>60487341</c:v>
                </c:pt>
                <c:pt idx="5">
                  <c:v>40107225</c:v>
                </c:pt>
                <c:pt idx="6">
                  <c:v>35711070</c:v>
                </c:pt>
                <c:pt idx="7">
                  <c:v>31064600.999999996</c:v>
                </c:pt>
                <c:pt idx="8">
                  <c:v>27041503.000000004</c:v>
                </c:pt>
                <c:pt idx="9">
                  <c:v>19307964.999999996</c:v>
                </c:pt>
                <c:pt idx="10">
                  <c:v>17847248</c:v>
                </c:pt>
                <c:pt idx="11">
                  <c:v>17725805.000000004</c:v>
                </c:pt>
                <c:pt idx="12">
                  <c:v>17638834</c:v>
                </c:pt>
                <c:pt idx="13">
                  <c:v>17466603</c:v>
                </c:pt>
                <c:pt idx="14">
                  <c:v>15426564</c:v>
                </c:pt>
                <c:pt idx="15">
                  <c:v>15411515</c:v>
                </c:pt>
              </c:numCache>
            </c:numRef>
          </c:val>
        </c:ser>
        <c:dLbls/>
        <c:shape val="box"/>
        <c:axId val="191645568"/>
        <c:axId val="191647104"/>
        <c:axId val="0"/>
      </c:bar3DChart>
      <c:catAx>
        <c:axId val="191645568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191647104"/>
        <c:crosses val="autoZero"/>
        <c:auto val="1"/>
        <c:lblAlgn val="ctr"/>
        <c:lblOffset val="100"/>
      </c:catAx>
      <c:valAx>
        <c:axId val="191647104"/>
        <c:scaling>
          <c:orientation val="minMax"/>
        </c:scaling>
        <c:axPos val="b"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191645568"/>
        <c:crosses val="autoZero"/>
        <c:crossBetween val="between"/>
        <c:dispUnits>
          <c:builtInUnit val="millions"/>
          <c:dispUnitsLbl>
            <c:layout/>
            <c:tx>
              <c:rich>
                <a:bodyPr rot="0" vert="horz"/>
                <a:lstStyle/>
                <a:p>
                  <a:pPr algn="ctr"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r>
                    <a:rPr lang="pt-BR"/>
                    <a:t>Million(US$)</a:t>
                  </a:r>
                </a:p>
              </c:rich>
            </c:tx>
          </c:dispUnitsLbl>
        </c:dispUnits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936677-9AFD-6643-A81D-11CD9938BE57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30E0F8-8F98-074B-B0DD-12D76FB99B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presentacao_PPT_green-20142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174" y="0"/>
            <a:ext cx="9140826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presentacao_PPT_green-201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603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990600"/>
            <a:ext cx="8229600" cy="40225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200" b="1" dirty="0" smtClean="0">
              <a:latin typeface="Arial"/>
              <a:cs typeface="Arial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200" b="1" dirty="0">
              <a:latin typeface="Arial"/>
              <a:cs typeface="Arial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b="1" dirty="0" err="1" smtClean="0">
                <a:latin typeface="Arial"/>
                <a:cs typeface="Arial"/>
              </a:rPr>
              <a:t>Chega</a:t>
            </a:r>
            <a:r>
              <a:rPr lang="en-US" sz="3200" b="1" dirty="0" smtClean="0">
                <a:latin typeface="Arial"/>
                <a:cs typeface="Arial"/>
              </a:rPr>
              <a:t> de Madeira </a:t>
            </a:r>
            <a:r>
              <a:rPr lang="en-US" sz="3200" b="1" dirty="0" err="1" smtClean="0">
                <a:latin typeface="Arial"/>
                <a:cs typeface="Arial"/>
              </a:rPr>
              <a:t>Ilegal</a:t>
            </a:r>
            <a:endParaRPr lang="en-US" sz="3200" b="1" dirty="0" smtClean="0">
              <a:latin typeface="Arial"/>
              <a:cs typeface="Arial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200" b="1" dirty="0">
              <a:latin typeface="Arial"/>
              <a:cs typeface="Arial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b="1" dirty="0" smtClean="0">
                <a:latin typeface="Arial"/>
                <a:cs typeface="Arial"/>
              </a:rPr>
              <a:t>Greenpeace </a:t>
            </a:r>
            <a:r>
              <a:rPr lang="en-US" sz="3200" b="1" dirty="0" err="1" smtClean="0">
                <a:latin typeface="Arial"/>
                <a:cs typeface="Arial"/>
              </a:rPr>
              <a:t>Brasil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124745"/>
            <a:ext cx="8229600" cy="460851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2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anos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de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investigação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–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coleta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dados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em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campo</a:t>
            </a:r>
            <a:endParaRPr kumimoji="0" lang="en-US" sz="3200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3200" b="1" dirty="0"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Estados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do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Pará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e parte MT</a:t>
            </a: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3200" b="1" dirty="0"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Publicação</a:t>
            </a:r>
            <a:r>
              <a:rPr lang="en-US" sz="3200" b="1" dirty="0">
                <a:latin typeface="Arial"/>
                <a:cs typeface="Arial"/>
              </a:rPr>
              <a:t> </a:t>
            </a:r>
            <a:r>
              <a:rPr lang="en-US" sz="3200" b="1" dirty="0" smtClean="0">
                <a:latin typeface="Arial"/>
                <a:cs typeface="Arial"/>
              </a:rPr>
              <a:t>-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maio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2014</a:t>
            </a: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3200" b="1" dirty="0"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Rede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com 9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países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consumidores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3200" b="1" baseline="0" dirty="0"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Conversações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com MPF, FGV, IMAZON, </a:t>
            </a:r>
            <a:r>
              <a:rPr kumimoji="0" lang="en-US" sz="32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Sema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PA, </a:t>
            </a:r>
            <a:r>
              <a:rPr kumimoji="0" lang="en-US" sz="32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Agentes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de </a:t>
            </a:r>
            <a:r>
              <a:rPr kumimoji="0" lang="en-US" sz="32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mercado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, </a:t>
            </a:r>
            <a:r>
              <a:rPr kumimoji="0" lang="en-US" sz="32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Comunidades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, </a:t>
            </a:r>
            <a:r>
              <a:rPr kumimoji="0" lang="en-US" sz="32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assentados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, </a:t>
            </a:r>
            <a:r>
              <a:rPr kumimoji="0" lang="en-US" sz="32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movimentos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2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sindicais</a:t>
            </a:r>
            <a:r>
              <a:rPr kumimoji="0" lang="en-US" sz="32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, FSC entre outros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70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628801"/>
            <a:ext cx="8229600" cy="4608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Forte </a:t>
            </a: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quadro</a:t>
            </a:r>
            <a:r>
              <a:rPr kumimoji="0" lang="en-US" sz="24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Ilegalidade</a:t>
            </a:r>
            <a:endParaRPr kumimoji="0" lang="en-US" sz="2400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b="1" dirty="0" err="1" smtClean="0">
                <a:latin typeface="Arial"/>
                <a:cs typeface="Arial"/>
              </a:rPr>
              <a:t>Mecanismos</a:t>
            </a:r>
            <a:r>
              <a:rPr lang="en-US" sz="2400" b="1" dirty="0" smtClean="0">
                <a:latin typeface="Arial"/>
                <a:cs typeface="Arial"/>
              </a:rPr>
              <a:t> de </a:t>
            </a:r>
            <a:r>
              <a:rPr lang="en-US" sz="2400" b="1" dirty="0" err="1" smtClean="0">
                <a:latin typeface="Arial"/>
                <a:cs typeface="Arial"/>
              </a:rPr>
              <a:t>controle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falhos</a:t>
            </a:r>
            <a:endParaRPr lang="en-US" sz="2400" b="1" dirty="0" smtClean="0"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b="1" dirty="0" err="1" smtClean="0">
                <a:latin typeface="Arial"/>
                <a:cs typeface="Arial"/>
              </a:rPr>
              <a:t>Fiscalização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insuficiente</a:t>
            </a:r>
            <a:endParaRPr lang="en-US" sz="2400" b="1" dirty="0" smtClean="0"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Falta</a:t>
            </a:r>
            <a:r>
              <a:rPr kumimoji="0" lang="en-US" sz="24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4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estrutura</a:t>
            </a:r>
            <a:r>
              <a:rPr kumimoji="0" lang="en-US" sz="24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4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nas</a:t>
            </a:r>
            <a:r>
              <a:rPr kumimoji="0" lang="en-US" sz="24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4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agências</a:t>
            </a:r>
            <a:r>
              <a:rPr kumimoji="0" lang="en-US" sz="24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4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que</a:t>
            </a:r>
            <a:r>
              <a:rPr kumimoji="0" lang="en-US" sz="24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4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regulamentam</a:t>
            </a:r>
            <a:r>
              <a:rPr kumimoji="0" lang="en-US" sz="2400" b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o </a:t>
            </a:r>
            <a:r>
              <a:rPr kumimoji="0" lang="en-US" sz="2400" b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setor</a:t>
            </a:r>
            <a:endParaRPr kumimoji="0" lang="en-US" sz="2400" b="1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b="1" baseline="0" dirty="0" err="1" smtClean="0">
                <a:latin typeface="Arial"/>
                <a:cs typeface="Arial"/>
              </a:rPr>
              <a:t>Não</a:t>
            </a:r>
            <a:r>
              <a:rPr lang="en-US" sz="2400" b="1" baseline="0" dirty="0" smtClean="0">
                <a:latin typeface="Arial"/>
                <a:cs typeface="Arial"/>
              </a:rPr>
              <a:t> </a:t>
            </a:r>
            <a:r>
              <a:rPr lang="en-US" sz="2400" b="1" baseline="0" dirty="0" err="1" smtClean="0">
                <a:latin typeface="Arial"/>
                <a:cs typeface="Arial"/>
              </a:rPr>
              <a:t>há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unificação</a:t>
            </a:r>
            <a:r>
              <a:rPr lang="en-US" sz="2400" b="1" dirty="0" smtClean="0">
                <a:latin typeface="Arial"/>
                <a:cs typeface="Arial"/>
              </a:rPr>
              <a:t> das </a:t>
            </a:r>
            <a:r>
              <a:rPr lang="en-US" sz="2400" b="1" dirty="0" err="1" smtClean="0">
                <a:latin typeface="Arial"/>
                <a:cs typeface="Arial"/>
              </a:rPr>
              <a:t>políticas</a:t>
            </a:r>
            <a:r>
              <a:rPr lang="en-US" sz="2400" b="1" dirty="0" smtClean="0">
                <a:latin typeface="Arial"/>
                <a:cs typeface="Arial"/>
              </a:rPr>
              <a:t> e </a:t>
            </a:r>
            <a:r>
              <a:rPr lang="en-US" sz="2400" b="1" dirty="0" err="1" smtClean="0">
                <a:latin typeface="Arial"/>
                <a:cs typeface="Arial"/>
              </a:rPr>
              <a:t>regramentos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para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setor</a:t>
            </a:r>
            <a:endParaRPr lang="en-US" sz="2400" b="1" dirty="0" smtClean="0"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Violência</a:t>
            </a:r>
            <a:r>
              <a:rPr kumimoji="0" lang="en-US" sz="24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– </a:t>
            </a: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assassinatos</a:t>
            </a:r>
            <a:r>
              <a:rPr kumimoji="0" lang="en-US" sz="24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– </a:t>
            </a: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trabalho</a:t>
            </a:r>
            <a:r>
              <a:rPr kumimoji="0" lang="en-US" sz="24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escravo</a:t>
            </a:r>
            <a:endParaRPr lang="en-US" sz="2400" b="1" dirty="0">
              <a:latin typeface="Arial"/>
              <a:cs typeface="Arial"/>
            </a:endParaRPr>
          </a:p>
          <a:p>
            <a:pPr marL="457200" marR="0" lvl="0" indent="-45720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Destruição</a:t>
            </a:r>
            <a:r>
              <a:rPr kumimoji="0" lang="en-US" sz="2400" b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2400" b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florestal</a:t>
            </a:r>
            <a:endParaRPr kumimoji="0" lang="en-US" sz="2400" b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5696" y="404664"/>
            <a:ext cx="205637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 smtClean="0"/>
              <a:t>Resultados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xmlns="" val="242980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764705"/>
            <a:ext cx="8229600" cy="4608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US" sz="3200" b="1" dirty="0" err="1">
                <a:latin typeface="Arial"/>
                <a:cs typeface="Arial"/>
              </a:rPr>
              <a:t>Perda</a:t>
            </a:r>
            <a:r>
              <a:rPr lang="en-US" sz="3200" b="1" dirty="0">
                <a:latin typeface="Arial"/>
                <a:cs typeface="Arial"/>
              </a:rPr>
              <a:t> de </a:t>
            </a:r>
            <a:r>
              <a:rPr lang="en-US" sz="3200" b="1" dirty="0" err="1">
                <a:latin typeface="Arial"/>
                <a:cs typeface="Arial"/>
              </a:rPr>
              <a:t>oportunidade</a:t>
            </a:r>
            <a:r>
              <a:rPr lang="en-US" sz="3200" b="1" dirty="0">
                <a:latin typeface="Arial"/>
                <a:cs typeface="Arial"/>
              </a:rPr>
              <a:t> </a:t>
            </a:r>
            <a:r>
              <a:rPr lang="en-US" sz="3200" b="1" dirty="0" err="1">
                <a:latin typeface="Arial"/>
                <a:cs typeface="Arial"/>
              </a:rPr>
              <a:t>econômica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1520" y="1557947"/>
            <a:ext cx="8208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pt-BR" dirty="0"/>
              <a:t>Exportações globais de madeira = ~ 53 bilhões de dólares em 2011. </a:t>
            </a:r>
          </a:p>
          <a:p>
            <a:pPr marL="285750" indent="-285750">
              <a:buFont typeface="Arial"/>
              <a:buChar char="•"/>
            </a:pPr>
            <a:r>
              <a:rPr lang="pt-BR" dirty="0"/>
              <a:t>Destes, 12,5 bilhões são madeiras tropicais nativas.</a:t>
            </a:r>
          </a:p>
          <a:p>
            <a:endParaRPr lang="pt-BR" dirty="0"/>
          </a:p>
          <a:p>
            <a:endParaRPr lang="pt-BR" dirty="0"/>
          </a:p>
          <a:p>
            <a:pPr marL="285750" indent="-285750">
              <a:buFont typeface="Arial"/>
              <a:buChar char="•"/>
            </a:pPr>
            <a:r>
              <a:rPr lang="pt-BR" dirty="0"/>
              <a:t>Maiores produtores madeira tropical = Indonésia, Brasil, Índia, Malásia e Nigéria </a:t>
            </a:r>
          </a:p>
          <a:p>
            <a:pPr marL="285750" indent="-285750">
              <a:buFont typeface="Arial"/>
              <a:buChar char="•"/>
            </a:pPr>
            <a:r>
              <a:rPr lang="pt-BR" dirty="0"/>
              <a:t>BR = 18% de toda produção tora,  38% total de serrada.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Mercado BR ~ R$5 </a:t>
            </a:r>
            <a:r>
              <a:rPr lang="en-US" dirty="0" err="1"/>
              <a:t>bilhões</a:t>
            </a:r>
            <a:r>
              <a:rPr lang="en-US" dirty="0"/>
              <a:t>/</a:t>
            </a:r>
            <a:r>
              <a:rPr lang="en-US" dirty="0" err="1"/>
              <a:t>ano</a:t>
            </a:r>
            <a:r>
              <a:rPr lang="en-US" dirty="0"/>
              <a:t> – 20% </a:t>
            </a:r>
            <a:r>
              <a:rPr lang="en-US" dirty="0" err="1"/>
              <a:t>exportado</a:t>
            </a:r>
            <a:r>
              <a:rPr lang="en-US" dirty="0"/>
              <a:t> – 80% </a:t>
            </a:r>
            <a:r>
              <a:rPr lang="en-US" dirty="0" err="1"/>
              <a:t>consumo</a:t>
            </a:r>
            <a:r>
              <a:rPr lang="en-US" dirty="0"/>
              <a:t> BR</a:t>
            </a:r>
          </a:p>
          <a:p>
            <a:pPr marL="285750" indent="-285750">
              <a:buFont typeface="Arial"/>
              <a:buChar char="•"/>
            </a:pPr>
            <a:r>
              <a:rPr lang="pt-BR" dirty="0"/>
              <a:t>Pará 2012 = </a:t>
            </a:r>
            <a:r>
              <a:rPr lang="pt-BR" dirty="0" err="1"/>
              <a:t>R</a:t>
            </a:r>
            <a:r>
              <a:rPr lang="pt-BR" dirty="0"/>
              <a:t>$ 2,8 bilhões - 20% foram exportados e 80% consumo local</a:t>
            </a:r>
          </a:p>
          <a:p>
            <a:endParaRPr lang="pt-BR" dirty="0"/>
          </a:p>
          <a:p>
            <a:endParaRPr lang="pt-BR" dirty="0"/>
          </a:p>
          <a:p>
            <a:pPr marL="285750" indent="-285750">
              <a:buFont typeface="Arial"/>
              <a:buChar char="•"/>
            </a:pPr>
            <a:r>
              <a:rPr lang="pt-BR" dirty="0"/>
              <a:t>Entre 60 – 80% toda madeira explorada na Amazônia é ilegal</a:t>
            </a:r>
          </a:p>
          <a:p>
            <a:pPr marL="285750" indent="-285750">
              <a:buFont typeface="Arial"/>
              <a:buChar char="•"/>
            </a:pPr>
            <a:r>
              <a:rPr lang="pt-BR" dirty="0"/>
              <a:t>Pará - 2011 e 2012 - 78% da </a:t>
            </a:r>
            <a:r>
              <a:rPr lang="pt-BR" dirty="0" smtClean="0"/>
              <a:t>áreas de exploração </a:t>
            </a:r>
            <a:r>
              <a:rPr lang="pt-BR" dirty="0"/>
              <a:t>não </a:t>
            </a:r>
            <a:r>
              <a:rPr lang="pt-BR" dirty="0" smtClean="0"/>
              <a:t>tiveram </a:t>
            </a:r>
            <a:r>
              <a:rPr lang="pt-BR" dirty="0"/>
              <a:t>autorização</a:t>
            </a:r>
          </a:p>
          <a:p>
            <a:pPr marL="285750" indent="-285750">
              <a:buFont typeface="Arial"/>
              <a:buChar char="•"/>
            </a:pPr>
            <a:r>
              <a:rPr lang="pt-BR" dirty="0"/>
              <a:t>MT = 54% sem autorização.</a:t>
            </a:r>
          </a:p>
        </p:txBody>
      </p:sp>
    </p:spTree>
    <p:extLst>
      <p:ext uri="{BB962C8B-B14F-4D97-AF65-F5344CB8AC3E}">
        <p14:creationId xmlns:p14="http://schemas.microsoft.com/office/powerpoint/2010/main" xmlns="" val="292486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764705"/>
            <a:ext cx="8229600" cy="4608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US" sz="3200" b="1" dirty="0" err="1" smtClean="0">
                <a:latin typeface="Arial"/>
                <a:cs typeface="Arial"/>
              </a:rPr>
              <a:t>Países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err="1" smtClean="0">
                <a:latin typeface="Arial"/>
                <a:cs typeface="Arial"/>
              </a:rPr>
              <a:t>compradores</a:t>
            </a:r>
            <a:endParaRPr lang="en-US" sz="3200" b="1" dirty="0">
              <a:latin typeface="Arial"/>
              <a:cs typeface="Arial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38200024"/>
              </p:ext>
            </p:extLst>
          </p:nvPr>
        </p:nvGraphicFramePr>
        <p:xfrm>
          <a:off x="683568" y="1556792"/>
          <a:ext cx="777686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61061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764705"/>
            <a:ext cx="8229600" cy="4608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US" sz="3200" b="1" dirty="0" err="1" smtClean="0">
                <a:latin typeface="Arial"/>
                <a:cs typeface="Arial"/>
              </a:rPr>
              <a:t>Considerações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1520" y="2200796"/>
            <a:ext cx="8208912" cy="3319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x-none" dirty="0" smtClean="0"/>
              <a:t>Estados precisam de regras únicas e sistemas eficientes</a:t>
            </a:r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x-none" dirty="0" smtClean="0"/>
              <a:t>Governo Federal deve capitanear reformas necessárias</a:t>
            </a:r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en-US" dirty="0" smtClean="0"/>
              <a:t>R</a:t>
            </a:r>
            <a:r>
              <a:rPr lang="x-none" dirty="0" smtClean="0"/>
              <a:t>evisão do que já foi aprovado</a:t>
            </a:r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x-none" dirty="0" smtClean="0"/>
              <a:t>Aprimoramento e novos mecanismos de controle</a:t>
            </a:r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x-none" dirty="0" smtClean="0"/>
              <a:t>Solução de longo prazo – investimentos</a:t>
            </a:r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x-none" dirty="0"/>
              <a:t>Madeira pode ser uma salvação para a floresta</a:t>
            </a:r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x-none" dirty="0"/>
              <a:t>Setor emprega 200.000 pessoas e gera receita ordem de R$5bi/ano.</a:t>
            </a:r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x-none" dirty="0"/>
              <a:t>Está </a:t>
            </a:r>
            <a:r>
              <a:rPr lang="x-none" dirty="0" smtClean="0"/>
              <a:t>fora </a:t>
            </a:r>
            <a:r>
              <a:rPr lang="x-none" dirty="0"/>
              <a:t>de </a:t>
            </a:r>
            <a:r>
              <a:rPr lang="x-none" dirty="0" smtClean="0"/>
              <a:t>controle – impactos de mercado</a:t>
            </a:r>
            <a:endParaRPr lang="x-none" dirty="0"/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01949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764705"/>
            <a:ext cx="9036496" cy="4608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US" sz="3200" b="1" dirty="0" err="1" smtClean="0">
                <a:latin typeface="Arial"/>
                <a:cs typeface="Arial"/>
              </a:rPr>
              <a:t>Considerações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err="1" smtClean="0">
                <a:latin typeface="Arial"/>
                <a:cs typeface="Arial"/>
              </a:rPr>
              <a:t>finais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053278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800" dirty="0" smtClean="0"/>
              <a:t>O problema e o dever social</a:t>
            </a:r>
          </a:p>
          <a:p>
            <a:pPr algn="ctr"/>
            <a:endParaRPr lang="x-none" sz="2800" dirty="0"/>
          </a:p>
          <a:p>
            <a:pPr algn="ctr"/>
            <a:endParaRPr lang="x-none" sz="2800" dirty="0" smtClean="0"/>
          </a:p>
          <a:p>
            <a:pPr algn="ctr"/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xmlns="" val="131696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presentacao_PPT_green-2014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082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281</Words>
  <Application>Microsoft Office PowerPoint</Application>
  <PresentationFormat>Apresentação na tela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Cia Amante de Teatro</dc:creator>
  <cp:lastModifiedBy>colive</cp:lastModifiedBy>
  <cp:revision>19</cp:revision>
  <dcterms:created xsi:type="dcterms:W3CDTF">2014-06-02T18:42:48Z</dcterms:created>
  <dcterms:modified xsi:type="dcterms:W3CDTF">2014-09-03T17:14:13Z</dcterms:modified>
</cp:coreProperties>
</file>