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4" r:id="rId5"/>
    <p:sldId id="266" r:id="rId6"/>
    <p:sldId id="265" r:id="rId7"/>
    <p:sldId id="267" r:id="rId8"/>
    <p:sldId id="268" r:id="rId9"/>
    <p:sldId id="262" r:id="rId10"/>
    <p:sldId id="257" r:id="rId11"/>
    <p:sldId id="258" r:id="rId12"/>
    <p:sldId id="259" r:id="rId13"/>
    <p:sldId id="269" r:id="rId14"/>
    <p:sldId id="271" r:id="rId15"/>
    <p:sldId id="270" r:id="rId16"/>
    <p:sldId id="272" r:id="rId17"/>
    <p:sldId id="273"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10" d="100"/>
          <a:sy n="110" d="100"/>
        </p:scale>
        <p:origin x="-594" y="-2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AC5F22-F3BC-A19C-AEDC-57047892EEA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1F57893A-EE76-716D-866D-FE8B0BDB6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F6C9F982-EA46-B3A4-62EE-2FA4D2C65E5F}"/>
              </a:ext>
            </a:extLst>
          </p:cNvPr>
          <p:cNvSpPr>
            <a:spLocks noGrp="1"/>
          </p:cNvSpPr>
          <p:nvPr>
            <p:ph type="dt" sz="half" idx="10"/>
          </p:nvPr>
        </p:nvSpPr>
        <p:spPr/>
        <p:txBody>
          <a:bodyPr/>
          <a:lstStyle/>
          <a:p>
            <a:fld id="{F5AEA445-E040-45B1-B0E2-FE33986530E9}" type="datetimeFigureOut">
              <a:rPr lang="pt-BR" smtClean="0"/>
              <a:pPr/>
              <a:t>15/09/2023</a:t>
            </a:fld>
            <a:endParaRPr lang="pt-BR"/>
          </a:p>
        </p:txBody>
      </p:sp>
      <p:sp>
        <p:nvSpPr>
          <p:cNvPr id="5" name="Espaço Reservado para Rodapé 4">
            <a:extLst>
              <a:ext uri="{FF2B5EF4-FFF2-40B4-BE49-F238E27FC236}">
                <a16:creationId xmlns:a16="http://schemas.microsoft.com/office/drawing/2014/main" xmlns="" id="{BF53A1B7-E751-59B8-B207-9B0BEB7860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B1DB94D9-A8FE-8FD2-95D4-3A65DC65A259}"/>
              </a:ext>
            </a:extLst>
          </p:cNvPr>
          <p:cNvSpPr>
            <a:spLocks noGrp="1"/>
          </p:cNvSpPr>
          <p:nvPr>
            <p:ph type="sldNum" sz="quarter" idx="12"/>
          </p:nvPr>
        </p:nvSpPr>
        <p:spPr/>
        <p:txBody>
          <a:bodyPr/>
          <a:lstStyle/>
          <a:p>
            <a:fld id="{CFD537AE-135F-4373-BB3A-D0C3E6F5CA76}" type="slidenum">
              <a:rPr lang="pt-BR" smtClean="0"/>
              <a:pPr/>
              <a:t>‹nº›</a:t>
            </a:fld>
            <a:endParaRPr lang="pt-BR"/>
          </a:p>
        </p:txBody>
      </p:sp>
    </p:spTree>
    <p:extLst>
      <p:ext uri="{BB962C8B-B14F-4D97-AF65-F5344CB8AC3E}">
        <p14:creationId xmlns:p14="http://schemas.microsoft.com/office/powerpoint/2010/main" xmlns="" val="379483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9BA1C5-949B-1F57-4768-F973868C0EA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95AEA0D1-F849-76B4-84E1-91134DE1AD1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D59C21D5-544F-CDFB-DA7D-35C2A180AE24}"/>
              </a:ext>
            </a:extLst>
          </p:cNvPr>
          <p:cNvSpPr>
            <a:spLocks noGrp="1"/>
          </p:cNvSpPr>
          <p:nvPr>
            <p:ph type="dt" sz="half" idx="10"/>
          </p:nvPr>
        </p:nvSpPr>
        <p:spPr/>
        <p:txBody>
          <a:bodyPr/>
          <a:lstStyle/>
          <a:p>
            <a:fld id="{F5AEA445-E040-45B1-B0E2-FE33986530E9}" type="datetimeFigureOut">
              <a:rPr lang="pt-BR" smtClean="0"/>
              <a:pPr/>
              <a:t>15/09/2023</a:t>
            </a:fld>
            <a:endParaRPr lang="pt-BR"/>
          </a:p>
        </p:txBody>
      </p:sp>
      <p:sp>
        <p:nvSpPr>
          <p:cNvPr id="5" name="Espaço Reservado para Rodapé 4">
            <a:extLst>
              <a:ext uri="{FF2B5EF4-FFF2-40B4-BE49-F238E27FC236}">
                <a16:creationId xmlns:a16="http://schemas.microsoft.com/office/drawing/2014/main" xmlns="" id="{FE4DBB79-D22E-DB8F-4FB7-3C8AAA42A5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775C05AA-0C4C-79A3-540F-DE8CA8D56253}"/>
              </a:ext>
            </a:extLst>
          </p:cNvPr>
          <p:cNvSpPr>
            <a:spLocks noGrp="1"/>
          </p:cNvSpPr>
          <p:nvPr>
            <p:ph type="sldNum" sz="quarter" idx="12"/>
          </p:nvPr>
        </p:nvSpPr>
        <p:spPr/>
        <p:txBody>
          <a:bodyPr/>
          <a:lstStyle/>
          <a:p>
            <a:fld id="{CFD537AE-135F-4373-BB3A-D0C3E6F5CA76}" type="slidenum">
              <a:rPr lang="pt-BR" smtClean="0"/>
              <a:pPr/>
              <a:t>‹nº›</a:t>
            </a:fld>
            <a:endParaRPr lang="pt-BR"/>
          </a:p>
        </p:txBody>
      </p:sp>
    </p:spTree>
    <p:extLst>
      <p:ext uri="{BB962C8B-B14F-4D97-AF65-F5344CB8AC3E}">
        <p14:creationId xmlns:p14="http://schemas.microsoft.com/office/powerpoint/2010/main" xmlns="" val="79933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91D29A9-F2D5-2D65-2EA2-2E6E478DA39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B1B0CCB5-23F0-C6FC-2664-C26DEC7B27E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7AD69B04-3CCD-A051-9E43-0856EB626C84}"/>
              </a:ext>
            </a:extLst>
          </p:cNvPr>
          <p:cNvSpPr>
            <a:spLocks noGrp="1"/>
          </p:cNvSpPr>
          <p:nvPr>
            <p:ph type="dt" sz="half" idx="10"/>
          </p:nvPr>
        </p:nvSpPr>
        <p:spPr/>
        <p:txBody>
          <a:bodyPr/>
          <a:lstStyle/>
          <a:p>
            <a:fld id="{F5AEA445-E040-45B1-B0E2-FE33986530E9}" type="datetimeFigureOut">
              <a:rPr lang="pt-BR" smtClean="0"/>
              <a:pPr/>
              <a:t>15/09/2023</a:t>
            </a:fld>
            <a:endParaRPr lang="pt-BR"/>
          </a:p>
        </p:txBody>
      </p:sp>
      <p:sp>
        <p:nvSpPr>
          <p:cNvPr id="5" name="Espaço Reservado para Rodapé 4">
            <a:extLst>
              <a:ext uri="{FF2B5EF4-FFF2-40B4-BE49-F238E27FC236}">
                <a16:creationId xmlns:a16="http://schemas.microsoft.com/office/drawing/2014/main" xmlns="" id="{E3169DD3-A086-8713-D58E-D2609F9B045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694CB839-4C6A-4912-7E55-77D5B9B54EE0}"/>
              </a:ext>
            </a:extLst>
          </p:cNvPr>
          <p:cNvSpPr>
            <a:spLocks noGrp="1"/>
          </p:cNvSpPr>
          <p:nvPr>
            <p:ph type="sldNum" sz="quarter" idx="12"/>
          </p:nvPr>
        </p:nvSpPr>
        <p:spPr/>
        <p:txBody>
          <a:bodyPr/>
          <a:lstStyle/>
          <a:p>
            <a:fld id="{CFD537AE-135F-4373-BB3A-D0C3E6F5CA76}" type="slidenum">
              <a:rPr lang="pt-BR" smtClean="0"/>
              <a:pPr/>
              <a:t>‹nº›</a:t>
            </a:fld>
            <a:endParaRPr lang="pt-BR"/>
          </a:p>
        </p:txBody>
      </p:sp>
    </p:spTree>
    <p:extLst>
      <p:ext uri="{BB962C8B-B14F-4D97-AF65-F5344CB8AC3E}">
        <p14:creationId xmlns:p14="http://schemas.microsoft.com/office/powerpoint/2010/main" xmlns="" val="299501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DC310A-3709-F4CF-4792-38601CFBBE5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6A9549A4-3FC2-4691-4851-DC0E259184A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6F3DB7A8-0245-EB1D-06B6-0EC2A87A2297}"/>
              </a:ext>
            </a:extLst>
          </p:cNvPr>
          <p:cNvSpPr>
            <a:spLocks noGrp="1"/>
          </p:cNvSpPr>
          <p:nvPr>
            <p:ph type="dt" sz="half" idx="10"/>
          </p:nvPr>
        </p:nvSpPr>
        <p:spPr/>
        <p:txBody>
          <a:bodyPr/>
          <a:lstStyle/>
          <a:p>
            <a:fld id="{F5AEA445-E040-45B1-B0E2-FE33986530E9}" type="datetimeFigureOut">
              <a:rPr lang="pt-BR" smtClean="0"/>
              <a:pPr/>
              <a:t>15/09/2023</a:t>
            </a:fld>
            <a:endParaRPr lang="pt-BR"/>
          </a:p>
        </p:txBody>
      </p:sp>
      <p:sp>
        <p:nvSpPr>
          <p:cNvPr id="5" name="Espaço Reservado para Rodapé 4">
            <a:extLst>
              <a:ext uri="{FF2B5EF4-FFF2-40B4-BE49-F238E27FC236}">
                <a16:creationId xmlns:a16="http://schemas.microsoft.com/office/drawing/2014/main" xmlns="" id="{92F01082-11D1-F9AC-FA52-62AFEACAD8C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FF9D6292-37C6-25DB-0E14-E4F7BC9571ED}"/>
              </a:ext>
            </a:extLst>
          </p:cNvPr>
          <p:cNvSpPr>
            <a:spLocks noGrp="1"/>
          </p:cNvSpPr>
          <p:nvPr>
            <p:ph type="sldNum" sz="quarter" idx="12"/>
          </p:nvPr>
        </p:nvSpPr>
        <p:spPr/>
        <p:txBody>
          <a:bodyPr/>
          <a:lstStyle/>
          <a:p>
            <a:fld id="{CFD537AE-135F-4373-BB3A-D0C3E6F5CA76}" type="slidenum">
              <a:rPr lang="pt-BR" smtClean="0"/>
              <a:pPr/>
              <a:t>‹nº›</a:t>
            </a:fld>
            <a:endParaRPr lang="pt-BR"/>
          </a:p>
        </p:txBody>
      </p:sp>
    </p:spTree>
    <p:extLst>
      <p:ext uri="{BB962C8B-B14F-4D97-AF65-F5344CB8AC3E}">
        <p14:creationId xmlns:p14="http://schemas.microsoft.com/office/powerpoint/2010/main" xmlns="" val="288242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7A8094-F75B-D9E3-D293-99EDDB0F503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F419C47D-7D41-4991-B067-C202A8EAF3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584C5CFB-BDEA-ED7E-52B6-8D55659B7D5D}"/>
              </a:ext>
            </a:extLst>
          </p:cNvPr>
          <p:cNvSpPr>
            <a:spLocks noGrp="1"/>
          </p:cNvSpPr>
          <p:nvPr>
            <p:ph type="dt" sz="half" idx="10"/>
          </p:nvPr>
        </p:nvSpPr>
        <p:spPr/>
        <p:txBody>
          <a:bodyPr/>
          <a:lstStyle/>
          <a:p>
            <a:fld id="{F5AEA445-E040-45B1-B0E2-FE33986530E9}" type="datetimeFigureOut">
              <a:rPr lang="pt-BR" smtClean="0"/>
              <a:pPr/>
              <a:t>15/09/2023</a:t>
            </a:fld>
            <a:endParaRPr lang="pt-BR"/>
          </a:p>
        </p:txBody>
      </p:sp>
      <p:sp>
        <p:nvSpPr>
          <p:cNvPr id="5" name="Espaço Reservado para Rodapé 4">
            <a:extLst>
              <a:ext uri="{FF2B5EF4-FFF2-40B4-BE49-F238E27FC236}">
                <a16:creationId xmlns:a16="http://schemas.microsoft.com/office/drawing/2014/main" xmlns="" id="{AE2611C3-1C53-EF1E-9A81-E8D4F2EB5AF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32AF39DA-33C2-7012-1500-A13EC644590B}"/>
              </a:ext>
            </a:extLst>
          </p:cNvPr>
          <p:cNvSpPr>
            <a:spLocks noGrp="1"/>
          </p:cNvSpPr>
          <p:nvPr>
            <p:ph type="sldNum" sz="quarter" idx="12"/>
          </p:nvPr>
        </p:nvSpPr>
        <p:spPr/>
        <p:txBody>
          <a:bodyPr/>
          <a:lstStyle/>
          <a:p>
            <a:fld id="{CFD537AE-135F-4373-BB3A-D0C3E6F5CA76}" type="slidenum">
              <a:rPr lang="pt-BR" smtClean="0"/>
              <a:pPr/>
              <a:t>‹nº›</a:t>
            </a:fld>
            <a:endParaRPr lang="pt-BR"/>
          </a:p>
        </p:txBody>
      </p:sp>
    </p:spTree>
    <p:extLst>
      <p:ext uri="{BB962C8B-B14F-4D97-AF65-F5344CB8AC3E}">
        <p14:creationId xmlns:p14="http://schemas.microsoft.com/office/powerpoint/2010/main" xmlns="" val="170555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B58CBF-925D-50E1-9726-4CEE460F3D5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F27C7915-FF13-A350-E60B-EFAE658E63F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BC577D88-B907-FBD3-6768-27E710ECF60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CC27A779-10D5-952D-6368-CD8C4AD3AE5C}"/>
              </a:ext>
            </a:extLst>
          </p:cNvPr>
          <p:cNvSpPr>
            <a:spLocks noGrp="1"/>
          </p:cNvSpPr>
          <p:nvPr>
            <p:ph type="dt" sz="half" idx="10"/>
          </p:nvPr>
        </p:nvSpPr>
        <p:spPr/>
        <p:txBody>
          <a:bodyPr/>
          <a:lstStyle/>
          <a:p>
            <a:fld id="{F5AEA445-E040-45B1-B0E2-FE33986530E9}" type="datetimeFigureOut">
              <a:rPr lang="pt-BR" smtClean="0"/>
              <a:pPr/>
              <a:t>15/09/2023</a:t>
            </a:fld>
            <a:endParaRPr lang="pt-BR"/>
          </a:p>
        </p:txBody>
      </p:sp>
      <p:sp>
        <p:nvSpPr>
          <p:cNvPr id="6" name="Espaço Reservado para Rodapé 5">
            <a:extLst>
              <a:ext uri="{FF2B5EF4-FFF2-40B4-BE49-F238E27FC236}">
                <a16:creationId xmlns:a16="http://schemas.microsoft.com/office/drawing/2014/main" xmlns="" id="{EBBE0870-D9CC-6CBF-68DE-9559187825F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130E93A4-BAF9-00DE-281A-546153399CF8}"/>
              </a:ext>
            </a:extLst>
          </p:cNvPr>
          <p:cNvSpPr>
            <a:spLocks noGrp="1"/>
          </p:cNvSpPr>
          <p:nvPr>
            <p:ph type="sldNum" sz="quarter" idx="12"/>
          </p:nvPr>
        </p:nvSpPr>
        <p:spPr/>
        <p:txBody>
          <a:bodyPr/>
          <a:lstStyle/>
          <a:p>
            <a:fld id="{CFD537AE-135F-4373-BB3A-D0C3E6F5CA76}" type="slidenum">
              <a:rPr lang="pt-BR" smtClean="0"/>
              <a:pPr/>
              <a:t>‹nº›</a:t>
            </a:fld>
            <a:endParaRPr lang="pt-BR"/>
          </a:p>
        </p:txBody>
      </p:sp>
    </p:spTree>
    <p:extLst>
      <p:ext uri="{BB962C8B-B14F-4D97-AF65-F5344CB8AC3E}">
        <p14:creationId xmlns:p14="http://schemas.microsoft.com/office/powerpoint/2010/main" xmlns="" val="2904570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A8CA13-111F-8B91-1BFE-2C331CB1CBC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1E115DE7-B70C-EC3F-2F07-3175774052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5D70EF89-E711-AD17-FBD0-18A18627700C}"/>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D13B68B0-2321-7B60-F6CE-3D4B33B311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31562BB1-5312-B9E4-85DB-A218F204709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7797E343-95E2-98F7-0A03-39651F27CA7A}"/>
              </a:ext>
            </a:extLst>
          </p:cNvPr>
          <p:cNvSpPr>
            <a:spLocks noGrp="1"/>
          </p:cNvSpPr>
          <p:nvPr>
            <p:ph type="dt" sz="half" idx="10"/>
          </p:nvPr>
        </p:nvSpPr>
        <p:spPr/>
        <p:txBody>
          <a:bodyPr/>
          <a:lstStyle/>
          <a:p>
            <a:fld id="{F5AEA445-E040-45B1-B0E2-FE33986530E9}" type="datetimeFigureOut">
              <a:rPr lang="pt-BR" smtClean="0"/>
              <a:pPr/>
              <a:t>15/09/2023</a:t>
            </a:fld>
            <a:endParaRPr lang="pt-BR"/>
          </a:p>
        </p:txBody>
      </p:sp>
      <p:sp>
        <p:nvSpPr>
          <p:cNvPr id="8" name="Espaço Reservado para Rodapé 7">
            <a:extLst>
              <a:ext uri="{FF2B5EF4-FFF2-40B4-BE49-F238E27FC236}">
                <a16:creationId xmlns:a16="http://schemas.microsoft.com/office/drawing/2014/main" xmlns="" id="{740D9332-C37B-463F-C44A-4BF02E49453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209DBBEB-177F-3A23-1EA0-2EC5E201ACBF}"/>
              </a:ext>
            </a:extLst>
          </p:cNvPr>
          <p:cNvSpPr>
            <a:spLocks noGrp="1"/>
          </p:cNvSpPr>
          <p:nvPr>
            <p:ph type="sldNum" sz="quarter" idx="12"/>
          </p:nvPr>
        </p:nvSpPr>
        <p:spPr/>
        <p:txBody>
          <a:bodyPr/>
          <a:lstStyle/>
          <a:p>
            <a:fld id="{CFD537AE-135F-4373-BB3A-D0C3E6F5CA76}" type="slidenum">
              <a:rPr lang="pt-BR" smtClean="0"/>
              <a:pPr/>
              <a:t>‹nº›</a:t>
            </a:fld>
            <a:endParaRPr lang="pt-BR"/>
          </a:p>
        </p:txBody>
      </p:sp>
    </p:spTree>
    <p:extLst>
      <p:ext uri="{BB962C8B-B14F-4D97-AF65-F5344CB8AC3E}">
        <p14:creationId xmlns:p14="http://schemas.microsoft.com/office/powerpoint/2010/main" xmlns="" val="404564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4A74BE5-58F0-30D3-83B2-900FF55844E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E515BEC1-5C07-A8E4-CFFC-7959757B4150}"/>
              </a:ext>
            </a:extLst>
          </p:cNvPr>
          <p:cNvSpPr>
            <a:spLocks noGrp="1"/>
          </p:cNvSpPr>
          <p:nvPr>
            <p:ph type="dt" sz="half" idx="10"/>
          </p:nvPr>
        </p:nvSpPr>
        <p:spPr/>
        <p:txBody>
          <a:bodyPr/>
          <a:lstStyle/>
          <a:p>
            <a:fld id="{F5AEA445-E040-45B1-B0E2-FE33986530E9}" type="datetimeFigureOut">
              <a:rPr lang="pt-BR" smtClean="0"/>
              <a:pPr/>
              <a:t>15/09/2023</a:t>
            </a:fld>
            <a:endParaRPr lang="pt-BR"/>
          </a:p>
        </p:txBody>
      </p:sp>
      <p:sp>
        <p:nvSpPr>
          <p:cNvPr id="4" name="Espaço Reservado para Rodapé 3">
            <a:extLst>
              <a:ext uri="{FF2B5EF4-FFF2-40B4-BE49-F238E27FC236}">
                <a16:creationId xmlns:a16="http://schemas.microsoft.com/office/drawing/2014/main" xmlns="" id="{CB984375-FED6-4FA5-FF3E-42117D3B605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4883BE4B-9BA2-6313-E7B8-64D7D48348B1}"/>
              </a:ext>
            </a:extLst>
          </p:cNvPr>
          <p:cNvSpPr>
            <a:spLocks noGrp="1"/>
          </p:cNvSpPr>
          <p:nvPr>
            <p:ph type="sldNum" sz="quarter" idx="12"/>
          </p:nvPr>
        </p:nvSpPr>
        <p:spPr/>
        <p:txBody>
          <a:bodyPr/>
          <a:lstStyle/>
          <a:p>
            <a:fld id="{CFD537AE-135F-4373-BB3A-D0C3E6F5CA76}" type="slidenum">
              <a:rPr lang="pt-BR" smtClean="0"/>
              <a:pPr/>
              <a:t>‹nº›</a:t>
            </a:fld>
            <a:endParaRPr lang="pt-BR"/>
          </a:p>
        </p:txBody>
      </p:sp>
    </p:spTree>
    <p:extLst>
      <p:ext uri="{BB962C8B-B14F-4D97-AF65-F5344CB8AC3E}">
        <p14:creationId xmlns:p14="http://schemas.microsoft.com/office/powerpoint/2010/main" xmlns="" val="293033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41F3C06E-4F7D-B439-C6AD-5969D0AE14D9}"/>
              </a:ext>
            </a:extLst>
          </p:cNvPr>
          <p:cNvSpPr>
            <a:spLocks noGrp="1"/>
          </p:cNvSpPr>
          <p:nvPr>
            <p:ph type="dt" sz="half" idx="10"/>
          </p:nvPr>
        </p:nvSpPr>
        <p:spPr/>
        <p:txBody>
          <a:bodyPr/>
          <a:lstStyle/>
          <a:p>
            <a:fld id="{F5AEA445-E040-45B1-B0E2-FE33986530E9}" type="datetimeFigureOut">
              <a:rPr lang="pt-BR" smtClean="0"/>
              <a:pPr/>
              <a:t>15/09/2023</a:t>
            </a:fld>
            <a:endParaRPr lang="pt-BR"/>
          </a:p>
        </p:txBody>
      </p:sp>
      <p:sp>
        <p:nvSpPr>
          <p:cNvPr id="3" name="Espaço Reservado para Rodapé 2">
            <a:extLst>
              <a:ext uri="{FF2B5EF4-FFF2-40B4-BE49-F238E27FC236}">
                <a16:creationId xmlns:a16="http://schemas.microsoft.com/office/drawing/2014/main" xmlns="" id="{3A6F0EA1-88F0-46BC-BA1B-D489E1F59308}"/>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5DAEADB5-A6BA-82A5-851F-D0529D28B4FA}"/>
              </a:ext>
            </a:extLst>
          </p:cNvPr>
          <p:cNvSpPr>
            <a:spLocks noGrp="1"/>
          </p:cNvSpPr>
          <p:nvPr>
            <p:ph type="sldNum" sz="quarter" idx="12"/>
          </p:nvPr>
        </p:nvSpPr>
        <p:spPr/>
        <p:txBody>
          <a:bodyPr/>
          <a:lstStyle/>
          <a:p>
            <a:fld id="{CFD537AE-135F-4373-BB3A-D0C3E6F5CA76}" type="slidenum">
              <a:rPr lang="pt-BR" smtClean="0"/>
              <a:pPr/>
              <a:t>‹nº›</a:t>
            </a:fld>
            <a:endParaRPr lang="pt-BR"/>
          </a:p>
        </p:txBody>
      </p:sp>
    </p:spTree>
    <p:extLst>
      <p:ext uri="{BB962C8B-B14F-4D97-AF65-F5344CB8AC3E}">
        <p14:creationId xmlns:p14="http://schemas.microsoft.com/office/powerpoint/2010/main" xmlns="" val="224976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78AD0FA-88D0-B936-3D22-68C7302FAAA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C9E4EE0E-65E3-295D-7A25-53E162CDC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CE96F340-8210-83AB-842E-4455401E8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479683C1-AE15-6C34-9076-52FB01CDCD02}"/>
              </a:ext>
            </a:extLst>
          </p:cNvPr>
          <p:cNvSpPr>
            <a:spLocks noGrp="1"/>
          </p:cNvSpPr>
          <p:nvPr>
            <p:ph type="dt" sz="half" idx="10"/>
          </p:nvPr>
        </p:nvSpPr>
        <p:spPr/>
        <p:txBody>
          <a:bodyPr/>
          <a:lstStyle/>
          <a:p>
            <a:fld id="{F5AEA445-E040-45B1-B0E2-FE33986530E9}" type="datetimeFigureOut">
              <a:rPr lang="pt-BR" smtClean="0"/>
              <a:pPr/>
              <a:t>15/09/2023</a:t>
            </a:fld>
            <a:endParaRPr lang="pt-BR"/>
          </a:p>
        </p:txBody>
      </p:sp>
      <p:sp>
        <p:nvSpPr>
          <p:cNvPr id="6" name="Espaço Reservado para Rodapé 5">
            <a:extLst>
              <a:ext uri="{FF2B5EF4-FFF2-40B4-BE49-F238E27FC236}">
                <a16:creationId xmlns:a16="http://schemas.microsoft.com/office/drawing/2014/main" xmlns="" id="{1E807374-4AA7-70E5-4890-243632E1301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30415086-836D-337F-182B-C6C1D2ABB861}"/>
              </a:ext>
            </a:extLst>
          </p:cNvPr>
          <p:cNvSpPr>
            <a:spLocks noGrp="1"/>
          </p:cNvSpPr>
          <p:nvPr>
            <p:ph type="sldNum" sz="quarter" idx="12"/>
          </p:nvPr>
        </p:nvSpPr>
        <p:spPr/>
        <p:txBody>
          <a:bodyPr/>
          <a:lstStyle/>
          <a:p>
            <a:fld id="{CFD537AE-135F-4373-BB3A-D0C3E6F5CA76}" type="slidenum">
              <a:rPr lang="pt-BR" smtClean="0"/>
              <a:pPr/>
              <a:t>‹nº›</a:t>
            </a:fld>
            <a:endParaRPr lang="pt-BR"/>
          </a:p>
        </p:txBody>
      </p:sp>
    </p:spTree>
    <p:extLst>
      <p:ext uri="{BB962C8B-B14F-4D97-AF65-F5344CB8AC3E}">
        <p14:creationId xmlns:p14="http://schemas.microsoft.com/office/powerpoint/2010/main" xmlns="" val="61844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146DE8-0358-A9E2-E3D6-B8D2873E228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17E16E39-D228-FCDF-DE9D-7D4DE2754A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2450A677-49D0-2FE0-7BC7-35A854507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6DBA5E88-3388-3D95-271C-DF1F65E90316}"/>
              </a:ext>
            </a:extLst>
          </p:cNvPr>
          <p:cNvSpPr>
            <a:spLocks noGrp="1"/>
          </p:cNvSpPr>
          <p:nvPr>
            <p:ph type="dt" sz="half" idx="10"/>
          </p:nvPr>
        </p:nvSpPr>
        <p:spPr/>
        <p:txBody>
          <a:bodyPr/>
          <a:lstStyle/>
          <a:p>
            <a:fld id="{F5AEA445-E040-45B1-B0E2-FE33986530E9}" type="datetimeFigureOut">
              <a:rPr lang="pt-BR" smtClean="0"/>
              <a:pPr/>
              <a:t>15/09/2023</a:t>
            </a:fld>
            <a:endParaRPr lang="pt-BR"/>
          </a:p>
        </p:txBody>
      </p:sp>
      <p:sp>
        <p:nvSpPr>
          <p:cNvPr id="6" name="Espaço Reservado para Rodapé 5">
            <a:extLst>
              <a:ext uri="{FF2B5EF4-FFF2-40B4-BE49-F238E27FC236}">
                <a16:creationId xmlns:a16="http://schemas.microsoft.com/office/drawing/2014/main" xmlns="" id="{0EBBA556-72F9-398B-2A10-216DE804DCF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ED329238-E517-83BB-2283-4556AA537696}"/>
              </a:ext>
            </a:extLst>
          </p:cNvPr>
          <p:cNvSpPr>
            <a:spLocks noGrp="1"/>
          </p:cNvSpPr>
          <p:nvPr>
            <p:ph type="sldNum" sz="quarter" idx="12"/>
          </p:nvPr>
        </p:nvSpPr>
        <p:spPr/>
        <p:txBody>
          <a:bodyPr/>
          <a:lstStyle/>
          <a:p>
            <a:fld id="{CFD537AE-135F-4373-BB3A-D0C3E6F5CA76}" type="slidenum">
              <a:rPr lang="pt-BR" smtClean="0"/>
              <a:pPr/>
              <a:t>‹nº›</a:t>
            </a:fld>
            <a:endParaRPr lang="pt-BR"/>
          </a:p>
        </p:txBody>
      </p:sp>
    </p:spTree>
    <p:extLst>
      <p:ext uri="{BB962C8B-B14F-4D97-AF65-F5344CB8AC3E}">
        <p14:creationId xmlns:p14="http://schemas.microsoft.com/office/powerpoint/2010/main" xmlns="" val="375203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80F282F7-8EDA-1B2D-598A-A670B4B655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795F7A00-9B16-2BDA-2BA4-820F76214D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74FBBC46-1BDD-F56C-AD13-F7B9E72820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EA445-E040-45B1-B0E2-FE33986530E9}" type="datetimeFigureOut">
              <a:rPr lang="pt-BR" smtClean="0"/>
              <a:pPr/>
              <a:t>15/09/2023</a:t>
            </a:fld>
            <a:endParaRPr lang="pt-BR"/>
          </a:p>
        </p:txBody>
      </p:sp>
      <p:sp>
        <p:nvSpPr>
          <p:cNvPr id="5" name="Espaço Reservado para Rodapé 4">
            <a:extLst>
              <a:ext uri="{FF2B5EF4-FFF2-40B4-BE49-F238E27FC236}">
                <a16:creationId xmlns:a16="http://schemas.microsoft.com/office/drawing/2014/main" xmlns="" id="{B1C56250-F491-038B-005E-B033CFD44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2D0EB0F4-86E1-2F49-5316-448844F3B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537AE-135F-4373-BB3A-D0C3E6F5CA76}" type="slidenum">
              <a:rPr lang="pt-BR" smtClean="0"/>
              <a:pPr/>
              <a:t>‹nº›</a:t>
            </a:fld>
            <a:endParaRPr lang="pt-BR"/>
          </a:p>
        </p:txBody>
      </p:sp>
    </p:spTree>
    <p:extLst>
      <p:ext uri="{BB962C8B-B14F-4D97-AF65-F5344CB8AC3E}">
        <p14:creationId xmlns:p14="http://schemas.microsoft.com/office/powerpoint/2010/main" xmlns="" val="1370820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paulovaranda@cff.org.b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304E74-4B33-6206-56D1-BCA9273CDF15}"/>
              </a:ext>
            </a:extLst>
          </p:cNvPr>
          <p:cNvSpPr>
            <a:spLocks noGrp="1"/>
          </p:cNvSpPr>
          <p:nvPr>
            <p:ph type="ctrTitle"/>
          </p:nvPr>
        </p:nvSpPr>
        <p:spPr>
          <a:xfrm>
            <a:off x="2009557" y="548199"/>
            <a:ext cx="8591107" cy="2387600"/>
          </a:xfrm>
        </p:spPr>
        <p:txBody>
          <a:bodyPr>
            <a:normAutofit fontScale="90000"/>
          </a:bodyPr>
          <a:lstStyle/>
          <a:p>
            <a:r>
              <a:rPr lang="pt-BR" dirty="0"/>
              <a:t>Conselho Federal de Farmácia </a:t>
            </a:r>
            <a:br>
              <a:rPr lang="pt-BR" dirty="0"/>
            </a:br>
            <a:r>
              <a:rPr lang="pt-BR" sz="2700" dirty="0"/>
              <a:t>Serviço Público Federal constituído pela Lei nº 3.820 de 11/11/1960</a:t>
            </a:r>
            <a:endParaRPr lang="pt-BR" dirty="0"/>
          </a:p>
        </p:txBody>
      </p:sp>
      <p:sp>
        <p:nvSpPr>
          <p:cNvPr id="3" name="Subtítulo 2">
            <a:extLst>
              <a:ext uri="{FF2B5EF4-FFF2-40B4-BE49-F238E27FC236}">
                <a16:creationId xmlns:a16="http://schemas.microsoft.com/office/drawing/2014/main" xmlns="" id="{0CBF2768-5D83-CF90-9C44-A767A9920C30}"/>
              </a:ext>
            </a:extLst>
          </p:cNvPr>
          <p:cNvSpPr>
            <a:spLocks noGrp="1"/>
          </p:cNvSpPr>
          <p:nvPr>
            <p:ph type="subTitle" idx="1"/>
          </p:nvPr>
        </p:nvSpPr>
        <p:spPr>
          <a:xfrm>
            <a:off x="1212111" y="3952915"/>
            <a:ext cx="9888279" cy="1655762"/>
          </a:xfrm>
        </p:spPr>
        <p:txBody>
          <a:bodyPr>
            <a:normAutofit fontScale="92500" lnSpcReduction="20000"/>
          </a:bodyPr>
          <a:lstStyle/>
          <a:p>
            <a:r>
              <a:rPr lang="pt-BR" sz="3200" b="1" dirty="0"/>
              <a:t>Dr. Paulo Cesar Varanda</a:t>
            </a:r>
          </a:p>
          <a:p>
            <a:r>
              <a:rPr lang="pt-BR" sz="2800" b="1" dirty="0"/>
              <a:t>Coordenador da Comissão de Medicina Chinesa e Acupuntura </a:t>
            </a:r>
          </a:p>
          <a:p>
            <a:endParaRPr lang="pt-BR" sz="2800" b="1" dirty="0"/>
          </a:p>
          <a:p>
            <a:r>
              <a:rPr lang="pt-BR" sz="2800" b="1" dirty="0"/>
              <a:t>Em apoio ao PL 5983/2019</a:t>
            </a:r>
          </a:p>
        </p:txBody>
      </p:sp>
      <p:pic>
        <p:nvPicPr>
          <p:cNvPr id="4" name="Imagem 3">
            <a:extLst>
              <a:ext uri="{FF2B5EF4-FFF2-40B4-BE49-F238E27FC236}">
                <a16:creationId xmlns:a16="http://schemas.microsoft.com/office/drawing/2014/main" xmlns="" id="{2086053F-BF12-22E2-87E8-9813225D1019}"/>
              </a:ext>
            </a:extLst>
          </p:cNvPr>
          <p:cNvPicPr>
            <a:picLocks noChangeAspect="1"/>
          </p:cNvPicPr>
          <p:nvPr/>
        </p:nvPicPr>
        <p:blipFill rotWithShape="1">
          <a:blip r:embed="rId2" cstate="print"/>
          <a:srcRect r="74019"/>
          <a:stretch/>
        </p:blipFill>
        <p:spPr>
          <a:xfrm>
            <a:off x="10462437" y="1215695"/>
            <a:ext cx="1342291" cy="2387600"/>
          </a:xfrm>
          <a:prstGeom prst="rect">
            <a:avLst/>
          </a:prstGeom>
        </p:spPr>
      </p:pic>
      <p:pic>
        <p:nvPicPr>
          <p:cNvPr id="5" name="Imagem 4">
            <a:extLst>
              <a:ext uri="{FF2B5EF4-FFF2-40B4-BE49-F238E27FC236}">
                <a16:creationId xmlns:a16="http://schemas.microsoft.com/office/drawing/2014/main" xmlns="" id="{5FCA2ABB-AA25-078C-D8B4-77D58E9C3A4E}"/>
              </a:ext>
            </a:extLst>
          </p:cNvPr>
          <p:cNvPicPr>
            <a:picLocks noChangeAspect="1"/>
          </p:cNvPicPr>
          <p:nvPr/>
        </p:nvPicPr>
        <p:blipFill>
          <a:blip r:embed="rId3" cstate="print"/>
          <a:stretch>
            <a:fillRect/>
          </a:stretch>
        </p:blipFill>
        <p:spPr>
          <a:xfrm>
            <a:off x="357967" y="1553574"/>
            <a:ext cx="1711842" cy="1711842"/>
          </a:xfrm>
          <a:prstGeom prst="rect">
            <a:avLst/>
          </a:prstGeom>
        </p:spPr>
      </p:pic>
    </p:spTree>
    <p:extLst>
      <p:ext uri="{BB962C8B-B14F-4D97-AF65-F5344CB8AC3E}">
        <p14:creationId xmlns:p14="http://schemas.microsoft.com/office/powerpoint/2010/main" xmlns="" val="100509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2F7418-2081-7C45-5B56-15AE441512F3}"/>
              </a:ext>
            </a:extLst>
          </p:cNvPr>
          <p:cNvSpPr>
            <a:spLocks noGrp="1"/>
          </p:cNvSpPr>
          <p:nvPr>
            <p:ph type="title"/>
          </p:nvPr>
        </p:nvSpPr>
        <p:spPr/>
        <p:txBody>
          <a:bodyPr>
            <a:normAutofit/>
          </a:bodyPr>
          <a:lstStyle/>
          <a:p>
            <a:r>
              <a:rPr lang="pt-BR" sz="7200" b="1" i="0" u="none" strike="noStrike" baseline="0" dirty="0">
                <a:latin typeface="Frutiger-Bold"/>
              </a:rPr>
              <a:t>2. </a:t>
            </a:r>
            <a:r>
              <a:rPr lang="pt-BR" sz="4800" b="1" i="0" u="none" strike="noStrike" baseline="0" dirty="0">
                <a:latin typeface="Frutiger-Bold"/>
              </a:rPr>
              <a:t>Categorias de formação</a:t>
            </a:r>
            <a:endParaRPr lang="pt-BR" sz="9600" dirty="0"/>
          </a:p>
        </p:txBody>
      </p:sp>
      <p:sp>
        <p:nvSpPr>
          <p:cNvPr id="3" name="Espaço Reservado para Conteúdo 2">
            <a:extLst>
              <a:ext uri="{FF2B5EF4-FFF2-40B4-BE49-F238E27FC236}">
                <a16:creationId xmlns:a16="http://schemas.microsoft.com/office/drawing/2014/main" xmlns="" id="{3F3472E6-AF81-92FA-E088-16A41FE2738E}"/>
              </a:ext>
            </a:extLst>
          </p:cNvPr>
          <p:cNvSpPr>
            <a:spLocks noGrp="1"/>
          </p:cNvSpPr>
          <p:nvPr>
            <p:ph idx="1"/>
          </p:nvPr>
        </p:nvSpPr>
        <p:spPr>
          <a:xfrm>
            <a:off x="542261" y="1825625"/>
            <a:ext cx="11100390" cy="4851622"/>
          </a:xfrm>
        </p:spPr>
        <p:txBody>
          <a:bodyPr>
            <a:normAutofit/>
          </a:bodyPr>
          <a:lstStyle/>
          <a:p>
            <a:pPr marL="0" indent="0" algn="just">
              <a:buNone/>
            </a:pPr>
            <a:r>
              <a:rPr lang="pt-BR" sz="3800" b="1" dirty="0"/>
              <a:t>2.1 Treinamento para pessoas sem formação médica</a:t>
            </a:r>
          </a:p>
          <a:p>
            <a:pPr algn="just"/>
            <a:r>
              <a:rPr lang="pt-BR" dirty="0"/>
              <a:t>O programa de treinamento projetado para pessoas com pouca ou </a:t>
            </a:r>
            <a:r>
              <a:rPr lang="pt-BR" u="sng" dirty="0"/>
              <a:t>nenhuma formação ou experiência médica anterior, que tenham concluído o ensino secundário e que pretendam qualificar-se como prestadores de serviços de acupuntura</a:t>
            </a:r>
            <a:r>
              <a:rPr lang="pt-BR" dirty="0"/>
              <a:t> sujeito ao reconhecimento e credenciamento impostos pelas autoridades locais, é denominado treinamento completo em termos de requisitos básicos ou avançados para módulos de aprendizagem completos, consistindo em acupuntura, medicina tradicional chinesa, conhecimento médico convencional e outras áreas relevantes.</a:t>
            </a:r>
          </a:p>
        </p:txBody>
      </p:sp>
      <p:sp>
        <p:nvSpPr>
          <p:cNvPr id="4" name="CaixaDeTexto 3">
            <a:extLst>
              <a:ext uri="{FF2B5EF4-FFF2-40B4-BE49-F238E27FC236}">
                <a16:creationId xmlns:a16="http://schemas.microsoft.com/office/drawing/2014/main" xmlns="" id="{0EA4EA54-D94C-81C4-D5DA-1DC9676ECBC1}"/>
              </a:ext>
            </a:extLst>
          </p:cNvPr>
          <p:cNvSpPr txBox="1"/>
          <p:nvPr/>
        </p:nvSpPr>
        <p:spPr>
          <a:xfrm>
            <a:off x="838200" y="6442852"/>
            <a:ext cx="3140774" cy="369332"/>
          </a:xfrm>
          <a:prstGeom prst="rect">
            <a:avLst/>
          </a:prstGeom>
          <a:noFill/>
        </p:spPr>
        <p:txBody>
          <a:bodyPr wrap="square" rtlCol="0">
            <a:spAutoFit/>
          </a:bodyPr>
          <a:lstStyle/>
          <a:p>
            <a:r>
              <a:rPr lang="pt-BR" dirty="0"/>
              <a:t>Conselho Federal de Farmácia</a:t>
            </a:r>
          </a:p>
        </p:txBody>
      </p:sp>
      <p:pic>
        <p:nvPicPr>
          <p:cNvPr id="5" name="Imagem 4">
            <a:extLst>
              <a:ext uri="{FF2B5EF4-FFF2-40B4-BE49-F238E27FC236}">
                <a16:creationId xmlns:a16="http://schemas.microsoft.com/office/drawing/2014/main" xmlns="" id="{7C166AAC-C722-FF32-974D-555AF3450AD8}"/>
              </a:ext>
            </a:extLst>
          </p:cNvPr>
          <p:cNvPicPr>
            <a:picLocks noChangeAspect="1"/>
          </p:cNvPicPr>
          <p:nvPr/>
        </p:nvPicPr>
        <p:blipFill>
          <a:blip r:embed="rId2" cstate="print"/>
          <a:stretch>
            <a:fillRect/>
          </a:stretch>
        </p:blipFill>
        <p:spPr>
          <a:xfrm>
            <a:off x="0" y="6033837"/>
            <a:ext cx="802761" cy="802761"/>
          </a:xfrm>
          <a:prstGeom prst="rect">
            <a:avLst/>
          </a:prstGeom>
        </p:spPr>
      </p:pic>
    </p:spTree>
    <p:extLst>
      <p:ext uri="{BB962C8B-B14F-4D97-AF65-F5344CB8AC3E}">
        <p14:creationId xmlns:p14="http://schemas.microsoft.com/office/powerpoint/2010/main" xmlns="" val="113591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2F7418-2081-7C45-5B56-15AE441512F3}"/>
              </a:ext>
            </a:extLst>
          </p:cNvPr>
          <p:cNvSpPr>
            <a:spLocks noGrp="1"/>
          </p:cNvSpPr>
          <p:nvPr>
            <p:ph type="title"/>
          </p:nvPr>
        </p:nvSpPr>
        <p:spPr>
          <a:xfrm>
            <a:off x="838200" y="563526"/>
            <a:ext cx="10515600" cy="1339818"/>
          </a:xfrm>
        </p:spPr>
        <p:txBody>
          <a:bodyPr>
            <a:normAutofit/>
          </a:bodyPr>
          <a:lstStyle/>
          <a:p>
            <a:r>
              <a:rPr lang="pt-BR" sz="6600" b="1" i="0" u="none" strike="noStrike" baseline="0" dirty="0">
                <a:latin typeface="Frutiger-Bold"/>
              </a:rPr>
              <a:t>2. </a:t>
            </a:r>
            <a:r>
              <a:rPr lang="pt-BR" sz="4400" b="1" i="0" u="none" strike="noStrike" baseline="0" dirty="0">
                <a:latin typeface="Frutiger-Bold"/>
              </a:rPr>
              <a:t>Categorias de formação</a:t>
            </a:r>
            <a:endParaRPr lang="pt-BR" dirty="0"/>
          </a:p>
        </p:txBody>
      </p:sp>
      <p:sp>
        <p:nvSpPr>
          <p:cNvPr id="3" name="Espaço Reservado para Conteúdo 2">
            <a:extLst>
              <a:ext uri="{FF2B5EF4-FFF2-40B4-BE49-F238E27FC236}">
                <a16:creationId xmlns:a16="http://schemas.microsoft.com/office/drawing/2014/main" xmlns="" id="{3F3472E6-AF81-92FA-E088-16A41FE2738E}"/>
              </a:ext>
            </a:extLst>
          </p:cNvPr>
          <p:cNvSpPr>
            <a:spLocks noGrp="1"/>
          </p:cNvSpPr>
          <p:nvPr>
            <p:ph idx="1"/>
          </p:nvPr>
        </p:nvSpPr>
        <p:spPr>
          <a:xfrm>
            <a:off x="606056" y="1825624"/>
            <a:ext cx="10983432" cy="4872887"/>
          </a:xfrm>
        </p:spPr>
        <p:txBody>
          <a:bodyPr>
            <a:normAutofit/>
          </a:bodyPr>
          <a:lstStyle/>
          <a:p>
            <a:pPr marL="0" indent="0" algn="just">
              <a:buNone/>
            </a:pPr>
            <a:r>
              <a:rPr lang="pt-BR" sz="3200" b="1" dirty="0"/>
              <a:t>2.2 Treinamento para pessoas com formação médica tradicional</a:t>
            </a:r>
          </a:p>
          <a:p>
            <a:pPr algn="just"/>
            <a:r>
              <a:rPr lang="pt-BR" dirty="0"/>
              <a:t>O programa de formação concebido para pessoas com formação anterior em medicina tradicional, que </a:t>
            </a:r>
            <a:r>
              <a:rPr lang="pt-BR" dirty="0" smtClean="0"/>
              <a:t>tenham ou </a:t>
            </a:r>
            <a:r>
              <a:rPr lang="pt-BR" dirty="0"/>
              <a:t>já adquiriram experiência no fornecimento de certas formas de prática da medicina tradicional e que desejam incluir a acupuntura em suas opções de tratamento ou melhorar seus conhecimentos e habilidades em acupuntura, é referido como treinamento adaptado em termos de requisitos básicos ou avançados para módulos de </a:t>
            </a:r>
            <a:r>
              <a:rPr lang="pt-BR" dirty="0" smtClean="0"/>
              <a:t>aprendizagem, </a:t>
            </a:r>
            <a:r>
              <a:rPr lang="pt-BR" dirty="0"/>
              <a:t>ajustados de acordo com sua situação real, consistindo em acupuntura, medicina tradicional chinesa, convencional conhecimento médico e outras áreas relevantes.</a:t>
            </a:r>
          </a:p>
        </p:txBody>
      </p:sp>
      <p:pic>
        <p:nvPicPr>
          <p:cNvPr id="4" name="Imagem 3">
            <a:extLst>
              <a:ext uri="{FF2B5EF4-FFF2-40B4-BE49-F238E27FC236}">
                <a16:creationId xmlns:a16="http://schemas.microsoft.com/office/drawing/2014/main" xmlns="" id="{F9E1053A-4F09-BAC7-0D0E-3E3CDF1009F7}"/>
              </a:ext>
            </a:extLst>
          </p:cNvPr>
          <p:cNvPicPr>
            <a:picLocks noChangeAspect="1"/>
          </p:cNvPicPr>
          <p:nvPr/>
        </p:nvPicPr>
        <p:blipFill>
          <a:blip r:embed="rId2" cstate="print"/>
          <a:stretch>
            <a:fillRect/>
          </a:stretch>
        </p:blipFill>
        <p:spPr>
          <a:xfrm>
            <a:off x="0" y="6033850"/>
            <a:ext cx="802761" cy="802761"/>
          </a:xfrm>
          <a:prstGeom prst="rect">
            <a:avLst/>
          </a:prstGeom>
        </p:spPr>
      </p:pic>
      <p:sp>
        <p:nvSpPr>
          <p:cNvPr id="5" name="CaixaDeTexto 4">
            <a:extLst>
              <a:ext uri="{FF2B5EF4-FFF2-40B4-BE49-F238E27FC236}">
                <a16:creationId xmlns:a16="http://schemas.microsoft.com/office/drawing/2014/main" xmlns="" id="{F4AF6858-2B87-E0D2-6858-33B3946ED05B}"/>
              </a:ext>
            </a:extLst>
          </p:cNvPr>
          <p:cNvSpPr txBox="1"/>
          <p:nvPr/>
        </p:nvSpPr>
        <p:spPr>
          <a:xfrm>
            <a:off x="838200" y="6442852"/>
            <a:ext cx="3140774" cy="369332"/>
          </a:xfrm>
          <a:prstGeom prst="rect">
            <a:avLst/>
          </a:prstGeom>
          <a:noFill/>
        </p:spPr>
        <p:txBody>
          <a:bodyPr wrap="square" rtlCol="0">
            <a:spAutoFit/>
          </a:bodyPr>
          <a:lstStyle/>
          <a:p>
            <a:r>
              <a:rPr lang="pt-BR" dirty="0"/>
              <a:t>Conselho Federal de Farmácia</a:t>
            </a:r>
          </a:p>
        </p:txBody>
      </p:sp>
    </p:spTree>
    <p:extLst>
      <p:ext uri="{BB962C8B-B14F-4D97-AF65-F5344CB8AC3E}">
        <p14:creationId xmlns:p14="http://schemas.microsoft.com/office/powerpoint/2010/main" xmlns="" val="1798587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2F7418-2081-7C45-5B56-15AE441512F3}"/>
              </a:ext>
            </a:extLst>
          </p:cNvPr>
          <p:cNvSpPr>
            <a:spLocks noGrp="1"/>
          </p:cNvSpPr>
          <p:nvPr>
            <p:ph type="title"/>
          </p:nvPr>
        </p:nvSpPr>
        <p:spPr/>
        <p:txBody>
          <a:bodyPr/>
          <a:lstStyle/>
          <a:p>
            <a:r>
              <a:rPr lang="pt-BR" sz="6600" b="1" i="0" u="none" strike="noStrike" baseline="0" dirty="0">
                <a:latin typeface="Frutiger-Bold"/>
              </a:rPr>
              <a:t>2. </a:t>
            </a:r>
            <a:r>
              <a:rPr lang="pt-BR" sz="4400" b="1" i="0" u="none" strike="noStrike" baseline="0" dirty="0">
                <a:latin typeface="Frutiger-Bold"/>
              </a:rPr>
              <a:t>Categorias de formação</a:t>
            </a:r>
            <a:endParaRPr lang="pt-BR" dirty="0"/>
          </a:p>
        </p:txBody>
      </p:sp>
      <p:sp>
        <p:nvSpPr>
          <p:cNvPr id="3" name="Espaço Reservado para Conteúdo 2">
            <a:extLst>
              <a:ext uri="{FF2B5EF4-FFF2-40B4-BE49-F238E27FC236}">
                <a16:creationId xmlns:a16="http://schemas.microsoft.com/office/drawing/2014/main" xmlns="" id="{3F3472E6-AF81-92FA-E088-16A41FE2738E}"/>
              </a:ext>
            </a:extLst>
          </p:cNvPr>
          <p:cNvSpPr>
            <a:spLocks noGrp="1"/>
          </p:cNvSpPr>
          <p:nvPr>
            <p:ph idx="1"/>
          </p:nvPr>
        </p:nvSpPr>
        <p:spPr>
          <a:xfrm>
            <a:off x="542261" y="1538540"/>
            <a:ext cx="11100390" cy="4777194"/>
          </a:xfrm>
        </p:spPr>
        <p:txBody>
          <a:bodyPr>
            <a:normAutofit/>
          </a:bodyPr>
          <a:lstStyle/>
          <a:p>
            <a:pPr marL="0" indent="0" algn="just">
              <a:buNone/>
            </a:pPr>
            <a:r>
              <a:rPr lang="pt-BR" sz="3800" b="1" dirty="0"/>
              <a:t>2.3 Treinamento para pessoas com formação médica convencional</a:t>
            </a:r>
          </a:p>
          <a:p>
            <a:pPr algn="just"/>
            <a:r>
              <a:rPr lang="pt-BR" dirty="0"/>
              <a:t>O programa de treinamento destinado a pessoas com formação médica convencional anterior, que tenham, </a:t>
            </a:r>
            <a:r>
              <a:rPr lang="pt-BR" u="sng" dirty="0"/>
              <a:t>já adquiriram experiência na função de médico ou outro profissional de saúde</a:t>
            </a:r>
            <a:r>
              <a:rPr lang="pt-BR" dirty="0"/>
              <a:t> e que desejam incluir acupuntura em sua prática clínica, é referido como treinamento adaptado em termos de conhecimentos básicos ou avançados requisitos para módulos de aprendizagem ajustados de acordo com sua situação real, consistindo em acupuntura, medicina tradicional chinesa, conhecimento médico convencional e outras áreas relevantes.</a:t>
            </a:r>
          </a:p>
        </p:txBody>
      </p:sp>
      <p:sp>
        <p:nvSpPr>
          <p:cNvPr id="4" name="CaixaDeTexto 3">
            <a:extLst>
              <a:ext uri="{FF2B5EF4-FFF2-40B4-BE49-F238E27FC236}">
                <a16:creationId xmlns:a16="http://schemas.microsoft.com/office/drawing/2014/main" xmlns="" id="{BBF6C853-B904-5639-2596-336A1FCCEBB0}"/>
              </a:ext>
            </a:extLst>
          </p:cNvPr>
          <p:cNvSpPr txBox="1"/>
          <p:nvPr/>
        </p:nvSpPr>
        <p:spPr>
          <a:xfrm>
            <a:off x="838200" y="6442852"/>
            <a:ext cx="3140774" cy="369332"/>
          </a:xfrm>
          <a:prstGeom prst="rect">
            <a:avLst/>
          </a:prstGeom>
          <a:noFill/>
        </p:spPr>
        <p:txBody>
          <a:bodyPr wrap="square" rtlCol="0">
            <a:spAutoFit/>
          </a:bodyPr>
          <a:lstStyle/>
          <a:p>
            <a:r>
              <a:rPr lang="pt-BR" dirty="0"/>
              <a:t>Conselho Federal de Farmácia</a:t>
            </a:r>
          </a:p>
        </p:txBody>
      </p:sp>
      <p:pic>
        <p:nvPicPr>
          <p:cNvPr id="5" name="Imagem 4">
            <a:extLst>
              <a:ext uri="{FF2B5EF4-FFF2-40B4-BE49-F238E27FC236}">
                <a16:creationId xmlns:a16="http://schemas.microsoft.com/office/drawing/2014/main" xmlns="" id="{018AFCED-A4BD-0503-E638-67F40D6616A9}"/>
              </a:ext>
            </a:extLst>
          </p:cNvPr>
          <p:cNvPicPr>
            <a:picLocks noChangeAspect="1"/>
          </p:cNvPicPr>
          <p:nvPr/>
        </p:nvPicPr>
        <p:blipFill>
          <a:blip r:embed="rId2" cstate="print"/>
          <a:stretch>
            <a:fillRect/>
          </a:stretch>
        </p:blipFill>
        <p:spPr>
          <a:xfrm>
            <a:off x="0" y="6033850"/>
            <a:ext cx="802761" cy="802761"/>
          </a:xfrm>
          <a:prstGeom prst="rect">
            <a:avLst/>
          </a:prstGeom>
        </p:spPr>
      </p:pic>
    </p:spTree>
    <p:extLst>
      <p:ext uri="{BB962C8B-B14F-4D97-AF65-F5344CB8AC3E}">
        <p14:creationId xmlns:p14="http://schemas.microsoft.com/office/powerpoint/2010/main" xmlns="" val="71828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566A4C30-452E-3814-5BBD-CB6BC50B798C}"/>
              </a:ext>
            </a:extLst>
          </p:cNvPr>
          <p:cNvSpPr>
            <a:spLocks noGrp="1"/>
          </p:cNvSpPr>
          <p:nvPr>
            <p:ph idx="1"/>
          </p:nvPr>
        </p:nvSpPr>
        <p:spPr>
          <a:xfrm>
            <a:off x="544009" y="179925"/>
            <a:ext cx="6493399" cy="6510242"/>
          </a:xfrm>
        </p:spPr>
        <p:txBody>
          <a:bodyPr>
            <a:normAutofit fontScale="92500"/>
          </a:bodyPr>
          <a:lstStyle/>
          <a:p>
            <a:pPr marL="0" indent="0" algn="ctr">
              <a:lnSpc>
                <a:spcPct val="100000"/>
              </a:lnSpc>
              <a:buNone/>
            </a:pPr>
            <a:r>
              <a:rPr lang="pt-PT" sz="2800" b="1" dirty="0">
                <a:effectLst/>
                <a:latin typeface="Segoe UI Web (West European)"/>
              </a:rPr>
              <a:t>Referências para o treinamento de Medicina Tradicional Chinesa:</a:t>
            </a:r>
          </a:p>
          <a:p>
            <a:pPr marL="0" indent="0">
              <a:lnSpc>
                <a:spcPct val="100000"/>
              </a:lnSpc>
              <a:buNone/>
            </a:pPr>
            <a:r>
              <a:rPr lang="pt-BR" dirty="0">
                <a:effectLst/>
                <a:latin typeface="Calibri" panose="020F0502020204030204" pitchFamily="34" charset="0"/>
                <a:ea typeface="DengXian" panose="02010600030101010101" pitchFamily="2" charset="-122"/>
                <a:cs typeface="Times New Roman" panose="02020603050405020304" pitchFamily="18" charset="0"/>
              </a:rPr>
              <a:t>3 Categorias de programas de formação</a:t>
            </a:r>
            <a:endParaRPr lang="pt-BR" sz="3000" dirty="0"/>
          </a:p>
          <a:p>
            <a:pPr>
              <a:lnSpc>
                <a:spcPct val="107000"/>
              </a:lnSpc>
              <a:spcAft>
                <a:spcPts val="800"/>
              </a:spcAft>
            </a:pPr>
            <a:r>
              <a:rPr lang="pt-BR" sz="3000" b="1" dirty="0"/>
              <a:t>Tipo 1 </a:t>
            </a:r>
            <a:r>
              <a:rPr lang="pt-BR" sz="3000" dirty="0"/>
              <a:t>- </a:t>
            </a:r>
            <a:r>
              <a:rPr lang="pt-BR" sz="3000" kern="100" dirty="0">
                <a:effectLst/>
                <a:ea typeface="DengXian" panose="02010600030101010101" pitchFamily="2" charset="-122"/>
                <a:cs typeface="Times New Roman" panose="02020603050405020304" pitchFamily="18" charset="0"/>
              </a:rPr>
              <a:t>destinam-se a quem concluiu o ensino secundário.</a:t>
            </a:r>
          </a:p>
          <a:p>
            <a:pPr>
              <a:lnSpc>
                <a:spcPct val="107000"/>
              </a:lnSpc>
              <a:spcAft>
                <a:spcPts val="800"/>
              </a:spcAft>
            </a:pPr>
            <a:r>
              <a:rPr lang="pt-BR" sz="3000" b="1" kern="100" dirty="0">
                <a:ea typeface="DengXian" panose="02010600030101010101" pitchFamily="2" charset="-122"/>
                <a:cs typeface="Times New Roman" panose="02020603050405020304" pitchFamily="18" charset="0"/>
              </a:rPr>
              <a:t>Tipo 2 </a:t>
            </a:r>
            <a:r>
              <a:rPr lang="pt-BR" sz="3000" kern="100" dirty="0" smtClean="0">
                <a:ea typeface="DengXian" panose="02010600030101010101" pitchFamily="2" charset="-122"/>
                <a:cs typeface="Times New Roman" panose="02020603050405020304" pitchFamily="18" charset="0"/>
              </a:rPr>
              <a:t>– </a:t>
            </a:r>
            <a:r>
              <a:rPr lang="pt-BR" kern="100" dirty="0" smtClean="0">
                <a:effectLst/>
                <a:latin typeface="Calibri" panose="020F0502020204030204" pitchFamily="34" charset="0"/>
                <a:ea typeface="DengXian" panose="02010600030101010101" pitchFamily="2" charset="-122"/>
                <a:cs typeface="Times New Roman" panose="02020603050405020304" pitchFamily="18" charset="0"/>
              </a:rPr>
              <a:t>destinam-se </a:t>
            </a:r>
            <a:r>
              <a:rPr lang="pt-BR" kern="100" dirty="0">
                <a:effectLst/>
                <a:latin typeface="Calibri" panose="020F0502020204030204" pitchFamily="34" charset="0"/>
                <a:ea typeface="DengXian" panose="02010600030101010101" pitchFamily="2" charset="-122"/>
                <a:cs typeface="Times New Roman" panose="02020603050405020304" pitchFamily="18" charset="0"/>
              </a:rPr>
              <a:t>a pessoas com </a:t>
            </a:r>
            <a:r>
              <a:rPr lang="pt-BR" dirty="0">
                <a:effectLst/>
                <a:latin typeface="Calibri" panose="020F0502020204030204" pitchFamily="34" charset="0"/>
                <a:ea typeface="DengXian" panose="02010600030101010101" pitchFamily="2" charset="-122"/>
                <a:cs typeface="Times New Roman" panose="02020603050405020304" pitchFamily="18" charset="0"/>
              </a:rPr>
              <a:t>treinamento médico ou outro treinamento em saúde. </a:t>
            </a:r>
          </a:p>
          <a:p>
            <a:pPr>
              <a:lnSpc>
                <a:spcPct val="107000"/>
              </a:lnSpc>
              <a:spcAft>
                <a:spcPts val="800"/>
              </a:spcAft>
            </a:pPr>
            <a:r>
              <a:rPr lang="pt-BR" sz="3200" b="1" kern="0" dirty="0">
                <a:effectLst/>
                <a:latin typeface="Times New Roman" panose="02020603050405020304" pitchFamily="18" charset="0"/>
                <a:ea typeface="DengXian" panose="02010600030101010101" pitchFamily="2" charset="-122"/>
                <a:cs typeface="Times New Roman" panose="02020603050405020304" pitchFamily="18" charset="0"/>
              </a:rPr>
              <a:t>Tipo 3 </a:t>
            </a:r>
            <a:r>
              <a:rPr lang="pt-BR" sz="3200" kern="0" dirty="0">
                <a:effectLst/>
                <a:latin typeface="Times New Roman" panose="02020603050405020304" pitchFamily="18" charset="0"/>
                <a:ea typeface="DengXian" panose="02010600030101010101" pitchFamily="2" charset="-122"/>
                <a:cs typeface="Times New Roman" panose="02020603050405020304" pitchFamily="18" charset="0"/>
              </a:rPr>
              <a:t>- destinam-se a praticar MTC com</a:t>
            </a:r>
            <a:r>
              <a:rPr lang="pt-BR" sz="3200" kern="100" dirty="0">
                <a:latin typeface="Calibri" panose="020F0502020204030204" pitchFamily="34" charset="0"/>
                <a:ea typeface="DengXian" panose="02010600030101010101" pitchFamily="2" charset="-122"/>
                <a:cs typeface="Times New Roman" panose="02020603050405020304" pitchFamily="18" charset="0"/>
              </a:rPr>
              <a:t> </a:t>
            </a:r>
            <a:r>
              <a:rPr lang="pt-BR" sz="3200" kern="0" dirty="0">
                <a:effectLst/>
                <a:latin typeface="Times New Roman" panose="02020603050405020304" pitchFamily="18" charset="0"/>
                <a:ea typeface="DengXian" panose="02010600030101010101" pitchFamily="2" charset="-122"/>
                <a:cs typeface="Times New Roman" panose="02020603050405020304" pitchFamily="18" charset="0"/>
              </a:rPr>
              <a:t>ou ausência de formação médica ou de outros cuidados de saúde prévios, ou formação inadequada.</a:t>
            </a:r>
            <a:endParaRPr lang="pt-BR" sz="3200" kern="1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pt-BR" sz="3000" kern="100" dirty="0">
              <a:effectLst/>
              <a:ea typeface="DengXian" panose="02010600030101010101" pitchFamily="2" charset="-122"/>
              <a:cs typeface="Times New Roman" panose="02020603050405020304" pitchFamily="18" charset="0"/>
            </a:endParaRPr>
          </a:p>
        </p:txBody>
      </p:sp>
      <p:pic>
        <p:nvPicPr>
          <p:cNvPr id="5" name="Imagem 4">
            <a:extLst>
              <a:ext uri="{FF2B5EF4-FFF2-40B4-BE49-F238E27FC236}">
                <a16:creationId xmlns:a16="http://schemas.microsoft.com/office/drawing/2014/main" xmlns="" id="{3C83C202-4108-ACCB-7A2F-B436B18C6D73}"/>
              </a:ext>
            </a:extLst>
          </p:cNvPr>
          <p:cNvPicPr>
            <a:picLocks noChangeAspect="1"/>
          </p:cNvPicPr>
          <p:nvPr/>
        </p:nvPicPr>
        <p:blipFill rotWithShape="1">
          <a:blip r:embed="rId2" cstate="print"/>
          <a:srcRect l="45285" t="12321" r="22627" b="8017"/>
          <a:stretch/>
        </p:blipFill>
        <p:spPr>
          <a:xfrm>
            <a:off x="7352528" y="179925"/>
            <a:ext cx="4661995" cy="6510242"/>
          </a:xfrm>
          <a:prstGeom prst="rect">
            <a:avLst/>
          </a:prstGeom>
        </p:spPr>
      </p:pic>
      <p:sp>
        <p:nvSpPr>
          <p:cNvPr id="6" name="CaixaDeTexto 5">
            <a:extLst>
              <a:ext uri="{FF2B5EF4-FFF2-40B4-BE49-F238E27FC236}">
                <a16:creationId xmlns:a16="http://schemas.microsoft.com/office/drawing/2014/main" xmlns="" id="{E06EB6D8-9B8B-6CE0-2496-8AB4C2B1A148}"/>
              </a:ext>
            </a:extLst>
          </p:cNvPr>
          <p:cNvSpPr txBox="1"/>
          <p:nvPr/>
        </p:nvSpPr>
        <p:spPr>
          <a:xfrm>
            <a:off x="838200" y="6442852"/>
            <a:ext cx="3140774" cy="369332"/>
          </a:xfrm>
          <a:prstGeom prst="rect">
            <a:avLst/>
          </a:prstGeom>
          <a:noFill/>
        </p:spPr>
        <p:txBody>
          <a:bodyPr wrap="square" rtlCol="0">
            <a:spAutoFit/>
          </a:bodyPr>
          <a:lstStyle/>
          <a:p>
            <a:r>
              <a:rPr lang="pt-BR" dirty="0"/>
              <a:t>Conselho Federal de Farmácia</a:t>
            </a:r>
          </a:p>
        </p:txBody>
      </p:sp>
      <p:pic>
        <p:nvPicPr>
          <p:cNvPr id="7" name="Imagem 6">
            <a:extLst>
              <a:ext uri="{FF2B5EF4-FFF2-40B4-BE49-F238E27FC236}">
                <a16:creationId xmlns:a16="http://schemas.microsoft.com/office/drawing/2014/main" xmlns="" id="{3065B45F-7EED-648A-0B54-397F2840D733}"/>
              </a:ext>
            </a:extLst>
          </p:cNvPr>
          <p:cNvPicPr>
            <a:picLocks noChangeAspect="1"/>
          </p:cNvPicPr>
          <p:nvPr/>
        </p:nvPicPr>
        <p:blipFill>
          <a:blip r:embed="rId3" cstate="print"/>
          <a:stretch>
            <a:fillRect/>
          </a:stretch>
        </p:blipFill>
        <p:spPr>
          <a:xfrm>
            <a:off x="0" y="6033850"/>
            <a:ext cx="802761" cy="802761"/>
          </a:xfrm>
          <a:prstGeom prst="rect">
            <a:avLst/>
          </a:prstGeom>
        </p:spPr>
      </p:pic>
    </p:spTree>
    <p:extLst>
      <p:ext uri="{BB962C8B-B14F-4D97-AF65-F5344CB8AC3E}">
        <p14:creationId xmlns:p14="http://schemas.microsoft.com/office/powerpoint/2010/main" xmlns="" val="165921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15D791-AFBD-A7D0-79D4-B646B58EDFA3}"/>
              </a:ext>
            </a:extLst>
          </p:cNvPr>
          <p:cNvSpPr>
            <a:spLocks noGrp="1"/>
          </p:cNvSpPr>
          <p:nvPr>
            <p:ph type="title"/>
          </p:nvPr>
        </p:nvSpPr>
        <p:spPr/>
        <p:txBody>
          <a:bodyPr>
            <a:normAutofit/>
          </a:bodyPr>
          <a:lstStyle/>
          <a:p>
            <a:pPr algn="ctr"/>
            <a:r>
              <a:rPr lang="pt-BR" sz="4800" b="1" dirty="0"/>
              <a:t>Formação do Acupunturista brasileiro</a:t>
            </a:r>
          </a:p>
        </p:txBody>
      </p:sp>
      <p:sp>
        <p:nvSpPr>
          <p:cNvPr id="3" name="Espaço Reservado para Conteúdo 2">
            <a:extLst>
              <a:ext uri="{FF2B5EF4-FFF2-40B4-BE49-F238E27FC236}">
                <a16:creationId xmlns:a16="http://schemas.microsoft.com/office/drawing/2014/main" xmlns="" id="{F7BDB81F-662D-A708-0BB4-E61174456F21}"/>
              </a:ext>
            </a:extLst>
          </p:cNvPr>
          <p:cNvSpPr>
            <a:spLocks noGrp="1"/>
          </p:cNvSpPr>
          <p:nvPr>
            <p:ph idx="1"/>
          </p:nvPr>
        </p:nvSpPr>
        <p:spPr>
          <a:xfrm>
            <a:off x="451413" y="1825625"/>
            <a:ext cx="11331615" cy="4351338"/>
          </a:xfrm>
        </p:spPr>
        <p:txBody>
          <a:bodyPr/>
          <a:lstStyle/>
          <a:p>
            <a:pPr marL="0" indent="0">
              <a:buNone/>
            </a:pPr>
            <a:r>
              <a:rPr lang="pt-BR" dirty="0"/>
              <a:t>Como Pós Graduação ou cursos livres, o Acupunturista Brasileiro estuda:</a:t>
            </a:r>
          </a:p>
          <a:p>
            <a:endParaRPr lang="pt-BR" dirty="0"/>
          </a:p>
          <a:p>
            <a:r>
              <a:rPr lang="pt-BR" dirty="0"/>
              <a:t>Toda a base teórica e prática da Medicina Chinesa</a:t>
            </a:r>
          </a:p>
          <a:p>
            <a:r>
              <a:rPr lang="pt-BR" dirty="0"/>
              <a:t>Localização, anatomia e funções dos Pontos e Meridianos da Acupuntura.</a:t>
            </a:r>
          </a:p>
          <a:p>
            <a:endParaRPr lang="pt-BR" dirty="0"/>
          </a:p>
          <a:p>
            <a:pPr algn="ctr"/>
            <a:r>
              <a:rPr lang="pt-BR" sz="3200" dirty="0"/>
              <a:t>TODO O ACUPUNTURISTA BRASILEIRO, BEM FORMADO, </a:t>
            </a:r>
            <a:r>
              <a:rPr lang="pt-BR" sz="3200" dirty="0" smtClean="0"/>
              <a:t>ALÉM </a:t>
            </a:r>
            <a:r>
              <a:rPr lang="pt-BR" sz="3200" dirty="0"/>
              <a:t>DA ACUPUNTURA, TEM CONHECIMENTO SOBRE MEDICINA TRADICIONAL CHINESA </a:t>
            </a:r>
          </a:p>
        </p:txBody>
      </p:sp>
      <p:sp>
        <p:nvSpPr>
          <p:cNvPr id="4" name="CaixaDeTexto 3">
            <a:extLst>
              <a:ext uri="{FF2B5EF4-FFF2-40B4-BE49-F238E27FC236}">
                <a16:creationId xmlns:a16="http://schemas.microsoft.com/office/drawing/2014/main" xmlns="" id="{BB6F52D7-D931-ADDB-99FF-F5D043549A6D}"/>
              </a:ext>
            </a:extLst>
          </p:cNvPr>
          <p:cNvSpPr txBox="1"/>
          <p:nvPr/>
        </p:nvSpPr>
        <p:spPr>
          <a:xfrm>
            <a:off x="838200" y="6442852"/>
            <a:ext cx="3140774" cy="369332"/>
          </a:xfrm>
          <a:prstGeom prst="rect">
            <a:avLst/>
          </a:prstGeom>
          <a:noFill/>
        </p:spPr>
        <p:txBody>
          <a:bodyPr wrap="square" rtlCol="0">
            <a:spAutoFit/>
          </a:bodyPr>
          <a:lstStyle/>
          <a:p>
            <a:r>
              <a:rPr lang="pt-BR" dirty="0"/>
              <a:t>Conselho Federal de Farmácia</a:t>
            </a:r>
          </a:p>
        </p:txBody>
      </p:sp>
      <p:pic>
        <p:nvPicPr>
          <p:cNvPr id="5" name="Imagem 4">
            <a:extLst>
              <a:ext uri="{FF2B5EF4-FFF2-40B4-BE49-F238E27FC236}">
                <a16:creationId xmlns:a16="http://schemas.microsoft.com/office/drawing/2014/main" xmlns="" id="{7CB309B3-7AF1-2BE1-4CEE-DF45F08E7ECC}"/>
              </a:ext>
            </a:extLst>
          </p:cNvPr>
          <p:cNvPicPr>
            <a:picLocks noChangeAspect="1"/>
          </p:cNvPicPr>
          <p:nvPr/>
        </p:nvPicPr>
        <p:blipFill>
          <a:blip r:embed="rId2" cstate="print"/>
          <a:stretch>
            <a:fillRect/>
          </a:stretch>
        </p:blipFill>
        <p:spPr>
          <a:xfrm>
            <a:off x="0" y="6033850"/>
            <a:ext cx="802761" cy="802761"/>
          </a:xfrm>
          <a:prstGeom prst="rect">
            <a:avLst/>
          </a:prstGeom>
        </p:spPr>
      </p:pic>
    </p:spTree>
    <p:extLst>
      <p:ext uri="{BB962C8B-B14F-4D97-AF65-F5344CB8AC3E}">
        <p14:creationId xmlns:p14="http://schemas.microsoft.com/office/powerpoint/2010/main" xmlns="" val="410106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7A93F195-0F94-2A3C-0E37-E89C77B0357D}"/>
              </a:ext>
            </a:extLst>
          </p:cNvPr>
          <p:cNvPicPr>
            <a:picLocks noChangeAspect="1"/>
          </p:cNvPicPr>
          <p:nvPr/>
        </p:nvPicPr>
        <p:blipFill rotWithShape="1">
          <a:blip r:embed="rId2" cstate="print"/>
          <a:srcRect l="3988" t="18059" r="5158" b="7392"/>
          <a:stretch/>
        </p:blipFill>
        <p:spPr>
          <a:xfrm>
            <a:off x="-9609" y="121916"/>
            <a:ext cx="12174605" cy="6452504"/>
          </a:xfrm>
          <a:prstGeom prst="rect">
            <a:avLst/>
          </a:prstGeom>
        </p:spPr>
      </p:pic>
    </p:spTree>
    <p:extLst>
      <p:ext uri="{BB962C8B-B14F-4D97-AF65-F5344CB8AC3E}">
        <p14:creationId xmlns:p14="http://schemas.microsoft.com/office/powerpoint/2010/main" xmlns="" val="37130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2FCD28E5-E4E8-E497-0C5D-5137FABE6E85}"/>
              </a:ext>
            </a:extLst>
          </p:cNvPr>
          <p:cNvPicPr>
            <a:picLocks noChangeAspect="1"/>
          </p:cNvPicPr>
          <p:nvPr/>
        </p:nvPicPr>
        <p:blipFill rotWithShape="1">
          <a:blip r:embed="rId2" cstate="print"/>
          <a:srcRect l="4346" t="17478" r="4854"/>
          <a:stretch/>
        </p:blipFill>
        <p:spPr>
          <a:xfrm>
            <a:off x="0" y="81023"/>
            <a:ext cx="12198960" cy="6667018"/>
          </a:xfrm>
          <a:prstGeom prst="rect">
            <a:avLst/>
          </a:prstGeom>
        </p:spPr>
      </p:pic>
    </p:spTree>
    <p:extLst>
      <p:ext uri="{BB962C8B-B14F-4D97-AF65-F5344CB8AC3E}">
        <p14:creationId xmlns:p14="http://schemas.microsoft.com/office/powerpoint/2010/main" xmlns="" val="3692532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31261F-7EAE-07FF-FC55-FA33C334FBD1}"/>
              </a:ext>
            </a:extLst>
          </p:cNvPr>
          <p:cNvSpPr>
            <a:spLocks noGrp="1"/>
          </p:cNvSpPr>
          <p:nvPr>
            <p:ph type="title"/>
          </p:nvPr>
        </p:nvSpPr>
        <p:spPr/>
        <p:txBody>
          <a:bodyPr>
            <a:normAutofit/>
          </a:bodyPr>
          <a:lstStyle/>
          <a:p>
            <a:pPr algn="ctr"/>
            <a:r>
              <a:rPr lang="pt-BR" sz="6000" b="1" dirty="0"/>
              <a:t>O CFF apoia o PL 5.983/2019</a:t>
            </a:r>
          </a:p>
        </p:txBody>
      </p:sp>
      <p:sp>
        <p:nvSpPr>
          <p:cNvPr id="3" name="Espaço Reservado para Conteúdo 2">
            <a:extLst>
              <a:ext uri="{FF2B5EF4-FFF2-40B4-BE49-F238E27FC236}">
                <a16:creationId xmlns:a16="http://schemas.microsoft.com/office/drawing/2014/main" xmlns="" id="{A797626B-BDB1-FF7F-61DB-0BF0968EE7FF}"/>
              </a:ext>
            </a:extLst>
          </p:cNvPr>
          <p:cNvSpPr>
            <a:spLocks noGrp="1"/>
          </p:cNvSpPr>
          <p:nvPr>
            <p:ph idx="1"/>
          </p:nvPr>
        </p:nvSpPr>
        <p:spPr/>
        <p:txBody>
          <a:bodyPr>
            <a:normAutofit lnSpcReduction="10000"/>
          </a:bodyPr>
          <a:lstStyle/>
          <a:p>
            <a:endParaRPr lang="pt-BR" dirty="0"/>
          </a:p>
          <a:p>
            <a:pPr algn="ctr"/>
            <a:r>
              <a:rPr lang="pt-BR" sz="3600" dirty="0"/>
              <a:t>O Conselho Federal de Farmácia apoia a prática da Acupuntura multiprofissional.</a:t>
            </a:r>
          </a:p>
          <a:p>
            <a:pPr marL="0" indent="0" algn="ctr">
              <a:buNone/>
            </a:pPr>
            <a:endParaRPr lang="pt-BR" sz="3600" dirty="0"/>
          </a:p>
          <a:p>
            <a:pPr marL="0" indent="0" algn="ctr">
              <a:buNone/>
            </a:pPr>
            <a:r>
              <a:rPr lang="pt-BR" sz="3600" dirty="0">
                <a:hlinkClick r:id="rId2"/>
              </a:rPr>
              <a:t>paulovaranda@cff.org.br</a:t>
            </a:r>
            <a:endParaRPr lang="pt-BR" sz="3600" dirty="0"/>
          </a:p>
          <a:p>
            <a:pPr marL="0" indent="0" algn="ctr">
              <a:buNone/>
            </a:pPr>
            <a:endParaRPr lang="pt-BR" sz="3600" dirty="0"/>
          </a:p>
          <a:p>
            <a:pPr marL="0" indent="0" algn="ctr">
              <a:buNone/>
            </a:pPr>
            <a:r>
              <a:rPr lang="pt-BR" sz="3600" dirty="0"/>
              <a:t>OBRIGADO!</a:t>
            </a:r>
          </a:p>
          <a:p>
            <a:pPr marL="0" indent="0" algn="ctr">
              <a:buNone/>
            </a:pPr>
            <a:r>
              <a:rPr lang="zh-CN" altLang="pt-BR" sz="3600" dirty="0"/>
              <a:t>谢谢！</a:t>
            </a:r>
            <a:endParaRPr lang="pt-BR" altLang="zh-CN" sz="3600" dirty="0"/>
          </a:p>
          <a:p>
            <a:pPr marL="0" indent="0" algn="ctr">
              <a:buNone/>
            </a:pPr>
            <a:endParaRPr lang="pt-BR" sz="3600" dirty="0"/>
          </a:p>
          <a:p>
            <a:pPr marL="0" indent="0" algn="ctr">
              <a:buNone/>
            </a:pPr>
            <a:endParaRPr lang="pt-BR" sz="3600" dirty="0"/>
          </a:p>
        </p:txBody>
      </p:sp>
    </p:spTree>
    <p:extLst>
      <p:ext uri="{BB962C8B-B14F-4D97-AF65-F5344CB8AC3E}">
        <p14:creationId xmlns:p14="http://schemas.microsoft.com/office/powerpoint/2010/main" xmlns="" val="110732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xmlns="" id="{117C76C9-083D-48CD-F122-8E83183EA48A}"/>
              </a:ext>
            </a:extLst>
          </p:cNvPr>
          <p:cNvSpPr txBox="1"/>
          <p:nvPr/>
        </p:nvSpPr>
        <p:spPr>
          <a:xfrm>
            <a:off x="931496" y="6388782"/>
            <a:ext cx="3140774" cy="369332"/>
          </a:xfrm>
          <a:prstGeom prst="rect">
            <a:avLst/>
          </a:prstGeom>
          <a:noFill/>
        </p:spPr>
        <p:txBody>
          <a:bodyPr wrap="square" rtlCol="0">
            <a:spAutoFit/>
          </a:bodyPr>
          <a:lstStyle/>
          <a:p>
            <a:r>
              <a:rPr lang="pt-BR" dirty="0"/>
              <a:t>Conselho Federal de Farmácia</a:t>
            </a:r>
          </a:p>
        </p:txBody>
      </p:sp>
      <p:pic>
        <p:nvPicPr>
          <p:cNvPr id="10" name="Imagem 9">
            <a:extLst>
              <a:ext uri="{FF2B5EF4-FFF2-40B4-BE49-F238E27FC236}">
                <a16:creationId xmlns:a16="http://schemas.microsoft.com/office/drawing/2014/main" xmlns="" id="{22681C6D-CB14-EFCE-7E0D-CAD96E5C7A3E}"/>
              </a:ext>
            </a:extLst>
          </p:cNvPr>
          <p:cNvPicPr>
            <a:picLocks noChangeAspect="1"/>
          </p:cNvPicPr>
          <p:nvPr/>
        </p:nvPicPr>
        <p:blipFill>
          <a:blip r:embed="rId2" cstate="print"/>
          <a:stretch>
            <a:fillRect/>
          </a:stretch>
        </p:blipFill>
        <p:spPr>
          <a:xfrm>
            <a:off x="0" y="6055105"/>
            <a:ext cx="802761" cy="802761"/>
          </a:xfrm>
          <a:prstGeom prst="rect">
            <a:avLst/>
          </a:prstGeom>
        </p:spPr>
      </p:pic>
      <p:sp>
        <p:nvSpPr>
          <p:cNvPr id="11" name="Título 10">
            <a:extLst>
              <a:ext uri="{FF2B5EF4-FFF2-40B4-BE49-F238E27FC236}">
                <a16:creationId xmlns:a16="http://schemas.microsoft.com/office/drawing/2014/main" xmlns="" id="{A3E33365-8488-1411-35F7-404F19C27B40}"/>
              </a:ext>
            </a:extLst>
          </p:cNvPr>
          <p:cNvSpPr>
            <a:spLocks noGrp="1"/>
          </p:cNvSpPr>
          <p:nvPr>
            <p:ph type="title"/>
          </p:nvPr>
        </p:nvSpPr>
        <p:spPr>
          <a:xfrm>
            <a:off x="414670" y="365125"/>
            <a:ext cx="11366204" cy="1325563"/>
          </a:xfrm>
        </p:spPr>
        <p:txBody>
          <a:bodyPr>
            <a:normAutofit/>
          </a:bodyPr>
          <a:lstStyle/>
          <a:p>
            <a:pPr algn="ctr"/>
            <a:r>
              <a:rPr lang="pt-BR" sz="4000" b="1" dirty="0"/>
              <a:t>Conselho Federal de Farmácia em </a:t>
            </a:r>
            <a:r>
              <a:rPr lang="pt-BR" sz="4000" b="1" dirty="0" smtClean="0"/>
              <a:t>apoio ao </a:t>
            </a:r>
            <a:r>
              <a:rPr lang="pt-BR" sz="4000" b="1" dirty="0"/>
              <a:t>PL 5983/2019</a:t>
            </a:r>
          </a:p>
        </p:txBody>
      </p:sp>
      <p:sp>
        <p:nvSpPr>
          <p:cNvPr id="12" name="Espaço Reservado para Conteúdo 11">
            <a:extLst>
              <a:ext uri="{FF2B5EF4-FFF2-40B4-BE49-F238E27FC236}">
                <a16:creationId xmlns:a16="http://schemas.microsoft.com/office/drawing/2014/main" xmlns="" id="{72CAADF8-26B9-7BD6-954C-0C61B923BBAC}"/>
              </a:ext>
            </a:extLst>
          </p:cNvPr>
          <p:cNvSpPr>
            <a:spLocks noGrp="1"/>
          </p:cNvSpPr>
          <p:nvPr>
            <p:ph idx="1"/>
          </p:nvPr>
        </p:nvSpPr>
        <p:spPr>
          <a:xfrm>
            <a:off x="414670" y="1825625"/>
            <a:ext cx="11366204" cy="4351338"/>
          </a:xfrm>
        </p:spPr>
        <p:txBody>
          <a:bodyPr>
            <a:normAutofit/>
          </a:bodyPr>
          <a:lstStyle/>
          <a:p>
            <a:pPr algn="just">
              <a:lnSpc>
                <a:spcPct val="110000"/>
              </a:lnSpc>
            </a:pPr>
            <a:r>
              <a:rPr lang="pt-BR" sz="3200" dirty="0"/>
              <a:t>A prática da Medicina Tradicional Chinesa ao Farmacêutico está Regulamentada </a:t>
            </a:r>
            <a:r>
              <a:rPr lang="pt-BR" sz="3200" dirty="0" smtClean="0"/>
              <a:t>por meio </a:t>
            </a:r>
            <a:r>
              <a:rPr lang="pt-BR" sz="3200" dirty="0"/>
              <a:t>de </a:t>
            </a:r>
            <a:r>
              <a:rPr lang="pt-BR" sz="3200" dirty="0" smtClean="0"/>
              <a:t>resoluções </a:t>
            </a:r>
            <a:r>
              <a:rPr lang="pt-BR" sz="3200" dirty="0"/>
              <a:t>infralegais de caráter administrativo e </a:t>
            </a:r>
            <a:r>
              <a:rPr lang="pt-BR" sz="3200" dirty="0" smtClean="0"/>
              <a:t>regulatório, </a:t>
            </a:r>
            <a:r>
              <a:rPr lang="pt-BR" sz="3200" dirty="0"/>
              <a:t>referenciando-se </a:t>
            </a:r>
            <a:r>
              <a:rPr lang="pt-BR" sz="3200" dirty="0" smtClean="0"/>
              <a:t>à </a:t>
            </a:r>
            <a:r>
              <a:rPr lang="pt-BR" sz="3200" dirty="0"/>
              <a:t>Lei nº 3.820/1960, </a:t>
            </a:r>
            <a:r>
              <a:rPr lang="pt-BR" sz="3200" dirty="0" smtClean="0"/>
              <a:t>ao Decreto </a:t>
            </a:r>
            <a:r>
              <a:rPr lang="pt-BR" sz="3200" dirty="0"/>
              <a:t>nº </a:t>
            </a:r>
            <a:r>
              <a:rPr lang="pt-BR" sz="3200" dirty="0" smtClean="0"/>
              <a:t>85.878/1981 e à Lei </a:t>
            </a:r>
            <a:r>
              <a:rPr lang="pt-BR" sz="3200" dirty="0"/>
              <a:t>nº 9.120/1995, etc.</a:t>
            </a:r>
          </a:p>
          <a:p>
            <a:pPr marL="0" indent="0" algn="just">
              <a:lnSpc>
                <a:spcPct val="110000"/>
              </a:lnSpc>
              <a:buNone/>
            </a:pPr>
            <a:endParaRPr lang="pt-BR" sz="1300" dirty="0"/>
          </a:p>
          <a:p>
            <a:pPr algn="just">
              <a:lnSpc>
                <a:spcPct val="110000"/>
              </a:lnSpc>
            </a:pPr>
            <a:r>
              <a:rPr lang="pt-BR" sz="3200" dirty="0"/>
              <a:t>O Conselho Federal de Farmácia apoia a prática da ACUPUNTURA multiprofissional. </a:t>
            </a:r>
          </a:p>
        </p:txBody>
      </p:sp>
    </p:spTree>
    <p:extLst>
      <p:ext uri="{BB962C8B-B14F-4D97-AF65-F5344CB8AC3E}">
        <p14:creationId xmlns:p14="http://schemas.microsoft.com/office/powerpoint/2010/main" xmlns="" val="231550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xmlns="" id="{117C76C9-083D-48CD-F122-8E83183EA48A}"/>
              </a:ext>
            </a:extLst>
          </p:cNvPr>
          <p:cNvSpPr txBox="1"/>
          <p:nvPr/>
        </p:nvSpPr>
        <p:spPr>
          <a:xfrm>
            <a:off x="931496" y="6388782"/>
            <a:ext cx="3140774" cy="369332"/>
          </a:xfrm>
          <a:prstGeom prst="rect">
            <a:avLst/>
          </a:prstGeom>
          <a:noFill/>
        </p:spPr>
        <p:txBody>
          <a:bodyPr wrap="square" rtlCol="0">
            <a:spAutoFit/>
          </a:bodyPr>
          <a:lstStyle/>
          <a:p>
            <a:r>
              <a:rPr lang="pt-BR" dirty="0"/>
              <a:t>Conselho Federal de Farmácia</a:t>
            </a:r>
          </a:p>
        </p:txBody>
      </p:sp>
      <p:pic>
        <p:nvPicPr>
          <p:cNvPr id="10" name="Imagem 9">
            <a:extLst>
              <a:ext uri="{FF2B5EF4-FFF2-40B4-BE49-F238E27FC236}">
                <a16:creationId xmlns:a16="http://schemas.microsoft.com/office/drawing/2014/main" xmlns="" id="{22681C6D-CB14-EFCE-7E0D-CAD96E5C7A3E}"/>
              </a:ext>
            </a:extLst>
          </p:cNvPr>
          <p:cNvPicPr>
            <a:picLocks noChangeAspect="1"/>
          </p:cNvPicPr>
          <p:nvPr/>
        </p:nvPicPr>
        <p:blipFill>
          <a:blip r:embed="rId2" cstate="print"/>
          <a:stretch>
            <a:fillRect/>
          </a:stretch>
        </p:blipFill>
        <p:spPr>
          <a:xfrm>
            <a:off x="0" y="6055105"/>
            <a:ext cx="802761" cy="802761"/>
          </a:xfrm>
          <a:prstGeom prst="rect">
            <a:avLst/>
          </a:prstGeom>
        </p:spPr>
      </p:pic>
      <p:sp>
        <p:nvSpPr>
          <p:cNvPr id="11" name="Título 10">
            <a:extLst>
              <a:ext uri="{FF2B5EF4-FFF2-40B4-BE49-F238E27FC236}">
                <a16:creationId xmlns:a16="http://schemas.microsoft.com/office/drawing/2014/main" xmlns="" id="{A3E33365-8488-1411-35F7-404F19C27B40}"/>
              </a:ext>
            </a:extLst>
          </p:cNvPr>
          <p:cNvSpPr>
            <a:spLocks noGrp="1"/>
          </p:cNvSpPr>
          <p:nvPr>
            <p:ph type="title"/>
          </p:nvPr>
        </p:nvSpPr>
        <p:spPr>
          <a:xfrm>
            <a:off x="838200" y="133384"/>
            <a:ext cx="10515600" cy="1325563"/>
          </a:xfrm>
        </p:spPr>
        <p:txBody>
          <a:bodyPr/>
          <a:lstStyle/>
          <a:p>
            <a:pPr algn="ctr"/>
            <a:r>
              <a:rPr lang="pt-BR" b="1" dirty="0"/>
              <a:t>Histórico de PL </a:t>
            </a:r>
            <a:r>
              <a:rPr lang="pt-BR" b="1" dirty="0" smtClean="0"/>
              <a:t> sobre Acupuntura </a:t>
            </a:r>
            <a:r>
              <a:rPr lang="pt-BR" b="1" dirty="0"/>
              <a:t>Multiprofissional </a:t>
            </a:r>
          </a:p>
        </p:txBody>
      </p:sp>
      <p:sp>
        <p:nvSpPr>
          <p:cNvPr id="12" name="Espaço Reservado para Conteúdo 11">
            <a:extLst>
              <a:ext uri="{FF2B5EF4-FFF2-40B4-BE49-F238E27FC236}">
                <a16:creationId xmlns:a16="http://schemas.microsoft.com/office/drawing/2014/main" xmlns="" id="{72CAADF8-26B9-7BD6-954C-0C61B923BBAC}"/>
              </a:ext>
            </a:extLst>
          </p:cNvPr>
          <p:cNvSpPr>
            <a:spLocks noGrp="1"/>
          </p:cNvSpPr>
          <p:nvPr>
            <p:ph idx="1"/>
          </p:nvPr>
        </p:nvSpPr>
        <p:spPr>
          <a:xfrm>
            <a:off x="127590" y="1200811"/>
            <a:ext cx="12064409" cy="5188138"/>
          </a:xfrm>
        </p:spPr>
        <p:txBody>
          <a:bodyPr>
            <a:noAutofit/>
          </a:bodyPr>
          <a:lstStyle/>
          <a:p>
            <a:pPr>
              <a:lnSpc>
                <a:spcPct val="100000"/>
              </a:lnSpc>
            </a:pPr>
            <a:r>
              <a:rPr lang="pt-BR" sz="2200" dirty="0"/>
              <a:t>PL nº 3838 de 1984 – Dep. Mário Hato </a:t>
            </a:r>
            <a:r>
              <a:rPr lang="pt-BR" sz="2200" b="1" dirty="0"/>
              <a:t>(médico) </a:t>
            </a:r>
            <a:r>
              <a:rPr lang="pt-BR" sz="2200" dirty="0"/>
              <a:t>(Arquivado)</a:t>
            </a:r>
          </a:p>
          <a:p>
            <a:pPr>
              <a:lnSpc>
                <a:spcPct val="100000"/>
              </a:lnSpc>
            </a:pPr>
            <a:r>
              <a:rPr lang="pt-BR" sz="2200" dirty="0"/>
              <a:t>PL nº 852 de 1988 – Dep. Antônio Salim Curiati </a:t>
            </a:r>
            <a:r>
              <a:rPr lang="pt-BR" sz="2200" b="1" dirty="0"/>
              <a:t>(médico) </a:t>
            </a:r>
            <a:r>
              <a:rPr lang="pt-BR" sz="2200" dirty="0"/>
              <a:t>(Arquivado)</a:t>
            </a:r>
          </a:p>
          <a:p>
            <a:pPr>
              <a:lnSpc>
                <a:spcPct val="100000"/>
              </a:lnSpc>
            </a:pPr>
            <a:r>
              <a:rPr lang="pt-BR" sz="2200" dirty="0"/>
              <a:t>PL nº 935 de 1991 – Dep. Antônio Mendes Thame (Arquivado)</a:t>
            </a:r>
          </a:p>
          <a:p>
            <a:pPr>
              <a:lnSpc>
                <a:spcPct val="100000"/>
              </a:lnSpc>
            </a:pPr>
            <a:r>
              <a:rPr lang="pt-BR" sz="2200" dirty="0"/>
              <a:t>PLS nº 337 de 1991 – Sen. Fernando Henrique Cardoso (Arquivado)</a:t>
            </a:r>
          </a:p>
          <a:p>
            <a:pPr>
              <a:lnSpc>
                <a:spcPct val="100000"/>
              </a:lnSpc>
            </a:pPr>
            <a:r>
              <a:rPr lang="pt-BR" sz="2200" dirty="0"/>
              <a:t>PL nº 383 de 1991 – Dep. Marcelino Romano Machado (</a:t>
            </a:r>
            <a:r>
              <a:rPr lang="pt-BR" sz="2200" b="1" dirty="0">
                <a:solidFill>
                  <a:srgbClr val="FF0000"/>
                </a:solidFill>
              </a:rPr>
              <a:t>APROVADO</a:t>
            </a:r>
            <a:r>
              <a:rPr lang="pt-BR" sz="2200" dirty="0"/>
              <a:t> Câmara Federal dos Deputados)</a:t>
            </a:r>
          </a:p>
          <a:p>
            <a:pPr>
              <a:lnSpc>
                <a:spcPct val="100000"/>
              </a:lnSpc>
            </a:pPr>
            <a:r>
              <a:rPr lang="pt-BR" sz="2200" dirty="0"/>
              <a:t>PLS nº 67 de 1995 – </a:t>
            </a:r>
            <a:r>
              <a:rPr lang="pt-BR" sz="2200" b="1" dirty="0">
                <a:solidFill>
                  <a:srgbClr val="FF0000"/>
                </a:solidFill>
              </a:rPr>
              <a:t>APROVADO</a:t>
            </a:r>
            <a:r>
              <a:rPr lang="pt-BR" sz="2200" dirty="0"/>
              <a:t> CAS do Senado Federal – Sen. Valmir Campelo (Arquivado em 2002)</a:t>
            </a:r>
          </a:p>
          <a:p>
            <a:pPr>
              <a:lnSpc>
                <a:spcPct val="100000"/>
              </a:lnSpc>
            </a:pPr>
            <a:r>
              <a:rPr lang="pt-BR" sz="2200" dirty="0"/>
              <a:t>PLS nº 480 de 2003 – Senadora Fátima Cleide (Arquivado)</a:t>
            </a:r>
          </a:p>
          <a:p>
            <a:pPr>
              <a:lnSpc>
                <a:spcPct val="100000"/>
              </a:lnSpc>
            </a:pPr>
            <a:r>
              <a:rPr lang="pt-BR" sz="2200" dirty="0"/>
              <a:t>PLS nº 473 de 2011 – Senador Eduardo Suplicy (Arquivado)</a:t>
            </a:r>
          </a:p>
          <a:p>
            <a:pPr>
              <a:lnSpc>
                <a:spcPct val="100000"/>
              </a:lnSpc>
            </a:pPr>
            <a:r>
              <a:rPr lang="pt-BR" sz="2200" dirty="0"/>
              <a:t>PL nº 1549/2003 - Dep. Celso Russomano, PL nº 2284/2003 – Dep. Nelson Marquezelli, PL nº 2626/2003 – Dep. Chico Alencar (Apensados)</a:t>
            </a:r>
          </a:p>
          <a:p>
            <a:pPr>
              <a:lnSpc>
                <a:spcPct val="100000"/>
              </a:lnSpc>
            </a:pPr>
            <a:r>
              <a:rPr lang="pt-BR" sz="2000" b="1" dirty="0"/>
              <a:t>PL nº 5983/2019 (Tramitando)</a:t>
            </a:r>
          </a:p>
        </p:txBody>
      </p:sp>
    </p:spTree>
    <p:extLst>
      <p:ext uri="{BB962C8B-B14F-4D97-AF65-F5344CB8AC3E}">
        <p14:creationId xmlns:p14="http://schemas.microsoft.com/office/powerpoint/2010/main" xmlns="" val="190387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xmlns="" id="{117C76C9-083D-48CD-F122-8E83183EA48A}"/>
              </a:ext>
            </a:extLst>
          </p:cNvPr>
          <p:cNvSpPr txBox="1"/>
          <p:nvPr/>
        </p:nvSpPr>
        <p:spPr>
          <a:xfrm>
            <a:off x="931496" y="6388782"/>
            <a:ext cx="3140774" cy="369332"/>
          </a:xfrm>
          <a:prstGeom prst="rect">
            <a:avLst/>
          </a:prstGeom>
          <a:noFill/>
        </p:spPr>
        <p:txBody>
          <a:bodyPr wrap="square" rtlCol="0">
            <a:spAutoFit/>
          </a:bodyPr>
          <a:lstStyle/>
          <a:p>
            <a:r>
              <a:rPr lang="pt-BR" dirty="0"/>
              <a:t>Conselho Federal de Farmácia</a:t>
            </a:r>
          </a:p>
        </p:txBody>
      </p:sp>
      <p:pic>
        <p:nvPicPr>
          <p:cNvPr id="10" name="Imagem 9">
            <a:extLst>
              <a:ext uri="{FF2B5EF4-FFF2-40B4-BE49-F238E27FC236}">
                <a16:creationId xmlns:a16="http://schemas.microsoft.com/office/drawing/2014/main" xmlns="" id="{22681C6D-CB14-EFCE-7E0D-CAD96E5C7A3E}"/>
              </a:ext>
            </a:extLst>
          </p:cNvPr>
          <p:cNvPicPr>
            <a:picLocks noChangeAspect="1"/>
          </p:cNvPicPr>
          <p:nvPr/>
        </p:nvPicPr>
        <p:blipFill>
          <a:blip r:embed="rId2" cstate="print"/>
          <a:stretch>
            <a:fillRect/>
          </a:stretch>
        </p:blipFill>
        <p:spPr>
          <a:xfrm>
            <a:off x="0" y="6055105"/>
            <a:ext cx="802761" cy="802761"/>
          </a:xfrm>
          <a:prstGeom prst="rect">
            <a:avLst/>
          </a:prstGeom>
        </p:spPr>
      </p:pic>
      <p:sp>
        <p:nvSpPr>
          <p:cNvPr id="11" name="Título 10">
            <a:extLst>
              <a:ext uri="{FF2B5EF4-FFF2-40B4-BE49-F238E27FC236}">
                <a16:creationId xmlns:a16="http://schemas.microsoft.com/office/drawing/2014/main" xmlns="" id="{A3E33365-8488-1411-35F7-404F19C27B40}"/>
              </a:ext>
            </a:extLst>
          </p:cNvPr>
          <p:cNvSpPr>
            <a:spLocks noGrp="1"/>
          </p:cNvSpPr>
          <p:nvPr>
            <p:ph type="title"/>
          </p:nvPr>
        </p:nvSpPr>
        <p:spPr>
          <a:xfrm>
            <a:off x="838200" y="561894"/>
            <a:ext cx="10515600" cy="1325563"/>
          </a:xfrm>
        </p:spPr>
        <p:txBody>
          <a:bodyPr>
            <a:normAutofit fontScale="90000"/>
          </a:bodyPr>
          <a:lstStyle/>
          <a:p>
            <a:pPr algn="ctr"/>
            <a:r>
              <a:rPr lang="pt-BR" sz="5400" b="1" dirty="0"/>
              <a:t>Cursos de Acupuntura no </a:t>
            </a:r>
            <a:r>
              <a:rPr lang="pt-BR" sz="5400" b="1" dirty="0" smtClean="0"/>
              <a:t>mundo independente </a:t>
            </a:r>
            <a:r>
              <a:rPr lang="pt-BR" sz="5400" b="1" dirty="0"/>
              <a:t>da Medicina Alopática </a:t>
            </a:r>
          </a:p>
        </p:txBody>
      </p:sp>
      <p:sp>
        <p:nvSpPr>
          <p:cNvPr id="12" name="Espaço Reservado para Conteúdo 11">
            <a:extLst>
              <a:ext uri="{FF2B5EF4-FFF2-40B4-BE49-F238E27FC236}">
                <a16:creationId xmlns:a16="http://schemas.microsoft.com/office/drawing/2014/main" xmlns="" id="{72CAADF8-26B9-7BD6-954C-0C61B923BBAC}"/>
              </a:ext>
            </a:extLst>
          </p:cNvPr>
          <p:cNvSpPr>
            <a:spLocks noGrp="1"/>
          </p:cNvSpPr>
          <p:nvPr>
            <p:ph idx="1"/>
          </p:nvPr>
        </p:nvSpPr>
        <p:spPr>
          <a:xfrm>
            <a:off x="208345" y="1794076"/>
            <a:ext cx="11983656" cy="4698799"/>
          </a:xfrm>
        </p:spPr>
        <p:txBody>
          <a:bodyPr>
            <a:normAutofit/>
          </a:bodyPr>
          <a:lstStyle/>
          <a:p>
            <a:endParaRPr lang="pt-BR" b="1" dirty="0"/>
          </a:p>
          <a:p>
            <a:r>
              <a:rPr lang="pt-BR" b="1" dirty="0"/>
              <a:t>China</a:t>
            </a:r>
            <a:r>
              <a:rPr lang="pt-BR" dirty="0"/>
              <a:t> – Graduação em Medicina Chinesa (5 anos) e Graduação em Medicina Alopática (5 anos)</a:t>
            </a:r>
          </a:p>
          <a:p>
            <a:r>
              <a:rPr lang="pt-BR" b="1" dirty="0"/>
              <a:t>Estados Unidos da América </a:t>
            </a:r>
            <a:r>
              <a:rPr lang="pt-BR" dirty="0"/>
              <a:t>– Acupunturista (2 anos do formação) e OMD – Oriental Medical </a:t>
            </a:r>
            <a:r>
              <a:rPr lang="pt-BR" dirty="0" err="1"/>
              <a:t>Doctor</a:t>
            </a:r>
            <a:r>
              <a:rPr lang="pt-BR" dirty="0"/>
              <a:t> (5 anos de formação)</a:t>
            </a:r>
          </a:p>
          <a:p>
            <a:r>
              <a:rPr lang="pt-BR" b="1" dirty="0"/>
              <a:t>Canadá</a:t>
            </a:r>
            <a:r>
              <a:rPr lang="pt-BR" dirty="0"/>
              <a:t> - Acupunturista (2 anos do formação) e OMD – Oriental Medical </a:t>
            </a:r>
            <a:r>
              <a:rPr lang="pt-BR" dirty="0" err="1"/>
              <a:t>Doctor</a:t>
            </a:r>
            <a:r>
              <a:rPr lang="pt-BR" dirty="0"/>
              <a:t> (5 anos de formação)</a:t>
            </a:r>
          </a:p>
          <a:p>
            <a:r>
              <a:rPr lang="pt-BR" b="1" dirty="0"/>
              <a:t>Portugal</a:t>
            </a:r>
            <a:r>
              <a:rPr lang="pt-BR" dirty="0"/>
              <a:t> – Graduação em Medicina Tradicional Chinesa – Curso de Acupuntura</a:t>
            </a:r>
          </a:p>
          <a:p>
            <a:r>
              <a:rPr lang="pt-BR" dirty="0"/>
              <a:t>E em muitos outros países.</a:t>
            </a:r>
          </a:p>
        </p:txBody>
      </p:sp>
    </p:spTree>
    <p:extLst>
      <p:ext uri="{BB962C8B-B14F-4D97-AF65-F5344CB8AC3E}">
        <p14:creationId xmlns:p14="http://schemas.microsoft.com/office/powerpoint/2010/main" xmlns="" val="224262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xmlns="" id="{117C76C9-083D-48CD-F122-8E83183EA48A}"/>
              </a:ext>
            </a:extLst>
          </p:cNvPr>
          <p:cNvSpPr txBox="1"/>
          <p:nvPr/>
        </p:nvSpPr>
        <p:spPr>
          <a:xfrm>
            <a:off x="931496" y="6388782"/>
            <a:ext cx="3140774" cy="369332"/>
          </a:xfrm>
          <a:prstGeom prst="rect">
            <a:avLst/>
          </a:prstGeom>
          <a:noFill/>
        </p:spPr>
        <p:txBody>
          <a:bodyPr wrap="square" rtlCol="0">
            <a:spAutoFit/>
          </a:bodyPr>
          <a:lstStyle/>
          <a:p>
            <a:r>
              <a:rPr lang="pt-BR" dirty="0"/>
              <a:t>Conselho Federal de Farmácia</a:t>
            </a:r>
          </a:p>
        </p:txBody>
      </p:sp>
      <p:pic>
        <p:nvPicPr>
          <p:cNvPr id="10" name="Imagem 9">
            <a:extLst>
              <a:ext uri="{FF2B5EF4-FFF2-40B4-BE49-F238E27FC236}">
                <a16:creationId xmlns:a16="http://schemas.microsoft.com/office/drawing/2014/main" xmlns="" id="{22681C6D-CB14-EFCE-7E0D-CAD96E5C7A3E}"/>
              </a:ext>
            </a:extLst>
          </p:cNvPr>
          <p:cNvPicPr>
            <a:picLocks noChangeAspect="1"/>
          </p:cNvPicPr>
          <p:nvPr/>
        </p:nvPicPr>
        <p:blipFill>
          <a:blip r:embed="rId2" cstate="print"/>
          <a:stretch>
            <a:fillRect/>
          </a:stretch>
        </p:blipFill>
        <p:spPr>
          <a:xfrm>
            <a:off x="0" y="6055105"/>
            <a:ext cx="802761" cy="802761"/>
          </a:xfrm>
          <a:prstGeom prst="rect">
            <a:avLst/>
          </a:prstGeom>
        </p:spPr>
      </p:pic>
      <p:sp>
        <p:nvSpPr>
          <p:cNvPr id="11" name="Título 10">
            <a:extLst>
              <a:ext uri="{FF2B5EF4-FFF2-40B4-BE49-F238E27FC236}">
                <a16:creationId xmlns:a16="http://schemas.microsoft.com/office/drawing/2014/main" xmlns="" id="{A3E33365-8488-1411-35F7-404F19C27B40}"/>
              </a:ext>
            </a:extLst>
          </p:cNvPr>
          <p:cNvSpPr>
            <a:spLocks noGrp="1"/>
          </p:cNvSpPr>
          <p:nvPr>
            <p:ph type="title"/>
          </p:nvPr>
        </p:nvSpPr>
        <p:spPr>
          <a:xfrm>
            <a:off x="838200" y="110480"/>
            <a:ext cx="10515600" cy="1325563"/>
          </a:xfrm>
        </p:spPr>
        <p:txBody>
          <a:bodyPr>
            <a:normAutofit/>
          </a:bodyPr>
          <a:lstStyle/>
          <a:p>
            <a:pPr algn="ctr"/>
            <a:r>
              <a:rPr lang="pt-BR" sz="5400" b="1" dirty="0"/>
              <a:t>CFF e Governo da China </a:t>
            </a:r>
          </a:p>
        </p:txBody>
      </p:sp>
      <p:sp>
        <p:nvSpPr>
          <p:cNvPr id="12" name="Espaço Reservado para Conteúdo 11">
            <a:extLst>
              <a:ext uri="{FF2B5EF4-FFF2-40B4-BE49-F238E27FC236}">
                <a16:creationId xmlns:a16="http://schemas.microsoft.com/office/drawing/2014/main" xmlns="" id="{72CAADF8-26B9-7BD6-954C-0C61B923BBAC}"/>
              </a:ext>
            </a:extLst>
          </p:cNvPr>
          <p:cNvSpPr>
            <a:spLocks noGrp="1"/>
          </p:cNvSpPr>
          <p:nvPr>
            <p:ph idx="1"/>
          </p:nvPr>
        </p:nvSpPr>
        <p:spPr>
          <a:xfrm>
            <a:off x="208345" y="1284790"/>
            <a:ext cx="11983656" cy="5208085"/>
          </a:xfrm>
        </p:spPr>
        <p:txBody>
          <a:bodyPr>
            <a:normAutofit/>
          </a:bodyPr>
          <a:lstStyle/>
          <a:p>
            <a:pPr marL="0" indent="0">
              <a:buNone/>
            </a:pPr>
            <a:r>
              <a:rPr lang="pt-BR" dirty="0"/>
              <a:t>Visitas técnicas:</a:t>
            </a:r>
          </a:p>
          <a:p>
            <a:r>
              <a:rPr lang="pt-BR" dirty="0" err="1"/>
              <a:t>State</a:t>
            </a:r>
            <a:r>
              <a:rPr lang="pt-BR" dirty="0"/>
              <a:t> </a:t>
            </a:r>
            <a:r>
              <a:rPr lang="pt-BR" dirty="0" err="1"/>
              <a:t>Administration</a:t>
            </a:r>
            <a:r>
              <a:rPr lang="pt-BR" dirty="0"/>
              <a:t> </a:t>
            </a:r>
            <a:r>
              <a:rPr lang="pt-BR" dirty="0" err="1"/>
              <a:t>of</a:t>
            </a:r>
            <a:r>
              <a:rPr lang="pt-BR" dirty="0"/>
              <a:t> </a:t>
            </a:r>
            <a:r>
              <a:rPr lang="pt-BR" dirty="0" err="1"/>
              <a:t>Traditional</a:t>
            </a:r>
            <a:r>
              <a:rPr lang="pt-BR" dirty="0"/>
              <a:t> Chinese Medicine </a:t>
            </a:r>
            <a:r>
              <a:rPr lang="pt-BR" dirty="0" err="1"/>
              <a:t>of</a:t>
            </a:r>
            <a:r>
              <a:rPr lang="pt-BR" dirty="0"/>
              <a:t> P.R.C: </a:t>
            </a:r>
            <a:r>
              <a:rPr lang="pt-BR" b="1" dirty="0"/>
              <a:t>órgão participante da regulação da indústria da MTC.</a:t>
            </a:r>
          </a:p>
          <a:p>
            <a:r>
              <a:rPr lang="pt-BR" dirty="0"/>
              <a:t>China </a:t>
            </a:r>
            <a:r>
              <a:rPr lang="pt-BR" dirty="0" err="1"/>
              <a:t>Academy</a:t>
            </a:r>
            <a:r>
              <a:rPr lang="pt-BR" dirty="0"/>
              <a:t> Chinese Medical </a:t>
            </a:r>
            <a:r>
              <a:rPr lang="pt-BR" dirty="0" err="1"/>
              <a:t>Sciences</a:t>
            </a:r>
            <a:r>
              <a:rPr lang="pt-BR" dirty="0"/>
              <a:t>: </a:t>
            </a:r>
            <a:r>
              <a:rPr lang="pt-BR" b="1" dirty="0"/>
              <a:t>faz pesquisas com MTC e plantas medicinais chinesas.</a:t>
            </a:r>
          </a:p>
          <a:p>
            <a:r>
              <a:rPr lang="pt-BR" dirty="0" err="1"/>
              <a:t>National</a:t>
            </a:r>
            <a:r>
              <a:rPr lang="pt-BR" dirty="0"/>
              <a:t> Medical </a:t>
            </a:r>
            <a:r>
              <a:rPr lang="pt-BR" dirty="0" err="1"/>
              <a:t>Products</a:t>
            </a:r>
            <a:r>
              <a:rPr lang="pt-BR" dirty="0"/>
              <a:t> </a:t>
            </a:r>
            <a:r>
              <a:rPr lang="pt-BR" dirty="0" err="1"/>
              <a:t>Administration</a:t>
            </a:r>
            <a:r>
              <a:rPr lang="pt-BR" dirty="0"/>
              <a:t> (NMPA): </a:t>
            </a:r>
            <a:r>
              <a:rPr lang="pt-BR" b="1" dirty="0"/>
              <a:t>agência reguladora chinesa.</a:t>
            </a:r>
          </a:p>
          <a:p>
            <a:r>
              <a:rPr lang="pt-BR" dirty="0"/>
              <a:t>Chinese </a:t>
            </a:r>
            <a:r>
              <a:rPr lang="pt-BR" dirty="0" err="1"/>
              <a:t>Pharmacopoeia</a:t>
            </a:r>
            <a:r>
              <a:rPr lang="pt-BR" dirty="0"/>
              <a:t> Commission: </a:t>
            </a:r>
            <a:r>
              <a:rPr lang="pt-BR" b="1" dirty="0"/>
              <a:t>Farmacopeia Chinesa.</a:t>
            </a:r>
          </a:p>
          <a:p>
            <a:r>
              <a:rPr lang="pt-BR" dirty="0" err="1"/>
              <a:t>National</a:t>
            </a:r>
            <a:r>
              <a:rPr lang="pt-BR" dirty="0"/>
              <a:t> </a:t>
            </a:r>
            <a:r>
              <a:rPr lang="pt-BR" dirty="0" err="1"/>
              <a:t>Institutes</a:t>
            </a:r>
            <a:r>
              <a:rPr lang="pt-BR" dirty="0"/>
              <a:t> for Food </a:t>
            </a:r>
            <a:r>
              <a:rPr lang="pt-BR" dirty="0" err="1"/>
              <a:t>and</a:t>
            </a:r>
            <a:r>
              <a:rPr lang="pt-BR" dirty="0"/>
              <a:t> </a:t>
            </a:r>
            <a:r>
              <a:rPr lang="pt-BR" dirty="0" err="1"/>
              <a:t>Drug</a:t>
            </a:r>
            <a:r>
              <a:rPr lang="pt-BR" dirty="0"/>
              <a:t> </a:t>
            </a:r>
            <a:r>
              <a:rPr lang="pt-BR" dirty="0" err="1"/>
              <a:t>Control</a:t>
            </a:r>
            <a:r>
              <a:rPr lang="pt-BR" dirty="0"/>
              <a:t>: laboratório nacional de análises de produtos. </a:t>
            </a:r>
          </a:p>
          <a:p>
            <a:r>
              <a:rPr lang="pt-BR" dirty="0"/>
              <a:t>World Federation </a:t>
            </a:r>
            <a:r>
              <a:rPr lang="pt-BR" dirty="0" err="1"/>
              <a:t>of</a:t>
            </a:r>
            <a:r>
              <a:rPr lang="pt-BR" dirty="0"/>
              <a:t> Chinese Medicine </a:t>
            </a:r>
            <a:r>
              <a:rPr lang="pt-BR" dirty="0" err="1"/>
              <a:t>Societies</a:t>
            </a:r>
            <a:r>
              <a:rPr lang="pt-BR" dirty="0"/>
              <a:t>: organização não governamental dedicada ao desenvolvimento da MTC.</a:t>
            </a:r>
          </a:p>
          <a:p>
            <a:endParaRPr lang="pt-BR" dirty="0"/>
          </a:p>
        </p:txBody>
      </p:sp>
    </p:spTree>
    <p:extLst>
      <p:ext uri="{BB962C8B-B14F-4D97-AF65-F5344CB8AC3E}">
        <p14:creationId xmlns:p14="http://schemas.microsoft.com/office/powerpoint/2010/main" xmlns="" val="151090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xmlns="" id="{117C76C9-083D-48CD-F122-8E83183EA48A}"/>
              </a:ext>
            </a:extLst>
          </p:cNvPr>
          <p:cNvSpPr txBox="1"/>
          <p:nvPr/>
        </p:nvSpPr>
        <p:spPr>
          <a:xfrm>
            <a:off x="931496" y="6388782"/>
            <a:ext cx="3140774" cy="369332"/>
          </a:xfrm>
          <a:prstGeom prst="rect">
            <a:avLst/>
          </a:prstGeom>
          <a:noFill/>
        </p:spPr>
        <p:txBody>
          <a:bodyPr wrap="square" rtlCol="0">
            <a:spAutoFit/>
          </a:bodyPr>
          <a:lstStyle/>
          <a:p>
            <a:r>
              <a:rPr lang="pt-BR" dirty="0"/>
              <a:t>Conselho Federal de Farmácia</a:t>
            </a:r>
          </a:p>
        </p:txBody>
      </p:sp>
      <p:pic>
        <p:nvPicPr>
          <p:cNvPr id="10" name="Imagem 9">
            <a:extLst>
              <a:ext uri="{FF2B5EF4-FFF2-40B4-BE49-F238E27FC236}">
                <a16:creationId xmlns:a16="http://schemas.microsoft.com/office/drawing/2014/main" xmlns="" id="{22681C6D-CB14-EFCE-7E0D-CAD96E5C7A3E}"/>
              </a:ext>
            </a:extLst>
          </p:cNvPr>
          <p:cNvPicPr>
            <a:picLocks noChangeAspect="1"/>
          </p:cNvPicPr>
          <p:nvPr/>
        </p:nvPicPr>
        <p:blipFill>
          <a:blip r:embed="rId2" cstate="print"/>
          <a:stretch>
            <a:fillRect/>
          </a:stretch>
        </p:blipFill>
        <p:spPr>
          <a:xfrm>
            <a:off x="0" y="6055105"/>
            <a:ext cx="802761" cy="802761"/>
          </a:xfrm>
          <a:prstGeom prst="rect">
            <a:avLst/>
          </a:prstGeom>
        </p:spPr>
      </p:pic>
      <p:sp>
        <p:nvSpPr>
          <p:cNvPr id="11" name="Título 10">
            <a:extLst>
              <a:ext uri="{FF2B5EF4-FFF2-40B4-BE49-F238E27FC236}">
                <a16:creationId xmlns:a16="http://schemas.microsoft.com/office/drawing/2014/main" xmlns="" id="{A3E33365-8488-1411-35F7-404F19C27B40}"/>
              </a:ext>
            </a:extLst>
          </p:cNvPr>
          <p:cNvSpPr>
            <a:spLocks noGrp="1"/>
          </p:cNvSpPr>
          <p:nvPr>
            <p:ph type="title"/>
          </p:nvPr>
        </p:nvSpPr>
        <p:spPr>
          <a:xfrm>
            <a:off x="439838" y="365125"/>
            <a:ext cx="11204294" cy="1325563"/>
          </a:xfrm>
        </p:spPr>
        <p:txBody>
          <a:bodyPr>
            <a:normAutofit fontScale="90000"/>
          </a:bodyPr>
          <a:lstStyle/>
          <a:p>
            <a:pPr algn="ctr"/>
            <a:r>
              <a:rPr lang="pt-BR" b="1" dirty="0"/>
              <a:t>Administração Estatal de Medicina Tradicional Chinesa em visita ao Conselho Federal de Farmácia</a:t>
            </a:r>
          </a:p>
        </p:txBody>
      </p:sp>
      <p:pic>
        <p:nvPicPr>
          <p:cNvPr id="2" name="Espaço Reservado para Conteúdo 1">
            <a:extLst>
              <a:ext uri="{FF2B5EF4-FFF2-40B4-BE49-F238E27FC236}">
                <a16:creationId xmlns:a16="http://schemas.microsoft.com/office/drawing/2014/main" xmlns="" id="{60FC7086-50CB-6D62-4A08-E48B73384B0B}"/>
              </a:ext>
            </a:extLst>
          </p:cNvPr>
          <p:cNvPicPr>
            <a:picLocks noGrp="1" noChangeAspect="1"/>
          </p:cNvPicPr>
          <p:nvPr>
            <p:ph idx="1"/>
          </p:nvPr>
        </p:nvPicPr>
        <p:blipFill>
          <a:blip r:embed="rId3" cstate="print"/>
          <a:stretch>
            <a:fillRect/>
          </a:stretch>
        </p:blipFill>
        <p:spPr>
          <a:xfrm>
            <a:off x="439838" y="2112600"/>
            <a:ext cx="5261248" cy="3501122"/>
          </a:xfrm>
          <a:prstGeom prst="rect">
            <a:avLst/>
          </a:prstGeom>
        </p:spPr>
      </p:pic>
      <p:pic>
        <p:nvPicPr>
          <p:cNvPr id="3" name="Imagem 2">
            <a:extLst>
              <a:ext uri="{FF2B5EF4-FFF2-40B4-BE49-F238E27FC236}">
                <a16:creationId xmlns:a16="http://schemas.microsoft.com/office/drawing/2014/main" xmlns="" id="{231B3588-86F6-A9ED-683F-D22866B3D05C}"/>
              </a:ext>
            </a:extLst>
          </p:cNvPr>
          <p:cNvPicPr>
            <a:picLocks noChangeAspect="1"/>
          </p:cNvPicPr>
          <p:nvPr/>
        </p:nvPicPr>
        <p:blipFill>
          <a:blip r:embed="rId4" cstate="print"/>
          <a:stretch>
            <a:fillRect/>
          </a:stretch>
        </p:blipFill>
        <p:spPr>
          <a:xfrm>
            <a:off x="5810491" y="1897233"/>
            <a:ext cx="5924950" cy="3951326"/>
          </a:xfrm>
          <a:prstGeom prst="rect">
            <a:avLst/>
          </a:prstGeom>
        </p:spPr>
      </p:pic>
    </p:spTree>
    <p:extLst>
      <p:ext uri="{BB962C8B-B14F-4D97-AF65-F5344CB8AC3E}">
        <p14:creationId xmlns:p14="http://schemas.microsoft.com/office/powerpoint/2010/main" xmlns="" val="175273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xmlns="" id="{117C76C9-083D-48CD-F122-8E83183EA48A}"/>
              </a:ext>
            </a:extLst>
          </p:cNvPr>
          <p:cNvSpPr txBox="1"/>
          <p:nvPr/>
        </p:nvSpPr>
        <p:spPr>
          <a:xfrm>
            <a:off x="931496" y="6388782"/>
            <a:ext cx="3140774" cy="369332"/>
          </a:xfrm>
          <a:prstGeom prst="rect">
            <a:avLst/>
          </a:prstGeom>
          <a:noFill/>
        </p:spPr>
        <p:txBody>
          <a:bodyPr wrap="square" rtlCol="0">
            <a:spAutoFit/>
          </a:bodyPr>
          <a:lstStyle/>
          <a:p>
            <a:r>
              <a:rPr lang="pt-BR" dirty="0"/>
              <a:t>Conselho Federal de Farmácia</a:t>
            </a:r>
          </a:p>
        </p:txBody>
      </p:sp>
      <p:pic>
        <p:nvPicPr>
          <p:cNvPr id="10" name="Imagem 9">
            <a:extLst>
              <a:ext uri="{FF2B5EF4-FFF2-40B4-BE49-F238E27FC236}">
                <a16:creationId xmlns:a16="http://schemas.microsoft.com/office/drawing/2014/main" xmlns="" id="{22681C6D-CB14-EFCE-7E0D-CAD96E5C7A3E}"/>
              </a:ext>
            </a:extLst>
          </p:cNvPr>
          <p:cNvPicPr>
            <a:picLocks noChangeAspect="1"/>
          </p:cNvPicPr>
          <p:nvPr/>
        </p:nvPicPr>
        <p:blipFill>
          <a:blip r:embed="rId2" cstate="print"/>
          <a:stretch>
            <a:fillRect/>
          </a:stretch>
        </p:blipFill>
        <p:spPr>
          <a:xfrm>
            <a:off x="0" y="6055105"/>
            <a:ext cx="802761" cy="802761"/>
          </a:xfrm>
          <a:prstGeom prst="rect">
            <a:avLst/>
          </a:prstGeom>
        </p:spPr>
      </p:pic>
      <p:sp>
        <p:nvSpPr>
          <p:cNvPr id="11" name="Título 10">
            <a:extLst>
              <a:ext uri="{FF2B5EF4-FFF2-40B4-BE49-F238E27FC236}">
                <a16:creationId xmlns:a16="http://schemas.microsoft.com/office/drawing/2014/main" xmlns="" id="{A3E33365-8488-1411-35F7-404F19C27B40}"/>
              </a:ext>
            </a:extLst>
          </p:cNvPr>
          <p:cNvSpPr>
            <a:spLocks noGrp="1"/>
          </p:cNvSpPr>
          <p:nvPr>
            <p:ph type="title"/>
          </p:nvPr>
        </p:nvSpPr>
        <p:spPr>
          <a:xfrm>
            <a:off x="439838" y="365125"/>
            <a:ext cx="11204294" cy="1325563"/>
          </a:xfrm>
        </p:spPr>
        <p:txBody>
          <a:bodyPr>
            <a:normAutofit fontScale="90000"/>
          </a:bodyPr>
          <a:lstStyle/>
          <a:p>
            <a:pPr algn="ctr"/>
            <a:r>
              <a:rPr lang="pt-BR" b="1" dirty="0"/>
              <a:t>Administração Estatal de Medicina Tradicional Chinesa em visita ao Conselho Federal de Farmácia</a:t>
            </a:r>
          </a:p>
        </p:txBody>
      </p:sp>
      <p:pic>
        <p:nvPicPr>
          <p:cNvPr id="1026" name="Picture 2" descr="Conselho Federal de Farmácia - Brasil - Notícia: 18/12/2018 - CFF recebe  delegação da China para tratar de MTC">
            <a:extLst>
              <a:ext uri="{FF2B5EF4-FFF2-40B4-BE49-F238E27FC236}">
                <a16:creationId xmlns:a16="http://schemas.microsoft.com/office/drawing/2014/main" xmlns="" id="{DEEAF3E1-3184-B92A-2C1C-EF1EC80A5AC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0295" y="1791805"/>
            <a:ext cx="8791410" cy="41621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979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xmlns="" id="{117C76C9-083D-48CD-F122-8E83183EA48A}"/>
              </a:ext>
            </a:extLst>
          </p:cNvPr>
          <p:cNvSpPr txBox="1"/>
          <p:nvPr/>
        </p:nvSpPr>
        <p:spPr>
          <a:xfrm>
            <a:off x="931496" y="6388782"/>
            <a:ext cx="3140774" cy="369332"/>
          </a:xfrm>
          <a:prstGeom prst="rect">
            <a:avLst/>
          </a:prstGeom>
          <a:noFill/>
        </p:spPr>
        <p:txBody>
          <a:bodyPr wrap="square" rtlCol="0">
            <a:spAutoFit/>
          </a:bodyPr>
          <a:lstStyle/>
          <a:p>
            <a:r>
              <a:rPr lang="pt-BR" dirty="0"/>
              <a:t>Conselho Federal de Farmácia</a:t>
            </a:r>
          </a:p>
        </p:txBody>
      </p:sp>
      <p:pic>
        <p:nvPicPr>
          <p:cNvPr id="10" name="Imagem 9">
            <a:extLst>
              <a:ext uri="{FF2B5EF4-FFF2-40B4-BE49-F238E27FC236}">
                <a16:creationId xmlns:a16="http://schemas.microsoft.com/office/drawing/2014/main" xmlns="" id="{22681C6D-CB14-EFCE-7E0D-CAD96E5C7A3E}"/>
              </a:ext>
            </a:extLst>
          </p:cNvPr>
          <p:cNvPicPr>
            <a:picLocks noChangeAspect="1"/>
          </p:cNvPicPr>
          <p:nvPr/>
        </p:nvPicPr>
        <p:blipFill>
          <a:blip r:embed="rId2" cstate="print"/>
          <a:stretch>
            <a:fillRect/>
          </a:stretch>
        </p:blipFill>
        <p:spPr>
          <a:xfrm>
            <a:off x="0" y="6055105"/>
            <a:ext cx="802761" cy="802761"/>
          </a:xfrm>
          <a:prstGeom prst="rect">
            <a:avLst/>
          </a:prstGeom>
        </p:spPr>
      </p:pic>
      <p:sp>
        <p:nvSpPr>
          <p:cNvPr id="11" name="Título 10">
            <a:extLst>
              <a:ext uri="{FF2B5EF4-FFF2-40B4-BE49-F238E27FC236}">
                <a16:creationId xmlns:a16="http://schemas.microsoft.com/office/drawing/2014/main" xmlns="" id="{A3E33365-8488-1411-35F7-404F19C27B40}"/>
              </a:ext>
            </a:extLst>
          </p:cNvPr>
          <p:cNvSpPr>
            <a:spLocks noGrp="1"/>
          </p:cNvSpPr>
          <p:nvPr>
            <p:ph type="title"/>
          </p:nvPr>
        </p:nvSpPr>
        <p:spPr>
          <a:xfrm>
            <a:off x="439838" y="365125"/>
            <a:ext cx="11204294" cy="2042409"/>
          </a:xfrm>
        </p:spPr>
        <p:txBody>
          <a:bodyPr>
            <a:normAutofit/>
          </a:bodyPr>
          <a:lstStyle/>
          <a:p>
            <a:pPr algn="ctr"/>
            <a:r>
              <a:rPr lang="pt-BR" b="1" dirty="0"/>
              <a:t>Conselho Federal de Farmácia e Ministério da Saúde em visita à Administração Estatal de Medicina Tradicional Chinesa em Pequim </a:t>
            </a:r>
          </a:p>
        </p:txBody>
      </p:sp>
      <p:pic>
        <p:nvPicPr>
          <p:cNvPr id="2" name="Imagem 1">
            <a:extLst>
              <a:ext uri="{FF2B5EF4-FFF2-40B4-BE49-F238E27FC236}">
                <a16:creationId xmlns:a16="http://schemas.microsoft.com/office/drawing/2014/main" xmlns="" id="{F8B39684-B451-92AB-86D4-F0DF515A2B73}"/>
              </a:ext>
            </a:extLst>
          </p:cNvPr>
          <p:cNvPicPr>
            <a:picLocks noChangeAspect="1"/>
          </p:cNvPicPr>
          <p:nvPr/>
        </p:nvPicPr>
        <p:blipFill>
          <a:blip r:embed="rId3" cstate="print"/>
          <a:stretch>
            <a:fillRect/>
          </a:stretch>
        </p:blipFill>
        <p:spPr>
          <a:xfrm>
            <a:off x="802761" y="2429216"/>
            <a:ext cx="4831574" cy="3625889"/>
          </a:xfrm>
          <a:prstGeom prst="rect">
            <a:avLst/>
          </a:prstGeom>
        </p:spPr>
      </p:pic>
      <p:pic>
        <p:nvPicPr>
          <p:cNvPr id="3" name="Imagem 2">
            <a:extLst>
              <a:ext uri="{FF2B5EF4-FFF2-40B4-BE49-F238E27FC236}">
                <a16:creationId xmlns:a16="http://schemas.microsoft.com/office/drawing/2014/main" xmlns="" id="{E5615D1D-9D22-444D-03DE-EBCF5A538C73}"/>
              </a:ext>
            </a:extLst>
          </p:cNvPr>
          <p:cNvPicPr>
            <a:picLocks noChangeAspect="1"/>
          </p:cNvPicPr>
          <p:nvPr/>
        </p:nvPicPr>
        <p:blipFill>
          <a:blip r:embed="rId4" cstate="print"/>
          <a:stretch>
            <a:fillRect/>
          </a:stretch>
        </p:blipFill>
        <p:spPr>
          <a:xfrm>
            <a:off x="6608643" y="2407534"/>
            <a:ext cx="4831574" cy="3625889"/>
          </a:xfrm>
          <a:prstGeom prst="rect">
            <a:avLst/>
          </a:prstGeom>
        </p:spPr>
      </p:pic>
    </p:spTree>
    <p:extLst>
      <p:ext uri="{BB962C8B-B14F-4D97-AF65-F5344CB8AC3E}">
        <p14:creationId xmlns:p14="http://schemas.microsoft.com/office/powerpoint/2010/main" xmlns="" val="242137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xmlns="" id="{67F9846C-905B-207F-2F56-9D58069D9D50}"/>
              </a:ext>
            </a:extLst>
          </p:cNvPr>
          <p:cNvPicPr>
            <a:picLocks noChangeAspect="1"/>
          </p:cNvPicPr>
          <p:nvPr/>
        </p:nvPicPr>
        <p:blipFill>
          <a:blip r:embed="rId2" cstate="print"/>
          <a:stretch>
            <a:fillRect/>
          </a:stretch>
        </p:blipFill>
        <p:spPr>
          <a:xfrm>
            <a:off x="7162467" y="85930"/>
            <a:ext cx="4762833" cy="6686139"/>
          </a:xfrm>
          <a:prstGeom prst="rect">
            <a:avLst/>
          </a:prstGeom>
        </p:spPr>
      </p:pic>
      <p:sp>
        <p:nvSpPr>
          <p:cNvPr id="8" name="CaixaDeTexto 7">
            <a:extLst>
              <a:ext uri="{FF2B5EF4-FFF2-40B4-BE49-F238E27FC236}">
                <a16:creationId xmlns:a16="http://schemas.microsoft.com/office/drawing/2014/main" xmlns="" id="{0B4960EE-223B-D2F9-C421-FF56D95303B3}"/>
              </a:ext>
            </a:extLst>
          </p:cNvPr>
          <p:cNvSpPr txBox="1"/>
          <p:nvPr/>
        </p:nvSpPr>
        <p:spPr>
          <a:xfrm>
            <a:off x="266700" y="746940"/>
            <a:ext cx="6756400" cy="5078313"/>
          </a:xfrm>
          <a:prstGeom prst="rect">
            <a:avLst/>
          </a:prstGeom>
          <a:noFill/>
        </p:spPr>
        <p:txBody>
          <a:bodyPr wrap="square" rtlCol="0">
            <a:spAutoFit/>
          </a:bodyPr>
          <a:lstStyle/>
          <a:p>
            <a:pPr algn="ctr"/>
            <a:r>
              <a:rPr lang="pt-BR" sz="4000" b="1" dirty="0"/>
              <a:t>World Health </a:t>
            </a:r>
            <a:r>
              <a:rPr lang="pt-BR" sz="4000" b="1" dirty="0" err="1"/>
              <a:t>Organization</a:t>
            </a:r>
            <a:endParaRPr lang="pt-BR" sz="4000" b="1" dirty="0"/>
          </a:p>
          <a:p>
            <a:endParaRPr lang="pt-BR" sz="2800" dirty="0"/>
          </a:p>
          <a:p>
            <a:r>
              <a:rPr lang="pt-BR" sz="3600" dirty="0"/>
              <a:t>Benchmarks For The Training </a:t>
            </a:r>
            <a:r>
              <a:rPr lang="pt-BR" sz="3600" dirty="0" err="1"/>
              <a:t>of</a:t>
            </a:r>
            <a:r>
              <a:rPr lang="pt-BR" sz="3600" dirty="0"/>
              <a:t> </a:t>
            </a:r>
            <a:r>
              <a:rPr lang="pt-BR" sz="3600" dirty="0" err="1"/>
              <a:t>Acupuncture</a:t>
            </a:r>
            <a:endParaRPr lang="pt-BR" sz="3600" dirty="0"/>
          </a:p>
          <a:p>
            <a:endParaRPr lang="pt-BR" sz="3200" dirty="0"/>
          </a:p>
          <a:p>
            <a:pPr algn="ctr"/>
            <a:r>
              <a:rPr lang="pt-BR" sz="4000" b="1" dirty="0"/>
              <a:t>Organização Mundial </a:t>
            </a:r>
          </a:p>
          <a:p>
            <a:pPr algn="ctr"/>
            <a:r>
              <a:rPr lang="pt-BR" sz="4000" b="1" dirty="0"/>
              <a:t>da Saúde</a:t>
            </a:r>
            <a:endParaRPr lang="pt-PT" sz="3200" dirty="0">
              <a:effectLst/>
              <a:latin typeface="Segoe UI Web (West European)"/>
            </a:endParaRPr>
          </a:p>
          <a:p>
            <a:r>
              <a:rPr lang="pt-PT" sz="3600" dirty="0">
                <a:effectLst/>
                <a:latin typeface="Segoe UI Web (West European)"/>
              </a:rPr>
              <a:t>Referências para o treinamento de acupuntura</a:t>
            </a:r>
          </a:p>
        </p:txBody>
      </p:sp>
      <p:sp>
        <p:nvSpPr>
          <p:cNvPr id="9" name="CaixaDeTexto 8">
            <a:extLst>
              <a:ext uri="{FF2B5EF4-FFF2-40B4-BE49-F238E27FC236}">
                <a16:creationId xmlns:a16="http://schemas.microsoft.com/office/drawing/2014/main" xmlns="" id="{117C76C9-083D-48CD-F122-8E83183EA48A}"/>
              </a:ext>
            </a:extLst>
          </p:cNvPr>
          <p:cNvSpPr txBox="1"/>
          <p:nvPr/>
        </p:nvSpPr>
        <p:spPr>
          <a:xfrm>
            <a:off x="931496" y="6388782"/>
            <a:ext cx="3140774" cy="369332"/>
          </a:xfrm>
          <a:prstGeom prst="rect">
            <a:avLst/>
          </a:prstGeom>
          <a:noFill/>
        </p:spPr>
        <p:txBody>
          <a:bodyPr wrap="square" rtlCol="0">
            <a:spAutoFit/>
          </a:bodyPr>
          <a:lstStyle/>
          <a:p>
            <a:r>
              <a:rPr lang="pt-BR" dirty="0"/>
              <a:t>Conselho Federal de Farmácia</a:t>
            </a:r>
          </a:p>
        </p:txBody>
      </p:sp>
      <p:pic>
        <p:nvPicPr>
          <p:cNvPr id="10" name="Imagem 9">
            <a:extLst>
              <a:ext uri="{FF2B5EF4-FFF2-40B4-BE49-F238E27FC236}">
                <a16:creationId xmlns:a16="http://schemas.microsoft.com/office/drawing/2014/main" xmlns="" id="{22681C6D-CB14-EFCE-7E0D-CAD96E5C7A3E}"/>
              </a:ext>
            </a:extLst>
          </p:cNvPr>
          <p:cNvPicPr>
            <a:picLocks noChangeAspect="1"/>
          </p:cNvPicPr>
          <p:nvPr/>
        </p:nvPicPr>
        <p:blipFill>
          <a:blip r:embed="rId3" cstate="print"/>
          <a:stretch>
            <a:fillRect/>
          </a:stretch>
        </p:blipFill>
        <p:spPr>
          <a:xfrm>
            <a:off x="0" y="6055105"/>
            <a:ext cx="802761" cy="802761"/>
          </a:xfrm>
          <a:prstGeom prst="rect">
            <a:avLst/>
          </a:prstGeom>
        </p:spPr>
      </p:pic>
    </p:spTree>
    <p:extLst>
      <p:ext uri="{BB962C8B-B14F-4D97-AF65-F5344CB8AC3E}">
        <p14:creationId xmlns:p14="http://schemas.microsoft.com/office/powerpoint/2010/main" xmlns="" val="272081759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3053</TotalTime>
  <Words>972</Words>
  <Application>Microsoft Office PowerPoint</Application>
  <PresentationFormat>Personalizar</PresentationFormat>
  <Paragraphs>87</Paragraphs>
  <Slides>17</Slides>
  <Notes>0</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Tema do Office</vt:lpstr>
      <vt:lpstr>Conselho Federal de Farmácia  Serviço Público Federal constituído pela Lei nº 3.820 de 11/11/1960</vt:lpstr>
      <vt:lpstr>Conselho Federal de Farmácia em apoio ao PL 5983/2019</vt:lpstr>
      <vt:lpstr>Histórico de PL  sobre Acupuntura Multiprofissional </vt:lpstr>
      <vt:lpstr>Cursos de Acupuntura no mundo independente da Medicina Alopática </vt:lpstr>
      <vt:lpstr>CFF e Governo da China </vt:lpstr>
      <vt:lpstr>Administração Estatal de Medicina Tradicional Chinesa em visita ao Conselho Federal de Farmácia</vt:lpstr>
      <vt:lpstr>Administração Estatal de Medicina Tradicional Chinesa em visita ao Conselho Federal de Farmácia</vt:lpstr>
      <vt:lpstr>Conselho Federal de Farmácia e Ministério da Saúde em visita à Administração Estatal de Medicina Tradicional Chinesa em Pequim </vt:lpstr>
      <vt:lpstr>Slide 9</vt:lpstr>
      <vt:lpstr>2. Categorias de formação</vt:lpstr>
      <vt:lpstr>2. Categorias de formação</vt:lpstr>
      <vt:lpstr>2. Categorias de formação</vt:lpstr>
      <vt:lpstr>Slide 13</vt:lpstr>
      <vt:lpstr>Formação do Acupunturista brasileiro</vt:lpstr>
      <vt:lpstr>Slide 15</vt:lpstr>
      <vt:lpstr>Slide 16</vt:lpstr>
      <vt:lpstr>O CFF apoia o PL 5.983/2019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Conselho Federal de Farmácia  Serviço Público Federal constituído pela Lei nº 3.820 de 11/11/1960</dc:title>
  <dc:creator>Paulo Cesar Varanda</dc:creator>
  <cp:lastModifiedBy>tatiane</cp:lastModifiedBy>
  <cp:revision>19</cp:revision>
  <dcterms:created xsi:type="dcterms:W3CDTF">2023-09-13T12:05:40Z</dcterms:created>
  <dcterms:modified xsi:type="dcterms:W3CDTF">2023-09-15T18:11:45Z</dcterms:modified>
</cp:coreProperties>
</file>