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03" r:id="rId2"/>
    <p:sldId id="301" r:id="rId3"/>
    <p:sldId id="328" r:id="rId4"/>
    <p:sldId id="307" r:id="rId5"/>
    <p:sldId id="329" r:id="rId6"/>
    <p:sldId id="330" r:id="rId7"/>
    <p:sldId id="340" r:id="rId8"/>
    <p:sldId id="341" r:id="rId9"/>
    <p:sldId id="339" r:id="rId10"/>
    <p:sldId id="334" r:id="rId11"/>
    <p:sldId id="335" r:id="rId12"/>
    <p:sldId id="336" r:id="rId13"/>
    <p:sldId id="337" r:id="rId14"/>
    <p:sldId id="338" r:id="rId15"/>
    <p:sldId id="331" r:id="rId16"/>
    <p:sldId id="342" r:id="rId17"/>
    <p:sldId id="312" r:id="rId18"/>
    <p:sldId id="314" r:id="rId19"/>
    <p:sldId id="311" r:id="rId20"/>
    <p:sldId id="321" r:id="rId21"/>
    <p:sldId id="343" r:id="rId22"/>
    <p:sldId id="332" r:id="rId23"/>
    <p:sldId id="302" r:id="rId2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E779DF"/>
    <a:srgbClr val="4F81BD"/>
    <a:srgbClr val="82DEDE"/>
    <a:srgbClr val="A90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3FAFD-9E98-4CAE-BF2D-D8760BB15596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AFC19-4BE1-45F5-AA80-033A7939F2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3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81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98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1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05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99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82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34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87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99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23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16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46AE-0E5E-4C5E-8E15-8977D6A1EC6B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25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55" Type="http://schemas.openxmlformats.org/officeDocument/2006/relationships/image" Target="../media/image96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6" Type="http://schemas.openxmlformats.org/officeDocument/2006/relationships/image" Target="../media/image57.png"/><Relationship Id="rId29" Type="http://schemas.openxmlformats.org/officeDocument/2006/relationships/image" Target="../media/image70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3" Type="http://schemas.openxmlformats.org/officeDocument/2006/relationships/image" Target="../media/image94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52" Type="http://schemas.openxmlformats.org/officeDocument/2006/relationships/image" Target="../media/image93.png"/><Relationship Id="rId4" Type="http://schemas.openxmlformats.org/officeDocument/2006/relationships/image" Target="../media/image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56" Type="http://schemas.openxmlformats.org/officeDocument/2006/relationships/image" Target="../media/image97.png"/><Relationship Id="rId8" Type="http://schemas.openxmlformats.org/officeDocument/2006/relationships/image" Target="../media/image49.png"/><Relationship Id="rId51" Type="http://schemas.openxmlformats.org/officeDocument/2006/relationships/image" Target="../media/image92.png"/><Relationship Id="rId3" Type="http://schemas.openxmlformats.org/officeDocument/2006/relationships/image" Target="../media/image4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46" Type="http://schemas.openxmlformats.org/officeDocument/2006/relationships/image" Target="../media/image87.png"/><Relationship Id="rId20" Type="http://schemas.openxmlformats.org/officeDocument/2006/relationships/image" Target="../media/image61.png"/><Relationship Id="rId41" Type="http://schemas.openxmlformats.org/officeDocument/2006/relationships/image" Target="../media/image82.png"/><Relationship Id="rId54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49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jpeg"/><Relationship Id="rId10" Type="http://schemas.openxmlformats.org/officeDocument/2006/relationships/image" Target="../media/image103.png"/><Relationship Id="rId4" Type="http://schemas.openxmlformats.org/officeDocument/2006/relationships/image" Target="../media/image5.png"/><Relationship Id="rId9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13" Type="http://schemas.openxmlformats.org/officeDocument/2006/relationships/image" Target="../media/image115.jpeg"/><Relationship Id="rId18" Type="http://schemas.openxmlformats.org/officeDocument/2006/relationships/image" Target="../media/image120.png"/><Relationship Id="rId3" Type="http://schemas.openxmlformats.org/officeDocument/2006/relationships/image" Target="../media/image4.png"/><Relationship Id="rId21" Type="http://schemas.openxmlformats.org/officeDocument/2006/relationships/image" Target="../media/image123.png"/><Relationship Id="rId7" Type="http://schemas.openxmlformats.org/officeDocument/2006/relationships/image" Target="../media/image109.jpeg"/><Relationship Id="rId12" Type="http://schemas.openxmlformats.org/officeDocument/2006/relationships/image" Target="../media/image114.jpeg"/><Relationship Id="rId17" Type="http://schemas.openxmlformats.org/officeDocument/2006/relationships/image" Target="../media/image119.jpeg"/><Relationship Id="rId2" Type="http://schemas.openxmlformats.org/officeDocument/2006/relationships/image" Target="../media/image1.png"/><Relationship Id="rId16" Type="http://schemas.openxmlformats.org/officeDocument/2006/relationships/image" Target="../media/image118.jpe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11" Type="http://schemas.openxmlformats.org/officeDocument/2006/relationships/image" Target="../media/image113.jpeg"/><Relationship Id="rId5" Type="http://schemas.openxmlformats.org/officeDocument/2006/relationships/image" Target="../media/image107.png"/><Relationship Id="rId15" Type="http://schemas.openxmlformats.org/officeDocument/2006/relationships/image" Target="../media/image117.jpeg"/><Relationship Id="rId10" Type="http://schemas.openxmlformats.org/officeDocument/2006/relationships/image" Target="../media/image112.jpeg"/><Relationship Id="rId19" Type="http://schemas.openxmlformats.org/officeDocument/2006/relationships/image" Target="../media/image121.png"/><Relationship Id="rId4" Type="http://schemas.openxmlformats.org/officeDocument/2006/relationships/image" Target="../media/image5.png"/><Relationship Id="rId9" Type="http://schemas.openxmlformats.org/officeDocument/2006/relationships/image" Target="../media/image111.jpeg"/><Relationship Id="rId14" Type="http://schemas.openxmlformats.org/officeDocument/2006/relationships/image" Target="../media/image116.jpeg"/><Relationship Id="rId22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://portal.inep.gov.br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05" y="1927675"/>
            <a:ext cx="5675746" cy="33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7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603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Tecnologia - controle</a:t>
            </a:r>
            <a:endParaRPr lang="pt-BR" sz="28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360A2F-DBDC-40A9-AFA6-DDC796BBA0B6}"/>
              </a:ext>
            </a:extLst>
          </p:cNvPr>
          <p:cNvSpPr txBox="1"/>
          <p:nvPr/>
        </p:nvSpPr>
        <p:spPr>
          <a:xfrm>
            <a:off x="1196078" y="1366897"/>
            <a:ext cx="8537171" cy="162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Dispensador de Medicamentos –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programar o equipamento com todas as medicações da semana que ele avisa o dia e o horário e entrega os remédios nas doses necessárias.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Foto 1 - Porta Comprimidos Organizador De Remedios Semanal Caixa Para Medicamentos Colorido">
            <a:extLst>
              <a:ext uri="{FF2B5EF4-FFF2-40B4-BE49-F238E27FC236}">
                <a16:creationId xmlns:a16="http://schemas.microsoft.com/office/drawing/2014/main" id="{4ADFC6DF-835E-4E1F-9DAB-24676902F89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78" y="2723471"/>
            <a:ext cx="2374436" cy="27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Dispensador eletrÃ´nico de medicamentos">
            <a:extLst>
              <a:ext uri="{FF2B5EF4-FFF2-40B4-BE49-F238E27FC236}">
                <a16:creationId xmlns:a16="http://schemas.microsoft.com/office/drawing/2014/main" id="{6804C69E-ED7D-43C3-8A87-A338519FC6F1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8" t="11520" r="21426" b="17259"/>
          <a:stretch/>
        </p:blipFill>
        <p:spPr bwMode="auto">
          <a:xfrm>
            <a:off x="6513810" y="2633075"/>
            <a:ext cx="3059565" cy="2151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9F7716F-2D90-462F-AD58-354DA06E7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6920" y="3420284"/>
            <a:ext cx="2514872" cy="26411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2AE3F3F-61EA-418C-ACB6-486065977E3B}"/>
              </a:ext>
            </a:extLst>
          </p:cNvPr>
          <p:cNvSpPr txBox="1"/>
          <p:nvPr/>
        </p:nvSpPr>
        <p:spPr>
          <a:xfrm>
            <a:off x="1130480" y="5491102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/>
              <a:t>R$14,00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13FFFD-5198-4670-B9A0-58AF2105A68D}"/>
              </a:ext>
            </a:extLst>
          </p:cNvPr>
          <p:cNvSpPr txBox="1"/>
          <p:nvPr/>
        </p:nvSpPr>
        <p:spPr>
          <a:xfrm>
            <a:off x="4311851" y="6061474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/>
              <a:t>R$315,00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98487C5-2130-447C-B05A-A6F98B4E3374}"/>
              </a:ext>
            </a:extLst>
          </p:cNvPr>
          <p:cNvSpPr txBox="1"/>
          <p:nvPr/>
        </p:nvSpPr>
        <p:spPr>
          <a:xfrm>
            <a:off x="6742993" y="4784582"/>
            <a:ext cx="1737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/>
              <a:t>Procura de investidor</a:t>
            </a:r>
          </a:p>
        </p:txBody>
      </p:sp>
    </p:spTree>
    <p:extLst>
      <p:ext uri="{BB962C8B-B14F-4D97-AF65-F5344CB8AC3E}">
        <p14:creationId xmlns:p14="http://schemas.microsoft.com/office/powerpoint/2010/main" val="24282291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603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Tecnologia - mobilidade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360A2F-DBDC-40A9-AFA6-DDC796BBA0B6}"/>
              </a:ext>
            </a:extLst>
          </p:cNvPr>
          <p:cNvSpPr txBox="1"/>
          <p:nvPr/>
        </p:nvSpPr>
        <p:spPr>
          <a:xfrm>
            <a:off x="1196078" y="1366897"/>
            <a:ext cx="8537171" cy="764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Bengalas, Muletas, Andadores, Cadeiras de Rodas –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contribuem com apoio, equilíbrio, até a mobilidade em si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2AE3F3F-61EA-418C-ACB6-486065977E3B}"/>
              </a:ext>
            </a:extLst>
          </p:cNvPr>
          <p:cNvSpPr txBox="1"/>
          <p:nvPr/>
        </p:nvSpPr>
        <p:spPr>
          <a:xfrm>
            <a:off x="658481" y="4180410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/>
              <a:t>R$70,00 a R$90,00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13FFFD-5198-4670-B9A0-58AF2105A68D}"/>
              </a:ext>
            </a:extLst>
          </p:cNvPr>
          <p:cNvSpPr txBox="1"/>
          <p:nvPr/>
        </p:nvSpPr>
        <p:spPr>
          <a:xfrm>
            <a:off x="7735213" y="4381080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/>
              <a:t>R$160,00 a R$590,00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98487C5-2130-447C-B05A-A6F98B4E3374}"/>
              </a:ext>
            </a:extLst>
          </p:cNvPr>
          <p:cNvSpPr txBox="1"/>
          <p:nvPr/>
        </p:nvSpPr>
        <p:spPr>
          <a:xfrm>
            <a:off x="7553934" y="5705226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/>
              <a:t>R$450,00 a mais de</a:t>
            </a:r>
          </a:p>
          <a:p>
            <a:r>
              <a:rPr lang="pt-BR" sz="1400" i="1" dirty="0"/>
              <a:t>R$8.000,00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33A7D43-34D2-46EC-9518-0496801D5228}"/>
              </a:ext>
            </a:extLst>
          </p:cNvPr>
          <p:cNvGrpSpPr/>
          <p:nvPr/>
        </p:nvGrpSpPr>
        <p:grpSpPr>
          <a:xfrm>
            <a:off x="751261" y="2205582"/>
            <a:ext cx="2565253" cy="2070355"/>
            <a:chOff x="751261" y="2327470"/>
            <a:chExt cx="2899082" cy="2537570"/>
          </a:xfrm>
        </p:grpSpPr>
        <p:pic>
          <p:nvPicPr>
            <p:cNvPr id="6150" name="Imagem 54">
              <a:extLst>
                <a:ext uri="{FF2B5EF4-FFF2-40B4-BE49-F238E27FC236}">
                  <a16:creationId xmlns:a16="http://schemas.microsoft.com/office/drawing/2014/main" id="{803AE0D6-8788-4039-B08B-4D439B1C7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51" t="22855" r="45145" b="22224"/>
            <a:stretch>
              <a:fillRect/>
            </a:stretch>
          </p:blipFill>
          <p:spPr bwMode="auto">
            <a:xfrm>
              <a:off x="751261" y="2327470"/>
              <a:ext cx="576263" cy="240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Imagem 57">
              <a:extLst>
                <a:ext uri="{FF2B5EF4-FFF2-40B4-BE49-F238E27FC236}">
                  <a16:creationId xmlns:a16="http://schemas.microsoft.com/office/drawing/2014/main" id="{3F19C31C-2E40-4510-8134-D37CA57A2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1" r="27155"/>
            <a:stretch>
              <a:fillRect/>
            </a:stretch>
          </p:blipFill>
          <p:spPr bwMode="auto">
            <a:xfrm>
              <a:off x="1327523" y="2331590"/>
              <a:ext cx="1067333" cy="253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Imagem 52">
              <a:extLst>
                <a:ext uri="{FF2B5EF4-FFF2-40B4-BE49-F238E27FC236}">
                  <a16:creationId xmlns:a16="http://schemas.microsoft.com/office/drawing/2014/main" id="{BCB29E09-2C8E-42AE-940C-1D0F649FE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2" t="12691" r="22087" b="14091"/>
            <a:stretch>
              <a:fillRect/>
            </a:stretch>
          </p:blipFill>
          <p:spPr bwMode="auto">
            <a:xfrm>
              <a:off x="2154079" y="2353953"/>
              <a:ext cx="1496264" cy="242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5A92D0C-DADE-472E-8F60-31B9923A4E48}"/>
              </a:ext>
            </a:extLst>
          </p:cNvPr>
          <p:cNvGrpSpPr/>
          <p:nvPr/>
        </p:nvGrpSpPr>
        <p:grpSpPr>
          <a:xfrm>
            <a:off x="4915681" y="2195066"/>
            <a:ext cx="4900637" cy="2181248"/>
            <a:chOff x="4021671" y="2220469"/>
            <a:chExt cx="4900637" cy="2181248"/>
          </a:xfrm>
        </p:grpSpPr>
        <p:pic>
          <p:nvPicPr>
            <p:cNvPr id="6147" name="Imagem 58">
              <a:extLst>
                <a:ext uri="{FF2B5EF4-FFF2-40B4-BE49-F238E27FC236}">
                  <a16:creationId xmlns:a16="http://schemas.microsoft.com/office/drawing/2014/main" id="{13426D7F-A85D-4D77-991E-4F3364B9D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7"/>
            <a:stretch>
              <a:fillRect/>
            </a:stretch>
          </p:blipFill>
          <p:spPr bwMode="auto">
            <a:xfrm>
              <a:off x="4021671" y="2366805"/>
              <a:ext cx="1778215" cy="1937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Imagem 55">
              <a:extLst>
                <a:ext uri="{FF2B5EF4-FFF2-40B4-BE49-F238E27FC236}">
                  <a16:creationId xmlns:a16="http://schemas.microsoft.com/office/drawing/2014/main" id="{9FCBFF91-0983-4BB1-A3B2-FB570FB81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3" r="7060"/>
            <a:stretch>
              <a:fillRect/>
            </a:stretch>
          </p:blipFill>
          <p:spPr bwMode="auto">
            <a:xfrm>
              <a:off x="5820720" y="2398768"/>
              <a:ext cx="1579761" cy="19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5" name="Imagem 60">
              <a:extLst>
                <a:ext uri="{FF2B5EF4-FFF2-40B4-BE49-F238E27FC236}">
                  <a16:creationId xmlns:a16="http://schemas.microsoft.com/office/drawing/2014/main" id="{EE68BB28-6152-4D38-B8BD-85BDBC345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5" t="7205" r="19354" b="3668"/>
            <a:stretch>
              <a:fillRect/>
            </a:stretch>
          </p:blipFill>
          <p:spPr bwMode="auto">
            <a:xfrm>
              <a:off x="7457126" y="2220469"/>
              <a:ext cx="1465182" cy="218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7">
            <a:extLst>
              <a:ext uri="{FF2B5EF4-FFF2-40B4-BE49-F238E27FC236}">
                <a16:creationId xmlns:a16="http://schemas.microsoft.com/office/drawing/2014/main" id="{8AE5F269-E28F-4E8D-AE31-BE57F1B7C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74" y="2172706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A07C275-187E-4D14-815C-B7641C84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74" y="10402306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6A06847-4A09-4EF1-A996-9A865FD749DA}"/>
              </a:ext>
            </a:extLst>
          </p:cNvPr>
          <p:cNvGrpSpPr/>
          <p:nvPr/>
        </p:nvGrpSpPr>
        <p:grpSpPr>
          <a:xfrm>
            <a:off x="718450" y="4434263"/>
            <a:ext cx="6786160" cy="2360461"/>
            <a:chOff x="718450" y="4434263"/>
            <a:chExt cx="6786160" cy="2360461"/>
          </a:xfrm>
        </p:grpSpPr>
        <p:pic>
          <p:nvPicPr>
            <p:cNvPr id="6155" name="Imagem 47">
              <a:extLst>
                <a:ext uri="{FF2B5EF4-FFF2-40B4-BE49-F238E27FC236}">
                  <a16:creationId xmlns:a16="http://schemas.microsoft.com/office/drawing/2014/main" id="{445465A2-97F8-4629-92DE-DDABF4833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9306" r="9650" b="9921"/>
            <a:stretch>
              <a:fillRect/>
            </a:stretch>
          </p:blipFill>
          <p:spPr bwMode="auto">
            <a:xfrm>
              <a:off x="718450" y="4517105"/>
              <a:ext cx="2109242" cy="2265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Imagem 45" descr="Cadeira motorizada Compact CM20">
              <a:extLst>
                <a:ext uri="{FF2B5EF4-FFF2-40B4-BE49-F238E27FC236}">
                  <a16:creationId xmlns:a16="http://schemas.microsoft.com/office/drawing/2014/main" id="{0094DF6F-4CE4-46DA-B695-7E0278AC4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661" y="4505811"/>
              <a:ext cx="2262819" cy="2288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3" name="Imagem 50">
              <a:extLst>
                <a:ext uri="{FF2B5EF4-FFF2-40B4-BE49-F238E27FC236}">
                  <a16:creationId xmlns:a16="http://schemas.microsoft.com/office/drawing/2014/main" id="{6A88131A-6B4B-4F8A-9F09-9296FF44B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5" t="14005" r="8133" b="9550"/>
            <a:stretch>
              <a:fillRect/>
            </a:stretch>
          </p:blipFill>
          <p:spPr bwMode="auto">
            <a:xfrm>
              <a:off x="5291920" y="4434263"/>
              <a:ext cx="2212690" cy="236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2">
            <a:extLst>
              <a:ext uri="{FF2B5EF4-FFF2-40B4-BE49-F238E27FC236}">
                <a16:creationId xmlns:a16="http://schemas.microsoft.com/office/drawing/2014/main" id="{6CCF1A60-4C78-49B6-8CCC-D14CCBF50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B37D4DA7-155B-4601-806F-60DCBE08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697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7449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603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Tecnologia - conforto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360A2F-DBDC-40A9-AFA6-DDC796BBA0B6}"/>
              </a:ext>
            </a:extLst>
          </p:cNvPr>
          <p:cNvSpPr txBox="1"/>
          <p:nvPr/>
        </p:nvSpPr>
        <p:spPr>
          <a:xfrm>
            <a:off x="1196078" y="1366897"/>
            <a:ext cx="8537171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i="1" dirty="0">
                <a:cs typeface="Arial" panose="020B0604020202020204" pitchFamily="34" charset="0"/>
              </a:rPr>
              <a:t>Almofadas – </a:t>
            </a:r>
            <a:r>
              <a:rPr lang="pt-BR" sz="2000" i="1" dirty="0">
                <a:cs typeface="Arial" panose="020B0604020202020204" pitchFamily="34" charset="0"/>
              </a:rPr>
              <a:t>evitar escaras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2AE3F3F-61EA-418C-ACB6-486065977E3B}"/>
              </a:ext>
            </a:extLst>
          </p:cNvPr>
          <p:cNvSpPr txBox="1"/>
          <p:nvPr/>
        </p:nvSpPr>
        <p:spPr>
          <a:xfrm>
            <a:off x="1333680" y="4050750"/>
            <a:ext cx="4885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Inflável, de gel, de espuma ou ergonômica – R$25,00 a R$550,00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AE5F269-E28F-4E8D-AE31-BE57F1B7C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74" y="2172706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A07C275-187E-4D14-815C-B7641C84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74" y="10402306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6CCF1A60-4C78-49B6-8CCC-D14CCBF50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B37D4DA7-155B-4601-806F-60DCBE08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697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9" name="Imagem 40">
            <a:extLst>
              <a:ext uri="{FF2B5EF4-FFF2-40B4-BE49-F238E27FC236}">
                <a16:creationId xmlns:a16="http://schemas.microsoft.com/office/drawing/2014/main" id="{70CD8253-FFEC-4BC1-952C-C11736187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12859" r="8974" b="16400"/>
          <a:stretch>
            <a:fillRect/>
          </a:stretch>
        </p:blipFill>
        <p:spPr bwMode="auto">
          <a:xfrm>
            <a:off x="1244562" y="2109987"/>
            <a:ext cx="1765261" cy="174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Imagem 41">
            <a:extLst>
              <a:ext uri="{FF2B5EF4-FFF2-40B4-BE49-F238E27FC236}">
                <a16:creationId xmlns:a16="http://schemas.microsoft.com/office/drawing/2014/main" id="{C94B696B-BC70-4E4D-8C26-949A074D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20392" r="6013" b="25891"/>
          <a:stretch>
            <a:fillRect/>
          </a:stretch>
        </p:blipFill>
        <p:spPr bwMode="auto">
          <a:xfrm>
            <a:off x="3100420" y="2172706"/>
            <a:ext cx="2364243" cy="168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Imagem 44">
            <a:extLst>
              <a:ext uri="{FF2B5EF4-FFF2-40B4-BE49-F238E27FC236}">
                <a16:creationId xmlns:a16="http://schemas.microsoft.com/office/drawing/2014/main" id="{CA729BB2-F892-47A5-8C66-F4089F735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22" y="2244204"/>
            <a:ext cx="2857406" cy="15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2A032843-7D33-48E6-9E1C-A3E6DB5C4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40768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603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Tecnologia – </a:t>
            </a:r>
            <a:r>
              <a:rPr lang="pt-BR" sz="28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auxílio diário </a:t>
            </a:r>
            <a:endParaRPr lang="pt-BR" sz="28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A07C275-187E-4D14-815C-B7641C84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74" y="10402306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6CCF1A60-4C78-49B6-8CCC-D14CCBF50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032843-7D33-48E6-9E1C-A3E6DB5C4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718C165-6F59-4083-BA4E-3AA750F3183D}"/>
              </a:ext>
            </a:extLst>
          </p:cNvPr>
          <p:cNvGrpSpPr/>
          <p:nvPr/>
        </p:nvGrpSpPr>
        <p:grpSpPr>
          <a:xfrm>
            <a:off x="700490" y="1105996"/>
            <a:ext cx="8739396" cy="5602199"/>
            <a:chOff x="700490" y="1105996"/>
            <a:chExt cx="8739396" cy="5602199"/>
          </a:xfrm>
        </p:grpSpPr>
        <p:pic>
          <p:nvPicPr>
            <p:cNvPr id="10242" name="Imagem 64">
              <a:extLst>
                <a:ext uri="{FF2B5EF4-FFF2-40B4-BE49-F238E27FC236}">
                  <a16:creationId xmlns:a16="http://schemas.microsoft.com/office/drawing/2014/main" id="{FACB2934-D310-4942-873A-80796D301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0" t="35808" r="21855" b="18074"/>
            <a:stretch>
              <a:fillRect/>
            </a:stretch>
          </p:blipFill>
          <p:spPr bwMode="auto">
            <a:xfrm>
              <a:off x="5706704" y="1132334"/>
              <a:ext cx="3733182" cy="1760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6C8398B2-6DF9-4B20-BE2E-B10992536F78}"/>
                </a:ext>
              </a:extLst>
            </p:cNvPr>
            <p:cNvGrpSpPr/>
            <p:nvPr/>
          </p:nvGrpSpPr>
          <p:grpSpPr>
            <a:xfrm>
              <a:off x="700490" y="1105996"/>
              <a:ext cx="8739396" cy="5602199"/>
              <a:chOff x="700490" y="1105996"/>
              <a:chExt cx="8739396" cy="5602199"/>
            </a:xfrm>
          </p:grpSpPr>
          <p:pic>
            <p:nvPicPr>
              <p:cNvPr id="10241" name="Imagem 65">
                <a:extLst>
                  <a:ext uri="{FF2B5EF4-FFF2-40B4-BE49-F238E27FC236}">
                    <a16:creationId xmlns:a16="http://schemas.microsoft.com/office/drawing/2014/main" id="{EE196B0A-30D1-427B-B051-B227CCF9B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69" t="36478" r="11971" b="14940"/>
              <a:stretch>
                <a:fillRect/>
              </a:stretch>
            </p:blipFill>
            <p:spPr bwMode="auto">
              <a:xfrm>
                <a:off x="700490" y="4463183"/>
                <a:ext cx="2292485" cy="2220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06576E8A-3572-4C40-8075-148DFD53E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757" y="1105996"/>
                <a:ext cx="2307173" cy="1535319"/>
              </a:xfrm>
              <a:prstGeom prst="rect">
                <a:avLst/>
              </a:prstGeom>
            </p:spPr>
          </p:pic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35C86CAF-44A1-490B-8497-5C1D70CC4E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98" t="12474" r="-198" b="10031"/>
              <a:stretch/>
            </p:blipFill>
            <p:spPr>
              <a:xfrm>
                <a:off x="3236600" y="1151726"/>
                <a:ext cx="2277434" cy="1516925"/>
              </a:xfrm>
              <a:prstGeom prst="rect">
                <a:avLst/>
              </a:prstGeom>
            </p:spPr>
          </p:pic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180995CD-B5F3-4F0C-ABAA-7BA88A9F7E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15385" b="5018"/>
              <a:stretch/>
            </p:blipFill>
            <p:spPr>
              <a:xfrm>
                <a:off x="7662973" y="3017102"/>
                <a:ext cx="1776913" cy="1895549"/>
              </a:xfrm>
              <a:prstGeom prst="rect">
                <a:avLst/>
              </a:prstGeom>
            </p:spPr>
          </p:pic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008BEBC7-4268-4875-9C0C-0B69B1F7B6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55274" y="5477617"/>
                <a:ext cx="1134488" cy="1134488"/>
              </a:xfrm>
              <a:prstGeom prst="rect">
                <a:avLst/>
              </a:prstGeom>
            </p:spPr>
          </p:pic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147D702F-B4ED-4CCC-A885-B9B7F99C91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4338" t="2066" b="2953"/>
              <a:stretch/>
            </p:blipFill>
            <p:spPr>
              <a:xfrm>
                <a:off x="1241799" y="2717063"/>
                <a:ext cx="2195554" cy="1636418"/>
              </a:xfrm>
              <a:prstGeom prst="rect">
                <a:avLst/>
              </a:prstGeom>
            </p:spPr>
          </p:pic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85E7AAD3-B474-427A-9EC3-2B4693C754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14603" b="15583"/>
              <a:stretch/>
            </p:blipFill>
            <p:spPr>
              <a:xfrm>
                <a:off x="4124373" y="2947807"/>
                <a:ext cx="2713730" cy="1452083"/>
              </a:xfrm>
              <a:prstGeom prst="rect">
                <a:avLst/>
              </a:prstGeom>
            </p:spPr>
          </p:pic>
          <p:pic>
            <p:nvPicPr>
              <p:cNvPr id="20" name="Imagem 19">
                <a:extLst>
                  <a:ext uri="{FF2B5EF4-FFF2-40B4-BE49-F238E27FC236}">
                    <a16:creationId xmlns:a16="http://schemas.microsoft.com/office/drawing/2014/main" id="{54735D03-9E00-4C90-A9A1-A76B7184F0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r="13275"/>
              <a:stretch/>
            </p:blipFill>
            <p:spPr>
              <a:xfrm>
                <a:off x="3136360" y="4475638"/>
                <a:ext cx="2201493" cy="2221174"/>
              </a:xfrm>
              <a:prstGeom prst="rect">
                <a:avLst/>
              </a:prstGeom>
            </p:spPr>
          </p:pic>
          <p:pic>
            <p:nvPicPr>
              <p:cNvPr id="21" name="Imagem 20">
                <a:extLst>
                  <a:ext uri="{FF2B5EF4-FFF2-40B4-BE49-F238E27FC236}">
                    <a16:creationId xmlns:a16="http://schemas.microsoft.com/office/drawing/2014/main" id="{2B8D1485-E966-420E-9AFE-98BC647F9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81238" y="4460295"/>
                <a:ext cx="2038350" cy="2247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9612734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603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Tecnologia – Higiene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A07C275-187E-4D14-815C-B7641C84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74" y="10402306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6CCF1A60-4C78-49B6-8CCC-D14CCBF50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032843-7D33-48E6-9E1C-A3E6DB5C4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12A06DC-2333-4114-83E1-0244A8C597A9}"/>
              </a:ext>
            </a:extLst>
          </p:cNvPr>
          <p:cNvSpPr txBox="1"/>
          <p:nvPr/>
        </p:nvSpPr>
        <p:spPr>
          <a:xfrm>
            <a:off x="1107057" y="2774322"/>
            <a:ext cx="3252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Barra de apoio aço carbono / inox - 40/80cm – R$60,00 a R$150,00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0F83B59-EE1F-42E6-8D6C-B253A7ABA213}"/>
              </a:ext>
            </a:extLst>
          </p:cNvPr>
          <p:cNvSpPr txBox="1"/>
          <p:nvPr/>
        </p:nvSpPr>
        <p:spPr>
          <a:xfrm>
            <a:off x="1047981" y="6243586"/>
            <a:ext cx="215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/>
              <a:t>Elevação de altura para </a:t>
            </a:r>
          </a:p>
          <a:p>
            <a:r>
              <a:rPr lang="pt-BR" sz="1400" i="1" dirty="0"/>
              <a:t>assento sanitário R$300,00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9E541B-61AF-4125-ABDE-A915D856A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080" y="1101272"/>
            <a:ext cx="2857500" cy="16002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EAA6FEE-B618-474A-B926-7CD7D95B0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057" y="4031145"/>
            <a:ext cx="2143125" cy="21431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DA01B71-15E5-4252-80E0-239DB53F20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62" r="5865"/>
          <a:stretch/>
        </p:blipFill>
        <p:spPr>
          <a:xfrm>
            <a:off x="3457787" y="4071695"/>
            <a:ext cx="1511096" cy="13029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AEADAD7-0640-4B18-845A-97D5BD293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6582" y="1071539"/>
            <a:ext cx="2276946" cy="2246721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B5D2273-B983-45A9-ABA9-97C43A0B3E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1783" y="5407769"/>
            <a:ext cx="2380323" cy="133743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C692F7AE-F79C-4429-AEAF-8D612D4A2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0690" y="1081024"/>
            <a:ext cx="2432076" cy="160376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5465722-1E5B-4D73-B96E-368797E5073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769" r="12006"/>
          <a:stretch/>
        </p:blipFill>
        <p:spPr>
          <a:xfrm>
            <a:off x="6687584" y="3927930"/>
            <a:ext cx="1596766" cy="2015473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821F8CF2-6FDA-4AEE-98FD-885271699508}"/>
              </a:ext>
            </a:extLst>
          </p:cNvPr>
          <p:cNvSpPr txBox="1"/>
          <p:nvPr/>
        </p:nvSpPr>
        <p:spPr>
          <a:xfrm>
            <a:off x="5907969" y="5938669"/>
            <a:ext cx="2145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/>
              <a:t>Cadeira de banho dobrável</a:t>
            </a:r>
          </a:p>
          <a:p>
            <a:r>
              <a:rPr lang="pt-BR" sz="1400" i="1" dirty="0"/>
              <a:t>R$355,00 a R$955,00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0F66BE0D-D0CC-467B-A83A-5AA9BECACB1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006" r="12451"/>
          <a:stretch/>
        </p:blipFill>
        <p:spPr>
          <a:xfrm>
            <a:off x="8371771" y="4344266"/>
            <a:ext cx="1442310" cy="1909259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83F04347-1EA0-4289-B549-FB1147DF538B}"/>
              </a:ext>
            </a:extLst>
          </p:cNvPr>
          <p:cNvSpPr txBox="1"/>
          <p:nvPr/>
        </p:nvSpPr>
        <p:spPr>
          <a:xfrm>
            <a:off x="7948723" y="6194393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/>
              <a:t>Cadeira de banho</a:t>
            </a:r>
          </a:p>
          <a:p>
            <a:r>
              <a:rPr lang="pt-BR" sz="1400" i="1" dirty="0"/>
              <a:t>R$240,00 a R$480,00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1C210D23-B168-4990-B370-28E475BF21B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9817" b="21563"/>
          <a:stretch/>
        </p:blipFill>
        <p:spPr>
          <a:xfrm>
            <a:off x="4230414" y="2717958"/>
            <a:ext cx="1682822" cy="986484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0CE4866C-0B6D-48E5-B033-0AD4C6BCDA51}"/>
              </a:ext>
            </a:extLst>
          </p:cNvPr>
          <p:cNvSpPr txBox="1"/>
          <p:nvPr/>
        </p:nvSpPr>
        <p:spPr>
          <a:xfrm>
            <a:off x="4089948" y="3623139"/>
            <a:ext cx="196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Tapete com ventosas </a:t>
            </a:r>
          </a:p>
          <a:p>
            <a:r>
              <a:rPr lang="pt-BR" sz="1400" i="1" dirty="0"/>
              <a:t>R$15,00 a R$60,00</a:t>
            </a:r>
          </a:p>
        </p:txBody>
      </p:sp>
    </p:spTree>
    <p:extLst>
      <p:ext uri="{BB962C8B-B14F-4D97-AF65-F5344CB8AC3E}">
        <p14:creationId xmlns:p14="http://schemas.microsoft.com/office/powerpoint/2010/main" val="320434565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603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Tecnologia - digital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360A2F-DBDC-40A9-AFA6-DDC796BBA0B6}"/>
              </a:ext>
            </a:extLst>
          </p:cNvPr>
          <p:cNvSpPr txBox="1"/>
          <p:nvPr/>
        </p:nvSpPr>
        <p:spPr>
          <a:xfrm>
            <a:off x="1196078" y="1366897"/>
            <a:ext cx="8537171" cy="111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t-BR" sz="2000" b="1" i="1" dirty="0">
                <a:cs typeface="Arial" panose="020B0604020202020204" pitchFamily="34" charset="0"/>
              </a:rPr>
              <a:t>Inclusão digital </a:t>
            </a:r>
            <a:r>
              <a:rPr lang="pt-BR" sz="2000" i="1" dirty="0">
                <a:cs typeface="Arial" panose="020B0604020202020204" pitchFamily="34" charset="0"/>
              </a:rPr>
              <a:t>- socialização com o mundo contemporâneo, auxilia nos estímulos cognitivos, musculares e motores, monitoração da saúde e segurança e repercute na qualidade de vida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AA06AFD-270E-4D7B-B61F-AA1A14EA0789}"/>
              </a:ext>
            </a:extLst>
          </p:cNvPr>
          <p:cNvGrpSpPr/>
          <p:nvPr/>
        </p:nvGrpSpPr>
        <p:grpSpPr>
          <a:xfrm>
            <a:off x="1241799" y="2858913"/>
            <a:ext cx="8267452" cy="2632190"/>
            <a:chOff x="1585470" y="2382560"/>
            <a:chExt cx="8267452" cy="2632190"/>
          </a:xfrm>
        </p:grpSpPr>
        <p:grpSp>
          <p:nvGrpSpPr>
            <p:cNvPr id="62" name="Agrupar 61">
              <a:extLst>
                <a:ext uri="{FF2B5EF4-FFF2-40B4-BE49-F238E27FC236}">
                  <a16:creationId xmlns:a16="http://schemas.microsoft.com/office/drawing/2014/main" id="{E496198D-8AA2-42E8-8969-27FC0AA226EB}"/>
                </a:ext>
              </a:extLst>
            </p:cNvPr>
            <p:cNvGrpSpPr/>
            <p:nvPr/>
          </p:nvGrpSpPr>
          <p:grpSpPr>
            <a:xfrm>
              <a:off x="1585470" y="2382560"/>
              <a:ext cx="8261953" cy="2632190"/>
              <a:chOff x="1585470" y="2382560"/>
              <a:chExt cx="8261953" cy="2632190"/>
            </a:xfrm>
          </p:grpSpPr>
          <p:grpSp>
            <p:nvGrpSpPr>
              <p:cNvPr id="38" name="Agrupar 37">
                <a:extLst>
                  <a:ext uri="{FF2B5EF4-FFF2-40B4-BE49-F238E27FC236}">
                    <a16:creationId xmlns:a16="http://schemas.microsoft.com/office/drawing/2014/main" id="{0361FD5E-77B3-46DC-B5D9-BBE4C5EACCF4}"/>
                  </a:ext>
                </a:extLst>
              </p:cNvPr>
              <p:cNvGrpSpPr/>
              <p:nvPr/>
            </p:nvGrpSpPr>
            <p:grpSpPr>
              <a:xfrm>
                <a:off x="1585470" y="2382560"/>
                <a:ext cx="6368635" cy="1975415"/>
                <a:chOff x="2064442" y="2625895"/>
                <a:chExt cx="6368635" cy="1975415"/>
              </a:xfrm>
            </p:grpSpPr>
            <p:pic>
              <p:nvPicPr>
                <p:cNvPr id="35" name="Imagem 34">
                  <a:extLst>
                    <a:ext uri="{FF2B5EF4-FFF2-40B4-BE49-F238E27FC236}">
                      <a16:creationId xmlns:a16="http://schemas.microsoft.com/office/drawing/2014/main" id="{8D7498EF-EA96-4673-8951-BE2D0EE368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93392" y="4034155"/>
                  <a:ext cx="567155" cy="567155"/>
                </a:xfrm>
                <a:prstGeom prst="rect">
                  <a:avLst/>
                </a:prstGeom>
              </p:spPr>
            </p:pic>
            <p:grpSp>
              <p:nvGrpSpPr>
                <p:cNvPr id="37" name="Agrupar 36">
                  <a:extLst>
                    <a:ext uri="{FF2B5EF4-FFF2-40B4-BE49-F238E27FC236}">
                      <a16:creationId xmlns:a16="http://schemas.microsoft.com/office/drawing/2014/main" id="{2C857FA1-1D29-4438-A724-7A8BB9449E09}"/>
                    </a:ext>
                  </a:extLst>
                </p:cNvPr>
                <p:cNvGrpSpPr/>
                <p:nvPr/>
              </p:nvGrpSpPr>
              <p:grpSpPr>
                <a:xfrm>
                  <a:off x="2064442" y="2625895"/>
                  <a:ext cx="6368635" cy="1975414"/>
                  <a:chOff x="2064442" y="2625895"/>
                  <a:chExt cx="6368635" cy="1975414"/>
                </a:xfrm>
              </p:grpSpPr>
              <p:pic>
                <p:nvPicPr>
                  <p:cNvPr id="6" name="Imagem 5">
                    <a:extLst>
                      <a:ext uri="{FF2B5EF4-FFF2-40B4-BE49-F238E27FC236}">
                        <a16:creationId xmlns:a16="http://schemas.microsoft.com/office/drawing/2014/main" id="{61738624-41BE-40D2-9A86-C445384E31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064444" y="2736204"/>
                    <a:ext cx="541264" cy="541264"/>
                  </a:xfrm>
                  <a:prstGeom prst="rect">
                    <a:avLst/>
                  </a:prstGeom>
                </p:spPr>
              </p:pic>
              <p:pic>
                <p:nvPicPr>
                  <p:cNvPr id="8" name="Imagem 7">
                    <a:extLst>
                      <a:ext uri="{FF2B5EF4-FFF2-40B4-BE49-F238E27FC236}">
                        <a16:creationId xmlns:a16="http://schemas.microsoft.com/office/drawing/2014/main" id="{2AA49180-1CC2-4A61-B017-F5DCE1EB31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13401" t="9962" r="10272" b="9866"/>
                  <a:stretch/>
                </p:blipFill>
                <p:spPr>
                  <a:xfrm>
                    <a:off x="2678667" y="2695169"/>
                    <a:ext cx="572272" cy="623333"/>
                  </a:xfrm>
                  <a:prstGeom prst="rect">
                    <a:avLst/>
                  </a:prstGeom>
                </p:spPr>
              </p:pic>
              <p:pic>
                <p:nvPicPr>
                  <p:cNvPr id="9" name="Imagem 8">
                    <a:extLst>
                      <a:ext uri="{FF2B5EF4-FFF2-40B4-BE49-F238E27FC236}">
                        <a16:creationId xmlns:a16="http://schemas.microsoft.com/office/drawing/2014/main" id="{E2217FAB-5E2A-46A5-8B03-617B971CE8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280625" y="2745245"/>
                    <a:ext cx="541266" cy="541266"/>
                  </a:xfrm>
                  <a:prstGeom prst="rect">
                    <a:avLst/>
                  </a:prstGeom>
                </p:spPr>
              </p:pic>
              <p:pic>
                <p:nvPicPr>
                  <p:cNvPr id="10" name="Imagem 9">
                    <a:extLst>
                      <a:ext uri="{FF2B5EF4-FFF2-40B4-BE49-F238E27FC236}">
                        <a16:creationId xmlns:a16="http://schemas.microsoft.com/office/drawing/2014/main" id="{839A7274-7F74-45C9-AD28-93B6F263E7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/>
                  <a:srcRect l="8908" t="12333" r="13687" b="12457"/>
                  <a:stretch/>
                </p:blipFill>
                <p:spPr>
                  <a:xfrm>
                    <a:off x="3839963" y="2708098"/>
                    <a:ext cx="663550" cy="644736"/>
                  </a:xfrm>
                  <a:prstGeom prst="rect">
                    <a:avLst/>
                  </a:prstGeom>
                </p:spPr>
              </p:pic>
              <p:pic>
                <p:nvPicPr>
                  <p:cNvPr id="11" name="Imagem 10">
                    <a:extLst>
                      <a:ext uri="{FF2B5EF4-FFF2-40B4-BE49-F238E27FC236}">
                        <a16:creationId xmlns:a16="http://schemas.microsoft.com/office/drawing/2014/main" id="{1727AC04-18C0-4511-A039-44FC457195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8908" t="13228" r="13687" b="16622"/>
                  <a:stretch/>
                </p:blipFill>
                <p:spPr>
                  <a:xfrm>
                    <a:off x="3833589" y="3348510"/>
                    <a:ext cx="663550" cy="601369"/>
                  </a:xfrm>
                  <a:prstGeom prst="rect">
                    <a:avLst/>
                  </a:prstGeom>
                </p:spPr>
              </p:pic>
              <p:pic>
                <p:nvPicPr>
                  <p:cNvPr id="12" name="Imagem 11">
                    <a:extLst>
                      <a:ext uri="{FF2B5EF4-FFF2-40B4-BE49-F238E27FC236}">
                        <a16:creationId xmlns:a16="http://schemas.microsoft.com/office/drawing/2014/main" id="{95247DC4-CA6D-4CE5-B64A-6C65813E9E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163597" y="2625895"/>
                    <a:ext cx="739916" cy="739916"/>
                  </a:xfrm>
                  <a:prstGeom prst="rect">
                    <a:avLst/>
                  </a:prstGeom>
                </p:spPr>
              </p:pic>
              <p:pic>
                <p:nvPicPr>
                  <p:cNvPr id="13" name="Imagem 12">
                    <a:extLst>
                      <a:ext uri="{FF2B5EF4-FFF2-40B4-BE49-F238E27FC236}">
                        <a16:creationId xmlns:a16="http://schemas.microsoft.com/office/drawing/2014/main" id="{91B5F056-2010-4F28-A1F5-94C8F6E52C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896697" y="2708098"/>
                    <a:ext cx="604372" cy="604372"/>
                  </a:xfrm>
                  <a:prstGeom prst="rect">
                    <a:avLst/>
                  </a:prstGeom>
                </p:spPr>
              </p:pic>
              <p:pic>
                <p:nvPicPr>
                  <p:cNvPr id="14" name="Imagem 13">
                    <a:extLst>
                      <a:ext uri="{FF2B5EF4-FFF2-40B4-BE49-F238E27FC236}">
                        <a16:creationId xmlns:a16="http://schemas.microsoft.com/office/drawing/2014/main" id="{5791707F-B247-4837-B3B0-239E5CF312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563598" y="2695169"/>
                    <a:ext cx="560410" cy="618589"/>
                  </a:xfrm>
                  <a:prstGeom prst="rect">
                    <a:avLst/>
                  </a:prstGeom>
                </p:spPr>
              </p:pic>
              <p:pic>
                <p:nvPicPr>
                  <p:cNvPr id="15" name="Imagem 14">
                    <a:extLst>
                      <a:ext uri="{FF2B5EF4-FFF2-40B4-BE49-F238E27FC236}">
                        <a16:creationId xmlns:a16="http://schemas.microsoft.com/office/drawing/2014/main" id="{B4797AE8-6721-4047-9506-B2A95461FC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194513" y="2706958"/>
                    <a:ext cx="589580" cy="589580"/>
                  </a:xfrm>
                  <a:prstGeom prst="rect">
                    <a:avLst/>
                  </a:prstGeom>
                </p:spPr>
              </p:pic>
              <p:pic>
                <p:nvPicPr>
                  <p:cNvPr id="16" name="Imagem 15">
                    <a:extLst>
                      <a:ext uri="{FF2B5EF4-FFF2-40B4-BE49-F238E27FC236}">
                        <a16:creationId xmlns:a16="http://schemas.microsoft.com/office/drawing/2014/main" id="{D20BB291-107A-40DC-8093-C5CE34D296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843497" y="2695169"/>
                    <a:ext cx="589580" cy="589580"/>
                  </a:xfrm>
                  <a:prstGeom prst="rect">
                    <a:avLst/>
                  </a:prstGeom>
                </p:spPr>
              </p:pic>
              <p:pic>
                <p:nvPicPr>
                  <p:cNvPr id="17" name="Imagem 16">
                    <a:extLst>
                      <a:ext uri="{FF2B5EF4-FFF2-40B4-BE49-F238E27FC236}">
                        <a16:creationId xmlns:a16="http://schemas.microsoft.com/office/drawing/2014/main" id="{CD1378B6-6857-43A3-A63A-AC8E8BC0C0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064443" y="3385179"/>
                    <a:ext cx="541265" cy="541265"/>
                  </a:xfrm>
                  <a:prstGeom prst="rect">
                    <a:avLst/>
                  </a:prstGeom>
                </p:spPr>
              </p:pic>
              <p:pic>
                <p:nvPicPr>
                  <p:cNvPr id="18" name="Imagem 17">
                    <a:extLst>
                      <a:ext uri="{FF2B5EF4-FFF2-40B4-BE49-F238E27FC236}">
                        <a16:creationId xmlns:a16="http://schemas.microsoft.com/office/drawing/2014/main" id="{874145B6-4BFF-42BF-A92C-DD9AE37D19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678725" y="3385178"/>
                    <a:ext cx="540935" cy="540935"/>
                  </a:xfrm>
                  <a:prstGeom prst="rect">
                    <a:avLst/>
                  </a:prstGeom>
                </p:spPr>
              </p:pic>
              <p:pic>
                <p:nvPicPr>
                  <p:cNvPr id="19" name="Imagem 18">
                    <a:extLst>
                      <a:ext uri="{FF2B5EF4-FFF2-40B4-BE49-F238E27FC236}">
                        <a16:creationId xmlns:a16="http://schemas.microsoft.com/office/drawing/2014/main" id="{CBAFDDBB-157F-4BFC-AB36-89EE5D1108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280956" y="3378728"/>
                    <a:ext cx="540935" cy="540935"/>
                  </a:xfrm>
                  <a:prstGeom prst="rect">
                    <a:avLst/>
                  </a:prstGeom>
                </p:spPr>
              </p:pic>
              <p:pic>
                <p:nvPicPr>
                  <p:cNvPr id="20" name="Imagem 19">
                    <a:extLst>
                      <a:ext uri="{FF2B5EF4-FFF2-40B4-BE49-F238E27FC236}">
                        <a16:creationId xmlns:a16="http://schemas.microsoft.com/office/drawing/2014/main" id="{3D157C52-900E-4E47-97FD-20721989D9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563087" y="2755602"/>
                    <a:ext cx="540936" cy="540936"/>
                  </a:xfrm>
                  <a:prstGeom prst="rect">
                    <a:avLst/>
                  </a:prstGeom>
                </p:spPr>
              </p:pic>
              <p:pic>
                <p:nvPicPr>
                  <p:cNvPr id="21" name="Imagem 20">
                    <a:extLst>
                      <a:ext uri="{FF2B5EF4-FFF2-40B4-BE49-F238E27FC236}">
                        <a16:creationId xmlns:a16="http://schemas.microsoft.com/office/drawing/2014/main" id="{E96E2D4A-8F78-4E1D-845D-C88155A7AC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559914" y="3368895"/>
                    <a:ext cx="550768" cy="550768"/>
                  </a:xfrm>
                  <a:prstGeom prst="rect">
                    <a:avLst/>
                  </a:prstGeom>
                </p:spPr>
              </p:pic>
              <p:pic>
                <p:nvPicPr>
                  <p:cNvPr id="22" name="Imagem 21">
                    <a:extLst>
                      <a:ext uri="{FF2B5EF4-FFF2-40B4-BE49-F238E27FC236}">
                        <a16:creationId xmlns:a16="http://schemas.microsoft.com/office/drawing/2014/main" id="{E1C3CDE6-F298-44A6-ABD9-AB4097706A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189279" y="3378728"/>
                    <a:ext cx="663550" cy="550768"/>
                  </a:xfrm>
                  <a:prstGeom prst="rect">
                    <a:avLst/>
                  </a:prstGeom>
                </p:spPr>
              </p:pic>
              <p:pic>
                <p:nvPicPr>
                  <p:cNvPr id="23" name="Imagem 22">
                    <a:extLst>
                      <a:ext uri="{FF2B5EF4-FFF2-40B4-BE49-F238E27FC236}">
                        <a16:creationId xmlns:a16="http://schemas.microsoft.com/office/drawing/2014/main" id="{D0D5BA5B-FEF9-4786-AC03-C1B9AF8D97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926907" y="3362624"/>
                    <a:ext cx="550768" cy="550768"/>
                  </a:xfrm>
                  <a:prstGeom prst="rect">
                    <a:avLst/>
                  </a:prstGeom>
                </p:spPr>
              </p:pic>
              <p:pic>
                <p:nvPicPr>
                  <p:cNvPr id="24" name="Imagem 23">
                    <a:extLst>
                      <a:ext uri="{FF2B5EF4-FFF2-40B4-BE49-F238E27FC236}">
                        <a16:creationId xmlns:a16="http://schemas.microsoft.com/office/drawing/2014/main" id="{6CB4FD77-AB74-464F-9B3C-775F5720AE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546318" y="3350671"/>
                    <a:ext cx="577689" cy="577689"/>
                  </a:xfrm>
                  <a:prstGeom prst="rect">
                    <a:avLst/>
                  </a:prstGeom>
                </p:spPr>
              </p:pic>
              <p:pic>
                <p:nvPicPr>
                  <p:cNvPr id="25" name="Imagem 24">
                    <a:extLst>
                      <a:ext uri="{FF2B5EF4-FFF2-40B4-BE49-F238E27FC236}">
                        <a16:creationId xmlns:a16="http://schemas.microsoft.com/office/drawing/2014/main" id="{0DFAB02D-69B5-4EBE-A504-DC9D4E5F85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7192650" y="3348510"/>
                    <a:ext cx="574162" cy="574162"/>
                  </a:xfrm>
                  <a:prstGeom prst="rect">
                    <a:avLst/>
                  </a:prstGeom>
                </p:spPr>
              </p:pic>
              <p:pic>
                <p:nvPicPr>
                  <p:cNvPr id="26" name="Imagem 25">
                    <a:extLst>
                      <a:ext uri="{FF2B5EF4-FFF2-40B4-BE49-F238E27FC236}">
                        <a16:creationId xmlns:a16="http://schemas.microsoft.com/office/drawing/2014/main" id="{B123FEA8-27BA-447B-9492-9BEEB51716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816171" y="3355604"/>
                    <a:ext cx="574162" cy="574162"/>
                  </a:xfrm>
                  <a:prstGeom prst="rect">
                    <a:avLst/>
                  </a:prstGeom>
                </p:spPr>
              </p:pic>
              <p:pic>
                <p:nvPicPr>
                  <p:cNvPr id="27" name="Imagem 26">
                    <a:extLst>
                      <a:ext uri="{FF2B5EF4-FFF2-40B4-BE49-F238E27FC236}">
                        <a16:creationId xmlns:a16="http://schemas.microsoft.com/office/drawing/2014/main" id="{ABE0E82D-FAEB-4A59-98F5-3C841B799A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6"/>
                  <a:srcRect l="22416" t="28966" r="21963" b="31148"/>
                  <a:stretch/>
                </p:blipFill>
                <p:spPr>
                  <a:xfrm>
                    <a:off x="2064442" y="4034155"/>
                    <a:ext cx="541265" cy="504302"/>
                  </a:xfrm>
                  <a:prstGeom prst="rect">
                    <a:avLst/>
                  </a:prstGeom>
                </p:spPr>
              </p:pic>
              <p:pic>
                <p:nvPicPr>
                  <p:cNvPr id="28" name="Imagem 27">
                    <a:extLst>
                      <a:ext uri="{FF2B5EF4-FFF2-40B4-BE49-F238E27FC236}">
                        <a16:creationId xmlns:a16="http://schemas.microsoft.com/office/drawing/2014/main" id="{263BE0EF-1F28-4971-96ED-7603AE2CE6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673808" y="3992789"/>
                    <a:ext cx="550768" cy="550768"/>
                  </a:xfrm>
                  <a:prstGeom prst="rect">
                    <a:avLst/>
                  </a:prstGeom>
                </p:spPr>
              </p:pic>
              <p:pic>
                <p:nvPicPr>
                  <p:cNvPr id="29" name="Imagem 28">
                    <a:extLst>
                      <a:ext uri="{FF2B5EF4-FFF2-40B4-BE49-F238E27FC236}">
                        <a16:creationId xmlns:a16="http://schemas.microsoft.com/office/drawing/2014/main" id="{7A459CC3-16D7-47D2-8957-2CAB47BBBF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326889" y="3997191"/>
                    <a:ext cx="541266" cy="541266"/>
                  </a:xfrm>
                  <a:prstGeom prst="rect">
                    <a:avLst/>
                  </a:prstGeom>
                </p:spPr>
              </p:pic>
              <p:pic>
                <p:nvPicPr>
                  <p:cNvPr id="30" name="Imagem 29">
                    <a:extLst>
                      <a:ext uri="{FF2B5EF4-FFF2-40B4-BE49-F238E27FC236}">
                        <a16:creationId xmlns:a16="http://schemas.microsoft.com/office/drawing/2014/main" id="{1F17E09A-D6EE-4468-A162-3118DFAB1F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884375" y="3989796"/>
                    <a:ext cx="541266" cy="541266"/>
                  </a:xfrm>
                  <a:prstGeom prst="rect">
                    <a:avLst/>
                  </a:prstGeom>
                </p:spPr>
              </p:pic>
              <p:pic>
                <p:nvPicPr>
                  <p:cNvPr id="31" name="Imagem 30">
                    <a:extLst>
                      <a:ext uri="{FF2B5EF4-FFF2-40B4-BE49-F238E27FC236}">
                        <a16:creationId xmlns:a16="http://schemas.microsoft.com/office/drawing/2014/main" id="{99916AA7-7BB0-4B89-9730-8E5E9A2191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559914" y="3996775"/>
                    <a:ext cx="601369" cy="601369"/>
                  </a:xfrm>
                  <a:prstGeom prst="rect">
                    <a:avLst/>
                  </a:prstGeom>
                </p:spPr>
              </p:pic>
              <p:pic>
                <p:nvPicPr>
                  <p:cNvPr id="32" name="Imagem 31">
                    <a:extLst>
                      <a:ext uri="{FF2B5EF4-FFF2-40B4-BE49-F238E27FC236}">
                        <a16:creationId xmlns:a16="http://schemas.microsoft.com/office/drawing/2014/main" id="{EF3633E5-A8F3-4EEB-8B77-06A46E042B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229996" y="3996775"/>
                    <a:ext cx="601369" cy="601369"/>
                  </a:xfrm>
                  <a:prstGeom prst="rect">
                    <a:avLst/>
                  </a:prstGeom>
                </p:spPr>
              </p:pic>
              <p:pic>
                <p:nvPicPr>
                  <p:cNvPr id="33" name="Imagem 32">
                    <a:extLst>
                      <a:ext uri="{FF2B5EF4-FFF2-40B4-BE49-F238E27FC236}">
                        <a16:creationId xmlns:a16="http://schemas.microsoft.com/office/drawing/2014/main" id="{941A5DBD-E6DF-49F6-9ABB-3158ABF4C9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907831" y="4026620"/>
                    <a:ext cx="550768" cy="550768"/>
                  </a:xfrm>
                  <a:prstGeom prst="rect">
                    <a:avLst/>
                  </a:prstGeom>
                </p:spPr>
              </p:pic>
              <p:pic>
                <p:nvPicPr>
                  <p:cNvPr id="34" name="Imagem 33">
                    <a:extLst>
                      <a:ext uri="{FF2B5EF4-FFF2-40B4-BE49-F238E27FC236}">
                        <a16:creationId xmlns:a16="http://schemas.microsoft.com/office/drawing/2014/main" id="{09DE92CE-B070-49FB-82AF-6BE67FDD7C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6548336" y="4034155"/>
                    <a:ext cx="567154" cy="567154"/>
                  </a:xfrm>
                  <a:prstGeom prst="rect">
                    <a:avLst/>
                  </a:prstGeom>
                </p:spPr>
              </p:pic>
              <p:pic>
                <p:nvPicPr>
                  <p:cNvPr id="36" name="Imagem 35">
                    <a:extLst>
                      <a:ext uri="{FF2B5EF4-FFF2-40B4-BE49-F238E27FC236}">
                        <a16:creationId xmlns:a16="http://schemas.microsoft.com/office/drawing/2014/main" id="{64D07A16-BDED-4942-A6E6-13419E35E9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7832461" y="3989796"/>
                    <a:ext cx="567154" cy="56715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7D79308-32AD-4ABA-8DD5-96331AE72E45}"/>
                  </a:ext>
                </a:extLst>
              </p:cNvPr>
              <p:cNvGrpSpPr/>
              <p:nvPr/>
            </p:nvGrpSpPr>
            <p:grpSpPr>
              <a:xfrm>
                <a:off x="1585470" y="2463623"/>
                <a:ext cx="8261953" cy="2551127"/>
                <a:chOff x="1585470" y="2463623"/>
                <a:chExt cx="8261953" cy="2551127"/>
              </a:xfrm>
            </p:grpSpPr>
            <p:pic>
              <p:nvPicPr>
                <p:cNvPr id="39" name="Imagem 38">
                  <a:extLst>
                    <a:ext uri="{FF2B5EF4-FFF2-40B4-BE49-F238E27FC236}">
                      <a16:creationId xmlns:a16="http://schemas.microsoft.com/office/drawing/2014/main" id="{64A6B60B-0C9E-41E7-84E5-608AEA333B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24610" y="2463623"/>
                  <a:ext cx="570510" cy="570510"/>
                </a:xfrm>
                <a:prstGeom prst="rect">
                  <a:avLst/>
                </a:prstGeom>
              </p:spPr>
            </p:pic>
            <p:pic>
              <p:nvPicPr>
                <p:cNvPr id="40" name="Imagem 39">
                  <a:extLst>
                    <a:ext uri="{FF2B5EF4-FFF2-40B4-BE49-F238E27FC236}">
                      <a16:creationId xmlns:a16="http://schemas.microsoft.com/office/drawing/2014/main" id="{38715AD4-A461-4A22-8B98-726C20B557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29164" y="2463623"/>
                  <a:ext cx="589580" cy="589580"/>
                </a:xfrm>
                <a:prstGeom prst="rect">
                  <a:avLst/>
                </a:prstGeom>
              </p:spPr>
            </p:pic>
            <p:pic>
              <p:nvPicPr>
                <p:cNvPr id="41" name="Imagem 40">
                  <a:extLst>
                    <a:ext uri="{FF2B5EF4-FFF2-40B4-BE49-F238E27FC236}">
                      <a16:creationId xmlns:a16="http://schemas.microsoft.com/office/drawing/2014/main" id="{0B0A0AB5-2330-4907-ADB8-141F59878E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42434" y="2466144"/>
                  <a:ext cx="570510" cy="570510"/>
                </a:xfrm>
                <a:prstGeom prst="rect">
                  <a:avLst/>
                </a:prstGeom>
              </p:spPr>
            </p:pic>
            <p:pic>
              <p:nvPicPr>
                <p:cNvPr id="42" name="Imagem 41">
                  <a:extLst>
                    <a:ext uri="{FF2B5EF4-FFF2-40B4-BE49-F238E27FC236}">
                      <a16:creationId xmlns:a16="http://schemas.microsoft.com/office/drawing/2014/main" id="{CB2EBE52-55F8-4601-B2BF-6693D3C2C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07069" y="3119290"/>
                  <a:ext cx="550768" cy="550768"/>
                </a:xfrm>
                <a:prstGeom prst="rect">
                  <a:avLst/>
                </a:prstGeom>
              </p:spPr>
            </p:pic>
            <p:pic>
              <p:nvPicPr>
                <p:cNvPr id="43" name="Imagem 42">
                  <a:extLst>
                    <a:ext uri="{FF2B5EF4-FFF2-40B4-BE49-F238E27FC236}">
                      <a16:creationId xmlns:a16="http://schemas.microsoft.com/office/drawing/2014/main" id="{27F4B812-FCF5-4C01-83E1-E183EE562B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29164" y="3101231"/>
                  <a:ext cx="578106" cy="578106"/>
                </a:xfrm>
                <a:prstGeom prst="rect">
                  <a:avLst/>
                </a:prstGeom>
              </p:spPr>
            </p:pic>
            <p:pic>
              <p:nvPicPr>
                <p:cNvPr id="44" name="Imagem 43">
                  <a:extLst>
                    <a:ext uri="{FF2B5EF4-FFF2-40B4-BE49-F238E27FC236}">
                      <a16:creationId xmlns:a16="http://schemas.microsoft.com/office/drawing/2014/main" id="{3EE7E71F-F89C-402F-84D3-1CCDD8BA25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78597" y="3101231"/>
                  <a:ext cx="568826" cy="568826"/>
                </a:xfrm>
                <a:prstGeom prst="rect">
                  <a:avLst/>
                </a:prstGeom>
              </p:spPr>
            </p:pic>
            <p:pic>
              <p:nvPicPr>
                <p:cNvPr id="45" name="Imagem 44">
                  <a:extLst>
                    <a:ext uri="{FF2B5EF4-FFF2-40B4-BE49-F238E27FC236}">
                      <a16:creationId xmlns:a16="http://schemas.microsoft.com/office/drawing/2014/main" id="{06493E19-8076-4AB3-8057-5F7BBA9FF5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07069" y="3745049"/>
                  <a:ext cx="589004" cy="589004"/>
                </a:xfrm>
                <a:prstGeom prst="rect">
                  <a:avLst/>
                </a:prstGeom>
              </p:spPr>
            </p:pic>
            <p:pic>
              <p:nvPicPr>
                <p:cNvPr id="46" name="Imagem 45">
                  <a:extLst>
                    <a:ext uri="{FF2B5EF4-FFF2-40B4-BE49-F238E27FC236}">
                      <a16:creationId xmlns:a16="http://schemas.microsoft.com/office/drawing/2014/main" id="{B8746E31-4206-49C5-A336-E419C78DF6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37614" y="3731789"/>
                  <a:ext cx="614397" cy="614397"/>
                </a:xfrm>
                <a:prstGeom prst="rect">
                  <a:avLst/>
                </a:prstGeom>
              </p:spPr>
            </p:pic>
            <p:pic>
              <p:nvPicPr>
                <p:cNvPr id="47" name="Imagem 46">
                  <a:extLst>
                    <a:ext uri="{FF2B5EF4-FFF2-40B4-BE49-F238E27FC236}">
                      <a16:creationId xmlns:a16="http://schemas.microsoft.com/office/drawing/2014/main" id="{EE959999-EBE3-409C-84F6-965EB8B95B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3"/>
                <a:srcRect r="12540"/>
                <a:stretch/>
              </p:blipFill>
              <p:spPr>
                <a:xfrm>
                  <a:off x="9293548" y="3738616"/>
                  <a:ext cx="538924" cy="616193"/>
                </a:xfrm>
                <a:prstGeom prst="rect">
                  <a:avLst/>
                </a:prstGeom>
              </p:spPr>
            </p:pic>
            <p:pic>
              <p:nvPicPr>
                <p:cNvPr id="48" name="Imagem 47">
                  <a:extLst>
                    <a:ext uri="{FF2B5EF4-FFF2-40B4-BE49-F238E27FC236}">
                      <a16:creationId xmlns:a16="http://schemas.microsoft.com/office/drawing/2014/main" id="{B15FD831-E27F-4863-96B6-C16D5024CF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85470" y="4379120"/>
                  <a:ext cx="548092" cy="548092"/>
                </a:xfrm>
                <a:prstGeom prst="rect">
                  <a:avLst/>
                </a:prstGeom>
              </p:spPr>
            </p:pic>
            <p:pic>
              <p:nvPicPr>
                <p:cNvPr id="49" name="Imagem 48">
                  <a:extLst>
                    <a:ext uri="{FF2B5EF4-FFF2-40B4-BE49-F238E27FC236}">
                      <a16:creationId xmlns:a16="http://schemas.microsoft.com/office/drawing/2014/main" id="{CE02E48E-5F91-4B27-A1FE-76E0F2D794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08173" y="4366898"/>
                  <a:ext cx="548093" cy="548093"/>
                </a:xfrm>
                <a:prstGeom prst="rect">
                  <a:avLst/>
                </a:prstGeom>
              </p:spPr>
            </p:pic>
            <p:pic>
              <p:nvPicPr>
                <p:cNvPr id="50" name="Imagem 49">
                  <a:extLst>
                    <a:ext uri="{FF2B5EF4-FFF2-40B4-BE49-F238E27FC236}">
                      <a16:creationId xmlns:a16="http://schemas.microsoft.com/office/drawing/2014/main" id="{A1D0D05B-D3A2-4796-B2C2-85BB2DE377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47918" y="4365256"/>
                  <a:ext cx="541266" cy="541266"/>
                </a:xfrm>
                <a:prstGeom prst="rect">
                  <a:avLst/>
                </a:prstGeom>
              </p:spPr>
            </p:pic>
            <p:pic>
              <p:nvPicPr>
                <p:cNvPr id="51" name="Imagem 50">
                  <a:extLst>
                    <a:ext uri="{FF2B5EF4-FFF2-40B4-BE49-F238E27FC236}">
                      <a16:creationId xmlns:a16="http://schemas.microsoft.com/office/drawing/2014/main" id="{38F4BCA2-C6CF-42F4-A579-39D8B2479B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70075" y="4381025"/>
                  <a:ext cx="548092" cy="548092"/>
                </a:xfrm>
                <a:prstGeom prst="rect">
                  <a:avLst/>
                </a:prstGeom>
              </p:spPr>
            </p:pic>
            <p:pic>
              <p:nvPicPr>
                <p:cNvPr id="52" name="Imagem 51">
                  <a:extLst>
                    <a:ext uri="{FF2B5EF4-FFF2-40B4-BE49-F238E27FC236}">
                      <a16:creationId xmlns:a16="http://schemas.microsoft.com/office/drawing/2014/main" id="{9FE01825-9043-4887-B98D-DE9842906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79741" y="4419327"/>
                  <a:ext cx="601116" cy="548091"/>
                </a:xfrm>
                <a:prstGeom prst="rect">
                  <a:avLst/>
                </a:prstGeom>
              </p:spPr>
            </p:pic>
            <p:pic>
              <p:nvPicPr>
                <p:cNvPr id="53" name="Imagem 52">
                  <a:extLst>
                    <a:ext uri="{FF2B5EF4-FFF2-40B4-BE49-F238E27FC236}">
                      <a16:creationId xmlns:a16="http://schemas.microsoft.com/office/drawing/2014/main" id="{D028F11D-C3C8-40DD-B441-9F811E91FE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62685" y="4416849"/>
                  <a:ext cx="548092" cy="548092"/>
                </a:xfrm>
                <a:prstGeom prst="rect">
                  <a:avLst/>
                </a:prstGeom>
              </p:spPr>
            </p:pic>
            <p:pic>
              <p:nvPicPr>
                <p:cNvPr id="54" name="Imagem 53">
                  <a:extLst>
                    <a:ext uri="{FF2B5EF4-FFF2-40B4-BE49-F238E27FC236}">
                      <a16:creationId xmlns:a16="http://schemas.microsoft.com/office/drawing/2014/main" id="{9DF59FF8-69AB-4930-8B96-9DF4238D8B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92605" y="4416849"/>
                  <a:ext cx="548092" cy="548092"/>
                </a:xfrm>
                <a:prstGeom prst="rect">
                  <a:avLst/>
                </a:prstGeom>
              </p:spPr>
            </p:pic>
            <p:pic>
              <p:nvPicPr>
                <p:cNvPr id="55" name="Imagem 54">
                  <a:extLst>
                    <a:ext uri="{FF2B5EF4-FFF2-40B4-BE49-F238E27FC236}">
                      <a16:creationId xmlns:a16="http://schemas.microsoft.com/office/drawing/2014/main" id="{843DAF17-3DA4-423C-8922-33CE3D0C4A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22096" y="4432847"/>
                  <a:ext cx="581903" cy="581903"/>
                </a:xfrm>
                <a:prstGeom prst="rect">
                  <a:avLst/>
                </a:prstGeom>
              </p:spPr>
            </p:pic>
            <p:pic>
              <p:nvPicPr>
                <p:cNvPr id="56" name="Imagem 55">
                  <a:extLst>
                    <a:ext uri="{FF2B5EF4-FFF2-40B4-BE49-F238E27FC236}">
                      <a16:creationId xmlns:a16="http://schemas.microsoft.com/office/drawing/2014/main" id="{B23E8F38-3148-4281-94A3-F7A7634B12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13678" y="4416849"/>
                  <a:ext cx="563643" cy="563643"/>
                </a:xfrm>
                <a:prstGeom prst="rect">
                  <a:avLst/>
                </a:prstGeom>
              </p:spPr>
            </p:pic>
            <p:pic>
              <p:nvPicPr>
                <p:cNvPr id="57" name="Imagem 56">
                  <a:extLst>
                    <a:ext uri="{FF2B5EF4-FFF2-40B4-BE49-F238E27FC236}">
                      <a16:creationId xmlns:a16="http://schemas.microsoft.com/office/drawing/2014/main" id="{497FF7BA-51AB-4C9F-B7EA-4046118A5B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37199" y="4408773"/>
                  <a:ext cx="584141" cy="584141"/>
                </a:xfrm>
                <a:prstGeom prst="rect">
                  <a:avLst/>
                </a:prstGeom>
              </p:spPr>
            </p:pic>
            <p:pic>
              <p:nvPicPr>
                <p:cNvPr id="58" name="Imagem 57">
                  <a:extLst>
                    <a:ext uri="{FF2B5EF4-FFF2-40B4-BE49-F238E27FC236}">
                      <a16:creationId xmlns:a16="http://schemas.microsoft.com/office/drawing/2014/main" id="{92B33FB4-C69D-4A5F-AEFF-C11B012CA4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99889" y="4383165"/>
                  <a:ext cx="595231" cy="595231"/>
                </a:xfrm>
                <a:prstGeom prst="rect">
                  <a:avLst/>
                </a:prstGeom>
              </p:spPr>
            </p:pic>
            <p:pic>
              <p:nvPicPr>
                <p:cNvPr id="59" name="Imagem 58">
                  <a:extLst>
                    <a:ext uri="{FF2B5EF4-FFF2-40B4-BE49-F238E27FC236}">
                      <a16:creationId xmlns:a16="http://schemas.microsoft.com/office/drawing/2014/main" id="{D54E4681-1A7A-4E92-8DAD-50B0F13642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43627" y="4408773"/>
                  <a:ext cx="563643" cy="563643"/>
                </a:xfrm>
                <a:prstGeom prst="rect">
                  <a:avLst/>
                </a:prstGeom>
              </p:spPr>
            </p:pic>
          </p:grpSp>
        </p:grpSp>
        <p:pic>
          <p:nvPicPr>
            <p:cNvPr id="60" name="Imagem 59">
              <a:extLst>
                <a:ext uri="{FF2B5EF4-FFF2-40B4-BE49-F238E27FC236}">
                  <a16:creationId xmlns:a16="http://schemas.microsoft.com/office/drawing/2014/main" id="{65984DC8-75C5-4A7C-B182-E8D7500A4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9268781" y="4408773"/>
              <a:ext cx="584141" cy="584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736029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603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Tecnologia - robótica</a:t>
            </a:r>
          </a:p>
        </p:txBody>
      </p:sp>
      <p:grpSp>
        <p:nvGrpSpPr>
          <p:cNvPr id="12296" name="Agrupar 12295">
            <a:extLst>
              <a:ext uri="{FF2B5EF4-FFF2-40B4-BE49-F238E27FC236}">
                <a16:creationId xmlns:a16="http://schemas.microsoft.com/office/drawing/2014/main" id="{9A93069B-ED28-479B-AB19-7CAAF3BB174E}"/>
              </a:ext>
            </a:extLst>
          </p:cNvPr>
          <p:cNvGrpSpPr/>
          <p:nvPr/>
        </p:nvGrpSpPr>
        <p:grpSpPr>
          <a:xfrm>
            <a:off x="803630" y="1088893"/>
            <a:ext cx="8825058" cy="5683044"/>
            <a:chOff x="578663" y="1088893"/>
            <a:chExt cx="8825058" cy="5683044"/>
          </a:xfrm>
        </p:grpSpPr>
        <p:pic>
          <p:nvPicPr>
            <p:cNvPr id="12290" name="Picture 2" descr="Resultado de imagem para robos e idosos">
              <a:extLst>
                <a:ext uri="{FF2B5EF4-FFF2-40B4-BE49-F238E27FC236}">
                  <a16:creationId xmlns:a16="http://schemas.microsoft.com/office/drawing/2014/main" id="{24C6CB6F-97B5-40F5-BC72-5823911DD0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77" y="2059687"/>
              <a:ext cx="3464188" cy="1939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Imagem 62">
              <a:extLst>
                <a:ext uri="{FF2B5EF4-FFF2-40B4-BE49-F238E27FC236}">
                  <a16:creationId xmlns:a16="http://schemas.microsoft.com/office/drawing/2014/main" id="{55291BF8-85B9-4CF6-A1A2-5A5447DAF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69963" y="3429000"/>
              <a:ext cx="2621213" cy="1467879"/>
            </a:xfrm>
            <a:prstGeom prst="rect">
              <a:avLst/>
            </a:prstGeom>
          </p:spPr>
        </p:pic>
        <p:pic>
          <p:nvPicPr>
            <p:cNvPr id="12288" name="Imagem 12287">
              <a:extLst>
                <a:ext uri="{FF2B5EF4-FFF2-40B4-BE49-F238E27FC236}">
                  <a16:creationId xmlns:a16="http://schemas.microsoft.com/office/drawing/2014/main" id="{457B042B-D33C-4E30-B1C5-702848FF5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88228" y="1094632"/>
              <a:ext cx="1802947" cy="2292189"/>
            </a:xfrm>
            <a:prstGeom prst="rect">
              <a:avLst/>
            </a:prstGeom>
          </p:spPr>
        </p:pic>
        <p:pic>
          <p:nvPicPr>
            <p:cNvPr id="12289" name="Imagem 12288">
              <a:extLst>
                <a:ext uri="{FF2B5EF4-FFF2-40B4-BE49-F238E27FC236}">
                  <a16:creationId xmlns:a16="http://schemas.microsoft.com/office/drawing/2014/main" id="{ADAB3156-5209-4728-B0CB-EFAB661BD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8663" y="5465869"/>
              <a:ext cx="2332264" cy="1306068"/>
            </a:xfrm>
            <a:prstGeom prst="rect">
              <a:avLst/>
            </a:prstGeom>
          </p:spPr>
        </p:pic>
        <p:pic>
          <p:nvPicPr>
            <p:cNvPr id="12291" name="Imagem 12290">
              <a:extLst>
                <a:ext uri="{FF2B5EF4-FFF2-40B4-BE49-F238E27FC236}">
                  <a16:creationId xmlns:a16="http://schemas.microsoft.com/office/drawing/2014/main" id="{07CA36E4-E8EE-44D1-BEC8-7EBAC8561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8664" y="4064873"/>
              <a:ext cx="2332263" cy="1306067"/>
            </a:xfrm>
            <a:prstGeom prst="rect">
              <a:avLst/>
            </a:prstGeom>
          </p:spPr>
        </p:pic>
        <p:pic>
          <p:nvPicPr>
            <p:cNvPr id="12292" name="Imagem 12291">
              <a:extLst>
                <a:ext uri="{FF2B5EF4-FFF2-40B4-BE49-F238E27FC236}">
                  <a16:creationId xmlns:a16="http://schemas.microsoft.com/office/drawing/2014/main" id="{A1D842F2-5EEE-4A42-89CB-540E5A1A2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9079" t="16781" r="9787" b="12538"/>
            <a:stretch/>
          </p:blipFill>
          <p:spPr>
            <a:xfrm>
              <a:off x="5654950" y="1094632"/>
              <a:ext cx="2172156" cy="1417382"/>
            </a:xfrm>
            <a:prstGeom prst="rect">
              <a:avLst/>
            </a:prstGeom>
          </p:spPr>
        </p:pic>
        <p:pic>
          <p:nvPicPr>
            <p:cNvPr id="12293" name="Imagem 12292">
              <a:extLst>
                <a:ext uri="{FF2B5EF4-FFF2-40B4-BE49-F238E27FC236}">
                  <a16:creationId xmlns:a16="http://schemas.microsoft.com/office/drawing/2014/main" id="{0BCD709A-5FC9-4E8F-BC8E-B9F156CD1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9033" t="6438" r="12783" b="7819"/>
            <a:stretch/>
          </p:blipFill>
          <p:spPr>
            <a:xfrm>
              <a:off x="5654950" y="2540872"/>
              <a:ext cx="3741514" cy="4231065"/>
            </a:xfrm>
            <a:prstGeom prst="rect">
              <a:avLst/>
            </a:prstGeom>
          </p:spPr>
        </p:pic>
        <p:pic>
          <p:nvPicPr>
            <p:cNvPr id="12294" name="Imagem 12293">
              <a:extLst>
                <a:ext uri="{FF2B5EF4-FFF2-40B4-BE49-F238E27FC236}">
                  <a16:creationId xmlns:a16="http://schemas.microsoft.com/office/drawing/2014/main" id="{7350322F-C36E-4FB5-8EA6-0E1430E24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74701" y="4981237"/>
              <a:ext cx="2552700" cy="1790700"/>
            </a:xfrm>
            <a:prstGeom prst="rect">
              <a:avLst/>
            </a:prstGeom>
          </p:spPr>
        </p:pic>
        <p:sp>
          <p:nvSpPr>
            <p:cNvPr id="12295" name="CaixaDeTexto 12294">
              <a:extLst>
                <a:ext uri="{FF2B5EF4-FFF2-40B4-BE49-F238E27FC236}">
                  <a16:creationId xmlns:a16="http://schemas.microsoft.com/office/drawing/2014/main" id="{6D57967B-C81E-47E8-B62E-8FDBE6D1751B}"/>
                </a:ext>
              </a:extLst>
            </p:cNvPr>
            <p:cNvSpPr txBox="1"/>
            <p:nvPr/>
          </p:nvSpPr>
          <p:spPr>
            <a:xfrm>
              <a:off x="593177" y="1088893"/>
              <a:ext cx="30350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Japão é um dos países que mais investem em robôs para ajudar no cuidado com idosos.</a:t>
              </a:r>
            </a:p>
          </p:txBody>
        </p: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65D998F7-4D8A-4270-ABAA-CB62C96791BC}"/>
                </a:ext>
              </a:extLst>
            </p:cNvPr>
            <p:cNvSpPr txBox="1"/>
            <p:nvPr/>
          </p:nvSpPr>
          <p:spPr>
            <a:xfrm>
              <a:off x="7834363" y="1550558"/>
              <a:ext cx="1569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HERA - FEI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361117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79" y="410670"/>
            <a:ext cx="628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MCTIC  -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F3BF8678-78E4-4188-A396-6F063D41D21B}"/>
              </a:ext>
            </a:extLst>
          </p:cNvPr>
          <p:cNvGrpSpPr/>
          <p:nvPr/>
        </p:nvGrpSpPr>
        <p:grpSpPr>
          <a:xfrm>
            <a:off x="2017441" y="672280"/>
            <a:ext cx="6196193" cy="5975551"/>
            <a:chOff x="1946321" y="482182"/>
            <a:chExt cx="6196193" cy="5975551"/>
          </a:xfrm>
        </p:grpSpPr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FD24A6BC-0FA1-4472-AB93-B10C339CEF1B}"/>
                </a:ext>
              </a:extLst>
            </p:cNvPr>
            <p:cNvGrpSpPr/>
            <p:nvPr/>
          </p:nvGrpSpPr>
          <p:grpSpPr>
            <a:xfrm>
              <a:off x="1946321" y="482182"/>
              <a:ext cx="6196193" cy="5975551"/>
              <a:chOff x="1946321" y="567798"/>
              <a:chExt cx="6645883" cy="6514050"/>
            </a:xfrm>
          </p:grpSpPr>
          <p:sp>
            <p:nvSpPr>
              <p:cNvPr id="23" name="Círculo Parcial 22">
                <a:extLst>
                  <a:ext uri="{FF2B5EF4-FFF2-40B4-BE49-F238E27FC236}">
                    <a16:creationId xmlns:a16="http://schemas.microsoft.com/office/drawing/2014/main" id="{DF8D9EF1-7557-4B87-B8E4-8F311979F569}"/>
                  </a:ext>
                </a:extLst>
              </p:cNvPr>
              <p:cNvSpPr/>
              <p:nvPr/>
            </p:nvSpPr>
            <p:spPr>
              <a:xfrm rot="7635244">
                <a:off x="2688930" y="1223208"/>
                <a:ext cx="5390147" cy="5319561"/>
              </a:xfrm>
              <a:prstGeom prst="pie">
                <a:avLst>
                  <a:gd name="adj1" fmla="val 8504978"/>
                  <a:gd name="adj2" fmla="val 15467846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írculo Parcial 8">
                <a:extLst>
                  <a:ext uri="{FF2B5EF4-FFF2-40B4-BE49-F238E27FC236}">
                    <a16:creationId xmlns:a16="http://schemas.microsoft.com/office/drawing/2014/main" id="{4FF4683A-317B-421C-9217-49DAFD7BF0BF}"/>
                  </a:ext>
                </a:extLst>
              </p:cNvPr>
              <p:cNvSpPr/>
              <p:nvPr/>
            </p:nvSpPr>
            <p:spPr>
              <a:xfrm rot="14160560">
                <a:off x="2584467" y="1417514"/>
                <a:ext cx="5390147" cy="5319561"/>
              </a:xfrm>
              <a:prstGeom prst="pie">
                <a:avLst>
                  <a:gd name="adj1" fmla="val 8985950"/>
                  <a:gd name="adj2" fmla="val 16280919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" name="Agrupar 12">
                <a:extLst>
                  <a:ext uri="{FF2B5EF4-FFF2-40B4-BE49-F238E27FC236}">
                    <a16:creationId xmlns:a16="http://schemas.microsoft.com/office/drawing/2014/main" id="{5E62A49B-E73D-404F-9B22-1FFC1AA8FDA8}"/>
                  </a:ext>
                </a:extLst>
              </p:cNvPr>
              <p:cNvGrpSpPr/>
              <p:nvPr/>
            </p:nvGrpSpPr>
            <p:grpSpPr>
              <a:xfrm>
                <a:off x="1946321" y="961926"/>
                <a:ext cx="6387136" cy="6047981"/>
                <a:chOff x="1946321" y="961926"/>
                <a:chExt cx="6387136" cy="6047981"/>
              </a:xfrm>
            </p:grpSpPr>
            <p:sp>
              <p:nvSpPr>
                <p:cNvPr id="11" name="Semicírculo 10">
                  <a:extLst>
                    <a:ext uri="{FF2B5EF4-FFF2-40B4-BE49-F238E27FC236}">
                      <a16:creationId xmlns:a16="http://schemas.microsoft.com/office/drawing/2014/main" id="{1F1C678C-96CE-4745-A04B-DB8C4A1BCEC3}"/>
                    </a:ext>
                  </a:extLst>
                </p:cNvPr>
                <p:cNvSpPr/>
                <p:nvPr/>
              </p:nvSpPr>
              <p:spPr>
                <a:xfrm rot="3792775">
                  <a:off x="2115898" y="792349"/>
                  <a:ext cx="6047981" cy="6387136"/>
                </a:xfrm>
                <a:prstGeom prst="blockArc">
                  <a:avLst>
                    <a:gd name="adj1" fmla="val 12678469"/>
                    <a:gd name="adj2" fmla="val 18793789"/>
                    <a:gd name="adj3" fmla="val 430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Seta: para a Direita 11">
                  <a:extLst>
                    <a:ext uri="{FF2B5EF4-FFF2-40B4-BE49-F238E27FC236}">
                      <a16:creationId xmlns:a16="http://schemas.microsoft.com/office/drawing/2014/main" id="{76770BF2-27A1-4309-A823-9AEA6534E309}"/>
                    </a:ext>
                  </a:extLst>
                </p:cNvPr>
                <p:cNvSpPr/>
                <p:nvPr/>
              </p:nvSpPr>
              <p:spPr>
                <a:xfrm rot="6576308">
                  <a:off x="7728177" y="4679204"/>
                  <a:ext cx="413171" cy="534922"/>
                </a:xfrm>
                <a:prstGeom prst="rightArrow">
                  <a:avLst>
                    <a:gd name="adj1" fmla="val 50000"/>
                    <a:gd name="adj2" fmla="val 54796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20" name="Agrupar 19">
                <a:extLst>
                  <a:ext uri="{FF2B5EF4-FFF2-40B4-BE49-F238E27FC236}">
                    <a16:creationId xmlns:a16="http://schemas.microsoft.com/office/drawing/2014/main" id="{90F6A008-D555-418A-8EAE-067DFD96F405}"/>
                  </a:ext>
                </a:extLst>
              </p:cNvPr>
              <p:cNvGrpSpPr/>
              <p:nvPr/>
            </p:nvGrpSpPr>
            <p:grpSpPr>
              <a:xfrm>
                <a:off x="2203082" y="567798"/>
                <a:ext cx="6157299" cy="6514050"/>
                <a:chOff x="2203082" y="567798"/>
                <a:chExt cx="6157299" cy="6514050"/>
              </a:xfrm>
            </p:grpSpPr>
            <p:sp>
              <p:nvSpPr>
                <p:cNvPr id="15" name="Semicírculo 14">
                  <a:extLst>
                    <a:ext uri="{FF2B5EF4-FFF2-40B4-BE49-F238E27FC236}">
                      <a16:creationId xmlns:a16="http://schemas.microsoft.com/office/drawing/2014/main" id="{49010694-52DB-42AE-9CB7-8A181E692F16}"/>
                    </a:ext>
                  </a:extLst>
                </p:cNvPr>
                <p:cNvSpPr/>
                <p:nvPr/>
              </p:nvSpPr>
              <p:spPr>
                <a:xfrm rot="10536600">
                  <a:off x="2203082" y="567798"/>
                  <a:ext cx="6157299" cy="6514050"/>
                </a:xfrm>
                <a:prstGeom prst="blockArc">
                  <a:avLst>
                    <a:gd name="adj1" fmla="val 12885669"/>
                    <a:gd name="adj2" fmla="val 19637144"/>
                    <a:gd name="adj3" fmla="val 5117"/>
                  </a:avLst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Seta: para a Direita 15">
                  <a:extLst>
                    <a:ext uri="{FF2B5EF4-FFF2-40B4-BE49-F238E27FC236}">
                      <a16:creationId xmlns:a16="http://schemas.microsoft.com/office/drawing/2014/main" id="{F66BB186-7E98-409A-AEA9-0784BA0A12C2}"/>
                    </a:ext>
                  </a:extLst>
                </p:cNvPr>
                <p:cNvSpPr/>
                <p:nvPr/>
              </p:nvSpPr>
              <p:spPr>
                <a:xfrm rot="13916417">
                  <a:off x="2668657" y="5287190"/>
                  <a:ext cx="439890" cy="610169"/>
                </a:xfrm>
                <a:prstGeom prst="rightArrow">
                  <a:avLst>
                    <a:gd name="adj1" fmla="val 50000"/>
                    <a:gd name="adj2" fmla="val 54796"/>
                  </a:avLst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2" name="Círculo Parcial 21">
                <a:extLst>
                  <a:ext uri="{FF2B5EF4-FFF2-40B4-BE49-F238E27FC236}">
                    <a16:creationId xmlns:a16="http://schemas.microsoft.com/office/drawing/2014/main" id="{F9D90217-9ACF-4360-89C9-673A9F056061}"/>
                  </a:ext>
                </a:extLst>
              </p:cNvPr>
              <p:cNvSpPr/>
              <p:nvPr/>
            </p:nvSpPr>
            <p:spPr>
              <a:xfrm>
                <a:off x="2399855" y="1189284"/>
                <a:ext cx="5390147" cy="5319561"/>
              </a:xfrm>
              <a:prstGeom prst="pie">
                <a:avLst>
                  <a:gd name="adj1" fmla="val 8950432"/>
                  <a:gd name="adj2" fmla="val 1610357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" name="Agrupar 23">
                <a:extLst>
                  <a:ext uri="{FF2B5EF4-FFF2-40B4-BE49-F238E27FC236}">
                    <a16:creationId xmlns:a16="http://schemas.microsoft.com/office/drawing/2014/main" id="{8C051024-A694-4483-A8F2-988A6D1CC7F9}"/>
                  </a:ext>
                </a:extLst>
              </p:cNvPr>
              <p:cNvGrpSpPr/>
              <p:nvPr/>
            </p:nvGrpSpPr>
            <p:grpSpPr>
              <a:xfrm>
                <a:off x="2194548" y="871551"/>
                <a:ext cx="6397656" cy="6194031"/>
                <a:chOff x="2194547" y="845083"/>
                <a:chExt cx="6397656" cy="6194031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5" name="Semicírculo 24">
                  <a:extLst>
                    <a:ext uri="{FF2B5EF4-FFF2-40B4-BE49-F238E27FC236}">
                      <a16:creationId xmlns:a16="http://schemas.microsoft.com/office/drawing/2014/main" id="{C67979C4-D64C-4766-98AC-FED905E58572}"/>
                    </a:ext>
                  </a:extLst>
                </p:cNvPr>
                <p:cNvSpPr/>
                <p:nvPr/>
              </p:nvSpPr>
              <p:spPr>
                <a:xfrm rot="17986159">
                  <a:off x="2379420" y="826332"/>
                  <a:ext cx="6027909" cy="6397656"/>
                </a:xfrm>
                <a:prstGeom prst="blockArc">
                  <a:avLst>
                    <a:gd name="adj1" fmla="val 12913405"/>
                    <a:gd name="adj2" fmla="val 19435702"/>
                    <a:gd name="adj3" fmla="val 3801"/>
                  </a:avLst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Seta: para a Direita 25">
                  <a:extLst>
                    <a:ext uri="{FF2B5EF4-FFF2-40B4-BE49-F238E27FC236}">
                      <a16:creationId xmlns:a16="http://schemas.microsoft.com/office/drawing/2014/main" id="{762076DC-FB64-4166-A345-EB751EC747D7}"/>
                    </a:ext>
                  </a:extLst>
                </p:cNvPr>
                <p:cNvSpPr/>
                <p:nvPr/>
              </p:nvSpPr>
              <p:spPr>
                <a:xfrm rot="21269909">
                  <a:off x="4753908" y="845083"/>
                  <a:ext cx="504836" cy="458130"/>
                </a:xfrm>
                <a:prstGeom prst="rightArrow">
                  <a:avLst>
                    <a:gd name="adj1" fmla="val 50000"/>
                    <a:gd name="adj2" fmla="val 54796"/>
                  </a:avLst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0E2A99A1-21C2-493C-A923-543DD919E88E}"/>
                </a:ext>
              </a:extLst>
            </p:cNvPr>
            <p:cNvSpPr txBox="1"/>
            <p:nvPr/>
          </p:nvSpPr>
          <p:spPr>
            <a:xfrm rot="19900890">
              <a:off x="2824842" y="2406851"/>
              <a:ext cx="18389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Produzir </a:t>
              </a:r>
            </a:p>
            <a:p>
              <a:pPr algn="ctr"/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Conhecimento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E642A6FF-140A-471F-8E56-B8B3CCCBC610}"/>
                </a:ext>
              </a:extLst>
            </p:cNvPr>
            <p:cNvSpPr txBox="1"/>
            <p:nvPr/>
          </p:nvSpPr>
          <p:spPr>
            <a:xfrm rot="1246555">
              <a:off x="5499844" y="2081702"/>
              <a:ext cx="162416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Gerar</a:t>
              </a:r>
            </a:p>
            <a:p>
              <a:pPr algn="ctr"/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Riquezas</a:t>
              </a:r>
            </a:p>
            <a:p>
              <a:pPr algn="ctr"/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para o Brasil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85CCE22B-03D9-47C3-BC94-4936451373A0}"/>
                </a:ext>
              </a:extLst>
            </p:cNvPr>
            <p:cNvSpPr txBox="1"/>
            <p:nvPr/>
          </p:nvSpPr>
          <p:spPr>
            <a:xfrm>
              <a:off x="4014531" y="4451149"/>
              <a:ext cx="22912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Contribuir para a</a:t>
              </a:r>
            </a:p>
            <a:p>
              <a:pPr algn="ctr"/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Melhoria da </a:t>
              </a:r>
            </a:p>
            <a:p>
              <a:pPr algn="ctr"/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Qualidade de Vida</a:t>
              </a:r>
            </a:p>
            <a:p>
              <a:pPr algn="ctr"/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dos Brasileiro</a:t>
              </a:r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225AE8EE-A423-49A4-864F-71CE195730D2}"/>
              </a:ext>
            </a:extLst>
          </p:cNvPr>
          <p:cNvSpPr/>
          <p:nvPr/>
        </p:nvSpPr>
        <p:spPr>
          <a:xfrm>
            <a:off x="3201333" y="452026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Missão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61103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235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MCTIC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D7450F5-D0DA-4BA5-BE5E-E559097AD662}"/>
              </a:ext>
            </a:extLst>
          </p:cNvPr>
          <p:cNvGrpSpPr/>
          <p:nvPr/>
        </p:nvGrpSpPr>
        <p:grpSpPr>
          <a:xfrm>
            <a:off x="690546" y="1182929"/>
            <a:ext cx="8910353" cy="5238248"/>
            <a:chOff x="558466" y="1010209"/>
            <a:chExt cx="8910353" cy="5238248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4027430-5345-4574-9DE8-5662B0AF5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466" y="1010209"/>
              <a:ext cx="8910353" cy="5238248"/>
            </a:xfrm>
            <a:prstGeom prst="rect">
              <a:avLst/>
            </a:prstGeom>
          </p:spPr>
        </p:pic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2B9DE01F-A563-48D4-A3BD-9F84C4FFD28D}"/>
                </a:ext>
              </a:extLst>
            </p:cNvPr>
            <p:cNvSpPr/>
            <p:nvPr/>
          </p:nvSpPr>
          <p:spPr>
            <a:xfrm>
              <a:off x="5402943" y="4685248"/>
              <a:ext cx="1259115" cy="129867"/>
            </a:xfrm>
            <a:prstGeom prst="round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cs typeface="Times New Roman" panose="02020603050405020304" pitchFamily="18" charset="0"/>
                </a:rPr>
                <a:t>Maurício Gonçalves</a:t>
              </a:r>
            </a:p>
          </p:txBody>
        </p:sp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53166B6-3856-4144-B7AD-60D090482DAE}"/>
              </a:ext>
            </a:extLst>
          </p:cNvPr>
          <p:cNvSpPr/>
          <p:nvPr/>
        </p:nvSpPr>
        <p:spPr>
          <a:xfrm>
            <a:off x="5528952" y="4310743"/>
            <a:ext cx="1286494" cy="188685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61152430-71CB-491E-BC1C-3E4BC402448D}"/>
              </a:ext>
            </a:extLst>
          </p:cNvPr>
          <p:cNvCxnSpPr/>
          <p:nvPr/>
        </p:nvCxnSpPr>
        <p:spPr>
          <a:xfrm>
            <a:off x="5733143" y="5624286"/>
            <a:ext cx="75474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7F457EE-0812-49A1-A971-95AF65B69CE4}"/>
              </a:ext>
            </a:extLst>
          </p:cNvPr>
          <p:cNvCxnSpPr/>
          <p:nvPr/>
        </p:nvCxnSpPr>
        <p:spPr>
          <a:xfrm>
            <a:off x="5711375" y="5776686"/>
            <a:ext cx="75474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F9292EB-65D3-42BE-8005-0D70C56ACA5D}"/>
              </a:ext>
            </a:extLst>
          </p:cNvPr>
          <p:cNvCxnSpPr/>
          <p:nvPr/>
        </p:nvCxnSpPr>
        <p:spPr>
          <a:xfrm>
            <a:off x="5697440" y="5936340"/>
            <a:ext cx="91323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F89299F-D2A1-4902-94ED-C1B426F18944}"/>
              </a:ext>
            </a:extLst>
          </p:cNvPr>
          <p:cNvCxnSpPr/>
          <p:nvPr/>
        </p:nvCxnSpPr>
        <p:spPr>
          <a:xfrm>
            <a:off x="5688066" y="6088740"/>
            <a:ext cx="10045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26145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235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MCTIC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6196A0-93CE-4F3F-9831-2BB45F9194A1}"/>
              </a:ext>
            </a:extLst>
          </p:cNvPr>
          <p:cNvSpPr txBox="1"/>
          <p:nvPr/>
        </p:nvSpPr>
        <p:spPr>
          <a:xfrm>
            <a:off x="1196079" y="1484547"/>
            <a:ext cx="8537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Secretaria de Tecnologias Aplicadas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Departamento de Tecnologias para Programas de Desenvolvimento Sustentável e Sociais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5FAF85-92C7-4EE3-816F-D57AB1C908B8}"/>
              </a:ext>
            </a:extLst>
          </p:cNvPr>
          <p:cNvSpPr txBox="1"/>
          <p:nvPr/>
        </p:nvSpPr>
        <p:spPr>
          <a:xfrm>
            <a:off x="5161282" y="3429000"/>
            <a:ext cx="4533613" cy="188199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Comunidades e Cidades Sustentáveis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Saneamento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Energias Renováveis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Proteção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DC3EF20-6CA9-4AED-8C94-3224E8E44E43}"/>
              </a:ext>
            </a:extLst>
          </p:cNvPr>
          <p:cNvSpPr txBox="1"/>
          <p:nvPr/>
        </p:nvSpPr>
        <p:spPr>
          <a:xfrm>
            <a:off x="1425105" y="3422544"/>
            <a:ext cx="3527895" cy="19389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 Assistiva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Tecnologias Sociais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Tecnologias para a Saúde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Tecnologias para Educação</a:t>
            </a:r>
          </a:p>
        </p:txBody>
      </p:sp>
    </p:spTree>
    <p:extLst>
      <p:ext uri="{BB962C8B-B14F-4D97-AF65-F5344CB8AC3E}">
        <p14:creationId xmlns:p14="http://schemas.microsoft.com/office/powerpoint/2010/main" val="291040656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87" y="5917721"/>
            <a:ext cx="1097234" cy="6415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12800" y="651675"/>
            <a:ext cx="8839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200" b="1" i="1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200" b="1" i="1" dirty="0" err="1" smtClean="0">
                <a:ea typeface="Verdana" panose="020B0604030504040204" pitchFamily="34" charset="0"/>
                <a:cs typeface="Arial" panose="020B0604020202020204" pitchFamily="34" charset="0"/>
              </a:rPr>
              <a:t>Gerontotecnologia</a:t>
            </a:r>
            <a:endParaRPr lang="pt-BR" sz="4200" b="1" i="1" dirty="0">
              <a:solidFill>
                <a:schemeClr val="bg2">
                  <a:lumMod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sz="4200" b="1" i="1" dirty="0" smtClean="0">
              <a:solidFill>
                <a:schemeClr val="bg2">
                  <a:lumMod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sz="4200" b="1" i="1" dirty="0">
              <a:solidFill>
                <a:schemeClr val="bg2">
                  <a:lumMod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>
                <a:ea typeface="Verdana" panose="020B0604030504040204" pitchFamily="34" charset="0"/>
                <a:cs typeface="Arial" panose="020B0604020202020204" pitchFamily="34" charset="0"/>
              </a:rPr>
              <a:t>Maria Claudia Ferrari de Castro</a:t>
            </a:r>
          </a:p>
          <a:p>
            <a:pPr algn="ctr"/>
            <a:endParaRPr lang="pt-BR" sz="2800" b="1" i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>
                <a:ea typeface="Verdana" panose="020B0604030504040204" pitchFamily="34" charset="0"/>
                <a:cs typeface="Arial" panose="020B0604020202020204" pitchFamily="34" charset="0"/>
              </a:rPr>
              <a:t>Secretaria de Tecnologias Aplicadas</a:t>
            </a:r>
          </a:p>
          <a:p>
            <a:pPr algn="ctr"/>
            <a:endParaRPr lang="pt-BR" sz="2800" b="1" i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i="1" dirty="0" err="1">
                <a:ea typeface="Verdana" panose="020B0604030504040204" pitchFamily="34" charset="0"/>
                <a:cs typeface="Arial" panose="020B0604020202020204" pitchFamily="34" charset="0"/>
              </a:rPr>
              <a:t>Depto</a:t>
            </a:r>
            <a:r>
              <a:rPr lang="pt-BR" sz="2000" b="1" i="1" dirty="0">
                <a:ea typeface="Verdana" panose="020B0604030504040204" pitchFamily="34" charset="0"/>
                <a:cs typeface="Arial" panose="020B0604020202020204" pitchFamily="34" charset="0"/>
              </a:rPr>
              <a:t>. Tecnologias para Programas de Desenvolvimento Sustentável e Sociais</a:t>
            </a:r>
          </a:p>
          <a:p>
            <a:pPr algn="ctr"/>
            <a:endParaRPr lang="pt-BR" sz="3200" b="1" i="1" dirty="0">
              <a:solidFill>
                <a:schemeClr val="bg2">
                  <a:lumMod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02673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96078" y="1366897"/>
            <a:ext cx="8537171" cy="431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Tecnologia Assistiva </a:t>
            </a:r>
            <a:endParaRPr lang="pt-BR" sz="2000" b="1" dirty="0" smtClean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Recriação </a:t>
            </a:r>
            <a:r>
              <a:rPr lang="pt-BR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 CITA – Conselho Interministerial de Tecnologia Assistiva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Aprovação e Lançamento do Plano </a:t>
            </a:r>
            <a:r>
              <a:rPr lang="pt-B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Nacional de Tecnologia </a:t>
            </a:r>
            <a:r>
              <a:rPr lang="pt-BR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Assistiva </a:t>
            </a:r>
          </a:p>
          <a:p>
            <a:pPr marL="742950" lvl="1" indent="-285750"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CINTESP.Br</a:t>
            </a:r>
            <a:r>
              <a:rPr lang="pt-BR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 Centro Brasileiro de Referência de Inovações Tecnológicas em Esportes </a:t>
            </a:r>
            <a:r>
              <a:rPr lang="pt-BR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Paralímpicos</a:t>
            </a:r>
            <a:r>
              <a:rPr lang="pt-B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pt-BR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Centro </a:t>
            </a:r>
            <a:r>
              <a:rPr lang="pt-B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Tecnologias Aplicadas - Tecnologia </a:t>
            </a:r>
            <a:r>
              <a:rPr lang="pt-BR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Assistiva e Mapeamento de Doenças </a:t>
            </a:r>
            <a:r>
              <a:rPr lang="pt-BR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Raras</a:t>
            </a:r>
          </a:p>
          <a:p>
            <a:pPr marL="742950" lvl="1" indent="-285750"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79" y="410670"/>
            <a:ext cx="371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MCTIC - DEPDS</a:t>
            </a:r>
          </a:p>
        </p:txBody>
      </p:sp>
    </p:spTree>
    <p:extLst>
      <p:ext uri="{BB962C8B-B14F-4D97-AF65-F5344CB8AC3E}">
        <p14:creationId xmlns:p14="http://schemas.microsoft.com/office/powerpoint/2010/main" val="350964153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96078" y="1366897"/>
            <a:ext cx="8537171" cy="517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Tecnologia Assistiva </a:t>
            </a:r>
            <a:endParaRPr lang="pt-BR" sz="2000" b="1" dirty="0" smtClean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Cadastramento e classificação de soluções na área de Tecnologia Assistiva</a:t>
            </a:r>
          </a:p>
          <a:p>
            <a:pPr marL="742950" lvl="1"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 fomentar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finalização do desenvolvimento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protótipos e induzir desenvolvimentos com potencial de mercado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Apoiar a transferência tecnológica promovendo o desenvolvimento da indústria nacional</a:t>
            </a:r>
          </a:p>
          <a:p>
            <a:pPr marL="742950" lvl="1" indent="-285750"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Gerenciar 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demandas do Governo Federal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através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encomendas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consórcio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Institutos e Grupos de Pesquisa e Empresas previamente selecionados.</a:t>
            </a:r>
          </a:p>
          <a:p>
            <a:pPr marL="74160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Atualizar a Lista de produtos de Tecnologia Assistiva e os critérios de subvenção</a:t>
            </a:r>
          </a:p>
          <a:p>
            <a:pPr marL="74160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Atualizar o Catálogo Nacional de Tecnologia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Assistiva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79" y="410670"/>
            <a:ext cx="371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MCTIC - DEPDS</a:t>
            </a:r>
          </a:p>
        </p:txBody>
      </p:sp>
    </p:spTree>
    <p:extLst>
      <p:ext uri="{BB962C8B-B14F-4D97-AF65-F5344CB8AC3E}">
        <p14:creationId xmlns:p14="http://schemas.microsoft.com/office/powerpoint/2010/main" val="3189448124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79" y="410670"/>
            <a:ext cx="836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O que todos nós queremos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0A94F42-C731-43F6-8D76-8F79CC703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557002F-7040-4F42-A2A6-652F80B6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A370728-8759-4976-B54D-C4CC44776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29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9" name="Rectangle 18">
            <a:extLst>
              <a:ext uri="{FF2B5EF4-FFF2-40B4-BE49-F238E27FC236}">
                <a16:creationId xmlns:a16="http://schemas.microsoft.com/office/drawing/2014/main" id="{9B1D7182-1CAA-44A2-9D43-6A06FF3B7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F7594AAB-1418-46A2-A3A8-8E52AC3163EB}"/>
              </a:ext>
            </a:extLst>
          </p:cNvPr>
          <p:cNvGrpSpPr/>
          <p:nvPr/>
        </p:nvGrpSpPr>
        <p:grpSpPr>
          <a:xfrm>
            <a:off x="587422" y="1164144"/>
            <a:ext cx="9257382" cy="5612020"/>
            <a:chOff x="587422" y="1164144"/>
            <a:chExt cx="9257382" cy="5612020"/>
          </a:xfrm>
        </p:grpSpPr>
        <p:pic>
          <p:nvPicPr>
            <p:cNvPr id="4104" name="Imagem 70">
              <a:extLst>
                <a:ext uri="{FF2B5EF4-FFF2-40B4-BE49-F238E27FC236}">
                  <a16:creationId xmlns:a16="http://schemas.microsoft.com/office/drawing/2014/main" id="{5FD0C9D2-A5D0-47E2-B42E-4FFA3519D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22" y="5020214"/>
              <a:ext cx="3148096" cy="175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B9804700-4C5E-41BE-965A-5AB4390708E6}"/>
                </a:ext>
              </a:extLst>
            </p:cNvPr>
            <p:cNvGrpSpPr/>
            <p:nvPr/>
          </p:nvGrpSpPr>
          <p:grpSpPr>
            <a:xfrm>
              <a:off x="587422" y="1164144"/>
              <a:ext cx="9257382" cy="3749079"/>
              <a:chOff x="587422" y="1164144"/>
              <a:chExt cx="9257382" cy="3749079"/>
            </a:xfrm>
          </p:grpSpPr>
          <p:pic>
            <p:nvPicPr>
              <p:cNvPr id="4098" name="Imagem 14" descr="Resultado de imagem para tecnologia e idosos mais qualidade de vida na terceira idade">
                <a:extLst>
                  <a:ext uri="{FF2B5EF4-FFF2-40B4-BE49-F238E27FC236}">
                    <a16:creationId xmlns:a16="http://schemas.microsoft.com/office/drawing/2014/main" id="{86FE0BB3-9E83-4936-8106-1A2C529A00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02"/>
              <a:stretch/>
            </p:blipFill>
            <p:spPr bwMode="auto">
              <a:xfrm>
                <a:off x="6209024" y="1170487"/>
                <a:ext cx="1556120" cy="11513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3" name="Agrupar 42">
                <a:extLst>
                  <a:ext uri="{FF2B5EF4-FFF2-40B4-BE49-F238E27FC236}">
                    <a16:creationId xmlns:a16="http://schemas.microsoft.com/office/drawing/2014/main" id="{FDB15E6D-C8CA-410B-9B04-C11284828E18}"/>
                  </a:ext>
                </a:extLst>
              </p:cNvPr>
              <p:cNvGrpSpPr/>
              <p:nvPr/>
            </p:nvGrpSpPr>
            <p:grpSpPr>
              <a:xfrm>
                <a:off x="587422" y="1164144"/>
                <a:ext cx="9257382" cy="3749079"/>
                <a:chOff x="587422" y="1164144"/>
                <a:chExt cx="9257382" cy="3749079"/>
              </a:xfrm>
            </p:grpSpPr>
            <p:pic>
              <p:nvPicPr>
                <p:cNvPr id="36" name="Imagem 35" descr="Resultado de imagem para tecnologia e idosos mais qualidade de vida na terceira idade">
                  <a:extLst>
                    <a:ext uri="{FF2B5EF4-FFF2-40B4-BE49-F238E27FC236}">
                      <a16:creationId xmlns:a16="http://schemas.microsoft.com/office/drawing/2014/main" id="{837BB053-4917-4E88-A204-3CDE0AD30706}"/>
                    </a:ext>
                  </a:extLst>
                </p:cNvPr>
                <p:cNvPicPr/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992"/>
                <a:stretch/>
              </p:blipFill>
              <p:spPr bwMode="auto">
                <a:xfrm>
                  <a:off x="2685144" y="1165225"/>
                  <a:ext cx="1698173" cy="11346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Imagem 36" descr="Resultado de imagem para tecnologia e idosos mais qualidade de vida na terceira idade">
                  <a:extLst>
                    <a:ext uri="{FF2B5EF4-FFF2-40B4-BE49-F238E27FC236}">
                      <a16:creationId xmlns:a16="http://schemas.microsoft.com/office/drawing/2014/main" id="{B8AED9FA-E093-4390-B4DC-F0FFD6FBEB94}"/>
                    </a:ext>
                  </a:extLst>
                </p:cNvPr>
                <p:cNvPicPr/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52"/>
                <a:stretch/>
              </p:blipFill>
              <p:spPr bwMode="auto">
                <a:xfrm>
                  <a:off x="637719" y="1165225"/>
                  <a:ext cx="1977947" cy="115135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Imagem 37" descr="Resultado de imagem para tecnologia e idosos mais qualidade de vida na terceira idade">
                  <a:extLst>
                    <a:ext uri="{FF2B5EF4-FFF2-40B4-BE49-F238E27FC236}">
                      <a16:creationId xmlns:a16="http://schemas.microsoft.com/office/drawing/2014/main" id="{BA1E23F9-0BA1-4287-8DB4-DD4C5374EEBB}"/>
                    </a:ext>
                  </a:extLst>
                </p:cNvPr>
                <p:cNvPicPr/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95942" y="2457369"/>
                  <a:ext cx="1548862" cy="115135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99" name="Imagem 11" descr="Resultado de imagem para tecnologia e idosos mais qualidade de vida na terceira idade">
                  <a:extLst>
                    <a:ext uri="{FF2B5EF4-FFF2-40B4-BE49-F238E27FC236}">
                      <a16:creationId xmlns:a16="http://schemas.microsoft.com/office/drawing/2014/main" id="{A803B0FC-1942-49E9-BD7E-1195963A0F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2128"/>
                <a:stretch/>
              </p:blipFill>
              <p:spPr bwMode="auto">
                <a:xfrm>
                  <a:off x="4462084" y="1175664"/>
                  <a:ext cx="1668172" cy="11283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97" name="Imagem 15" descr="Resultado de imagem para tecnologia e idosos mais qualidade de vida na terceira idade">
                  <a:extLst>
                    <a:ext uri="{FF2B5EF4-FFF2-40B4-BE49-F238E27FC236}">
                      <a16:creationId xmlns:a16="http://schemas.microsoft.com/office/drawing/2014/main" id="{60BAFE14-374D-4FDF-A6D3-584C38698D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9300" y="2437923"/>
                  <a:ext cx="2169860" cy="11988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11" name="Imagem 21" descr="Resultado de imagem para tecnologia e idosos mais qualidade de vida na terceira idade">
                  <a:extLst>
                    <a:ext uri="{FF2B5EF4-FFF2-40B4-BE49-F238E27FC236}">
                      <a16:creationId xmlns:a16="http://schemas.microsoft.com/office/drawing/2014/main" id="{38AEF46E-ED18-4346-B310-89D7485B08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7917" y="3764403"/>
                  <a:ext cx="1621863" cy="11488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10" name="Imagem 18" descr="Resultado de imagem para tecnologia e idosos mais qualidade de vida na terceira idade">
                  <a:extLst>
                    <a:ext uri="{FF2B5EF4-FFF2-40B4-BE49-F238E27FC236}">
                      <a16:creationId xmlns:a16="http://schemas.microsoft.com/office/drawing/2014/main" id="{ED498EE4-8CA4-460A-B233-16356797F4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75" r="14733"/>
                <a:stretch/>
              </p:blipFill>
              <p:spPr bwMode="auto">
                <a:xfrm>
                  <a:off x="636587" y="2426076"/>
                  <a:ext cx="1726133" cy="120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08" name="Imagem 12" descr="Resultado de imagem para tecnologia e idosos mais qualidade de vida na terceira idade">
                  <a:extLst>
                    <a:ext uri="{FF2B5EF4-FFF2-40B4-BE49-F238E27FC236}">
                      <a16:creationId xmlns:a16="http://schemas.microsoft.com/office/drawing/2014/main" id="{F1950229-0BA2-4873-8D19-92BBC9F2E1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7422" y="3764402"/>
                  <a:ext cx="1531760" cy="11488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07" name="Imagem 19" descr="Resultado de imagem para tecnologia e idosos mais qualidade de vida na terceira idade">
                  <a:extLst>
                    <a:ext uri="{FF2B5EF4-FFF2-40B4-BE49-F238E27FC236}">
                      <a16:creationId xmlns:a16="http://schemas.microsoft.com/office/drawing/2014/main" id="{AFA93511-B0EB-4E24-B4C7-3EDCF2F758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62019" y="1164144"/>
                  <a:ext cx="1911983" cy="11513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06" name="Imagem 16" descr="Resultado de imagem para tecnologia e idosos mais qualidade de vida na terceira idade">
                  <a:extLst>
                    <a:ext uri="{FF2B5EF4-FFF2-40B4-BE49-F238E27FC236}">
                      <a16:creationId xmlns:a16="http://schemas.microsoft.com/office/drawing/2014/main" id="{B9708D95-4DF7-47FB-955A-55DD0B147D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6509653" y="2439024"/>
                  <a:ext cx="1726133" cy="1188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05" name="Imagem 20" descr="Resultado de imagem para tecnologia e idosos mais qualidade de vida na terceira idade">
                  <a:extLst>
                    <a:ext uri="{FF2B5EF4-FFF2-40B4-BE49-F238E27FC236}">
                      <a16:creationId xmlns:a16="http://schemas.microsoft.com/office/drawing/2014/main" id="{5C66A62F-92A9-4C5B-92A7-741FC50C83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62" r="7630"/>
                <a:stretch/>
              </p:blipFill>
              <p:spPr bwMode="auto">
                <a:xfrm>
                  <a:off x="4715320" y="2435363"/>
                  <a:ext cx="1698173" cy="120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Imagem 39">
                  <a:extLst>
                    <a:ext uri="{FF2B5EF4-FFF2-40B4-BE49-F238E27FC236}">
                      <a16:creationId xmlns:a16="http://schemas.microsoft.com/office/drawing/2014/main" id="{D3A50CE9-9081-40B3-8631-E08CBBA1AC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98515" y="3764403"/>
                  <a:ext cx="1726369" cy="1148820"/>
                </a:xfrm>
                <a:prstGeom prst="rect">
                  <a:avLst/>
                </a:prstGeom>
              </p:spPr>
            </p:pic>
            <p:pic>
              <p:nvPicPr>
                <p:cNvPr id="41" name="Imagem 40">
                  <a:extLst>
                    <a:ext uri="{FF2B5EF4-FFF2-40B4-BE49-F238E27FC236}">
                      <a16:creationId xmlns:a16="http://schemas.microsoft.com/office/drawing/2014/main" id="{E7722C8E-AC10-4F18-A973-5E30843243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76496" y="3798221"/>
                  <a:ext cx="1675548" cy="1115001"/>
                </a:xfrm>
                <a:prstGeom prst="rect">
                  <a:avLst/>
                </a:prstGeom>
              </p:spPr>
            </p:pic>
            <p:pic>
              <p:nvPicPr>
                <p:cNvPr id="42" name="Imagem 41">
                  <a:extLst>
                    <a:ext uri="{FF2B5EF4-FFF2-40B4-BE49-F238E27FC236}">
                      <a16:creationId xmlns:a16="http://schemas.microsoft.com/office/drawing/2014/main" id="{012BB15A-C2CB-4646-AE23-396BC89F29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03656" y="3785744"/>
                  <a:ext cx="1998549" cy="1081182"/>
                </a:xfrm>
                <a:prstGeom prst="rect">
                  <a:avLst/>
                </a:prstGeom>
              </p:spPr>
            </p:pic>
          </p:grpSp>
        </p:grpSp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00D3704B-EAF8-4EA3-B1CB-BE8A2180B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b="7310"/>
            <a:stretch/>
          </p:blipFill>
          <p:spPr>
            <a:xfrm>
              <a:off x="3811722" y="5012532"/>
              <a:ext cx="2658231" cy="1750686"/>
            </a:xfrm>
            <a:prstGeom prst="rect">
              <a:avLst/>
            </a:prstGeom>
          </p:spPr>
        </p:pic>
        <p:pic>
          <p:nvPicPr>
            <p:cNvPr id="47" name="Imagem 46">
              <a:extLst>
                <a:ext uri="{FF2B5EF4-FFF2-40B4-BE49-F238E27FC236}">
                  <a16:creationId xmlns:a16="http://schemas.microsoft.com/office/drawing/2014/main" id="{1C9671BD-3649-4ABA-BA6C-8C58DC6A2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554124" y="5012531"/>
              <a:ext cx="3290680" cy="1763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2815959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94" y="4821381"/>
            <a:ext cx="5604411" cy="6794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08" y="1418309"/>
            <a:ext cx="2857838" cy="285957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7352228-0850-46B5-980C-10EAE4862CFE}"/>
              </a:ext>
            </a:extLst>
          </p:cNvPr>
          <p:cNvSpPr txBox="1"/>
          <p:nvPr/>
        </p:nvSpPr>
        <p:spPr>
          <a:xfrm>
            <a:off x="4062618" y="5788195"/>
            <a:ext cx="26951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Obrigada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depds@mctic.gov.br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7E7A69B-1E50-4D8B-9A70-45E134CFEDEE}"/>
              </a:ext>
            </a:extLst>
          </p:cNvPr>
          <p:cNvSpPr/>
          <p:nvPr/>
        </p:nvSpPr>
        <p:spPr>
          <a:xfrm>
            <a:off x="1775108" y="375232"/>
            <a:ext cx="741992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Tecnologias Aplicadas a favor da vida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575C838-E23F-43DF-83BA-4E5540EE2601}"/>
              </a:ext>
            </a:extLst>
          </p:cNvPr>
          <p:cNvGrpSpPr/>
          <p:nvPr/>
        </p:nvGrpSpPr>
        <p:grpSpPr>
          <a:xfrm>
            <a:off x="5617030" y="1238430"/>
            <a:ext cx="3331028" cy="3039456"/>
            <a:chOff x="5617030" y="1238430"/>
            <a:chExt cx="3331028" cy="3039456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ABF4CA59-FAFE-4EF4-B5F7-8763FC039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2" r="16544"/>
            <a:stretch/>
          </p:blipFill>
          <p:spPr>
            <a:xfrm>
              <a:off x="5617030" y="1447051"/>
              <a:ext cx="3331028" cy="2830835"/>
            </a:xfrm>
            <a:prstGeom prst="rect">
              <a:avLst/>
            </a:prstGeom>
          </p:spPr>
        </p:pic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C490C52E-F183-4998-97CF-75229A98DF22}"/>
                </a:ext>
              </a:extLst>
            </p:cNvPr>
            <p:cNvGrpSpPr/>
            <p:nvPr/>
          </p:nvGrpSpPr>
          <p:grpSpPr>
            <a:xfrm>
              <a:off x="5617030" y="1238430"/>
              <a:ext cx="1837528" cy="856555"/>
              <a:chOff x="5617030" y="1223915"/>
              <a:chExt cx="1837528" cy="856555"/>
            </a:xfrm>
          </p:grpSpPr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3F1FABD-86A6-4A4B-972E-C43997266816}"/>
                  </a:ext>
                </a:extLst>
              </p:cNvPr>
              <p:cNvSpPr txBox="1"/>
              <p:nvPr/>
            </p:nvSpPr>
            <p:spPr>
              <a:xfrm>
                <a:off x="5660572" y="1223915"/>
                <a:ext cx="11157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>
                    <a:solidFill>
                      <a:srgbClr val="009999"/>
                    </a:solidFill>
                  </a:rPr>
                  <a:t>01 de Outubro</a:t>
                </a: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A57B951-AD0D-44E0-8F2E-6956AA748DCC}"/>
                  </a:ext>
                </a:extLst>
              </p:cNvPr>
              <p:cNvSpPr txBox="1"/>
              <p:nvPr/>
            </p:nvSpPr>
            <p:spPr>
              <a:xfrm>
                <a:off x="5617030" y="1311029"/>
                <a:ext cx="14686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400" b="1" dirty="0">
                    <a:solidFill>
                      <a:srgbClr val="009999"/>
                    </a:solidFill>
                  </a:rPr>
                  <a:t>Idoso</a:t>
                </a:r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0CFA598-4D48-4FF8-A507-38F8F1F9BF3F}"/>
                  </a:ext>
                </a:extLst>
              </p:cNvPr>
              <p:cNvSpPr txBox="1"/>
              <p:nvPr/>
            </p:nvSpPr>
            <p:spPr>
              <a:xfrm>
                <a:off x="6098096" y="1376337"/>
                <a:ext cx="13564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rgbClr val="009999"/>
                    </a:solidFill>
                  </a:rPr>
                  <a:t>Dia Nacional do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266949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520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População - IBGE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E10C877-D06A-423A-8E61-714972BBCCA4}"/>
              </a:ext>
            </a:extLst>
          </p:cNvPr>
          <p:cNvSpPr txBox="1"/>
          <p:nvPr/>
        </p:nvSpPr>
        <p:spPr>
          <a:xfrm>
            <a:off x="1053113" y="1138762"/>
            <a:ext cx="48324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População do Brasil 210.400.000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População de idosos 14,6%  - S / SE  projeção de 25,5% para </a:t>
            </a:r>
            <a:r>
              <a:rPr lang="pt-BR" sz="2000" i="1" dirty="0" smtClean="0">
                <a:cs typeface="Arial" panose="020B0604020202020204" pitchFamily="34" charset="0"/>
              </a:rPr>
              <a:t>2060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Expectativa de vida – 73 H / 80 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i="1" dirty="0" smtClean="0">
                <a:cs typeface="Arial" panose="020B0604020202020204" pitchFamily="34" charset="0"/>
              </a:rPr>
              <a:t>Mercado </a:t>
            </a:r>
            <a:r>
              <a:rPr lang="pt-BR" sz="2000" i="1" dirty="0">
                <a:cs typeface="Arial" panose="020B0604020202020204" pitchFamily="34" charset="0"/>
              </a:rPr>
              <a:t>de trabalho 12% - serviços projeção de 22% para 2050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Feminização do envelhecimento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i="1" dirty="0" smtClean="0">
                <a:cs typeface="Arial" panose="020B0604020202020204" pitchFamily="34" charset="0"/>
              </a:rPr>
              <a:t>Nível </a:t>
            </a:r>
            <a:r>
              <a:rPr lang="pt-BR" sz="2000" i="1" dirty="0">
                <a:cs typeface="Arial" panose="020B0604020202020204" pitchFamily="34" charset="0"/>
              </a:rPr>
              <a:t>de escolaridade feminino é maior do que o masculino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BFFF28-521D-490C-8C37-0FC2AB9F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22" y="868649"/>
            <a:ext cx="3796728" cy="270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03A6708E-5073-40DF-8F69-18B5795E2C24}"/>
              </a:ext>
            </a:extLst>
          </p:cNvPr>
          <p:cNvGrpSpPr/>
          <p:nvPr/>
        </p:nvGrpSpPr>
        <p:grpSpPr>
          <a:xfrm>
            <a:off x="1667508" y="4001084"/>
            <a:ext cx="3049633" cy="2704516"/>
            <a:chOff x="0" y="8572"/>
            <a:chExt cx="2185670" cy="2057022"/>
          </a:xfrm>
        </p:grpSpPr>
        <p:pic>
          <p:nvPicPr>
            <p:cNvPr id="9" name="Imagem 8" descr="Resultado de imagem para pirÃ¢mide etÃ¡ria do brasil 2019 ibge">
              <a:extLst>
                <a:ext uri="{FF2B5EF4-FFF2-40B4-BE49-F238E27FC236}">
                  <a16:creationId xmlns:a16="http://schemas.microsoft.com/office/drawing/2014/main" id="{90E69F98-A117-4F0F-9DB2-CF096BF5F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95000"/>
                      </a14:imgEffect>
                      <a14:imgEffect>
                        <a14:brightnessContrast contrast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7" t="50620" r="51052" b="4219"/>
            <a:stretch/>
          </p:blipFill>
          <p:spPr bwMode="auto">
            <a:xfrm>
              <a:off x="0" y="8572"/>
              <a:ext cx="2185670" cy="20570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m 9" descr="Resultado de imagem para pirÃ¢mide etÃ¡ria do brasil 2019 ibge">
              <a:extLst>
                <a:ext uri="{FF2B5EF4-FFF2-40B4-BE49-F238E27FC236}">
                  <a16:creationId xmlns:a16="http://schemas.microsoft.com/office/drawing/2014/main" id="{0434307F-0F4E-4F3E-A785-7CD5568789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99000"/>
                      </a14:imgEffect>
                      <a14:imgEffect>
                        <a14:brightnessContrast bright="8000" contrast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51" t="50620" r="4749" b="4219"/>
            <a:stretch/>
          </p:blipFill>
          <p:spPr bwMode="auto">
            <a:xfrm>
              <a:off x="473111" y="8572"/>
              <a:ext cx="1663258" cy="20570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EDC6AF3-F802-484F-B952-6E1465151C49}"/>
              </a:ext>
            </a:extLst>
          </p:cNvPr>
          <p:cNvGrpSpPr/>
          <p:nvPr/>
        </p:nvGrpSpPr>
        <p:grpSpPr>
          <a:xfrm>
            <a:off x="5365977" y="4035399"/>
            <a:ext cx="4493997" cy="2762140"/>
            <a:chOff x="5365977" y="4035399"/>
            <a:chExt cx="4493997" cy="2762140"/>
          </a:xfrm>
        </p:grpSpPr>
        <p:pic>
          <p:nvPicPr>
            <p:cNvPr id="1030" name="Picture 6" descr="GrÃ¡fico â NÃºmero de matrÃ­culas na educaÃ§Ã£o profissional segundo faixa etÃ¡ria e sexo â Brasil â 2018">
              <a:extLst>
                <a:ext uri="{FF2B5EF4-FFF2-40B4-BE49-F238E27FC236}">
                  <a16:creationId xmlns:a16="http://schemas.microsoft.com/office/drawing/2014/main" id="{48476068-EC19-4F7E-BD99-7E2A0B7FF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977" y="4035399"/>
              <a:ext cx="4421089" cy="251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2D4CC04C-AAB7-434C-89F5-810889A72617}"/>
                </a:ext>
              </a:extLst>
            </p:cNvPr>
            <p:cNvSpPr txBox="1"/>
            <p:nvPr/>
          </p:nvSpPr>
          <p:spPr>
            <a:xfrm>
              <a:off x="6543040" y="6543623"/>
              <a:ext cx="331693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/>
                <a:t>Fonte: Inep - Censo Escolar 2018 </a:t>
              </a:r>
              <a:r>
                <a:rPr lang="pt-BR" sz="1050" dirty="0">
                  <a:hlinkClick r:id="rId10"/>
                </a:rPr>
                <a:t>http://portal.inep.gov.br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971245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603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Envelhecimento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360A2F-DBDC-40A9-AFA6-DDC796BBA0B6}"/>
              </a:ext>
            </a:extLst>
          </p:cNvPr>
          <p:cNvSpPr txBox="1"/>
          <p:nvPr/>
        </p:nvSpPr>
        <p:spPr>
          <a:xfrm>
            <a:off x="1196078" y="1366897"/>
            <a:ext cx="8537171" cy="488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Transformações biológicas, químicas, morfológicas, psíquicas, funcionais e sociais que alteram gradativamente o organismo, que vão surgindo, de forma singular, em cada indivíduo de acordo com as suas características genéticas e o seu modo de vida.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i="1" dirty="0">
                <a:cs typeface="Arial" panose="020B0604020202020204" pitchFamily="34" charset="0"/>
              </a:rPr>
              <a:t>Diminuição da </a:t>
            </a:r>
            <a:r>
              <a:rPr lang="pt-BR" i="1" u="sng" dirty="0">
                <a:cs typeface="Arial" panose="020B0604020202020204" pitchFamily="34" charset="0"/>
              </a:rPr>
              <a:t>audição e acuidade visual</a:t>
            </a:r>
            <a:r>
              <a:rPr lang="pt-BR" i="1" dirty="0">
                <a:cs typeface="Arial" panose="020B0604020202020204" pitchFamily="34" charset="0"/>
              </a:rPr>
              <a:t>, com limitação da discriminação de ruídos e da adaptação ao escuro; 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i="1" dirty="0">
                <a:cs typeface="Arial" panose="020B0604020202020204" pitchFamily="34" charset="0"/>
              </a:rPr>
              <a:t>O aprendizado e a </a:t>
            </a:r>
            <a:r>
              <a:rPr lang="pt-BR" i="1" u="sng" dirty="0">
                <a:cs typeface="Arial" panose="020B0604020202020204" pitchFamily="34" charset="0"/>
              </a:rPr>
              <a:t>memória</a:t>
            </a:r>
            <a:r>
              <a:rPr lang="pt-BR" i="1" dirty="0">
                <a:cs typeface="Arial" panose="020B0604020202020204" pitchFamily="34" charset="0"/>
              </a:rPr>
              <a:t> de curto prazo ficam prejudicados; 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i="1" dirty="0">
                <a:cs typeface="Arial" panose="020B0604020202020204" pitchFamily="34" charset="0"/>
              </a:rPr>
              <a:t>Os limiares de dor aumentam e a sensibilidade a ela diminui; 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i="1" dirty="0">
                <a:cs typeface="Arial" panose="020B0604020202020204" pitchFamily="34" charset="0"/>
              </a:rPr>
              <a:t>O </a:t>
            </a:r>
            <a:r>
              <a:rPr lang="pt-BR" i="1" u="sng" dirty="0">
                <a:cs typeface="Arial" panose="020B0604020202020204" pitchFamily="34" charset="0"/>
              </a:rPr>
              <a:t>sistema cardiovascular </a:t>
            </a:r>
            <a:r>
              <a:rPr lang="pt-BR" i="1" dirty="0">
                <a:cs typeface="Arial" panose="020B0604020202020204" pitchFamily="34" charset="0"/>
              </a:rPr>
              <a:t>perde eficiência comprometendo a irrigação tecidual; 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i="1" dirty="0">
                <a:cs typeface="Arial" panose="020B0604020202020204" pitchFamily="34" charset="0"/>
              </a:rPr>
              <a:t>Diminuição da mobilidade torácica com diminuição da </a:t>
            </a:r>
            <a:r>
              <a:rPr lang="pt-BR" i="1" u="sng" dirty="0">
                <a:cs typeface="Arial" panose="020B0604020202020204" pitchFamily="34" charset="0"/>
              </a:rPr>
              <a:t>capacidade respiratória</a:t>
            </a:r>
            <a:r>
              <a:rPr lang="pt-BR" i="1" dirty="0">
                <a:cs typeface="Arial" panose="020B0604020202020204" pitchFamily="34" charset="0"/>
              </a:rPr>
              <a:t>; 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i="1" dirty="0">
                <a:cs typeface="Arial" panose="020B0604020202020204" pitchFamily="34" charset="0"/>
              </a:rPr>
              <a:t>Diminuição da força e resistência muscular ocasionando a desaceleração e coordenação dos movimentos e consequente dificuldade para manter o </a:t>
            </a:r>
            <a:r>
              <a:rPr lang="pt-BR" i="1" u="sng" dirty="0">
                <a:cs typeface="Arial" panose="020B0604020202020204" pitchFamily="34" charset="0"/>
              </a:rPr>
              <a:t>equilíbrio</a:t>
            </a:r>
            <a:r>
              <a:rPr lang="pt-BR" i="1" dirty="0">
                <a:cs typeface="Arial" panose="020B0604020202020204" pitchFamily="34" charset="0"/>
              </a:rPr>
              <a:t>;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i="1" dirty="0">
                <a:cs typeface="Arial" panose="020B0604020202020204" pitchFamily="34" charset="0"/>
              </a:rPr>
              <a:t>Outros. </a:t>
            </a:r>
          </a:p>
        </p:txBody>
      </p:sp>
    </p:spTree>
    <p:extLst>
      <p:ext uri="{BB962C8B-B14F-4D97-AF65-F5344CB8AC3E}">
        <p14:creationId xmlns:p14="http://schemas.microsoft.com/office/powerpoint/2010/main" val="247710391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603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Envelhecimento Ativo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360A2F-DBDC-40A9-AFA6-DDC796BBA0B6}"/>
              </a:ext>
            </a:extLst>
          </p:cNvPr>
          <p:cNvSpPr txBox="1"/>
          <p:nvPr/>
        </p:nvSpPr>
        <p:spPr>
          <a:xfrm>
            <a:off x="1196078" y="1366897"/>
            <a:ext cx="8537171" cy="461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i="1" u="sng" dirty="0">
                <a:cs typeface="Arial" panose="020B0604020202020204" pitchFamily="34" charset="0"/>
              </a:rPr>
              <a:t>Aumento da expectativa de vida</a:t>
            </a:r>
            <a:r>
              <a:rPr lang="pt-BR" sz="2000" i="1" dirty="0">
                <a:cs typeface="Arial" panose="020B0604020202020204" pitchFamily="34" charset="0"/>
              </a:rPr>
              <a:t> - avanços tecnológicos da medicina melhoria, melhoria no acesso da população aos serviços de saúde, ao aumento do nível de escolaridade da população, aos investimentos em infraestrutura e saneamento básico, entre outros.</a:t>
            </a:r>
          </a:p>
          <a:p>
            <a:pPr marL="342900" indent="-342900" algn="just">
              <a:lnSpc>
                <a:spcPct val="114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i="1" u="sng" dirty="0">
                <a:cs typeface="Arial" panose="020B0604020202020204" pitchFamily="34" charset="0"/>
              </a:rPr>
              <a:t>Aumento da expectativa de vida saudável e com qualidade </a:t>
            </a:r>
            <a:r>
              <a:rPr lang="pt-BR" sz="2000" i="1" dirty="0">
                <a:cs typeface="Arial" panose="020B0604020202020204" pitchFamily="34" charset="0"/>
              </a:rPr>
              <a:t>- Pessoa ativa, capaz de produzir, consumir, participar das mudanças sociais, políticas e tecnológicas da sociedade.</a:t>
            </a:r>
          </a:p>
          <a:p>
            <a:pPr marL="342900" indent="-342900" algn="just">
              <a:lnSpc>
                <a:spcPct val="114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Melhora na condição de saúde e </a:t>
            </a:r>
            <a:r>
              <a:rPr lang="pt-BR" sz="2000" i="1" u="sng" dirty="0">
                <a:cs typeface="Arial" panose="020B0604020202020204" pitchFamily="34" charset="0"/>
              </a:rPr>
              <a:t>autoestima</a:t>
            </a:r>
            <a:r>
              <a:rPr lang="pt-BR" sz="2000" i="1" dirty="0">
                <a:cs typeface="Arial" panose="020B0604020202020204" pitchFamily="34" charset="0"/>
              </a:rPr>
              <a:t> dos idosos, </a:t>
            </a:r>
            <a:r>
              <a:rPr lang="pt-BR" sz="2000" i="1" u="sng" dirty="0">
                <a:cs typeface="Arial" panose="020B0604020202020204" pitchFamily="34" charset="0"/>
              </a:rPr>
              <a:t>segurança</a:t>
            </a:r>
            <a:r>
              <a:rPr lang="pt-BR" sz="2000" i="1" dirty="0">
                <a:cs typeface="Arial" panose="020B0604020202020204" pitchFamily="34" charset="0"/>
              </a:rPr>
              <a:t> no ambiente doméstico, facilidade na </a:t>
            </a:r>
            <a:r>
              <a:rPr lang="pt-BR" sz="2000" i="1" u="sng" dirty="0">
                <a:cs typeface="Arial" panose="020B0604020202020204" pitchFamily="34" charset="0"/>
              </a:rPr>
              <a:t>mobilidade</a:t>
            </a:r>
            <a:r>
              <a:rPr lang="pt-BR" sz="2000" i="1" dirty="0">
                <a:cs typeface="Arial" panose="020B0604020202020204" pitchFamily="34" charset="0"/>
              </a:rPr>
              <a:t>, comunicação e maiores </a:t>
            </a:r>
            <a:r>
              <a:rPr lang="pt-BR" sz="2000" i="1" u="sng" dirty="0">
                <a:cs typeface="Arial" panose="020B0604020202020204" pitchFamily="34" charset="0"/>
              </a:rPr>
              <a:t>oportunidades</a:t>
            </a:r>
            <a:r>
              <a:rPr lang="pt-BR" sz="2000" i="1" dirty="0">
                <a:cs typeface="Arial" panose="020B0604020202020204" pitchFamily="34" charset="0"/>
              </a:rPr>
              <a:t> e desafios no trabalho e no lazer, entre outros.</a:t>
            </a:r>
          </a:p>
          <a:p>
            <a:pPr marL="342900" indent="-342900" algn="just">
              <a:lnSpc>
                <a:spcPct val="114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t-BR" sz="20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2472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603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Tecnologia Assistiva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360A2F-DBDC-40A9-AFA6-DDC796BBA0B6}"/>
              </a:ext>
            </a:extLst>
          </p:cNvPr>
          <p:cNvSpPr txBox="1"/>
          <p:nvPr/>
        </p:nvSpPr>
        <p:spPr>
          <a:xfrm>
            <a:off x="1196078" y="1366897"/>
            <a:ext cx="8537171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Segundo o Art. 3º da LBI de 2016, corresponde a </a:t>
            </a:r>
            <a:r>
              <a:rPr lang="pt-BR" sz="2000" b="1" i="1" u="sng" dirty="0">
                <a:cs typeface="Arial" panose="020B0604020202020204" pitchFamily="34" charset="0"/>
              </a:rPr>
              <a:t>produtos, recursos</a:t>
            </a:r>
            <a:r>
              <a:rPr lang="pt-BR" sz="2000" i="1" u="sng" dirty="0">
                <a:cs typeface="Arial" panose="020B0604020202020204" pitchFamily="34" charset="0"/>
              </a:rPr>
              <a:t>, </a:t>
            </a:r>
            <a:r>
              <a:rPr lang="pt-BR" sz="2000" b="1" i="1" u="sng" dirty="0">
                <a:cs typeface="Arial" panose="020B0604020202020204" pitchFamily="34" charset="0"/>
              </a:rPr>
              <a:t>metodologia</a:t>
            </a:r>
            <a:r>
              <a:rPr lang="pt-BR" sz="2000" i="1" u="sng" dirty="0">
                <a:cs typeface="Arial" panose="020B0604020202020204" pitchFamily="34" charset="0"/>
              </a:rPr>
              <a:t>, </a:t>
            </a:r>
            <a:r>
              <a:rPr lang="pt-BR" sz="2000" b="1" i="1" u="sng" dirty="0">
                <a:cs typeface="Arial" panose="020B0604020202020204" pitchFamily="34" charset="0"/>
              </a:rPr>
              <a:t>estratégia</a:t>
            </a:r>
            <a:r>
              <a:rPr lang="pt-BR" sz="2000" i="1" u="sng" dirty="0">
                <a:cs typeface="Arial" panose="020B0604020202020204" pitchFamily="34" charset="0"/>
              </a:rPr>
              <a:t>, </a:t>
            </a:r>
            <a:r>
              <a:rPr lang="pt-BR" sz="2000" b="1" i="1" u="sng" dirty="0">
                <a:cs typeface="Arial" panose="020B0604020202020204" pitchFamily="34" charset="0"/>
              </a:rPr>
              <a:t>práticas e serviços</a:t>
            </a:r>
            <a:r>
              <a:rPr lang="pt-BR" sz="2000" i="1" dirty="0">
                <a:cs typeface="Arial" panose="020B0604020202020204" pitchFamily="34" charset="0"/>
              </a:rPr>
              <a:t>, em sua maioria de utilização pessoal e individual, que objetivam </a:t>
            </a:r>
            <a:r>
              <a:rPr lang="pt-BR" sz="2000" b="1" i="1" u="sng" dirty="0">
                <a:cs typeface="Arial" panose="020B0604020202020204" pitchFamily="34" charset="0"/>
              </a:rPr>
              <a:t>promover a funcionalidade</a:t>
            </a:r>
            <a:r>
              <a:rPr lang="pt-BR" sz="2000" i="1" dirty="0">
                <a:cs typeface="Arial" panose="020B0604020202020204" pitchFamily="34" charset="0"/>
              </a:rPr>
              <a:t> como meio eficaz de </a:t>
            </a:r>
            <a:r>
              <a:rPr lang="pt-BR" sz="2000" b="1" i="1" u="sng" dirty="0">
                <a:cs typeface="Arial" panose="020B0604020202020204" pitchFamily="34" charset="0"/>
              </a:rPr>
              <a:t>eliminação de barreiras</a:t>
            </a:r>
            <a:r>
              <a:rPr lang="pt-BR" sz="2000" i="1" u="sng" dirty="0">
                <a:cs typeface="Arial" panose="020B0604020202020204" pitchFamily="34" charset="0"/>
              </a:rPr>
              <a:t> </a:t>
            </a:r>
            <a:r>
              <a:rPr lang="pt-BR" sz="2000" i="1" dirty="0">
                <a:cs typeface="Arial" panose="020B0604020202020204" pitchFamily="34" charset="0"/>
              </a:rPr>
              <a:t>para </a:t>
            </a:r>
            <a:r>
              <a:rPr lang="pt-BR" sz="2000" b="1" i="1" u="sng" dirty="0">
                <a:cs typeface="Arial" panose="020B0604020202020204" pitchFamily="34" charset="0"/>
              </a:rPr>
              <a:t>pessoas com deficiência, incapacidades ou mobilidade reduzida</a:t>
            </a:r>
            <a:r>
              <a:rPr lang="pt-BR" sz="2000" b="1" i="1" dirty="0">
                <a:cs typeface="Arial" panose="020B0604020202020204" pitchFamily="34" charset="0"/>
              </a:rPr>
              <a:t>, </a:t>
            </a:r>
            <a:r>
              <a:rPr lang="pt-BR" sz="2000" i="1" dirty="0">
                <a:cs typeface="Arial" panose="020B0604020202020204" pitchFamily="34" charset="0"/>
              </a:rPr>
              <a:t>visando sua</a:t>
            </a:r>
            <a:r>
              <a:rPr lang="pt-BR" sz="2000" b="1" i="1" dirty="0">
                <a:cs typeface="Arial" panose="020B0604020202020204" pitchFamily="34" charset="0"/>
              </a:rPr>
              <a:t> </a:t>
            </a:r>
            <a:r>
              <a:rPr lang="pt-BR" sz="2000" b="1" i="1" u="sng" dirty="0">
                <a:cs typeface="Arial" panose="020B0604020202020204" pitchFamily="34" charset="0"/>
              </a:rPr>
              <a:t>autonomia</a:t>
            </a:r>
            <a:r>
              <a:rPr lang="pt-BR" sz="2000" b="1" i="1" dirty="0">
                <a:cs typeface="Arial" panose="020B0604020202020204" pitchFamily="34" charset="0"/>
              </a:rPr>
              <a:t>, </a:t>
            </a:r>
            <a:r>
              <a:rPr lang="pt-BR" sz="2000" b="1" i="1" u="sng" dirty="0">
                <a:cs typeface="Arial" panose="020B0604020202020204" pitchFamily="34" charset="0"/>
              </a:rPr>
              <a:t>melhoria da qualidade de vida </a:t>
            </a:r>
            <a:r>
              <a:rPr lang="pt-BR" sz="2000" b="1" i="1" dirty="0">
                <a:cs typeface="Arial" panose="020B0604020202020204" pitchFamily="34" charset="0"/>
              </a:rPr>
              <a:t>e </a:t>
            </a:r>
            <a:r>
              <a:rPr lang="pt-BR" sz="2000" b="1" i="1" u="sng" dirty="0">
                <a:cs typeface="Arial" panose="020B0604020202020204" pitchFamily="34" charset="0"/>
              </a:rPr>
              <a:t>participação social</a:t>
            </a:r>
            <a:r>
              <a:rPr lang="pt-BR" sz="2000" i="1" dirty="0"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i="1" dirty="0"/>
              <a:t>Proporcionar maior </a:t>
            </a:r>
            <a:r>
              <a:rPr lang="pt-BR" sz="2000" i="1" u="sng" dirty="0"/>
              <a:t>independência, qualidade de vida e inclusão social</a:t>
            </a:r>
            <a:r>
              <a:rPr lang="pt-BR" sz="2000" i="1" dirty="0"/>
              <a:t>, </a:t>
            </a:r>
            <a:r>
              <a:rPr lang="pt-BR" sz="2000" i="1" u="sng" dirty="0"/>
              <a:t>diminuindo a lacuna entre o desempenho funcional e as demandas da vida diária</a:t>
            </a:r>
            <a:r>
              <a:rPr lang="pt-BR" sz="2000" i="1" dirty="0"/>
              <a:t>, através da ampliação de sua comunicação, mobilidade, controle de seu ambiente, habilidades de aprendizagem, trabalho e integração com a família, amigos e sociedade.</a:t>
            </a:r>
            <a:endParaRPr lang="pt-BR" sz="20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741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79" y="410670"/>
            <a:ext cx="630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Tecnologia Assistiva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360A2F-DBDC-40A9-AFA6-DDC796BBA0B6}"/>
              </a:ext>
            </a:extLst>
          </p:cNvPr>
          <p:cNvSpPr txBox="1"/>
          <p:nvPr/>
        </p:nvSpPr>
        <p:spPr>
          <a:xfrm>
            <a:off x="1196078" y="1366897"/>
            <a:ext cx="8537171" cy="502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Pode levar à </a:t>
            </a:r>
            <a:r>
              <a:rPr lang="pt-BR" sz="2000" i="1" dirty="0" smtClean="0">
                <a:cs typeface="Arial" panose="020B0604020202020204" pitchFamily="34" charset="0"/>
              </a:rPr>
              <a:t>independência, autonomia </a:t>
            </a:r>
            <a:r>
              <a:rPr lang="pt-BR" sz="2000" i="1" dirty="0">
                <a:cs typeface="Arial" panose="020B0604020202020204" pitchFamily="34" charset="0"/>
              </a:rPr>
              <a:t>e aumento da privacidade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Pode levar à melhoria da qualidade de vida, reconstrução da autoestima, diminuição da frustração, maior facilidade na realização das atividades de vida diárias e aumento da </a:t>
            </a:r>
            <a:r>
              <a:rPr lang="pt-BR" sz="2000" i="1" dirty="0" smtClean="0">
                <a:cs typeface="Arial" panose="020B0604020202020204" pitchFamily="34" charset="0"/>
              </a:rPr>
              <a:t>segurança </a:t>
            </a:r>
            <a:endParaRPr lang="pt-BR" sz="2000" i="1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Pode diminuir as demandas sobre o cuidador, e diminuição de internações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Motivação, suporte social e interação entre a TA e o ambiente residencial e social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Indivíduos que mais usam TA têm maior nível educacional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endParaRPr lang="pt-BR" sz="2000" i="1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000" i="1" dirty="0"/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0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6575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79" y="410670"/>
            <a:ext cx="718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Tecnologia Assistiva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360A2F-DBDC-40A9-AFA6-DDC796BBA0B6}"/>
              </a:ext>
            </a:extLst>
          </p:cNvPr>
          <p:cNvSpPr txBox="1"/>
          <p:nvPr/>
        </p:nvSpPr>
        <p:spPr>
          <a:xfrm>
            <a:off x="1196078" y="1366897"/>
            <a:ext cx="8537171" cy="430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Não sabem o que é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Não teve indicação de Médico, Fisioterapeuta ou TO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Alguns dispositivos executam uma ação/conduta independente da vontade do idoso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Preço elevado, produtos de má qualidade, má instrução de aquisição e uso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Barreira arquitetônica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Não aceitação da incapacidade e à depressão 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cs typeface="Arial" panose="020B0604020202020204" pitchFamily="34" charset="0"/>
              </a:rPr>
              <a:t>Dificuldades em utilizar a TA por problemas de cognição ou razões culturais 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0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0849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m 68" descr="Sistema de Tele-assistÃªncia e tecnologia assistiva">
            <a:extLst>
              <a:ext uri="{FF2B5EF4-FFF2-40B4-BE49-F238E27FC236}">
                <a16:creationId xmlns:a16="http://schemas.microsoft.com/office/drawing/2014/main" id="{673B7069-992E-4F10-B38C-6D72879FB00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17175" r="14185" b="4000"/>
          <a:stretch/>
        </p:blipFill>
        <p:spPr bwMode="auto">
          <a:xfrm>
            <a:off x="5588001" y="3429000"/>
            <a:ext cx="4272248" cy="250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7" y="127721"/>
            <a:ext cx="2609243" cy="38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603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Tecnologia - segurança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360A2F-DBDC-40A9-AFA6-DDC796BBA0B6}"/>
              </a:ext>
            </a:extLst>
          </p:cNvPr>
          <p:cNvSpPr txBox="1"/>
          <p:nvPr/>
        </p:nvSpPr>
        <p:spPr>
          <a:xfrm>
            <a:off x="1196078" y="1366897"/>
            <a:ext cx="8537171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Tele Assistência – </a:t>
            </a:r>
            <a:r>
              <a:rPr lang="pt-B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sensores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que detectam </a:t>
            </a:r>
            <a:r>
              <a:rPr lang="pt-B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alterações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na rotina diária ou na homeostase do idoso e </a:t>
            </a:r>
            <a:r>
              <a:rPr lang="pt-B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alertam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as centrais de saúde, cuidadores ou familiares para intervenção. O acesso à informação, em </a:t>
            </a:r>
            <a:r>
              <a:rPr lang="pt-B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tempo real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, mesmo estando à distância, proporciona mais </a:t>
            </a:r>
            <a:r>
              <a:rPr lang="pt-B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tranquilidade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aos </a:t>
            </a:r>
            <a:r>
              <a:rPr lang="pt-B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familiares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e mais </a:t>
            </a:r>
            <a:r>
              <a:rPr lang="pt-B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autonomia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aos </a:t>
            </a:r>
            <a:r>
              <a:rPr lang="pt-B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Botão de emergência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Sensor de quedas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Câmeras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Sensor de ocupação de cama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Rastreador por GPS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Custo R$150,00 a milhares de reais</a:t>
            </a:r>
          </a:p>
          <a:p>
            <a:pPr marL="342900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i="1" dirty="0">
                <a:cs typeface="Arial" panose="020B0604020202020204" pitchFamily="34" charset="0"/>
              </a:rPr>
              <a:t>Código QR nas unhas</a:t>
            </a:r>
          </a:p>
        </p:txBody>
      </p:sp>
      <p:pic>
        <p:nvPicPr>
          <p:cNvPr id="8" name="Imagem 7" descr="C:\Users\mclau\AppData\Local\Microsoft\Windows\INetCache\Content.MSO\41F9BA15.tmp">
            <a:extLst>
              <a:ext uri="{FF2B5EF4-FFF2-40B4-BE49-F238E27FC236}">
                <a16:creationId xmlns:a16="http://schemas.microsoft.com/office/drawing/2014/main" id="{47C906CF-1484-47A6-B382-D52BB8990D9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19095" r="11733"/>
          <a:stretch/>
        </p:blipFill>
        <p:spPr bwMode="auto">
          <a:xfrm>
            <a:off x="4221979" y="5629538"/>
            <a:ext cx="952364" cy="1169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272996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</TotalTime>
  <Words>1053</Words>
  <Application>Microsoft Office PowerPoint</Application>
  <PresentationFormat>Papel A4 (210 x 297 mm)</PresentationFormat>
  <Paragraphs>140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Abner da Silva Souza</dc:creator>
  <cp:lastModifiedBy>Maria Claudia Ferrari de Castro</cp:lastModifiedBy>
  <cp:revision>163</cp:revision>
  <dcterms:created xsi:type="dcterms:W3CDTF">2019-06-04T14:54:46Z</dcterms:created>
  <dcterms:modified xsi:type="dcterms:W3CDTF">2019-09-26T12:12:11Z</dcterms:modified>
</cp:coreProperties>
</file>