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09" r:id="rId2"/>
    <p:sldId id="410" r:id="rId3"/>
    <p:sldId id="355" r:id="rId4"/>
    <p:sldId id="347" r:id="rId5"/>
    <p:sldId id="412" r:id="rId6"/>
    <p:sldId id="413" r:id="rId7"/>
    <p:sldId id="415" r:id="rId8"/>
    <p:sldId id="349" r:id="rId9"/>
    <p:sldId id="418" r:id="rId10"/>
    <p:sldId id="351" r:id="rId11"/>
    <p:sldId id="416" r:id="rId12"/>
    <p:sldId id="419" r:id="rId13"/>
    <p:sldId id="420" r:id="rId14"/>
    <p:sldId id="287" r:id="rId15"/>
  </p:sldIdLst>
  <p:sldSz cx="9051925" cy="64008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61D6FF"/>
    <a:srgbClr val="FFD08B"/>
    <a:srgbClr val="FFFF00"/>
    <a:srgbClr val="00CC99"/>
    <a:srgbClr val="00CC66"/>
    <a:srgbClr val="006600"/>
    <a:srgbClr val="A50021"/>
    <a:srgbClr val="33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85" autoAdjust="0"/>
  </p:normalViewPr>
  <p:slideViewPr>
    <p:cSldViewPr snapToGrid="0">
      <p:cViewPr>
        <p:scale>
          <a:sx n="110" d="100"/>
          <a:sy n="110" d="100"/>
        </p:scale>
        <p:origin x="-688" y="-80"/>
      </p:cViewPr>
      <p:guideLst>
        <p:guide orient="horz" pos="509"/>
        <p:guide pos="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A7A68-CDCB-4638-93EE-FA9536384558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87633-B03B-4D4C-A26E-FF1901F27750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712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78895" y="1988400"/>
            <a:ext cx="7694136" cy="137202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57789" y="3627120"/>
            <a:ext cx="6336348" cy="1635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58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70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62647" y="256332"/>
            <a:ext cx="2036683" cy="546142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2596" y="256332"/>
            <a:ext cx="5959184" cy="546142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4084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297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19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7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emplat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1925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9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521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5040" y="4113107"/>
            <a:ext cx="7694136" cy="127127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15040" y="2712935"/>
            <a:ext cx="7694136" cy="1400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6329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2596" y="1493521"/>
            <a:ext cx="3997934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01395" y="1493521"/>
            <a:ext cx="3997934" cy="42242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4327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2596" y="1432773"/>
            <a:ext cx="3999506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2596" y="2029884"/>
            <a:ext cx="3999506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598253" y="1432773"/>
            <a:ext cx="4001077" cy="5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598253" y="2029884"/>
            <a:ext cx="4001077" cy="3687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9784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4321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0335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2599" y="254847"/>
            <a:ext cx="2978021" cy="108458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39051" y="254850"/>
            <a:ext cx="5060278" cy="54629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2599" y="1339430"/>
            <a:ext cx="2978021" cy="43783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669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241" y="4480563"/>
            <a:ext cx="5431155" cy="5289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74241" y="571923"/>
            <a:ext cx="5431155" cy="384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74241" y="5009518"/>
            <a:ext cx="5431155" cy="751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61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2597" y="256329"/>
            <a:ext cx="8146733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2597" y="1493521"/>
            <a:ext cx="8146733" cy="422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2596" y="5932597"/>
            <a:ext cx="2112116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F833F-70F0-41EA-9BA4-DB6A024B8DC7}" type="datetimeFigureOut">
              <a:rPr lang="pt-BR" smtClean="0"/>
              <a:t>31/08/15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92742" y="5932597"/>
            <a:ext cx="2866443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87213" y="5932597"/>
            <a:ext cx="2112116" cy="3407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16F0F-E278-4356-9AF3-8184EECAD18F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232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jpg"/><Relationship Id="rId3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7.jpg"/><Relationship Id="rId3" Type="http://schemas.openxmlformats.org/officeDocument/2006/relationships/hyperlink" Target="http://www.112369-6007/" TargetMode="External"/><Relationship Id="rId4" Type="http://schemas.openxmlformats.org/officeDocument/2006/relationships/hyperlink" Target="mailto:abear@abear.com.br" TargetMode="External"/><Relationship Id="rId5" Type="http://schemas.openxmlformats.org/officeDocument/2006/relationships/hyperlink" Target="http://www.abear.com.br/" TargetMode="External"/><Relationship Id="rId6" Type="http://schemas.openxmlformats.org/officeDocument/2006/relationships/hyperlink" Target="http://www.agenciaabear.com.br/" TargetMode="External"/><Relationship Id="rId7" Type="http://schemas.openxmlformats.org/officeDocument/2006/relationships/hyperlink" Target="http://www.facebook.com/voarpormaisbr" TargetMode="External"/><Relationship Id="rId8" Type="http://schemas.openxmlformats.org/officeDocument/2006/relationships/hyperlink" Target="http://WWW.@abear_br/" TargetMode="External"/><Relationship Id="rId9" Type="http://schemas.openxmlformats.org/officeDocument/2006/relationships/image" Target="../media/image48.emf"/><Relationship Id="rId10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emf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8.png"/><Relationship Id="rId12" Type="http://schemas.openxmlformats.org/officeDocument/2006/relationships/image" Target="../media/image17.png"/><Relationship Id="rId13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microsoft.com/office/2007/relationships/hdphoto" Target="../media/hdphoto1.wdp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microsoft.com/office/2007/relationships/hdphoto" Target="../media/hdphoto3.wdp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"/>
            <a:ext cx="9051925" cy="640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5" descr="TEMPLATE-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4" y="17660"/>
            <a:ext cx="9051925" cy="64003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6576" y="509212"/>
            <a:ext cx="66084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ICMS SOBRE O QAV NOS ESTADOS BRASILEIROS</a:t>
            </a:r>
          </a:p>
          <a:p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Há grande disparidade nas alíquotas </a:t>
            </a:r>
            <a:r>
              <a:rPr lang="pt-BR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praticadas nos </a:t>
            </a:r>
            <a:r>
              <a:rPr lang="pt-BR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Estados</a:t>
            </a:r>
            <a:endParaRPr lang="pt-B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06998" y="1999846"/>
            <a:ext cx="23047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Os aeroportos de DF, MG, PR, RJ e SP respondem por 68% dos movimentos anuais de aeronaves no Brasil</a:t>
            </a:r>
          </a:p>
          <a:p>
            <a:endParaRPr lang="pt-BR" sz="1200" b="1" dirty="0">
              <a:latin typeface="Arial" pitchFamily="34" charset="0"/>
              <a:cs typeface="Arial" pitchFamily="34" charset="0"/>
            </a:endParaRPr>
          </a:p>
          <a:p>
            <a:r>
              <a:rPr lang="pt-BR" sz="1200" b="1" dirty="0" smtClean="0">
                <a:latin typeface="Arial" pitchFamily="34" charset="0"/>
                <a:cs typeface="Arial" pitchFamily="34" charset="0"/>
              </a:rPr>
              <a:t>Fontes: Infraero; DAESP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88" y="1356640"/>
            <a:ext cx="4486228" cy="4486228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2729868" y="4726143"/>
            <a:ext cx="78422" cy="71293"/>
          </a:xfrm>
          <a:prstGeom prst="ellipse">
            <a:avLst/>
          </a:prstGeom>
          <a:solidFill>
            <a:srgbClr val="61D6FF"/>
          </a:solidFill>
          <a:ln>
            <a:solidFill>
              <a:srgbClr val="61D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3189936" y="3728417"/>
            <a:ext cx="78422" cy="712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Elipse 11"/>
          <p:cNvSpPr/>
          <p:nvPr/>
        </p:nvSpPr>
        <p:spPr>
          <a:xfrm>
            <a:off x="3204320" y="3190737"/>
            <a:ext cx="78422" cy="71293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Elipse 14"/>
          <p:cNvSpPr/>
          <p:nvPr/>
        </p:nvSpPr>
        <p:spPr>
          <a:xfrm>
            <a:off x="4498242" y="2828467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Elipse 16"/>
          <p:cNvSpPr/>
          <p:nvPr/>
        </p:nvSpPr>
        <p:spPr>
          <a:xfrm>
            <a:off x="4038196" y="3317281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Elipse 17"/>
          <p:cNvSpPr/>
          <p:nvPr/>
        </p:nvSpPr>
        <p:spPr>
          <a:xfrm>
            <a:off x="4337238" y="3210901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Elipse 18"/>
          <p:cNvSpPr/>
          <p:nvPr/>
        </p:nvSpPr>
        <p:spPr>
          <a:xfrm>
            <a:off x="4455134" y="3095895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Elipse 19"/>
          <p:cNvSpPr/>
          <p:nvPr/>
        </p:nvSpPr>
        <p:spPr>
          <a:xfrm>
            <a:off x="2816194" y="2561083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Elipse 20"/>
          <p:cNvSpPr/>
          <p:nvPr/>
        </p:nvSpPr>
        <p:spPr>
          <a:xfrm>
            <a:off x="2433782" y="4240285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Elipse 21"/>
          <p:cNvSpPr/>
          <p:nvPr/>
        </p:nvSpPr>
        <p:spPr>
          <a:xfrm>
            <a:off x="2620686" y="5341545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Elipse 22"/>
          <p:cNvSpPr/>
          <p:nvPr/>
        </p:nvSpPr>
        <p:spPr>
          <a:xfrm>
            <a:off x="2911102" y="5019515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486169"/>
              </p:ext>
            </p:extLst>
          </p:nvPr>
        </p:nvGraphicFramePr>
        <p:xfrm>
          <a:off x="7332454" y="1123738"/>
          <a:ext cx="1047377" cy="520522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503100"/>
                <a:gridCol w="544277"/>
              </a:tblGrid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AC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AM*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AP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CE*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</a:t>
                      </a: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ES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GO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MT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PE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PI*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RO*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SP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25%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PR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61D6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18%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61D6FF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AL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BA*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MS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PA*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PB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RS*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SC*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SE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MA*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17%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339933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14%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DF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C000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RJ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C000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RR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C000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RN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C000"/>
                    </a:solidFill>
                  </a:tcPr>
                </a:tc>
              </a:tr>
              <a:tr h="1564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solidFill>
                            <a:schemeClr val="bg1"/>
                          </a:solidFill>
                          <a:effectLst/>
                        </a:rPr>
                        <a:t>MG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D08B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pt-BR" sz="11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11" marR="30611" marT="0" marB="0">
                    <a:solidFill>
                      <a:srgbClr val="FFD08B"/>
                    </a:solidFill>
                  </a:tcPr>
                </a:tc>
              </a:tr>
            </a:tbl>
          </a:graphicData>
        </a:graphic>
      </p:graphicFrame>
      <p:sp>
        <p:nvSpPr>
          <p:cNvPr id="25" name="Elipse 24"/>
          <p:cNvSpPr/>
          <p:nvPr/>
        </p:nvSpPr>
        <p:spPr>
          <a:xfrm>
            <a:off x="1105378" y="2609971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Elipse 25"/>
          <p:cNvSpPr/>
          <p:nvPr/>
        </p:nvSpPr>
        <p:spPr>
          <a:xfrm>
            <a:off x="1473428" y="3254053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7" name="Elipse 26"/>
          <p:cNvSpPr/>
          <p:nvPr/>
        </p:nvSpPr>
        <p:spPr>
          <a:xfrm>
            <a:off x="2315908" y="3406453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8" name="Elipse 27"/>
          <p:cNvSpPr/>
          <p:nvPr/>
        </p:nvSpPr>
        <p:spPr>
          <a:xfrm>
            <a:off x="797732" y="3113169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Elipse 28"/>
          <p:cNvSpPr/>
          <p:nvPr/>
        </p:nvSpPr>
        <p:spPr>
          <a:xfrm>
            <a:off x="2735714" y="1833653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0" name="Elipse 29"/>
          <p:cNvSpPr/>
          <p:nvPr/>
        </p:nvSpPr>
        <p:spPr>
          <a:xfrm>
            <a:off x="3811096" y="2848653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1" name="Elipse 30"/>
          <p:cNvSpPr/>
          <p:nvPr/>
        </p:nvSpPr>
        <p:spPr>
          <a:xfrm>
            <a:off x="4084260" y="2569753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Elipse 31"/>
          <p:cNvSpPr/>
          <p:nvPr/>
        </p:nvSpPr>
        <p:spPr>
          <a:xfrm>
            <a:off x="4524186" y="2949297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2959990" y="3843511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4" name="Elipse 33"/>
          <p:cNvSpPr/>
          <p:nvPr/>
        </p:nvSpPr>
        <p:spPr>
          <a:xfrm>
            <a:off x="3103764" y="4556601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Elipse 34"/>
          <p:cNvSpPr/>
          <p:nvPr/>
        </p:nvSpPr>
        <p:spPr>
          <a:xfrm>
            <a:off x="3903114" y="4208693"/>
            <a:ext cx="78422" cy="7129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6" name="Colchete duplo 35"/>
          <p:cNvSpPr/>
          <p:nvPr/>
        </p:nvSpPr>
        <p:spPr>
          <a:xfrm>
            <a:off x="4806997" y="1828800"/>
            <a:ext cx="2404685" cy="1458009"/>
          </a:xfrm>
          <a:prstGeom prst="bracketPair">
            <a:avLst/>
          </a:prstGeom>
          <a:noFill/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379572" y="5745195"/>
            <a:ext cx="693562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i="1" dirty="0" smtClean="0"/>
              <a:t>MA, MG e RN possuem regimes especiais que equivalem a uma efetiva redução da base de cálculo</a:t>
            </a:r>
          </a:p>
          <a:p>
            <a:r>
              <a:rPr lang="pt-BR" sz="1200" b="1" i="1" dirty="0" smtClean="0"/>
              <a:t>*</a:t>
            </a:r>
            <a:r>
              <a:rPr lang="pt-BR" sz="1200" b="1" i="1" dirty="0"/>
              <a:t>Estados em que há regimes especiais condicionais, com a </a:t>
            </a:r>
            <a:r>
              <a:rPr lang="pt-BR" sz="1200" b="1" i="1" dirty="0" smtClean="0"/>
              <a:t>existência </a:t>
            </a:r>
            <a:r>
              <a:rPr lang="pt-BR" sz="1200" b="1" i="1" dirty="0"/>
              <a:t>de alíquotas diferenciadas inferiores </a:t>
            </a:r>
            <a:endParaRPr lang="pt-BR" sz="1200" b="1" i="1" dirty="0" smtClean="0"/>
          </a:p>
          <a:p>
            <a:r>
              <a:rPr lang="pt-BR" sz="1100" i="1" dirty="0" smtClean="0"/>
              <a:t>Fonte: ABEAR</a:t>
            </a:r>
          </a:p>
        </p:txBody>
      </p:sp>
      <p:sp>
        <p:nvSpPr>
          <p:cNvPr id="38" name="Elipse 37"/>
          <p:cNvSpPr/>
          <p:nvPr/>
        </p:nvSpPr>
        <p:spPr>
          <a:xfrm>
            <a:off x="3693107" y="4513532"/>
            <a:ext cx="78422" cy="712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Elipse 38"/>
          <p:cNvSpPr/>
          <p:nvPr/>
        </p:nvSpPr>
        <p:spPr>
          <a:xfrm>
            <a:off x="1677439" y="1774489"/>
            <a:ext cx="78422" cy="712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Elipse 39"/>
          <p:cNvSpPr/>
          <p:nvPr/>
        </p:nvSpPr>
        <p:spPr>
          <a:xfrm>
            <a:off x="4455134" y="2664643"/>
            <a:ext cx="78422" cy="7129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1" name="Elipse 40"/>
          <p:cNvSpPr/>
          <p:nvPr/>
        </p:nvSpPr>
        <p:spPr>
          <a:xfrm>
            <a:off x="3511976" y="4122429"/>
            <a:ext cx="78422" cy="71293"/>
          </a:xfrm>
          <a:prstGeom prst="ellipse">
            <a:avLst/>
          </a:prstGeom>
          <a:solidFill>
            <a:srgbClr val="FFD08B"/>
          </a:solidFill>
          <a:ln>
            <a:solidFill>
              <a:srgbClr val="FFD0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2" name="Elipse 41"/>
          <p:cNvSpPr/>
          <p:nvPr/>
        </p:nvSpPr>
        <p:spPr>
          <a:xfrm>
            <a:off x="3483305" y="2561083"/>
            <a:ext cx="78422" cy="71293"/>
          </a:xfrm>
          <a:prstGeom prst="ellipse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604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EAR\Desktop\Apresentações e Docs para EDU\Resources PPT_\TEMPLATE-0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"/>
            <a:ext cx="9056447" cy="64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9"/>
            <a:ext cx="9051925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8854" y="465138"/>
            <a:ext cx="7336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QAV NO BRASIL ACIMA DA MÉDIA MUNDIAL</a:t>
            </a:r>
          </a:p>
        </p:txBody>
      </p:sp>
      <p:sp>
        <p:nvSpPr>
          <p:cNvPr id="3" name="AutoShape 7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AutoShape 9" descr="save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" name="AutoShape 11" descr="save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" name="AutoShape 13" descr="save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AutoShape 15" descr="save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8" name="AutoShape 17" descr="save 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4" y="1945380"/>
            <a:ext cx="7507433" cy="356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877" y="2322150"/>
            <a:ext cx="1542893" cy="69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7" t="65962" r="26931"/>
          <a:stretch/>
        </p:blipFill>
        <p:spPr bwMode="auto">
          <a:xfrm>
            <a:off x="5744687" y="2617689"/>
            <a:ext cx="77638" cy="23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4673153" y="2769906"/>
            <a:ext cx="1365863" cy="227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5829922" y="2653578"/>
            <a:ext cx="209094" cy="23616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45244" y="2499561"/>
            <a:ext cx="1281545" cy="17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307975" y="1100848"/>
            <a:ext cx="4367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Combustível dos voos internacionais é isento de PIS, COFINS e ICMS</a:t>
            </a:r>
          </a:p>
          <a:p>
            <a:endParaRPr lang="pt-BR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600877" y="1100848"/>
            <a:ext cx="4120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Combustível dos voos domésticos paga 3,65% de PIS e COFINS, além do ICMS</a:t>
            </a:r>
          </a:p>
        </p:txBody>
      </p:sp>
      <p:sp>
        <p:nvSpPr>
          <p:cNvPr id="2" name="Retângulo 1"/>
          <p:cNvSpPr/>
          <p:nvPr/>
        </p:nvSpPr>
        <p:spPr>
          <a:xfrm>
            <a:off x="307976" y="5476100"/>
            <a:ext cx="8240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 combustível brasileiro fica de 12% a até 50% acima da média mundial, incluindo mercados bem menos </a:t>
            </a:r>
            <a:r>
              <a:rPr lang="pt-BR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desenvolvidos</a:t>
            </a:r>
          </a:p>
        </p:txBody>
      </p:sp>
    </p:spTree>
    <p:extLst>
      <p:ext uri="{BB962C8B-B14F-4D97-AF65-F5344CB8AC3E}">
        <p14:creationId xmlns:p14="http://schemas.microsoft.com/office/powerpoint/2010/main" val="24769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EAR\Desktop\Apresentações e Docs para EDU\Resources PPT_\TEMPLATE-0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"/>
            <a:ext cx="9056447" cy="64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9"/>
            <a:ext cx="9051925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48854" y="465138"/>
            <a:ext cx="7336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OPERAÇÕES EM RIO BRANCO </a:t>
            </a:r>
          </a:p>
        </p:txBody>
      </p:sp>
      <p:sp>
        <p:nvSpPr>
          <p:cNvPr id="3" name="AutoShape 7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4" name="AutoShape 9" descr="save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5" name="AutoShape 11" descr="save ima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6" name="AutoShape 13" descr="save ima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7" name="AutoShape 15" descr="save imag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8" name="AutoShape 17" descr="save image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391843" y="1183488"/>
            <a:ext cx="832946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Cenário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Precariedade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do pavimento da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pista –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baixa resistência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subleito, rachaduras e irregularidades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Restrições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operar com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aviões maiores: B737-800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A320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Restrições para operar com plena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nos modelos menores: B737-700 e A319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Durante as cheias, oferta de combustível é afetada: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voos saem das origens com mais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QAV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garantir o retorno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capacidade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(carga paga) é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ainda mais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reduzida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Chuvas podem sujeitar a contingências operacionais por razões de segurança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Perspectivas</a:t>
            </a:r>
            <a:endParaRPr lang="pt-B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 a conclusão da obra atual em dezembro/15 o cenário vai melhorar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4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EAR\Desktop\Apresentações e Docs para EDU\Resources PPT_\TEMPLATE-0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"/>
            <a:ext cx="9056447" cy="64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9"/>
            <a:ext cx="9051925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7" descr="save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391843" y="1361890"/>
            <a:ext cx="8329463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Rever precificação de QAV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Rever incidência do ICMS sobre o QAV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Modernização e ampliação da infraestrutura aeroportuária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Retomada do debate sobre PDAR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548854" y="465138"/>
            <a:ext cx="7336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PROPOSTAS ABEAR</a:t>
            </a:r>
          </a:p>
        </p:txBody>
      </p:sp>
    </p:spTree>
    <p:extLst>
      <p:ext uri="{BB962C8B-B14F-4D97-AF65-F5344CB8AC3E}">
        <p14:creationId xmlns:p14="http://schemas.microsoft.com/office/powerpoint/2010/main" val="16240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MPLATE-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1925" cy="64003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401088" y="1161003"/>
            <a:ext cx="4603212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Arial" pitchFamily="34" charset="0"/>
                <a:cs typeface="Arial" pitchFamily="34" charset="0"/>
              </a:rPr>
              <a:t>Nossos canais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3"/>
              </a:rPr>
              <a:t>11- 2369-6007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4"/>
              </a:rPr>
              <a:t>abear@abear.com.br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5"/>
              </a:rPr>
              <a:t>www.abear.com.br</a:t>
            </a:r>
            <a:r>
              <a:rPr lang="pt-BR" sz="1400" dirty="0" smtClean="0">
                <a:latin typeface="Arial" pitchFamily="34" charset="0"/>
                <a:cs typeface="Arial" pitchFamily="34" charset="0"/>
              </a:rPr>
              <a:t> / </a:t>
            </a:r>
            <a:r>
              <a:rPr lang="pt-BR" sz="1400" dirty="0" smtClean="0">
                <a:latin typeface="Arial" pitchFamily="34" charset="0"/>
                <a:cs typeface="Arial" pitchFamily="34" charset="0"/>
                <a:hlinkClick r:id="rId6"/>
              </a:rPr>
              <a:t>www.agenciaabear.com.br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7"/>
              </a:rPr>
              <a:t>facebook.com/voarpormaisbr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150000"/>
              </a:lnSpc>
            </a:pPr>
            <a:r>
              <a:rPr lang="pt-BR" sz="1400" dirty="0" smtClean="0">
                <a:latin typeface="Arial" pitchFamily="34" charset="0"/>
                <a:cs typeface="Arial" pitchFamily="34" charset="0"/>
                <a:hlinkClick r:id="rId8"/>
              </a:rPr>
              <a:t>@abear_br</a:t>
            </a:r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028" y="1403160"/>
            <a:ext cx="1962510" cy="1962510"/>
          </a:xfrm>
          <a:prstGeom prst="rect">
            <a:avLst/>
          </a:prstGeom>
        </p:spPr>
      </p:pic>
      <p:pic>
        <p:nvPicPr>
          <p:cNvPr id="7" name="Picture 6" descr="icon_2865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47" y="2643842"/>
            <a:ext cx="271439" cy="271439"/>
          </a:xfrm>
          <a:prstGeom prst="rect">
            <a:avLst/>
          </a:prstGeom>
        </p:spPr>
      </p:pic>
      <p:pic>
        <p:nvPicPr>
          <p:cNvPr id="8" name="Picture 7" descr="icon_2345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794" y="1638431"/>
            <a:ext cx="327495" cy="327495"/>
          </a:xfrm>
          <a:prstGeom prst="rect">
            <a:avLst/>
          </a:prstGeom>
        </p:spPr>
      </p:pic>
      <p:pic>
        <p:nvPicPr>
          <p:cNvPr id="9" name="Picture 8" descr="icon_19755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94" y="2951129"/>
            <a:ext cx="303159" cy="303159"/>
          </a:xfrm>
          <a:prstGeom prst="rect">
            <a:avLst/>
          </a:prstGeom>
        </p:spPr>
      </p:pic>
      <p:pic>
        <p:nvPicPr>
          <p:cNvPr id="10" name="Picture 9" descr="icon_5147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77" y="2311698"/>
            <a:ext cx="303159" cy="303159"/>
          </a:xfrm>
          <a:prstGeom prst="rect">
            <a:avLst/>
          </a:prstGeom>
        </p:spPr>
      </p:pic>
      <p:pic>
        <p:nvPicPr>
          <p:cNvPr id="11" name="Picture 10" descr="icon_1674.png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000" y="1942415"/>
            <a:ext cx="366822" cy="36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5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" y="5643563"/>
            <a:ext cx="545623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"/>
            <a:ext cx="9051925" cy="640035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61" y="3256090"/>
            <a:ext cx="7296202" cy="219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97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-0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1925" cy="64003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6364" y="1976844"/>
            <a:ext cx="4523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Preços regulados pelo Governo</a:t>
            </a:r>
          </a:p>
          <a:p>
            <a:pPr algn="ctr">
              <a:lnSpc>
                <a:spcPct val="9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Tarifas elevadas</a:t>
            </a:r>
          </a:p>
          <a:p>
            <a:pPr algn="ctr">
              <a:lnSpc>
                <a:spcPct val="9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Baixo número de consumidores</a:t>
            </a:r>
          </a:p>
          <a:p>
            <a:pPr algn="ctr">
              <a:lnSpc>
                <a:spcPct val="9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Competição limitada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28901" y="443855"/>
            <a:ext cx="794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AVIAÇÃO ATÉ 2002 – Pré Liberdade Tarifária</a:t>
            </a:r>
          </a:p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44" y="4394449"/>
            <a:ext cx="4788716" cy="143161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775" y="1313270"/>
            <a:ext cx="2804157" cy="283502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acervo.estadao.com.br/publicados/1991/09/04/g/19910904-35756-nac-0032-eco-4-not-kgeksp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27" t="8572" r="7501" b="75597"/>
          <a:stretch/>
        </p:blipFill>
        <p:spPr bwMode="auto">
          <a:xfrm>
            <a:off x="5587853" y="4245852"/>
            <a:ext cx="832825" cy="120347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acervo.estadao.com.br/publicados/1991/01/15/m/19910115-35557-nac-0062-eco-14-not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3" t="12071" b="69646"/>
          <a:stretch/>
        </p:blipFill>
        <p:spPr bwMode="auto">
          <a:xfrm>
            <a:off x="7188874" y="3295670"/>
            <a:ext cx="1386076" cy="109875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acervo.estadao.com.br/publicados/1981/08/18/m/19810818-32648-nac-0044-999-44-no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0" t="52711" r="2542" b="29026"/>
          <a:stretch/>
        </p:blipFill>
        <p:spPr bwMode="auto">
          <a:xfrm>
            <a:off x="6498780" y="4432132"/>
            <a:ext cx="2088957" cy="12162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acervo.estadao.com.br/publicados/1981/08/18/m/19810818-32648-nac-0044-999-44-not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" t="53381" r="50000" b="43084"/>
          <a:stretch/>
        </p:blipFill>
        <p:spPr bwMode="auto">
          <a:xfrm>
            <a:off x="5619498" y="5694000"/>
            <a:ext cx="1889967" cy="2140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lchete esquerdo 2"/>
          <p:cNvSpPr/>
          <p:nvPr/>
        </p:nvSpPr>
        <p:spPr>
          <a:xfrm>
            <a:off x="775763" y="1712211"/>
            <a:ext cx="432257" cy="1693397"/>
          </a:xfrm>
          <a:prstGeom prst="leftBracket">
            <a:avLst/>
          </a:prstGeom>
          <a:ln w="165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olchete esquerdo 17"/>
          <p:cNvSpPr/>
          <p:nvPr/>
        </p:nvSpPr>
        <p:spPr>
          <a:xfrm rot="10800000">
            <a:off x="4509206" y="1712210"/>
            <a:ext cx="432257" cy="1693397"/>
          </a:xfrm>
          <a:prstGeom prst="leftBracket">
            <a:avLst/>
          </a:prstGeom>
          <a:ln w="165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273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EAR\Desktop\Apresentações e Docs para EDU\Resources PPT_\TEMPLATE-00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25" y="0"/>
            <a:ext cx="9094349" cy="640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48" y="11256"/>
            <a:ext cx="9144000" cy="638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69" y="3072639"/>
            <a:ext cx="2845861" cy="276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0901" y="1618955"/>
            <a:ext cx="4740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Tarifas em queda</a:t>
            </a:r>
          </a:p>
          <a:p>
            <a:pPr algn="ctr">
              <a:lnSpc>
                <a:spcPct val="9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Emprego e renda em ascensão</a:t>
            </a:r>
          </a:p>
          <a:p>
            <a:pPr algn="ctr">
              <a:lnSpc>
                <a:spcPct val="9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Massificação do transporte aéreo</a:t>
            </a:r>
          </a:p>
          <a:p>
            <a:pPr algn="ctr">
              <a:lnSpc>
                <a:spcPct val="90000"/>
              </a:lnSpc>
            </a:pPr>
            <a:r>
              <a:rPr lang="pt-BR" sz="2000" dirty="0" smtClean="0">
                <a:latin typeface="Arial" pitchFamily="34" charset="0"/>
                <a:cs typeface="Arial" pitchFamily="34" charset="0"/>
              </a:rPr>
              <a:t>Competição real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0901" y="487015"/>
            <a:ext cx="755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AVIAÇÃO 2002-2012 – </a:t>
            </a:r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Pós Liberdade </a:t>
            </a:r>
            <a:r>
              <a:rPr lang="pt-B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Tarifária</a:t>
            </a:r>
          </a:p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lchete esquerdo 2"/>
          <p:cNvSpPr/>
          <p:nvPr/>
        </p:nvSpPr>
        <p:spPr>
          <a:xfrm>
            <a:off x="738132" y="1345310"/>
            <a:ext cx="432257" cy="1834513"/>
          </a:xfrm>
          <a:prstGeom prst="leftBracket">
            <a:avLst/>
          </a:prstGeom>
          <a:ln w="165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olchete esquerdo 17"/>
          <p:cNvSpPr/>
          <p:nvPr/>
        </p:nvSpPr>
        <p:spPr>
          <a:xfrm rot="10800000">
            <a:off x="4669124" y="1345307"/>
            <a:ext cx="432257" cy="1834513"/>
          </a:xfrm>
          <a:prstGeom prst="leftBracket">
            <a:avLst/>
          </a:prstGeom>
          <a:ln w="165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77" y="1832905"/>
            <a:ext cx="2839753" cy="325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90" y="2178749"/>
            <a:ext cx="2837878" cy="67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757" y="4095726"/>
            <a:ext cx="2823639" cy="114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41" y="3330738"/>
            <a:ext cx="2856395" cy="50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2" y="3520314"/>
            <a:ext cx="5185045" cy="234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/>
          <p:nvPr/>
        </p:nvSpPr>
        <p:spPr>
          <a:xfrm>
            <a:off x="604258" y="5745048"/>
            <a:ext cx="49197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Passageiros transportados no Brasil </a:t>
            </a:r>
          </a:p>
          <a:p>
            <a:r>
              <a:rPr lang="pt-BR" sz="1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(doméstico e internacional, em milhões)</a:t>
            </a:r>
            <a:endParaRPr lang="pt-BR" sz="1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0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EAR\Desktop\Apresentações e Docs para EDU\Resources PPT_\TEMPLATE-0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"/>
            <a:ext cx="9056447" cy="64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9"/>
            <a:ext cx="9051925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2579" y="1298920"/>
            <a:ext cx="84224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2002, não havia passagens a menos de R$100,00. Hoje elas são </a:t>
            </a: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11,72% dos assentos vendidos</a:t>
            </a:r>
            <a:r>
              <a:rPr 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 faixa de até R$300, concentram-se </a:t>
            </a:r>
            <a:r>
              <a:rPr lang="pt-BR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mais de 61% dos bilhetes </a:t>
            </a:r>
            <a:r>
              <a:rPr lang="pt-BR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vendidos.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788" y="476642"/>
            <a:ext cx="6566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PREÇOS ACESSÍVEIS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98323" y="3367458"/>
            <a:ext cx="175497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2002 a 2014, a tarifa doméstica média teve redução de mais de </a:t>
            </a:r>
            <a:r>
              <a:rPr lang="pt-BR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43%</a:t>
            </a:r>
            <a:r>
              <a:rPr lang="pt-B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pt-B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R$ 580 para R$ 330 </a:t>
            </a:r>
            <a:endParaRPr lang="pt-BR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823" y="1987907"/>
            <a:ext cx="7673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Distribuição de assentos comercializados por intervalo de tarifa doméstica real (%)</a:t>
            </a:r>
            <a:endParaRPr lang="pt-BR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7" y="2338607"/>
            <a:ext cx="6526404" cy="3607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5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EAR\Desktop\Apresentações e Docs para EDU\Resources PPT_\TEMPLATE-0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"/>
            <a:ext cx="9056447" cy="64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9"/>
            <a:ext cx="9051925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00788" y="476642"/>
            <a:ext cx="65661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QUALIDADE DE SERVIÇOS</a:t>
            </a:r>
          </a:p>
        </p:txBody>
      </p:sp>
      <p:sp>
        <p:nvSpPr>
          <p:cNvPr id="12" name="Rectangle 2"/>
          <p:cNvSpPr/>
          <p:nvPr/>
        </p:nvSpPr>
        <p:spPr>
          <a:xfrm>
            <a:off x="379823" y="1205541"/>
            <a:ext cx="7673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Pontualidade dos voos domésticos – Brasil x EUA – 2014</a:t>
            </a:r>
            <a:endParaRPr lang="pt-BR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"/>
          <a:stretch/>
        </p:blipFill>
        <p:spPr bwMode="auto">
          <a:xfrm>
            <a:off x="462686" y="1502725"/>
            <a:ext cx="6084979" cy="2048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039" y="1513318"/>
            <a:ext cx="1416942" cy="515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191" y="2025036"/>
            <a:ext cx="1409786" cy="49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547665" y="2527223"/>
            <a:ext cx="1390988" cy="1024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6" y="3879708"/>
            <a:ext cx="6977368" cy="21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2"/>
          <p:cNvSpPr/>
          <p:nvPr/>
        </p:nvSpPr>
        <p:spPr>
          <a:xfrm>
            <a:off x="474163" y="3584151"/>
            <a:ext cx="76737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Manuseio de bagagens – Extravios por mil pax embarcados – 2014</a:t>
            </a:r>
            <a:endParaRPr lang="pt-BR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60" y="3329505"/>
            <a:ext cx="910798" cy="10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6569077" y="3867159"/>
            <a:ext cx="1390988" cy="2152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370" y="5869583"/>
            <a:ext cx="1470289" cy="14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79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TEMPLATE-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1925" cy="6400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3" y="1829492"/>
            <a:ext cx="7126695" cy="39779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3547" y="526026"/>
            <a:ext cx="506108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POTENCIAL PARA 2020*</a:t>
            </a:r>
          </a:p>
          <a:p>
            <a:endParaRPr lang="pt-BR" sz="1000" b="1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8719" y="1539197"/>
            <a:ext cx="637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2012</a:t>
            </a:r>
            <a:endParaRPr lang="pt-BR" sz="1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0096" y="2030034"/>
            <a:ext cx="1280606" cy="2769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Passageiros</a:t>
            </a:r>
            <a:endParaRPr lang="pt-BR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25684" y="2677179"/>
            <a:ext cx="1220273" cy="2769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Aeroportos</a:t>
            </a:r>
            <a:endParaRPr lang="pt-BR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9607" y="3324325"/>
            <a:ext cx="2024663" cy="276999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Rotas domésticas diretas</a:t>
            </a:r>
            <a:endParaRPr lang="pt-BR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3091" y="3980898"/>
            <a:ext cx="1220967" cy="2751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Funcionários</a:t>
            </a:r>
            <a:endParaRPr lang="pt-BR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0323" y="4635964"/>
            <a:ext cx="1094245" cy="287973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r>
              <a:rPr lang="pt-BR" sz="12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Frota</a:t>
            </a:r>
            <a:endParaRPr lang="pt-BR" sz="12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17601" y="5440937"/>
            <a:ext cx="71596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Investimentos                  Privados: R$ 26 - 36 bi                  Público: R$ 42 - 57 bi</a:t>
            </a:r>
            <a:endParaRPr lang="pt-BR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405" y="5852507"/>
            <a:ext cx="76314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800" dirty="0" smtClean="0">
                <a:latin typeface="Arial" pitchFamily="34" charset="0"/>
                <a:cs typeface="Arial" pitchFamily="34" charset="0"/>
              </a:rPr>
              <a:t>* Valores e quantidades aproximados   **Frota ABEAR                                                                                Fonte: Bain &amp; Co; Infraero; DAESP; IATA; HOTRAN</a:t>
            </a:r>
            <a:endParaRPr lang="pt-BR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60810" y="1539197"/>
            <a:ext cx="6376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2020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44" y="1978775"/>
            <a:ext cx="375788" cy="366394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858045" y="2030032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98 milhões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8045" y="2654099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96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58045" y="3311012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479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858045" y="3989822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1,2 milhão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858045" y="4635787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450 aviões*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89418" y="2030032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113 milhões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89418" y="2654099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73 aeroportos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89418" y="3311012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316 rotas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489418" y="3989822"/>
            <a:ext cx="13900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660 mil</a:t>
            </a:r>
          </a:p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empregos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489418" y="4635787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526 aviões**</a:t>
            </a:r>
            <a:endParaRPr lang="pt-B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44" y="2624740"/>
            <a:ext cx="375788" cy="3663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44" y="3281653"/>
            <a:ext cx="375788" cy="3663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44" y="3938566"/>
            <a:ext cx="375788" cy="3663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344" y="4595480"/>
            <a:ext cx="375788" cy="366394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6460202" y="2030032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211 milhões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460202" y="2654099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169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60202" y="3311012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795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60202" y="3989822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1,9 milhão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60202" y="4635787"/>
            <a:ext cx="1390095" cy="277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Arial" pitchFamily="34" charset="0"/>
                <a:cs typeface="Arial" pitchFamily="34" charset="0"/>
              </a:rPr>
              <a:t>976 aviões**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9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-0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51925" cy="640035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86714" y="1925343"/>
            <a:ext cx="411087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Custos em elevação: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câmbio + tarifas + impostos</a:t>
            </a:r>
          </a:p>
          <a:p>
            <a:pPr algn="ctr"/>
            <a:endParaRPr lang="pt-BR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Ambiente econômico: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Corporativo em queda</a:t>
            </a:r>
          </a:p>
          <a:p>
            <a:pPr algn="ctr"/>
            <a:endParaRPr lang="pt-BR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Lição de casa: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Disciplina de oferta</a:t>
            </a:r>
          </a:p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Melhorias internas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924833" y="443855"/>
            <a:ext cx="755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CENÁRIO ATUAL</a:t>
            </a:r>
            <a:endParaRPr lang="pt-BR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lchete esquerdo 2"/>
          <p:cNvSpPr/>
          <p:nvPr/>
        </p:nvSpPr>
        <p:spPr>
          <a:xfrm>
            <a:off x="573828" y="1712211"/>
            <a:ext cx="369957" cy="3546724"/>
          </a:xfrm>
          <a:prstGeom prst="leftBracket">
            <a:avLst/>
          </a:prstGeom>
          <a:ln w="165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olchete esquerdo 2"/>
          <p:cNvSpPr/>
          <p:nvPr/>
        </p:nvSpPr>
        <p:spPr>
          <a:xfrm rot="10800000">
            <a:off x="4571822" y="1712211"/>
            <a:ext cx="369957" cy="3546724"/>
          </a:xfrm>
          <a:prstGeom prst="leftBracket">
            <a:avLst/>
          </a:prstGeom>
          <a:ln w="165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3892" r="2020"/>
          <a:stretch/>
        </p:blipFill>
        <p:spPr bwMode="auto">
          <a:xfrm>
            <a:off x="5086621" y="1649998"/>
            <a:ext cx="3480763" cy="125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995" y="1127865"/>
            <a:ext cx="3480763" cy="67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 contrast="-4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584" y="2402620"/>
            <a:ext cx="3284718" cy="376890"/>
          </a:xfrm>
          <a:prstGeom prst="rect">
            <a:avLst/>
          </a:prstGeom>
          <a:noFill/>
          <a:ln>
            <a:noFill/>
          </a:ln>
          <a:effectLst>
            <a:reflection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236" y="2779510"/>
            <a:ext cx="3315414" cy="70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00" y="3400277"/>
            <a:ext cx="2428348" cy="1451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400" y="3042100"/>
            <a:ext cx="2396068" cy="35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 t="11672" r="11577" b="24923"/>
          <a:stretch/>
        </p:blipFill>
        <p:spPr bwMode="auto">
          <a:xfrm>
            <a:off x="5555025" y="4100705"/>
            <a:ext cx="2838477" cy="156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0"/>
          <a:stretch/>
        </p:blipFill>
        <p:spPr bwMode="auto">
          <a:xfrm>
            <a:off x="5575135" y="3777519"/>
            <a:ext cx="2798255" cy="32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64" t="11672" r="10291" b="77576"/>
          <a:stretch/>
        </p:blipFill>
        <p:spPr bwMode="auto">
          <a:xfrm>
            <a:off x="6809750" y="4100633"/>
            <a:ext cx="858486" cy="26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19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EAR\Desktop\Apresentações e Docs para EDU\Resources PPT_\TEMPLATE-001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47"/>
            <a:ext cx="9056447" cy="640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BORD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49"/>
            <a:ext cx="9051925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78251" y="490688"/>
            <a:ext cx="70389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ALTOS CUSTOS OPERACIONAIS</a:t>
            </a:r>
            <a:endParaRPr lang="pt-BR" sz="24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52" b="41089"/>
          <a:stretch/>
        </p:blipFill>
        <p:spPr bwMode="auto">
          <a:xfrm>
            <a:off x="411052" y="2025385"/>
            <a:ext cx="8321595" cy="328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6177400"/>
            <a:ext cx="15144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11052" y="1324480"/>
            <a:ext cx="7863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latin typeface="Arial" pitchFamily="34" charset="0"/>
                <a:cs typeface="Arial" pitchFamily="34" charset="0"/>
              </a:rPr>
              <a:t>O preço e a tributação do combustível representam grandes gargalos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57" y="3779064"/>
            <a:ext cx="576263" cy="288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95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7615</TotalTime>
  <Words>643</Words>
  <Application>Microsoft Macintosh PowerPoint</Application>
  <PresentationFormat>Custom</PresentationFormat>
  <Paragraphs>150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SURGIMENTO DA ABEAR</dc:title>
  <dc:creator>vision</dc:creator>
  <cp:lastModifiedBy>Eduardo ABEAR</cp:lastModifiedBy>
  <cp:revision>319</cp:revision>
  <dcterms:created xsi:type="dcterms:W3CDTF">2013-06-10T18:40:07Z</dcterms:created>
  <dcterms:modified xsi:type="dcterms:W3CDTF">2015-08-31T13:16:57Z</dcterms:modified>
</cp:coreProperties>
</file>