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2"/>
  </p:notesMasterIdLst>
  <p:handoutMasterIdLst>
    <p:handoutMasterId r:id="rId13"/>
  </p:handoutMasterIdLst>
  <p:sldIdLst>
    <p:sldId id="448" r:id="rId2"/>
    <p:sldId id="466" r:id="rId3"/>
    <p:sldId id="467" r:id="rId4"/>
    <p:sldId id="468" r:id="rId5"/>
    <p:sldId id="471" r:id="rId6"/>
    <p:sldId id="473" r:id="rId7"/>
    <p:sldId id="474" r:id="rId8"/>
    <p:sldId id="478" r:id="rId9"/>
    <p:sldId id="475" r:id="rId10"/>
    <p:sldId id="476" r:id="rId1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3A89B"/>
    <a:srgbClr val="EE8472"/>
    <a:srgbClr val="C9D8A4"/>
    <a:srgbClr val="B9F484"/>
    <a:srgbClr val="F6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1740" autoAdjust="0"/>
  </p:normalViewPr>
  <p:slideViewPr>
    <p:cSldViewPr>
      <p:cViewPr varScale="1">
        <p:scale>
          <a:sx n="74" d="100"/>
          <a:sy n="74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6707-455A-4840-82F1-90C6E17E61E3}" type="datetimeFigureOut">
              <a:rPr lang="pt-BR" smtClean="0"/>
              <a:pPr/>
              <a:t>13/07/2015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05EA-91BA-4AB3-8575-C1F0751D294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26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6D977-4FD2-4595-9E7E-245705F0ADF0}" type="datetimeFigureOut">
              <a:rPr lang="pt-BR" smtClean="0"/>
              <a:pPr/>
              <a:t>13/07/2015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53ACC-40AD-4D7B-8D1F-9DAA97D7998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4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33A4-F161-41ED-A8C0-F02D8012C9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1C327C1-70DA-4B5A-BB9A-7183935AE889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3907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6FEE4-F815-4650-A600-F65C6480EE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082829-4718-475A-9B25-1FFABE358446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88767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E548-5EDD-4D30-A0E6-FCDBC0B73D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016C19-A746-4389-A8FD-E19C9EDAC18E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50596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BB25-3FB0-42C3-B76A-3C2F9F3DCA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9E273F-7B5E-47AA-8448-7E8FF3CBECF0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6522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50C8-E1CC-4964-AA5D-4BEA0D3DBD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F72BCF2-5243-4FB7-8B5D-11E504907851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298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27E0-753E-4B76-9B46-91D8DC4005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807365-B0EC-4095-B999-15A33D49F50E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22143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A4B0-2097-4DC0-A974-AC49BE28C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65E327-48F6-4A16-A35A-AA249A91961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60122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5B62-0313-4EA0-B750-A7DA42203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150D6A0-C70A-4AEB-99AF-C170689F9CD2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66413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10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87F29-ECE8-4BFC-8354-77B323B163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29C22E-9357-49C5-B003-7B8B646E3432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8875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0000-4257-4318-9BF9-60DCDCA718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49492C-48B4-4D48-8F04-B575EC7736B7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1741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 smtClean="0"/>
              <a:t>Clique para editar os estilos do texto mestre</a:t>
            </a:r>
          </a:p>
          <a:p>
            <a:pPr lvl="1"/>
            <a:r>
              <a:rPr lang="pt-BR" altLang="pt-BR" dirty="0" smtClean="0"/>
              <a:t>Segundo nível</a:t>
            </a:r>
          </a:p>
          <a:p>
            <a:pPr lvl="2"/>
            <a:r>
              <a:rPr lang="pt-BR" altLang="pt-BR" dirty="0" smtClean="0"/>
              <a:t>Terceiro nível</a:t>
            </a:r>
          </a:p>
          <a:p>
            <a:pPr lvl="3"/>
            <a:r>
              <a:rPr lang="pt-BR" altLang="pt-BR" dirty="0" smtClean="0"/>
              <a:t>Quarto nível</a:t>
            </a:r>
          </a:p>
          <a:p>
            <a:pPr lvl="4"/>
            <a:r>
              <a:rPr lang="pt-BR" altLang="pt-BR" dirty="0" smtClean="0"/>
              <a:t>Quinto nível</a:t>
            </a: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160338" y="-85725"/>
            <a:ext cx="178911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dirty="0">
                <a:solidFill>
                  <a:prstClr val="white"/>
                </a:solidFill>
                <a:latin typeface="NEC" pitchFamily="2" charset="0"/>
                <a:ea typeface="Arial Unicode MS" pitchFamily="34" charset="-128"/>
                <a:cs typeface="Arial Unicode MS" pitchFamily="34" charset="-128"/>
              </a:rPr>
              <a:t>DNIT</a:t>
            </a:r>
          </a:p>
        </p:txBody>
      </p:sp>
      <p:pic>
        <p:nvPicPr>
          <p:cNvPr id="1032" name="Imagem 10" descr="HeaderInternetTopo_CINZA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89331"/>
            <a:ext cx="1475656" cy="7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achada DNI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892340"/>
            <a:ext cx="9144000" cy="5949280"/>
          </a:xfrm>
          <a:prstGeom prst="rect">
            <a:avLst/>
          </a:prstGeom>
        </p:spPr>
      </p:pic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107504" y="1412776"/>
            <a:ext cx="8856984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BR-080/251 no </a:t>
            </a:r>
            <a:r>
              <a:rPr lang="pt-BR" sz="3600" b="1" dirty="0">
                <a:solidFill>
                  <a:srgbClr val="002060"/>
                </a:solidFill>
                <a:cs typeface="Arial" panose="020B0604020202020204" pitchFamily="34" charset="0"/>
              </a:rPr>
              <a:t>Distrito Federal e BR-080 no Estado de </a:t>
            </a:r>
            <a:r>
              <a:rPr lang="pt-BR" sz="3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Goiás</a:t>
            </a:r>
          </a:p>
          <a:p>
            <a:pPr algn="ctr"/>
            <a:endParaRPr lang="pt-BR" sz="3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/>
              <a:t>Principais Intervenções Contratadas e Planejadas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/>
              <a:t>Brasília-DF –  </a:t>
            </a:r>
            <a:r>
              <a:rPr lang="pt-BR" sz="1600" b="1" dirty="0" smtClean="0"/>
              <a:t>Julho-2015</a:t>
            </a:r>
            <a:endParaRPr lang="pt-BR" sz="1600" b="1" dirty="0"/>
          </a:p>
        </p:txBody>
      </p:sp>
      <p:sp>
        <p:nvSpPr>
          <p:cNvPr id="14340" name="CaixaDeTexto 6"/>
          <p:cNvSpPr txBox="1">
            <a:spLocks noChangeArrowheads="1"/>
          </p:cNvSpPr>
          <p:nvPr/>
        </p:nvSpPr>
        <p:spPr bwMode="auto">
          <a:xfrm>
            <a:off x="0" y="6398756"/>
            <a:ext cx="2375818" cy="369332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r>
              <a:rPr lang="pt-BR" altLang="pt-BR" dirty="0"/>
              <a:t>DPP/CGPLAN/COVIDE</a:t>
            </a:r>
          </a:p>
        </p:txBody>
      </p:sp>
    </p:spTree>
    <p:extLst>
      <p:ext uri="{BB962C8B-B14F-4D97-AF65-F5344CB8AC3E}">
        <p14:creationId xmlns:p14="http://schemas.microsoft.com/office/powerpoint/2010/main" val="271621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718" y="836712"/>
            <a:ext cx="828092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Manutenção Atual: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63688" y="1556792"/>
            <a:ext cx="632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Rodovia: </a:t>
            </a:r>
            <a:r>
              <a:rPr lang="pt-BR" dirty="0" smtClean="0"/>
              <a:t>BR-080/GO da DIV DF/GO até o ENTR com a BR-153/GO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48880"/>
            <a:ext cx="9037113" cy="338437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967914" y="5800744"/>
            <a:ext cx="331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Previsão de Término: 15/04/2020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718" y="836712"/>
            <a:ext cx="828092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do Contrato: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2848" y="1556792"/>
            <a:ext cx="817265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EMPRESA: </a:t>
            </a:r>
            <a:r>
              <a:rPr lang="pt-BR" dirty="0"/>
              <a:t>Consórcio </a:t>
            </a:r>
            <a:r>
              <a:rPr lang="pt-BR" dirty="0" err="1"/>
              <a:t>Hollus-Concresolo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Fiscalização</a:t>
            </a:r>
            <a:r>
              <a:rPr lang="pt-BR" dirty="0"/>
              <a:t>: Superintendência Regional do DNIT no Estado de </a:t>
            </a:r>
            <a:r>
              <a:rPr lang="pt-BR" dirty="0" smtClean="0"/>
              <a:t>GO/ DF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Data </a:t>
            </a:r>
            <a:r>
              <a:rPr lang="pt-BR" dirty="0"/>
              <a:t>da assinatura: 08/10/2013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Vigência Contratual: </a:t>
            </a:r>
            <a:r>
              <a:rPr lang="pt-BR" dirty="0" smtClean="0"/>
              <a:t>17/04/2015</a:t>
            </a:r>
            <a:endParaRPr lang="pt-BR" dirty="0" smtClean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Rodovia</a:t>
            </a:r>
            <a:r>
              <a:rPr lang="pt-BR" dirty="0"/>
              <a:t>: </a:t>
            </a:r>
            <a:r>
              <a:rPr lang="pt-BR" dirty="0" smtClean="0"/>
              <a:t>BR-251/DF - </a:t>
            </a:r>
            <a:r>
              <a:rPr lang="pt-BR" dirty="0" err="1" smtClean="0"/>
              <a:t>Subtrecho</a:t>
            </a:r>
            <a:r>
              <a:rPr lang="pt-BR" dirty="0"/>
              <a:t>: </a:t>
            </a:r>
            <a:r>
              <a:rPr lang="pt-BR" dirty="0" err="1"/>
              <a:t>Entr</a:t>
            </a:r>
            <a:r>
              <a:rPr lang="pt-BR" dirty="0"/>
              <a:t>. BR-070/DF-095 – </a:t>
            </a:r>
            <a:r>
              <a:rPr lang="pt-BR" dirty="0" err="1"/>
              <a:t>Entr</a:t>
            </a:r>
            <a:r>
              <a:rPr lang="pt-BR" dirty="0"/>
              <a:t>. BR-080 (A)/DF-001(B)/240(A</a:t>
            </a:r>
            <a:r>
              <a:rPr lang="pt-BR" dirty="0" smtClean="0"/>
              <a:t>) - Segmento</a:t>
            </a:r>
            <a:r>
              <a:rPr lang="pt-BR" dirty="0"/>
              <a:t>: km 89,1 ao km </a:t>
            </a:r>
            <a:r>
              <a:rPr lang="pt-BR" dirty="0" smtClean="0"/>
              <a:t>97,4 - Extensão</a:t>
            </a:r>
            <a:r>
              <a:rPr lang="pt-BR" dirty="0"/>
              <a:t>: 8,3 </a:t>
            </a:r>
            <a:r>
              <a:rPr lang="pt-BR" dirty="0" smtClean="0"/>
              <a:t>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Rodovia: BR-080/DF  - </a:t>
            </a:r>
            <a:r>
              <a:rPr lang="pt-BR" dirty="0" err="1"/>
              <a:t>Subtrecho</a:t>
            </a:r>
            <a:r>
              <a:rPr lang="pt-BR" dirty="0"/>
              <a:t>: </a:t>
            </a:r>
            <a:r>
              <a:rPr lang="pt-BR" dirty="0" err="1"/>
              <a:t>Entr</a:t>
            </a:r>
            <a:r>
              <a:rPr lang="pt-BR" dirty="0"/>
              <a:t>. BR-251(A)/DF-001/240(A) (Brasília) – </a:t>
            </a:r>
            <a:r>
              <a:rPr lang="pt-BR" dirty="0" err="1"/>
              <a:t>Entr</a:t>
            </a:r>
            <a:r>
              <a:rPr lang="pt-BR" dirty="0"/>
              <a:t>. DF-180(B) (</a:t>
            </a:r>
            <a:r>
              <a:rPr lang="pt-BR" dirty="0" err="1"/>
              <a:t>Div</a:t>
            </a:r>
            <a:r>
              <a:rPr lang="pt-BR" dirty="0"/>
              <a:t>. DF/GO) - Segmento: km 0,0 ao km 40,3 - Extensão: 40,3 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Rodovia: BR-080/GO - </a:t>
            </a:r>
            <a:r>
              <a:rPr lang="pt-BR" dirty="0" err="1"/>
              <a:t>Subtrecho</a:t>
            </a:r>
            <a:r>
              <a:rPr lang="pt-BR" dirty="0"/>
              <a:t>: </a:t>
            </a:r>
            <a:r>
              <a:rPr lang="pt-BR" dirty="0" err="1"/>
              <a:t>Entr</a:t>
            </a:r>
            <a:r>
              <a:rPr lang="pt-BR" dirty="0"/>
              <a:t>. BR-251(A) (</a:t>
            </a:r>
            <a:r>
              <a:rPr lang="pt-BR" dirty="0" err="1"/>
              <a:t>Div</a:t>
            </a:r>
            <a:r>
              <a:rPr lang="pt-BR" dirty="0"/>
              <a:t>. DF/GO) – </a:t>
            </a:r>
            <a:r>
              <a:rPr lang="pt-BR" dirty="0" err="1"/>
              <a:t>Entr</a:t>
            </a:r>
            <a:r>
              <a:rPr lang="pt-BR" dirty="0"/>
              <a:t>. BR-414/GO-230(B) (Assunção de Goiás) - Segmento: km 0,0 ao km 94,3 - Extensão: 94,3 km</a:t>
            </a:r>
          </a:p>
          <a:p>
            <a:endParaRPr lang="pt-BR" dirty="0"/>
          </a:p>
          <a:p>
            <a:pPr algn="ctr"/>
            <a:r>
              <a:rPr lang="pt-BR" sz="2400" b="1" dirty="0" smtClean="0"/>
              <a:t>Extensão </a:t>
            </a:r>
            <a:r>
              <a:rPr lang="pt-BR" sz="2400" b="1" dirty="0"/>
              <a:t>Total: 142,9 km</a:t>
            </a:r>
          </a:p>
        </p:txBody>
      </p:sp>
    </p:spTree>
    <p:extLst>
      <p:ext uri="{BB962C8B-B14F-4D97-AF65-F5344CB8AC3E}">
        <p14:creationId xmlns:p14="http://schemas.microsoft.com/office/powerpoint/2010/main" val="319050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6" y="1069971"/>
            <a:ext cx="7092280" cy="541771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6" y="691279"/>
            <a:ext cx="8280920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BR-251/DF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95936" y="5517232"/>
            <a:ext cx="2160240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BR-251/DF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23728" y="4725144"/>
            <a:ext cx="2160240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BR-080/DF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3851920" y="5229200"/>
            <a:ext cx="216024" cy="43137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619672" y="6487688"/>
            <a:ext cx="3024336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TRECHO NO DISTRITO FEDERAL</a:t>
            </a:r>
            <a:endParaRPr lang="pt-BR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8718" y="836712"/>
            <a:ext cx="828092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 GOIÁS: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412776"/>
            <a:ext cx="8988509" cy="525658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0295" y="1165263"/>
            <a:ext cx="4104457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CONTORNO DE PADRE BERNARDO PROPOSTA </a:t>
            </a:r>
            <a:r>
              <a:rPr lang="pt-BR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BR" sz="1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324544" y="6589360"/>
            <a:ext cx="3024336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TRAÇADO ATUAL</a:t>
            </a:r>
            <a:endParaRPr lang="pt-BR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99792" y="6589360"/>
            <a:ext cx="4074698" cy="27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11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CONTORNO DE PADRE BERNARDO PROPOSTA 2</a:t>
            </a:r>
            <a:endParaRPr lang="pt-BR" sz="11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Contorno de Padre Bernardo/GO – </a:t>
            </a:r>
            <a:r>
              <a:rPr lang="pt-BR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13384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836712"/>
            <a:ext cx="91440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DE TRÁFEGO DIÁRIO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914042"/>
              </p:ext>
            </p:extLst>
          </p:nvPr>
        </p:nvGraphicFramePr>
        <p:xfrm>
          <a:off x="395536" y="1484784"/>
          <a:ext cx="8568951" cy="47988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9558"/>
                <a:gridCol w="2439287"/>
                <a:gridCol w="2776142"/>
                <a:gridCol w="557552"/>
                <a:gridCol w="557552"/>
                <a:gridCol w="557552"/>
                <a:gridCol w="821308"/>
              </a:tblGrid>
              <a:tr h="5405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Código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Local de Início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Local de Fim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km inicial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km final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Extensão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VMD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251BDF0670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BR-070/DF-095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DF-097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89,1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93,5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12.263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251BDF0680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DF-097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BR-080(A)/DF-001(B)/240(A)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93,5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97,4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BR-251(A)/DF-001/240(A) (BRASILIA)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9591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DF-180(A)/240(B)/445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DF-180(A)/240(B)/445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14,4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VICINAL-541 BRAZLÂNDIA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14,4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9277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VICINAL-541 BRAZLÂNDIA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FIM TRECHO DUPLICADO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FIM TRECHO DUPLICADO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DF-220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DF-220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VICINAL-511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25,2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30,0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6057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VICINAL-511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DF-206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37,5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DF-206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DF-180(B) (DIV DF/GO)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080BGO0090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BR-251(A) (DIV DF/GO)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BR-251(B)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6057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7029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080BGO0095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BR-251(B)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GO-230(A)/435 (PADRE BERNARDO)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41,0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38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080BGO0110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GO-230(A)/435 (PADRE BERNARDO)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BR-414/GO-230(B) (ASSUNÇÃO DE GOIAS)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94,3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48,3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4128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6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00618"/>
              </p:ext>
            </p:extLst>
          </p:nvPr>
        </p:nvGraphicFramePr>
        <p:xfrm>
          <a:off x="107504" y="908720"/>
          <a:ext cx="8898667" cy="50275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79170"/>
                <a:gridCol w="1958339"/>
                <a:gridCol w="1951151"/>
                <a:gridCol w="448672"/>
                <a:gridCol w="448672"/>
                <a:gridCol w="448672"/>
                <a:gridCol w="2663991"/>
              </a:tblGrid>
              <a:tr h="4958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 dirty="0">
                          <a:effectLst/>
                        </a:rPr>
                        <a:t>Código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>
                          <a:effectLst/>
                        </a:rPr>
                        <a:t>Local de Início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 dirty="0">
                          <a:effectLst/>
                        </a:rPr>
                        <a:t>Local de Fim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>
                          <a:effectLst/>
                        </a:rPr>
                        <a:t>km inicial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>
                          <a:effectLst/>
                        </a:rPr>
                        <a:t>km final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>
                          <a:effectLst/>
                        </a:rPr>
                        <a:t>Extensão</a:t>
                      </a:r>
                      <a:endParaRPr lang="pt-B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 dirty="0">
                          <a:effectLst/>
                        </a:rPr>
                        <a:t>Obras Propostas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251BDF0670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BR-070/DF-095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DF-097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89,1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93,5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Restauração e </a:t>
                      </a:r>
                      <a:r>
                        <a:rPr lang="pt-BR" sz="1200" u="none" strike="noStrike" dirty="0" smtClean="0">
                          <a:effectLst/>
                        </a:rPr>
                        <a:t>Duplicação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383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251BDF0680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DF-097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BR-080(A)/DF-001(B)/240(A)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93,5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97,4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3,9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BR-251(A)/DF-001/240(A) (BRASILIA)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DF-451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Duplicação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DF-180(A)/240(B)/445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DF-180(A)/240(B)/445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ENTR DF-435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14,4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VICINAL-541 BRAZLÂNDIA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14,4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17,2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Duplicação e Implantação de Via Marginal Direita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383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VICINAL-541 BRAZLÂNDIA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FIM TRECHO DUPLICADO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17,2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20,6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3,4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FIM TRECHO DUPLICADO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20,6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DF-415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DF-220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22,6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2,6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DF-220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VICINAL-511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25,2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4,8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Duplicação, Adequação da Largura da Pista e do Acostamento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VICINAL-511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DF-206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080BDF0072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DF-206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DF-180(B) (DIV DF/GO)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37,5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40,3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2,8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080BGO0090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BR-251(A) (DIV DF/GO)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BR-251(B)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 Adequação da Largura da Pista e do Acostamento, Implantação de Marginais Direita e Esquerda e Restauração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  <a:tr h="383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080BGO0095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BR-251(B)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GO-230(A)/435 (PADRE BERNARDO)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5,0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41,0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33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080BGO0110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GO-230(A)/435 (PADRE BERNARDO)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ENTR BR-414/GO-230(B) (ASSUNÇÃO DE GOIAS)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46,0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94,3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48,3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MS Sans Serif"/>
                      </a:endParaRPr>
                    </a:p>
                  </a:txBody>
                  <a:tcPr marL="6483" marR="6483" marT="648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Restauração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83" marR="6483" marT="6483" marB="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15372"/>
              </p:ext>
            </p:extLst>
          </p:nvPr>
        </p:nvGraphicFramePr>
        <p:xfrm>
          <a:off x="179512" y="6021288"/>
          <a:ext cx="864096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8912"/>
                <a:gridCol w="2062048"/>
              </a:tblGrid>
              <a:tr h="2520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OBRAS E SERVIÇOS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Total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</a:t>
                      </a:r>
                      <a:r>
                        <a:rPr lang="pt-BR" sz="1600" u="none" strike="noStrike" dirty="0" smtClean="0">
                          <a:effectLst/>
                        </a:rPr>
                        <a:t>      481.328.063,04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548680"/>
            <a:ext cx="914400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INTERVENÇÕES PROPOSTAS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980728"/>
            <a:ext cx="9036496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ATUAL: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Minuta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Relatório Final Entregue dia 08/07/2015;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de Conclusão das Análises pelo DNIT: 15/08/2015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PRÓXIMAS PROVIDÊNCIAS APÓS APROVAÇÃO EVTEA: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TR e Edital para Contratação de Estudos Ambientais e Projetos de Engenharia.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8718" y="836712"/>
            <a:ext cx="828092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 da Manutenção Atual:</a:t>
            </a:r>
            <a:endParaRPr 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5" y="2265757"/>
            <a:ext cx="8887046" cy="324036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75856" y="1630658"/>
            <a:ext cx="360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Rodovia: </a:t>
            </a:r>
            <a:r>
              <a:rPr lang="pt-BR" dirty="0" smtClean="0"/>
              <a:t>BR-080/DF – Todo o Trecho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67914" y="5800744"/>
            <a:ext cx="331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Previsão de Término: 13/11/2018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9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TC030006182[[fn=Classic Theme 2007]]</Template>
  <TotalTime>14689</TotalTime>
  <Words>709</Words>
  <Application>Microsoft Office PowerPoint</Application>
  <PresentationFormat>Apresentação na tela (4:3)</PresentationFormat>
  <Paragraphs>256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MS Sans Serif</vt:lpstr>
      <vt:lpstr>NEC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DNIT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Marcio Vieira e Silva</dc:creator>
  <cp:lastModifiedBy>valter casimiro</cp:lastModifiedBy>
  <cp:revision>1346</cp:revision>
  <cp:lastPrinted>2015-07-13T17:27:09Z</cp:lastPrinted>
  <dcterms:created xsi:type="dcterms:W3CDTF">2013-04-25T10:39:27Z</dcterms:created>
  <dcterms:modified xsi:type="dcterms:W3CDTF">2015-07-13T17:29:44Z</dcterms:modified>
</cp:coreProperties>
</file>