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handoutMasterIdLst>
    <p:handoutMasterId r:id="rId16"/>
  </p:handoutMasterIdLst>
  <p:sldIdLst>
    <p:sldId id="508" r:id="rId2"/>
    <p:sldId id="509" r:id="rId3"/>
    <p:sldId id="510" r:id="rId4"/>
    <p:sldId id="511" r:id="rId5"/>
    <p:sldId id="496" r:id="rId6"/>
    <p:sldId id="504" r:id="rId7"/>
    <p:sldId id="512" r:id="rId8"/>
    <p:sldId id="506" r:id="rId9"/>
    <p:sldId id="498" r:id="rId10"/>
    <p:sldId id="505" r:id="rId11"/>
    <p:sldId id="499" r:id="rId12"/>
    <p:sldId id="507" r:id="rId13"/>
    <p:sldId id="494" r:id="rId14"/>
  </p:sldIdLst>
  <p:sldSz cx="9144000" cy="6858000" type="screen4x3"/>
  <p:notesSz cx="6669088" cy="97758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riane Patricia Ferraz de Souza" initials="DPFdS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760" autoAdjust="0"/>
    <p:restoredTop sz="82734" autoAdjust="0"/>
  </p:normalViewPr>
  <p:slideViewPr>
    <p:cSldViewPr>
      <p:cViewPr>
        <p:scale>
          <a:sx n="100" d="100"/>
          <a:sy n="100" d="100"/>
        </p:scale>
        <p:origin x="-281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966" y="-78"/>
      </p:cViewPr>
      <p:guideLst>
        <p:guide orient="horz" pos="3079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0-27T08:30:18.248" idx="8">
    <p:pos x="5194" y="1761"/>
    <p:text>Formulários de petição;
Taxa de Fiscalização;
Modelo de texto de bula;
Lay out das embalagens;
Cópia de CBPF válido.</p:text>
  </p:cm>
  <p:cm authorId="0" dt="2015-10-27T08:34:12.870" idx="9">
    <p:pos x="5228" y="1834"/>
    <p:text>Informações sobre:
IFA
desenvolvimento da formulação
produção e o produto terminado
controle de qualidade das matérias primas e do produto terminado;
embalagem primária e secundária
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0-27T08:30:18.248" idx="6">
    <p:pos x="5194" y="1761"/>
    <p:text>Formulários de petição;
Taxa de Fiscalização;
Modelo de texto de bula;
Lay out das embalagens;
Cópia de CBPF válido.</p:text>
  </p:cm>
  <p:cm authorId="0" dt="2015-10-27T08:34:12.870" idx="7">
    <p:pos x="5228" y="1834"/>
    <p:text>Informações sobre:
IFA
desenvolvimento da formulação
produção e o produto terminado
controle de qualidade das matérias primas e do produto terminado;
embalagem primária e secundária
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644C5-3F88-4462-8A81-1293AA47FEFE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7F82501-8BA1-4ADB-95B6-FD409E28321B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pt-BR" dirty="0" smtClean="0">
              <a:solidFill>
                <a:schemeClr val="tx1"/>
              </a:solidFill>
            </a:rPr>
            <a:t>Descoberta</a:t>
          </a:r>
          <a:endParaRPr lang="pt-BR" dirty="0">
            <a:solidFill>
              <a:schemeClr val="tx1"/>
            </a:solidFill>
          </a:endParaRPr>
        </a:p>
      </dgm:t>
    </dgm:pt>
    <dgm:pt modelId="{C2D15205-2B64-4750-99F7-D45F864FAEB0}" type="parTrans" cxnId="{0BA3ECA7-7D0D-47EA-BC5A-F63CB1A8EC2B}">
      <dgm:prSet/>
      <dgm:spPr/>
      <dgm:t>
        <a:bodyPr/>
        <a:lstStyle/>
        <a:p>
          <a:endParaRPr lang="pt-BR"/>
        </a:p>
      </dgm:t>
    </dgm:pt>
    <dgm:pt modelId="{D6B563A0-2F06-4F07-89CE-B59FCFDF8BAF}" type="sibTrans" cxnId="{0BA3ECA7-7D0D-47EA-BC5A-F63CB1A8EC2B}">
      <dgm:prSet/>
      <dgm:spPr/>
      <dgm:t>
        <a:bodyPr/>
        <a:lstStyle/>
        <a:p>
          <a:endParaRPr lang="pt-BR"/>
        </a:p>
      </dgm:t>
    </dgm:pt>
    <dgm:pt modelId="{35E737C4-2091-4F75-A108-E6EA9CDA6E4B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pt-BR" dirty="0" smtClean="0">
              <a:solidFill>
                <a:schemeClr val="tx1"/>
              </a:solidFill>
            </a:rPr>
            <a:t>Ensaios  não clínicos</a:t>
          </a:r>
          <a:endParaRPr lang="pt-BR" dirty="0">
            <a:solidFill>
              <a:schemeClr val="tx1"/>
            </a:solidFill>
          </a:endParaRPr>
        </a:p>
      </dgm:t>
    </dgm:pt>
    <dgm:pt modelId="{D1D96966-FD8A-45DE-B5FD-83E3EAFAAAC2}" type="parTrans" cxnId="{63ED09CE-8B92-43AA-9163-6591C2535097}">
      <dgm:prSet/>
      <dgm:spPr/>
      <dgm:t>
        <a:bodyPr/>
        <a:lstStyle/>
        <a:p>
          <a:endParaRPr lang="pt-BR"/>
        </a:p>
      </dgm:t>
    </dgm:pt>
    <dgm:pt modelId="{92BF8481-AFC7-4A1B-9C38-36723F6758B5}" type="sibTrans" cxnId="{63ED09CE-8B92-43AA-9163-6591C2535097}">
      <dgm:prSet/>
      <dgm:spPr/>
      <dgm:t>
        <a:bodyPr/>
        <a:lstStyle/>
        <a:p>
          <a:endParaRPr lang="pt-BR"/>
        </a:p>
      </dgm:t>
    </dgm:pt>
    <dgm:pt modelId="{ECEB2407-B485-43F4-AFE7-61B122444CB4}">
      <dgm:prSet phldrT="[Texto]"/>
      <dgm:spPr/>
      <dgm:t>
        <a:bodyPr/>
        <a:lstStyle/>
        <a:p>
          <a:pPr algn="ctr"/>
          <a:r>
            <a:rPr lang="pt-BR" dirty="0" smtClean="0"/>
            <a:t>Ensaios Clínicos</a:t>
          </a:r>
          <a:endParaRPr lang="pt-BR" dirty="0"/>
        </a:p>
      </dgm:t>
    </dgm:pt>
    <dgm:pt modelId="{FACDCB50-2D3B-4236-AF17-B2C6ECC5F6A3}" type="parTrans" cxnId="{0D262280-DBAF-4526-A2F8-8C47A589AFEB}">
      <dgm:prSet/>
      <dgm:spPr/>
      <dgm:t>
        <a:bodyPr/>
        <a:lstStyle/>
        <a:p>
          <a:endParaRPr lang="pt-BR"/>
        </a:p>
      </dgm:t>
    </dgm:pt>
    <dgm:pt modelId="{2F06277F-6478-49CB-A44E-2198026B0357}" type="sibTrans" cxnId="{0D262280-DBAF-4526-A2F8-8C47A589AFEB}">
      <dgm:prSet/>
      <dgm:spPr/>
      <dgm:t>
        <a:bodyPr/>
        <a:lstStyle/>
        <a:p>
          <a:endParaRPr lang="pt-BR"/>
        </a:p>
      </dgm:t>
    </dgm:pt>
    <dgm:pt modelId="{E675AA31-9183-463C-91CA-108E847FBAE5}">
      <dgm:prSet phldrT="[Texto]"/>
      <dgm:spPr>
        <a:solidFill>
          <a:srgbClr val="4F81BD"/>
        </a:solidFill>
      </dgm:spPr>
      <dgm:t>
        <a:bodyPr/>
        <a:lstStyle/>
        <a:p>
          <a:pPr algn="ctr"/>
          <a:r>
            <a:rPr lang="pt-BR" dirty="0" smtClean="0"/>
            <a:t>Registro e Comercialização</a:t>
          </a:r>
          <a:endParaRPr lang="pt-BR" dirty="0"/>
        </a:p>
      </dgm:t>
    </dgm:pt>
    <dgm:pt modelId="{3CB2B665-150E-4CA1-B611-98B1FF870CA3}" type="parTrans" cxnId="{C0B6A5D3-82FA-4A3B-93D7-900C51AA1741}">
      <dgm:prSet/>
      <dgm:spPr/>
      <dgm:t>
        <a:bodyPr/>
        <a:lstStyle/>
        <a:p>
          <a:endParaRPr lang="pt-BR"/>
        </a:p>
      </dgm:t>
    </dgm:pt>
    <dgm:pt modelId="{761A73CD-C600-4EC6-AD25-19F4D53D3A6F}" type="sibTrans" cxnId="{C0B6A5D3-82FA-4A3B-93D7-900C51AA1741}">
      <dgm:prSet/>
      <dgm:spPr/>
      <dgm:t>
        <a:bodyPr/>
        <a:lstStyle/>
        <a:p>
          <a:endParaRPr lang="pt-BR"/>
        </a:p>
      </dgm:t>
    </dgm:pt>
    <dgm:pt modelId="{646F81A5-1C92-42F9-BE2E-1B0626A50F6C}">
      <dgm:prSet phldrT="[Texto]"/>
      <dgm:spPr/>
      <dgm:t>
        <a:bodyPr/>
        <a:lstStyle/>
        <a:p>
          <a:pPr algn="ctr"/>
          <a:r>
            <a:rPr lang="pt-BR" dirty="0" smtClean="0"/>
            <a:t>Monitoramento Pós-Mercado</a:t>
          </a:r>
          <a:endParaRPr lang="pt-BR" dirty="0"/>
        </a:p>
      </dgm:t>
    </dgm:pt>
    <dgm:pt modelId="{8A1FA3E3-9F55-431E-B002-7F024852AD6F}" type="parTrans" cxnId="{336B41A5-2121-4A46-A286-EC3004DEC9CF}">
      <dgm:prSet/>
      <dgm:spPr/>
      <dgm:t>
        <a:bodyPr/>
        <a:lstStyle/>
        <a:p>
          <a:endParaRPr lang="pt-BR"/>
        </a:p>
      </dgm:t>
    </dgm:pt>
    <dgm:pt modelId="{236EF969-3830-47CA-B3E4-A7724A86A569}" type="sibTrans" cxnId="{336B41A5-2121-4A46-A286-EC3004DEC9CF}">
      <dgm:prSet/>
      <dgm:spPr/>
      <dgm:t>
        <a:bodyPr/>
        <a:lstStyle/>
        <a:p>
          <a:endParaRPr lang="pt-BR"/>
        </a:p>
      </dgm:t>
    </dgm:pt>
    <dgm:pt modelId="{5A503640-9F22-44E7-870F-1DDE7D1450B5}" type="pres">
      <dgm:prSet presAssocID="{3E9644C5-3F88-4462-8A81-1293AA47FE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7128363-5860-48D8-A992-DD7D80C29DD4}" type="pres">
      <dgm:prSet presAssocID="{3E9644C5-3F88-4462-8A81-1293AA47FEFE}" presName="cycle" presStyleCnt="0"/>
      <dgm:spPr/>
    </dgm:pt>
    <dgm:pt modelId="{41220873-206F-49D1-A895-F3A0C17BE413}" type="pres">
      <dgm:prSet presAssocID="{27F82501-8BA1-4ADB-95B6-FD409E28321B}" presName="nodeFirstNode" presStyleLbl="node1" presStyleIdx="0" presStyleCnt="5" custRadScaleRad="106118" custRadScaleInc="278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CE2A23-85AD-4009-B6EF-092AAD538172}" type="pres">
      <dgm:prSet presAssocID="{D6B563A0-2F06-4F07-89CE-B59FCFDF8BAF}" presName="sibTransFirstNode" presStyleLbl="bgShp" presStyleIdx="0" presStyleCnt="1"/>
      <dgm:spPr/>
      <dgm:t>
        <a:bodyPr/>
        <a:lstStyle/>
        <a:p>
          <a:endParaRPr lang="pt-BR"/>
        </a:p>
      </dgm:t>
    </dgm:pt>
    <dgm:pt modelId="{E071538C-32D6-416D-A2EC-B009C0F06455}" type="pres">
      <dgm:prSet presAssocID="{35E737C4-2091-4F75-A108-E6EA9CDA6E4B}" presName="nodeFollowingNodes" presStyleLbl="node1" presStyleIdx="1" presStyleCnt="5" custRadScaleRad="113624" custRadScaleInc="235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764D8F-8CC7-465E-BADE-85219024C18A}" type="pres">
      <dgm:prSet presAssocID="{ECEB2407-B485-43F4-AFE7-61B122444CB4}" presName="nodeFollowingNodes" presStyleLbl="node1" presStyleIdx="2" presStyleCnt="5" custRadScaleRad="118285" custRadScaleInc="-350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E76F38-EDA3-445C-A0EE-336C25CD09D0}" type="pres">
      <dgm:prSet presAssocID="{E675AA31-9183-463C-91CA-108E847FBAE5}" presName="nodeFollowingNodes" presStyleLbl="node1" presStyleIdx="3" presStyleCnt="5" custRadScaleRad="109407" custRadScaleInc="245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E3F532-BFA8-4A13-BBBC-F53B3E01B38D}" type="pres">
      <dgm:prSet presAssocID="{646F81A5-1C92-42F9-BE2E-1B0626A50F6C}" presName="nodeFollowingNodes" presStyleLbl="node1" presStyleIdx="4" presStyleCnt="5" custRadScaleRad="107621" custRadScaleInc="-537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8577F66-6CD2-4581-8D9F-EDCAF619ADBE}" type="presOf" srcId="{27F82501-8BA1-4ADB-95B6-FD409E28321B}" destId="{41220873-206F-49D1-A895-F3A0C17BE413}" srcOrd="0" destOrd="0" presId="urn:microsoft.com/office/officeart/2005/8/layout/cycle3"/>
    <dgm:cxn modelId="{C0B6A5D3-82FA-4A3B-93D7-900C51AA1741}" srcId="{3E9644C5-3F88-4462-8A81-1293AA47FEFE}" destId="{E675AA31-9183-463C-91CA-108E847FBAE5}" srcOrd="3" destOrd="0" parTransId="{3CB2B665-150E-4CA1-B611-98B1FF870CA3}" sibTransId="{761A73CD-C600-4EC6-AD25-19F4D53D3A6F}"/>
    <dgm:cxn modelId="{63ED09CE-8B92-43AA-9163-6591C2535097}" srcId="{3E9644C5-3F88-4462-8A81-1293AA47FEFE}" destId="{35E737C4-2091-4F75-A108-E6EA9CDA6E4B}" srcOrd="1" destOrd="0" parTransId="{D1D96966-FD8A-45DE-B5FD-83E3EAFAAAC2}" sibTransId="{92BF8481-AFC7-4A1B-9C38-36723F6758B5}"/>
    <dgm:cxn modelId="{6B5E82E0-0BEA-489A-B407-49A155CDB3F8}" type="presOf" srcId="{646F81A5-1C92-42F9-BE2E-1B0626A50F6C}" destId="{62E3F532-BFA8-4A13-BBBC-F53B3E01B38D}" srcOrd="0" destOrd="0" presId="urn:microsoft.com/office/officeart/2005/8/layout/cycle3"/>
    <dgm:cxn modelId="{0BA3ECA7-7D0D-47EA-BC5A-F63CB1A8EC2B}" srcId="{3E9644C5-3F88-4462-8A81-1293AA47FEFE}" destId="{27F82501-8BA1-4ADB-95B6-FD409E28321B}" srcOrd="0" destOrd="0" parTransId="{C2D15205-2B64-4750-99F7-D45F864FAEB0}" sibTransId="{D6B563A0-2F06-4F07-89CE-B59FCFDF8BAF}"/>
    <dgm:cxn modelId="{AE9652B0-617E-4D8D-AA13-B33CE4CF2406}" type="presOf" srcId="{3E9644C5-3F88-4462-8A81-1293AA47FEFE}" destId="{5A503640-9F22-44E7-870F-1DDE7D1450B5}" srcOrd="0" destOrd="0" presId="urn:microsoft.com/office/officeart/2005/8/layout/cycle3"/>
    <dgm:cxn modelId="{0D262280-DBAF-4526-A2F8-8C47A589AFEB}" srcId="{3E9644C5-3F88-4462-8A81-1293AA47FEFE}" destId="{ECEB2407-B485-43F4-AFE7-61B122444CB4}" srcOrd="2" destOrd="0" parTransId="{FACDCB50-2D3B-4236-AF17-B2C6ECC5F6A3}" sibTransId="{2F06277F-6478-49CB-A44E-2198026B0357}"/>
    <dgm:cxn modelId="{F627F43D-B7DF-4E01-B6A0-13C4E0D95B3D}" type="presOf" srcId="{35E737C4-2091-4F75-A108-E6EA9CDA6E4B}" destId="{E071538C-32D6-416D-A2EC-B009C0F06455}" srcOrd="0" destOrd="0" presId="urn:microsoft.com/office/officeart/2005/8/layout/cycle3"/>
    <dgm:cxn modelId="{A86DEB76-6DAC-473E-8F87-38E5106FE835}" type="presOf" srcId="{D6B563A0-2F06-4F07-89CE-B59FCFDF8BAF}" destId="{1BCE2A23-85AD-4009-B6EF-092AAD538172}" srcOrd="0" destOrd="0" presId="urn:microsoft.com/office/officeart/2005/8/layout/cycle3"/>
    <dgm:cxn modelId="{63B55722-0480-42B0-8AB6-FEB57A04980C}" type="presOf" srcId="{E675AA31-9183-463C-91CA-108E847FBAE5}" destId="{19E76F38-EDA3-445C-A0EE-336C25CD09D0}" srcOrd="0" destOrd="0" presId="urn:microsoft.com/office/officeart/2005/8/layout/cycle3"/>
    <dgm:cxn modelId="{B0E26607-2AA2-4ABC-8D4B-6519DCEC3F30}" type="presOf" srcId="{ECEB2407-B485-43F4-AFE7-61B122444CB4}" destId="{A1764D8F-8CC7-465E-BADE-85219024C18A}" srcOrd="0" destOrd="0" presId="urn:microsoft.com/office/officeart/2005/8/layout/cycle3"/>
    <dgm:cxn modelId="{336B41A5-2121-4A46-A286-EC3004DEC9CF}" srcId="{3E9644C5-3F88-4462-8A81-1293AA47FEFE}" destId="{646F81A5-1C92-42F9-BE2E-1B0626A50F6C}" srcOrd="4" destOrd="0" parTransId="{8A1FA3E3-9F55-431E-B002-7F024852AD6F}" sibTransId="{236EF969-3830-47CA-B3E4-A7724A86A569}"/>
    <dgm:cxn modelId="{B9C0C215-C744-4E8A-B280-00CDC7A62069}" type="presParOf" srcId="{5A503640-9F22-44E7-870F-1DDE7D1450B5}" destId="{67128363-5860-48D8-A992-DD7D80C29DD4}" srcOrd="0" destOrd="0" presId="urn:microsoft.com/office/officeart/2005/8/layout/cycle3"/>
    <dgm:cxn modelId="{8350C291-E813-4964-A62E-B095B88F8DDC}" type="presParOf" srcId="{67128363-5860-48D8-A992-DD7D80C29DD4}" destId="{41220873-206F-49D1-A895-F3A0C17BE413}" srcOrd="0" destOrd="0" presId="urn:microsoft.com/office/officeart/2005/8/layout/cycle3"/>
    <dgm:cxn modelId="{B8C4D697-D357-4336-9423-F101B1B7E075}" type="presParOf" srcId="{67128363-5860-48D8-A992-DD7D80C29DD4}" destId="{1BCE2A23-85AD-4009-B6EF-092AAD538172}" srcOrd="1" destOrd="0" presId="urn:microsoft.com/office/officeart/2005/8/layout/cycle3"/>
    <dgm:cxn modelId="{21D13176-5ADA-430C-B935-E48D7FAD8EC4}" type="presParOf" srcId="{67128363-5860-48D8-A992-DD7D80C29DD4}" destId="{E071538C-32D6-416D-A2EC-B009C0F06455}" srcOrd="2" destOrd="0" presId="urn:microsoft.com/office/officeart/2005/8/layout/cycle3"/>
    <dgm:cxn modelId="{F0E52F8A-C732-43FD-86EA-5885F4EC2624}" type="presParOf" srcId="{67128363-5860-48D8-A992-DD7D80C29DD4}" destId="{A1764D8F-8CC7-465E-BADE-85219024C18A}" srcOrd="3" destOrd="0" presId="urn:microsoft.com/office/officeart/2005/8/layout/cycle3"/>
    <dgm:cxn modelId="{F650107B-79EF-404D-882D-714B000479E0}" type="presParOf" srcId="{67128363-5860-48D8-A992-DD7D80C29DD4}" destId="{19E76F38-EDA3-445C-A0EE-336C25CD09D0}" srcOrd="4" destOrd="0" presId="urn:microsoft.com/office/officeart/2005/8/layout/cycle3"/>
    <dgm:cxn modelId="{7F5FB377-4CFF-4D76-B4AF-AF62C4BADC1D}" type="presParOf" srcId="{67128363-5860-48D8-A992-DD7D80C29DD4}" destId="{62E3F532-BFA8-4A13-BBBC-F53B3E01B38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E2A23-85AD-4009-B6EF-092AAD538172}">
      <dsp:nvSpPr>
        <dsp:cNvPr id="0" name=""/>
        <dsp:cNvSpPr/>
      </dsp:nvSpPr>
      <dsp:spPr>
        <a:xfrm>
          <a:off x="896762" y="-22034"/>
          <a:ext cx="3902909" cy="3902909"/>
        </a:xfrm>
        <a:prstGeom prst="circularArrow">
          <a:avLst>
            <a:gd name="adj1" fmla="val 5544"/>
            <a:gd name="adj2" fmla="val 330680"/>
            <a:gd name="adj3" fmla="val 13831723"/>
            <a:gd name="adj4" fmla="val 1735209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220873-206F-49D1-A895-F3A0C17BE413}">
      <dsp:nvSpPr>
        <dsp:cNvPr id="0" name=""/>
        <dsp:cNvSpPr/>
      </dsp:nvSpPr>
      <dsp:spPr>
        <a:xfrm>
          <a:off x="1956509" y="0"/>
          <a:ext cx="1783416" cy="89170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Descoberta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2000039" y="43530"/>
        <a:ext cx="1696356" cy="804648"/>
      </dsp:txXfrm>
    </dsp:sp>
    <dsp:sp modelId="{E071538C-32D6-416D-A2EC-B009C0F06455}">
      <dsp:nvSpPr>
        <dsp:cNvPr id="0" name=""/>
        <dsp:cNvSpPr/>
      </dsp:nvSpPr>
      <dsp:spPr>
        <a:xfrm>
          <a:off x="3717368" y="1125344"/>
          <a:ext cx="1783416" cy="89170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Ensaios  não clínicos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3760898" y="1168874"/>
        <a:ext cx="1696356" cy="804648"/>
      </dsp:txXfrm>
    </dsp:sp>
    <dsp:sp modelId="{A1764D8F-8CC7-465E-BADE-85219024C18A}">
      <dsp:nvSpPr>
        <dsp:cNvPr id="0" name=""/>
        <dsp:cNvSpPr/>
      </dsp:nvSpPr>
      <dsp:spPr>
        <a:xfrm>
          <a:off x="3556497" y="2736675"/>
          <a:ext cx="1783416" cy="891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Ensaios Clínicos</a:t>
          </a:r>
          <a:endParaRPr lang="pt-BR" sz="1800" kern="1200" dirty="0"/>
        </a:p>
      </dsp:txBody>
      <dsp:txXfrm>
        <a:off x="3600027" y="2780205"/>
        <a:ext cx="1696356" cy="804648"/>
      </dsp:txXfrm>
    </dsp:sp>
    <dsp:sp modelId="{19E76F38-EDA3-445C-A0EE-336C25CD09D0}">
      <dsp:nvSpPr>
        <dsp:cNvPr id="0" name=""/>
        <dsp:cNvSpPr/>
      </dsp:nvSpPr>
      <dsp:spPr>
        <a:xfrm>
          <a:off x="494691" y="2817099"/>
          <a:ext cx="1783416" cy="891708"/>
        </a:xfrm>
        <a:prstGeom prst="roundRect">
          <a:avLst/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Registro e Comercialização</a:t>
          </a:r>
          <a:endParaRPr lang="pt-BR" sz="1800" kern="1200" dirty="0"/>
        </a:p>
      </dsp:txBody>
      <dsp:txXfrm>
        <a:off x="538221" y="2860629"/>
        <a:ext cx="1696356" cy="804648"/>
      </dsp:txXfrm>
    </dsp:sp>
    <dsp:sp modelId="{62E3F532-BFA8-4A13-BBBC-F53B3E01B38D}">
      <dsp:nvSpPr>
        <dsp:cNvPr id="0" name=""/>
        <dsp:cNvSpPr/>
      </dsp:nvSpPr>
      <dsp:spPr>
        <a:xfrm>
          <a:off x="172964" y="1208456"/>
          <a:ext cx="1783416" cy="891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Monitoramento Pós-Mercado</a:t>
          </a:r>
          <a:endParaRPr lang="pt-BR" sz="1800" kern="1200" dirty="0"/>
        </a:p>
      </dsp:txBody>
      <dsp:txXfrm>
        <a:off x="216494" y="1251986"/>
        <a:ext cx="1696356" cy="804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91"/>
          </a:xfrm>
          <a:prstGeom prst="rect">
            <a:avLst/>
          </a:prstGeom>
        </p:spPr>
        <p:txBody>
          <a:bodyPr vert="horz" lIns="91558" tIns="45779" rIns="91558" bIns="4577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8791"/>
          </a:xfrm>
          <a:prstGeom prst="rect">
            <a:avLst/>
          </a:prstGeom>
        </p:spPr>
        <p:txBody>
          <a:bodyPr vert="horz" lIns="91558" tIns="45779" rIns="91558" bIns="45779" rtlCol="0"/>
          <a:lstStyle>
            <a:lvl1pPr algn="r">
              <a:defRPr sz="1200"/>
            </a:lvl1pPr>
          </a:lstStyle>
          <a:p>
            <a:fld id="{43AE25A4-DF30-42CE-8CEB-397C1A4843A7}" type="datetimeFigureOut">
              <a:rPr lang="pt-BR" smtClean="0"/>
              <a:pPr/>
              <a:t>28/10/2015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285338"/>
            <a:ext cx="2889938" cy="488791"/>
          </a:xfrm>
          <a:prstGeom prst="rect">
            <a:avLst/>
          </a:prstGeom>
        </p:spPr>
        <p:txBody>
          <a:bodyPr vert="horz" lIns="91558" tIns="45779" rIns="91558" bIns="4577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7607" y="9285338"/>
            <a:ext cx="2889938" cy="488791"/>
          </a:xfrm>
          <a:prstGeom prst="rect">
            <a:avLst/>
          </a:prstGeom>
        </p:spPr>
        <p:txBody>
          <a:bodyPr vert="horz" lIns="91558" tIns="45779" rIns="91558" bIns="45779" rtlCol="0" anchor="b"/>
          <a:lstStyle>
            <a:lvl1pPr algn="r">
              <a:defRPr sz="1200"/>
            </a:lvl1pPr>
          </a:lstStyle>
          <a:p>
            <a:fld id="{3FA56C77-4E1E-4728-B9DD-F51F41A00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075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89261"/>
          </a:xfrm>
          <a:prstGeom prst="rect">
            <a:avLst/>
          </a:prstGeom>
        </p:spPr>
        <p:txBody>
          <a:bodyPr vert="horz" lIns="89904" tIns="44952" rIns="89904" bIns="4495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89261"/>
          </a:xfrm>
          <a:prstGeom prst="rect">
            <a:avLst/>
          </a:prstGeom>
        </p:spPr>
        <p:txBody>
          <a:bodyPr vert="horz" lIns="89904" tIns="44952" rIns="89904" bIns="44952" rtlCol="0"/>
          <a:lstStyle>
            <a:lvl1pPr algn="r">
              <a:defRPr sz="1200"/>
            </a:lvl1pPr>
          </a:lstStyle>
          <a:p>
            <a:fld id="{27888C2E-3810-4AFB-9408-41C388A796E7}" type="datetimeFigureOut">
              <a:rPr lang="pt-BR" smtClean="0"/>
              <a:pPr/>
              <a:t>28/10/2015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04" tIns="44952" rIns="89904" bIns="44952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598" y="4644065"/>
            <a:ext cx="5335893" cy="4398652"/>
          </a:xfrm>
          <a:prstGeom prst="rect">
            <a:avLst/>
          </a:prstGeom>
        </p:spPr>
        <p:txBody>
          <a:bodyPr vert="horz" lIns="89904" tIns="44952" rIns="89904" bIns="44952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285002"/>
            <a:ext cx="2890665" cy="489261"/>
          </a:xfrm>
          <a:prstGeom prst="rect">
            <a:avLst/>
          </a:prstGeom>
        </p:spPr>
        <p:txBody>
          <a:bodyPr vert="horz" lIns="89904" tIns="44952" rIns="89904" bIns="4495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6866" y="9285002"/>
            <a:ext cx="2890665" cy="489261"/>
          </a:xfrm>
          <a:prstGeom prst="rect">
            <a:avLst/>
          </a:prstGeom>
        </p:spPr>
        <p:txBody>
          <a:bodyPr vert="horz" lIns="89904" tIns="44952" rIns="89904" bIns="44952" rtlCol="0" anchor="b"/>
          <a:lstStyle>
            <a:lvl1pPr algn="r">
              <a:defRPr sz="1200"/>
            </a:lvl1pPr>
          </a:lstStyle>
          <a:p>
            <a:fld id="{45CC6FB0-B675-465E-B399-F5FA329B34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1054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5786" y="1571612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879A5A-2E65-469E-A5F5-F92792E1FED6}" type="datetimeFigureOut">
              <a:rPr lang="pt-BR" smtClean="0"/>
              <a:pPr/>
              <a:t>28/10/2015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E54F5E-17BB-49F8-9BA7-6EA56A3C458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" name="Picture 2" descr="http://www.sxc.hu/pic/l/d/de/designusf/1390436_51548905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2700" y="3159280"/>
            <a:ext cx="9169400" cy="371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pic>
        <p:nvPicPr>
          <p:cNvPr id="5" name="Imagem 4" descr="0 logo anvisa horiz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29256" y="6143644"/>
            <a:ext cx="3222980" cy="500066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815B3A-BD25-4CD4-8D10-4BCF759CBE7D}" type="datetimeFigureOut">
              <a:rPr lang="pt-BR" smtClean="0"/>
              <a:t>28/10/2015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62769D-BAE9-498F-BDD7-56AB8BC58B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45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sxc.hu/pic/l/d/de/designusf/1390436_51548905.jpg"/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angulado 7"/>
          <p:cNvCxnSpPr/>
          <p:nvPr userDrawn="1"/>
        </p:nvCxnSpPr>
        <p:spPr>
          <a:xfrm>
            <a:off x="467543" y="-1"/>
            <a:ext cx="1368153" cy="1004829"/>
          </a:xfrm>
          <a:prstGeom prst="bentConnector3">
            <a:avLst>
              <a:gd name="adj1" fmla="val -2079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angulado 8"/>
          <p:cNvCxnSpPr/>
          <p:nvPr userDrawn="1"/>
        </p:nvCxnSpPr>
        <p:spPr>
          <a:xfrm>
            <a:off x="0" y="260648"/>
            <a:ext cx="9144000" cy="482570"/>
          </a:xfrm>
          <a:prstGeom prst="bentConnector3">
            <a:avLst>
              <a:gd name="adj1" fmla="val 53506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 userDrawn="1"/>
        </p:nvCxnSpPr>
        <p:spPr>
          <a:xfrm>
            <a:off x="0" y="1004828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 userDrawn="1"/>
        </p:nvSpPr>
        <p:spPr>
          <a:xfrm>
            <a:off x="611560" y="40466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Agência Nacional de Vigilância Sanitária</a:t>
            </a:r>
            <a:r>
              <a:rPr lang="pt-BR" sz="1600" b="1" baseline="0" dirty="0" smtClean="0">
                <a:solidFill>
                  <a:schemeClr val="accent1">
                    <a:lumMod val="75000"/>
                  </a:schemeClr>
                </a:solidFill>
              </a:rPr>
              <a:t> |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Anvisa</a:t>
            </a:r>
            <a:endParaRPr lang="pt-B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9" r:id="rId2"/>
    <p:sldLayoutId id="2147483770" r:id="rId3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1249363"/>
            <a:ext cx="9193213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81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94988" y="1797690"/>
            <a:ext cx="7737452" cy="4110998"/>
          </a:xfrm>
          <a:prstGeom prst="rect">
            <a:avLst/>
          </a:prstGeom>
          <a:ln w="9398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7B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Regulamentar as pesquisas clínicas para </a:t>
            </a: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 garantir a segurança e a validade dos </a:t>
            </a: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dados e as </a:t>
            </a: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Boas Práticas </a:t>
            </a: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Clínicas (BPC), de acordo com as diretrizes internacionais;</a:t>
            </a:r>
            <a:endParaRPr lang="pt-BR" sz="18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Avaliar </a:t>
            </a: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o protocolo e autorizar a condução dos estudos clínicos (fase I, II e III</a:t>
            </a: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  <a:endParaRPr lang="pt-BR" sz="18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Avaliar a qualidade e a segurança do medicamento </a:t>
            </a: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experimental;</a:t>
            </a:r>
            <a:endParaRPr lang="pt-BR" sz="18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Inspecionar </a:t>
            </a: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os centros de pesquisa </a:t>
            </a: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para </a:t>
            </a: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verificar a aderência às Boas Práticas Clínicas nos </a:t>
            </a: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estudos.</a:t>
            </a:r>
            <a:endParaRPr lang="pt-BR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algn="just">
              <a:lnSpc>
                <a:spcPct val="150000"/>
              </a:lnSpc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sz="1800" b="1" i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sz="1800" b="1" i="1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CaixaDeTexto 23"/>
          <p:cNvSpPr txBox="1">
            <a:spLocks noChangeArrowheads="1"/>
          </p:cNvSpPr>
          <p:nvPr/>
        </p:nvSpPr>
        <p:spPr bwMode="auto">
          <a:xfrm>
            <a:off x="828055" y="908720"/>
            <a:ext cx="7272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b="1" dirty="0" smtClean="0">
                <a:solidFill>
                  <a:schemeClr val="accent1">
                    <a:lumMod val="50000"/>
                  </a:schemeClr>
                </a:solidFill>
              </a:rPr>
              <a:t>O papel da Anvisa nas pesquisas clínicas</a:t>
            </a:r>
            <a:endParaRPr lang="pt-BR" alt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7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23"/>
          <p:cNvSpPr txBox="1">
            <a:spLocks noChangeArrowheads="1"/>
          </p:cNvSpPr>
          <p:nvPr/>
        </p:nvSpPr>
        <p:spPr bwMode="auto">
          <a:xfrm>
            <a:off x="828055" y="1023119"/>
            <a:ext cx="7272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b="1" dirty="0" err="1" smtClean="0">
                <a:solidFill>
                  <a:schemeClr val="accent1">
                    <a:lumMod val="50000"/>
                  </a:schemeClr>
                </a:solidFill>
              </a:rPr>
              <a:t>Fosfoetanolamina</a:t>
            </a:r>
            <a:endParaRPr lang="pt-BR" alt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7544" y="1498112"/>
            <a:ext cx="8352928" cy="2378216"/>
          </a:xfrm>
          <a:prstGeom prst="rect">
            <a:avLst/>
          </a:prstGeom>
          <a:ln w="9398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7B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ANVISA forneceu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esclarecimentos sobre registro de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novos medicamentos;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Não foram protocolados na ANVISA solicitação para realização dos ensaios clínicos ou dossiê para registro.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pt-BR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pt-BR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07" y="3140968"/>
            <a:ext cx="2304256" cy="326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886" y="3174107"/>
            <a:ext cx="208667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24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23"/>
          <p:cNvSpPr txBox="1">
            <a:spLocks noChangeArrowheads="1"/>
          </p:cNvSpPr>
          <p:nvPr/>
        </p:nvSpPr>
        <p:spPr bwMode="auto">
          <a:xfrm>
            <a:off x="828055" y="1023119"/>
            <a:ext cx="7272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b="1" dirty="0" err="1" smtClean="0">
                <a:solidFill>
                  <a:schemeClr val="accent1">
                    <a:lumMod val="50000"/>
                  </a:schemeClr>
                </a:solidFill>
              </a:rPr>
              <a:t>Fosfoetanolamina</a:t>
            </a:r>
            <a:endParaRPr lang="pt-BR" alt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536" y="1988840"/>
            <a:ext cx="8280920" cy="4495719"/>
          </a:xfrm>
          <a:prstGeom prst="rect">
            <a:avLst/>
          </a:prstGeom>
          <a:ln w="9398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7B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ANVISA orienta o aperfeiçoamento nos protocolos de desenvolvimento de estudos clínicos </a:t>
            </a: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quando eles são apresentados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para avaliação em </a:t>
            </a:r>
            <a:r>
              <a:rPr lang="pt-BR" sz="2000" dirty="0" err="1" smtClean="0">
                <a:solidFill>
                  <a:schemeClr val="accent1">
                    <a:lumMod val="50000"/>
                  </a:schemeClr>
                </a:solidFill>
              </a:rPr>
              <a:t>pré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-submissão;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ANVISA orienta o aperfeiçoamento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na documentação de registro </a:t>
            </a: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apresentada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para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avaliação em </a:t>
            </a:r>
            <a:r>
              <a:rPr lang="pt-BR" sz="2000" dirty="0" err="1" smtClean="0">
                <a:solidFill>
                  <a:schemeClr val="accent1">
                    <a:lumMod val="50000"/>
                  </a:schemeClr>
                </a:solidFill>
              </a:rPr>
              <a:t>pré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-submissão;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Por se tratar de desenvolvimento de inovação radical no Brasil, esses processos terão </a:t>
            </a: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prioridade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 de análise.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0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10"/>
          <p:cNvSpPr txBox="1">
            <a:spLocks noChangeArrowheads="1"/>
          </p:cNvSpPr>
          <p:nvPr/>
        </p:nvSpPr>
        <p:spPr bwMode="auto">
          <a:xfrm>
            <a:off x="1619672" y="2636912"/>
            <a:ext cx="612559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Sítio eletrônico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algn="ctr" eaLnBrk="1" hangingPunct="1"/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http://www.anvisa.gov.br</a:t>
            </a:r>
          </a:p>
          <a:p>
            <a:pPr algn="ctr" eaLnBrk="1" hangingPunct="1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 </a:t>
            </a:r>
            <a:endParaRPr lang="pt-BR" sz="1400" b="1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algn="ctr" eaLnBrk="1" hangingPunct="1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Central de Atendimento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algn="ctr" eaLnBrk="1" hangingPunct="1"/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0800 642 9782. </a:t>
            </a:r>
          </a:p>
          <a:p>
            <a:pPr algn="ctr" eaLnBrk="1" hangingPunct="1"/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Ligação gratuita de qualquer estado do Brasil. </a:t>
            </a:r>
          </a:p>
          <a:p>
            <a:pPr algn="ctr" eaLnBrk="1" hangingPunct="1"/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O horário de funcionamento é das 7h30 às 19h30, de segunda a sexta-feira, exceto feriados. </a:t>
            </a:r>
          </a:p>
          <a:p>
            <a:pPr algn="ctr" eaLnBrk="1" hangingPunct="1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 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algn="ctr" eaLnBrk="1" hangingPunct="1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Fale Conosco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algn="ctr" eaLnBrk="1" hangingPunct="1"/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http://www.anvisa.gov.br/institucional/faleconosco/FaleConosco.asp</a:t>
            </a:r>
          </a:p>
          <a:p>
            <a:pPr algn="ctr" eaLnBrk="1" hangingPunct="1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 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algn="ctr" eaLnBrk="1" hangingPunct="1"/>
            <a:r>
              <a:rPr lang="pt-BR" sz="1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Atendimento </a:t>
            </a:r>
            <a:r>
              <a:rPr lang="pt-BR" sz="1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Eletrônico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algn="ctr" eaLnBrk="1" hangingPunct="1"/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http://portal.anvisa.gov.br/wps/portal/anvisa/ouvidoria</a:t>
            </a:r>
          </a:p>
          <a:p>
            <a:pPr algn="ctr" eaLnBrk="1" hangingPunct="1"/>
            <a:r>
              <a:rPr lang="pt-BR" sz="1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Twitter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: @</a:t>
            </a:r>
            <a:r>
              <a:rPr lang="pt-BR" sz="1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anvisa_oficial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Imagem 4" descr="GF MS Anvisa SUS periodo eleiora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424" y="6161962"/>
            <a:ext cx="6743752" cy="50628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205333" y="1530370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Obrigado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76797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3"/>
          <p:cNvSpPr txBox="1">
            <a:spLocks noChangeArrowheads="1"/>
          </p:cNvSpPr>
          <p:nvPr/>
        </p:nvSpPr>
        <p:spPr bwMode="auto">
          <a:xfrm>
            <a:off x="828055" y="1023119"/>
            <a:ext cx="7272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b="1" dirty="0" smtClean="0">
                <a:solidFill>
                  <a:schemeClr val="accent1">
                    <a:lumMod val="50000"/>
                  </a:schemeClr>
                </a:solidFill>
              </a:rPr>
              <a:t>Regulação Sanitária</a:t>
            </a:r>
            <a:endParaRPr lang="pt-BR" alt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331641" y="1916832"/>
            <a:ext cx="6599536" cy="3528392"/>
            <a:chOff x="1649413" y="1208539"/>
            <a:chExt cx="5722937" cy="3611563"/>
          </a:xfrm>
        </p:grpSpPr>
        <p:sp>
          <p:nvSpPr>
            <p:cNvPr id="5" name="AutoShape 10"/>
            <p:cNvSpPr>
              <a:spLocks noChangeArrowheads="1"/>
            </p:cNvSpPr>
            <p:nvPr/>
          </p:nvSpPr>
          <p:spPr bwMode="auto">
            <a:xfrm>
              <a:off x="1649413" y="1208539"/>
              <a:ext cx="2320925" cy="1662113"/>
            </a:xfrm>
            <a:prstGeom prst="rightArrow">
              <a:avLst>
                <a:gd name="adj1" fmla="val 50000"/>
                <a:gd name="adj2" fmla="val 50551"/>
              </a:avLst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  <a:alpha val="50000"/>
                  </a:schemeClr>
                </a:gs>
                <a:gs pos="100000">
                  <a:schemeClr val="tx2">
                    <a:alpha val="50000"/>
                  </a:schemeClr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pt-BR" b="1" dirty="0">
                  <a:solidFill>
                    <a:srgbClr val="FF0000"/>
                  </a:solidFill>
                  <a:latin typeface="+mn-lt"/>
                  <a:cs typeface="+mn-cs"/>
                </a:rPr>
                <a:t>PROTEGER</a:t>
              </a:r>
              <a:r>
                <a:rPr lang="pt-BR" sz="14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 A SAÚDE</a:t>
              </a:r>
            </a:p>
            <a:p>
              <a:pPr algn="ctr" eaLnBrk="0" hangingPunct="0">
                <a:defRPr/>
              </a:pPr>
              <a:r>
                <a:rPr lang="pt-BR" sz="14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 DA POPULAÇÃO</a:t>
              </a:r>
            </a:p>
          </p:txBody>
        </p:sp>
        <p:sp>
          <p:nvSpPr>
            <p:cNvPr id="6" name="Retângulo de cantos arredondados 5"/>
            <p:cNvSpPr/>
            <p:nvPr/>
          </p:nvSpPr>
          <p:spPr>
            <a:xfrm>
              <a:off x="4356100" y="1394277"/>
              <a:ext cx="2998788" cy="129698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/>
                <a:t>Minimizar riscos à saúde decorrentes da produção e do consumo de bens e serviços</a:t>
              </a:r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>
              <a:off x="1666875" y="3157989"/>
              <a:ext cx="2320925" cy="1662113"/>
            </a:xfrm>
            <a:prstGeom prst="rightArrow">
              <a:avLst>
                <a:gd name="adj1" fmla="val 50000"/>
                <a:gd name="adj2" fmla="val 50551"/>
              </a:avLst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  <a:alpha val="50000"/>
                  </a:schemeClr>
                </a:gs>
                <a:gs pos="100000">
                  <a:schemeClr val="tx2">
                    <a:alpha val="50000"/>
                  </a:schemeClr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pt-BR" b="1" dirty="0">
                  <a:solidFill>
                    <a:srgbClr val="FF0000"/>
                  </a:solidFill>
                  <a:latin typeface="+mn-lt"/>
                  <a:cs typeface="+mn-cs"/>
                </a:rPr>
                <a:t>PROMOVER</a:t>
              </a:r>
              <a:r>
                <a:rPr lang="pt-BR" sz="14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 A SAÚDE </a:t>
              </a:r>
            </a:p>
            <a:p>
              <a:pPr algn="ctr" eaLnBrk="0" hangingPunct="0">
                <a:defRPr/>
              </a:pPr>
              <a:r>
                <a:rPr lang="pt-BR" sz="1400" b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DA POUPLAÇÃO</a:t>
              </a:r>
            </a:p>
          </p:txBody>
        </p:sp>
        <p:sp>
          <p:nvSpPr>
            <p:cNvPr id="8" name="Retângulo de cantos arredondados 7"/>
            <p:cNvSpPr/>
            <p:nvPr/>
          </p:nvSpPr>
          <p:spPr>
            <a:xfrm>
              <a:off x="4373563" y="3345314"/>
              <a:ext cx="2998787" cy="1295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/>
                <a:t>Ampliar o acesso a bens e serviços que melhorem a saúde e a qualidade de vida da população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5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23"/>
          <p:cNvSpPr txBox="1">
            <a:spLocks noChangeArrowheads="1"/>
          </p:cNvSpPr>
          <p:nvPr/>
        </p:nvSpPr>
        <p:spPr bwMode="auto">
          <a:xfrm>
            <a:off x="864486" y="980728"/>
            <a:ext cx="7272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b="1" dirty="0" smtClean="0">
                <a:solidFill>
                  <a:schemeClr val="accent1">
                    <a:lumMod val="50000"/>
                  </a:schemeClr>
                </a:solidFill>
              </a:rPr>
              <a:t>Regulação de Medicamentos</a:t>
            </a:r>
            <a:endParaRPr lang="pt-BR" alt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814302990"/>
              </p:ext>
            </p:extLst>
          </p:nvPr>
        </p:nvGraphicFramePr>
        <p:xfrm>
          <a:off x="2075024" y="1973064"/>
          <a:ext cx="5593320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9000"/>
            <a:ext cx="12684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73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23"/>
          <p:cNvSpPr txBox="1">
            <a:spLocks noChangeArrowheads="1"/>
          </p:cNvSpPr>
          <p:nvPr/>
        </p:nvSpPr>
        <p:spPr bwMode="auto">
          <a:xfrm>
            <a:off x="828055" y="1268760"/>
            <a:ext cx="7272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b="1" dirty="0" smtClean="0">
                <a:solidFill>
                  <a:schemeClr val="accent1">
                    <a:lumMod val="50000"/>
                  </a:schemeClr>
                </a:solidFill>
              </a:rPr>
              <a:t>Regulação de Medicamentos: base legal</a:t>
            </a:r>
            <a:endParaRPr lang="pt-BR" alt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598808" y="2132856"/>
            <a:ext cx="8246072" cy="331236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pt-BR" sz="2400" b="1" dirty="0" smtClean="0">
                <a:latin typeface="+mn-lt"/>
              </a:rPr>
              <a:t>Lei n.º 6360/1976</a:t>
            </a:r>
            <a:r>
              <a:rPr lang="pt-BR" sz="1800" dirty="0">
                <a:latin typeface="+mn-lt"/>
              </a:rPr>
              <a:t/>
            </a:r>
            <a:br>
              <a:rPr lang="pt-BR" sz="1800" dirty="0">
                <a:latin typeface="+mn-lt"/>
              </a:rPr>
            </a:br>
            <a:endParaRPr lang="pt-BR" sz="1800" dirty="0" smtClean="0">
              <a:latin typeface="+mn-lt"/>
            </a:endParaRPr>
          </a:p>
          <a:p>
            <a:pPr algn="l">
              <a:spcBef>
                <a:spcPts val="0"/>
              </a:spcBef>
            </a:pPr>
            <a:r>
              <a:rPr lang="pt-BR" sz="1400" dirty="0" smtClean="0"/>
              <a:t>“</a:t>
            </a:r>
            <a:r>
              <a:rPr lang="pt-BR" sz="1400" b="1" dirty="0" smtClean="0"/>
              <a:t>Art. 12 </a:t>
            </a:r>
            <a:r>
              <a:rPr lang="pt-BR" sz="1600" b="1" dirty="0" smtClean="0"/>
              <a:t>Nenhum</a:t>
            </a:r>
            <a:r>
              <a:rPr lang="pt-BR" sz="1400" dirty="0" smtClean="0"/>
              <a:t> dos produtos de que trata esta Lei, inclusive os importados, poderá ser industrializado, exposto à venda ou entregue ao consumo </a:t>
            </a:r>
            <a:r>
              <a:rPr lang="pt-BR" sz="1600" b="1" dirty="0" smtClean="0"/>
              <a:t>antes de registrado </a:t>
            </a:r>
            <a:r>
              <a:rPr lang="pt-BR" sz="1400" dirty="0" smtClean="0"/>
              <a:t>no Ministério da Saúde.”</a:t>
            </a:r>
            <a:br>
              <a:rPr lang="pt-BR" sz="1400" dirty="0" smtClean="0"/>
            </a:br>
            <a:r>
              <a:rPr lang="pt-BR" sz="1400" dirty="0" smtClean="0">
                <a:latin typeface="+mn-lt"/>
              </a:rPr>
              <a:t>			</a:t>
            </a:r>
          </a:p>
          <a:p>
            <a:pPr algn="l">
              <a:spcBef>
                <a:spcPts val="0"/>
              </a:spcBef>
            </a:pPr>
            <a:r>
              <a:rPr lang="pt-BR" sz="1400" dirty="0" smtClean="0"/>
              <a:t>“</a:t>
            </a:r>
            <a:r>
              <a:rPr lang="pt-BR" sz="1400" b="1" dirty="0" smtClean="0"/>
              <a:t>Art. 16 </a:t>
            </a:r>
            <a:r>
              <a:rPr lang="pt-BR" sz="1400" dirty="0" smtClean="0"/>
              <a:t>O </a:t>
            </a:r>
            <a:r>
              <a:rPr lang="pt-BR" sz="1400" b="1" dirty="0" smtClean="0"/>
              <a:t>registro</a:t>
            </a:r>
            <a:r>
              <a:rPr lang="pt-BR" sz="1400" dirty="0" smtClean="0"/>
              <a:t> de drogas, medicamentos, insumos farmacêuticos e correlatos, dadas as suas características sanitárias, medicamentosas ou profiláticas, curativas, paliativas, ou mesmo para fins de diagnóstico, fica sujeito, além do atendimento das exigências próprias, aos seguintes requisitos específicos:</a:t>
            </a:r>
          </a:p>
          <a:p>
            <a:pPr algn="l">
              <a:spcBef>
                <a:spcPts val="0"/>
              </a:spcBef>
            </a:pPr>
            <a:r>
              <a:rPr lang="pt-BR" sz="1400" dirty="0" smtClean="0"/>
              <a:t>(...)</a:t>
            </a:r>
          </a:p>
          <a:p>
            <a:pPr algn="l">
              <a:spcBef>
                <a:spcPts val="0"/>
              </a:spcBef>
            </a:pPr>
            <a:r>
              <a:rPr lang="pt-BR" sz="1400" dirty="0" smtClean="0"/>
              <a:t>II - que o produto, através de </a:t>
            </a:r>
            <a:r>
              <a:rPr lang="pt-BR" sz="1600" b="1" dirty="0" smtClean="0"/>
              <a:t>comprovação científica e de análise</a:t>
            </a:r>
            <a:r>
              <a:rPr lang="pt-BR" sz="1400" dirty="0" smtClean="0"/>
              <a:t>, seja reconhecido como </a:t>
            </a:r>
            <a:r>
              <a:rPr lang="pt-BR" sz="1600" b="1" dirty="0" smtClean="0"/>
              <a:t>seguro e eficaz </a:t>
            </a:r>
            <a:r>
              <a:rPr lang="pt-BR" sz="1400" dirty="0" smtClean="0"/>
              <a:t>para o uso a que se propõe, e possua a identidade, atividade, qualidade, pureza e inocuidade necessárias;</a:t>
            </a:r>
          </a:p>
          <a:p>
            <a:pPr algn="l">
              <a:spcBef>
                <a:spcPts val="0"/>
              </a:spcBef>
            </a:pPr>
            <a:r>
              <a:rPr lang="pt-BR" sz="1400" dirty="0" smtClean="0"/>
              <a:t>III - tratando-se de </a:t>
            </a:r>
            <a:r>
              <a:rPr lang="pt-BR" sz="1600" b="1" dirty="0" smtClean="0"/>
              <a:t>produto novo</a:t>
            </a:r>
            <a:r>
              <a:rPr lang="pt-BR" sz="1400" dirty="0" smtClean="0"/>
              <a:t>, que sejam oferecidas </a:t>
            </a:r>
            <a:r>
              <a:rPr lang="pt-BR" sz="1600" b="1" dirty="0" smtClean="0"/>
              <a:t>amplas informações sobre a sua composição e o seu uso, para avaliação de sua natureza e determinação do grau de segurança e eficácia necessários</a:t>
            </a:r>
            <a:r>
              <a:rPr lang="pt-BR" sz="1400" dirty="0" smtClean="0"/>
              <a:t>” </a:t>
            </a:r>
            <a:endParaRPr lang="pt-B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842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00034" y="1484784"/>
            <a:ext cx="807249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RDC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nº 09/2015</a:t>
            </a:r>
          </a:p>
          <a:p>
            <a:endParaRPr lang="pt-BR" sz="8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pt-BR" sz="1400" dirty="0">
                <a:solidFill>
                  <a:schemeClr val="accent1">
                    <a:lumMod val="50000"/>
                  </a:schemeClr>
                </a:solidFill>
              </a:rPr>
              <a:t>“Art. 1º Esta Resolução tem o objetivo de 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definir os procedimentos e requisitos para realização de ensaios clínicos com medicamentos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</a:rPr>
              <a:t> incluindo a submissão do Dossiê de Desenvolvimento Clínico de Medicamento (DDCM) a ser aprovado pela Anvisa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</a:rPr>
              <a:t>.”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</a:rPr>
              <a:t>Adota um modelo de regulação 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harmonizado com as principais agências </a:t>
            </a: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</a:rPr>
              <a:t>internacionais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pt-BR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buFont typeface="Wingdings" pitchFamily="2" charset="2"/>
              <a:buChar char="ü"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</a:rPr>
              <a:t>Define </a:t>
            </a:r>
            <a:r>
              <a:rPr lang="pt-BR" sz="1400" b="1" dirty="0" smtClean="0">
                <a:solidFill>
                  <a:schemeClr val="accent1">
                    <a:lumMod val="50000"/>
                  </a:schemeClr>
                </a:solidFill>
              </a:rPr>
              <a:t>prazos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</a:rPr>
              <a:t> para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</a:rPr>
              <a:t>que a Anvisa realize a avaliação dos Dossiês de Desenvolvimento Clínico de Medicamento (DDCM)  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</a:rPr>
              <a:t>Incentiva o desenvolvimento de </a:t>
            </a:r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pesquisas em território </a:t>
            </a:r>
            <a:r>
              <a:rPr lang="pt-BR" sz="1400" b="1" dirty="0" smtClean="0">
                <a:solidFill>
                  <a:schemeClr val="accent1">
                    <a:lumMod val="50000"/>
                  </a:schemeClr>
                </a:solidFill>
              </a:rPr>
              <a:t>nacional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pt-BR" sz="1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800" b="1" dirty="0" smtClean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endParaRPr lang="pt-BR" sz="8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endParaRPr lang="pt-BR" sz="8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RDC nº 37/2014</a:t>
            </a:r>
          </a:p>
          <a:p>
            <a:endParaRPr lang="pt-BR" sz="800" dirty="0" smtClean="0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Priorização da análise técnica de petições 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de </a:t>
            </a: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registro, pós-registro e anuência prévia em pesquisa clínica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endParaRPr lang="pt-BR" sz="800" dirty="0" smtClean="0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com 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inovação radical fabricado no País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ou que atendam sua regra de origem ou Processo Produtivo Básico, desde que o núcleo tecnológico do produto também seja fabricado no País;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</a:t>
            </a:r>
          </a:p>
          <a:p>
            <a:pPr algn="just"/>
            <a:endParaRPr lang="pt-BR" sz="8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CaixaDeTexto 23"/>
          <p:cNvSpPr txBox="1">
            <a:spLocks noChangeArrowheads="1"/>
          </p:cNvSpPr>
          <p:nvPr/>
        </p:nvSpPr>
        <p:spPr bwMode="auto">
          <a:xfrm>
            <a:off x="828055" y="908720"/>
            <a:ext cx="7272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b="1" dirty="0" smtClean="0">
                <a:solidFill>
                  <a:schemeClr val="accent1">
                    <a:lumMod val="50000"/>
                  </a:schemeClr>
                </a:solidFill>
              </a:rPr>
              <a:t>Regulação de Medicamentos: normativas</a:t>
            </a:r>
            <a:endParaRPr lang="pt-BR" alt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3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62940" y="1582130"/>
            <a:ext cx="7737452" cy="5028172"/>
          </a:xfrm>
          <a:prstGeom prst="rect">
            <a:avLst/>
          </a:prstGeom>
          <a:ln w="9398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7B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FFFFFF"/>
              </a:buCl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RDC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nº 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60/2014</a:t>
            </a:r>
          </a:p>
          <a:p>
            <a:pPr lvl="1" algn="just"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sz="800" b="1" i="1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0" lvl="1" algn="just"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35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“</a:t>
            </a:r>
            <a:r>
              <a:rPr lang="pt-BR" sz="135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Art</a:t>
            </a:r>
            <a:r>
              <a:rPr lang="pt-BR" sz="135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. </a:t>
            </a:r>
            <a:r>
              <a:rPr lang="pt-BR" sz="135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2º </a:t>
            </a:r>
            <a:r>
              <a:rPr lang="pt-BR" sz="135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Esta Resolução possui o objetivo de estabelecer os </a:t>
            </a:r>
            <a:r>
              <a:rPr lang="pt-BR" sz="135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critérios e a </a:t>
            </a:r>
            <a:r>
              <a:rPr lang="pt-BR" sz="135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documentação </a:t>
            </a:r>
            <a:r>
              <a:rPr lang="pt-BR" sz="135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mínima </a:t>
            </a:r>
            <a:r>
              <a:rPr lang="pt-BR" sz="135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necessária</a:t>
            </a:r>
            <a:r>
              <a:rPr lang="pt-BR" sz="135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para a </a:t>
            </a:r>
            <a:r>
              <a:rPr lang="pt-BR" sz="135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concessão e renovação do registro de medicamentos </a:t>
            </a:r>
            <a:r>
              <a:rPr lang="pt-BR" sz="135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com princípios ativos sintéticos e semissintéticos, classificados como novos, genéricos e similares, visando </a:t>
            </a:r>
            <a:r>
              <a:rPr lang="pt-BR" sz="135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garantir a qualidade, segurança e eficácia</a:t>
            </a:r>
            <a:r>
              <a:rPr lang="pt-BR" sz="135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destes medicamentos</a:t>
            </a:r>
            <a:r>
              <a:rPr lang="pt-BR" sz="135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.”</a:t>
            </a:r>
            <a:endParaRPr lang="pt-BR" sz="135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lvl="1" indent="0" algn="just">
              <a:buClr>
                <a:srgbClr val="FFFFFF"/>
              </a:buCl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3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	</a:t>
            </a:r>
            <a:endParaRPr lang="pt-BR" sz="13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lvl="1" algn="just"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35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“</a:t>
            </a:r>
            <a:r>
              <a:rPr lang="pt-BR" sz="135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Art. 24</a:t>
            </a:r>
            <a:r>
              <a:rPr lang="pt-BR" sz="135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A </a:t>
            </a:r>
            <a:r>
              <a:rPr lang="pt-BR" sz="135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petição de </a:t>
            </a:r>
            <a:r>
              <a:rPr lang="pt-BR" sz="135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registro </a:t>
            </a:r>
            <a:r>
              <a:rPr lang="pt-BR" sz="135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... </a:t>
            </a:r>
            <a:r>
              <a:rPr lang="pt-BR" sz="135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deverá estar acompanhada de:</a:t>
            </a:r>
          </a:p>
          <a:p>
            <a:pPr marL="0" lvl="1" algn="just"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35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		</a:t>
            </a:r>
            <a:r>
              <a:rPr lang="pt-BR" sz="135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 </a:t>
            </a:r>
            <a:r>
              <a:rPr lang="pt-BR" sz="135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- relatório de segurança e eficácia de acordo com guia específico, contendo:</a:t>
            </a:r>
          </a:p>
          <a:p>
            <a:pPr marL="0" lvl="1" algn="just"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35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			a</a:t>
            </a:r>
            <a:r>
              <a:rPr lang="pt-BR" sz="135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) relatório de ensaios não-clínicos; e</a:t>
            </a:r>
          </a:p>
          <a:p>
            <a:pPr marL="0" lvl="1" algn="just"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35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			b</a:t>
            </a:r>
            <a:r>
              <a:rPr lang="pt-BR" sz="135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) relatório de ensaios clínicos fase I, II e III.</a:t>
            </a:r>
          </a:p>
          <a:p>
            <a:pPr marL="0" lvl="1" algn="just"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35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		II </a:t>
            </a:r>
            <a:r>
              <a:rPr lang="pt-BR" sz="135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- plano de </a:t>
            </a:r>
            <a:r>
              <a:rPr lang="pt-BR" sz="1350" b="1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Farmacovigilância</a:t>
            </a:r>
            <a:r>
              <a:rPr lang="pt-BR" sz="135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de acordo com a legislação específica vigente.</a:t>
            </a:r>
          </a:p>
          <a:p>
            <a:pPr marL="0" indent="0" algn="just">
              <a:buNone/>
            </a:pPr>
            <a:endParaRPr lang="pt-BR" sz="800" b="1" dirty="0" smtClean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135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“</a:t>
            </a:r>
            <a:r>
              <a:rPr lang="pt-BR" sz="135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Art. 25 </a:t>
            </a:r>
            <a:r>
              <a:rPr lang="pt-BR" sz="135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 empresa poderá apresentar, excepcionalmente, o relatório de ensaios clínicos contendo </a:t>
            </a:r>
            <a:r>
              <a:rPr lang="pt-BR" sz="135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estudos de fase II concluídos e estudos de fase III iniciados </a:t>
            </a:r>
            <a:r>
              <a:rPr lang="pt-BR" sz="135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com vistas a requerer o registro de medicamento novo destinado à prevenção ou tratamento de doenças de grave ameaça à vida ou altamente debilitantes, desde que seja demonstrada para ambos os casos como </a:t>
            </a:r>
            <a:r>
              <a:rPr lang="pt-BR" sz="135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necessidade médica não atendida</a:t>
            </a:r>
          </a:p>
          <a:p>
            <a:pPr marL="0" indent="0" algn="just">
              <a:buNone/>
            </a:pPr>
            <a:r>
              <a:rPr lang="pt-BR" sz="135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Parágrafo </a:t>
            </a:r>
            <a:r>
              <a:rPr lang="pt-BR" sz="135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único</a:t>
            </a:r>
            <a:r>
              <a:rPr lang="pt-BR" sz="135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. Em casos específicos onde os </a:t>
            </a:r>
            <a:r>
              <a:rPr lang="pt-BR" sz="135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estudos de fase III não sejam aplicáveis e os estudos de fase II sejam suficientes para comprovação da eficácia e segurança do medicamento</a:t>
            </a:r>
            <a:r>
              <a:rPr lang="pt-BR" sz="135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, a empresa poderá submeter o pedido de registro após a conclusão dos estudos de fase II</a:t>
            </a:r>
            <a:r>
              <a:rPr lang="pt-BR" sz="1350" dirty="0">
                <a:solidFill>
                  <a:schemeClr val="accent1">
                    <a:lumMod val="50000"/>
                  </a:schemeClr>
                </a:solidFill>
              </a:rPr>
              <a:t>.”</a:t>
            </a:r>
          </a:p>
          <a:p>
            <a:pPr marL="0" lvl="1" algn="just"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sz="800" b="1" i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lvl="1" algn="just"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sz="1100" b="1" i="1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CaixaDeTexto 23"/>
          <p:cNvSpPr txBox="1">
            <a:spLocks noChangeArrowheads="1"/>
          </p:cNvSpPr>
          <p:nvPr/>
        </p:nvSpPr>
        <p:spPr bwMode="auto">
          <a:xfrm>
            <a:off x="828055" y="908720"/>
            <a:ext cx="7272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b="1" dirty="0" smtClean="0">
                <a:solidFill>
                  <a:schemeClr val="accent1">
                    <a:lumMod val="50000"/>
                  </a:schemeClr>
                </a:solidFill>
              </a:rPr>
              <a:t>Regulação de Medicamentos: normativas</a:t>
            </a:r>
            <a:endParaRPr lang="pt-BR" alt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3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395536" y="1844824"/>
            <a:ext cx="8496944" cy="3541752"/>
            <a:chOff x="683568" y="2852936"/>
            <a:chExt cx="8496944" cy="3541752"/>
          </a:xfrm>
        </p:grpSpPr>
        <p:sp>
          <p:nvSpPr>
            <p:cNvPr id="7" name="CaixaDeTexto 6"/>
            <p:cNvSpPr txBox="1"/>
            <p:nvPr/>
          </p:nvSpPr>
          <p:spPr>
            <a:xfrm>
              <a:off x="683568" y="2852936"/>
              <a:ext cx="3168351" cy="3237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rgbClr val="0070C0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2200" b="1" dirty="0" smtClean="0">
                  <a:solidFill>
                    <a:schemeClr val="bg1"/>
                  </a:solidFill>
                </a:rPr>
                <a:t>Qualidade </a:t>
              </a:r>
              <a:endParaRPr lang="en-US" sz="22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1143571" y="3717032"/>
              <a:ext cx="3500437" cy="26776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6600"/>
                </a:buClr>
                <a:buFont typeface="Wingdings" pitchFamily="2" charset="2"/>
                <a:buChar char="§"/>
                <a:defRPr/>
              </a:pPr>
              <a:r>
                <a:rPr lang="pt-BR" sz="1600" dirty="0" smtClean="0">
                  <a:solidFill>
                    <a:schemeClr val="accent1">
                      <a:lumMod val="50000"/>
                    </a:schemeClr>
                  </a:solidFill>
                </a:rPr>
                <a:t> Informações </a:t>
              </a:r>
              <a:r>
                <a:rPr lang="pt-BR" sz="1600" dirty="0">
                  <a:solidFill>
                    <a:schemeClr val="accent1">
                      <a:lumMod val="50000"/>
                    </a:schemeClr>
                  </a:solidFill>
                </a:rPr>
                <a:t>sobre </a:t>
              </a:r>
              <a:r>
                <a:rPr lang="pt-BR" sz="1600" dirty="0">
                  <a:solidFill>
                    <a:schemeClr val="tx2"/>
                  </a:solidFill>
                </a:rPr>
                <a:t>o </a:t>
              </a:r>
              <a:r>
                <a:rPr lang="pt-BR" sz="1600" dirty="0">
                  <a:solidFill>
                    <a:schemeClr val="accent1">
                      <a:lumMod val="50000"/>
                    </a:schemeClr>
                  </a:solidFill>
                </a:rPr>
                <a:t>princípio ativo e excipientes</a:t>
              </a:r>
            </a:p>
            <a:p>
              <a:pPr>
                <a:lnSpc>
                  <a:spcPct val="150000"/>
                </a:lnSpc>
                <a:buClr>
                  <a:srgbClr val="006600"/>
                </a:buClr>
                <a:buFont typeface="Wingdings" pitchFamily="2" charset="2"/>
                <a:buChar char="§"/>
                <a:defRPr/>
              </a:pPr>
              <a:r>
                <a:rPr lang="pt-BR" sz="1600" dirty="0" smtClean="0">
                  <a:solidFill>
                    <a:schemeClr val="accent1">
                      <a:lumMod val="50000"/>
                    </a:schemeClr>
                  </a:solidFill>
                </a:rPr>
                <a:t> Relatório </a:t>
              </a:r>
              <a:r>
                <a:rPr lang="pt-BR" sz="1600" dirty="0">
                  <a:solidFill>
                    <a:schemeClr val="accent1">
                      <a:lumMod val="50000"/>
                    </a:schemeClr>
                  </a:solidFill>
                </a:rPr>
                <a:t>de Produção</a:t>
              </a:r>
            </a:p>
            <a:p>
              <a:pPr>
                <a:lnSpc>
                  <a:spcPct val="150000"/>
                </a:lnSpc>
                <a:buClr>
                  <a:srgbClr val="006600"/>
                </a:buClr>
                <a:buFont typeface="Wingdings" pitchFamily="2" charset="2"/>
                <a:buChar char="§"/>
                <a:defRPr/>
              </a:pPr>
              <a:r>
                <a:rPr lang="pt-BR" sz="1600" dirty="0" smtClean="0">
                  <a:solidFill>
                    <a:schemeClr val="accent1">
                      <a:lumMod val="50000"/>
                    </a:schemeClr>
                  </a:solidFill>
                </a:rPr>
                <a:t> Controle </a:t>
              </a:r>
              <a:r>
                <a:rPr lang="pt-BR" sz="1600" dirty="0">
                  <a:solidFill>
                    <a:schemeClr val="accent1">
                      <a:lumMod val="50000"/>
                    </a:schemeClr>
                  </a:solidFill>
                </a:rPr>
                <a:t>de Qualidade</a:t>
              </a:r>
            </a:p>
            <a:p>
              <a:pPr>
                <a:lnSpc>
                  <a:spcPct val="150000"/>
                </a:lnSpc>
                <a:buClr>
                  <a:srgbClr val="006600"/>
                </a:buClr>
                <a:buFont typeface="Wingdings" pitchFamily="2" charset="2"/>
                <a:buChar char="§"/>
                <a:defRPr/>
              </a:pPr>
              <a:r>
                <a:rPr lang="pt-BR" sz="1600" dirty="0" smtClean="0">
                  <a:solidFill>
                    <a:schemeClr val="accent1">
                      <a:lumMod val="50000"/>
                    </a:schemeClr>
                  </a:solidFill>
                </a:rPr>
                <a:t> Estudos </a:t>
              </a:r>
              <a:r>
                <a:rPr lang="pt-BR" sz="1600" dirty="0">
                  <a:solidFill>
                    <a:schemeClr val="accent1">
                      <a:lumMod val="50000"/>
                    </a:schemeClr>
                  </a:solidFill>
                </a:rPr>
                <a:t>de Estabilidade</a:t>
              </a:r>
            </a:p>
            <a:p>
              <a:pPr>
                <a:lnSpc>
                  <a:spcPct val="150000"/>
                </a:lnSpc>
                <a:buClr>
                  <a:srgbClr val="006600"/>
                </a:buClr>
                <a:buFont typeface="Wingdings" pitchFamily="2" charset="2"/>
                <a:buChar char="§"/>
                <a:defRPr/>
              </a:pPr>
              <a:r>
                <a:rPr lang="pt-BR" sz="1600" dirty="0" smtClean="0">
                  <a:solidFill>
                    <a:schemeClr val="accent1">
                      <a:lumMod val="50000"/>
                    </a:schemeClr>
                  </a:solidFill>
                </a:rPr>
                <a:t> Certificado de Boas Práticas de Fabricação (CBPF)</a:t>
              </a:r>
              <a:endParaRPr lang="en-US" sz="1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5232495" y="2857156"/>
              <a:ext cx="2736304" cy="3237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pt-BR" sz="2200" b="1" dirty="0">
                  <a:solidFill>
                    <a:schemeClr val="bg1"/>
                  </a:solidFill>
                </a:rPr>
                <a:t>Eficácia e Segurança</a:t>
              </a:r>
              <a:endParaRPr lang="en-US" sz="22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5207649" y="3645024"/>
              <a:ext cx="3972863" cy="124649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85725" indent="-85725">
                <a:lnSpc>
                  <a:spcPct val="150000"/>
                </a:lnSpc>
                <a:buClr>
                  <a:srgbClr val="006600"/>
                </a:buClr>
                <a:buFont typeface="Wingdings" pitchFamily="2" charset="2"/>
                <a:buChar char="§"/>
                <a:defRPr/>
              </a:pPr>
              <a:r>
                <a:rPr lang="pt-BR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pt-BR" sz="1600" dirty="0" smtClean="0">
                  <a:solidFill>
                    <a:schemeClr val="accent1">
                      <a:lumMod val="50000"/>
                    </a:schemeClr>
                  </a:solidFill>
                </a:rPr>
                <a:t>Estudos não clínicos </a:t>
              </a:r>
              <a:r>
                <a:rPr lang="pt-BR" sz="1600" dirty="0">
                  <a:solidFill>
                    <a:schemeClr val="accent1">
                      <a:lumMod val="50000"/>
                    </a:schemeClr>
                  </a:solidFill>
                </a:rPr>
                <a:t>e </a:t>
              </a:r>
              <a:r>
                <a:rPr lang="pt-BR" sz="1600" dirty="0" smtClean="0">
                  <a:solidFill>
                    <a:schemeClr val="accent1">
                      <a:lumMod val="50000"/>
                    </a:schemeClr>
                  </a:solidFill>
                </a:rPr>
                <a:t>clínicos</a:t>
              </a:r>
            </a:p>
            <a:p>
              <a:pPr marL="85725" indent="-85725" algn="just">
                <a:lnSpc>
                  <a:spcPct val="150000"/>
                </a:lnSpc>
                <a:buClr>
                  <a:srgbClr val="006600"/>
                </a:buClr>
                <a:buFont typeface="Wingdings" pitchFamily="2" charset="2"/>
                <a:buChar char="§"/>
                <a:defRPr/>
              </a:pPr>
              <a:r>
                <a:rPr lang="pt-BR" sz="1600" dirty="0" smtClean="0">
                  <a:solidFill>
                    <a:schemeClr val="accent1">
                      <a:lumMod val="50000"/>
                    </a:schemeClr>
                  </a:solidFill>
                </a:rPr>
                <a:t> Estudos de biodisponibilidade</a:t>
              </a:r>
            </a:p>
            <a:p>
              <a:pPr marL="85725" indent="-85725">
                <a:lnSpc>
                  <a:spcPct val="150000"/>
                </a:lnSpc>
                <a:buClr>
                  <a:srgbClr val="006600"/>
                </a:buClr>
                <a:buFont typeface="Wingdings" pitchFamily="2" charset="2"/>
                <a:buChar char="§"/>
                <a:defRPr/>
              </a:pPr>
              <a:r>
                <a:rPr lang="pt-BR" sz="1600" dirty="0" smtClean="0">
                  <a:solidFill>
                    <a:schemeClr val="accent1">
                      <a:lumMod val="50000"/>
                    </a:schemeClr>
                  </a:solidFill>
                </a:rPr>
                <a:t> Dados </a:t>
              </a:r>
              <a:r>
                <a:rPr lang="pt-BR" sz="1600" dirty="0">
                  <a:solidFill>
                    <a:schemeClr val="accent1">
                      <a:lumMod val="50000"/>
                    </a:schemeClr>
                  </a:solidFill>
                </a:rPr>
                <a:t>de Literatura </a:t>
              </a:r>
              <a:r>
                <a:rPr lang="pt-BR" sz="1600" dirty="0" smtClean="0">
                  <a:solidFill>
                    <a:schemeClr val="accent1">
                      <a:lumMod val="50000"/>
                    </a:schemeClr>
                  </a:solidFill>
                </a:rPr>
                <a:t>Indexada</a:t>
              </a:r>
              <a:endParaRPr lang="pt-BR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985" y="3371225"/>
              <a:ext cx="206119" cy="355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1014" y="3413889"/>
              <a:ext cx="206119" cy="355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CaixaDeTexto 23"/>
          <p:cNvSpPr txBox="1">
            <a:spLocks noChangeArrowheads="1"/>
          </p:cNvSpPr>
          <p:nvPr/>
        </p:nvSpPr>
        <p:spPr bwMode="auto">
          <a:xfrm>
            <a:off x="611560" y="980728"/>
            <a:ext cx="77048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b="1" dirty="0" smtClean="0">
                <a:solidFill>
                  <a:schemeClr val="accent1">
                    <a:lumMod val="50000"/>
                  </a:schemeClr>
                </a:solidFill>
              </a:rPr>
              <a:t>Regulação de Medicamentos: Dossiê de Registro</a:t>
            </a:r>
            <a:endParaRPr lang="pt-BR" alt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77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23"/>
          <p:cNvSpPr txBox="1">
            <a:spLocks noChangeArrowheads="1"/>
          </p:cNvSpPr>
          <p:nvPr/>
        </p:nvSpPr>
        <p:spPr bwMode="auto">
          <a:xfrm>
            <a:off x="4390460" y="1157843"/>
            <a:ext cx="40699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pt-BR" dirty="0"/>
              <a:t>Fila de análise </a:t>
            </a:r>
            <a:r>
              <a:rPr lang="pt-BR" dirty="0" smtClean="0"/>
              <a:t>de</a:t>
            </a:r>
          </a:p>
          <a:p>
            <a:r>
              <a:rPr lang="pt-BR" dirty="0" smtClean="0"/>
              <a:t> pesquisas clínicas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660232" y="4005064"/>
            <a:ext cx="2016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Consulta em 28/10/2015 às 18:12 – 26 pesquisas, mais antiga de 15/07/2015</a:t>
            </a:r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4" r="72500" b="13889"/>
          <a:stretch/>
        </p:blipFill>
        <p:spPr bwMode="auto">
          <a:xfrm>
            <a:off x="539552" y="908720"/>
            <a:ext cx="4176464" cy="567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06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23"/>
          <p:cNvSpPr txBox="1">
            <a:spLocks noChangeArrowheads="1"/>
          </p:cNvSpPr>
          <p:nvPr/>
        </p:nvSpPr>
        <p:spPr bwMode="auto">
          <a:xfrm>
            <a:off x="828055" y="908720"/>
            <a:ext cx="76323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pt-BR" dirty="0"/>
              <a:t>Fila de análise de registro de medicamentos novos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6" t="2032" r="60360" b="21303"/>
          <a:stretch/>
        </p:blipFill>
        <p:spPr bwMode="auto">
          <a:xfrm>
            <a:off x="1403648" y="1339161"/>
            <a:ext cx="4752528" cy="492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660232" y="4005064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Consulta em 28/10/2015 às 18:12, 10 petições de registro.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61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10069</TotalTime>
  <Words>463</Words>
  <Application>Microsoft Office PowerPoint</Application>
  <PresentationFormat>Apresentação na tela (4:3)</PresentationFormat>
  <Paragraphs>91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ANVISA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apresentação</dc:title>
  <dc:creator>Artur Iuri Alves de Sousa</dc:creator>
  <cp:lastModifiedBy>Meiruze Sousa Freitas</cp:lastModifiedBy>
  <cp:revision>100</cp:revision>
  <cp:lastPrinted>2015-08-24T11:52:25Z</cp:lastPrinted>
  <dcterms:created xsi:type="dcterms:W3CDTF">2011-11-23T19:30:01Z</dcterms:created>
  <dcterms:modified xsi:type="dcterms:W3CDTF">2015-10-28T21:46:29Z</dcterms:modified>
</cp:coreProperties>
</file>