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80077" y="435940"/>
            <a:ext cx="3831844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56332" y="2887979"/>
            <a:ext cx="7214870" cy="299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392154" y="6215625"/>
            <a:ext cx="304165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datasebrae.com.br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marco.bede@sebrae.com.b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hyperlink" Target="mailto:kennyston.lago@sebrae.com.b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17554" y="6228325"/>
            <a:ext cx="127635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46226" y="1603959"/>
            <a:ext cx="226631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u="heavy" spc="-1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Relatório</a:t>
            </a:r>
            <a:r>
              <a:rPr sz="2500" u="heavy" spc="-2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2500" u="heavy" spc="-1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especial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8159" y="3996054"/>
            <a:ext cx="992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90" dirty="0">
                <a:solidFill>
                  <a:srgbClr val="FFFFFF"/>
                </a:solidFill>
                <a:latin typeface="Trebuchet MS"/>
                <a:cs typeface="Trebuchet MS"/>
              </a:rPr>
              <a:t>Abril</a:t>
            </a:r>
            <a:r>
              <a:rPr sz="1800" b="1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145" dirty="0">
                <a:solidFill>
                  <a:srgbClr val="FFFFFF"/>
                </a:solidFill>
                <a:latin typeface="Trebuchet MS"/>
                <a:cs typeface="Trebuchet MS"/>
              </a:rPr>
              <a:t>2019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6226" y="2134616"/>
            <a:ext cx="553339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180" dirty="0">
                <a:solidFill>
                  <a:srgbClr val="FFFFFF"/>
                </a:solidFill>
                <a:latin typeface="Arial"/>
                <a:cs typeface="Arial"/>
              </a:rPr>
              <a:t>Empreendedorismo </a:t>
            </a:r>
            <a:r>
              <a:rPr sz="4000" spc="-295" dirty="0">
                <a:solidFill>
                  <a:srgbClr val="FFFFFF"/>
                </a:solidFill>
                <a:latin typeface="Arial"/>
                <a:cs typeface="Arial"/>
              </a:rPr>
              <a:t>Jovem  </a:t>
            </a:r>
            <a:r>
              <a:rPr sz="4000" spc="-24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4000" spc="-210" dirty="0">
                <a:solidFill>
                  <a:srgbClr val="FFFFFF"/>
                </a:solidFill>
                <a:latin typeface="Arial"/>
                <a:cs typeface="Arial"/>
              </a:rPr>
              <a:t>Sênior </a:t>
            </a:r>
            <a:r>
              <a:rPr sz="4000" spc="-12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4000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spc="-204" dirty="0">
                <a:solidFill>
                  <a:srgbClr val="FFFFFF"/>
                </a:solidFill>
                <a:latin typeface="Arial"/>
                <a:cs typeface="Arial"/>
              </a:rPr>
              <a:t>Brasil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6908" y="830580"/>
            <a:ext cx="11521440" cy="101663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67005" marR="158750" indent="668655">
              <a:lnSpc>
                <a:spcPct val="100000"/>
              </a:lnSpc>
              <a:spcBef>
                <a:spcPts val="305"/>
              </a:spcBef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Ensino fundamental cresce nas faixas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velhas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...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e é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alto na de 65 ou + (58%)  Ensino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médio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cresce nas faixas etárias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novas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...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e é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alto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na faixa de até 24 anos (62%)  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faixa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etária onde é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alta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proporção de pessoas com nível superior é de 25 a 34 anos</a:t>
            </a:r>
            <a:r>
              <a:rPr sz="2000" i="1" spc="-27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(27%)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81602" y="254888"/>
            <a:ext cx="38309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" dirty="0"/>
              <a:t>Donos </a:t>
            </a:r>
            <a:r>
              <a:rPr spc="60" dirty="0"/>
              <a:t>de </a:t>
            </a:r>
            <a:r>
              <a:rPr spc="50" dirty="0"/>
              <a:t>Negócio</a:t>
            </a:r>
            <a:r>
              <a:rPr spc="-2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1993392" y="4742688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691" y="0"/>
                </a:lnTo>
              </a:path>
            </a:pathLst>
          </a:custGeom>
          <a:ln w="3175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10711" y="4742688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691" y="0"/>
                </a:lnTo>
              </a:path>
            </a:pathLst>
          </a:custGeom>
          <a:ln w="3175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28032" y="4735067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691" y="0"/>
                </a:lnTo>
              </a:path>
            </a:pathLst>
          </a:custGeom>
          <a:ln w="1828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45352" y="472211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692" y="0"/>
                </a:lnTo>
              </a:path>
            </a:pathLst>
          </a:custGeom>
          <a:ln w="44195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62671" y="4704588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692" y="0"/>
                </a:lnTo>
              </a:path>
            </a:pathLst>
          </a:custGeom>
          <a:ln w="7924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081516" y="4605528"/>
            <a:ext cx="203200" cy="139065"/>
          </a:xfrm>
          <a:custGeom>
            <a:avLst/>
            <a:gdLst/>
            <a:ahLst/>
            <a:cxnLst/>
            <a:rect l="l" t="t" r="r" b="b"/>
            <a:pathLst>
              <a:path w="203200" h="139064">
                <a:moveTo>
                  <a:pt x="202691" y="0"/>
                </a:moveTo>
                <a:lnTo>
                  <a:pt x="0" y="0"/>
                </a:lnTo>
                <a:lnTo>
                  <a:pt x="0" y="138684"/>
                </a:lnTo>
                <a:lnTo>
                  <a:pt x="202691" y="138684"/>
                </a:lnTo>
                <a:lnTo>
                  <a:pt x="20269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49423" y="3907535"/>
            <a:ext cx="203200" cy="836930"/>
          </a:xfrm>
          <a:custGeom>
            <a:avLst/>
            <a:gdLst/>
            <a:ahLst/>
            <a:cxnLst/>
            <a:rect l="l" t="t" r="r" b="b"/>
            <a:pathLst>
              <a:path w="203200" h="836929">
                <a:moveTo>
                  <a:pt x="202692" y="0"/>
                </a:moveTo>
                <a:lnTo>
                  <a:pt x="0" y="0"/>
                </a:lnTo>
                <a:lnTo>
                  <a:pt x="0" y="836676"/>
                </a:lnTo>
                <a:lnTo>
                  <a:pt x="202692" y="836676"/>
                </a:lnTo>
                <a:lnTo>
                  <a:pt x="2026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68267" y="4000500"/>
            <a:ext cx="203200" cy="744220"/>
          </a:xfrm>
          <a:custGeom>
            <a:avLst/>
            <a:gdLst/>
            <a:ahLst/>
            <a:cxnLst/>
            <a:rect l="l" t="t" r="r" b="b"/>
            <a:pathLst>
              <a:path w="203200" h="744220">
                <a:moveTo>
                  <a:pt x="202692" y="0"/>
                </a:moveTo>
                <a:lnTo>
                  <a:pt x="0" y="0"/>
                </a:lnTo>
                <a:lnTo>
                  <a:pt x="0" y="743712"/>
                </a:lnTo>
                <a:lnTo>
                  <a:pt x="202692" y="743712"/>
                </a:lnTo>
                <a:lnTo>
                  <a:pt x="2026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85588" y="3646932"/>
            <a:ext cx="203200" cy="1097280"/>
          </a:xfrm>
          <a:custGeom>
            <a:avLst/>
            <a:gdLst/>
            <a:ahLst/>
            <a:cxnLst/>
            <a:rect l="l" t="t" r="r" b="b"/>
            <a:pathLst>
              <a:path w="203200" h="1097279">
                <a:moveTo>
                  <a:pt x="202691" y="0"/>
                </a:moveTo>
                <a:lnTo>
                  <a:pt x="0" y="0"/>
                </a:lnTo>
                <a:lnTo>
                  <a:pt x="0" y="1097280"/>
                </a:lnTo>
                <a:lnTo>
                  <a:pt x="202691" y="1097280"/>
                </a:lnTo>
                <a:lnTo>
                  <a:pt x="20269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502907" y="3218688"/>
            <a:ext cx="203200" cy="1525905"/>
          </a:xfrm>
          <a:custGeom>
            <a:avLst/>
            <a:gdLst/>
            <a:ahLst/>
            <a:cxnLst/>
            <a:rect l="l" t="t" r="r" b="b"/>
            <a:pathLst>
              <a:path w="203200" h="1525904">
                <a:moveTo>
                  <a:pt x="202692" y="0"/>
                </a:moveTo>
                <a:lnTo>
                  <a:pt x="0" y="0"/>
                </a:lnTo>
                <a:lnTo>
                  <a:pt x="0" y="1525524"/>
                </a:lnTo>
                <a:lnTo>
                  <a:pt x="202692" y="1525524"/>
                </a:lnTo>
                <a:lnTo>
                  <a:pt x="2026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920228" y="3105911"/>
            <a:ext cx="203200" cy="1638300"/>
          </a:xfrm>
          <a:custGeom>
            <a:avLst/>
            <a:gdLst/>
            <a:ahLst/>
            <a:cxnLst/>
            <a:rect l="l" t="t" r="r" b="b"/>
            <a:pathLst>
              <a:path w="203200" h="1638300">
                <a:moveTo>
                  <a:pt x="202692" y="0"/>
                </a:moveTo>
                <a:lnTo>
                  <a:pt x="0" y="0"/>
                </a:lnTo>
                <a:lnTo>
                  <a:pt x="0" y="1638300"/>
                </a:lnTo>
                <a:lnTo>
                  <a:pt x="202692" y="1638300"/>
                </a:lnTo>
                <a:lnTo>
                  <a:pt x="2026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337547" y="2953511"/>
            <a:ext cx="203200" cy="1790700"/>
          </a:xfrm>
          <a:custGeom>
            <a:avLst/>
            <a:gdLst/>
            <a:ahLst/>
            <a:cxnLst/>
            <a:rect l="l" t="t" r="r" b="b"/>
            <a:pathLst>
              <a:path w="203200" h="1790700">
                <a:moveTo>
                  <a:pt x="202692" y="0"/>
                </a:moveTo>
                <a:lnTo>
                  <a:pt x="0" y="0"/>
                </a:lnTo>
                <a:lnTo>
                  <a:pt x="0" y="1790700"/>
                </a:lnTo>
                <a:lnTo>
                  <a:pt x="202692" y="1790700"/>
                </a:lnTo>
                <a:lnTo>
                  <a:pt x="2026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06979" y="2831592"/>
            <a:ext cx="203200" cy="1912620"/>
          </a:xfrm>
          <a:custGeom>
            <a:avLst/>
            <a:gdLst/>
            <a:ahLst/>
            <a:cxnLst/>
            <a:rect l="l" t="t" r="r" b="b"/>
            <a:pathLst>
              <a:path w="203200" h="1912620">
                <a:moveTo>
                  <a:pt x="202692" y="0"/>
                </a:moveTo>
                <a:lnTo>
                  <a:pt x="0" y="0"/>
                </a:lnTo>
                <a:lnTo>
                  <a:pt x="0" y="1912620"/>
                </a:lnTo>
                <a:lnTo>
                  <a:pt x="202692" y="1912620"/>
                </a:lnTo>
                <a:lnTo>
                  <a:pt x="20269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924300" y="3238500"/>
            <a:ext cx="203200" cy="1506220"/>
          </a:xfrm>
          <a:custGeom>
            <a:avLst/>
            <a:gdLst/>
            <a:ahLst/>
            <a:cxnLst/>
            <a:rect l="l" t="t" r="r" b="b"/>
            <a:pathLst>
              <a:path w="203200" h="1506220">
                <a:moveTo>
                  <a:pt x="202691" y="0"/>
                </a:moveTo>
                <a:lnTo>
                  <a:pt x="0" y="0"/>
                </a:lnTo>
                <a:lnTo>
                  <a:pt x="0" y="1505712"/>
                </a:lnTo>
                <a:lnTo>
                  <a:pt x="202691" y="1505712"/>
                </a:lnTo>
                <a:lnTo>
                  <a:pt x="20269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43144" y="3517391"/>
            <a:ext cx="201295" cy="1226820"/>
          </a:xfrm>
          <a:custGeom>
            <a:avLst/>
            <a:gdLst/>
            <a:ahLst/>
            <a:cxnLst/>
            <a:rect l="l" t="t" r="r" b="b"/>
            <a:pathLst>
              <a:path w="201295" h="1226820">
                <a:moveTo>
                  <a:pt x="201167" y="0"/>
                </a:moveTo>
                <a:lnTo>
                  <a:pt x="0" y="0"/>
                </a:lnTo>
                <a:lnTo>
                  <a:pt x="0" y="1226820"/>
                </a:lnTo>
                <a:lnTo>
                  <a:pt x="201167" y="1226820"/>
                </a:lnTo>
                <a:lnTo>
                  <a:pt x="201167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60464" y="3749040"/>
            <a:ext cx="203200" cy="995680"/>
          </a:xfrm>
          <a:custGeom>
            <a:avLst/>
            <a:gdLst/>
            <a:ahLst/>
            <a:cxnLst/>
            <a:rect l="l" t="t" r="r" b="b"/>
            <a:pathLst>
              <a:path w="203200" h="995679">
                <a:moveTo>
                  <a:pt x="202691" y="0"/>
                </a:moveTo>
                <a:lnTo>
                  <a:pt x="0" y="0"/>
                </a:lnTo>
                <a:lnTo>
                  <a:pt x="0" y="995172"/>
                </a:lnTo>
                <a:lnTo>
                  <a:pt x="202691" y="995172"/>
                </a:lnTo>
                <a:lnTo>
                  <a:pt x="20269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77783" y="3971544"/>
            <a:ext cx="203200" cy="772795"/>
          </a:xfrm>
          <a:custGeom>
            <a:avLst/>
            <a:gdLst/>
            <a:ahLst/>
            <a:cxnLst/>
            <a:rect l="l" t="t" r="r" b="b"/>
            <a:pathLst>
              <a:path w="203200" h="772795">
                <a:moveTo>
                  <a:pt x="202692" y="0"/>
                </a:moveTo>
                <a:lnTo>
                  <a:pt x="0" y="0"/>
                </a:lnTo>
                <a:lnTo>
                  <a:pt x="0" y="772667"/>
                </a:lnTo>
                <a:lnTo>
                  <a:pt x="202692" y="772667"/>
                </a:lnTo>
                <a:lnTo>
                  <a:pt x="20269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595104" y="4239767"/>
            <a:ext cx="203200" cy="504825"/>
          </a:xfrm>
          <a:custGeom>
            <a:avLst/>
            <a:gdLst/>
            <a:ahLst/>
            <a:cxnLst/>
            <a:rect l="l" t="t" r="r" b="b"/>
            <a:pathLst>
              <a:path w="203200" h="504825">
                <a:moveTo>
                  <a:pt x="202692" y="0"/>
                </a:moveTo>
                <a:lnTo>
                  <a:pt x="0" y="0"/>
                </a:lnTo>
                <a:lnTo>
                  <a:pt x="0" y="504443"/>
                </a:lnTo>
                <a:lnTo>
                  <a:pt x="202692" y="504443"/>
                </a:lnTo>
                <a:lnTo>
                  <a:pt x="20269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764535" y="4424171"/>
            <a:ext cx="203200" cy="320040"/>
          </a:xfrm>
          <a:custGeom>
            <a:avLst/>
            <a:gdLst/>
            <a:ahLst/>
            <a:cxnLst/>
            <a:rect l="l" t="t" r="r" b="b"/>
            <a:pathLst>
              <a:path w="203200" h="320039">
                <a:moveTo>
                  <a:pt x="202691" y="0"/>
                </a:moveTo>
                <a:lnTo>
                  <a:pt x="0" y="0"/>
                </a:lnTo>
                <a:lnTo>
                  <a:pt x="0" y="320039"/>
                </a:lnTo>
                <a:lnTo>
                  <a:pt x="202691" y="320039"/>
                </a:lnTo>
                <a:lnTo>
                  <a:pt x="20269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181855" y="3924300"/>
            <a:ext cx="203200" cy="820419"/>
          </a:xfrm>
          <a:custGeom>
            <a:avLst/>
            <a:gdLst/>
            <a:ahLst/>
            <a:cxnLst/>
            <a:rect l="l" t="t" r="r" b="b"/>
            <a:pathLst>
              <a:path w="203200" h="820420">
                <a:moveTo>
                  <a:pt x="202692" y="0"/>
                </a:moveTo>
                <a:lnTo>
                  <a:pt x="0" y="0"/>
                </a:lnTo>
                <a:lnTo>
                  <a:pt x="0" y="819912"/>
                </a:lnTo>
                <a:lnTo>
                  <a:pt x="202692" y="819912"/>
                </a:lnTo>
                <a:lnTo>
                  <a:pt x="202692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599176" y="4015740"/>
            <a:ext cx="203200" cy="728980"/>
          </a:xfrm>
          <a:custGeom>
            <a:avLst/>
            <a:gdLst/>
            <a:ahLst/>
            <a:cxnLst/>
            <a:rect l="l" t="t" r="r" b="b"/>
            <a:pathLst>
              <a:path w="203200" h="728979">
                <a:moveTo>
                  <a:pt x="202691" y="0"/>
                </a:moveTo>
                <a:lnTo>
                  <a:pt x="0" y="0"/>
                </a:lnTo>
                <a:lnTo>
                  <a:pt x="0" y="728472"/>
                </a:lnTo>
                <a:lnTo>
                  <a:pt x="202691" y="728472"/>
                </a:lnTo>
                <a:lnTo>
                  <a:pt x="20269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018019" y="4236720"/>
            <a:ext cx="201295" cy="508000"/>
          </a:xfrm>
          <a:custGeom>
            <a:avLst/>
            <a:gdLst/>
            <a:ahLst/>
            <a:cxnLst/>
            <a:rect l="l" t="t" r="r" b="b"/>
            <a:pathLst>
              <a:path w="201295" h="508000">
                <a:moveTo>
                  <a:pt x="201168" y="0"/>
                </a:moveTo>
                <a:lnTo>
                  <a:pt x="0" y="0"/>
                </a:lnTo>
                <a:lnTo>
                  <a:pt x="0" y="507491"/>
                </a:lnTo>
                <a:lnTo>
                  <a:pt x="201168" y="507491"/>
                </a:lnTo>
                <a:lnTo>
                  <a:pt x="20116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35340" y="4162044"/>
            <a:ext cx="203200" cy="582295"/>
          </a:xfrm>
          <a:custGeom>
            <a:avLst/>
            <a:gdLst/>
            <a:ahLst/>
            <a:cxnLst/>
            <a:rect l="l" t="t" r="r" b="b"/>
            <a:pathLst>
              <a:path w="203200" h="582295">
                <a:moveTo>
                  <a:pt x="202691" y="0"/>
                </a:moveTo>
                <a:lnTo>
                  <a:pt x="0" y="0"/>
                </a:lnTo>
                <a:lnTo>
                  <a:pt x="0" y="582167"/>
                </a:lnTo>
                <a:lnTo>
                  <a:pt x="202691" y="582167"/>
                </a:lnTo>
                <a:lnTo>
                  <a:pt x="20269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852659" y="4105655"/>
            <a:ext cx="203200" cy="638810"/>
          </a:xfrm>
          <a:custGeom>
            <a:avLst/>
            <a:gdLst/>
            <a:ahLst/>
            <a:cxnLst/>
            <a:rect l="l" t="t" r="r" b="b"/>
            <a:pathLst>
              <a:path w="203200" h="638810">
                <a:moveTo>
                  <a:pt x="202692" y="0"/>
                </a:moveTo>
                <a:lnTo>
                  <a:pt x="0" y="0"/>
                </a:lnTo>
                <a:lnTo>
                  <a:pt x="0" y="638556"/>
                </a:lnTo>
                <a:lnTo>
                  <a:pt x="202692" y="638556"/>
                </a:lnTo>
                <a:lnTo>
                  <a:pt x="202692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70888" y="4744211"/>
            <a:ext cx="8505825" cy="0"/>
          </a:xfrm>
          <a:custGeom>
            <a:avLst/>
            <a:gdLst/>
            <a:ahLst/>
            <a:cxnLst/>
            <a:rect l="l" t="t" r="r" b="b"/>
            <a:pathLst>
              <a:path w="8505825">
                <a:moveTo>
                  <a:pt x="0" y="0"/>
                </a:moveTo>
                <a:lnTo>
                  <a:pt x="850544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972817" y="4446777"/>
            <a:ext cx="24320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390646" y="4445634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08601" y="4430648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226302" y="4405121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644130" y="4369434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061831" y="4309998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184273" y="3611702"/>
            <a:ext cx="3333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27%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602228" y="3705605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020183" y="3351402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437757" y="2924048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855711" y="281063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273285" y="2658872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441575" y="2536063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59529" y="2943225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77103" y="3221863"/>
            <a:ext cx="3333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95058" y="3453510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113014" y="3676903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530588" y="3944492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698750" y="4128642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116704" y="3629405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534405" y="372021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952233" y="394119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369934" y="3867150"/>
            <a:ext cx="3333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9787890" y="381038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041017" y="4837302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288271" y="4837302"/>
            <a:ext cx="5619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085715" y="1989200"/>
            <a:ext cx="187642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-70" dirty="0">
                <a:solidFill>
                  <a:srgbClr val="585858"/>
                </a:solidFill>
                <a:latin typeface="Arial"/>
                <a:cs typeface="Arial"/>
              </a:rPr>
              <a:t>Nível </a:t>
            </a:r>
            <a:r>
              <a:rPr sz="1650" spc="-60" dirty="0">
                <a:solidFill>
                  <a:srgbClr val="585858"/>
                </a:solidFill>
                <a:latin typeface="Arial"/>
                <a:cs typeface="Arial"/>
              </a:rPr>
              <a:t>de</a:t>
            </a:r>
            <a:r>
              <a:rPr sz="1650" spc="-1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50" spc="-65" dirty="0">
                <a:solidFill>
                  <a:srgbClr val="585858"/>
                </a:solidFill>
                <a:latin typeface="Arial"/>
                <a:cs typeface="Arial"/>
              </a:rPr>
              <a:t>escolaridade</a:t>
            </a:r>
            <a:endParaRPr sz="165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3006851" y="5484876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082284" y="5484876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006851" y="5775959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3135883" y="4837302"/>
            <a:ext cx="2456815" cy="1088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9109">
              <a:lnSpc>
                <a:spcPct val="100000"/>
              </a:lnSpc>
              <a:spcBef>
                <a:spcPts val="100"/>
              </a:spcBef>
              <a:tabLst>
                <a:tab pos="1916430" algn="l"/>
              </a:tabLst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25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34	35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400" spc="-145" dirty="0">
                <a:solidFill>
                  <a:srgbClr val="585858"/>
                </a:solidFill>
                <a:latin typeface="Arial"/>
                <a:cs typeface="Arial"/>
              </a:rPr>
              <a:t>Sem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instrução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400" spc="-25" dirty="0">
                <a:solidFill>
                  <a:srgbClr val="585858"/>
                </a:solidFill>
                <a:latin typeface="Arial"/>
                <a:cs typeface="Arial"/>
              </a:rPr>
              <a:t>Médio </a:t>
            </a: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(completo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20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585858"/>
                </a:solidFill>
                <a:latin typeface="Arial"/>
                <a:cs typeface="Arial"/>
              </a:rPr>
              <a:t>incompleto)</a:t>
            </a:r>
            <a:endParaRPr sz="140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6082284" y="5775959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6212204" y="4837302"/>
            <a:ext cx="2905125" cy="1088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8445">
              <a:lnSpc>
                <a:spcPct val="100000"/>
              </a:lnSpc>
              <a:spcBef>
                <a:spcPts val="100"/>
              </a:spcBef>
              <a:tabLst>
                <a:tab pos="1675764" algn="l"/>
              </a:tabLst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45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54	55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36600"/>
              </a:lnSpc>
            </a:pPr>
            <a:r>
              <a:rPr sz="1400" spc="-60" dirty="0">
                <a:solidFill>
                  <a:srgbClr val="585858"/>
                </a:solidFill>
                <a:latin typeface="Arial"/>
                <a:cs typeface="Arial"/>
              </a:rPr>
              <a:t>Fundamental </a:t>
            </a: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(completo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585858"/>
                </a:solidFill>
                <a:latin typeface="Arial"/>
                <a:cs typeface="Arial"/>
              </a:rPr>
              <a:t>incompleto)  </a:t>
            </a:r>
            <a:r>
              <a:rPr sz="1400" spc="-60" dirty="0">
                <a:solidFill>
                  <a:srgbClr val="585858"/>
                </a:solidFill>
                <a:latin typeface="Arial"/>
                <a:cs typeface="Arial"/>
              </a:rPr>
              <a:t>Superior </a:t>
            </a:r>
            <a:r>
              <a:rPr sz="1400" spc="-35" dirty="0">
                <a:solidFill>
                  <a:srgbClr val="585858"/>
                </a:solidFill>
                <a:latin typeface="Arial"/>
                <a:cs typeface="Arial"/>
              </a:rPr>
              <a:t>(incompleto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mais)</a:t>
            </a:r>
            <a:endParaRPr sz="14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63" name="object 6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81602" y="178130"/>
            <a:ext cx="383032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-3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335279" y="830580"/>
            <a:ext cx="11305540" cy="92392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29539" marR="122555" algn="ctr">
              <a:lnSpc>
                <a:spcPct val="100000"/>
              </a:lnSpc>
              <a:spcBef>
                <a:spcPts val="315"/>
              </a:spcBef>
            </a:pP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categoria “Chefe de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domicílio”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cresce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nas faixas etárias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velhas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... e é a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alta na de 65 ou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+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(76%) 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categoria “Filho”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cresce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nas faixas etárias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novas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... e é a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alta na faixa de até 24 anos</a:t>
            </a:r>
            <a:r>
              <a:rPr sz="1800" i="1" spc="2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(56%)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proporção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alta de D.N.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que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é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“cônjuge” aparece na faixa de 35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44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anos</a:t>
            </a:r>
            <a:r>
              <a:rPr sz="1800" i="1" spc="2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(31%)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28927" y="4466844"/>
            <a:ext cx="242570" cy="475615"/>
          </a:xfrm>
          <a:custGeom>
            <a:avLst/>
            <a:gdLst/>
            <a:ahLst/>
            <a:cxnLst/>
            <a:rect l="l" t="t" r="r" b="b"/>
            <a:pathLst>
              <a:path w="242569" h="475614">
                <a:moveTo>
                  <a:pt x="242315" y="0"/>
                </a:moveTo>
                <a:lnTo>
                  <a:pt x="0" y="0"/>
                </a:lnTo>
                <a:lnTo>
                  <a:pt x="0" y="475487"/>
                </a:lnTo>
                <a:lnTo>
                  <a:pt x="242315" y="475487"/>
                </a:lnTo>
                <a:lnTo>
                  <a:pt x="24231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31235" y="3759708"/>
            <a:ext cx="242570" cy="1183005"/>
          </a:xfrm>
          <a:custGeom>
            <a:avLst/>
            <a:gdLst/>
            <a:ahLst/>
            <a:cxnLst/>
            <a:rect l="l" t="t" r="r" b="b"/>
            <a:pathLst>
              <a:path w="242570" h="1183004">
                <a:moveTo>
                  <a:pt x="242315" y="0"/>
                </a:moveTo>
                <a:lnTo>
                  <a:pt x="0" y="0"/>
                </a:lnTo>
                <a:lnTo>
                  <a:pt x="0" y="1182624"/>
                </a:lnTo>
                <a:lnTo>
                  <a:pt x="242315" y="1182624"/>
                </a:lnTo>
                <a:lnTo>
                  <a:pt x="24231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32020" y="3441191"/>
            <a:ext cx="243840" cy="1501140"/>
          </a:xfrm>
          <a:custGeom>
            <a:avLst/>
            <a:gdLst/>
            <a:ahLst/>
            <a:cxnLst/>
            <a:rect l="l" t="t" r="r" b="b"/>
            <a:pathLst>
              <a:path w="243839" h="1501139">
                <a:moveTo>
                  <a:pt x="243839" y="0"/>
                </a:moveTo>
                <a:lnTo>
                  <a:pt x="0" y="0"/>
                </a:lnTo>
                <a:lnTo>
                  <a:pt x="0" y="1501140"/>
                </a:lnTo>
                <a:lnTo>
                  <a:pt x="243839" y="1501140"/>
                </a:lnTo>
                <a:lnTo>
                  <a:pt x="24383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34328" y="3230879"/>
            <a:ext cx="242570" cy="1711960"/>
          </a:xfrm>
          <a:custGeom>
            <a:avLst/>
            <a:gdLst/>
            <a:ahLst/>
            <a:cxnLst/>
            <a:rect l="l" t="t" r="r" b="b"/>
            <a:pathLst>
              <a:path w="242570" h="1711960">
                <a:moveTo>
                  <a:pt x="242316" y="0"/>
                </a:moveTo>
                <a:lnTo>
                  <a:pt x="0" y="0"/>
                </a:lnTo>
                <a:lnTo>
                  <a:pt x="0" y="1711452"/>
                </a:lnTo>
                <a:lnTo>
                  <a:pt x="242316" y="1711452"/>
                </a:lnTo>
                <a:lnTo>
                  <a:pt x="24231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36635" y="3090672"/>
            <a:ext cx="242570" cy="1851660"/>
          </a:xfrm>
          <a:custGeom>
            <a:avLst/>
            <a:gdLst/>
            <a:ahLst/>
            <a:cxnLst/>
            <a:rect l="l" t="t" r="r" b="b"/>
            <a:pathLst>
              <a:path w="242570" h="1851660">
                <a:moveTo>
                  <a:pt x="242316" y="0"/>
                </a:moveTo>
                <a:lnTo>
                  <a:pt x="0" y="0"/>
                </a:lnTo>
                <a:lnTo>
                  <a:pt x="0" y="1851659"/>
                </a:lnTo>
                <a:lnTo>
                  <a:pt x="242316" y="1851659"/>
                </a:lnTo>
                <a:lnTo>
                  <a:pt x="24231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837419" y="2903220"/>
            <a:ext cx="243840" cy="2039620"/>
          </a:xfrm>
          <a:custGeom>
            <a:avLst/>
            <a:gdLst/>
            <a:ahLst/>
            <a:cxnLst/>
            <a:rect l="l" t="t" r="r" b="b"/>
            <a:pathLst>
              <a:path w="243840" h="2039620">
                <a:moveTo>
                  <a:pt x="243839" y="0"/>
                </a:moveTo>
                <a:lnTo>
                  <a:pt x="0" y="0"/>
                </a:lnTo>
                <a:lnTo>
                  <a:pt x="0" y="2039111"/>
                </a:lnTo>
                <a:lnTo>
                  <a:pt x="243839" y="2039111"/>
                </a:lnTo>
                <a:lnTo>
                  <a:pt x="24383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36776" y="4604003"/>
            <a:ext cx="243840" cy="338455"/>
          </a:xfrm>
          <a:custGeom>
            <a:avLst/>
            <a:gdLst/>
            <a:ahLst/>
            <a:cxnLst/>
            <a:rect l="l" t="t" r="r" b="b"/>
            <a:pathLst>
              <a:path w="243839" h="338454">
                <a:moveTo>
                  <a:pt x="243840" y="0"/>
                </a:moveTo>
                <a:lnTo>
                  <a:pt x="0" y="0"/>
                </a:lnTo>
                <a:lnTo>
                  <a:pt x="0" y="338328"/>
                </a:lnTo>
                <a:lnTo>
                  <a:pt x="243840" y="338328"/>
                </a:lnTo>
                <a:lnTo>
                  <a:pt x="24384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39084" y="4242815"/>
            <a:ext cx="243840" cy="699770"/>
          </a:xfrm>
          <a:custGeom>
            <a:avLst/>
            <a:gdLst/>
            <a:ahLst/>
            <a:cxnLst/>
            <a:rect l="l" t="t" r="r" b="b"/>
            <a:pathLst>
              <a:path w="243839" h="699770">
                <a:moveTo>
                  <a:pt x="243839" y="0"/>
                </a:moveTo>
                <a:lnTo>
                  <a:pt x="0" y="0"/>
                </a:lnTo>
                <a:lnTo>
                  <a:pt x="0" y="699515"/>
                </a:lnTo>
                <a:lnTo>
                  <a:pt x="243839" y="699515"/>
                </a:lnTo>
                <a:lnTo>
                  <a:pt x="24383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41391" y="4094988"/>
            <a:ext cx="242570" cy="847725"/>
          </a:xfrm>
          <a:custGeom>
            <a:avLst/>
            <a:gdLst/>
            <a:ahLst/>
            <a:cxnLst/>
            <a:rect l="l" t="t" r="r" b="b"/>
            <a:pathLst>
              <a:path w="242570" h="847725">
                <a:moveTo>
                  <a:pt x="242316" y="0"/>
                </a:moveTo>
                <a:lnTo>
                  <a:pt x="0" y="0"/>
                </a:lnTo>
                <a:lnTo>
                  <a:pt x="0" y="847344"/>
                </a:lnTo>
                <a:lnTo>
                  <a:pt x="242316" y="847344"/>
                </a:lnTo>
                <a:lnTo>
                  <a:pt x="242316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43700" y="4151376"/>
            <a:ext cx="242570" cy="791210"/>
          </a:xfrm>
          <a:custGeom>
            <a:avLst/>
            <a:gdLst/>
            <a:ahLst/>
            <a:cxnLst/>
            <a:rect l="l" t="t" r="r" b="b"/>
            <a:pathLst>
              <a:path w="242570" h="791210">
                <a:moveTo>
                  <a:pt x="242316" y="0"/>
                </a:moveTo>
                <a:lnTo>
                  <a:pt x="0" y="0"/>
                </a:lnTo>
                <a:lnTo>
                  <a:pt x="0" y="790956"/>
                </a:lnTo>
                <a:lnTo>
                  <a:pt x="242316" y="790956"/>
                </a:lnTo>
                <a:lnTo>
                  <a:pt x="242316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44483" y="4236720"/>
            <a:ext cx="243840" cy="706120"/>
          </a:xfrm>
          <a:custGeom>
            <a:avLst/>
            <a:gdLst/>
            <a:ahLst/>
            <a:cxnLst/>
            <a:rect l="l" t="t" r="r" b="b"/>
            <a:pathLst>
              <a:path w="243840" h="706120">
                <a:moveTo>
                  <a:pt x="243840" y="0"/>
                </a:moveTo>
                <a:lnTo>
                  <a:pt x="0" y="0"/>
                </a:lnTo>
                <a:lnTo>
                  <a:pt x="0" y="705611"/>
                </a:lnTo>
                <a:lnTo>
                  <a:pt x="243840" y="705611"/>
                </a:lnTo>
                <a:lnTo>
                  <a:pt x="24384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146792" y="4395215"/>
            <a:ext cx="242570" cy="547370"/>
          </a:xfrm>
          <a:custGeom>
            <a:avLst/>
            <a:gdLst/>
            <a:ahLst/>
            <a:cxnLst/>
            <a:rect l="l" t="t" r="r" b="b"/>
            <a:pathLst>
              <a:path w="242570" h="547370">
                <a:moveTo>
                  <a:pt x="242315" y="0"/>
                </a:moveTo>
                <a:lnTo>
                  <a:pt x="0" y="0"/>
                </a:lnTo>
                <a:lnTo>
                  <a:pt x="0" y="547115"/>
                </a:lnTo>
                <a:lnTo>
                  <a:pt x="242315" y="547115"/>
                </a:lnTo>
                <a:lnTo>
                  <a:pt x="242315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46148" y="3418332"/>
            <a:ext cx="243840" cy="1524000"/>
          </a:xfrm>
          <a:custGeom>
            <a:avLst/>
            <a:gdLst/>
            <a:ahLst/>
            <a:cxnLst/>
            <a:rect l="l" t="t" r="r" b="b"/>
            <a:pathLst>
              <a:path w="243839" h="1524000">
                <a:moveTo>
                  <a:pt x="243839" y="0"/>
                </a:moveTo>
                <a:lnTo>
                  <a:pt x="0" y="0"/>
                </a:lnTo>
                <a:lnTo>
                  <a:pt x="0" y="1523999"/>
                </a:lnTo>
                <a:lnTo>
                  <a:pt x="243839" y="1523999"/>
                </a:lnTo>
                <a:lnTo>
                  <a:pt x="24383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648455" y="4293108"/>
            <a:ext cx="242570" cy="649605"/>
          </a:xfrm>
          <a:custGeom>
            <a:avLst/>
            <a:gdLst/>
            <a:ahLst/>
            <a:cxnLst/>
            <a:rect l="l" t="t" r="r" b="b"/>
            <a:pathLst>
              <a:path w="242570" h="649604">
                <a:moveTo>
                  <a:pt x="242316" y="0"/>
                </a:moveTo>
                <a:lnTo>
                  <a:pt x="0" y="0"/>
                </a:lnTo>
                <a:lnTo>
                  <a:pt x="0" y="649224"/>
                </a:lnTo>
                <a:lnTo>
                  <a:pt x="242316" y="649224"/>
                </a:lnTo>
                <a:lnTo>
                  <a:pt x="242316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49240" y="4678679"/>
            <a:ext cx="243840" cy="264160"/>
          </a:xfrm>
          <a:custGeom>
            <a:avLst/>
            <a:gdLst/>
            <a:ahLst/>
            <a:cxnLst/>
            <a:rect l="l" t="t" r="r" b="b"/>
            <a:pathLst>
              <a:path w="243839" h="264160">
                <a:moveTo>
                  <a:pt x="243839" y="0"/>
                </a:moveTo>
                <a:lnTo>
                  <a:pt x="0" y="0"/>
                </a:lnTo>
                <a:lnTo>
                  <a:pt x="0" y="263652"/>
                </a:lnTo>
                <a:lnTo>
                  <a:pt x="243839" y="263652"/>
                </a:lnTo>
                <a:lnTo>
                  <a:pt x="24383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51547" y="4828032"/>
            <a:ext cx="243840" cy="114300"/>
          </a:xfrm>
          <a:custGeom>
            <a:avLst/>
            <a:gdLst/>
            <a:ahLst/>
            <a:cxnLst/>
            <a:rect l="l" t="t" r="r" b="b"/>
            <a:pathLst>
              <a:path w="243840" h="114300">
                <a:moveTo>
                  <a:pt x="243840" y="0"/>
                </a:moveTo>
                <a:lnTo>
                  <a:pt x="0" y="0"/>
                </a:lnTo>
                <a:lnTo>
                  <a:pt x="0" y="114300"/>
                </a:lnTo>
                <a:lnTo>
                  <a:pt x="243840" y="114300"/>
                </a:lnTo>
                <a:lnTo>
                  <a:pt x="24384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753856" y="4920996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316" y="0"/>
                </a:lnTo>
              </a:path>
            </a:pathLst>
          </a:custGeom>
          <a:ln w="42671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456164" y="493928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315" y="0"/>
                </a:lnTo>
              </a:path>
            </a:pathLst>
          </a:custGeom>
          <a:ln w="6095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55520" y="4582667"/>
            <a:ext cx="242570" cy="360045"/>
          </a:xfrm>
          <a:custGeom>
            <a:avLst/>
            <a:gdLst/>
            <a:ahLst/>
            <a:cxnLst/>
            <a:rect l="l" t="t" r="r" b="b"/>
            <a:pathLst>
              <a:path w="242569" h="360045">
                <a:moveTo>
                  <a:pt x="242316" y="0"/>
                </a:moveTo>
                <a:lnTo>
                  <a:pt x="0" y="0"/>
                </a:lnTo>
                <a:lnTo>
                  <a:pt x="0" y="359663"/>
                </a:lnTo>
                <a:lnTo>
                  <a:pt x="242316" y="359663"/>
                </a:lnTo>
                <a:lnTo>
                  <a:pt x="242316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956303" y="4774691"/>
            <a:ext cx="243840" cy="167640"/>
          </a:xfrm>
          <a:custGeom>
            <a:avLst/>
            <a:gdLst/>
            <a:ahLst/>
            <a:cxnLst/>
            <a:rect l="l" t="t" r="r" b="b"/>
            <a:pathLst>
              <a:path w="243839" h="167639">
                <a:moveTo>
                  <a:pt x="243840" y="0"/>
                </a:moveTo>
                <a:lnTo>
                  <a:pt x="0" y="0"/>
                </a:lnTo>
                <a:lnTo>
                  <a:pt x="0" y="167639"/>
                </a:lnTo>
                <a:lnTo>
                  <a:pt x="243840" y="167639"/>
                </a:lnTo>
                <a:lnTo>
                  <a:pt x="24384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58611" y="4855464"/>
            <a:ext cx="243840" cy="86995"/>
          </a:xfrm>
          <a:custGeom>
            <a:avLst/>
            <a:gdLst/>
            <a:ahLst/>
            <a:cxnLst/>
            <a:rect l="l" t="t" r="r" b="b"/>
            <a:pathLst>
              <a:path w="243839" h="86995">
                <a:moveTo>
                  <a:pt x="243839" y="0"/>
                </a:moveTo>
                <a:lnTo>
                  <a:pt x="0" y="0"/>
                </a:lnTo>
                <a:lnTo>
                  <a:pt x="0" y="86868"/>
                </a:lnTo>
                <a:lnTo>
                  <a:pt x="243839" y="86868"/>
                </a:lnTo>
                <a:lnTo>
                  <a:pt x="24383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360919" y="490118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315" y="0"/>
                </a:lnTo>
              </a:path>
            </a:pathLst>
          </a:custGeom>
          <a:ln w="82295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061704" y="4843271"/>
            <a:ext cx="243840" cy="99060"/>
          </a:xfrm>
          <a:custGeom>
            <a:avLst/>
            <a:gdLst/>
            <a:ahLst/>
            <a:cxnLst/>
            <a:rect l="l" t="t" r="r" b="b"/>
            <a:pathLst>
              <a:path w="243840" h="99060">
                <a:moveTo>
                  <a:pt x="243840" y="0"/>
                </a:moveTo>
                <a:lnTo>
                  <a:pt x="0" y="0"/>
                </a:lnTo>
                <a:lnTo>
                  <a:pt x="0" y="99059"/>
                </a:lnTo>
                <a:lnTo>
                  <a:pt x="243840" y="99059"/>
                </a:lnTo>
                <a:lnTo>
                  <a:pt x="24384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764011" y="4835652"/>
            <a:ext cx="243840" cy="106680"/>
          </a:xfrm>
          <a:custGeom>
            <a:avLst/>
            <a:gdLst/>
            <a:ahLst/>
            <a:cxnLst/>
            <a:rect l="l" t="t" r="r" b="b"/>
            <a:pathLst>
              <a:path w="243840" h="106679">
                <a:moveTo>
                  <a:pt x="243840" y="0"/>
                </a:moveTo>
                <a:lnTo>
                  <a:pt x="0" y="0"/>
                </a:lnTo>
                <a:lnTo>
                  <a:pt x="0" y="106680"/>
                </a:lnTo>
                <a:lnTo>
                  <a:pt x="243840" y="106680"/>
                </a:lnTo>
                <a:lnTo>
                  <a:pt x="24384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62227" y="4942332"/>
            <a:ext cx="10210800" cy="0"/>
          </a:xfrm>
          <a:custGeom>
            <a:avLst/>
            <a:gdLst/>
            <a:ahLst/>
            <a:cxnLst/>
            <a:rect l="l" t="t" r="r" b="b"/>
            <a:pathLst>
              <a:path w="10210800">
                <a:moveTo>
                  <a:pt x="0" y="0"/>
                </a:moveTo>
                <a:lnTo>
                  <a:pt x="1021080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284224" y="4171569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986277" y="3464433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88204" y="314591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390259" y="2936239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092185" y="279539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794493" y="2607945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76%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592961" y="4309109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295015" y="394754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996941" y="3799154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31%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698995" y="3856482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401050" y="3942079"/>
            <a:ext cx="3333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0103357" y="4100576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01698" y="312305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603752" y="3997909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24%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05805" y="4384294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210561" y="4287139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956684" y="4480305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658739" y="4560823"/>
            <a:ext cx="24320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052309" y="4532757"/>
            <a:ext cx="5511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r>
              <a:rPr sz="1400" spc="2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100" spc="-240" baseline="-992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2100" baseline="-992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754236" y="4548885"/>
            <a:ext cx="5511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240" baseline="-17857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r>
              <a:rPr sz="2100" spc="30" baseline="-17857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0456291" y="4540758"/>
            <a:ext cx="5511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240" baseline="-31746" dirty="0">
                <a:solidFill>
                  <a:srgbClr val="404040"/>
                </a:solidFill>
                <a:latin typeface="Arial"/>
                <a:cs typeface="Arial"/>
              </a:rPr>
              <a:t>0%</a:t>
            </a:r>
            <a:r>
              <a:rPr sz="2100" spc="30" baseline="-31746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474088" y="5034788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340100" y="5034788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042153" y="5034788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744081" y="5034788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446134" y="5034788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0142981" y="5034788"/>
            <a:ext cx="5638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210683" y="2276932"/>
            <a:ext cx="19157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35" dirty="0">
                <a:solidFill>
                  <a:srgbClr val="585858"/>
                </a:solidFill>
                <a:latin typeface="Arial"/>
                <a:cs typeface="Arial"/>
              </a:rPr>
              <a:t>Posição </a:t>
            </a:r>
            <a:r>
              <a:rPr sz="1800" spc="-55" dirty="0">
                <a:solidFill>
                  <a:srgbClr val="585858"/>
                </a:solidFill>
                <a:latin typeface="Arial"/>
                <a:cs typeface="Arial"/>
              </a:rPr>
              <a:t>no</a:t>
            </a:r>
            <a:r>
              <a:rPr sz="18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800" spc="-55" dirty="0">
                <a:solidFill>
                  <a:srgbClr val="585858"/>
                </a:solidFill>
                <a:latin typeface="Arial"/>
                <a:cs typeface="Arial"/>
              </a:rPr>
              <a:t>domicílio</a:t>
            </a:r>
            <a:endParaRPr sz="180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4114800" y="575614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4244721" y="5666638"/>
            <a:ext cx="13843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Chefe </a:t>
            </a:r>
            <a:r>
              <a:rPr sz="1400" spc="-65" dirty="0">
                <a:solidFill>
                  <a:srgbClr val="585858"/>
                </a:solidFill>
                <a:latin typeface="Arial"/>
                <a:cs typeface="Arial"/>
              </a:rPr>
              <a:t>de</a:t>
            </a:r>
            <a:r>
              <a:rPr sz="1400" spc="-1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585858"/>
                </a:solidFill>
                <a:latin typeface="Arial"/>
                <a:cs typeface="Arial"/>
              </a:rPr>
              <a:t>Domicílio</a:t>
            </a:r>
            <a:endParaRPr sz="14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5820155" y="575614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5950077" y="5666638"/>
            <a:ext cx="6159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70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400" spc="-30" dirty="0">
                <a:solidFill>
                  <a:srgbClr val="585858"/>
                </a:solidFill>
                <a:latin typeface="Arial"/>
                <a:cs typeface="Arial"/>
              </a:rPr>
              <a:t>ônj</a:t>
            </a: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400" spc="-100" dirty="0">
                <a:solidFill>
                  <a:srgbClr val="585858"/>
                </a:solidFill>
                <a:latin typeface="Arial"/>
                <a:cs typeface="Arial"/>
              </a:rPr>
              <a:t>ge</a:t>
            </a:r>
            <a:endParaRPr sz="1400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6755892" y="5756147"/>
            <a:ext cx="99060" cy="97790"/>
          </a:xfrm>
          <a:custGeom>
            <a:avLst/>
            <a:gdLst/>
            <a:ahLst/>
            <a:cxnLst/>
            <a:rect l="l" t="t" r="r" b="b"/>
            <a:pathLst>
              <a:path w="99059" h="97789">
                <a:moveTo>
                  <a:pt x="0" y="97535"/>
                </a:moveTo>
                <a:lnTo>
                  <a:pt x="99059" y="97535"/>
                </a:lnTo>
                <a:lnTo>
                  <a:pt x="99059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6886447" y="5666638"/>
            <a:ext cx="5695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65" dirty="0">
                <a:solidFill>
                  <a:srgbClr val="585858"/>
                </a:solidFill>
                <a:latin typeface="Arial"/>
                <a:cs typeface="Arial"/>
              </a:rPr>
              <a:t>Filho(a)</a:t>
            </a:r>
            <a:endParaRPr sz="1400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7645907" y="575614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90" h="97789">
                <a:moveTo>
                  <a:pt x="0" y="97535"/>
                </a:moveTo>
                <a:lnTo>
                  <a:pt x="97535" y="97535"/>
                </a:lnTo>
                <a:lnTo>
                  <a:pt x="97535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7776464" y="5666638"/>
            <a:ext cx="52133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70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400" spc="4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400" spc="4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400" spc="-100" dirty="0">
                <a:solidFill>
                  <a:srgbClr val="585858"/>
                </a:solidFill>
                <a:latin typeface="Arial"/>
                <a:cs typeface="Arial"/>
              </a:rPr>
              <a:t>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7760" y="1239011"/>
            <a:ext cx="10153015" cy="46228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300"/>
              </a:spcBef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Em todas as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faixas etárias, predomina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um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único trabalho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(95% a</a:t>
            </a:r>
            <a:r>
              <a:rPr sz="2400" i="1" spc="8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98%)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-3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2484120" y="2840735"/>
            <a:ext cx="535305" cy="2174875"/>
          </a:xfrm>
          <a:custGeom>
            <a:avLst/>
            <a:gdLst/>
            <a:ahLst/>
            <a:cxnLst/>
            <a:rect l="l" t="t" r="r" b="b"/>
            <a:pathLst>
              <a:path w="535305" h="2174875">
                <a:moveTo>
                  <a:pt x="534924" y="0"/>
                </a:moveTo>
                <a:lnTo>
                  <a:pt x="0" y="0"/>
                </a:lnTo>
                <a:lnTo>
                  <a:pt x="0" y="2174747"/>
                </a:lnTo>
                <a:lnTo>
                  <a:pt x="534924" y="2174747"/>
                </a:lnTo>
                <a:lnTo>
                  <a:pt x="53492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22191" y="2881883"/>
            <a:ext cx="535305" cy="2133600"/>
          </a:xfrm>
          <a:custGeom>
            <a:avLst/>
            <a:gdLst/>
            <a:ahLst/>
            <a:cxnLst/>
            <a:rect l="l" t="t" r="r" b="b"/>
            <a:pathLst>
              <a:path w="535304" h="2133600">
                <a:moveTo>
                  <a:pt x="534924" y="0"/>
                </a:moveTo>
                <a:lnTo>
                  <a:pt x="0" y="0"/>
                </a:lnTo>
                <a:lnTo>
                  <a:pt x="0" y="2133599"/>
                </a:lnTo>
                <a:lnTo>
                  <a:pt x="534924" y="2133599"/>
                </a:lnTo>
                <a:lnTo>
                  <a:pt x="53492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58740" y="2889504"/>
            <a:ext cx="536575" cy="2125980"/>
          </a:xfrm>
          <a:custGeom>
            <a:avLst/>
            <a:gdLst/>
            <a:ahLst/>
            <a:cxnLst/>
            <a:rect l="l" t="t" r="r" b="b"/>
            <a:pathLst>
              <a:path w="536575" h="2125979">
                <a:moveTo>
                  <a:pt x="536448" y="0"/>
                </a:moveTo>
                <a:lnTo>
                  <a:pt x="0" y="0"/>
                </a:lnTo>
                <a:lnTo>
                  <a:pt x="0" y="2125980"/>
                </a:lnTo>
                <a:lnTo>
                  <a:pt x="536448" y="2125980"/>
                </a:lnTo>
                <a:lnTo>
                  <a:pt x="53644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96811" y="2869692"/>
            <a:ext cx="536575" cy="2146300"/>
          </a:xfrm>
          <a:custGeom>
            <a:avLst/>
            <a:gdLst/>
            <a:ahLst/>
            <a:cxnLst/>
            <a:rect l="l" t="t" r="r" b="b"/>
            <a:pathLst>
              <a:path w="536575" h="2146300">
                <a:moveTo>
                  <a:pt x="536447" y="0"/>
                </a:moveTo>
                <a:lnTo>
                  <a:pt x="0" y="0"/>
                </a:lnTo>
                <a:lnTo>
                  <a:pt x="0" y="2145792"/>
                </a:lnTo>
                <a:lnTo>
                  <a:pt x="536447" y="2145792"/>
                </a:lnTo>
                <a:lnTo>
                  <a:pt x="53644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834883" y="2860548"/>
            <a:ext cx="535305" cy="2155190"/>
          </a:xfrm>
          <a:custGeom>
            <a:avLst/>
            <a:gdLst/>
            <a:ahLst/>
            <a:cxnLst/>
            <a:rect l="l" t="t" r="r" b="b"/>
            <a:pathLst>
              <a:path w="535304" h="2155190">
                <a:moveTo>
                  <a:pt x="534924" y="0"/>
                </a:moveTo>
                <a:lnTo>
                  <a:pt x="0" y="0"/>
                </a:lnTo>
                <a:lnTo>
                  <a:pt x="0" y="2154935"/>
                </a:lnTo>
                <a:lnTo>
                  <a:pt x="534924" y="2154935"/>
                </a:lnTo>
                <a:lnTo>
                  <a:pt x="53492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72956" y="2845307"/>
            <a:ext cx="535305" cy="2170430"/>
          </a:xfrm>
          <a:custGeom>
            <a:avLst/>
            <a:gdLst/>
            <a:ahLst/>
            <a:cxnLst/>
            <a:rect l="l" t="t" r="r" b="b"/>
            <a:pathLst>
              <a:path w="535304" h="2170429">
                <a:moveTo>
                  <a:pt x="534924" y="0"/>
                </a:moveTo>
                <a:lnTo>
                  <a:pt x="0" y="0"/>
                </a:lnTo>
                <a:lnTo>
                  <a:pt x="0" y="2170175"/>
                </a:lnTo>
                <a:lnTo>
                  <a:pt x="534924" y="2170175"/>
                </a:lnTo>
                <a:lnTo>
                  <a:pt x="53492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84120" y="2790444"/>
            <a:ext cx="535305" cy="50800"/>
          </a:xfrm>
          <a:custGeom>
            <a:avLst/>
            <a:gdLst/>
            <a:ahLst/>
            <a:cxnLst/>
            <a:rect l="l" t="t" r="r" b="b"/>
            <a:pathLst>
              <a:path w="535305" h="50800">
                <a:moveTo>
                  <a:pt x="0" y="50292"/>
                </a:moveTo>
                <a:lnTo>
                  <a:pt x="534924" y="50292"/>
                </a:lnTo>
                <a:lnTo>
                  <a:pt x="534924" y="0"/>
                </a:lnTo>
                <a:lnTo>
                  <a:pt x="0" y="0"/>
                </a:lnTo>
                <a:lnTo>
                  <a:pt x="0" y="50292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22191" y="2791967"/>
            <a:ext cx="535305" cy="90170"/>
          </a:xfrm>
          <a:custGeom>
            <a:avLst/>
            <a:gdLst/>
            <a:ahLst/>
            <a:cxnLst/>
            <a:rect l="l" t="t" r="r" b="b"/>
            <a:pathLst>
              <a:path w="535304" h="90169">
                <a:moveTo>
                  <a:pt x="534924" y="0"/>
                </a:moveTo>
                <a:lnTo>
                  <a:pt x="0" y="0"/>
                </a:lnTo>
                <a:lnTo>
                  <a:pt x="0" y="89916"/>
                </a:lnTo>
                <a:lnTo>
                  <a:pt x="534924" y="89916"/>
                </a:lnTo>
                <a:lnTo>
                  <a:pt x="53492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58740" y="2796539"/>
            <a:ext cx="536575" cy="93345"/>
          </a:xfrm>
          <a:custGeom>
            <a:avLst/>
            <a:gdLst/>
            <a:ahLst/>
            <a:cxnLst/>
            <a:rect l="l" t="t" r="r" b="b"/>
            <a:pathLst>
              <a:path w="536575" h="93344">
                <a:moveTo>
                  <a:pt x="536448" y="0"/>
                </a:moveTo>
                <a:lnTo>
                  <a:pt x="0" y="0"/>
                </a:lnTo>
                <a:lnTo>
                  <a:pt x="0" y="92963"/>
                </a:lnTo>
                <a:lnTo>
                  <a:pt x="536448" y="92963"/>
                </a:lnTo>
                <a:lnTo>
                  <a:pt x="536448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96811" y="2790444"/>
            <a:ext cx="536575" cy="79375"/>
          </a:xfrm>
          <a:custGeom>
            <a:avLst/>
            <a:gdLst/>
            <a:ahLst/>
            <a:cxnLst/>
            <a:rect l="l" t="t" r="r" b="b"/>
            <a:pathLst>
              <a:path w="536575" h="79375">
                <a:moveTo>
                  <a:pt x="0" y="79248"/>
                </a:moveTo>
                <a:lnTo>
                  <a:pt x="536447" y="79248"/>
                </a:lnTo>
                <a:lnTo>
                  <a:pt x="536447" y="0"/>
                </a:lnTo>
                <a:lnTo>
                  <a:pt x="0" y="0"/>
                </a:lnTo>
                <a:lnTo>
                  <a:pt x="0" y="79248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34883" y="2793492"/>
            <a:ext cx="535305" cy="67310"/>
          </a:xfrm>
          <a:custGeom>
            <a:avLst/>
            <a:gdLst/>
            <a:ahLst/>
            <a:cxnLst/>
            <a:rect l="l" t="t" r="r" b="b"/>
            <a:pathLst>
              <a:path w="535304" h="67310">
                <a:moveTo>
                  <a:pt x="0" y="67055"/>
                </a:moveTo>
                <a:lnTo>
                  <a:pt x="534924" y="67055"/>
                </a:lnTo>
                <a:lnTo>
                  <a:pt x="534924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172956" y="2788920"/>
            <a:ext cx="535305" cy="56515"/>
          </a:xfrm>
          <a:custGeom>
            <a:avLst/>
            <a:gdLst/>
            <a:ahLst/>
            <a:cxnLst/>
            <a:rect l="l" t="t" r="r" b="b"/>
            <a:pathLst>
              <a:path w="535304" h="56514">
                <a:moveTo>
                  <a:pt x="0" y="56388"/>
                </a:moveTo>
                <a:lnTo>
                  <a:pt x="534924" y="56388"/>
                </a:lnTo>
                <a:lnTo>
                  <a:pt x="534924" y="0"/>
                </a:lnTo>
                <a:lnTo>
                  <a:pt x="0" y="0"/>
                </a:lnTo>
                <a:lnTo>
                  <a:pt x="0" y="56388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84120" y="2788920"/>
            <a:ext cx="535305" cy="0"/>
          </a:xfrm>
          <a:custGeom>
            <a:avLst/>
            <a:gdLst/>
            <a:ahLst/>
            <a:cxnLst/>
            <a:rect l="l" t="t" r="r" b="b"/>
            <a:pathLst>
              <a:path w="535305">
                <a:moveTo>
                  <a:pt x="0" y="0"/>
                </a:moveTo>
                <a:lnTo>
                  <a:pt x="534924" y="0"/>
                </a:lnTo>
              </a:path>
            </a:pathLst>
          </a:custGeom>
          <a:ln w="3175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22191" y="2789682"/>
            <a:ext cx="535305" cy="0"/>
          </a:xfrm>
          <a:custGeom>
            <a:avLst/>
            <a:gdLst/>
            <a:ahLst/>
            <a:cxnLst/>
            <a:rect l="l" t="t" r="r" b="b"/>
            <a:pathLst>
              <a:path w="535304">
                <a:moveTo>
                  <a:pt x="0" y="0"/>
                </a:moveTo>
                <a:lnTo>
                  <a:pt x="534924" y="0"/>
                </a:lnTo>
              </a:path>
            </a:pathLst>
          </a:custGeom>
          <a:ln w="4571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58740" y="2791967"/>
            <a:ext cx="536575" cy="0"/>
          </a:xfrm>
          <a:custGeom>
            <a:avLst/>
            <a:gdLst/>
            <a:ahLst/>
            <a:cxnLst/>
            <a:rect l="l" t="t" r="r" b="b"/>
            <a:pathLst>
              <a:path w="536575">
                <a:moveTo>
                  <a:pt x="0" y="0"/>
                </a:moveTo>
                <a:lnTo>
                  <a:pt x="536448" y="0"/>
                </a:lnTo>
              </a:path>
            </a:pathLst>
          </a:custGeom>
          <a:ln w="9143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96811" y="2788920"/>
            <a:ext cx="536575" cy="0"/>
          </a:xfrm>
          <a:custGeom>
            <a:avLst/>
            <a:gdLst/>
            <a:ahLst/>
            <a:cxnLst/>
            <a:rect l="l" t="t" r="r" b="b"/>
            <a:pathLst>
              <a:path w="536575">
                <a:moveTo>
                  <a:pt x="0" y="0"/>
                </a:moveTo>
                <a:lnTo>
                  <a:pt x="536447" y="0"/>
                </a:lnTo>
              </a:path>
            </a:pathLst>
          </a:custGeom>
          <a:ln w="3175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834883" y="2790444"/>
            <a:ext cx="535305" cy="0"/>
          </a:xfrm>
          <a:custGeom>
            <a:avLst/>
            <a:gdLst/>
            <a:ahLst/>
            <a:cxnLst/>
            <a:rect l="l" t="t" r="r" b="b"/>
            <a:pathLst>
              <a:path w="535304">
                <a:moveTo>
                  <a:pt x="0" y="0"/>
                </a:moveTo>
                <a:lnTo>
                  <a:pt x="534924" y="0"/>
                </a:lnTo>
              </a:path>
            </a:pathLst>
          </a:custGeom>
          <a:ln w="6095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172956" y="2788157"/>
            <a:ext cx="535305" cy="0"/>
          </a:xfrm>
          <a:custGeom>
            <a:avLst/>
            <a:gdLst/>
            <a:ahLst/>
            <a:cxnLst/>
            <a:rect l="l" t="t" r="r" b="b"/>
            <a:pathLst>
              <a:path w="535304">
                <a:moveTo>
                  <a:pt x="0" y="0"/>
                </a:moveTo>
                <a:lnTo>
                  <a:pt x="534924" y="0"/>
                </a:lnTo>
              </a:path>
            </a:pathLst>
          </a:custGeom>
          <a:ln w="3175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81783" y="5015484"/>
            <a:ext cx="8028940" cy="0"/>
          </a:xfrm>
          <a:custGeom>
            <a:avLst/>
            <a:gdLst/>
            <a:ahLst/>
            <a:cxnLst/>
            <a:rect l="l" t="t" r="r" b="b"/>
            <a:pathLst>
              <a:path w="8028940">
                <a:moveTo>
                  <a:pt x="0" y="0"/>
                </a:moveTo>
                <a:lnTo>
                  <a:pt x="80284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597530" y="3798823"/>
            <a:ext cx="320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98%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922903" y="3819271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96%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60975" y="3823208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95%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611746" y="3812488"/>
            <a:ext cx="3200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96%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949818" y="3808857"/>
            <a:ext cx="320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97%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288144" y="3800983"/>
            <a:ext cx="320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97%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641726" y="2686050"/>
            <a:ext cx="2298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994268" y="2697861"/>
            <a:ext cx="2298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332341" y="2687574"/>
            <a:ext cx="2298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587244" y="2480818"/>
            <a:ext cx="3765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10" dirty="0">
                <a:solidFill>
                  <a:srgbClr val="404040"/>
                </a:solidFill>
                <a:latin typeface="Arial"/>
                <a:cs typeface="Arial"/>
              </a:rPr>
              <a:t>0,1%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925315" y="2494533"/>
            <a:ext cx="377825" cy="452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675"/>
              </a:lnSpc>
              <a:spcBef>
                <a:spcPts val="105"/>
              </a:spcBef>
            </a:pPr>
            <a:r>
              <a:rPr sz="1400" spc="-75" dirty="0">
                <a:solidFill>
                  <a:srgbClr val="404040"/>
                </a:solidFill>
                <a:latin typeface="Arial"/>
                <a:cs typeface="Arial"/>
              </a:rPr>
              <a:t>0</a:t>
            </a:r>
            <a:r>
              <a:rPr sz="1400" spc="-45" dirty="0">
                <a:solidFill>
                  <a:srgbClr val="404040"/>
                </a:solidFill>
                <a:latin typeface="Arial"/>
                <a:cs typeface="Arial"/>
              </a:rPr>
              <a:t>,</a:t>
            </a:r>
            <a:r>
              <a:rPr sz="1400" spc="-155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  <a:p>
            <a:pPr marL="53975">
              <a:lnSpc>
                <a:spcPts val="1675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250941" y="2497074"/>
            <a:ext cx="376555" cy="455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10" dirty="0">
                <a:solidFill>
                  <a:srgbClr val="404040"/>
                </a:solidFill>
                <a:latin typeface="Arial"/>
                <a:cs typeface="Arial"/>
              </a:rPr>
              <a:t>0,4%</a:t>
            </a:r>
            <a:endParaRPr sz="1400">
              <a:latin typeface="Arial"/>
              <a:cs typeface="Arial"/>
            </a:endParaRPr>
          </a:p>
          <a:p>
            <a:pPr marL="66675">
              <a:lnSpc>
                <a:spcPct val="100000"/>
              </a:lnSpc>
              <a:spcBef>
                <a:spcPts val="2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563614" y="2494026"/>
            <a:ext cx="376555" cy="445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50"/>
              </a:lnSpc>
              <a:spcBef>
                <a:spcPts val="105"/>
              </a:spcBef>
            </a:pPr>
            <a:r>
              <a:rPr sz="1400" spc="-110" dirty="0">
                <a:solidFill>
                  <a:srgbClr val="404040"/>
                </a:solidFill>
                <a:latin typeface="Arial"/>
                <a:cs typeface="Arial"/>
              </a:rPr>
              <a:t>0,2%</a:t>
            </a:r>
            <a:endParaRPr sz="1400">
              <a:latin typeface="Arial"/>
              <a:cs typeface="Arial"/>
            </a:endParaRPr>
          </a:p>
          <a:p>
            <a:pPr marL="24765" algn="ctr">
              <a:lnSpc>
                <a:spcPts val="1650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914513" y="2495804"/>
            <a:ext cx="3765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10" dirty="0">
                <a:solidFill>
                  <a:srgbClr val="404040"/>
                </a:solidFill>
                <a:latin typeface="Arial"/>
                <a:cs typeface="Arial"/>
              </a:rPr>
              <a:t>0,3%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227057" y="2493391"/>
            <a:ext cx="3765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10" dirty="0">
                <a:solidFill>
                  <a:srgbClr val="404040"/>
                </a:solidFill>
                <a:latin typeface="Arial"/>
                <a:cs typeface="Arial"/>
              </a:rPr>
              <a:t>0,1%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31155" y="2022728"/>
            <a:ext cx="2327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5" dirty="0">
                <a:solidFill>
                  <a:srgbClr val="585858"/>
                </a:solidFill>
                <a:latin typeface="Arial"/>
                <a:cs typeface="Arial"/>
              </a:rPr>
              <a:t>Quantidade </a:t>
            </a:r>
            <a:r>
              <a:rPr sz="1800" spc="-85" dirty="0">
                <a:solidFill>
                  <a:srgbClr val="585858"/>
                </a:solidFill>
                <a:latin typeface="Arial"/>
                <a:cs typeface="Arial"/>
              </a:rPr>
              <a:t>de</a:t>
            </a:r>
            <a:r>
              <a:rPr sz="1800" spc="-1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800" spc="-65" dirty="0">
                <a:solidFill>
                  <a:srgbClr val="585858"/>
                </a:solidFill>
                <a:latin typeface="Arial"/>
                <a:cs typeface="Arial"/>
              </a:rPr>
              <a:t>trabalhos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017008" y="5750052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60"/>
                </a:moveTo>
                <a:lnTo>
                  <a:pt x="97536" y="99060"/>
                </a:lnTo>
                <a:lnTo>
                  <a:pt x="97536" y="0"/>
                </a:lnTo>
                <a:lnTo>
                  <a:pt x="0" y="0"/>
                </a:lnTo>
                <a:lnTo>
                  <a:pt x="0" y="9906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571744" y="5750052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60"/>
                </a:moveTo>
                <a:lnTo>
                  <a:pt x="97536" y="99060"/>
                </a:lnTo>
                <a:lnTo>
                  <a:pt x="97536" y="0"/>
                </a:lnTo>
                <a:lnTo>
                  <a:pt x="0" y="0"/>
                </a:lnTo>
                <a:lnTo>
                  <a:pt x="0" y="9906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184391" y="5750052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60"/>
                </a:moveTo>
                <a:lnTo>
                  <a:pt x="97536" y="99060"/>
                </a:lnTo>
                <a:lnTo>
                  <a:pt x="97536" y="0"/>
                </a:lnTo>
                <a:lnTo>
                  <a:pt x="0" y="0"/>
                </a:lnTo>
                <a:lnTo>
                  <a:pt x="0" y="9906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2" name="object 42"/>
          <p:cNvGraphicFramePr>
            <a:graphicFrameLocks noGrp="1"/>
          </p:cNvGraphicFramePr>
          <p:nvPr/>
        </p:nvGraphicFramePr>
        <p:xfrm>
          <a:off x="2292985" y="5164963"/>
          <a:ext cx="7451723" cy="730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2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12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sz="1400" spc="-4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Até </a:t>
                      </a: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24</a:t>
                      </a:r>
                      <a:r>
                        <a:rPr sz="1400" spc="-13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9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anos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335"/>
                        </a:lnSpc>
                      </a:pP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25 </a:t>
                      </a:r>
                      <a:r>
                        <a:rPr sz="1400" spc="-1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34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7034">
                        <a:lnSpc>
                          <a:spcPts val="1335"/>
                        </a:lnSpc>
                      </a:pP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35 </a:t>
                      </a:r>
                      <a:r>
                        <a:rPr sz="1400" spc="-1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44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ts val="1335"/>
                        </a:lnSpc>
                      </a:pP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45 </a:t>
                      </a:r>
                      <a:r>
                        <a:rPr sz="1400" spc="-1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400" spc="-10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54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ts val="1335"/>
                        </a:lnSpc>
                      </a:pP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55 </a:t>
                      </a:r>
                      <a:r>
                        <a:rPr sz="1400" spc="-1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64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0050">
                        <a:lnSpc>
                          <a:spcPts val="1335"/>
                        </a:lnSpc>
                      </a:pP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65 </a:t>
                      </a:r>
                      <a:r>
                        <a:rPr sz="1400" spc="-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sz="1400" spc="-1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+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1955">
                        <a:lnSpc>
                          <a:spcPts val="1650"/>
                        </a:lnSpc>
                        <a:spcBef>
                          <a:spcPts val="1125"/>
                        </a:spcBef>
                        <a:tabLst>
                          <a:tab pos="956944" algn="l"/>
                        </a:tabLst>
                      </a:pPr>
                      <a:r>
                        <a:rPr sz="1400" spc="-8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Um	</a:t>
                      </a:r>
                      <a:r>
                        <a:rPr sz="1400" spc="-8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Dois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875" marB="0"/>
                </a:tc>
                <a:tc>
                  <a:txBody>
                    <a:bodyPr/>
                    <a:lstStyle/>
                    <a:p>
                      <a:pPr marR="147320" algn="ctr">
                        <a:lnSpc>
                          <a:spcPts val="1650"/>
                        </a:lnSpc>
                        <a:spcBef>
                          <a:spcPts val="1125"/>
                        </a:spcBef>
                      </a:pP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Três </a:t>
                      </a:r>
                      <a:r>
                        <a:rPr sz="1400" spc="-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sz="1400" spc="-8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8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mais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87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3" name="object 43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724" y="908303"/>
            <a:ext cx="10872470" cy="83248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Dos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que têm 65 anos ou +,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91%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estão no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negócio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há 2 anos ou</a:t>
            </a:r>
            <a:r>
              <a:rPr sz="2400" i="1" spc="-3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Dos que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têm até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24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anos, 52% estão no negócio há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menos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de 2</a:t>
            </a:r>
            <a:r>
              <a:rPr sz="2400" i="1" spc="16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81602" y="177164"/>
            <a:ext cx="38309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" dirty="0"/>
              <a:t>Donos </a:t>
            </a:r>
            <a:r>
              <a:rPr spc="60" dirty="0"/>
              <a:t>de </a:t>
            </a:r>
            <a:r>
              <a:rPr spc="50" dirty="0"/>
              <a:t>Negócio</a:t>
            </a:r>
            <a:r>
              <a:rPr spc="-2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3537203" y="5254752"/>
            <a:ext cx="609600" cy="97790"/>
          </a:xfrm>
          <a:custGeom>
            <a:avLst/>
            <a:gdLst/>
            <a:ahLst/>
            <a:cxnLst/>
            <a:rect l="l" t="t" r="r" b="b"/>
            <a:pathLst>
              <a:path w="609600" h="97789">
                <a:moveTo>
                  <a:pt x="609600" y="0"/>
                </a:moveTo>
                <a:lnTo>
                  <a:pt x="0" y="0"/>
                </a:lnTo>
                <a:lnTo>
                  <a:pt x="0" y="97536"/>
                </a:lnTo>
                <a:lnTo>
                  <a:pt x="609600" y="97536"/>
                </a:lnTo>
                <a:lnTo>
                  <a:pt x="60960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62728" y="5282184"/>
            <a:ext cx="611505" cy="70485"/>
          </a:xfrm>
          <a:custGeom>
            <a:avLst/>
            <a:gdLst/>
            <a:ahLst/>
            <a:cxnLst/>
            <a:rect l="l" t="t" r="r" b="b"/>
            <a:pathLst>
              <a:path w="611504" h="70485">
                <a:moveTo>
                  <a:pt x="0" y="70103"/>
                </a:moveTo>
                <a:lnTo>
                  <a:pt x="611124" y="70103"/>
                </a:lnTo>
                <a:lnTo>
                  <a:pt x="611124" y="0"/>
                </a:lnTo>
                <a:lnTo>
                  <a:pt x="0" y="0"/>
                </a:lnTo>
                <a:lnTo>
                  <a:pt x="0" y="70103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89776" y="5300471"/>
            <a:ext cx="611505" cy="52069"/>
          </a:xfrm>
          <a:custGeom>
            <a:avLst/>
            <a:gdLst/>
            <a:ahLst/>
            <a:cxnLst/>
            <a:rect l="l" t="t" r="r" b="b"/>
            <a:pathLst>
              <a:path w="611504" h="52070">
                <a:moveTo>
                  <a:pt x="0" y="51815"/>
                </a:moveTo>
                <a:lnTo>
                  <a:pt x="611124" y="51815"/>
                </a:lnTo>
                <a:lnTo>
                  <a:pt x="611124" y="0"/>
                </a:lnTo>
                <a:lnTo>
                  <a:pt x="0" y="0"/>
                </a:lnTo>
                <a:lnTo>
                  <a:pt x="0" y="51815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16823" y="5305044"/>
            <a:ext cx="611505" cy="47625"/>
          </a:xfrm>
          <a:custGeom>
            <a:avLst/>
            <a:gdLst/>
            <a:ahLst/>
            <a:cxnLst/>
            <a:rect l="l" t="t" r="r" b="b"/>
            <a:pathLst>
              <a:path w="611504" h="47625">
                <a:moveTo>
                  <a:pt x="0" y="47243"/>
                </a:moveTo>
                <a:lnTo>
                  <a:pt x="611124" y="47243"/>
                </a:lnTo>
                <a:lnTo>
                  <a:pt x="611124" y="0"/>
                </a:lnTo>
                <a:lnTo>
                  <a:pt x="0" y="0"/>
                </a:lnTo>
                <a:lnTo>
                  <a:pt x="0" y="47243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43871" y="5314188"/>
            <a:ext cx="611505" cy="38100"/>
          </a:xfrm>
          <a:custGeom>
            <a:avLst/>
            <a:gdLst/>
            <a:ahLst/>
            <a:cxnLst/>
            <a:rect l="l" t="t" r="r" b="b"/>
            <a:pathLst>
              <a:path w="611504" h="38100">
                <a:moveTo>
                  <a:pt x="0" y="38100"/>
                </a:moveTo>
                <a:lnTo>
                  <a:pt x="611124" y="38100"/>
                </a:lnTo>
                <a:lnTo>
                  <a:pt x="611124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62728" y="4931664"/>
            <a:ext cx="611505" cy="350520"/>
          </a:xfrm>
          <a:custGeom>
            <a:avLst/>
            <a:gdLst/>
            <a:ahLst/>
            <a:cxnLst/>
            <a:rect l="l" t="t" r="r" b="b"/>
            <a:pathLst>
              <a:path w="611504" h="350520">
                <a:moveTo>
                  <a:pt x="611124" y="0"/>
                </a:moveTo>
                <a:lnTo>
                  <a:pt x="0" y="0"/>
                </a:lnTo>
                <a:lnTo>
                  <a:pt x="0" y="350520"/>
                </a:lnTo>
                <a:lnTo>
                  <a:pt x="611124" y="350520"/>
                </a:lnTo>
                <a:lnTo>
                  <a:pt x="61112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589776" y="5045964"/>
            <a:ext cx="611505" cy="254635"/>
          </a:xfrm>
          <a:custGeom>
            <a:avLst/>
            <a:gdLst/>
            <a:ahLst/>
            <a:cxnLst/>
            <a:rect l="l" t="t" r="r" b="b"/>
            <a:pathLst>
              <a:path w="611504" h="254635">
                <a:moveTo>
                  <a:pt x="611124" y="0"/>
                </a:moveTo>
                <a:lnTo>
                  <a:pt x="0" y="0"/>
                </a:lnTo>
                <a:lnTo>
                  <a:pt x="0" y="254508"/>
                </a:lnTo>
                <a:lnTo>
                  <a:pt x="611124" y="254508"/>
                </a:lnTo>
                <a:lnTo>
                  <a:pt x="61112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16823" y="5103876"/>
            <a:ext cx="611505" cy="201295"/>
          </a:xfrm>
          <a:custGeom>
            <a:avLst/>
            <a:gdLst/>
            <a:ahLst/>
            <a:cxnLst/>
            <a:rect l="l" t="t" r="r" b="b"/>
            <a:pathLst>
              <a:path w="611504" h="201295">
                <a:moveTo>
                  <a:pt x="611124" y="0"/>
                </a:moveTo>
                <a:lnTo>
                  <a:pt x="0" y="0"/>
                </a:lnTo>
                <a:lnTo>
                  <a:pt x="0" y="201168"/>
                </a:lnTo>
                <a:lnTo>
                  <a:pt x="611124" y="201168"/>
                </a:lnTo>
                <a:lnTo>
                  <a:pt x="61112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643871" y="5158740"/>
            <a:ext cx="611505" cy="155575"/>
          </a:xfrm>
          <a:custGeom>
            <a:avLst/>
            <a:gdLst/>
            <a:ahLst/>
            <a:cxnLst/>
            <a:rect l="l" t="t" r="r" b="b"/>
            <a:pathLst>
              <a:path w="611504" h="155575">
                <a:moveTo>
                  <a:pt x="611124" y="0"/>
                </a:moveTo>
                <a:lnTo>
                  <a:pt x="0" y="0"/>
                </a:lnTo>
                <a:lnTo>
                  <a:pt x="0" y="155448"/>
                </a:lnTo>
                <a:lnTo>
                  <a:pt x="611124" y="155448"/>
                </a:lnTo>
                <a:lnTo>
                  <a:pt x="61112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643871" y="5081015"/>
            <a:ext cx="611505" cy="78105"/>
          </a:xfrm>
          <a:custGeom>
            <a:avLst/>
            <a:gdLst/>
            <a:ahLst/>
            <a:cxnLst/>
            <a:rect l="l" t="t" r="r" b="b"/>
            <a:pathLst>
              <a:path w="611504" h="78104">
                <a:moveTo>
                  <a:pt x="0" y="77724"/>
                </a:moveTo>
                <a:lnTo>
                  <a:pt x="611124" y="77724"/>
                </a:lnTo>
                <a:lnTo>
                  <a:pt x="611124" y="0"/>
                </a:lnTo>
                <a:lnTo>
                  <a:pt x="0" y="0"/>
                </a:lnTo>
                <a:lnTo>
                  <a:pt x="0" y="77724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37203" y="2374392"/>
            <a:ext cx="609600" cy="2009139"/>
          </a:xfrm>
          <a:custGeom>
            <a:avLst/>
            <a:gdLst/>
            <a:ahLst/>
            <a:cxnLst/>
            <a:rect l="l" t="t" r="r" b="b"/>
            <a:pathLst>
              <a:path w="609600" h="2009139">
                <a:moveTo>
                  <a:pt x="609600" y="0"/>
                </a:moveTo>
                <a:lnTo>
                  <a:pt x="0" y="0"/>
                </a:lnTo>
                <a:lnTo>
                  <a:pt x="0" y="2008632"/>
                </a:lnTo>
                <a:lnTo>
                  <a:pt x="609600" y="2008632"/>
                </a:lnTo>
                <a:lnTo>
                  <a:pt x="6096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62728" y="2374392"/>
            <a:ext cx="611505" cy="2336800"/>
          </a:xfrm>
          <a:custGeom>
            <a:avLst/>
            <a:gdLst/>
            <a:ahLst/>
            <a:cxnLst/>
            <a:rect l="l" t="t" r="r" b="b"/>
            <a:pathLst>
              <a:path w="611504" h="2336800">
                <a:moveTo>
                  <a:pt x="611124" y="0"/>
                </a:moveTo>
                <a:lnTo>
                  <a:pt x="0" y="0"/>
                </a:lnTo>
                <a:lnTo>
                  <a:pt x="0" y="2336292"/>
                </a:lnTo>
                <a:lnTo>
                  <a:pt x="611124" y="2336292"/>
                </a:lnTo>
                <a:lnTo>
                  <a:pt x="61112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589776" y="2374392"/>
            <a:ext cx="611505" cy="2520950"/>
          </a:xfrm>
          <a:custGeom>
            <a:avLst/>
            <a:gdLst/>
            <a:ahLst/>
            <a:cxnLst/>
            <a:rect l="l" t="t" r="r" b="b"/>
            <a:pathLst>
              <a:path w="611504" h="2520950">
                <a:moveTo>
                  <a:pt x="611124" y="0"/>
                </a:moveTo>
                <a:lnTo>
                  <a:pt x="0" y="0"/>
                </a:lnTo>
                <a:lnTo>
                  <a:pt x="0" y="2520696"/>
                </a:lnTo>
                <a:lnTo>
                  <a:pt x="611124" y="2520696"/>
                </a:lnTo>
                <a:lnTo>
                  <a:pt x="61112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16823" y="2374392"/>
            <a:ext cx="611505" cy="2615565"/>
          </a:xfrm>
          <a:custGeom>
            <a:avLst/>
            <a:gdLst/>
            <a:ahLst/>
            <a:cxnLst/>
            <a:rect l="l" t="t" r="r" b="b"/>
            <a:pathLst>
              <a:path w="611504" h="2615565">
                <a:moveTo>
                  <a:pt x="611124" y="0"/>
                </a:moveTo>
                <a:lnTo>
                  <a:pt x="0" y="0"/>
                </a:lnTo>
                <a:lnTo>
                  <a:pt x="0" y="2615184"/>
                </a:lnTo>
                <a:lnTo>
                  <a:pt x="611124" y="2615184"/>
                </a:lnTo>
                <a:lnTo>
                  <a:pt x="61112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3871" y="2374392"/>
            <a:ext cx="611505" cy="2707005"/>
          </a:xfrm>
          <a:custGeom>
            <a:avLst/>
            <a:gdLst/>
            <a:ahLst/>
            <a:cxnLst/>
            <a:rect l="l" t="t" r="r" b="b"/>
            <a:pathLst>
              <a:path w="611504" h="2707004">
                <a:moveTo>
                  <a:pt x="611124" y="0"/>
                </a:moveTo>
                <a:lnTo>
                  <a:pt x="0" y="0"/>
                </a:lnTo>
                <a:lnTo>
                  <a:pt x="0" y="2706624"/>
                </a:lnTo>
                <a:lnTo>
                  <a:pt x="611124" y="2706624"/>
                </a:lnTo>
                <a:lnTo>
                  <a:pt x="61112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51432" y="5352288"/>
            <a:ext cx="9161145" cy="0"/>
          </a:xfrm>
          <a:custGeom>
            <a:avLst/>
            <a:gdLst/>
            <a:ahLst/>
            <a:cxnLst/>
            <a:rect l="l" t="t" r="r" b="b"/>
            <a:pathLst>
              <a:path w="9161145">
                <a:moveTo>
                  <a:pt x="0" y="0"/>
                </a:moveTo>
                <a:lnTo>
                  <a:pt x="916076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010155" y="5146547"/>
            <a:ext cx="609600" cy="20129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 marL="196215">
              <a:lnSpc>
                <a:spcPts val="1580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20846" y="5174996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01608" y="5199379"/>
            <a:ext cx="24320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828656" y="5204205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10155" y="4245864"/>
            <a:ext cx="609600" cy="90106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50495">
              <a:lnSpc>
                <a:spcPct val="100000"/>
              </a:lnSpc>
              <a:spcBef>
                <a:spcPts val="102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37203" y="4719828"/>
            <a:ext cx="609600" cy="53530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152400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12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02173" y="4977510"/>
            <a:ext cx="332740" cy="450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endParaRPr sz="1400">
              <a:latin typeface="Arial"/>
              <a:cs typeface="Arial"/>
            </a:endParaRPr>
          </a:p>
          <a:p>
            <a:pPr marL="58419">
              <a:lnSpc>
                <a:spcPts val="1670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74942" y="5043932"/>
            <a:ext cx="242570" cy="393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45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445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301608" y="5075301"/>
            <a:ext cx="24320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828656" y="5107304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010155" y="3793235"/>
            <a:ext cx="609600" cy="452755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109855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86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537203" y="4383023"/>
            <a:ext cx="609600" cy="337185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52069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409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062728" y="4710684"/>
            <a:ext cx="611505" cy="220979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0" rIns="0" bIns="0" rtlCol="0">
            <a:spAutoFit/>
          </a:bodyPr>
          <a:lstStyle/>
          <a:p>
            <a:pPr marL="197485">
              <a:lnSpc>
                <a:spcPts val="1635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589776" y="4895088"/>
            <a:ext cx="611505" cy="151130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0" rIns="0" bIns="0" rtlCol="0">
            <a:spAutoFit/>
          </a:bodyPr>
          <a:lstStyle/>
          <a:p>
            <a:pPr marL="197485">
              <a:lnSpc>
                <a:spcPts val="1190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116823" y="4989576"/>
            <a:ext cx="611505" cy="114300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0" rIns="0" bIns="0" rtlCol="0">
            <a:spAutoFit/>
          </a:bodyPr>
          <a:lstStyle/>
          <a:p>
            <a:pPr marL="196850">
              <a:lnSpc>
                <a:spcPts val="900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841356" y="4991227"/>
            <a:ext cx="2298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010155" y="2374392"/>
            <a:ext cx="609600" cy="14192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Times New Roman"/>
              <a:cs typeface="Times New Roman"/>
            </a:endParaRPr>
          </a:p>
          <a:p>
            <a:pPr marL="150495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687826" y="3248913"/>
            <a:ext cx="3200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214873" y="3412997"/>
            <a:ext cx="3200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78%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741921" y="3504946"/>
            <a:ext cx="3200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268589" y="3552190"/>
            <a:ext cx="3200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9795636" y="3598545"/>
            <a:ext cx="320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91%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875789" y="5444439"/>
            <a:ext cx="8788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669271" y="5444439"/>
            <a:ext cx="5619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5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982083" y="1835911"/>
            <a:ext cx="2299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35" dirty="0">
                <a:solidFill>
                  <a:srgbClr val="585858"/>
                </a:solidFill>
                <a:latin typeface="Arial"/>
                <a:cs typeface="Arial"/>
              </a:rPr>
              <a:t>Tempo </a:t>
            </a:r>
            <a:r>
              <a:rPr sz="1800" spc="-60" dirty="0">
                <a:solidFill>
                  <a:srgbClr val="585858"/>
                </a:solidFill>
                <a:latin typeface="Arial"/>
                <a:cs typeface="Arial"/>
              </a:rPr>
              <a:t>no </a:t>
            </a:r>
            <a:r>
              <a:rPr sz="1800" spc="-45" dirty="0">
                <a:solidFill>
                  <a:srgbClr val="585858"/>
                </a:solidFill>
                <a:latin typeface="Arial"/>
                <a:cs typeface="Arial"/>
              </a:rPr>
              <a:t>trabalho</a:t>
            </a:r>
            <a:r>
              <a:rPr sz="1800" spc="-1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585858"/>
                </a:solidFill>
                <a:latin typeface="Arial"/>
                <a:cs typeface="Arial"/>
              </a:rPr>
              <a:t>atual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2235707" y="590854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364739" y="5818428"/>
            <a:ext cx="12153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60" dirty="0">
                <a:solidFill>
                  <a:srgbClr val="585858"/>
                </a:solidFill>
                <a:latin typeface="Arial"/>
                <a:cs typeface="Arial"/>
              </a:rPr>
              <a:t>Menos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de 1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00" dirty="0">
                <a:solidFill>
                  <a:srgbClr val="585858"/>
                </a:solidFill>
                <a:latin typeface="Arial"/>
                <a:cs typeface="Arial"/>
              </a:rPr>
              <a:t>mês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902964" y="590854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566540" y="5444439"/>
            <a:ext cx="2479040" cy="613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39240" algn="l"/>
              </a:tabLst>
            </a:pP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400" spc="-10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34	35 </a:t>
            </a:r>
            <a:r>
              <a:rPr sz="1400" spc="-10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marL="478155">
              <a:lnSpc>
                <a:spcPct val="100000"/>
              </a:lnSpc>
            </a:pP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De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1 </a:t>
            </a:r>
            <a:r>
              <a:rPr sz="1400" spc="-100" dirty="0">
                <a:solidFill>
                  <a:srgbClr val="585858"/>
                </a:solidFill>
                <a:latin typeface="Arial"/>
                <a:cs typeface="Arial"/>
              </a:rPr>
              <a:t>mês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menos </a:t>
            </a:r>
            <a:r>
              <a:rPr sz="1400" spc="-60" dirty="0">
                <a:solidFill>
                  <a:srgbClr val="585858"/>
                </a:solidFill>
                <a:latin typeface="Arial"/>
                <a:cs typeface="Arial"/>
              </a:rPr>
              <a:t>de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1 </a:t>
            </a:r>
            <a:r>
              <a:rPr sz="1400" spc="-65" dirty="0">
                <a:solidFill>
                  <a:srgbClr val="585858"/>
                </a:solidFill>
                <a:latin typeface="Arial"/>
                <a:cs typeface="Arial"/>
              </a:rPr>
              <a:t>ano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367271" y="590854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6496939" y="5444439"/>
            <a:ext cx="2202180" cy="613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105"/>
              </a:spcBef>
              <a:tabLst>
                <a:tab pos="1663064" algn="l"/>
              </a:tabLst>
            </a:pP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400" spc="-10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54	55 </a:t>
            </a:r>
            <a:r>
              <a:rPr sz="1400" spc="-10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De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1 </a:t>
            </a:r>
            <a:r>
              <a:rPr sz="1400" spc="-65" dirty="0">
                <a:solidFill>
                  <a:srgbClr val="585858"/>
                </a:solidFill>
                <a:latin typeface="Arial"/>
                <a:cs typeface="Arial"/>
              </a:rPr>
              <a:t>ano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menos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de 2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8872728" y="590854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90" h="97789">
                <a:moveTo>
                  <a:pt x="0" y="97535"/>
                </a:moveTo>
                <a:lnTo>
                  <a:pt x="97535" y="97535"/>
                </a:lnTo>
                <a:lnTo>
                  <a:pt x="97535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9003030" y="5818428"/>
            <a:ext cx="11023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80" dirty="0">
                <a:solidFill>
                  <a:srgbClr val="585858"/>
                </a:solidFill>
                <a:latin typeface="Arial"/>
                <a:cs typeface="Arial"/>
              </a:rPr>
              <a:t>mais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4167" y="987552"/>
            <a:ext cx="9791700" cy="101663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categoria com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até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24 anos é a que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menos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possui</a:t>
            </a:r>
            <a:r>
              <a:rPr sz="2000" i="1" spc="-26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CNPJ.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categoria 65 ou + é a segunda com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menos</a:t>
            </a:r>
            <a:r>
              <a:rPr sz="2000" i="1" spc="-2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CNPJ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faixa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com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maior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proporção de CNPJ é a de 35 a 44</a:t>
            </a:r>
            <a:r>
              <a:rPr sz="2000" i="1" spc="-229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anos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81602" y="292353"/>
            <a:ext cx="38309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" dirty="0"/>
              <a:t>Donos </a:t>
            </a:r>
            <a:r>
              <a:rPr spc="60" dirty="0"/>
              <a:t>de </a:t>
            </a:r>
            <a:r>
              <a:rPr spc="50" dirty="0"/>
              <a:t>Negócio</a:t>
            </a:r>
            <a:r>
              <a:rPr spc="-2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2360676" y="5137403"/>
            <a:ext cx="7759065" cy="0"/>
          </a:xfrm>
          <a:custGeom>
            <a:avLst/>
            <a:gdLst/>
            <a:ahLst/>
            <a:cxnLst/>
            <a:rect l="l" t="t" r="r" b="b"/>
            <a:pathLst>
              <a:path w="7759065">
                <a:moveTo>
                  <a:pt x="0" y="0"/>
                </a:moveTo>
                <a:lnTo>
                  <a:pt x="7758683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49295" y="3185160"/>
            <a:ext cx="516890" cy="194818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82550">
              <a:lnSpc>
                <a:spcPct val="100000"/>
              </a:lnSpc>
              <a:spcBef>
                <a:spcPts val="112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85%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41647" y="3491484"/>
            <a:ext cx="518159" cy="164147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71%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35523" y="3576065"/>
            <a:ext cx="516890" cy="155702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67%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27876" y="3576065"/>
            <a:ext cx="516890" cy="155702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83820">
              <a:lnSpc>
                <a:spcPct val="100000"/>
              </a:lnSpc>
              <a:spcBef>
                <a:spcPts val="133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69%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20228" y="3491484"/>
            <a:ext cx="518159" cy="164147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00">
              <a:latin typeface="Times New Roman"/>
              <a:cs typeface="Times New Roman"/>
            </a:endParaRPr>
          </a:p>
          <a:p>
            <a:pPr marL="8445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71%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14104" y="3485388"/>
            <a:ext cx="516890" cy="164782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00">
              <a:latin typeface="Times New Roman"/>
              <a:cs typeface="Times New Roman"/>
            </a:endParaRPr>
          </a:p>
          <a:p>
            <a:pPr marL="8382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72%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49295" y="2840735"/>
            <a:ext cx="516890" cy="34480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39369" rIns="0" bIns="0" rtlCol="0">
            <a:spAutoFit/>
          </a:bodyPr>
          <a:lstStyle/>
          <a:p>
            <a:pPr marL="82550">
              <a:lnSpc>
                <a:spcPct val="100000"/>
              </a:lnSpc>
              <a:spcBef>
                <a:spcPts val="309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41647" y="2840735"/>
            <a:ext cx="518159" cy="65087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3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35523" y="2840735"/>
            <a:ext cx="516890" cy="73533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6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33%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27876" y="2840735"/>
            <a:ext cx="516890" cy="73533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500">
              <a:latin typeface="Times New Roman"/>
              <a:cs typeface="Times New Roman"/>
            </a:endParaRPr>
          </a:p>
          <a:p>
            <a:pPr marL="8382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20228" y="2840735"/>
            <a:ext cx="518159" cy="65087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Times New Roman"/>
              <a:cs typeface="Times New Roman"/>
            </a:endParaRPr>
          </a:p>
          <a:p>
            <a:pPr marL="84455">
              <a:lnSpc>
                <a:spcPct val="100000"/>
              </a:lnSpc>
              <a:spcBef>
                <a:spcPts val="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214104" y="2840735"/>
            <a:ext cx="516890" cy="64516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8382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07360" y="5246370"/>
            <a:ext cx="10007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600" spc="-1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05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87800" y="524637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81040" y="524637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74028" y="524637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867268" y="524637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154414" y="5246370"/>
            <a:ext cx="6388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4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94350" y="2258313"/>
            <a:ext cx="1291590" cy="318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-135" dirty="0">
                <a:solidFill>
                  <a:srgbClr val="585858"/>
                </a:solidFill>
                <a:latin typeface="Arial"/>
                <a:cs typeface="Arial"/>
              </a:rPr>
              <a:t>Possui</a:t>
            </a:r>
            <a:r>
              <a:rPr sz="1900" spc="-1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900" spc="-285" dirty="0">
                <a:solidFill>
                  <a:srgbClr val="585858"/>
                </a:solidFill>
                <a:latin typeface="Arial"/>
                <a:cs typeface="Arial"/>
              </a:rPr>
              <a:t>CNPJ?</a:t>
            </a:r>
            <a:endParaRPr sz="19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727191" y="5855208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0" y="111252"/>
                </a:moveTo>
                <a:lnTo>
                  <a:pt x="111251" y="111252"/>
                </a:lnTo>
                <a:lnTo>
                  <a:pt x="111251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358128" y="5855208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0" y="111252"/>
                </a:moveTo>
                <a:lnTo>
                  <a:pt x="111251" y="111252"/>
                </a:lnTo>
                <a:lnTo>
                  <a:pt x="111251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877814" y="5754725"/>
            <a:ext cx="9588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43890" algn="l"/>
              </a:tabLst>
            </a:pPr>
            <a:r>
              <a:rPr sz="1600" spc="-100" dirty="0">
                <a:solidFill>
                  <a:srgbClr val="585858"/>
                </a:solidFill>
                <a:latin typeface="Arial"/>
                <a:cs typeface="Arial"/>
              </a:rPr>
              <a:t>Não	</a:t>
            </a:r>
            <a:r>
              <a:rPr sz="1600" spc="-135" dirty="0">
                <a:solidFill>
                  <a:srgbClr val="585858"/>
                </a:solidFill>
                <a:latin typeface="Arial"/>
                <a:cs typeface="Arial"/>
              </a:rPr>
              <a:t>Sim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62329" y="6192224"/>
            <a:ext cx="5710555" cy="56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O número </a:t>
            </a:r>
            <a:r>
              <a:rPr sz="1200" spc="-5" dirty="0">
                <a:latin typeface="Arial"/>
                <a:cs typeface="Arial"/>
              </a:rPr>
              <a:t>médio </a:t>
            </a:r>
            <a:r>
              <a:rPr sz="1200" dirty="0">
                <a:latin typeface="Arial"/>
                <a:cs typeface="Arial"/>
              </a:rPr>
              <a:t>de sócios é só para as </a:t>
            </a:r>
            <a:r>
              <a:rPr sz="1200" spc="-5" dirty="0">
                <a:latin typeface="Arial"/>
                <a:cs typeface="Arial"/>
              </a:rPr>
              <a:t>empreendedoras que </a:t>
            </a:r>
            <a:r>
              <a:rPr sz="1200" dirty="0">
                <a:latin typeface="Arial"/>
                <a:cs typeface="Arial"/>
              </a:rPr>
              <a:t>possuem</a:t>
            </a:r>
            <a:r>
              <a:rPr sz="1200" spc="-18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sócio.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7760" y="1239011"/>
            <a:ext cx="10153015" cy="46228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97180">
              <a:lnSpc>
                <a:spcPct val="100000"/>
              </a:lnSpc>
              <a:spcBef>
                <a:spcPts val="300"/>
              </a:spcBef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Em todas as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faixas etárias predominam Donos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de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Negócio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sem</a:t>
            </a:r>
            <a:r>
              <a:rPr sz="2400" i="1" spc="8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sócios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-3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2401823" y="2737866"/>
            <a:ext cx="547370" cy="0"/>
          </a:xfrm>
          <a:custGeom>
            <a:avLst/>
            <a:gdLst/>
            <a:ahLst/>
            <a:cxnLst/>
            <a:rect l="l" t="t" r="r" b="b"/>
            <a:pathLst>
              <a:path w="547369">
                <a:moveTo>
                  <a:pt x="0" y="0"/>
                </a:moveTo>
                <a:lnTo>
                  <a:pt x="547115" y="0"/>
                </a:lnTo>
              </a:path>
            </a:pathLst>
          </a:custGeom>
          <a:ln w="3175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70376" y="2739389"/>
            <a:ext cx="547370" cy="0"/>
          </a:xfrm>
          <a:custGeom>
            <a:avLst/>
            <a:gdLst/>
            <a:ahLst/>
            <a:cxnLst/>
            <a:rect l="l" t="t" r="r" b="b"/>
            <a:pathLst>
              <a:path w="547370">
                <a:moveTo>
                  <a:pt x="0" y="0"/>
                </a:moveTo>
                <a:lnTo>
                  <a:pt x="547115" y="0"/>
                </a:lnTo>
              </a:path>
            </a:pathLst>
          </a:custGeom>
          <a:ln w="4572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37403" y="2739389"/>
            <a:ext cx="548640" cy="0"/>
          </a:xfrm>
          <a:custGeom>
            <a:avLst/>
            <a:gdLst/>
            <a:ahLst/>
            <a:cxnLst/>
            <a:rect l="l" t="t" r="r" b="b"/>
            <a:pathLst>
              <a:path w="548639">
                <a:moveTo>
                  <a:pt x="0" y="0"/>
                </a:moveTo>
                <a:lnTo>
                  <a:pt x="548640" y="0"/>
                </a:lnTo>
              </a:path>
            </a:pathLst>
          </a:custGeom>
          <a:ln w="4572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505956" y="2739389"/>
            <a:ext cx="548640" cy="0"/>
          </a:xfrm>
          <a:custGeom>
            <a:avLst/>
            <a:gdLst/>
            <a:ahLst/>
            <a:cxnLst/>
            <a:rect l="l" t="t" r="r" b="b"/>
            <a:pathLst>
              <a:path w="548640">
                <a:moveTo>
                  <a:pt x="0" y="0"/>
                </a:moveTo>
                <a:lnTo>
                  <a:pt x="548640" y="0"/>
                </a:lnTo>
              </a:path>
            </a:pathLst>
          </a:custGeom>
          <a:ln w="4572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874507" y="2739389"/>
            <a:ext cx="547370" cy="0"/>
          </a:xfrm>
          <a:custGeom>
            <a:avLst/>
            <a:gdLst/>
            <a:ahLst/>
            <a:cxnLst/>
            <a:rect l="l" t="t" r="r" b="b"/>
            <a:pathLst>
              <a:path w="547370">
                <a:moveTo>
                  <a:pt x="0" y="0"/>
                </a:moveTo>
                <a:lnTo>
                  <a:pt x="547116" y="0"/>
                </a:lnTo>
              </a:path>
            </a:pathLst>
          </a:custGeom>
          <a:ln w="4572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243059" y="2741676"/>
            <a:ext cx="547370" cy="0"/>
          </a:xfrm>
          <a:custGeom>
            <a:avLst/>
            <a:gdLst/>
            <a:ahLst/>
            <a:cxnLst/>
            <a:rect l="l" t="t" r="r" b="b"/>
            <a:pathLst>
              <a:path w="547370">
                <a:moveTo>
                  <a:pt x="0" y="0"/>
                </a:moveTo>
                <a:lnTo>
                  <a:pt x="547116" y="0"/>
                </a:lnTo>
              </a:path>
            </a:pathLst>
          </a:custGeom>
          <a:ln w="9144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90344" y="4800600"/>
            <a:ext cx="8211820" cy="0"/>
          </a:xfrm>
          <a:custGeom>
            <a:avLst/>
            <a:gdLst/>
            <a:ahLst/>
            <a:cxnLst/>
            <a:rect l="l" t="t" r="r" b="b"/>
            <a:pathLst>
              <a:path w="8211820">
                <a:moveTo>
                  <a:pt x="0" y="0"/>
                </a:moveTo>
                <a:lnTo>
                  <a:pt x="8211311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401823" y="3085338"/>
            <a:ext cx="547370" cy="1710689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750">
              <a:latin typeface="Times New Roman"/>
              <a:cs typeface="Times New Roman"/>
            </a:endParaRPr>
          </a:p>
          <a:p>
            <a:pPr marL="9842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83%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70376" y="3109817"/>
            <a:ext cx="547370" cy="168656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>
              <a:latin typeface="Times New Roman"/>
              <a:cs typeface="Times New Roman"/>
            </a:endParaRPr>
          </a:p>
          <a:p>
            <a:pPr marL="9906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81%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37403" y="3113198"/>
            <a:ext cx="548640" cy="168338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0033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82%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05956" y="3088004"/>
            <a:ext cx="548640" cy="170815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10033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83%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874507" y="3106102"/>
            <a:ext cx="547370" cy="169037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Times New Roman"/>
              <a:cs typeface="Times New Roman"/>
            </a:endParaRPr>
          </a:p>
          <a:p>
            <a:pPr marL="10033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83%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243059" y="3113198"/>
            <a:ext cx="547370" cy="168338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0033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82%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01823" y="2739770"/>
            <a:ext cx="547370" cy="34607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42544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334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70376" y="2741295"/>
            <a:ext cx="547370" cy="36893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58419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459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37403" y="2741295"/>
            <a:ext cx="548640" cy="37211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5334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42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05956" y="2741295"/>
            <a:ext cx="548640" cy="34671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3556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28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874507" y="2741295"/>
            <a:ext cx="547370" cy="36512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4191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330"/>
              </a:spcBef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243059" y="2743580"/>
            <a:ext cx="547370" cy="37020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5461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43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74875" y="4908930"/>
            <a:ext cx="10007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600" spc="-1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05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30497" y="490893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099050" y="490893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67602" y="490893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836154" y="4908930"/>
            <a:ext cx="6280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198991" y="4908930"/>
            <a:ext cx="6381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600" spc="-1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4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193538" y="2142185"/>
            <a:ext cx="1805939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-65" dirty="0">
                <a:solidFill>
                  <a:srgbClr val="585858"/>
                </a:solidFill>
                <a:latin typeface="Arial"/>
                <a:cs typeface="Arial"/>
              </a:rPr>
              <a:t>Número </a:t>
            </a:r>
            <a:r>
              <a:rPr sz="1900" spc="-80" dirty="0">
                <a:solidFill>
                  <a:srgbClr val="585858"/>
                </a:solidFill>
                <a:latin typeface="Arial"/>
                <a:cs typeface="Arial"/>
              </a:rPr>
              <a:t>de</a:t>
            </a:r>
            <a:r>
              <a:rPr sz="1900" spc="-1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900" spc="-105" dirty="0">
                <a:solidFill>
                  <a:srgbClr val="585858"/>
                </a:solidFill>
                <a:latin typeface="Arial"/>
                <a:cs typeface="Arial"/>
              </a:rPr>
              <a:t>sócios</a:t>
            </a:r>
            <a:endParaRPr sz="19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139184" y="5657088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0" y="111252"/>
                </a:moveTo>
                <a:lnTo>
                  <a:pt x="111251" y="111252"/>
                </a:lnTo>
                <a:lnTo>
                  <a:pt x="111251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288916" y="5556605"/>
            <a:ext cx="741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75" dirty="0">
                <a:solidFill>
                  <a:srgbClr val="585858"/>
                </a:solidFill>
                <a:latin typeface="Arial"/>
                <a:cs typeface="Arial"/>
              </a:rPr>
              <a:t>Nenhum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260847" y="5657088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0" y="111252"/>
                </a:moveTo>
                <a:lnTo>
                  <a:pt x="111251" y="111252"/>
                </a:lnTo>
                <a:lnTo>
                  <a:pt x="111251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411215" y="5556605"/>
            <a:ext cx="9715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1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1600" spc="-100" dirty="0">
                <a:solidFill>
                  <a:srgbClr val="585858"/>
                </a:solidFill>
                <a:latin typeface="Arial"/>
                <a:cs typeface="Arial"/>
              </a:rPr>
              <a:t> sócios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614159" y="5657088"/>
            <a:ext cx="113030" cy="111760"/>
          </a:xfrm>
          <a:custGeom>
            <a:avLst/>
            <a:gdLst/>
            <a:ahLst/>
            <a:cxnLst/>
            <a:rect l="l" t="t" r="r" b="b"/>
            <a:pathLst>
              <a:path w="113029" h="111760">
                <a:moveTo>
                  <a:pt x="0" y="111252"/>
                </a:moveTo>
                <a:lnTo>
                  <a:pt x="112775" y="111252"/>
                </a:lnTo>
                <a:lnTo>
                  <a:pt x="112775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6765417" y="5556605"/>
            <a:ext cx="13703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6 </a:t>
            </a:r>
            <a:r>
              <a:rPr sz="1600" spc="-55" dirty="0">
                <a:solidFill>
                  <a:srgbClr val="585858"/>
                </a:solidFill>
                <a:latin typeface="Arial"/>
                <a:cs typeface="Arial"/>
              </a:rPr>
              <a:t>ou </a:t>
            </a:r>
            <a:r>
              <a:rPr sz="1600" spc="-90" dirty="0">
                <a:solidFill>
                  <a:srgbClr val="585858"/>
                </a:solidFill>
                <a:latin typeface="Arial"/>
                <a:cs typeface="Arial"/>
              </a:rPr>
              <a:t>mais</a:t>
            </a:r>
            <a:r>
              <a:rPr sz="16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00" dirty="0">
                <a:solidFill>
                  <a:srgbClr val="585858"/>
                </a:solidFill>
                <a:latin typeface="Arial"/>
                <a:cs typeface="Arial"/>
              </a:rPr>
              <a:t>sócios</a:t>
            </a:r>
            <a:endParaRPr sz="16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62329" y="6192224"/>
            <a:ext cx="5710555" cy="56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O número </a:t>
            </a:r>
            <a:r>
              <a:rPr sz="1200" spc="-5" dirty="0">
                <a:latin typeface="Arial"/>
                <a:cs typeface="Arial"/>
              </a:rPr>
              <a:t>médio </a:t>
            </a:r>
            <a:r>
              <a:rPr sz="1200" dirty="0">
                <a:latin typeface="Arial"/>
                <a:cs typeface="Arial"/>
              </a:rPr>
              <a:t>de sócios é só para as </a:t>
            </a:r>
            <a:r>
              <a:rPr sz="1200" spc="-5" dirty="0">
                <a:latin typeface="Arial"/>
                <a:cs typeface="Arial"/>
              </a:rPr>
              <a:t>empreendedoras que </a:t>
            </a:r>
            <a:r>
              <a:rPr sz="1200" dirty="0">
                <a:latin typeface="Arial"/>
                <a:cs typeface="Arial"/>
              </a:rPr>
              <a:t>possuem</a:t>
            </a:r>
            <a:r>
              <a:rPr sz="1200" spc="-18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sócio.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6908" y="1097280"/>
            <a:ext cx="11593195" cy="83058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773430" marR="361950" indent="-403860">
              <a:lnSpc>
                <a:spcPct val="100000"/>
              </a:lnSpc>
              <a:spcBef>
                <a:spcPts val="300"/>
              </a:spcBef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Os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que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têm até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24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 e os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com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65 anos ou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+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são os que trabalham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menos hs 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Os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que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têm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entre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35 e 54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são os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que trabalham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hs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por</a:t>
            </a:r>
            <a:r>
              <a:rPr sz="2400" i="1" spc="8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semana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-3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1780032" y="5676900"/>
            <a:ext cx="7545705" cy="0"/>
          </a:xfrm>
          <a:custGeom>
            <a:avLst/>
            <a:gdLst/>
            <a:ahLst/>
            <a:cxnLst/>
            <a:rect l="l" t="t" r="r" b="b"/>
            <a:pathLst>
              <a:path w="7545705">
                <a:moveTo>
                  <a:pt x="0" y="0"/>
                </a:moveTo>
                <a:lnTo>
                  <a:pt x="754532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57983" y="5260847"/>
            <a:ext cx="502920" cy="41148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7556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59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15284" y="5371338"/>
            <a:ext cx="502920" cy="30099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2794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22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72584" y="5433059"/>
            <a:ext cx="502920" cy="23939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 marL="128270">
              <a:lnSpc>
                <a:spcPts val="1835"/>
              </a:lnSpc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29884" y="5433059"/>
            <a:ext cx="502920" cy="23939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 marL="128270">
              <a:lnSpc>
                <a:spcPts val="1845"/>
              </a:lnSpc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87183" y="5371338"/>
            <a:ext cx="502920" cy="30099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13335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0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44483" y="5195315"/>
            <a:ext cx="502920" cy="47752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10858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855"/>
              </a:spcBef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57983" y="4163567"/>
            <a:ext cx="502920" cy="109728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144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15284" y="4446270"/>
            <a:ext cx="502920" cy="925194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35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31%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72584" y="4598670"/>
            <a:ext cx="502920" cy="8343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950">
              <a:latin typeface="Times New Roman"/>
              <a:cs typeface="Times New Roman"/>
            </a:endParaRPr>
          </a:p>
          <a:p>
            <a:pPr marL="7683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29884" y="4598670"/>
            <a:ext cx="502920" cy="8343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Times New Roman"/>
              <a:cs typeface="Times New Roman"/>
            </a:endParaRPr>
          </a:p>
          <a:p>
            <a:pPr marL="7683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87183" y="4446270"/>
            <a:ext cx="502920" cy="925194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7683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444483" y="4096511"/>
            <a:ext cx="502920" cy="109918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77470">
              <a:lnSpc>
                <a:spcPct val="100000"/>
              </a:lnSpc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37%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57983" y="3272790"/>
            <a:ext cx="502920" cy="890905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30%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15284" y="3479291"/>
            <a:ext cx="502920" cy="967105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235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34%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72584" y="3559302"/>
            <a:ext cx="502920" cy="1039494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76835">
              <a:lnSpc>
                <a:spcPct val="100000"/>
              </a:lnSpc>
              <a:spcBef>
                <a:spcPts val="118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29884" y="3559302"/>
            <a:ext cx="502920" cy="1039494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76835">
              <a:lnSpc>
                <a:spcPct val="100000"/>
              </a:lnSpc>
              <a:spcBef>
                <a:spcPts val="123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87183" y="3479291"/>
            <a:ext cx="502920" cy="967105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76835">
              <a:lnSpc>
                <a:spcPct val="100000"/>
              </a:lnSpc>
              <a:spcBef>
                <a:spcPts val="95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444483" y="3309461"/>
            <a:ext cx="502920" cy="787400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800">
              <a:latin typeface="Times New Roman"/>
              <a:cs typeface="Times New Roman"/>
            </a:endParaRPr>
          </a:p>
          <a:p>
            <a:pPr marL="7747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57983" y="3061716"/>
            <a:ext cx="502920" cy="211454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 marL="127635">
              <a:lnSpc>
                <a:spcPts val="1660"/>
              </a:lnSpc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15284" y="3221735"/>
            <a:ext cx="502920" cy="25781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 marL="127635">
              <a:lnSpc>
                <a:spcPts val="1800"/>
              </a:lnSpc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72584" y="3292030"/>
            <a:ext cx="502920" cy="26733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 marL="128270">
              <a:lnSpc>
                <a:spcPts val="1905"/>
              </a:lnSpc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29884" y="3309461"/>
            <a:ext cx="502920" cy="25019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 marL="128270">
              <a:lnSpc>
                <a:spcPts val="1850"/>
              </a:lnSpc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187183" y="3283077"/>
            <a:ext cx="502920" cy="19621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545"/>
              </a:lnSpc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44483" y="3159251"/>
            <a:ext cx="502920" cy="15049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185"/>
              </a:lnSpc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157983" y="2726435"/>
            <a:ext cx="502920" cy="335280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492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27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15284" y="2726435"/>
            <a:ext cx="502920" cy="495300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1143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90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72584" y="2726435"/>
            <a:ext cx="502920" cy="56578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14986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18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929884" y="2726435"/>
            <a:ext cx="502920" cy="58356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15367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21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187183" y="2726435"/>
            <a:ext cx="502920" cy="5568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13843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09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444483" y="2726435"/>
            <a:ext cx="502920" cy="433070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8318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65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909064" y="5785510"/>
            <a:ext cx="10007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600" spc="-1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05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6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353815" y="578551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6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611370" y="578551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6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868670" y="578551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6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126351" y="5785510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6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377808" y="5785510"/>
            <a:ext cx="6381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600" spc="-1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4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6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681220" y="2092832"/>
            <a:ext cx="3043555" cy="318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-114" dirty="0">
                <a:solidFill>
                  <a:srgbClr val="585858"/>
                </a:solidFill>
                <a:latin typeface="Arial"/>
                <a:cs typeface="Arial"/>
              </a:rPr>
              <a:t>Horas </a:t>
            </a:r>
            <a:r>
              <a:rPr sz="1900" spc="-70" dirty="0">
                <a:solidFill>
                  <a:srgbClr val="585858"/>
                </a:solidFill>
                <a:latin typeface="Arial"/>
                <a:cs typeface="Arial"/>
              </a:rPr>
              <a:t>trabalhadas </a:t>
            </a:r>
            <a:r>
              <a:rPr sz="1900" spc="-25" dirty="0">
                <a:solidFill>
                  <a:srgbClr val="585858"/>
                </a:solidFill>
                <a:latin typeface="Arial"/>
                <a:cs typeface="Arial"/>
              </a:rPr>
              <a:t>por</a:t>
            </a:r>
            <a:r>
              <a:rPr sz="1900" spc="-1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900" spc="-114" dirty="0">
                <a:solidFill>
                  <a:srgbClr val="585858"/>
                </a:solidFill>
                <a:latin typeface="Arial"/>
                <a:cs typeface="Arial"/>
              </a:rPr>
              <a:t>semana</a:t>
            </a:r>
            <a:endParaRPr sz="19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9640823" y="3636264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640823" y="3957828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59" h="113029">
                <a:moveTo>
                  <a:pt x="0" y="112776"/>
                </a:moveTo>
                <a:lnTo>
                  <a:pt x="111251" y="112776"/>
                </a:lnTo>
                <a:lnTo>
                  <a:pt x="111251" y="0"/>
                </a:lnTo>
                <a:lnTo>
                  <a:pt x="0" y="0"/>
                </a:lnTo>
                <a:lnTo>
                  <a:pt x="0" y="112776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640823" y="4279391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59" h="113029">
                <a:moveTo>
                  <a:pt x="0" y="112775"/>
                </a:moveTo>
                <a:lnTo>
                  <a:pt x="111251" y="112775"/>
                </a:lnTo>
                <a:lnTo>
                  <a:pt x="111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640823" y="4602479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2"/>
                </a:moveTo>
                <a:lnTo>
                  <a:pt x="111251" y="111252"/>
                </a:lnTo>
                <a:lnTo>
                  <a:pt x="111251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640823" y="4924044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9791445" y="3457854"/>
            <a:ext cx="869950" cy="163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2000"/>
              </a:lnSpc>
              <a:spcBef>
                <a:spcPts val="100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49 </a:t>
            </a:r>
            <a:r>
              <a:rPr sz="1600" spc="-120" dirty="0">
                <a:solidFill>
                  <a:srgbClr val="585858"/>
                </a:solidFill>
                <a:latin typeface="Arial"/>
                <a:cs typeface="Arial"/>
              </a:rPr>
              <a:t>hs </a:t>
            </a:r>
            <a:r>
              <a:rPr sz="1600" spc="-5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600" spc="-1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40" dirty="0">
                <a:solidFill>
                  <a:srgbClr val="585858"/>
                </a:solidFill>
                <a:latin typeface="Arial"/>
                <a:cs typeface="Arial"/>
              </a:rPr>
              <a:t>+ 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à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49</a:t>
            </a:r>
            <a:r>
              <a:rPr sz="1600" spc="-1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20" dirty="0">
                <a:solidFill>
                  <a:srgbClr val="585858"/>
                </a:solidFill>
                <a:latin typeface="Arial"/>
                <a:cs typeface="Arial"/>
              </a:rPr>
              <a:t>hs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40 </a:t>
            </a:r>
            <a:r>
              <a:rPr sz="1600" spc="-125" dirty="0">
                <a:solidFill>
                  <a:srgbClr val="585858"/>
                </a:solidFill>
                <a:latin typeface="Arial"/>
                <a:cs typeface="Arial"/>
              </a:rPr>
              <a:t>à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45</a:t>
            </a:r>
            <a:r>
              <a:rPr sz="1600" spc="-1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20" dirty="0">
                <a:solidFill>
                  <a:srgbClr val="585858"/>
                </a:solidFill>
                <a:latin typeface="Arial"/>
                <a:cs typeface="Arial"/>
              </a:rPr>
              <a:t>hs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14 </a:t>
            </a:r>
            <a:r>
              <a:rPr sz="1600" spc="-125" dirty="0">
                <a:solidFill>
                  <a:srgbClr val="585858"/>
                </a:solidFill>
                <a:latin typeface="Arial"/>
                <a:cs typeface="Arial"/>
              </a:rPr>
              <a:t>à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40</a:t>
            </a:r>
            <a:r>
              <a:rPr sz="1600" spc="-1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20" dirty="0">
                <a:solidFill>
                  <a:srgbClr val="585858"/>
                </a:solidFill>
                <a:latin typeface="Arial"/>
                <a:cs typeface="Arial"/>
              </a:rPr>
              <a:t>hs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14</a:t>
            </a:r>
            <a:r>
              <a:rPr sz="16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20" dirty="0">
                <a:solidFill>
                  <a:srgbClr val="585858"/>
                </a:solidFill>
                <a:latin typeface="Arial"/>
                <a:cs typeface="Arial"/>
              </a:rPr>
              <a:t>hs</a:t>
            </a:r>
            <a:endParaRPr sz="16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5279" y="1043939"/>
            <a:ext cx="11664950" cy="70866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074420">
              <a:lnSpc>
                <a:spcPct val="100000"/>
              </a:lnSpc>
              <a:spcBef>
                <a:spcPts val="305"/>
              </a:spcBef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Os D.N. com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até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24 anos têm os rendimentos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baixos (61% ganham até 1</a:t>
            </a:r>
            <a:r>
              <a:rPr sz="2000" i="1" spc="-25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S.M.)</a:t>
            </a:r>
            <a:endParaRPr sz="2000">
              <a:latin typeface="Arial"/>
              <a:cs typeface="Arial"/>
            </a:endParaRPr>
          </a:p>
          <a:p>
            <a:pPr marL="1025525">
              <a:lnSpc>
                <a:spcPct val="100000"/>
              </a:lnSpc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Os D.N. com 65 anos ou + têm os rendimentos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altos (14% ganham 5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S.M.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ou</a:t>
            </a:r>
            <a:r>
              <a:rPr sz="2000" i="1" spc="-2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+)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-3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1043939" y="2674620"/>
            <a:ext cx="208915" cy="2249805"/>
          </a:xfrm>
          <a:custGeom>
            <a:avLst/>
            <a:gdLst/>
            <a:ahLst/>
            <a:cxnLst/>
            <a:rect l="l" t="t" r="r" b="b"/>
            <a:pathLst>
              <a:path w="208915" h="2249804">
                <a:moveTo>
                  <a:pt x="208787" y="0"/>
                </a:moveTo>
                <a:lnTo>
                  <a:pt x="0" y="0"/>
                </a:lnTo>
                <a:lnTo>
                  <a:pt x="0" y="2249423"/>
                </a:lnTo>
                <a:lnTo>
                  <a:pt x="208787" y="2249423"/>
                </a:lnTo>
                <a:lnTo>
                  <a:pt x="20878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70632" y="3445764"/>
            <a:ext cx="208915" cy="1478280"/>
          </a:xfrm>
          <a:custGeom>
            <a:avLst/>
            <a:gdLst/>
            <a:ahLst/>
            <a:cxnLst/>
            <a:rect l="l" t="t" r="r" b="b"/>
            <a:pathLst>
              <a:path w="208914" h="1478279">
                <a:moveTo>
                  <a:pt x="208787" y="0"/>
                </a:moveTo>
                <a:lnTo>
                  <a:pt x="0" y="0"/>
                </a:lnTo>
                <a:lnTo>
                  <a:pt x="0" y="1478280"/>
                </a:lnTo>
                <a:lnTo>
                  <a:pt x="208787" y="1478280"/>
                </a:lnTo>
                <a:lnTo>
                  <a:pt x="20878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97323" y="3622547"/>
            <a:ext cx="207645" cy="1301750"/>
          </a:xfrm>
          <a:custGeom>
            <a:avLst/>
            <a:gdLst/>
            <a:ahLst/>
            <a:cxnLst/>
            <a:rect l="l" t="t" r="r" b="b"/>
            <a:pathLst>
              <a:path w="207645" h="1301750">
                <a:moveTo>
                  <a:pt x="207263" y="0"/>
                </a:moveTo>
                <a:lnTo>
                  <a:pt x="0" y="0"/>
                </a:lnTo>
                <a:lnTo>
                  <a:pt x="0" y="1301495"/>
                </a:lnTo>
                <a:lnTo>
                  <a:pt x="207263" y="1301495"/>
                </a:lnTo>
                <a:lnTo>
                  <a:pt x="20726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22491" y="3579876"/>
            <a:ext cx="208915" cy="1344295"/>
          </a:xfrm>
          <a:custGeom>
            <a:avLst/>
            <a:gdLst/>
            <a:ahLst/>
            <a:cxnLst/>
            <a:rect l="l" t="t" r="r" b="b"/>
            <a:pathLst>
              <a:path w="208914" h="1344295">
                <a:moveTo>
                  <a:pt x="208787" y="0"/>
                </a:moveTo>
                <a:lnTo>
                  <a:pt x="0" y="0"/>
                </a:lnTo>
                <a:lnTo>
                  <a:pt x="0" y="1344168"/>
                </a:lnTo>
                <a:lnTo>
                  <a:pt x="208787" y="1344168"/>
                </a:lnTo>
                <a:lnTo>
                  <a:pt x="20878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49183" y="3412235"/>
            <a:ext cx="208915" cy="1511935"/>
          </a:xfrm>
          <a:custGeom>
            <a:avLst/>
            <a:gdLst/>
            <a:ahLst/>
            <a:cxnLst/>
            <a:rect l="l" t="t" r="r" b="b"/>
            <a:pathLst>
              <a:path w="208915" h="1511935">
                <a:moveTo>
                  <a:pt x="208788" y="0"/>
                </a:moveTo>
                <a:lnTo>
                  <a:pt x="0" y="0"/>
                </a:lnTo>
                <a:lnTo>
                  <a:pt x="0" y="1511808"/>
                </a:lnTo>
                <a:lnTo>
                  <a:pt x="208788" y="1511808"/>
                </a:lnTo>
                <a:lnTo>
                  <a:pt x="20878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75876" y="3128772"/>
            <a:ext cx="208915" cy="1795780"/>
          </a:xfrm>
          <a:custGeom>
            <a:avLst/>
            <a:gdLst/>
            <a:ahLst/>
            <a:cxnLst/>
            <a:rect l="l" t="t" r="r" b="b"/>
            <a:pathLst>
              <a:path w="208915" h="1795779">
                <a:moveTo>
                  <a:pt x="208788" y="0"/>
                </a:moveTo>
                <a:lnTo>
                  <a:pt x="0" y="0"/>
                </a:lnTo>
                <a:lnTo>
                  <a:pt x="0" y="1795271"/>
                </a:lnTo>
                <a:lnTo>
                  <a:pt x="208788" y="1795271"/>
                </a:lnTo>
                <a:lnTo>
                  <a:pt x="20878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09116" y="3951732"/>
            <a:ext cx="208915" cy="972819"/>
          </a:xfrm>
          <a:custGeom>
            <a:avLst/>
            <a:gdLst/>
            <a:ahLst/>
            <a:cxnLst/>
            <a:rect l="l" t="t" r="r" b="b"/>
            <a:pathLst>
              <a:path w="208915" h="972820">
                <a:moveTo>
                  <a:pt x="208787" y="0"/>
                </a:moveTo>
                <a:lnTo>
                  <a:pt x="0" y="0"/>
                </a:lnTo>
                <a:lnTo>
                  <a:pt x="0" y="972312"/>
                </a:lnTo>
                <a:lnTo>
                  <a:pt x="208787" y="972312"/>
                </a:lnTo>
                <a:lnTo>
                  <a:pt x="208787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35807" y="3893820"/>
            <a:ext cx="208915" cy="1030605"/>
          </a:xfrm>
          <a:custGeom>
            <a:avLst/>
            <a:gdLst/>
            <a:ahLst/>
            <a:cxnLst/>
            <a:rect l="l" t="t" r="r" b="b"/>
            <a:pathLst>
              <a:path w="208914" h="1030604">
                <a:moveTo>
                  <a:pt x="208787" y="0"/>
                </a:moveTo>
                <a:lnTo>
                  <a:pt x="0" y="0"/>
                </a:lnTo>
                <a:lnTo>
                  <a:pt x="0" y="1030223"/>
                </a:lnTo>
                <a:lnTo>
                  <a:pt x="208787" y="1030223"/>
                </a:lnTo>
                <a:lnTo>
                  <a:pt x="208787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60976" y="3956303"/>
            <a:ext cx="208915" cy="967740"/>
          </a:xfrm>
          <a:custGeom>
            <a:avLst/>
            <a:gdLst/>
            <a:ahLst/>
            <a:cxnLst/>
            <a:rect l="l" t="t" r="r" b="b"/>
            <a:pathLst>
              <a:path w="208914" h="967739">
                <a:moveTo>
                  <a:pt x="208787" y="0"/>
                </a:moveTo>
                <a:lnTo>
                  <a:pt x="0" y="0"/>
                </a:lnTo>
                <a:lnTo>
                  <a:pt x="0" y="967740"/>
                </a:lnTo>
                <a:lnTo>
                  <a:pt x="208787" y="967740"/>
                </a:lnTo>
                <a:lnTo>
                  <a:pt x="208787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87667" y="3979164"/>
            <a:ext cx="208915" cy="944880"/>
          </a:xfrm>
          <a:custGeom>
            <a:avLst/>
            <a:gdLst/>
            <a:ahLst/>
            <a:cxnLst/>
            <a:rect l="l" t="t" r="r" b="b"/>
            <a:pathLst>
              <a:path w="208915" h="944879">
                <a:moveTo>
                  <a:pt x="208787" y="0"/>
                </a:moveTo>
                <a:lnTo>
                  <a:pt x="0" y="0"/>
                </a:lnTo>
                <a:lnTo>
                  <a:pt x="0" y="944880"/>
                </a:lnTo>
                <a:lnTo>
                  <a:pt x="208787" y="944880"/>
                </a:lnTo>
                <a:lnTo>
                  <a:pt x="208787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14359" y="4012691"/>
            <a:ext cx="208915" cy="911860"/>
          </a:xfrm>
          <a:custGeom>
            <a:avLst/>
            <a:gdLst/>
            <a:ahLst/>
            <a:cxnLst/>
            <a:rect l="l" t="t" r="r" b="b"/>
            <a:pathLst>
              <a:path w="208915" h="911860">
                <a:moveTo>
                  <a:pt x="208788" y="0"/>
                </a:moveTo>
                <a:lnTo>
                  <a:pt x="0" y="0"/>
                </a:lnTo>
                <a:lnTo>
                  <a:pt x="0" y="911351"/>
                </a:lnTo>
                <a:lnTo>
                  <a:pt x="208788" y="911351"/>
                </a:lnTo>
                <a:lnTo>
                  <a:pt x="208788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41052" y="4198620"/>
            <a:ext cx="208915" cy="725805"/>
          </a:xfrm>
          <a:custGeom>
            <a:avLst/>
            <a:gdLst/>
            <a:ahLst/>
            <a:cxnLst/>
            <a:rect l="l" t="t" r="r" b="b"/>
            <a:pathLst>
              <a:path w="208915" h="725804">
                <a:moveTo>
                  <a:pt x="208788" y="0"/>
                </a:moveTo>
                <a:lnTo>
                  <a:pt x="0" y="0"/>
                </a:lnTo>
                <a:lnTo>
                  <a:pt x="0" y="725423"/>
                </a:lnTo>
                <a:lnTo>
                  <a:pt x="208788" y="725423"/>
                </a:lnTo>
                <a:lnTo>
                  <a:pt x="208788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74291" y="4631435"/>
            <a:ext cx="208915" cy="292735"/>
          </a:xfrm>
          <a:custGeom>
            <a:avLst/>
            <a:gdLst/>
            <a:ahLst/>
            <a:cxnLst/>
            <a:rect l="l" t="t" r="r" b="b"/>
            <a:pathLst>
              <a:path w="208914" h="292735">
                <a:moveTo>
                  <a:pt x="208788" y="0"/>
                </a:moveTo>
                <a:lnTo>
                  <a:pt x="0" y="0"/>
                </a:lnTo>
                <a:lnTo>
                  <a:pt x="0" y="292607"/>
                </a:lnTo>
                <a:lnTo>
                  <a:pt x="208788" y="292607"/>
                </a:lnTo>
                <a:lnTo>
                  <a:pt x="208788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00984" y="4378452"/>
            <a:ext cx="208915" cy="546100"/>
          </a:xfrm>
          <a:custGeom>
            <a:avLst/>
            <a:gdLst/>
            <a:ahLst/>
            <a:cxnLst/>
            <a:rect l="l" t="t" r="r" b="b"/>
            <a:pathLst>
              <a:path w="208914" h="546100">
                <a:moveTo>
                  <a:pt x="208787" y="0"/>
                </a:moveTo>
                <a:lnTo>
                  <a:pt x="0" y="0"/>
                </a:lnTo>
                <a:lnTo>
                  <a:pt x="0" y="545592"/>
                </a:lnTo>
                <a:lnTo>
                  <a:pt x="208787" y="545592"/>
                </a:lnTo>
                <a:lnTo>
                  <a:pt x="208787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26152" y="4376928"/>
            <a:ext cx="208915" cy="547370"/>
          </a:xfrm>
          <a:custGeom>
            <a:avLst/>
            <a:gdLst/>
            <a:ahLst/>
            <a:cxnLst/>
            <a:rect l="l" t="t" r="r" b="b"/>
            <a:pathLst>
              <a:path w="208914" h="547370">
                <a:moveTo>
                  <a:pt x="208787" y="0"/>
                </a:moveTo>
                <a:lnTo>
                  <a:pt x="0" y="0"/>
                </a:lnTo>
                <a:lnTo>
                  <a:pt x="0" y="547116"/>
                </a:lnTo>
                <a:lnTo>
                  <a:pt x="208787" y="547116"/>
                </a:lnTo>
                <a:lnTo>
                  <a:pt x="208787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52843" y="4364735"/>
            <a:ext cx="208915" cy="559435"/>
          </a:xfrm>
          <a:custGeom>
            <a:avLst/>
            <a:gdLst/>
            <a:ahLst/>
            <a:cxnLst/>
            <a:rect l="l" t="t" r="r" b="b"/>
            <a:pathLst>
              <a:path w="208915" h="559435">
                <a:moveTo>
                  <a:pt x="208787" y="0"/>
                </a:moveTo>
                <a:lnTo>
                  <a:pt x="0" y="0"/>
                </a:lnTo>
                <a:lnTo>
                  <a:pt x="0" y="559307"/>
                </a:lnTo>
                <a:lnTo>
                  <a:pt x="208787" y="559307"/>
                </a:lnTo>
                <a:lnTo>
                  <a:pt x="208787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479535" y="4462271"/>
            <a:ext cx="208915" cy="462280"/>
          </a:xfrm>
          <a:custGeom>
            <a:avLst/>
            <a:gdLst/>
            <a:ahLst/>
            <a:cxnLst/>
            <a:rect l="l" t="t" r="r" b="b"/>
            <a:pathLst>
              <a:path w="208915" h="462279">
                <a:moveTo>
                  <a:pt x="208788" y="0"/>
                </a:moveTo>
                <a:lnTo>
                  <a:pt x="0" y="0"/>
                </a:lnTo>
                <a:lnTo>
                  <a:pt x="0" y="461771"/>
                </a:lnTo>
                <a:lnTo>
                  <a:pt x="208788" y="461771"/>
                </a:lnTo>
                <a:lnTo>
                  <a:pt x="208788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206228" y="4562855"/>
            <a:ext cx="208915" cy="361315"/>
          </a:xfrm>
          <a:custGeom>
            <a:avLst/>
            <a:gdLst/>
            <a:ahLst/>
            <a:cxnLst/>
            <a:rect l="l" t="t" r="r" b="b"/>
            <a:pathLst>
              <a:path w="208915" h="361314">
                <a:moveTo>
                  <a:pt x="208788" y="0"/>
                </a:moveTo>
                <a:lnTo>
                  <a:pt x="0" y="0"/>
                </a:lnTo>
                <a:lnTo>
                  <a:pt x="0" y="361188"/>
                </a:lnTo>
                <a:lnTo>
                  <a:pt x="208788" y="361188"/>
                </a:lnTo>
                <a:lnTo>
                  <a:pt x="208788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839467" y="4809744"/>
            <a:ext cx="208915" cy="114300"/>
          </a:xfrm>
          <a:custGeom>
            <a:avLst/>
            <a:gdLst/>
            <a:ahLst/>
            <a:cxnLst/>
            <a:rect l="l" t="t" r="r" b="b"/>
            <a:pathLst>
              <a:path w="208914" h="114300">
                <a:moveTo>
                  <a:pt x="208787" y="0"/>
                </a:moveTo>
                <a:lnTo>
                  <a:pt x="0" y="0"/>
                </a:lnTo>
                <a:lnTo>
                  <a:pt x="0" y="114299"/>
                </a:lnTo>
                <a:lnTo>
                  <a:pt x="208787" y="114299"/>
                </a:lnTo>
                <a:lnTo>
                  <a:pt x="20878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66159" y="4555235"/>
            <a:ext cx="208915" cy="368935"/>
          </a:xfrm>
          <a:custGeom>
            <a:avLst/>
            <a:gdLst/>
            <a:ahLst/>
            <a:cxnLst/>
            <a:rect l="l" t="t" r="r" b="b"/>
            <a:pathLst>
              <a:path w="208914" h="368935">
                <a:moveTo>
                  <a:pt x="208787" y="0"/>
                </a:moveTo>
                <a:lnTo>
                  <a:pt x="0" y="0"/>
                </a:lnTo>
                <a:lnTo>
                  <a:pt x="0" y="368807"/>
                </a:lnTo>
                <a:lnTo>
                  <a:pt x="208787" y="368807"/>
                </a:lnTo>
                <a:lnTo>
                  <a:pt x="20878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291328" y="4483608"/>
            <a:ext cx="208915" cy="440690"/>
          </a:xfrm>
          <a:custGeom>
            <a:avLst/>
            <a:gdLst/>
            <a:ahLst/>
            <a:cxnLst/>
            <a:rect l="l" t="t" r="r" b="b"/>
            <a:pathLst>
              <a:path w="208914" h="440689">
                <a:moveTo>
                  <a:pt x="208787" y="0"/>
                </a:moveTo>
                <a:lnTo>
                  <a:pt x="0" y="0"/>
                </a:lnTo>
                <a:lnTo>
                  <a:pt x="0" y="440436"/>
                </a:lnTo>
                <a:lnTo>
                  <a:pt x="208787" y="440436"/>
                </a:lnTo>
                <a:lnTo>
                  <a:pt x="20878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018019" y="4511040"/>
            <a:ext cx="208915" cy="413384"/>
          </a:xfrm>
          <a:custGeom>
            <a:avLst/>
            <a:gdLst/>
            <a:ahLst/>
            <a:cxnLst/>
            <a:rect l="l" t="t" r="r" b="b"/>
            <a:pathLst>
              <a:path w="208915" h="413385">
                <a:moveTo>
                  <a:pt x="208787" y="0"/>
                </a:moveTo>
                <a:lnTo>
                  <a:pt x="0" y="0"/>
                </a:lnTo>
                <a:lnTo>
                  <a:pt x="0" y="413004"/>
                </a:lnTo>
                <a:lnTo>
                  <a:pt x="208787" y="413004"/>
                </a:lnTo>
                <a:lnTo>
                  <a:pt x="20878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744711" y="4564379"/>
            <a:ext cx="208915" cy="360045"/>
          </a:xfrm>
          <a:custGeom>
            <a:avLst/>
            <a:gdLst/>
            <a:ahLst/>
            <a:cxnLst/>
            <a:rect l="l" t="t" r="r" b="b"/>
            <a:pathLst>
              <a:path w="208915" h="360045">
                <a:moveTo>
                  <a:pt x="208788" y="0"/>
                </a:moveTo>
                <a:lnTo>
                  <a:pt x="0" y="0"/>
                </a:lnTo>
                <a:lnTo>
                  <a:pt x="0" y="359664"/>
                </a:lnTo>
                <a:lnTo>
                  <a:pt x="208788" y="359664"/>
                </a:lnTo>
                <a:lnTo>
                  <a:pt x="20878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471404" y="4649723"/>
            <a:ext cx="208915" cy="274320"/>
          </a:xfrm>
          <a:custGeom>
            <a:avLst/>
            <a:gdLst/>
            <a:ahLst/>
            <a:cxnLst/>
            <a:rect l="l" t="t" r="r" b="b"/>
            <a:pathLst>
              <a:path w="208915" h="274320">
                <a:moveTo>
                  <a:pt x="208788" y="0"/>
                </a:moveTo>
                <a:lnTo>
                  <a:pt x="0" y="0"/>
                </a:lnTo>
                <a:lnTo>
                  <a:pt x="0" y="274319"/>
                </a:lnTo>
                <a:lnTo>
                  <a:pt x="208788" y="274319"/>
                </a:lnTo>
                <a:lnTo>
                  <a:pt x="20878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04644" y="4901946"/>
            <a:ext cx="208915" cy="0"/>
          </a:xfrm>
          <a:custGeom>
            <a:avLst/>
            <a:gdLst/>
            <a:ahLst/>
            <a:cxnLst/>
            <a:rect l="l" t="t" r="r" b="b"/>
            <a:pathLst>
              <a:path w="208914">
                <a:moveTo>
                  <a:pt x="0" y="0"/>
                </a:moveTo>
                <a:lnTo>
                  <a:pt x="208787" y="0"/>
                </a:lnTo>
              </a:path>
            </a:pathLst>
          </a:custGeom>
          <a:ln w="4419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831335" y="4672584"/>
            <a:ext cx="208915" cy="251460"/>
          </a:xfrm>
          <a:custGeom>
            <a:avLst/>
            <a:gdLst/>
            <a:ahLst/>
            <a:cxnLst/>
            <a:rect l="l" t="t" r="r" b="b"/>
            <a:pathLst>
              <a:path w="208914" h="251460">
                <a:moveTo>
                  <a:pt x="208787" y="0"/>
                </a:moveTo>
                <a:lnTo>
                  <a:pt x="0" y="0"/>
                </a:lnTo>
                <a:lnTo>
                  <a:pt x="0" y="251460"/>
                </a:lnTo>
                <a:lnTo>
                  <a:pt x="208787" y="251460"/>
                </a:lnTo>
                <a:lnTo>
                  <a:pt x="208787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56503" y="4507991"/>
            <a:ext cx="208915" cy="416559"/>
          </a:xfrm>
          <a:custGeom>
            <a:avLst/>
            <a:gdLst/>
            <a:ahLst/>
            <a:cxnLst/>
            <a:rect l="l" t="t" r="r" b="b"/>
            <a:pathLst>
              <a:path w="208914" h="416560">
                <a:moveTo>
                  <a:pt x="208787" y="0"/>
                </a:moveTo>
                <a:lnTo>
                  <a:pt x="0" y="0"/>
                </a:lnTo>
                <a:lnTo>
                  <a:pt x="0" y="416051"/>
                </a:lnTo>
                <a:lnTo>
                  <a:pt x="208787" y="416051"/>
                </a:lnTo>
                <a:lnTo>
                  <a:pt x="208787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283195" y="4511040"/>
            <a:ext cx="208915" cy="413384"/>
          </a:xfrm>
          <a:custGeom>
            <a:avLst/>
            <a:gdLst/>
            <a:ahLst/>
            <a:cxnLst/>
            <a:rect l="l" t="t" r="r" b="b"/>
            <a:pathLst>
              <a:path w="208915" h="413385">
                <a:moveTo>
                  <a:pt x="208787" y="0"/>
                </a:moveTo>
                <a:lnTo>
                  <a:pt x="0" y="0"/>
                </a:lnTo>
                <a:lnTo>
                  <a:pt x="0" y="413004"/>
                </a:lnTo>
                <a:lnTo>
                  <a:pt x="208787" y="413004"/>
                </a:lnTo>
                <a:lnTo>
                  <a:pt x="208787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009888" y="4492752"/>
            <a:ext cx="208915" cy="431800"/>
          </a:xfrm>
          <a:custGeom>
            <a:avLst/>
            <a:gdLst/>
            <a:ahLst/>
            <a:cxnLst/>
            <a:rect l="l" t="t" r="r" b="b"/>
            <a:pathLst>
              <a:path w="208915" h="431800">
                <a:moveTo>
                  <a:pt x="208787" y="0"/>
                </a:moveTo>
                <a:lnTo>
                  <a:pt x="0" y="0"/>
                </a:lnTo>
                <a:lnTo>
                  <a:pt x="0" y="431292"/>
                </a:lnTo>
                <a:lnTo>
                  <a:pt x="208787" y="431292"/>
                </a:lnTo>
                <a:lnTo>
                  <a:pt x="208787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736580" y="4405884"/>
            <a:ext cx="208915" cy="518159"/>
          </a:xfrm>
          <a:custGeom>
            <a:avLst/>
            <a:gdLst/>
            <a:ahLst/>
            <a:cxnLst/>
            <a:rect l="l" t="t" r="r" b="b"/>
            <a:pathLst>
              <a:path w="208915" h="518160">
                <a:moveTo>
                  <a:pt x="208788" y="0"/>
                </a:moveTo>
                <a:lnTo>
                  <a:pt x="0" y="0"/>
                </a:lnTo>
                <a:lnTo>
                  <a:pt x="0" y="518160"/>
                </a:lnTo>
                <a:lnTo>
                  <a:pt x="208788" y="518160"/>
                </a:lnTo>
                <a:lnTo>
                  <a:pt x="20878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15339" y="4924044"/>
            <a:ext cx="10358755" cy="0"/>
          </a:xfrm>
          <a:custGeom>
            <a:avLst/>
            <a:gdLst/>
            <a:ahLst/>
            <a:cxnLst/>
            <a:rect l="l" t="t" r="r" b="b"/>
            <a:pathLst>
              <a:path w="10358755">
                <a:moveTo>
                  <a:pt x="0" y="0"/>
                </a:moveTo>
                <a:lnTo>
                  <a:pt x="1035862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981252" y="2379091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707894" y="3151124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434585" y="332790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161278" y="3285235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887969" y="3117595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614661" y="283387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246428" y="3656533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973070" y="3598545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699761" y="3660088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426453" y="368427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153145" y="3717747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879838" y="390309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555750" y="4337050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238245" y="4083811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964938" y="4081398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691630" y="4069841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418321" y="4167073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503421" y="425996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145014" y="4267911"/>
            <a:ext cx="5518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10" dirty="0">
                <a:solidFill>
                  <a:srgbClr val="404040"/>
                </a:solidFill>
                <a:latin typeface="Arial"/>
                <a:cs typeface="Arial"/>
              </a:rPr>
              <a:t>10</a:t>
            </a:r>
            <a:r>
              <a:rPr sz="1400" spc="-155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2100" spc="-240" baseline="-27777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2100" baseline="-27777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820926" y="4514215"/>
            <a:ext cx="5080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r>
              <a:rPr sz="1400" spc="-9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100" spc="-240" baseline="-21825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2100" baseline="-21825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812794" y="4378197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230114" y="4188078"/>
            <a:ext cx="5975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90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r>
              <a:rPr sz="2100" spc="-284" baseline="-7936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endParaRPr sz="2100" baseline="-7936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956806" y="4216400"/>
            <a:ext cx="5975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90" dirty="0">
                <a:solidFill>
                  <a:srgbClr val="404040"/>
                </a:solidFill>
                <a:latin typeface="Arial"/>
                <a:cs typeface="Arial"/>
              </a:rPr>
              <a:t>11%11%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683497" y="4198061"/>
            <a:ext cx="5975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spc="-112" baseline="-21825" dirty="0">
                <a:solidFill>
                  <a:srgbClr val="404040"/>
                </a:solidFill>
                <a:latin typeface="Arial"/>
                <a:cs typeface="Arial"/>
              </a:rPr>
              <a:t>10</a:t>
            </a:r>
            <a:r>
              <a:rPr sz="2100" spc="-869" baseline="-21825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675366" y="4111497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239113" y="5015865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129533" y="5015865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856226" y="5015865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582918" y="5015865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4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309609" y="5015865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0031094" y="5015865"/>
            <a:ext cx="5619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115814" y="1989200"/>
            <a:ext cx="1758314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-55" dirty="0">
                <a:solidFill>
                  <a:srgbClr val="585858"/>
                </a:solidFill>
                <a:latin typeface="Arial"/>
                <a:cs typeface="Arial"/>
              </a:rPr>
              <a:t>Rendimento</a:t>
            </a:r>
            <a:r>
              <a:rPr sz="165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50" spc="-75" dirty="0">
                <a:solidFill>
                  <a:srgbClr val="585858"/>
                </a:solidFill>
                <a:latin typeface="Arial"/>
                <a:cs typeface="Arial"/>
              </a:rPr>
              <a:t>mensal</a:t>
            </a:r>
            <a:endParaRPr sz="1650">
              <a:latin typeface="Arial"/>
              <a:cs typeface="Arial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3200400" y="582320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3330321" y="5732779"/>
            <a:ext cx="6813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SM</a:t>
            </a:r>
            <a:endParaRPr sz="140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4218432" y="582320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4348734" y="5732779"/>
            <a:ext cx="9194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1 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SM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à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 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SM</a:t>
            </a:r>
            <a:endParaRPr sz="1400">
              <a:latin typeface="Arial"/>
              <a:cs typeface="Arial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5475732" y="582320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5605653" y="5732779"/>
            <a:ext cx="9194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 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SM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à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 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SM</a:t>
            </a:r>
            <a:endParaRPr sz="140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6733031" y="582320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90" h="97789">
                <a:moveTo>
                  <a:pt x="0" y="97536"/>
                </a:moveTo>
                <a:lnTo>
                  <a:pt x="97535" y="97536"/>
                </a:lnTo>
                <a:lnTo>
                  <a:pt x="97535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6862318" y="5732779"/>
            <a:ext cx="9194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 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SM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à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 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SM</a:t>
            </a:r>
            <a:endParaRPr sz="1400">
              <a:latin typeface="Arial"/>
              <a:cs typeface="Aria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7988807" y="582320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90" h="97789">
                <a:moveTo>
                  <a:pt x="0" y="97536"/>
                </a:moveTo>
                <a:lnTo>
                  <a:pt x="97535" y="97536"/>
                </a:lnTo>
                <a:lnTo>
                  <a:pt x="97535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8119364" y="5732779"/>
            <a:ext cx="7454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 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SM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0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78" name="object 7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2855" y="850391"/>
            <a:ext cx="10872470" cy="101536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1141095">
              <a:lnSpc>
                <a:spcPct val="100000"/>
              </a:lnSpc>
              <a:spcBef>
                <a:spcPts val="300"/>
              </a:spcBef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Local fixo (loja/escritório) é o local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frequente em todas as faixas</a:t>
            </a:r>
            <a:r>
              <a:rPr sz="2000" i="1" spc="-15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etárias</a:t>
            </a:r>
            <a:endParaRPr sz="2000">
              <a:latin typeface="Arial"/>
              <a:cs typeface="Arial"/>
            </a:endParaRPr>
          </a:p>
          <a:p>
            <a:pPr marL="1064895">
              <a:lnSpc>
                <a:spcPct val="100000"/>
              </a:lnSpc>
            </a:pP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D.N.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com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até 24 anos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é o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que mais trabalha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“em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local designado pelo</a:t>
            </a:r>
            <a:r>
              <a:rPr sz="2000" i="1" spc="-14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cliente”</a:t>
            </a:r>
            <a:endParaRPr sz="2000">
              <a:latin typeface="Arial"/>
              <a:cs typeface="Arial"/>
            </a:endParaRPr>
          </a:p>
          <a:p>
            <a:pPr marL="360680">
              <a:lnSpc>
                <a:spcPct val="100000"/>
              </a:lnSpc>
            </a:pP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D.N. de 65 ou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+ é o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que mais trabalha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“em fazenda, sítio,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granja,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chácara” e “no</a:t>
            </a:r>
            <a:r>
              <a:rPr sz="2000" i="1" spc="-26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domicílio”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09720" y="179577"/>
            <a:ext cx="38309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" dirty="0"/>
              <a:t>Donos </a:t>
            </a:r>
            <a:r>
              <a:rPr spc="60" dirty="0"/>
              <a:t>de </a:t>
            </a:r>
            <a:r>
              <a:rPr spc="50" dirty="0"/>
              <a:t>Negócio</a:t>
            </a:r>
            <a:r>
              <a:rPr spc="-2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790955" y="3360420"/>
            <a:ext cx="172720" cy="1531620"/>
          </a:xfrm>
          <a:custGeom>
            <a:avLst/>
            <a:gdLst/>
            <a:ahLst/>
            <a:cxnLst/>
            <a:rect l="l" t="t" r="r" b="b"/>
            <a:pathLst>
              <a:path w="172719" h="1531620">
                <a:moveTo>
                  <a:pt x="172212" y="0"/>
                </a:moveTo>
                <a:lnTo>
                  <a:pt x="0" y="0"/>
                </a:lnTo>
                <a:lnTo>
                  <a:pt x="0" y="1531619"/>
                </a:lnTo>
                <a:lnTo>
                  <a:pt x="172212" y="1531619"/>
                </a:lnTo>
                <a:lnTo>
                  <a:pt x="17221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53283" y="2924555"/>
            <a:ext cx="172720" cy="1967864"/>
          </a:xfrm>
          <a:custGeom>
            <a:avLst/>
            <a:gdLst/>
            <a:ahLst/>
            <a:cxnLst/>
            <a:rect l="l" t="t" r="r" b="b"/>
            <a:pathLst>
              <a:path w="172719" h="1967864">
                <a:moveTo>
                  <a:pt x="172212" y="0"/>
                </a:moveTo>
                <a:lnTo>
                  <a:pt x="0" y="0"/>
                </a:lnTo>
                <a:lnTo>
                  <a:pt x="0" y="1967484"/>
                </a:lnTo>
                <a:lnTo>
                  <a:pt x="172212" y="1967484"/>
                </a:lnTo>
                <a:lnTo>
                  <a:pt x="17221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15611" y="2753867"/>
            <a:ext cx="172720" cy="2138680"/>
          </a:xfrm>
          <a:custGeom>
            <a:avLst/>
            <a:gdLst/>
            <a:ahLst/>
            <a:cxnLst/>
            <a:rect l="l" t="t" r="r" b="b"/>
            <a:pathLst>
              <a:path w="172720" h="2138679">
                <a:moveTo>
                  <a:pt x="172212" y="0"/>
                </a:moveTo>
                <a:lnTo>
                  <a:pt x="0" y="0"/>
                </a:lnTo>
                <a:lnTo>
                  <a:pt x="0" y="2138172"/>
                </a:lnTo>
                <a:lnTo>
                  <a:pt x="172212" y="2138172"/>
                </a:lnTo>
                <a:lnTo>
                  <a:pt x="17221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77940" y="2834639"/>
            <a:ext cx="172720" cy="2057400"/>
          </a:xfrm>
          <a:custGeom>
            <a:avLst/>
            <a:gdLst/>
            <a:ahLst/>
            <a:cxnLst/>
            <a:rect l="l" t="t" r="r" b="b"/>
            <a:pathLst>
              <a:path w="172720" h="2057400">
                <a:moveTo>
                  <a:pt x="172212" y="0"/>
                </a:moveTo>
                <a:lnTo>
                  <a:pt x="0" y="0"/>
                </a:lnTo>
                <a:lnTo>
                  <a:pt x="0" y="2057400"/>
                </a:lnTo>
                <a:lnTo>
                  <a:pt x="172212" y="2057400"/>
                </a:lnTo>
                <a:lnTo>
                  <a:pt x="17221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40268" y="2956560"/>
            <a:ext cx="172720" cy="1935480"/>
          </a:xfrm>
          <a:custGeom>
            <a:avLst/>
            <a:gdLst/>
            <a:ahLst/>
            <a:cxnLst/>
            <a:rect l="l" t="t" r="r" b="b"/>
            <a:pathLst>
              <a:path w="172720" h="1935479">
                <a:moveTo>
                  <a:pt x="172211" y="0"/>
                </a:moveTo>
                <a:lnTo>
                  <a:pt x="0" y="0"/>
                </a:lnTo>
                <a:lnTo>
                  <a:pt x="0" y="1935479"/>
                </a:lnTo>
                <a:lnTo>
                  <a:pt x="172211" y="1935479"/>
                </a:lnTo>
                <a:lnTo>
                  <a:pt x="17221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101071" y="2863595"/>
            <a:ext cx="172720" cy="2028825"/>
          </a:xfrm>
          <a:custGeom>
            <a:avLst/>
            <a:gdLst/>
            <a:ahLst/>
            <a:cxnLst/>
            <a:rect l="l" t="t" r="r" b="b"/>
            <a:pathLst>
              <a:path w="172720" h="2028825">
                <a:moveTo>
                  <a:pt x="172211" y="0"/>
                </a:moveTo>
                <a:lnTo>
                  <a:pt x="0" y="0"/>
                </a:lnTo>
                <a:lnTo>
                  <a:pt x="0" y="2028443"/>
                </a:lnTo>
                <a:lnTo>
                  <a:pt x="172211" y="2028443"/>
                </a:lnTo>
                <a:lnTo>
                  <a:pt x="17221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10411" y="3406140"/>
            <a:ext cx="172720" cy="1485900"/>
          </a:xfrm>
          <a:custGeom>
            <a:avLst/>
            <a:gdLst/>
            <a:ahLst/>
            <a:cxnLst/>
            <a:rect l="l" t="t" r="r" b="b"/>
            <a:pathLst>
              <a:path w="172719" h="1485900">
                <a:moveTo>
                  <a:pt x="172212" y="0"/>
                </a:moveTo>
                <a:lnTo>
                  <a:pt x="0" y="0"/>
                </a:lnTo>
                <a:lnTo>
                  <a:pt x="0" y="1485900"/>
                </a:lnTo>
                <a:lnTo>
                  <a:pt x="172212" y="1485900"/>
                </a:lnTo>
                <a:lnTo>
                  <a:pt x="17221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872739" y="3569208"/>
            <a:ext cx="172720" cy="1323340"/>
          </a:xfrm>
          <a:custGeom>
            <a:avLst/>
            <a:gdLst/>
            <a:ahLst/>
            <a:cxnLst/>
            <a:rect l="l" t="t" r="r" b="b"/>
            <a:pathLst>
              <a:path w="172719" h="1323339">
                <a:moveTo>
                  <a:pt x="172212" y="0"/>
                </a:moveTo>
                <a:lnTo>
                  <a:pt x="0" y="0"/>
                </a:lnTo>
                <a:lnTo>
                  <a:pt x="0" y="1322831"/>
                </a:lnTo>
                <a:lnTo>
                  <a:pt x="172212" y="1322831"/>
                </a:lnTo>
                <a:lnTo>
                  <a:pt x="17221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33544" y="3677411"/>
            <a:ext cx="172720" cy="1214755"/>
          </a:xfrm>
          <a:custGeom>
            <a:avLst/>
            <a:gdLst/>
            <a:ahLst/>
            <a:cxnLst/>
            <a:rect l="l" t="t" r="r" b="b"/>
            <a:pathLst>
              <a:path w="172720" h="1214754">
                <a:moveTo>
                  <a:pt x="172211" y="0"/>
                </a:moveTo>
                <a:lnTo>
                  <a:pt x="0" y="0"/>
                </a:lnTo>
                <a:lnTo>
                  <a:pt x="0" y="1214627"/>
                </a:lnTo>
                <a:lnTo>
                  <a:pt x="172211" y="1214627"/>
                </a:lnTo>
                <a:lnTo>
                  <a:pt x="17221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595871" y="3707891"/>
            <a:ext cx="172720" cy="1184275"/>
          </a:xfrm>
          <a:custGeom>
            <a:avLst/>
            <a:gdLst/>
            <a:ahLst/>
            <a:cxnLst/>
            <a:rect l="l" t="t" r="r" b="b"/>
            <a:pathLst>
              <a:path w="172720" h="1184275">
                <a:moveTo>
                  <a:pt x="172211" y="0"/>
                </a:moveTo>
                <a:lnTo>
                  <a:pt x="0" y="0"/>
                </a:lnTo>
                <a:lnTo>
                  <a:pt x="0" y="1184147"/>
                </a:lnTo>
                <a:lnTo>
                  <a:pt x="172211" y="1184147"/>
                </a:lnTo>
                <a:lnTo>
                  <a:pt x="17221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58200" y="3872484"/>
            <a:ext cx="172720" cy="1019810"/>
          </a:xfrm>
          <a:custGeom>
            <a:avLst/>
            <a:gdLst/>
            <a:ahLst/>
            <a:cxnLst/>
            <a:rect l="l" t="t" r="r" b="b"/>
            <a:pathLst>
              <a:path w="172720" h="1019810">
                <a:moveTo>
                  <a:pt x="172211" y="0"/>
                </a:moveTo>
                <a:lnTo>
                  <a:pt x="0" y="0"/>
                </a:lnTo>
                <a:lnTo>
                  <a:pt x="0" y="1019556"/>
                </a:lnTo>
                <a:lnTo>
                  <a:pt x="172211" y="1019556"/>
                </a:lnTo>
                <a:lnTo>
                  <a:pt x="17221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20528" y="4218432"/>
            <a:ext cx="172720" cy="673735"/>
          </a:xfrm>
          <a:custGeom>
            <a:avLst/>
            <a:gdLst/>
            <a:ahLst/>
            <a:cxnLst/>
            <a:rect l="l" t="t" r="r" b="b"/>
            <a:pathLst>
              <a:path w="172720" h="673735">
                <a:moveTo>
                  <a:pt x="172212" y="0"/>
                </a:moveTo>
                <a:lnTo>
                  <a:pt x="0" y="0"/>
                </a:lnTo>
                <a:lnTo>
                  <a:pt x="0" y="673608"/>
                </a:lnTo>
                <a:lnTo>
                  <a:pt x="172212" y="673608"/>
                </a:lnTo>
                <a:lnTo>
                  <a:pt x="17221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28344" y="4149852"/>
            <a:ext cx="172720" cy="742315"/>
          </a:xfrm>
          <a:custGeom>
            <a:avLst/>
            <a:gdLst/>
            <a:ahLst/>
            <a:cxnLst/>
            <a:rect l="l" t="t" r="r" b="b"/>
            <a:pathLst>
              <a:path w="172719" h="742314">
                <a:moveTo>
                  <a:pt x="172212" y="0"/>
                </a:moveTo>
                <a:lnTo>
                  <a:pt x="0" y="0"/>
                </a:lnTo>
                <a:lnTo>
                  <a:pt x="0" y="742188"/>
                </a:lnTo>
                <a:lnTo>
                  <a:pt x="172212" y="742188"/>
                </a:lnTo>
                <a:lnTo>
                  <a:pt x="17221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90672" y="4158996"/>
            <a:ext cx="172720" cy="733425"/>
          </a:xfrm>
          <a:custGeom>
            <a:avLst/>
            <a:gdLst/>
            <a:ahLst/>
            <a:cxnLst/>
            <a:rect l="l" t="t" r="r" b="b"/>
            <a:pathLst>
              <a:path w="172720" h="733425">
                <a:moveTo>
                  <a:pt x="172212" y="0"/>
                </a:moveTo>
                <a:lnTo>
                  <a:pt x="0" y="0"/>
                </a:lnTo>
                <a:lnTo>
                  <a:pt x="0" y="733043"/>
                </a:lnTo>
                <a:lnTo>
                  <a:pt x="172212" y="733043"/>
                </a:lnTo>
                <a:lnTo>
                  <a:pt x="17221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53000" y="4227576"/>
            <a:ext cx="172720" cy="664845"/>
          </a:xfrm>
          <a:custGeom>
            <a:avLst/>
            <a:gdLst/>
            <a:ahLst/>
            <a:cxnLst/>
            <a:rect l="l" t="t" r="r" b="b"/>
            <a:pathLst>
              <a:path w="172720" h="664845">
                <a:moveTo>
                  <a:pt x="172212" y="0"/>
                </a:moveTo>
                <a:lnTo>
                  <a:pt x="0" y="0"/>
                </a:lnTo>
                <a:lnTo>
                  <a:pt x="0" y="664463"/>
                </a:lnTo>
                <a:lnTo>
                  <a:pt x="172212" y="664463"/>
                </a:lnTo>
                <a:lnTo>
                  <a:pt x="17221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15328" y="4248911"/>
            <a:ext cx="172720" cy="643255"/>
          </a:xfrm>
          <a:custGeom>
            <a:avLst/>
            <a:gdLst/>
            <a:ahLst/>
            <a:cxnLst/>
            <a:rect l="l" t="t" r="r" b="b"/>
            <a:pathLst>
              <a:path w="172720" h="643254">
                <a:moveTo>
                  <a:pt x="172212" y="0"/>
                </a:moveTo>
                <a:lnTo>
                  <a:pt x="0" y="0"/>
                </a:lnTo>
                <a:lnTo>
                  <a:pt x="0" y="643127"/>
                </a:lnTo>
                <a:lnTo>
                  <a:pt x="172212" y="643127"/>
                </a:lnTo>
                <a:lnTo>
                  <a:pt x="17221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677656" y="4111752"/>
            <a:ext cx="172720" cy="780415"/>
          </a:xfrm>
          <a:custGeom>
            <a:avLst/>
            <a:gdLst/>
            <a:ahLst/>
            <a:cxnLst/>
            <a:rect l="l" t="t" r="r" b="b"/>
            <a:pathLst>
              <a:path w="172720" h="780414">
                <a:moveTo>
                  <a:pt x="172212" y="0"/>
                </a:moveTo>
                <a:lnTo>
                  <a:pt x="0" y="0"/>
                </a:lnTo>
                <a:lnTo>
                  <a:pt x="0" y="780288"/>
                </a:lnTo>
                <a:lnTo>
                  <a:pt x="172212" y="780288"/>
                </a:lnTo>
                <a:lnTo>
                  <a:pt x="17221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538459" y="4006596"/>
            <a:ext cx="173990" cy="885825"/>
          </a:xfrm>
          <a:custGeom>
            <a:avLst/>
            <a:gdLst/>
            <a:ahLst/>
            <a:cxnLst/>
            <a:rect l="l" t="t" r="r" b="b"/>
            <a:pathLst>
              <a:path w="173990" h="885825">
                <a:moveTo>
                  <a:pt x="173736" y="0"/>
                </a:moveTo>
                <a:lnTo>
                  <a:pt x="0" y="0"/>
                </a:lnTo>
                <a:lnTo>
                  <a:pt x="0" y="885443"/>
                </a:lnTo>
                <a:lnTo>
                  <a:pt x="173736" y="885443"/>
                </a:lnTo>
                <a:lnTo>
                  <a:pt x="173736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47800" y="4283964"/>
            <a:ext cx="172720" cy="608330"/>
          </a:xfrm>
          <a:custGeom>
            <a:avLst/>
            <a:gdLst/>
            <a:ahLst/>
            <a:cxnLst/>
            <a:rect l="l" t="t" r="r" b="b"/>
            <a:pathLst>
              <a:path w="172719" h="608329">
                <a:moveTo>
                  <a:pt x="172212" y="0"/>
                </a:moveTo>
                <a:lnTo>
                  <a:pt x="0" y="0"/>
                </a:lnTo>
                <a:lnTo>
                  <a:pt x="0" y="608076"/>
                </a:lnTo>
                <a:lnTo>
                  <a:pt x="172212" y="608076"/>
                </a:lnTo>
                <a:lnTo>
                  <a:pt x="172212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310128" y="4430267"/>
            <a:ext cx="172720" cy="462280"/>
          </a:xfrm>
          <a:custGeom>
            <a:avLst/>
            <a:gdLst/>
            <a:ahLst/>
            <a:cxnLst/>
            <a:rect l="l" t="t" r="r" b="b"/>
            <a:pathLst>
              <a:path w="172720" h="462279">
                <a:moveTo>
                  <a:pt x="172212" y="0"/>
                </a:moveTo>
                <a:lnTo>
                  <a:pt x="0" y="0"/>
                </a:lnTo>
                <a:lnTo>
                  <a:pt x="0" y="461771"/>
                </a:lnTo>
                <a:lnTo>
                  <a:pt x="172212" y="461771"/>
                </a:lnTo>
                <a:lnTo>
                  <a:pt x="172212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72455" y="4334255"/>
            <a:ext cx="172720" cy="558165"/>
          </a:xfrm>
          <a:custGeom>
            <a:avLst/>
            <a:gdLst/>
            <a:ahLst/>
            <a:cxnLst/>
            <a:rect l="l" t="t" r="r" b="b"/>
            <a:pathLst>
              <a:path w="172720" h="558164">
                <a:moveTo>
                  <a:pt x="172212" y="0"/>
                </a:moveTo>
                <a:lnTo>
                  <a:pt x="0" y="0"/>
                </a:lnTo>
                <a:lnTo>
                  <a:pt x="0" y="557784"/>
                </a:lnTo>
                <a:lnTo>
                  <a:pt x="172212" y="557784"/>
                </a:lnTo>
                <a:lnTo>
                  <a:pt x="172212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033259" y="4178808"/>
            <a:ext cx="172720" cy="713740"/>
          </a:xfrm>
          <a:custGeom>
            <a:avLst/>
            <a:gdLst/>
            <a:ahLst/>
            <a:cxnLst/>
            <a:rect l="l" t="t" r="r" b="b"/>
            <a:pathLst>
              <a:path w="172720" h="713739">
                <a:moveTo>
                  <a:pt x="172212" y="0"/>
                </a:moveTo>
                <a:lnTo>
                  <a:pt x="0" y="0"/>
                </a:lnTo>
                <a:lnTo>
                  <a:pt x="0" y="713232"/>
                </a:lnTo>
                <a:lnTo>
                  <a:pt x="172212" y="713232"/>
                </a:lnTo>
                <a:lnTo>
                  <a:pt x="172212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95588" y="4021835"/>
            <a:ext cx="172720" cy="870585"/>
          </a:xfrm>
          <a:custGeom>
            <a:avLst/>
            <a:gdLst/>
            <a:ahLst/>
            <a:cxnLst/>
            <a:rect l="l" t="t" r="r" b="b"/>
            <a:pathLst>
              <a:path w="172720" h="870585">
                <a:moveTo>
                  <a:pt x="172211" y="0"/>
                </a:moveTo>
                <a:lnTo>
                  <a:pt x="0" y="0"/>
                </a:lnTo>
                <a:lnTo>
                  <a:pt x="0" y="870203"/>
                </a:lnTo>
                <a:lnTo>
                  <a:pt x="172211" y="870203"/>
                </a:lnTo>
                <a:lnTo>
                  <a:pt x="17221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757916" y="3741420"/>
            <a:ext cx="172720" cy="1150620"/>
          </a:xfrm>
          <a:custGeom>
            <a:avLst/>
            <a:gdLst/>
            <a:ahLst/>
            <a:cxnLst/>
            <a:rect l="l" t="t" r="r" b="b"/>
            <a:pathLst>
              <a:path w="172720" h="1150620">
                <a:moveTo>
                  <a:pt x="172211" y="0"/>
                </a:moveTo>
                <a:lnTo>
                  <a:pt x="0" y="0"/>
                </a:lnTo>
                <a:lnTo>
                  <a:pt x="0" y="1150619"/>
                </a:lnTo>
                <a:lnTo>
                  <a:pt x="172211" y="1150619"/>
                </a:lnTo>
                <a:lnTo>
                  <a:pt x="17221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665732" y="4395215"/>
            <a:ext cx="172720" cy="497205"/>
          </a:xfrm>
          <a:custGeom>
            <a:avLst/>
            <a:gdLst/>
            <a:ahLst/>
            <a:cxnLst/>
            <a:rect l="l" t="t" r="r" b="b"/>
            <a:pathLst>
              <a:path w="172719" h="497204">
                <a:moveTo>
                  <a:pt x="172212" y="0"/>
                </a:moveTo>
                <a:lnTo>
                  <a:pt x="0" y="0"/>
                </a:lnTo>
                <a:lnTo>
                  <a:pt x="0" y="496823"/>
                </a:lnTo>
                <a:lnTo>
                  <a:pt x="172212" y="496823"/>
                </a:lnTo>
                <a:lnTo>
                  <a:pt x="172212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528059" y="4552188"/>
            <a:ext cx="172720" cy="340360"/>
          </a:xfrm>
          <a:custGeom>
            <a:avLst/>
            <a:gdLst/>
            <a:ahLst/>
            <a:cxnLst/>
            <a:rect l="l" t="t" r="r" b="b"/>
            <a:pathLst>
              <a:path w="172720" h="340360">
                <a:moveTo>
                  <a:pt x="172212" y="0"/>
                </a:moveTo>
                <a:lnTo>
                  <a:pt x="0" y="0"/>
                </a:lnTo>
                <a:lnTo>
                  <a:pt x="0" y="339851"/>
                </a:lnTo>
                <a:lnTo>
                  <a:pt x="172212" y="339851"/>
                </a:lnTo>
                <a:lnTo>
                  <a:pt x="172212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390388" y="4570476"/>
            <a:ext cx="172720" cy="321945"/>
          </a:xfrm>
          <a:custGeom>
            <a:avLst/>
            <a:gdLst/>
            <a:ahLst/>
            <a:cxnLst/>
            <a:rect l="l" t="t" r="r" b="b"/>
            <a:pathLst>
              <a:path w="172720" h="321945">
                <a:moveTo>
                  <a:pt x="172212" y="0"/>
                </a:moveTo>
                <a:lnTo>
                  <a:pt x="0" y="0"/>
                </a:lnTo>
                <a:lnTo>
                  <a:pt x="0" y="321563"/>
                </a:lnTo>
                <a:lnTo>
                  <a:pt x="172212" y="321563"/>
                </a:lnTo>
                <a:lnTo>
                  <a:pt x="172212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252716" y="4559808"/>
            <a:ext cx="172720" cy="332740"/>
          </a:xfrm>
          <a:custGeom>
            <a:avLst/>
            <a:gdLst/>
            <a:ahLst/>
            <a:cxnLst/>
            <a:rect l="l" t="t" r="r" b="b"/>
            <a:pathLst>
              <a:path w="172720" h="332739">
                <a:moveTo>
                  <a:pt x="172211" y="0"/>
                </a:moveTo>
                <a:lnTo>
                  <a:pt x="0" y="0"/>
                </a:lnTo>
                <a:lnTo>
                  <a:pt x="0" y="332232"/>
                </a:lnTo>
                <a:lnTo>
                  <a:pt x="172211" y="332232"/>
                </a:lnTo>
                <a:lnTo>
                  <a:pt x="17221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115043" y="4546091"/>
            <a:ext cx="172720" cy="346075"/>
          </a:xfrm>
          <a:custGeom>
            <a:avLst/>
            <a:gdLst/>
            <a:ahLst/>
            <a:cxnLst/>
            <a:rect l="l" t="t" r="r" b="b"/>
            <a:pathLst>
              <a:path w="172720" h="346075">
                <a:moveTo>
                  <a:pt x="172211" y="0"/>
                </a:moveTo>
                <a:lnTo>
                  <a:pt x="0" y="0"/>
                </a:lnTo>
                <a:lnTo>
                  <a:pt x="0" y="345947"/>
                </a:lnTo>
                <a:lnTo>
                  <a:pt x="172211" y="345947"/>
                </a:lnTo>
                <a:lnTo>
                  <a:pt x="17221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977371" y="4585715"/>
            <a:ext cx="172720" cy="306705"/>
          </a:xfrm>
          <a:custGeom>
            <a:avLst/>
            <a:gdLst/>
            <a:ahLst/>
            <a:cxnLst/>
            <a:rect l="l" t="t" r="r" b="b"/>
            <a:pathLst>
              <a:path w="172720" h="306704">
                <a:moveTo>
                  <a:pt x="172211" y="0"/>
                </a:moveTo>
                <a:lnTo>
                  <a:pt x="0" y="0"/>
                </a:lnTo>
                <a:lnTo>
                  <a:pt x="0" y="306323"/>
                </a:lnTo>
                <a:lnTo>
                  <a:pt x="172211" y="306323"/>
                </a:lnTo>
                <a:lnTo>
                  <a:pt x="17221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885188" y="4623815"/>
            <a:ext cx="172720" cy="268605"/>
          </a:xfrm>
          <a:custGeom>
            <a:avLst/>
            <a:gdLst/>
            <a:ahLst/>
            <a:cxnLst/>
            <a:rect l="l" t="t" r="r" b="b"/>
            <a:pathLst>
              <a:path w="172719" h="268604">
                <a:moveTo>
                  <a:pt x="172212" y="0"/>
                </a:moveTo>
                <a:lnTo>
                  <a:pt x="0" y="0"/>
                </a:lnTo>
                <a:lnTo>
                  <a:pt x="0" y="268223"/>
                </a:lnTo>
                <a:lnTo>
                  <a:pt x="172212" y="268223"/>
                </a:lnTo>
                <a:lnTo>
                  <a:pt x="172212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747515" y="4541520"/>
            <a:ext cx="172720" cy="350520"/>
          </a:xfrm>
          <a:custGeom>
            <a:avLst/>
            <a:gdLst/>
            <a:ahLst/>
            <a:cxnLst/>
            <a:rect l="l" t="t" r="r" b="b"/>
            <a:pathLst>
              <a:path w="172720" h="350520">
                <a:moveTo>
                  <a:pt x="172212" y="0"/>
                </a:moveTo>
                <a:lnTo>
                  <a:pt x="0" y="0"/>
                </a:lnTo>
                <a:lnTo>
                  <a:pt x="0" y="350519"/>
                </a:lnTo>
                <a:lnTo>
                  <a:pt x="172212" y="350519"/>
                </a:lnTo>
                <a:lnTo>
                  <a:pt x="172212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609844" y="4556759"/>
            <a:ext cx="172720" cy="335280"/>
          </a:xfrm>
          <a:custGeom>
            <a:avLst/>
            <a:gdLst/>
            <a:ahLst/>
            <a:cxnLst/>
            <a:rect l="l" t="t" r="r" b="b"/>
            <a:pathLst>
              <a:path w="172720" h="335279">
                <a:moveTo>
                  <a:pt x="172211" y="0"/>
                </a:moveTo>
                <a:lnTo>
                  <a:pt x="0" y="0"/>
                </a:lnTo>
                <a:lnTo>
                  <a:pt x="0" y="335279"/>
                </a:lnTo>
                <a:lnTo>
                  <a:pt x="172211" y="335279"/>
                </a:lnTo>
                <a:lnTo>
                  <a:pt x="172211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470647" y="4579620"/>
            <a:ext cx="173990" cy="312420"/>
          </a:xfrm>
          <a:custGeom>
            <a:avLst/>
            <a:gdLst/>
            <a:ahLst/>
            <a:cxnLst/>
            <a:rect l="l" t="t" r="r" b="b"/>
            <a:pathLst>
              <a:path w="173990" h="312420">
                <a:moveTo>
                  <a:pt x="173735" y="0"/>
                </a:moveTo>
                <a:lnTo>
                  <a:pt x="0" y="0"/>
                </a:lnTo>
                <a:lnTo>
                  <a:pt x="0" y="312419"/>
                </a:lnTo>
                <a:lnTo>
                  <a:pt x="173735" y="312419"/>
                </a:lnTo>
                <a:lnTo>
                  <a:pt x="173735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332976" y="4587240"/>
            <a:ext cx="172720" cy="304800"/>
          </a:xfrm>
          <a:custGeom>
            <a:avLst/>
            <a:gdLst/>
            <a:ahLst/>
            <a:cxnLst/>
            <a:rect l="l" t="t" r="r" b="b"/>
            <a:pathLst>
              <a:path w="172720" h="304800">
                <a:moveTo>
                  <a:pt x="172212" y="0"/>
                </a:moveTo>
                <a:lnTo>
                  <a:pt x="0" y="0"/>
                </a:lnTo>
                <a:lnTo>
                  <a:pt x="0" y="304800"/>
                </a:lnTo>
                <a:lnTo>
                  <a:pt x="172212" y="304800"/>
                </a:lnTo>
                <a:lnTo>
                  <a:pt x="172212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195304" y="4643628"/>
            <a:ext cx="172720" cy="248920"/>
          </a:xfrm>
          <a:custGeom>
            <a:avLst/>
            <a:gdLst/>
            <a:ahLst/>
            <a:cxnLst/>
            <a:rect l="l" t="t" r="r" b="b"/>
            <a:pathLst>
              <a:path w="172720" h="248920">
                <a:moveTo>
                  <a:pt x="172212" y="0"/>
                </a:moveTo>
                <a:lnTo>
                  <a:pt x="0" y="0"/>
                </a:lnTo>
                <a:lnTo>
                  <a:pt x="0" y="248412"/>
                </a:lnTo>
                <a:lnTo>
                  <a:pt x="172212" y="248412"/>
                </a:lnTo>
                <a:lnTo>
                  <a:pt x="172212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104644" y="4693920"/>
            <a:ext cx="172720" cy="198120"/>
          </a:xfrm>
          <a:custGeom>
            <a:avLst/>
            <a:gdLst/>
            <a:ahLst/>
            <a:cxnLst/>
            <a:rect l="l" t="t" r="r" b="b"/>
            <a:pathLst>
              <a:path w="172719" h="198120">
                <a:moveTo>
                  <a:pt x="172212" y="0"/>
                </a:moveTo>
                <a:lnTo>
                  <a:pt x="0" y="0"/>
                </a:lnTo>
                <a:lnTo>
                  <a:pt x="0" y="198119"/>
                </a:lnTo>
                <a:lnTo>
                  <a:pt x="172212" y="198119"/>
                </a:lnTo>
                <a:lnTo>
                  <a:pt x="172212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965447" y="4712208"/>
            <a:ext cx="172720" cy="180340"/>
          </a:xfrm>
          <a:custGeom>
            <a:avLst/>
            <a:gdLst/>
            <a:ahLst/>
            <a:cxnLst/>
            <a:rect l="l" t="t" r="r" b="b"/>
            <a:pathLst>
              <a:path w="172720" h="180339">
                <a:moveTo>
                  <a:pt x="172212" y="0"/>
                </a:moveTo>
                <a:lnTo>
                  <a:pt x="0" y="0"/>
                </a:lnTo>
                <a:lnTo>
                  <a:pt x="0" y="179832"/>
                </a:lnTo>
                <a:lnTo>
                  <a:pt x="172212" y="179832"/>
                </a:lnTo>
                <a:lnTo>
                  <a:pt x="172212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27776" y="4771644"/>
            <a:ext cx="172720" cy="120650"/>
          </a:xfrm>
          <a:custGeom>
            <a:avLst/>
            <a:gdLst/>
            <a:ahLst/>
            <a:cxnLst/>
            <a:rect l="l" t="t" r="r" b="b"/>
            <a:pathLst>
              <a:path w="172720" h="120650">
                <a:moveTo>
                  <a:pt x="172212" y="0"/>
                </a:moveTo>
                <a:lnTo>
                  <a:pt x="0" y="0"/>
                </a:lnTo>
                <a:lnTo>
                  <a:pt x="0" y="120395"/>
                </a:lnTo>
                <a:lnTo>
                  <a:pt x="172212" y="120395"/>
                </a:lnTo>
                <a:lnTo>
                  <a:pt x="172212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690104" y="4777740"/>
            <a:ext cx="172720" cy="114300"/>
          </a:xfrm>
          <a:custGeom>
            <a:avLst/>
            <a:gdLst/>
            <a:ahLst/>
            <a:cxnLst/>
            <a:rect l="l" t="t" r="r" b="b"/>
            <a:pathLst>
              <a:path w="172720" h="114300">
                <a:moveTo>
                  <a:pt x="172212" y="0"/>
                </a:moveTo>
                <a:lnTo>
                  <a:pt x="0" y="0"/>
                </a:lnTo>
                <a:lnTo>
                  <a:pt x="0" y="114300"/>
                </a:lnTo>
                <a:lnTo>
                  <a:pt x="172212" y="114300"/>
                </a:lnTo>
                <a:lnTo>
                  <a:pt x="172212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552431" y="4785359"/>
            <a:ext cx="172720" cy="106680"/>
          </a:xfrm>
          <a:custGeom>
            <a:avLst/>
            <a:gdLst/>
            <a:ahLst/>
            <a:cxnLst/>
            <a:rect l="l" t="t" r="r" b="b"/>
            <a:pathLst>
              <a:path w="172720" h="106679">
                <a:moveTo>
                  <a:pt x="172212" y="0"/>
                </a:moveTo>
                <a:lnTo>
                  <a:pt x="0" y="0"/>
                </a:lnTo>
                <a:lnTo>
                  <a:pt x="0" y="106679"/>
                </a:lnTo>
                <a:lnTo>
                  <a:pt x="172212" y="106679"/>
                </a:lnTo>
                <a:lnTo>
                  <a:pt x="172212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1414759" y="4854702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74675">
            <a:solidFill>
              <a:srgbClr val="245E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03504" y="4892040"/>
            <a:ext cx="11170920" cy="0"/>
          </a:xfrm>
          <a:custGeom>
            <a:avLst/>
            <a:gdLst/>
            <a:ahLst/>
            <a:cxnLst/>
            <a:rect l="l" t="t" r="r" b="b"/>
            <a:pathLst>
              <a:path w="11170920">
                <a:moveTo>
                  <a:pt x="0" y="0"/>
                </a:moveTo>
                <a:lnTo>
                  <a:pt x="111709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2595498" y="2662173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36%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457827" y="249148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40%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320154" y="2571953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38%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182482" y="269417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36%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044810" y="260032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38%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33145" y="3098419"/>
            <a:ext cx="5092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solidFill>
                  <a:srgbClr val="404040"/>
                </a:solidFill>
                <a:latin typeface="Arial"/>
                <a:cs typeface="Arial"/>
              </a:rPr>
              <a:t>28</a:t>
            </a:r>
            <a:r>
              <a:rPr sz="1200" spc="-570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1800" spc="-165" baseline="-16203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800" baseline="-16203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814320" y="330682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676647" y="3413836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538976" y="344462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401304" y="361010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0263631" y="395643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170838" y="3886961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033141" y="3895801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895469" y="396430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620125" y="3849751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0482453" y="374484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389633" y="4021023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290061" y="4167632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114290" y="407225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757796" y="3916171"/>
            <a:ext cx="5092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89" baseline="-25462" dirty="0">
                <a:solidFill>
                  <a:srgbClr val="404040"/>
                </a:solidFill>
                <a:latin typeface="Arial"/>
                <a:cs typeface="Arial"/>
              </a:rPr>
              <a:t>12</a:t>
            </a:r>
            <a:r>
              <a:rPr sz="1800" spc="-855" baseline="-25462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838692" y="3759454"/>
            <a:ext cx="291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0701019" y="3478783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646682" y="4132326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508628" y="4289552"/>
            <a:ext cx="431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r>
              <a:rPr sz="1200" spc="-15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202" baseline="4629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800" baseline="4629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370957" y="4294123"/>
            <a:ext cx="431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2" baseline="-4629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r>
              <a:rPr sz="1800" spc="-232" baseline="-4629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233284" y="4298060"/>
            <a:ext cx="431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r>
              <a:rPr sz="1200" spc="-15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202" baseline="-6944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800" baseline="-6944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9095613" y="4283709"/>
            <a:ext cx="431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r>
              <a:rPr sz="1200" spc="-15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202" baseline="-16203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800" baseline="-16203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0957941" y="4323715"/>
            <a:ext cx="431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r>
              <a:rPr sz="1200" spc="-15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202" baseline="-20833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800" baseline="-20833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865122" y="4361129"/>
            <a:ext cx="43180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r>
              <a:rPr sz="1200" spc="-15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202" baseline="-25462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1800" baseline="-25462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946397" y="4449826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808726" y="4509896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671054" y="4515357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9533381" y="4523358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1395709" y="4555363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155598" y="4970526"/>
            <a:ext cx="7569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200" spc="-1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20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158108" y="4970526"/>
            <a:ext cx="4762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200" spc="-9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-1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2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037835" y="4970526"/>
            <a:ext cx="4425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35</a:t>
            </a:r>
            <a:r>
              <a:rPr sz="1200" spc="-1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585858"/>
                </a:solidFill>
                <a:latin typeface="Arial"/>
                <a:cs typeface="Arial"/>
              </a:rPr>
              <a:t>a44</a:t>
            </a:r>
            <a:endParaRPr sz="120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6900164" y="4970526"/>
            <a:ext cx="4425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45</a:t>
            </a:r>
            <a:r>
              <a:rPr sz="1200" spc="-1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585858"/>
                </a:solidFill>
                <a:latin typeface="Arial"/>
                <a:cs typeface="Arial"/>
              </a:rPr>
              <a:t>a54</a:t>
            </a:r>
            <a:endParaRPr sz="12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086350" y="2061413"/>
            <a:ext cx="2204085" cy="2457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5" dirty="0">
                <a:solidFill>
                  <a:srgbClr val="585858"/>
                </a:solidFill>
                <a:latin typeface="Arial"/>
                <a:cs typeface="Arial"/>
              </a:rPr>
              <a:t>Local </a:t>
            </a:r>
            <a:r>
              <a:rPr sz="1450" spc="-65" dirty="0">
                <a:solidFill>
                  <a:srgbClr val="585858"/>
                </a:solidFill>
                <a:latin typeface="Arial"/>
                <a:cs typeface="Arial"/>
              </a:rPr>
              <a:t>onde </a:t>
            </a:r>
            <a:r>
              <a:rPr sz="1450" spc="-95" dirty="0">
                <a:solidFill>
                  <a:srgbClr val="585858"/>
                </a:solidFill>
                <a:latin typeface="Arial"/>
                <a:cs typeface="Arial"/>
              </a:rPr>
              <a:t>exerce </a:t>
            </a:r>
            <a:r>
              <a:rPr sz="1450" spc="-12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5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50" spc="-50" dirty="0">
                <a:solidFill>
                  <a:srgbClr val="585858"/>
                </a:solidFill>
                <a:latin typeface="Arial"/>
                <a:cs typeface="Arial"/>
              </a:rPr>
              <a:t>atividade</a:t>
            </a:r>
            <a:endParaRPr sz="1450">
              <a:latin typeface="Arial"/>
              <a:cs typeface="Arial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167383" y="5346191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19" h="83820">
                <a:moveTo>
                  <a:pt x="0" y="83819"/>
                </a:moveTo>
                <a:lnTo>
                  <a:pt x="83819" y="83819"/>
                </a:lnTo>
                <a:lnTo>
                  <a:pt x="83819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703320" y="5346191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240779" y="5346191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776716" y="5346191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8745093" y="4970526"/>
            <a:ext cx="2533650" cy="506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70075" algn="l"/>
              </a:tabLst>
            </a:pP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55</a:t>
            </a: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9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64	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200" spc="-4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200" spc="-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105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200">
              <a:latin typeface="Arial"/>
              <a:cs typeface="Arial"/>
            </a:endParaRPr>
          </a:p>
          <a:p>
            <a:pPr marL="153035">
              <a:lnSpc>
                <a:spcPct val="100000"/>
              </a:lnSpc>
              <a:spcBef>
                <a:spcPts val="900"/>
              </a:spcBef>
            </a:pPr>
            <a:r>
              <a:rPr sz="1200" spc="-135" dirty="0">
                <a:solidFill>
                  <a:srgbClr val="585858"/>
                </a:solidFill>
                <a:latin typeface="Arial"/>
                <a:cs typeface="Arial"/>
              </a:rPr>
              <a:t>Em 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fazenda, </a:t>
            </a:r>
            <a:r>
              <a:rPr sz="1200" spc="-35" dirty="0">
                <a:solidFill>
                  <a:srgbClr val="585858"/>
                </a:solidFill>
                <a:latin typeface="Arial"/>
                <a:cs typeface="Arial"/>
              </a:rPr>
              <a:t>sítio, </a:t>
            </a:r>
            <a:r>
              <a:rPr sz="1200" spc="-50" dirty="0">
                <a:solidFill>
                  <a:srgbClr val="585858"/>
                </a:solidFill>
                <a:latin typeface="Arial"/>
                <a:cs typeface="Arial"/>
              </a:rPr>
              <a:t>granja, </a:t>
            </a: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chácara,</a:t>
            </a:r>
            <a:r>
              <a:rPr sz="1200" spc="-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35" dirty="0">
                <a:solidFill>
                  <a:srgbClr val="585858"/>
                </a:solidFill>
                <a:latin typeface="Arial"/>
                <a:cs typeface="Arial"/>
              </a:rPr>
              <a:t>etc.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1167383" y="5606796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19" h="83820">
                <a:moveTo>
                  <a:pt x="0" y="83819"/>
                </a:moveTo>
                <a:lnTo>
                  <a:pt x="83819" y="83819"/>
                </a:lnTo>
                <a:lnTo>
                  <a:pt x="83819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1275969" y="5190540"/>
            <a:ext cx="1928495" cy="546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2300"/>
              </a:lnSpc>
              <a:spcBef>
                <a:spcPts val="100"/>
              </a:spcBef>
            </a:pPr>
            <a:r>
              <a:rPr sz="1200" spc="-135" dirty="0">
                <a:solidFill>
                  <a:srgbClr val="585858"/>
                </a:solidFill>
                <a:latin typeface="Arial"/>
                <a:cs typeface="Arial"/>
              </a:rPr>
              <a:t>Em </a:t>
            </a:r>
            <a:r>
              <a:rPr sz="1200" spc="-30" dirty="0">
                <a:solidFill>
                  <a:srgbClr val="585858"/>
                </a:solidFill>
                <a:latin typeface="Arial"/>
                <a:cs typeface="Arial"/>
              </a:rPr>
              <a:t>loja, escritório, 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galpão, </a:t>
            </a:r>
            <a:r>
              <a:rPr sz="1200" spc="-35" dirty="0">
                <a:solidFill>
                  <a:srgbClr val="585858"/>
                </a:solidFill>
                <a:latin typeface="Arial"/>
                <a:cs typeface="Arial"/>
              </a:rPr>
              <a:t>etc.  </a:t>
            </a:r>
            <a:r>
              <a:rPr sz="1200" spc="-135" dirty="0">
                <a:solidFill>
                  <a:srgbClr val="585858"/>
                </a:solidFill>
                <a:latin typeface="Arial"/>
                <a:cs typeface="Arial"/>
              </a:rPr>
              <a:t>Em 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área </a:t>
            </a:r>
            <a:r>
              <a:rPr sz="1200" spc="-40" dirty="0">
                <a:solidFill>
                  <a:srgbClr val="585858"/>
                </a:solidFill>
                <a:latin typeface="Arial"/>
                <a:cs typeface="Arial"/>
              </a:rPr>
              <a:t>ou </a:t>
            </a:r>
            <a:r>
              <a:rPr sz="1200" spc="-55" dirty="0">
                <a:solidFill>
                  <a:srgbClr val="585858"/>
                </a:solidFill>
                <a:latin typeface="Arial"/>
                <a:cs typeface="Arial"/>
              </a:rPr>
              <a:t>via</a:t>
            </a:r>
            <a:r>
              <a:rPr sz="1200" spc="-2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45" dirty="0">
                <a:solidFill>
                  <a:srgbClr val="585858"/>
                </a:solidFill>
                <a:latin typeface="Arial"/>
                <a:cs typeface="Arial"/>
              </a:rPr>
              <a:t>pública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3703320" y="5606796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3812540" y="5190540"/>
            <a:ext cx="1971675" cy="546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2300"/>
              </a:lnSpc>
              <a:spcBef>
                <a:spcPts val="100"/>
              </a:spcBef>
            </a:pPr>
            <a:r>
              <a:rPr sz="1200" spc="-135" dirty="0">
                <a:solidFill>
                  <a:srgbClr val="585858"/>
                </a:solidFill>
                <a:latin typeface="Arial"/>
                <a:cs typeface="Arial"/>
              </a:rPr>
              <a:t>Em </a:t>
            </a:r>
            <a:r>
              <a:rPr sz="1200" spc="-45" dirty="0">
                <a:solidFill>
                  <a:srgbClr val="585858"/>
                </a:solidFill>
                <a:latin typeface="Arial"/>
                <a:cs typeface="Arial"/>
              </a:rPr>
              <a:t>local </a:t>
            </a: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designado </a:t>
            </a:r>
            <a:r>
              <a:rPr sz="1200" spc="-40" dirty="0">
                <a:solidFill>
                  <a:srgbClr val="585858"/>
                </a:solidFill>
                <a:latin typeface="Arial"/>
                <a:cs typeface="Arial"/>
              </a:rPr>
              <a:t>pelo </a:t>
            </a:r>
            <a:r>
              <a:rPr sz="1200" spc="-30" dirty="0">
                <a:solidFill>
                  <a:srgbClr val="585858"/>
                </a:solidFill>
                <a:latin typeface="Arial"/>
                <a:cs typeface="Arial"/>
              </a:rPr>
              <a:t>cliente  </a:t>
            </a:r>
            <a:r>
              <a:rPr sz="1200" spc="-135" dirty="0">
                <a:solidFill>
                  <a:srgbClr val="585858"/>
                </a:solidFill>
                <a:latin typeface="Arial"/>
                <a:cs typeface="Arial"/>
              </a:rPr>
              <a:t>Em </a:t>
            </a:r>
            <a:r>
              <a:rPr sz="1200" spc="-55" dirty="0">
                <a:solidFill>
                  <a:srgbClr val="585858"/>
                </a:solidFill>
                <a:latin typeface="Arial"/>
                <a:cs typeface="Arial"/>
              </a:rPr>
              <a:t>veículo</a:t>
            </a:r>
            <a:r>
              <a:rPr sz="1200" spc="-20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automotor</a:t>
            </a:r>
            <a:endParaRPr sz="1200">
              <a:latin typeface="Arial"/>
              <a:cs typeface="Arial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6240779" y="5606796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6349365" y="5190540"/>
            <a:ext cx="2012314" cy="54610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No</a:t>
            </a:r>
            <a:r>
              <a:rPr sz="12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35" dirty="0">
                <a:solidFill>
                  <a:srgbClr val="585858"/>
                </a:solidFill>
                <a:latin typeface="Arial"/>
                <a:cs typeface="Arial"/>
              </a:rPr>
              <a:t>domicílio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200" spc="-135" dirty="0">
                <a:solidFill>
                  <a:srgbClr val="585858"/>
                </a:solidFill>
                <a:latin typeface="Arial"/>
                <a:cs typeface="Arial"/>
              </a:rPr>
              <a:t>Em </a:t>
            </a:r>
            <a:r>
              <a:rPr sz="1200" spc="-35" dirty="0">
                <a:solidFill>
                  <a:srgbClr val="585858"/>
                </a:solidFill>
                <a:latin typeface="Arial"/>
                <a:cs typeface="Arial"/>
              </a:rPr>
              <a:t>domicílio </a:t>
            </a:r>
            <a:r>
              <a:rPr sz="1200" spc="-55" dirty="0">
                <a:solidFill>
                  <a:srgbClr val="585858"/>
                </a:solidFill>
                <a:latin typeface="Arial"/>
                <a:cs typeface="Arial"/>
              </a:rPr>
              <a:t>de </a:t>
            </a: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sócio </a:t>
            </a:r>
            <a:r>
              <a:rPr sz="1200" spc="-4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2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585858"/>
                </a:solidFill>
                <a:latin typeface="Arial"/>
                <a:cs typeface="Arial"/>
              </a:rPr>
              <a:t>cliente</a:t>
            </a:r>
            <a:endParaRPr sz="120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98" name="object 9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3316" y="1132332"/>
            <a:ext cx="10728960" cy="70739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maior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proporção de Conta Própria está na faixa de até 24 anos</a:t>
            </a:r>
            <a:r>
              <a:rPr sz="2000" i="1" spc="-28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(94%)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Na faixa de 65 anos ou + encontra-se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uma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das maiores proporções de Empregadores</a:t>
            </a:r>
            <a:r>
              <a:rPr sz="2000" i="1" spc="-24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(18%)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-3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2383535" y="3003804"/>
            <a:ext cx="533400" cy="2155190"/>
          </a:xfrm>
          <a:custGeom>
            <a:avLst/>
            <a:gdLst/>
            <a:ahLst/>
            <a:cxnLst/>
            <a:rect l="l" t="t" r="r" b="b"/>
            <a:pathLst>
              <a:path w="533400" h="2155190">
                <a:moveTo>
                  <a:pt x="533400" y="0"/>
                </a:moveTo>
                <a:lnTo>
                  <a:pt x="0" y="0"/>
                </a:lnTo>
                <a:lnTo>
                  <a:pt x="0" y="2154936"/>
                </a:lnTo>
                <a:lnTo>
                  <a:pt x="533400" y="2154936"/>
                </a:lnTo>
                <a:lnTo>
                  <a:pt x="53340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82723" y="5158740"/>
            <a:ext cx="8011795" cy="0"/>
          </a:xfrm>
          <a:custGeom>
            <a:avLst/>
            <a:gdLst/>
            <a:ahLst/>
            <a:cxnLst/>
            <a:rect l="l" t="t" r="r" b="b"/>
            <a:pathLst>
              <a:path w="8011795">
                <a:moveTo>
                  <a:pt x="0" y="0"/>
                </a:moveTo>
                <a:lnTo>
                  <a:pt x="801166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496566" y="3951173"/>
            <a:ext cx="3200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94%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18559" y="3172967"/>
            <a:ext cx="533400" cy="198120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13030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53584" y="3267075"/>
            <a:ext cx="533400" cy="188722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500">
              <a:latin typeface="Times New Roman"/>
              <a:cs typeface="Times New Roman"/>
            </a:endParaRPr>
          </a:p>
          <a:p>
            <a:pPr marL="113664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88608" y="3270313"/>
            <a:ext cx="533400" cy="188404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Times New Roman"/>
              <a:cs typeface="Times New Roman"/>
            </a:endParaRPr>
          </a:p>
          <a:p>
            <a:pPr marL="113664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23631" y="3268217"/>
            <a:ext cx="535305" cy="188595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114300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58656" y="3270313"/>
            <a:ext cx="535305" cy="188404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Times New Roman"/>
              <a:cs typeface="Times New Roman"/>
            </a:endParaRPr>
          </a:p>
          <a:p>
            <a:pPr marL="114935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83535" y="2868167"/>
            <a:ext cx="533400" cy="1358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 marL="156845">
              <a:lnSpc>
                <a:spcPts val="1070"/>
              </a:lnSpc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18559" y="2868167"/>
            <a:ext cx="533400" cy="30480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34925" rIns="0" bIns="0" rtlCol="0">
            <a:spAutoFit/>
          </a:bodyPr>
          <a:lstStyle/>
          <a:p>
            <a:pPr marL="113030">
              <a:lnSpc>
                <a:spcPct val="100000"/>
              </a:lnSpc>
              <a:spcBef>
                <a:spcPts val="27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53584" y="2868167"/>
            <a:ext cx="533400" cy="39941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89535" rIns="0" bIns="0" rtlCol="0">
            <a:spAutoFit/>
          </a:bodyPr>
          <a:lstStyle/>
          <a:p>
            <a:pPr marL="113664">
              <a:lnSpc>
                <a:spcPct val="100000"/>
              </a:lnSpc>
              <a:spcBef>
                <a:spcPts val="7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88608" y="2868167"/>
            <a:ext cx="533400" cy="4025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81915" rIns="0" bIns="0" rtlCol="0">
            <a:spAutoFit/>
          </a:bodyPr>
          <a:lstStyle/>
          <a:p>
            <a:pPr marL="113664">
              <a:lnSpc>
                <a:spcPct val="100000"/>
              </a:lnSpc>
              <a:spcBef>
                <a:spcPts val="64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723631" y="2868167"/>
            <a:ext cx="535305" cy="40005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768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6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58656" y="2868167"/>
            <a:ext cx="535305" cy="4025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85725" rIns="0" bIns="0" rtlCol="0">
            <a:spAutoFit/>
          </a:bodyPr>
          <a:lstStyle/>
          <a:p>
            <a:pPr marL="114935">
              <a:lnSpc>
                <a:spcPct val="100000"/>
              </a:lnSpc>
              <a:spcBef>
                <a:spcPts val="67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10816" y="5251196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09796" y="5251196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45455" y="5251196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80734" y="5251196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716139" y="5251196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046591" y="5251196"/>
            <a:ext cx="5619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71390" y="2133345"/>
            <a:ext cx="243522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-110" dirty="0">
                <a:solidFill>
                  <a:srgbClr val="585858"/>
                </a:solidFill>
                <a:latin typeface="Arial"/>
                <a:cs typeface="Arial"/>
              </a:rPr>
              <a:t>Posição </a:t>
            </a:r>
            <a:r>
              <a:rPr sz="1650" spc="-75" dirty="0">
                <a:solidFill>
                  <a:srgbClr val="585858"/>
                </a:solidFill>
                <a:latin typeface="Arial"/>
                <a:cs typeface="Arial"/>
              </a:rPr>
              <a:t>na </a:t>
            </a:r>
            <a:r>
              <a:rPr sz="1650" spc="-95" dirty="0">
                <a:solidFill>
                  <a:srgbClr val="585858"/>
                </a:solidFill>
                <a:latin typeface="Arial"/>
                <a:cs typeface="Arial"/>
              </a:rPr>
              <a:t>Ocupação </a:t>
            </a:r>
            <a:r>
              <a:rPr sz="1650" spc="-145" dirty="0">
                <a:solidFill>
                  <a:srgbClr val="585858"/>
                </a:solidFill>
                <a:latin typeface="Arial"/>
                <a:cs typeface="Arial"/>
              </a:rPr>
              <a:t>(IBGE)</a:t>
            </a:r>
            <a:endParaRPr sz="165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831079" y="5876544"/>
            <a:ext cx="99060" cy="99060"/>
          </a:xfrm>
          <a:custGeom>
            <a:avLst/>
            <a:gdLst/>
            <a:ahLst/>
            <a:cxnLst/>
            <a:rect l="l" t="t" r="r" b="b"/>
            <a:pathLst>
              <a:path w="99060" h="99060">
                <a:moveTo>
                  <a:pt x="0" y="99059"/>
                </a:moveTo>
                <a:lnTo>
                  <a:pt x="99060" y="99059"/>
                </a:lnTo>
                <a:lnTo>
                  <a:pt x="99060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961635" y="5787339"/>
            <a:ext cx="10210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80" dirty="0">
                <a:solidFill>
                  <a:srgbClr val="585858"/>
                </a:solidFill>
                <a:latin typeface="Arial"/>
                <a:cs typeface="Arial"/>
              </a:rPr>
              <a:t>Conta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55" dirty="0">
                <a:solidFill>
                  <a:srgbClr val="585858"/>
                </a:solidFill>
                <a:latin typeface="Arial"/>
                <a:cs typeface="Arial"/>
              </a:rPr>
              <a:t>Própria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175247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59"/>
                </a:moveTo>
                <a:lnTo>
                  <a:pt x="97536" y="99059"/>
                </a:lnTo>
                <a:lnTo>
                  <a:pt x="97536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304534" y="5787339"/>
            <a:ext cx="91884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Emp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rega</a:t>
            </a:r>
            <a:r>
              <a:rPr sz="1400" spc="-25" dirty="0">
                <a:solidFill>
                  <a:srgbClr val="585858"/>
                </a:solidFill>
                <a:latin typeface="Arial"/>
                <a:cs typeface="Arial"/>
              </a:rPr>
              <a:t>dor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04854" y="6193942"/>
            <a:ext cx="1530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24000" y="3089148"/>
            <a:ext cx="8460105" cy="2356485"/>
          </a:xfrm>
          <a:custGeom>
            <a:avLst/>
            <a:gdLst/>
            <a:ahLst/>
            <a:cxnLst/>
            <a:rect l="l" t="t" r="r" b="b"/>
            <a:pathLst>
              <a:path w="8460105" h="2356485">
                <a:moveTo>
                  <a:pt x="8067040" y="0"/>
                </a:moveTo>
                <a:lnTo>
                  <a:pt x="392683" y="0"/>
                </a:lnTo>
                <a:lnTo>
                  <a:pt x="343418" y="3058"/>
                </a:lnTo>
                <a:lnTo>
                  <a:pt x="295980" y="11990"/>
                </a:lnTo>
                <a:lnTo>
                  <a:pt x="250739" y="26426"/>
                </a:lnTo>
                <a:lnTo>
                  <a:pt x="208062" y="46000"/>
                </a:lnTo>
                <a:lnTo>
                  <a:pt x="168316" y="70344"/>
                </a:lnTo>
                <a:lnTo>
                  <a:pt x="131869" y="99089"/>
                </a:lnTo>
                <a:lnTo>
                  <a:pt x="99089" y="131869"/>
                </a:lnTo>
                <a:lnTo>
                  <a:pt x="70344" y="168316"/>
                </a:lnTo>
                <a:lnTo>
                  <a:pt x="46000" y="208062"/>
                </a:lnTo>
                <a:lnTo>
                  <a:pt x="26426" y="250739"/>
                </a:lnTo>
                <a:lnTo>
                  <a:pt x="11990" y="295980"/>
                </a:lnTo>
                <a:lnTo>
                  <a:pt x="3058" y="343418"/>
                </a:lnTo>
                <a:lnTo>
                  <a:pt x="0" y="392684"/>
                </a:lnTo>
                <a:lnTo>
                  <a:pt x="0" y="1963420"/>
                </a:lnTo>
                <a:lnTo>
                  <a:pt x="3058" y="2012685"/>
                </a:lnTo>
                <a:lnTo>
                  <a:pt x="11990" y="2060123"/>
                </a:lnTo>
                <a:lnTo>
                  <a:pt x="26426" y="2105364"/>
                </a:lnTo>
                <a:lnTo>
                  <a:pt x="46000" y="2148041"/>
                </a:lnTo>
                <a:lnTo>
                  <a:pt x="70344" y="2187787"/>
                </a:lnTo>
                <a:lnTo>
                  <a:pt x="99089" y="2224234"/>
                </a:lnTo>
                <a:lnTo>
                  <a:pt x="131869" y="2257014"/>
                </a:lnTo>
                <a:lnTo>
                  <a:pt x="168316" y="2285759"/>
                </a:lnTo>
                <a:lnTo>
                  <a:pt x="208062" y="2310103"/>
                </a:lnTo>
                <a:lnTo>
                  <a:pt x="250739" y="2329677"/>
                </a:lnTo>
                <a:lnTo>
                  <a:pt x="295980" y="2344113"/>
                </a:lnTo>
                <a:lnTo>
                  <a:pt x="343418" y="2353045"/>
                </a:lnTo>
                <a:lnTo>
                  <a:pt x="392683" y="2356104"/>
                </a:lnTo>
                <a:lnTo>
                  <a:pt x="8067040" y="2356104"/>
                </a:lnTo>
                <a:lnTo>
                  <a:pt x="8116305" y="2353045"/>
                </a:lnTo>
                <a:lnTo>
                  <a:pt x="8163743" y="2344113"/>
                </a:lnTo>
                <a:lnTo>
                  <a:pt x="8208984" y="2329677"/>
                </a:lnTo>
                <a:lnTo>
                  <a:pt x="8251661" y="2310103"/>
                </a:lnTo>
                <a:lnTo>
                  <a:pt x="8291407" y="2285759"/>
                </a:lnTo>
                <a:lnTo>
                  <a:pt x="8327854" y="2257014"/>
                </a:lnTo>
                <a:lnTo>
                  <a:pt x="8360634" y="2224234"/>
                </a:lnTo>
                <a:lnTo>
                  <a:pt x="8389379" y="2187787"/>
                </a:lnTo>
                <a:lnTo>
                  <a:pt x="8413723" y="2148041"/>
                </a:lnTo>
                <a:lnTo>
                  <a:pt x="8433297" y="2105364"/>
                </a:lnTo>
                <a:lnTo>
                  <a:pt x="8447733" y="2060123"/>
                </a:lnTo>
                <a:lnTo>
                  <a:pt x="8456665" y="2012685"/>
                </a:lnTo>
                <a:lnTo>
                  <a:pt x="8459724" y="1963420"/>
                </a:lnTo>
                <a:lnTo>
                  <a:pt x="8459724" y="392684"/>
                </a:lnTo>
                <a:lnTo>
                  <a:pt x="8456665" y="343418"/>
                </a:lnTo>
                <a:lnTo>
                  <a:pt x="8447733" y="295980"/>
                </a:lnTo>
                <a:lnTo>
                  <a:pt x="8433297" y="250739"/>
                </a:lnTo>
                <a:lnTo>
                  <a:pt x="8413723" y="208062"/>
                </a:lnTo>
                <a:lnTo>
                  <a:pt x="8389379" y="168316"/>
                </a:lnTo>
                <a:lnTo>
                  <a:pt x="8360634" y="131869"/>
                </a:lnTo>
                <a:lnTo>
                  <a:pt x="8327854" y="99089"/>
                </a:lnTo>
                <a:lnTo>
                  <a:pt x="8291407" y="70344"/>
                </a:lnTo>
                <a:lnTo>
                  <a:pt x="8251661" y="46000"/>
                </a:lnTo>
                <a:lnTo>
                  <a:pt x="8208984" y="26426"/>
                </a:lnTo>
                <a:lnTo>
                  <a:pt x="8163743" y="11990"/>
                </a:lnTo>
                <a:lnTo>
                  <a:pt x="8116305" y="3058"/>
                </a:lnTo>
                <a:lnTo>
                  <a:pt x="8067040" y="0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24000" y="3089148"/>
            <a:ext cx="8460105" cy="2356485"/>
          </a:xfrm>
          <a:custGeom>
            <a:avLst/>
            <a:gdLst/>
            <a:ahLst/>
            <a:cxnLst/>
            <a:rect l="l" t="t" r="r" b="b"/>
            <a:pathLst>
              <a:path w="8460105" h="2356485">
                <a:moveTo>
                  <a:pt x="0" y="392684"/>
                </a:moveTo>
                <a:lnTo>
                  <a:pt x="3058" y="343418"/>
                </a:lnTo>
                <a:lnTo>
                  <a:pt x="11990" y="295980"/>
                </a:lnTo>
                <a:lnTo>
                  <a:pt x="26426" y="250739"/>
                </a:lnTo>
                <a:lnTo>
                  <a:pt x="46000" y="208062"/>
                </a:lnTo>
                <a:lnTo>
                  <a:pt x="70344" y="168316"/>
                </a:lnTo>
                <a:lnTo>
                  <a:pt x="99089" y="131869"/>
                </a:lnTo>
                <a:lnTo>
                  <a:pt x="131869" y="99089"/>
                </a:lnTo>
                <a:lnTo>
                  <a:pt x="168316" y="70344"/>
                </a:lnTo>
                <a:lnTo>
                  <a:pt x="208062" y="46000"/>
                </a:lnTo>
                <a:lnTo>
                  <a:pt x="250739" y="26426"/>
                </a:lnTo>
                <a:lnTo>
                  <a:pt x="295980" y="11990"/>
                </a:lnTo>
                <a:lnTo>
                  <a:pt x="343418" y="3058"/>
                </a:lnTo>
                <a:lnTo>
                  <a:pt x="392683" y="0"/>
                </a:lnTo>
                <a:lnTo>
                  <a:pt x="8067040" y="0"/>
                </a:lnTo>
                <a:lnTo>
                  <a:pt x="8116305" y="3058"/>
                </a:lnTo>
                <a:lnTo>
                  <a:pt x="8163743" y="11990"/>
                </a:lnTo>
                <a:lnTo>
                  <a:pt x="8208984" y="26426"/>
                </a:lnTo>
                <a:lnTo>
                  <a:pt x="8251661" y="46000"/>
                </a:lnTo>
                <a:lnTo>
                  <a:pt x="8291407" y="70344"/>
                </a:lnTo>
                <a:lnTo>
                  <a:pt x="8327854" y="99089"/>
                </a:lnTo>
                <a:lnTo>
                  <a:pt x="8360634" y="131869"/>
                </a:lnTo>
                <a:lnTo>
                  <a:pt x="8389379" y="168316"/>
                </a:lnTo>
                <a:lnTo>
                  <a:pt x="8413723" y="208062"/>
                </a:lnTo>
                <a:lnTo>
                  <a:pt x="8433297" y="250739"/>
                </a:lnTo>
                <a:lnTo>
                  <a:pt x="8447733" y="295980"/>
                </a:lnTo>
                <a:lnTo>
                  <a:pt x="8456665" y="343418"/>
                </a:lnTo>
                <a:lnTo>
                  <a:pt x="8459724" y="392684"/>
                </a:lnTo>
                <a:lnTo>
                  <a:pt x="8459724" y="1963420"/>
                </a:lnTo>
                <a:lnTo>
                  <a:pt x="8456665" y="2012685"/>
                </a:lnTo>
                <a:lnTo>
                  <a:pt x="8447733" y="2060123"/>
                </a:lnTo>
                <a:lnTo>
                  <a:pt x="8433297" y="2105364"/>
                </a:lnTo>
                <a:lnTo>
                  <a:pt x="8413723" y="2148041"/>
                </a:lnTo>
                <a:lnTo>
                  <a:pt x="8389379" y="2187787"/>
                </a:lnTo>
                <a:lnTo>
                  <a:pt x="8360634" y="2224234"/>
                </a:lnTo>
                <a:lnTo>
                  <a:pt x="8327854" y="2257014"/>
                </a:lnTo>
                <a:lnTo>
                  <a:pt x="8291407" y="2285759"/>
                </a:lnTo>
                <a:lnTo>
                  <a:pt x="8251661" y="2310103"/>
                </a:lnTo>
                <a:lnTo>
                  <a:pt x="8208984" y="2329677"/>
                </a:lnTo>
                <a:lnTo>
                  <a:pt x="8163743" y="2344113"/>
                </a:lnTo>
                <a:lnTo>
                  <a:pt x="8116305" y="2353045"/>
                </a:lnTo>
                <a:lnTo>
                  <a:pt x="8067040" y="2356104"/>
                </a:lnTo>
                <a:lnTo>
                  <a:pt x="392683" y="2356104"/>
                </a:lnTo>
                <a:lnTo>
                  <a:pt x="343418" y="2353045"/>
                </a:lnTo>
                <a:lnTo>
                  <a:pt x="295980" y="2344113"/>
                </a:lnTo>
                <a:lnTo>
                  <a:pt x="250739" y="2329677"/>
                </a:lnTo>
                <a:lnTo>
                  <a:pt x="208062" y="2310103"/>
                </a:lnTo>
                <a:lnTo>
                  <a:pt x="168316" y="2285759"/>
                </a:lnTo>
                <a:lnTo>
                  <a:pt x="131869" y="2257014"/>
                </a:lnTo>
                <a:lnTo>
                  <a:pt x="99089" y="2224234"/>
                </a:lnTo>
                <a:lnTo>
                  <a:pt x="70344" y="2187787"/>
                </a:lnTo>
                <a:lnTo>
                  <a:pt x="46000" y="2148041"/>
                </a:lnTo>
                <a:lnTo>
                  <a:pt x="26426" y="2105364"/>
                </a:lnTo>
                <a:lnTo>
                  <a:pt x="11990" y="2060123"/>
                </a:lnTo>
                <a:lnTo>
                  <a:pt x="3058" y="2012685"/>
                </a:lnTo>
                <a:lnTo>
                  <a:pt x="0" y="1963420"/>
                </a:lnTo>
                <a:lnTo>
                  <a:pt x="0" y="392684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34262" y="523494"/>
            <a:ext cx="54057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30" dirty="0"/>
              <a:t>Características </a:t>
            </a:r>
            <a:r>
              <a:rPr sz="3600" spc="160" dirty="0"/>
              <a:t>do</a:t>
            </a:r>
            <a:r>
              <a:rPr sz="3600" spc="105" dirty="0"/>
              <a:t> </a:t>
            </a:r>
            <a:r>
              <a:rPr sz="3600" spc="85" dirty="0"/>
              <a:t>estudo</a:t>
            </a:r>
            <a:endParaRPr sz="3600"/>
          </a:p>
        </p:txBody>
      </p:sp>
      <p:sp>
        <p:nvSpPr>
          <p:cNvPr id="7" name="object 7"/>
          <p:cNvSpPr txBox="1"/>
          <p:nvPr/>
        </p:nvSpPr>
        <p:spPr>
          <a:xfrm>
            <a:off x="1837435" y="3215132"/>
            <a:ext cx="5817235" cy="18408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20" dirty="0">
                <a:solidFill>
                  <a:srgbClr val="404040"/>
                </a:solidFill>
                <a:latin typeface="Trebuchet MS"/>
                <a:cs typeface="Trebuchet MS"/>
              </a:rPr>
              <a:t>Fontes </a:t>
            </a:r>
            <a:r>
              <a:rPr sz="2000" b="1" spc="-114" dirty="0">
                <a:solidFill>
                  <a:srgbClr val="404040"/>
                </a:solidFill>
                <a:latin typeface="Trebuchet MS"/>
                <a:cs typeface="Trebuchet MS"/>
              </a:rPr>
              <a:t>de</a:t>
            </a:r>
            <a:r>
              <a:rPr sz="2000" b="1" spc="-2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b="1" spc="-110" dirty="0">
                <a:solidFill>
                  <a:srgbClr val="404040"/>
                </a:solidFill>
                <a:latin typeface="Trebuchet MS"/>
                <a:cs typeface="Trebuchet MS"/>
              </a:rPr>
              <a:t>informações: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sz="1800" spc="-130" dirty="0">
                <a:solidFill>
                  <a:srgbClr val="404040"/>
                </a:solidFill>
                <a:latin typeface="Arial"/>
                <a:cs typeface="Arial"/>
              </a:rPr>
              <a:t>Pesquisa </a:t>
            </a:r>
            <a:r>
              <a:rPr sz="1800" spc="-185" dirty="0">
                <a:solidFill>
                  <a:srgbClr val="404040"/>
                </a:solidFill>
                <a:latin typeface="Arial"/>
                <a:cs typeface="Arial"/>
              </a:rPr>
              <a:t>GEM</a:t>
            </a:r>
            <a:r>
              <a:rPr sz="1800" spc="-6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85" dirty="0">
                <a:solidFill>
                  <a:srgbClr val="404040"/>
                </a:solidFill>
                <a:latin typeface="Arial"/>
                <a:cs typeface="Arial"/>
              </a:rPr>
              <a:t>(2018)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spc="-204" dirty="0">
                <a:solidFill>
                  <a:srgbClr val="404040"/>
                </a:solidFill>
                <a:latin typeface="Arial"/>
                <a:cs typeface="Arial"/>
              </a:rPr>
              <a:t>PNADC-IBGE</a:t>
            </a:r>
            <a:r>
              <a:rPr sz="1800" spc="-114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Arial"/>
                <a:cs typeface="Arial"/>
              </a:rPr>
              <a:t>(2018)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2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spc="-130" dirty="0">
                <a:solidFill>
                  <a:srgbClr val="404040"/>
                </a:solidFill>
                <a:latin typeface="Arial"/>
                <a:cs typeface="Arial"/>
              </a:rPr>
              <a:t>Pesquisa </a:t>
            </a:r>
            <a:r>
              <a:rPr sz="1800" spc="-75" dirty="0">
                <a:solidFill>
                  <a:srgbClr val="404040"/>
                </a:solidFill>
                <a:latin typeface="Arial"/>
                <a:cs typeface="Arial"/>
              </a:rPr>
              <a:t>“Transformação </a:t>
            </a:r>
            <a:r>
              <a:rPr sz="1800" spc="-55" dirty="0">
                <a:solidFill>
                  <a:srgbClr val="404040"/>
                </a:solidFill>
                <a:latin typeface="Arial"/>
                <a:cs typeface="Arial"/>
              </a:rPr>
              <a:t>Digital </a:t>
            </a:r>
            <a:r>
              <a:rPr sz="1800" spc="-135" dirty="0">
                <a:solidFill>
                  <a:srgbClr val="404040"/>
                </a:solidFill>
                <a:latin typeface="Arial"/>
                <a:cs typeface="Arial"/>
              </a:rPr>
              <a:t>nas </a:t>
            </a:r>
            <a:r>
              <a:rPr sz="1800" spc="-190" dirty="0">
                <a:solidFill>
                  <a:srgbClr val="404040"/>
                </a:solidFill>
                <a:latin typeface="Arial"/>
                <a:cs typeface="Arial"/>
              </a:rPr>
              <a:t>MPE </a:t>
            </a:r>
            <a:r>
              <a:rPr sz="1800" spc="-60" dirty="0">
                <a:solidFill>
                  <a:srgbClr val="404040"/>
                </a:solidFill>
                <a:latin typeface="Arial"/>
                <a:cs typeface="Arial"/>
              </a:rPr>
              <a:t>no </a:t>
            </a:r>
            <a:r>
              <a:rPr sz="1800" spc="-55" dirty="0">
                <a:solidFill>
                  <a:srgbClr val="404040"/>
                </a:solidFill>
                <a:latin typeface="Arial"/>
                <a:cs typeface="Arial"/>
              </a:rPr>
              <a:t>Brasil”</a:t>
            </a:r>
            <a:r>
              <a:rPr sz="1800" spc="-27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Arial"/>
                <a:cs typeface="Arial"/>
              </a:rPr>
              <a:t>(2018)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spc="-130" dirty="0">
                <a:solidFill>
                  <a:srgbClr val="404040"/>
                </a:solidFill>
                <a:latin typeface="Arial"/>
                <a:cs typeface="Arial"/>
              </a:rPr>
              <a:t>Pesquisa </a:t>
            </a:r>
            <a:r>
              <a:rPr sz="1800" spc="-30" dirty="0">
                <a:solidFill>
                  <a:srgbClr val="404040"/>
                </a:solidFill>
                <a:latin typeface="Arial"/>
                <a:cs typeface="Arial"/>
              </a:rPr>
              <a:t>“O </a:t>
            </a:r>
            <a:r>
              <a:rPr sz="1800" spc="-50" dirty="0">
                <a:solidFill>
                  <a:srgbClr val="404040"/>
                </a:solidFill>
                <a:latin typeface="Arial"/>
                <a:cs typeface="Arial"/>
              </a:rPr>
              <a:t>Perfil </a:t>
            </a:r>
            <a:r>
              <a:rPr sz="1800" spc="-60" dirty="0">
                <a:solidFill>
                  <a:srgbClr val="404040"/>
                </a:solidFill>
                <a:latin typeface="Arial"/>
                <a:cs typeface="Arial"/>
              </a:rPr>
              <a:t>do </a:t>
            </a:r>
            <a:r>
              <a:rPr sz="1800" spc="-45" dirty="0">
                <a:solidFill>
                  <a:srgbClr val="404040"/>
                </a:solidFill>
                <a:latin typeface="Arial"/>
                <a:cs typeface="Arial"/>
              </a:rPr>
              <a:t>MEI”</a:t>
            </a:r>
            <a:r>
              <a:rPr sz="1800" spc="-19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Arial"/>
                <a:cs typeface="Arial"/>
              </a:rPr>
              <a:t>(2018)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59052" y="1647444"/>
            <a:ext cx="8425180" cy="739140"/>
          </a:xfrm>
          <a:custGeom>
            <a:avLst/>
            <a:gdLst/>
            <a:ahLst/>
            <a:cxnLst/>
            <a:rect l="l" t="t" r="r" b="b"/>
            <a:pathLst>
              <a:path w="8425180" h="739139">
                <a:moveTo>
                  <a:pt x="8301482" y="0"/>
                </a:moveTo>
                <a:lnTo>
                  <a:pt x="123190" y="0"/>
                </a:lnTo>
                <a:lnTo>
                  <a:pt x="75223" y="9675"/>
                </a:lnTo>
                <a:lnTo>
                  <a:pt x="36068" y="36067"/>
                </a:lnTo>
                <a:lnTo>
                  <a:pt x="9675" y="75223"/>
                </a:lnTo>
                <a:lnTo>
                  <a:pt x="0" y="123189"/>
                </a:lnTo>
                <a:lnTo>
                  <a:pt x="0" y="615950"/>
                </a:lnTo>
                <a:lnTo>
                  <a:pt x="9675" y="663916"/>
                </a:lnTo>
                <a:lnTo>
                  <a:pt x="36067" y="703071"/>
                </a:lnTo>
                <a:lnTo>
                  <a:pt x="75223" y="729464"/>
                </a:lnTo>
                <a:lnTo>
                  <a:pt x="123190" y="739139"/>
                </a:lnTo>
                <a:lnTo>
                  <a:pt x="8301482" y="739139"/>
                </a:lnTo>
                <a:lnTo>
                  <a:pt x="8349448" y="729464"/>
                </a:lnTo>
                <a:lnTo>
                  <a:pt x="8388604" y="703071"/>
                </a:lnTo>
                <a:lnTo>
                  <a:pt x="8414996" y="663916"/>
                </a:lnTo>
                <a:lnTo>
                  <a:pt x="8424672" y="615950"/>
                </a:lnTo>
                <a:lnTo>
                  <a:pt x="8424672" y="123189"/>
                </a:lnTo>
                <a:lnTo>
                  <a:pt x="8414996" y="75223"/>
                </a:lnTo>
                <a:lnTo>
                  <a:pt x="8388604" y="36067"/>
                </a:lnTo>
                <a:lnTo>
                  <a:pt x="8349448" y="9675"/>
                </a:lnTo>
                <a:lnTo>
                  <a:pt x="8301482" y="0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59052" y="1647444"/>
            <a:ext cx="8425180" cy="739140"/>
          </a:xfrm>
          <a:custGeom>
            <a:avLst/>
            <a:gdLst/>
            <a:ahLst/>
            <a:cxnLst/>
            <a:rect l="l" t="t" r="r" b="b"/>
            <a:pathLst>
              <a:path w="8425180" h="739139">
                <a:moveTo>
                  <a:pt x="0" y="123189"/>
                </a:moveTo>
                <a:lnTo>
                  <a:pt x="9675" y="75223"/>
                </a:lnTo>
                <a:lnTo>
                  <a:pt x="36068" y="36067"/>
                </a:lnTo>
                <a:lnTo>
                  <a:pt x="75223" y="9675"/>
                </a:lnTo>
                <a:lnTo>
                  <a:pt x="123190" y="0"/>
                </a:lnTo>
                <a:lnTo>
                  <a:pt x="8301482" y="0"/>
                </a:lnTo>
                <a:lnTo>
                  <a:pt x="8349448" y="9675"/>
                </a:lnTo>
                <a:lnTo>
                  <a:pt x="8388604" y="36067"/>
                </a:lnTo>
                <a:lnTo>
                  <a:pt x="8414996" y="75223"/>
                </a:lnTo>
                <a:lnTo>
                  <a:pt x="8424672" y="123189"/>
                </a:lnTo>
                <a:lnTo>
                  <a:pt x="8424672" y="615950"/>
                </a:lnTo>
                <a:lnTo>
                  <a:pt x="8414996" y="663916"/>
                </a:lnTo>
                <a:lnTo>
                  <a:pt x="8388604" y="703071"/>
                </a:lnTo>
                <a:lnTo>
                  <a:pt x="8349448" y="729464"/>
                </a:lnTo>
                <a:lnTo>
                  <a:pt x="8301482" y="739139"/>
                </a:lnTo>
                <a:lnTo>
                  <a:pt x="123190" y="739139"/>
                </a:lnTo>
                <a:lnTo>
                  <a:pt x="75223" y="729464"/>
                </a:lnTo>
                <a:lnTo>
                  <a:pt x="36067" y="703071"/>
                </a:lnTo>
                <a:lnTo>
                  <a:pt x="9675" y="663916"/>
                </a:lnTo>
                <a:lnTo>
                  <a:pt x="0" y="615950"/>
                </a:lnTo>
                <a:lnTo>
                  <a:pt x="0" y="123189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65554" y="1735074"/>
            <a:ext cx="7421245" cy="579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95"/>
              </a:lnSpc>
              <a:spcBef>
                <a:spcPts val="105"/>
              </a:spcBef>
            </a:pPr>
            <a:r>
              <a:rPr sz="2000" b="1" spc="-120" dirty="0">
                <a:solidFill>
                  <a:srgbClr val="404040"/>
                </a:solidFill>
                <a:latin typeface="Trebuchet MS"/>
                <a:cs typeface="Trebuchet MS"/>
              </a:rPr>
              <a:t>Objetivo: </a:t>
            </a:r>
            <a:r>
              <a:rPr sz="1800" spc="-35" dirty="0">
                <a:solidFill>
                  <a:srgbClr val="404040"/>
                </a:solidFill>
                <a:latin typeface="Arial"/>
                <a:cs typeface="Arial"/>
              </a:rPr>
              <a:t>Identificar </a:t>
            </a:r>
            <a:r>
              <a:rPr sz="1800" spc="-55" dirty="0">
                <a:solidFill>
                  <a:srgbClr val="404040"/>
                </a:solidFill>
                <a:latin typeface="Arial"/>
                <a:cs typeface="Arial"/>
              </a:rPr>
              <a:t>o </a:t>
            </a:r>
            <a:r>
              <a:rPr sz="1800" spc="-15" dirty="0">
                <a:solidFill>
                  <a:srgbClr val="404040"/>
                </a:solidFill>
                <a:latin typeface="Arial"/>
                <a:cs typeface="Arial"/>
              </a:rPr>
              <a:t>perfil </a:t>
            </a:r>
            <a:r>
              <a:rPr sz="1800" spc="-105" dirty="0">
                <a:solidFill>
                  <a:srgbClr val="404040"/>
                </a:solidFill>
                <a:latin typeface="Arial"/>
                <a:cs typeface="Arial"/>
              </a:rPr>
              <a:t>dos </a:t>
            </a:r>
            <a:r>
              <a:rPr sz="1800" spc="-75" dirty="0">
                <a:solidFill>
                  <a:srgbClr val="404040"/>
                </a:solidFill>
                <a:latin typeface="Arial"/>
                <a:cs typeface="Arial"/>
              </a:rPr>
              <a:t>empreendedores </a:t>
            </a:r>
            <a:r>
              <a:rPr sz="1800" spc="-25" dirty="0">
                <a:solidFill>
                  <a:srgbClr val="404040"/>
                </a:solidFill>
                <a:latin typeface="Arial"/>
                <a:cs typeface="Arial"/>
              </a:rPr>
              <a:t>“jovens” </a:t>
            </a:r>
            <a:r>
              <a:rPr sz="1800" spc="-55" dirty="0">
                <a:solidFill>
                  <a:srgbClr val="404040"/>
                </a:solidFill>
                <a:latin typeface="Arial"/>
                <a:cs typeface="Arial"/>
              </a:rPr>
              <a:t>(até </a:t>
            </a:r>
            <a:r>
              <a:rPr sz="1800" spc="-90" dirty="0">
                <a:solidFill>
                  <a:srgbClr val="404040"/>
                </a:solidFill>
                <a:latin typeface="Arial"/>
                <a:cs typeface="Arial"/>
              </a:rPr>
              <a:t>24 </a:t>
            </a:r>
            <a:r>
              <a:rPr sz="1800" spc="-100" dirty="0">
                <a:solidFill>
                  <a:srgbClr val="404040"/>
                </a:solidFill>
                <a:latin typeface="Arial"/>
                <a:cs typeface="Arial"/>
              </a:rPr>
              <a:t>anos) </a:t>
            </a:r>
            <a:r>
              <a:rPr sz="1800" spc="-110" dirty="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sz="1800" spc="-36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Arial"/>
                <a:cs typeface="Arial"/>
              </a:rPr>
              <a:t>dos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55"/>
              </a:lnSpc>
            </a:pPr>
            <a:r>
              <a:rPr sz="1800" i="1" spc="-90" dirty="0">
                <a:solidFill>
                  <a:srgbClr val="404040"/>
                </a:solidFill>
                <a:latin typeface="Trebuchet MS"/>
                <a:cs typeface="Trebuchet MS"/>
              </a:rPr>
              <a:t>seniores </a:t>
            </a:r>
            <a:r>
              <a:rPr sz="1800" spc="-85" dirty="0">
                <a:solidFill>
                  <a:srgbClr val="404040"/>
                </a:solidFill>
                <a:latin typeface="Arial"/>
                <a:cs typeface="Arial"/>
              </a:rPr>
              <a:t>(65 </a:t>
            </a:r>
            <a:r>
              <a:rPr sz="1800" spc="-114" dirty="0">
                <a:solidFill>
                  <a:srgbClr val="404040"/>
                </a:solidFill>
                <a:latin typeface="Arial"/>
                <a:cs typeface="Arial"/>
              </a:rPr>
              <a:t>anos </a:t>
            </a:r>
            <a:r>
              <a:rPr sz="1800" spc="-60" dirty="0">
                <a:solidFill>
                  <a:srgbClr val="404040"/>
                </a:solidFill>
                <a:latin typeface="Arial"/>
                <a:cs typeface="Arial"/>
              </a:rPr>
              <a:t>ou </a:t>
            </a:r>
            <a:r>
              <a:rPr sz="1800" spc="-105" dirty="0">
                <a:solidFill>
                  <a:srgbClr val="404040"/>
                </a:solidFill>
                <a:latin typeface="Arial"/>
                <a:cs typeface="Arial"/>
              </a:rPr>
              <a:t>+) </a:t>
            </a:r>
            <a:r>
              <a:rPr sz="1800" spc="-60" dirty="0">
                <a:solidFill>
                  <a:srgbClr val="404040"/>
                </a:solidFill>
                <a:latin typeface="Arial"/>
                <a:cs typeface="Arial"/>
              </a:rPr>
              <a:t>no</a:t>
            </a:r>
            <a:r>
              <a:rPr sz="1800" spc="-1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85" dirty="0">
                <a:solidFill>
                  <a:srgbClr val="404040"/>
                </a:solidFill>
                <a:latin typeface="Arial"/>
                <a:cs typeface="Arial"/>
              </a:rPr>
              <a:t>Brasil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3316" y="976883"/>
            <a:ext cx="10728960" cy="83248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750060">
              <a:lnSpc>
                <a:spcPct val="100000"/>
              </a:lnSpc>
              <a:spcBef>
                <a:spcPts val="305"/>
              </a:spcBef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D.N. até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24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são os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que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menos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têm</a:t>
            </a:r>
            <a:r>
              <a:rPr sz="2400" i="1" spc="3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empregados</a:t>
            </a:r>
            <a:endParaRPr sz="2400">
              <a:latin typeface="Arial"/>
              <a:cs typeface="Arial"/>
            </a:endParaRPr>
          </a:p>
          <a:p>
            <a:pPr marL="394970">
              <a:lnSpc>
                <a:spcPct val="100000"/>
              </a:lnSpc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D.N.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com 65 anos ou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+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são os que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tem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6 ou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empregados</a:t>
            </a:r>
            <a:r>
              <a:rPr sz="2400" i="1" spc="18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(6%)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81602" y="280162"/>
            <a:ext cx="38309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" dirty="0"/>
              <a:t>Donos </a:t>
            </a:r>
            <a:r>
              <a:rPr spc="60" dirty="0"/>
              <a:t>de </a:t>
            </a:r>
            <a:r>
              <a:rPr spc="50" dirty="0"/>
              <a:t>Negócio</a:t>
            </a:r>
            <a:r>
              <a:rPr spc="-2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4" name="object 4"/>
          <p:cNvSpPr txBox="1"/>
          <p:nvPr/>
        </p:nvSpPr>
        <p:spPr>
          <a:xfrm>
            <a:off x="9871964" y="2985643"/>
            <a:ext cx="2863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25" dirty="0">
                <a:solidFill>
                  <a:srgbClr val="404040"/>
                </a:solidFill>
                <a:latin typeface="Arial"/>
                <a:cs typeface="Arial"/>
              </a:rPr>
              <a:t>,2%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76535" y="3508375"/>
            <a:ext cx="2863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25" dirty="0">
                <a:solidFill>
                  <a:srgbClr val="404040"/>
                </a:solidFill>
                <a:latin typeface="Arial"/>
                <a:cs typeface="Arial"/>
              </a:rPr>
              <a:t>,2%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74757" y="4005452"/>
            <a:ext cx="2863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25" dirty="0">
                <a:solidFill>
                  <a:srgbClr val="404040"/>
                </a:solidFill>
                <a:latin typeface="Arial"/>
                <a:cs typeface="Arial"/>
              </a:rPr>
              <a:t>,0%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78292" y="4502658"/>
            <a:ext cx="2876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5" dirty="0">
                <a:solidFill>
                  <a:srgbClr val="404040"/>
                </a:solidFill>
                <a:latin typeface="Arial"/>
                <a:cs typeface="Arial"/>
              </a:rPr>
              <a:t>,</a:t>
            </a:r>
            <a:r>
              <a:rPr sz="1400" spc="-155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78314" y="4999735"/>
            <a:ext cx="2863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25" dirty="0">
                <a:solidFill>
                  <a:srgbClr val="404040"/>
                </a:solidFill>
                <a:latin typeface="Arial"/>
                <a:cs typeface="Arial"/>
              </a:rPr>
              <a:t>,6%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2656332" y="2887979"/>
          <a:ext cx="7200260" cy="2980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4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22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51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6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032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82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20">
                <a:tc gridSpan="8">
                  <a:txBody>
                    <a:bodyPr/>
                    <a:lstStyle/>
                    <a:p>
                      <a:pPr marL="14604" algn="ctr">
                        <a:lnSpc>
                          <a:spcPts val="146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94%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0485">
                        <a:lnSpc>
                          <a:spcPts val="1460"/>
                        </a:lnSpc>
                      </a:pPr>
                      <a:r>
                        <a:rPr sz="1400" spc="-160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5%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340"/>
                        </a:lnSpc>
                      </a:pPr>
                      <a:r>
                        <a:rPr sz="1400" spc="-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A4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120">
                <a:tc gridSpan="7">
                  <a:txBody>
                    <a:bodyPr/>
                    <a:lstStyle/>
                    <a:p>
                      <a:pPr marL="8255" algn="ctr">
                        <a:lnSpc>
                          <a:spcPts val="146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87%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13995">
                        <a:lnSpc>
                          <a:spcPts val="146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10%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460"/>
                        </a:lnSpc>
                      </a:pPr>
                      <a:r>
                        <a:rPr sz="1400" spc="-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A4A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120">
                <a:tc gridSpan="5">
                  <a:txBody>
                    <a:bodyPr/>
                    <a:lstStyle/>
                    <a:p>
                      <a:pPr marR="6985" algn="ctr">
                        <a:lnSpc>
                          <a:spcPts val="146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82%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95910">
                        <a:lnSpc>
                          <a:spcPts val="146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13%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ts val="1460"/>
                        </a:lnSpc>
                      </a:pPr>
                      <a:r>
                        <a:rPr sz="1400" spc="-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A4A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8120">
                <a:tc gridSpan="5">
                  <a:txBody>
                    <a:bodyPr/>
                    <a:lstStyle/>
                    <a:p>
                      <a:pPr marL="32384" algn="ctr">
                        <a:lnSpc>
                          <a:spcPts val="146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83%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348615">
                        <a:lnSpc>
                          <a:spcPts val="146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13%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ts val="1460"/>
                        </a:lnSpc>
                      </a:pPr>
                      <a:r>
                        <a:rPr sz="1400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A4A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390">
                <a:tc gridSpan="6">
                  <a:txBody>
                    <a:bodyPr/>
                    <a:lstStyle/>
                    <a:p>
                      <a:pPr marL="8255" algn="ctr">
                        <a:lnSpc>
                          <a:spcPts val="147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83%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95910">
                        <a:lnSpc>
                          <a:spcPts val="147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12%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ts val="1470"/>
                        </a:lnSpc>
                      </a:pPr>
                      <a:r>
                        <a:rPr sz="1400" spc="-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A4A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9390">
                <a:tc gridSpan="5">
                  <a:txBody>
                    <a:bodyPr/>
                    <a:lstStyle/>
                    <a:p>
                      <a:pPr marL="8255" algn="ctr">
                        <a:lnSpc>
                          <a:spcPts val="147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82%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70510">
                        <a:lnSpc>
                          <a:spcPts val="1470"/>
                        </a:lnSpc>
                      </a:pPr>
                      <a:r>
                        <a:rPr sz="1400" spc="-13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12%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r">
                        <a:lnSpc>
                          <a:spcPts val="1355"/>
                        </a:lnSpc>
                      </a:pPr>
                      <a:r>
                        <a:rPr sz="1400" spc="-5" dirty="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6,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A4A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9855925" y="5471566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39364" y="2521457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34714" y="252145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20%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56523" y="252145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80%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651872" y="2521457"/>
            <a:ext cx="4222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100%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29536" y="3001137"/>
            <a:ext cx="8788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56942" y="3498037"/>
            <a:ext cx="5518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400" spc="-10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56942" y="3995673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56942" y="4492878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56942" y="4989957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46529" y="5487111"/>
            <a:ext cx="5619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18126" y="2072382"/>
            <a:ext cx="2330450" cy="688975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sz="1650" spc="-50" dirty="0">
                <a:solidFill>
                  <a:srgbClr val="585858"/>
                </a:solidFill>
                <a:latin typeface="Arial"/>
                <a:cs typeface="Arial"/>
              </a:rPr>
              <a:t>Número </a:t>
            </a:r>
            <a:r>
              <a:rPr sz="1650" spc="-60" dirty="0">
                <a:solidFill>
                  <a:srgbClr val="585858"/>
                </a:solidFill>
                <a:latin typeface="Arial"/>
                <a:cs typeface="Arial"/>
              </a:rPr>
              <a:t>de</a:t>
            </a:r>
            <a:r>
              <a:rPr sz="1650" spc="-1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50" spc="-75" dirty="0">
                <a:solidFill>
                  <a:srgbClr val="585858"/>
                </a:solidFill>
                <a:latin typeface="Arial"/>
                <a:cs typeface="Arial"/>
              </a:rPr>
              <a:t>empregados</a:t>
            </a:r>
            <a:endParaRPr sz="1650">
              <a:latin typeface="Arial"/>
              <a:cs typeface="Arial"/>
            </a:endParaRPr>
          </a:p>
          <a:p>
            <a:pPr marL="569595">
              <a:lnSpc>
                <a:spcPct val="100000"/>
              </a:lnSpc>
              <a:spcBef>
                <a:spcPts val="705"/>
              </a:spcBef>
              <a:tabLst>
                <a:tab pos="2010410" algn="l"/>
              </a:tabLst>
            </a:pP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40</a:t>
            </a:r>
            <a:r>
              <a:rPr sz="1400" spc="-170" dirty="0">
                <a:solidFill>
                  <a:srgbClr val="585858"/>
                </a:solidFill>
                <a:latin typeface="Arial"/>
                <a:cs typeface="Arial"/>
              </a:rPr>
              <a:t>%</a:t>
            </a:r>
            <a:r>
              <a:rPr sz="14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400" spc="-135" dirty="0">
                <a:solidFill>
                  <a:srgbClr val="585858"/>
                </a:solidFill>
                <a:latin typeface="Arial"/>
                <a:cs typeface="Arial"/>
              </a:rPr>
              <a:t>60%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835652" y="6111240"/>
            <a:ext cx="99060" cy="97790"/>
          </a:xfrm>
          <a:custGeom>
            <a:avLst/>
            <a:gdLst/>
            <a:ahLst/>
            <a:cxnLst/>
            <a:rect l="l" t="t" r="r" b="b"/>
            <a:pathLst>
              <a:path w="99060" h="97789">
                <a:moveTo>
                  <a:pt x="0" y="97536"/>
                </a:moveTo>
                <a:lnTo>
                  <a:pt x="99060" y="97536"/>
                </a:lnTo>
                <a:lnTo>
                  <a:pt x="99060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966208" y="6020511"/>
            <a:ext cx="6508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14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400" spc="-85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400" spc="-50" dirty="0">
                <a:solidFill>
                  <a:srgbClr val="585858"/>
                </a:solidFill>
                <a:latin typeface="Arial"/>
                <a:cs typeface="Arial"/>
              </a:rPr>
              <a:t>hu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757671" y="6111240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399276" y="6111240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887339" y="6020511"/>
            <a:ext cx="11131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53415" algn="l"/>
              </a:tabLst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0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	6 </a:t>
            </a:r>
            <a:r>
              <a:rPr sz="1400" spc="-5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04854" y="6193942"/>
            <a:ext cx="2787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6908" y="1053083"/>
            <a:ext cx="11378565" cy="46228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17170">
              <a:lnSpc>
                <a:spcPct val="100000"/>
              </a:lnSpc>
              <a:spcBef>
                <a:spcPts val="300"/>
              </a:spcBef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Empresários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com até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34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 são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informatizados que os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com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65 anos ou</a:t>
            </a:r>
            <a:r>
              <a:rPr sz="2400" i="1" spc="22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760721" y="367106"/>
            <a:ext cx="267144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Empresários</a:t>
            </a:r>
            <a:r>
              <a:rPr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6" name="object 6"/>
          <p:cNvSpPr/>
          <p:nvPr/>
        </p:nvSpPr>
        <p:spPr>
          <a:xfrm>
            <a:off x="870203" y="2554223"/>
            <a:ext cx="279400" cy="1972310"/>
          </a:xfrm>
          <a:custGeom>
            <a:avLst/>
            <a:gdLst/>
            <a:ahLst/>
            <a:cxnLst/>
            <a:rect l="l" t="t" r="r" b="b"/>
            <a:pathLst>
              <a:path w="279400" h="1972310">
                <a:moveTo>
                  <a:pt x="278892" y="0"/>
                </a:moveTo>
                <a:lnTo>
                  <a:pt x="0" y="0"/>
                </a:lnTo>
                <a:lnTo>
                  <a:pt x="0" y="1972056"/>
                </a:lnTo>
                <a:lnTo>
                  <a:pt x="278892" y="1972056"/>
                </a:lnTo>
                <a:lnTo>
                  <a:pt x="2788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15311" y="2575560"/>
            <a:ext cx="279400" cy="1950720"/>
          </a:xfrm>
          <a:custGeom>
            <a:avLst/>
            <a:gdLst/>
            <a:ahLst/>
            <a:cxnLst/>
            <a:rect l="l" t="t" r="r" b="b"/>
            <a:pathLst>
              <a:path w="279400" h="1950720">
                <a:moveTo>
                  <a:pt x="278892" y="0"/>
                </a:moveTo>
                <a:lnTo>
                  <a:pt x="0" y="0"/>
                </a:lnTo>
                <a:lnTo>
                  <a:pt x="0" y="1950720"/>
                </a:lnTo>
                <a:lnTo>
                  <a:pt x="278892" y="1950720"/>
                </a:lnTo>
                <a:lnTo>
                  <a:pt x="2788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60420" y="2723388"/>
            <a:ext cx="279400" cy="1803400"/>
          </a:xfrm>
          <a:custGeom>
            <a:avLst/>
            <a:gdLst/>
            <a:ahLst/>
            <a:cxnLst/>
            <a:rect l="l" t="t" r="r" b="b"/>
            <a:pathLst>
              <a:path w="279400" h="1803400">
                <a:moveTo>
                  <a:pt x="278891" y="0"/>
                </a:moveTo>
                <a:lnTo>
                  <a:pt x="0" y="0"/>
                </a:lnTo>
                <a:lnTo>
                  <a:pt x="0" y="1802892"/>
                </a:lnTo>
                <a:lnTo>
                  <a:pt x="278891" y="1802892"/>
                </a:lnTo>
                <a:lnTo>
                  <a:pt x="27889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05528" y="2723388"/>
            <a:ext cx="279400" cy="1803400"/>
          </a:xfrm>
          <a:custGeom>
            <a:avLst/>
            <a:gdLst/>
            <a:ahLst/>
            <a:cxnLst/>
            <a:rect l="l" t="t" r="r" b="b"/>
            <a:pathLst>
              <a:path w="279400" h="1803400">
                <a:moveTo>
                  <a:pt x="278892" y="0"/>
                </a:moveTo>
                <a:lnTo>
                  <a:pt x="0" y="0"/>
                </a:lnTo>
                <a:lnTo>
                  <a:pt x="0" y="1802892"/>
                </a:lnTo>
                <a:lnTo>
                  <a:pt x="278892" y="1802892"/>
                </a:lnTo>
                <a:lnTo>
                  <a:pt x="2788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50635" y="3253740"/>
            <a:ext cx="280670" cy="1272540"/>
          </a:xfrm>
          <a:custGeom>
            <a:avLst/>
            <a:gdLst/>
            <a:ahLst/>
            <a:cxnLst/>
            <a:rect l="l" t="t" r="r" b="b"/>
            <a:pathLst>
              <a:path w="280670" h="1272539">
                <a:moveTo>
                  <a:pt x="280415" y="0"/>
                </a:moveTo>
                <a:lnTo>
                  <a:pt x="0" y="0"/>
                </a:lnTo>
                <a:lnTo>
                  <a:pt x="0" y="1272540"/>
                </a:lnTo>
                <a:lnTo>
                  <a:pt x="280415" y="1272540"/>
                </a:lnTo>
                <a:lnTo>
                  <a:pt x="28041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095743" y="3317747"/>
            <a:ext cx="280670" cy="1209040"/>
          </a:xfrm>
          <a:custGeom>
            <a:avLst/>
            <a:gdLst/>
            <a:ahLst/>
            <a:cxnLst/>
            <a:rect l="l" t="t" r="r" b="b"/>
            <a:pathLst>
              <a:path w="280670" h="1209039">
                <a:moveTo>
                  <a:pt x="280415" y="0"/>
                </a:moveTo>
                <a:lnTo>
                  <a:pt x="0" y="0"/>
                </a:lnTo>
                <a:lnTo>
                  <a:pt x="0" y="1208532"/>
                </a:lnTo>
                <a:lnTo>
                  <a:pt x="280415" y="1208532"/>
                </a:lnTo>
                <a:lnTo>
                  <a:pt x="28041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342376" y="3614928"/>
            <a:ext cx="279400" cy="911860"/>
          </a:xfrm>
          <a:custGeom>
            <a:avLst/>
            <a:gdLst/>
            <a:ahLst/>
            <a:cxnLst/>
            <a:rect l="l" t="t" r="r" b="b"/>
            <a:pathLst>
              <a:path w="279400" h="911860">
                <a:moveTo>
                  <a:pt x="278892" y="0"/>
                </a:moveTo>
                <a:lnTo>
                  <a:pt x="0" y="0"/>
                </a:lnTo>
                <a:lnTo>
                  <a:pt x="0" y="911352"/>
                </a:lnTo>
                <a:lnTo>
                  <a:pt x="278892" y="911352"/>
                </a:lnTo>
                <a:lnTo>
                  <a:pt x="2788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587483" y="3784091"/>
            <a:ext cx="279400" cy="742315"/>
          </a:xfrm>
          <a:custGeom>
            <a:avLst/>
            <a:gdLst/>
            <a:ahLst/>
            <a:cxnLst/>
            <a:rect l="l" t="t" r="r" b="b"/>
            <a:pathLst>
              <a:path w="279400" h="742314">
                <a:moveTo>
                  <a:pt x="278892" y="0"/>
                </a:moveTo>
                <a:lnTo>
                  <a:pt x="0" y="0"/>
                </a:lnTo>
                <a:lnTo>
                  <a:pt x="0" y="742187"/>
                </a:lnTo>
                <a:lnTo>
                  <a:pt x="278892" y="742187"/>
                </a:lnTo>
                <a:lnTo>
                  <a:pt x="2788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832592" y="4229100"/>
            <a:ext cx="279400" cy="297180"/>
          </a:xfrm>
          <a:custGeom>
            <a:avLst/>
            <a:gdLst/>
            <a:ahLst/>
            <a:cxnLst/>
            <a:rect l="l" t="t" r="r" b="b"/>
            <a:pathLst>
              <a:path w="279400" h="297179">
                <a:moveTo>
                  <a:pt x="278891" y="0"/>
                </a:moveTo>
                <a:lnTo>
                  <a:pt x="0" y="0"/>
                </a:lnTo>
                <a:lnTo>
                  <a:pt x="0" y="297180"/>
                </a:lnTo>
                <a:lnTo>
                  <a:pt x="278891" y="297180"/>
                </a:lnTo>
                <a:lnTo>
                  <a:pt x="27889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23772" y="2956560"/>
            <a:ext cx="279400" cy="1569720"/>
          </a:xfrm>
          <a:custGeom>
            <a:avLst/>
            <a:gdLst/>
            <a:ahLst/>
            <a:cxnLst/>
            <a:rect l="l" t="t" r="r" b="b"/>
            <a:pathLst>
              <a:path w="279400" h="1569720">
                <a:moveTo>
                  <a:pt x="278891" y="0"/>
                </a:moveTo>
                <a:lnTo>
                  <a:pt x="0" y="0"/>
                </a:lnTo>
                <a:lnTo>
                  <a:pt x="0" y="1569720"/>
                </a:lnTo>
                <a:lnTo>
                  <a:pt x="278891" y="1569720"/>
                </a:lnTo>
                <a:lnTo>
                  <a:pt x="27889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68879" y="3147060"/>
            <a:ext cx="280670" cy="1379220"/>
          </a:xfrm>
          <a:custGeom>
            <a:avLst/>
            <a:gdLst/>
            <a:ahLst/>
            <a:cxnLst/>
            <a:rect l="l" t="t" r="r" b="b"/>
            <a:pathLst>
              <a:path w="280669" h="1379220">
                <a:moveTo>
                  <a:pt x="280415" y="0"/>
                </a:moveTo>
                <a:lnTo>
                  <a:pt x="0" y="0"/>
                </a:lnTo>
                <a:lnTo>
                  <a:pt x="0" y="1379220"/>
                </a:lnTo>
                <a:lnTo>
                  <a:pt x="280415" y="1379220"/>
                </a:lnTo>
                <a:lnTo>
                  <a:pt x="280415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15511" y="3125723"/>
            <a:ext cx="279400" cy="1400810"/>
          </a:xfrm>
          <a:custGeom>
            <a:avLst/>
            <a:gdLst/>
            <a:ahLst/>
            <a:cxnLst/>
            <a:rect l="l" t="t" r="r" b="b"/>
            <a:pathLst>
              <a:path w="279400" h="1400810">
                <a:moveTo>
                  <a:pt x="278891" y="0"/>
                </a:moveTo>
                <a:lnTo>
                  <a:pt x="0" y="0"/>
                </a:lnTo>
                <a:lnTo>
                  <a:pt x="0" y="1400556"/>
                </a:lnTo>
                <a:lnTo>
                  <a:pt x="278891" y="1400556"/>
                </a:lnTo>
                <a:lnTo>
                  <a:pt x="27889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60620" y="3529584"/>
            <a:ext cx="279400" cy="996950"/>
          </a:xfrm>
          <a:custGeom>
            <a:avLst/>
            <a:gdLst/>
            <a:ahLst/>
            <a:cxnLst/>
            <a:rect l="l" t="t" r="r" b="b"/>
            <a:pathLst>
              <a:path w="279400" h="996950">
                <a:moveTo>
                  <a:pt x="278891" y="0"/>
                </a:moveTo>
                <a:lnTo>
                  <a:pt x="0" y="0"/>
                </a:lnTo>
                <a:lnTo>
                  <a:pt x="0" y="996695"/>
                </a:lnTo>
                <a:lnTo>
                  <a:pt x="278891" y="996695"/>
                </a:lnTo>
                <a:lnTo>
                  <a:pt x="27889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05728" y="3995928"/>
            <a:ext cx="279400" cy="530860"/>
          </a:xfrm>
          <a:custGeom>
            <a:avLst/>
            <a:gdLst/>
            <a:ahLst/>
            <a:cxnLst/>
            <a:rect l="l" t="t" r="r" b="b"/>
            <a:pathLst>
              <a:path w="279400" h="530860">
                <a:moveTo>
                  <a:pt x="278892" y="0"/>
                </a:moveTo>
                <a:lnTo>
                  <a:pt x="0" y="0"/>
                </a:lnTo>
                <a:lnTo>
                  <a:pt x="0" y="530352"/>
                </a:lnTo>
                <a:lnTo>
                  <a:pt x="278892" y="530352"/>
                </a:lnTo>
                <a:lnTo>
                  <a:pt x="2788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450835" y="4122420"/>
            <a:ext cx="279400" cy="403860"/>
          </a:xfrm>
          <a:custGeom>
            <a:avLst/>
            <a:gdLst/>
            <a:ahLst/>
            <a:cxnLst/>
            <a:rect l="l" t="t" r="r" b="b"/>
            <a:pathLst>
              <a:path w="279400" h="403860">
                <a:moveTo>
                  <a:pt x="278892" y="0"/>
                </a:moveTo>
                <a:lnTo>
                  <a:pt x="0" y="0"/>
                </a:lnTo>
                <a:lnTo>
                  <a:pt x="0" y="403859"/>
                </a:lnTo>
                <a:lnTo>
                  <a:pt x="278892" y="403859"/>
                </a:lnTo>
                <a:lnTo>
                  <a:pt x="2788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695943" y="4186428"/>
            <a:ext cx="280670" cy="340360"/>
          </a:xfrm>
          <a:custGeom>
            <a:avLst/>
            <a:gdLst/>
            <a:ahLst/>
            <a:cxnLst/>
            <a:rect l="l" t="t" r="r" b="b"/>
            <a:pathLst>
              <a:path w="280670" h="340360">
                <a:moveTo>
                  <a:pt x="280415" y="0"/>
                </a:moveTo>
                <a:lnTo>
                  <a:pt x="0" y="0"/>
                </a:lnTo>
                <a:lnTo>
                  <a:pt x="0" y="339852"/>
                </a:lnTo>
                <a:lnTo>
                  <a:pt x="280415" y="339852"/>
                </a:lnTo>
                <a:lnTo>
                  <a:pt x="280415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942576" y="4143755"/>
            <a:ext cx="279400" cy="382905"/>
          </a:xfrm>
          <a:custGeom>
            <a:avLst/>
            <a:gdLst/>
            <a:ahLst/>
            <a:cxnLst/>
            <a:rect l="l" t="t" r="r" b="b"/>
            <a:pathLst>
              <a:path w="279400" h="382904">
                <a:moveTo>
                  <a:pt x="278892" y="0"/>
                </a:moveTo>
                <a:lnTo>
                  <a:pt x="0" y="0"/>
                </a:lnTo>
                <a:lnTo>
                  <a:pt x="0" y="382524"/>
                </a:lnTo>
                <a:lnTo>
                  <a:pt x="278892" y="382524"/>
                </a:lnTo>
                <a:lnTo>
                  <a:pt x="2788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187683" y="4186428"/>
            <a:ext cx="279400" cy="340360"/>
          </a:xfrm>
          <a:custGeom>
            <a:avLst/>
            <a:gdLst/>
            <a:ahLst/>
            <a:cxnLst/>
            <a:rect l="l" t="t" r="r" b="b"/>
            <a:pathLst>
              <a:path w="279400" h="340360">
                <a:moveTo>
                  <a:pt x="278892" y="0"/>
                </a:moveTo>
                <a:lnTo>
                  <a:pt x="0" y="0"/>
                </a:lnTo>
                <a:lnTo>
                  <a:pt x="0" y="339852"/>
                </a:lnTo>
                <a:lnTo>
                  <a:pt x="278892" y="339852"/>
                </a:lnTo>
                <a:lnTo>
                  <a:pt x="2788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3880" y="4526279"/>
            <a:ext cx="11209020" cy="0"/>
          </a:xfrm>
          <a:custGeom>
            <a:avLst/>
            <a:gdLst/>
            <a:ahLst/>
            <a:cxnLst/>
            <a:rect l="l" t="t" r="r" b="b"/>
            <a:pathLst>
              <a:path w="11209020">
                <a:moveTo>
                  <a:pt x="0" y="0"/>
                </a:moveTo>
                <a:lnTo>
                  <a:pt x="11209020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842568" y="2258313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93%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88260" y="2279650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92%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33750" y="2428113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579365" y="2428113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85%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824854" y="2958464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070597" y="3021533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57%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315959" y="3319017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561703" y="3488816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197355" y="2661285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74%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442717" y="2852420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88460" y="2831083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933950" y="3233750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47%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179565" y="3701034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425055" y="3828034"/>
            <a:ext cx="3333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670797" y="3891788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916414" y="384937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0807065" y="3891788"/>
            <a:ext cx="6870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195" baseline="-13888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r>
              <a:rPr sz="2100" spc="-120" baseline="-13888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42" name="object 42"/>
          <p:cNvGraphicFramePr>
            <a:graphicFrameLocks noGrp="1"/>
          </p:cNvGraphicFramePr>
          <p:nvPr/>
        </p:nvGraphicFramePr>
        <p:xfrm>
          <a:off x="594918" y="4675759"/>
          <a:ext cx="11116943" cy="611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04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49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10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376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97485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sz="1400" spc="-4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Utilizam</a:t>
                      </a:r>
                      <a:r>
                        <a:rPr sz="1400" spc="-9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celular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9530" algn="ctr">
                        <a:lnSpc>
                          <a:spcPts val="1335"/>
                        </a:lnSpc>
                      </a:pPr>
                      <a:r>
                        <a:rPr sz="1400" spc="-114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Acessam</a:t>
                      </a:r>
                      <a:r>
                        <a:rPr sz="1400" spc="-9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algn="ctr">
                        <a:lnSpc>
                          <a:spcPts val="1335"/>
                        </a:lnSpc>
                      </a:pPr>
                      <a:r>
                        <a:rPr sz="1400" spc="-4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Utilizam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6355" algn="ctr">
                        <a:lnSpc>
                          <a:spcPts val="1335"/>
                        </a:lnSpc>
                      </a:pPr>
                      <a:r>
                        <a:rPr sz="1400" spc="-19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Se</a:t>
                      </a: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6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comunicam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335"/>
                        </a:lnSpc>
                      </a:pPr>
                      <a:r>
                        <a:rPr sz="1400" spc="-18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Já </a:t>
                      </a: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acessaram</a:t>
                      </a:r>
                      <a:r>
                        <a:rPr sz="1400" spc="-2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4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Empresa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400" spc="-18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Já </a:t>
                      </a:r>
                      <a:r>
                        <a:rPr sz="1400" spc="-7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fez curso</a:t>
                      </a:r>
                      <a:r>
                        <a:rPr sz="1400" spc="-2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335"/>
                        </a:lnSpc>
                      </a:pP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Empresa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1335"/>
                        </a:lnSpc>
                      </a:pPr>
                      <a:r>
                        <a:rPr sz="1400" spc="-4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Utilizam</a:t>
                      </a:r>
                      <a:r>
                        <a:rPr sz="1400" spc="-1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tablet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ts val="1485"/>
                        </a:lnSpc>
                      </a:pPr>
                      <a:r>
                        <a:rPr sz="14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internet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 algn="ctr">
                        <a:lnSpc>
                          <a:spcPts val="1485"/>
                        </a:lnSpc>
                      </a:pPr>
                      <a:r>
                        <a:rPr sz="1400" spc="-4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computador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ts val="1485"/>
                        </a:lnSpc>
                      </a:pPr>
                      <a:r>
                        <a:rPr sz="1400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c/cliente</a:t>
                      </a:r>
                      <a:r>
                        <a:rPr sz="1400" spc="-9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por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ts val="1485"/>
                        </a:lnSpc>
                      </a:pPr>
                      <a:r>
                        <a:rPr sz="1400" spc="-4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site </a:t>
                      </a:r>
                      <a:r>
                        <a:rPr sz="1400" spc="-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1400" spc="-1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Sebrae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400" spc="-5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c/página</a:t>
                      </a:r>
                      <a:r>
                        <a:rPr sz="1400" spc="-10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85"/>
                        </a:lnSpc>
                      </a:pPr>
                      <a:r>
                        <a:rPr sz="14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internet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485"/>
                        </a:lnSpc>
                      </a:pPr>
                      <a:r>
                        <a:rPr sz="1400" spc="-5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c/página</a:t>
                      </a:r>
                      <a:r>
                        <a:rPr sz="1400" spc="-9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8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ts val="1455"/>
                        </a:lnSpc>
                      </a:pPr>
                      <a:r>
                        <a:rPr sz="1400" spc="-6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whatsapp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</a:pPr>
                      <a:r>
                        <a:rPr sz="1400" spc="-9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Facebook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455"/>
                        </a:lnSpc>
                      </a:pPr>
                      <a:r>
                        <a:rPr sz="1400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internet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3" name="object 43"/>
          <p:cNvSpPr txBox="1"/>
          <p:nvPr/>
        </p:nvSpPr>
        <p:spPr>
          <a:xfrm>
            <a:off x="5695950" y="1989200"/>
            <a:ext cx="944244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-105" dirty="0">
                <a:solidFill>
                  <a:srgbClr val="585858"/>
                </a:solidFill>
                <a:latin typeface="Arial"/>
                <a:cs typeface="Arial"/>
              </a:rPr>
              <a:t>Uso </a:t>
            </a:r>
            <a:r>
              <a:rPr sz="1650" spc="-60" dirty="0">
                <a:solidFill>
                  <a:srgbClr val="585858"/>
                </a:solidFill>
                <a:latin typeface="Arial"/>
                <a:cs typeface="Arial"/>
              </a:rPr>
              <a:t>de</a:t>
            </a:r>
            <a:r>
              <a:rPr sz="1650" spc="-1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50" spc="-180" dirty="0">
                <a:solidFill>
                  <a:srgbClr val="585858"/>
                </a:solidFill>
                <a:latin typeface="Arial"/>
                <a:cs typeface="Arial"/>
              </a:rPr>
              <a:t>TIC</a:t>
            </a:r>
            <a:endParaRPr sz="165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247132" y="567842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473952" y="567842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90" h="97789">
                <a:moveTo>
                  <a:pt x="0" y="97535"/>
                </a:moveTo>
                <a:lnTo>
                  <a:pt x="97535" y="97535"/>
                </a:lnTo>
                <a:lnTo>
                  <a:pt x="97535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630123" y="5588914"/>
            <a:ext cx="9711055" cy="964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59960">
              <a:lnSpc>
                <a:spcPct val="100000"/>
              </a:lnSpc>
              <a:spcBef>
                <a:spcPts val="100"/>
              </a:spcBef>
              <a:tabLst>
                <a:tab pos="5985510" algn="l"/>
              </a:tabLst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18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34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	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Arial"/>
                <a:cs typeface="Arial"/>
              </a:rPr>
              <a:t>Fonte: Sebrae (2018), </a:t>
            </a:r>
            <a:r>
              <a:rPr sz="1200" spc="-5" dirty="0">
                <a:latin typeface="Arial"/>
                <a:cs typeface="Arial"/>
              </a:rPr>
              <a:t>“Transformação Digital </a:t>
            </a:r>
            <a:r>
              <a:rPr sz="1200" dirty="0">
                <a:latin typeface="Arial"/>
                <a:cs typeface="Arial"/>
              </a:rPr>
              <a:t>nas </a:t>
            </a:r>
            <a:r>
              <a:rPr sz="1200" spc="-5" dirty="0">
                <a:latin typeface="Arial"/>
                <a:cs typeface="Arial"/>
              </a:rPr>
              <a:t>MPE </a:t>
            </a:r>
            <a:r>
              <a:rPr sz="1200" dirty="0">
                <a:latin typeface="Arial"/>
                <a:cs typeface="Arial"/>
              </a:rPr>
              <a:t>no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Brasil”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Nota: </a:t>
            </a:r>
            <a:r>
              <a:rPr sz="1200" spc="-5" dirty="0">
                <a:latin typeface="Arial"/>
                <a:cs typeface="Arial"/>
              </a:rPr>
              <a:t>(*) </a:t>
            </a:r>
            <a:r>
              <a:rPr sz="1200" dirty="0">
                <a:latin typeface="Arial"/>
                <a:cs typeface="Arial"/>
              </a:rPr>
              <a:t>A </a:t>
            </a:r>
            <a:r>
              <a:rPr sz="1200" spc="-5" dirty="0">
                <a:latin typeface="Arial"/>
                <a:cs typeface="Arial"/>
              </a:rPr>
              <a:t>partir desta seção, é utilizado o </a:t>
            </a:r>
            <a:r>
              <a:rPr sz="1200" dirty="0">
                <a:latin typeface="Arial"/>
                <a:cs typeface="Arial"/>
              </a:rPr>
              <a:t>conceito </a:t>
            </a:r>
            <a:r>
              <a:rPr sz="1200" spc="-5" dirty="0">
                <a:latin typeface="Arial"/>
                <a:cs typeface="Arial"/>
              </a:rPr>
              <a:t>de Empresário, ou seja, aquele indivíduo que </a:t>
            </a:r>
            <a:r>
              <a:rPr sz="1200" dirty="0">
                <a:latin typeface="Arial"/>
                <a:cs typeface="Arial"/>
              </a:rPr>
              <a:t>está </a:t>
            </a:r>
            <a:r>
              <a:rPr sz="1200" spc="-5" dirty="0">
                <a:latin typeface="Arial"/>
                <a:cs typeface="Arial"/>
              </a:rPr>
              <a:t>à </a:t>
            </a:r>
            <a:r>
              <a:rPr sz="1200" dirty="0">
                <a:latin typeface="Arial"/>
                <a:cs typeface="Arial"/>
              </a:rPr>
              <a:t>frente </a:t>
            </a:r>
            <a:r>
              <a:rPr sz="1200" spc="-5" dirty="0">
                <a:latin typeface="Arial"/>
                <a:cs typeface="Arial"/>
              </a:rPr>
              <a:t>de um negócio com CNPJ.  </a:t>
            </a:r>
            <a:r>
              <a:rPr sz="1200" dirty="0">
                <a:latin typeface="Arial"/>
                <a:cs typeface="Arial"/>
              </a:rPr>
              <a:t>Os </a:t>
            </a:r>
            <a:r>
              <a:rPr sz="1200" spc="-5" dirty="0">
                <a:latin typeface="Arial"/>
                <a:cs typeface="Arial"/>
              </a:rPr>
              <a:t>dados apresentados advém das pesquisas do Sebrae com os empresários entrevistados. Empresários </a:t>
            </a:r>
            <a:r>
              <a:rPr sz="120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MEI </a:t>
            </a:r>
            <a:r>
              <a:rPr sz="1200" dirty="0">
                <a:latin typeface="Arial"/>
                <a:cs typeface="Arial"/>
              </a:rPr>
              <a:t>+ ME +</a:t>
            </a:r>
            <a:r>
              <a:rPr sz="1200" spc="-1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EPP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04854" y="6193942"/>
            <a:ext cx="2787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22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80059" y="850391"/>
            <a:ext cx="11231880" cy="70866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faixa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18-24 anos é a que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registra eletronicamente a gestão financeira</a:t>
            </a:r>
            <a:r>
              <a:rPr sz="2000" i="1" spc="-29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(63%)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faixa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65 anos ou + é </a:t>
            </a:r>
            <a:r>
              <a:rPr sz="2000" i="1" u="heavy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rial"/>
                <a:cs typeface="Arial"/>
              </a:rPr>
              <a:t>uma </a:t>
            </a:r>
            <a:r>
              <a:rPr sz="2000" i="1" u="heavy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rial"/>
                <a:cs typeface="Arial"/>
              </a:rPr>
              <a:t>das que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registra a gestão financeira no</a:t>
            </a:r>
            <a:r>
              <a:rPr sz="2000" i="1" spc="-25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caderno(47%)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760721" y="219913"/>
            <a:ext cx="267144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Empresários</a:t>
            </a:r>
            <a:r>
              <a:rPr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6" name="object 6"/>
          <p:cNvSpPr txBox="1"/>
          <p:nvPr/>
        </p:nvSpPr>
        <p:spPr>
          <a:xfrm>
            <a:off x="270154" y="6216192"/>
            <a:ext cx="83146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Fonte: Sebrae (2018), </a:t>
            </a:r>
            <a:r>
              <a:rPr sz="1200" spc="-5" dirty="0">
                <a:latin typeface="Arial"/>
                <a:cs typeface="Arial"/>
              </a:rPr>
              <a:t>“Transformação Digital </a:t>
            </a:r>
            <a:r>
              <a:rPr sz="1200" dirty="0">
                <a:latin typeface="Arial"/>
                <a:cs typeface="Arial"/>
              </a:rPr>
              <a:t>nas </a:t>
            </a:r>
            <a:r>
              <a:rPr sz="1200" spc="-5" dirty="0">
                <a:latin typeface="Arial"/>
                <a:cs typeface="Arial"/>
              </a:rPr>
              <a:t>MPE </a:t>
            </a:r>
            <a:r>
              <a:rPr sz="1200" dirty="0">
                <a:latin typeface="Arial"/>
                <a:cs typeface="Arial"/>
              </a:rPr>
              <a:t>no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Brasil”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Nota: </a:t>
            </a:r>
            <a:r>
              <a:rPr sz="1200" dirty="0">
                <a:latin typeface="Arial"/>
                <a:cs typeface="Arial"/>
              </a:rPr>
              <a:t>(*) </a:t>
            </a:r>
            <a:r>
              <a:rPr sz="1200" spc="-5" dirty="0">
                <a:latin typeface="Arial"/>
                <a:cs typeface="Arial"/>
              </a:rPr>
              <a:t>Empresários </a:t>
            </a:r>
            <a:r>
              <a:rPr sz="120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MEI </a:t>
            </a:r>
            <a:r>
              <a:rPr sz="1200" dirty="0">
                <a:latin typeface="Arial"/>
                <a:cs typeface="Arial"/>
              </a:rPr>
              <a:t>+ </a:t>
            </a:r>
            <a:r>
              <a:rPr sz="1200" spc="-5" dirty="0">
                <a:latin typeface="Arial"/>
                <a:cs typeface="Arial"/>
              </a:rPr>
              <a:t>ME </a:t>
            </a:r>
            <a:r>
              <a:rPr sz="1200" dirty="0">
                <a:latin typeface="Arial"/>
                <a:cs typeface="Arial"/>
              </a:rPr>
              <a:t>+ </a:t>
            </a:r>
            <a:r>
              <a:rPr sz="1200" spc="-40" dirty="0">
                <a:latin typeface="Arial"/>
                <a:cs typeface="Arial"/>
              </a:rPr>
              <a:t>EPP. </a:t>
            </a:r>
            <a:r>
              <a:rPr sz="1200" dirty="0">
                <a:latin typeface="Arial"/>
                <a:cs typeface="Arial"/>
              </a:rPr>
              <a:t>O </a:t>
            </a:r>
            <a:r>
              <a:rPr sz="1200" spc="-5" dirty="0">
                <a:latin typeface="Arial"/>
                <a:cs typeface="Arial"/>
              </a:rPr>
              <a:t>saldo </a:t>
            </a:r>
            <a:r>
              <a:rPr sz="1200" dirty="0">
                <a:latin typeface="Arial"/>
                <a:cs typeface="Arial"/>
              </a:rPr>
              <a:t>para </a:t>
            </a:r>
            <a:r>
              <a:rPr sz="1200" spc="-5" dirty="0">
                <a:latin typeface="Arial"/>
                <a:cs typeface="Arial"/>
              </a:rPr>
              <a:t>completar </a:t>
            </a:r>
            <a:r>
              <a:rPr sz="1200" dirty="0">
                <a:latin typeface="Arial"/>
                <a:cs typeface="Arial"/>
              </a:rPr>
              <a:t>100% </a:t>
            </a:r>
            <a:r>
              <a:rPr sz="1200" spc="-5" dirty="0">
                <a:latin typeface="Arial"/>
                <a:cs typeface="Arial"/>
              </a:rPr>
              <a:t>corresponde </a:t>
            </a:r>
            <a:r>
              <a:rPr sz="1200" dirty="0">
                <a:latin typeface="Arial"/>
                <a:cs typeface="Arial"/>
              </a:rPr>
              <a:t>às respostas </a:t>
            </a:r>
            <a:r>
              <a:rPr sz="1200" spc="-5" dirty="0">
                <a:latin typeface="Arial"/>
                <a:cs typeface="Arial"/>
              </a:rPr>
              <a:t>“Não </a:t>
            </a:r>
            <a:r>
              <a:rPr sz="1200" dirty="0">
                <a:latin typeface="Arial"/>
                <a:cs typeface="Arial"/>
              </a:rPr>
              <a:t>sabe” + </a:t>
            </a:r>
            <a:r>
              <a:rPr sz="1200" spc="-5" dirty="0">
                <a:latin typeface="Arial"/>
                <a:cs typeface="Arial"/>
              </a:rPr>
              <a:t>“Não faz”.  </a:t>
            </a:r>
            <a:r>
              <a:rPr sz="1200" dirty="0">
                <a:latin typeface="Arial"/>
                <a:cs typeface="Arial"/>
              </a:rPr>
              <a:t>Gestão </a:t>
            </a:r>
            <a:r>
              <a:rPr sz="1200" spc="-5" dirty="0">
                <a:latin typeface="Arial"/>
                <a:cs typeface="Arial"/>
              </a:rPr>
              <a:t>financeira </a:t>
            </a:r>
            <a:r>
              <a:rPr sz="120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controle das receitas e</a:t>
            </a:r>
            <a:r>
              <a:rPr sz="1200" spc="-1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despesas.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036064" y="1636776"/>
            <a:ext cx="8349996" cy="43708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04854" y="6193942"/>
            <a:ext cx="2787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23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510276" y="176021"/>
            <a:ext cx="10293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0" dirty="0"/>
              <a:t>MEI</a:t>
            </a:r>
            <a:r>
              <a:rPr spc="-1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5" name="object 5"/>
          <p:cNvSpPr txBox="1"/>
          <p:nvPr/>
        </p:nvSpPr>
        <p:spPr>
          <a:xfrm>
            <a:off x="371856" y="801623"/>
            <a:ext cx="11233785" cy="64643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Em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todas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as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faixas etárias, há proporcionalmente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mulheres do que o verificado nos Donos de</a:t>
            </a:r>
            <a:r>
              <a:rPr sz="1800" i="1" spc="27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Negócio.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faixa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de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65 anos ou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+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continua sendo a que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tem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menor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proporção de</a:t>
            </a:r>
            <a:r>
              <a:rPr sz="1800" i="1" spc="5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mulheres.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2087" y="6017767"/>
            <a:ext cx="10122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Fonte: Sebrae (2017), “O Perfil do</a:t>
            </a:r>
            <a:r>
              <a:rPr sz="1200" spc="-1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MEI”.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</a:t>
            </a:r>
            <a:r>
              <a:rPr sz="1200" dirty="0">
                <a:latin typeface="Arial"/>
                <a:cs typeface="Arial"/>
              </a:rPr>
              <a:t>A </a:t>
            </a:r>
            <a:r>
              <a:rPr sz="1200" spc="-5" dirty="0">
                <a:latin typeface="Arial"/>
                <a:cs typeface="Arial"/>
              </a:rPr>
              <a:t>partir desta seção, é utilizado o conceito de Microempreendedor Individual (MEI), </a:t>
            </a:r>
            <a:r>
              <a:rPr sz="1200" dirty="0">
                <a:latin typeface="Arial"/>
                <a:cs typeface="Arial"/>
              </a:rPr>
              <a:t>conforme </a:t>
            </a:r>
            <a:r>
              <a:rPr sz="1200" spc="-5" dirty="0">
                <a:latin typeface="Arial"/>
                <a:cs typeface="Arial"/>
              </a:rPr>
              <a:t>definido em lei. </a:t>
            </a:r>
            <a:r>
              <a:rPr sz="1200" dirty="0">
                <a:latin typeface="Arial"/>
                <a:cs typeface="Arial"/>
              </a:rPr>
              <a:t>Os </a:t>
            </a:r>
            <a:r>
              <a:rPr sz="1200" spc="10" dirty="0">
                <a:latin typeface="Arial"/>
                <a:cs typeface="Arial"/>
              </a:rPr>
              <a:t>dados </a:t>
            </a:r>
            <a:r>
              <a:rPr sz="1200" spc="-5" dirty="0">
                <a:latin typeface="Arial"/>
                <a:cs typeface="Arial"/>
              </a:rPr>
              <a:t>apresentados advém  das pesquisas do Sebrae especificamente com os</a:t>
            </a:r>
            <a:r>
              <a:rPr sz="1200" spc="-1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MEI.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06623" y="4858511"/>
            <a:ext cx="6634480" cy="0"/>
          </a:xfrm>
          <a:custGeom>
            <a:avLst/>
            <a:gdLst/>
            <a:ahLst/>
            <a:cxnLst/>
            <a:rect l="l" t="t" r="r" b="b"/>
            <a:pathLst>
              <a:path w="6634480">
                <a:moveTo>
                  <a:pt x="0" y="0"/>
                </a:moveTo>
                <a:lnTo>
                  <a:pt x="663397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038855" y="3467100"/>
            <a:ext cx="441959" cy="138684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marL="66675">
              <a:lnSpc>
                <a:spcPct val="100000"/>
              </a:lnSpc>
            </a:pPr>
            <a:r>
              <a:rPr sz="1400" spc="-130" dirty="0">
                <a:latin typeface="Arial"/>
                <a:cs typeface="Arial"/>
              </a:rPr>
              <a:t>58%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45279" y="3467100"/>
            <a:ext cx="441959" cy="138684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66040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57%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50179" y="3606546"/>
            <a:ext cx="441959" cy="124777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66675">
              <a:lnSpc>
                <a:spcPct val="100000"/>
              </a:lnSpc>
              <a:spcBef>
                <a:spcPts val="819"/>
              </a:spcBef>
            </a:pPr>
            <a:r>
              <a:rPr sz="1400" spc="-135" dirty="0">
                <a:latin typeface="Arial"/>
                <a:cs typeface="Arial"/>
              </a:rPr>
              <a:t>52%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55079" y="3606546"/>
            <a:ext cx="443865" cy="124777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Times New Roman"/>
              <a:cs typeface="Times New Roman"/>
            </a:endParaRPr>
          </a:p>
          <a:p>
            <a:pPr marL="67310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52%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61504" y="3660647"/>
            <a:ext cx="441959" cy="119380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Times New Roman"/>
              <a:cs typeface="Times New Roman"/>
            </a:endParaRPr>
          </a:p>
          <a:p>
            <a:pPr marL="66675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50%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566404" y="3311652"/>
            <a:ext cx="441959" cy="154241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67945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64%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38855" y="2455164"/>
            <a:ext cx="441959" cy="10121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66675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42%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45279" y="2455164"/>
            <a:ext cx="441959" cy="10121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Times New Roman"/>
              <a:cs typeface="Times New Roman"/>
            </a:endParaRPr>
          </a:p>
          <a:p>
            <a:pPr marL="66040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43%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50179" y="2455164"/>
            <a:ext cx="441959" cy="11518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66675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48%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55079" y="2455164"/>
            <a:ext cx="443865" cy="115189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67310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48%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61504" y="2455164"/>
            <a:ext cx="441959" cy="120586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>
              <a:latin typeface="Times New Roman"/>
              <a:cs typeface="Times New Roman"/>
            </a:endParaRPr>
          </a:p>
          <a:p>
            <a:pPr marL="66675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50%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566404" y="2455164"/>
            <a:ext cx="441959" cy="85661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67945">
              <a:lnSpc>
                <a:spcPct val="100000"/>
              </a:lnSpc>
              <a:spcBef>
                <a:spcPts val="845"/>
              </a:spcBef>
            </a:pPr>
            <a:r>
              <a:rPr sz="1400" spc="-130" dirty="0">
                <a:latin typeface="Arial"/>
                <a:cs typeface="Arial"/>
              </a:rPr>
              <a:t>36%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21051" y="4950028"/>
            <a:ext cx="8788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40" dirty="0">
                <a:latin typeface="Arial"/>
                <a:cs typeface="Arial"/>
              </a:rPr>
              <a:t>Até </a:t>
            </a:r>
            <a:r>
              <a:rPr sz="1400" spc="-75" dirty="0">
                <a:latin typeface="Arial"/>
                <a:cs typeface="Arial"/>
              </a:rPr>
              <a:t>24</a:t>
            </a:r>
            <a:r>
              <a:rPr sz="1400" spc="-195" dirty="0">
                <a:latin typeface="Arial"/>
                <a:cs typeface="Arial"/>
              </a:rPr>
              <a:t> </a:t>
            </a:r>
            <a:r>
              <a:rPr sz="1400" spc="-90" dirty="0"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90542" y="4950028"/>
            <a:ext cx="5518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latin typeface="Arial"/>
                <a:cs typeface="Arial"/>
              </a:rPr>
              <a:t>25 </a:t>
            </a:r>
            <a:r>
              <a:rPr sz="1400" spc="-105" dirty="0">
                <a:latin typeface="Arial"/>
                <a:cs typeface="Arial"/>
              </a:rPr>
              <a:t>a</a:t>
            </a:r>
            <a:r>
              <a:rPr sz="1400" spc="-150" dirty="0">
                <a:latin typeface="Arial"/>
                <a:cs typeface="Arial"/>
              </a:rPr>
              <a:t> </a:t>
            </a:r>
            <a:r>
              <a:rPr sz="1400" spc="-75" dirty="0"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96332" y="4950028"/>
            <a:ext cx="5518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latin typeface="Arial"/>
                <a:cs typeface="Arial"/>
              </a:rPr>
              <a:t>35 </a:t>
            </a:r>
            <a:r>
              <a:rPr sz="1400" spc="-105" dirty="0">
                <a:latin typeface="Arial"/>
                <a:cs typeface="Arial"/>
              </a:rPr>
              <a:t>a</a:t>
            </a:r>
            <a:r>
              <a:rPr sz="1400" spc="-150" dirty="0">
                <a:latin typeface="Arial"/>
                <a:cs typeface="Arial"/>
              </a:rPr>
              <a:t> </a:t>
            </a:r>
            <a:r>
              <a:rPr sz="1400" spc="-75" dirty="0"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01866" y="4950028"/>
            <a:ext cx="5518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latin typeface="Arial"/>
                <a:cs typeface="Arial"/>
              </a:rPr>
              <a:t>45 </a:t>
            </a:r>
            <a:r>
              <a:rPr sz="1400" spc="-105" dirty="0">
                <a:latin typeface="Arial"/>
                <a:cs typeface="Arial"/>
              </a:rPr>
              <a:t>a</a:t>
            </a:r>
            <a:r>
              <a:rPr sz="1400" spc="-150" dirty="0">
                <a:latin typeface="Arial"/>
                <a:cs typeface="Arial"/>
              </a:rPr>
              <a:t> </a:t>
            </a:r>
            <a:r>
              <a:rPr sz="1400" spc="-75" dirty="0">
                <a:latin typeface="Arial"/>
                <a:cs typeface="Arial"/>
              </a:rPr>
              <a:t>54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407656" y="4950028"/>
            <a:ext cx="5518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latin typeface="Arial"/>
                <a:cs typeface="Arial"/>
              </a:rPr>
              <a:t>55 </a:t>
            </a:r>
            <a:r>
              <a:rPr sz="1400" spc="-105" dirty="0">
                <a:latin typeface="Arial"/>
                <a:cs typeface="Arial"/>
              </a:rPr>
              <a:t>a</a:t>
            </a:r>
            <a:r>
              <a:rPr sz="1400" spc="-150" dirty="0">
                <a:latin typeface="Arial"/>
                <a:cs typeface="Arial"/>
              </a:rPr>
              <a:t> </a:t>
            </a:r>
            <a:r>
              <a:rPr sz="1400" spc="-75" dirty="0"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508238" y="4950028"/>
            <a:ext cx="5619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latin typeface="Arial"/>
                <a:cs typeface="Arial"/>
              </a:rPr>
              <a:t>65 </a:t>
            </a:r>
            <a:r>
              <a:rPr sz="1400" spc="-50" dirty="0">
                <a:latin typeface="Arial"/>
                <a:cs typeface="Arial"/>
              </a:rPr>
              <a:t>ou</a:t>
            </a:r>
            <a:r>
              <a:rPr sz="1400" spc="-145" dirty="0">
                <a:latin typeface="Arial"/>
                <a:cs typeface="Arial"/>
              </a:rPr>
              <a:t> </a:t>
            </a:r>
            <a:r>
              <a:rPr sz="1400" spc="-120" dirty="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05932" y="1935606"/>
            <a:ext cx="43751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b="1" spc="-75" dirty="0">
                <a:latin typeface="Trebuchet MS"/>
                <a:cs typeface="Trebuchet MS"/>
              </a:rPr>
              <a:t>S</a:t>
            </a:r>
            <a:r>
              <a:rPr sz="1650" b="1" spc="-120" dirty="0">
                <a:latin typeface="Trebuchet MS"/>
                <a:cs typeface="Trebuchet MS"/>
              </a:rPr>
              <a:t>e</a:t>
            </a:r>
            <a:r>
              <a:rPr sz="1650" b="1" spc="-180" dirty="0">
                <a:latin typeface="Trebuchet MS"/>
                <a:cs typeface="Trebuchet MS"/>
              </a:rPr>
              <a:t>x</a:t>
            </a:r>
            <a:r>
              <a:rPr sz="1650" b="1" spc="-35" dirty="0">
                <a:latin typeface="Trebuchet MS"/>
                <a:cs typeface="Trebuchet MS"/>
              </a:rPr>
              <a:t>o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283708" y="553516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413375" y="5444744"/>
            <a:ext cx="6038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5" dirty="0">
                <a:latin typeface="Arial"/>
                <a:cs typeface="Arial"/>
              </a:rPr>
              <a:t>H</a:t>
            </a:r>
            <a:r>
              <a:rPr sz="1400" spc="-90" dirty="0">
                <a:latin typeface="Arial"/>
                <a:cs typeface="Arial"/>
              </a:rPr>
              <a:t>o</a:t>
            </a:r>
            <a:r>
              <a:rPr sz="1400" spc="-55" dirty="0">
                <a:latin typeface="Arial"/>
                <a:cs typeface="Arial"/>
              </a:rPr>
              <a:t>m</a:t>
            </a:r>
            <a:r>
              <a:rPr sz="1400" spc="-75" dirty="0">
                <a:latin typeface="Arial"/>
                <a:cs typeface="Arial"/>
              </a:rPr>
              <a:t>e</a:t>
            </a:r>
            <a:r>
              <a:rPr sz="1400" spc="-45" dirty="0">
                <a:latin typeface="Arial"/>
                <a:cs typeface="Arial"/>
              </a:rPr>
              <a:t>m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155435" y="5535167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285738" y="5444744"/>
            <a:ext cx="5562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M</a:t>
            </a:r>
            <a:r>
              <a:rPr sz="1400" spc="-15" dirty="0">
                <a:latin typeface="Arial"/>
                <a:cs typeface="Arial"/>
              </a:rPr>
              <a:t>u</a:t>
            </a:r>
            <a:r>
              <a:rPr sz="1400" spc="-35" dirty="0">
                <a:latin typeface="Arial"/>
                <a:cs typeface="Arial"/>
              </a:rPr>
              <a:t>lh</a:t>
            </a:r>
            <a:r>
              <a:rPr sz="1400" spc="-60" dirty="0">
                <a:latin typeface="Arial"/>
                <a:cs typeface="Arial"/>
              </a:rPr>
              <a:t>e</a:t>
            </a:r>
            <a:r>
              <a:rPr sz="1400" spc="20" dirty="0">
                <a:latin typeface="Arial"/>
                <a:cs typeface="Arial"/>
              </a:rPr>
              <a:t>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04854" y="6193942"/>
            <a:ext cx="2787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24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510276" y="176021"/>
            <a:ext cx="10293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0" dirty="0"/>
              <a:t>MEI</a:t>
            </a:r>
            <a:r>
              <a:rPr spc="-1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5" name="object 5"/>
          <p:cNvSpPr txBox="1"/>
          <p:nvPr/>
        </p:nvSpPr>
        <p:spPr>
          <a:xfrm>
            <a:off x="371856" y="801623"/>
            <a:ext cx="11233785" cy="92392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11430" algn="ctr">
              <a:lnSpc>
                <a:spcPct val="100000"/>
              </a:lnSpc>
              <a:spcBef>
                <a:spcPts val="310"/>
              </a:spcBef>
            </a:pP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Ensino fundamental cresce nas faixas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velhas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...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e é mais alto na de 65 ou</a:t>
            </a:r>
            <a:r>
              <a:rPr sz="1800" i="1" spc="22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+.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Ensino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médio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cresce nas faixas etárias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novas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...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e é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alto na faixa de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até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24</a:t>
            </a:r>
            <a:r>
              <a:rPr sz="1800" i="1" spc="17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anos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faixa etária onde é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alta a proporção de pessoas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com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nível superior é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de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25 a 34 anos e até 24</a:t>
            </a:r>
            <a:r>
              <a:rPr sz="1800" i="1" spc="17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anos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8124" y="6267399"/>
            <a:ext cx="1472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Sebrae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(2017)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401311" y="4584953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075" y="0"/>
                </a:lnTo>
              </a:path>
            </a:pathLst>
          </a:custGeom>
          <a:ln w="457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83223" y="4580382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13715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565135" y="456819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59">
                <a:moveTo>
                  <a:pt x="0" y="0"/>
                </a:moveTo>
                <a:lnTo>
                  <a:pt x="225552" y="0"/>
                </a:lnTo>
              </a:path>
            </a:pathLst>
          </a:custGeom>
          <a:ln w="381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147047" y="4551426"/>
            <a:ext cx="226060" cy="0"/>
          </a:xfrm>
          <a:custGeom>
            <a:avLst/>
            <a:gdLst/>
            <a:ahLst/>
            <a:cxnLst/>
            <a:rect l="l" t="t" r="r" b="b"/>
            <a:pathLst>
              <a:path w="226059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25524" y="4418076"/>
            <a:ext cx="226060" cy="169545"/>
          </a:xfrm>
          <a:custGeom>
            <a:avLst/>
            <a:gdLst/>
            <a:ahLst/>
            <a:cxnLst/>
            <a:rect l="l" t="t" r="r" b="b"/>
            <a:pathLst>
              <a:path w="226060" h="169545">
                <a:moveTo>
                  <a:pt x="225551" y="0"/>
                </a:moveTo>
                <a:lnTo>
                  <a:pt x="0" y="0"/>
                </a:lnTo>
                <a:lnTo>
                  <a:pt x="0" y="169163"/>
                </a:lnTo>
                <a:lnTo>
                  <a:pt x="225551" y="169163"/>
                </a:lnTo>
                <a:lnTo>
                  <a:pt x="22555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07435" y="4346447"/>
            <a:ext cx="226060" cy="241300"/>
          </a:xfrm>
          <a:custGeom>
            <a:avLst/>
            <a:gdLst/>
            <a:ahLst/>
            <a:cxnLst/>
            <a:rect l="l" t="t" r="r" b="b"/>
            <a:pathLst>
              <a:path w="226060" h="241300">
                <a:moveTo>
                  <a:pt x="225551" y="0"/>
                </a:moveTo>
                <a:lnTo>
                  <a:pt x="0" y="0"/>
                </a:lnTo>
                <a:lnTo>
                  <a:pt x="0" y="240791"/>
                </a:lnTo>
                <a:lnTo>
                  <a:pt x="225551" y="240791"/>
                </a:lnTo>
                <a:lnTo>
                  <a:pt x="22555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89347" y="3995928"/>
            <a:ext cx="226060" cy="591820"/>
          </a:xfrm>
          <a:custGeom>
            <a:avLst/>
            <a:gdLst/>
            <a:ahLst/>
            <a:cxnLst/>
            <a:rect l="l" t="t" r="r" b="b"/>
            <a:pathLst>
              <a:path w="226060" h="591820">
                <a:moveTo>
                  <a:pt x="225551" y="0"/>
                </a:moveTo>
                <a:lnTo>
                  <a:pt x="0" y="0"/>
                </a:lnTo>
                <a:lnTo>
                  <a:pt x="0" y="591312"/>
                </a:lnTo>
                <a:lnTo>
                  <a:pt x="225551" y="591312"/>
                </a:lnTo>
                <a:lnTo>
                  <a:pt x="22555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269735" y="3544823"/>
            <a:ext cx="227329" cy="1042669"/>
          </a:xfrm>
          <a:custGeom>
            <a:avLst/>
            <a:gdLst/>
            <a:ahLst/>
            <a:cxnLst/>
            <a:rect l="l" t="t" r="r" b="b"/>
            <a:pathLst>
              <a:path w="227329" h="1042670">
                <a:moveTo>
                  <a:pt x="227075" y="0"/>
                </a:moveTo>
                <a:lnTo>
                  <a:pt x="0" y="0"/>
                </a:lnTo>
                <a:lnTo>
                  <a:pt x="0" y="1042415"/>
                </a:lnTo>
                <a:lnTo>
                  <a:pt x="227075" y="1042415"/>
                </a:lnTo>
                <a:lnTo>
                  <a:pt x="227075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51647" y="3511296"/>
            <a:ext cx="226060" cy="1076325"/>
          </a:xfrm>
          <a:custGeom>
            <a:avLst/>
            <a:gdLst/>
            <a:ahLst/>
            <a:cxnLst/>
            <a:rect l="l" t="t" r="r" b="b"/>
            <a:pathLst>
              <a:path w="226059" h="1076325">
                <a:moveTo>
                  <a:pt x="225551" y="0"/>
                </a:moveTo>
                <a:lnTo>
                  <a:pt x="0" y="0"/>
                </a:lnTo>
                <a:lnTo>
                  <a:pt x="0" y="1075943"/>
                </a:lnTo>
                <a:lnTo>
                  <a:pt x="225551" y="1075943"/>
                </a:lnTo>
                <a:lnTo>
                  <a:pt x="22555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433559" y="3448811"/>
            <a:ext cx="226060" cy="1138555"/>
          </a:xfrm>
          <a:custGeom>
            <a:avLst/>
            <a:gdLst/>
            <a:ahLst/>
            <a:cxnLst/>
            <a:rect l="l" t="t" r="r" b="b"/>
            <a:pathLst>
              <a:path w="226059" h="1138554">
                <a:moveTo>
                  <a:pt x="225551" y="0"/>
                </a:moveTo>
                <a:lnTo>
                  <a:pt x="0" y="0"/>
                </a:lnTo>
                <a:lnTo>
                  <a:pt x="0" y="1138427"/>
                </a:lnTo>
                <a:lnTo>
                  <a:pt x="225551" y="1138427"/>
                </a:lnTo>
                <a:lnTo>
                  <a:pt x="22555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12035" y="3137916"/>
            <a:ext cx="227329" cy="1449705"/>
          </a:xfrm>
          <a:custGeom>
            <a:avLst/>
            <a:gdLst/>
            <a:ahLst/>
            <a:cxnLst/>
            <a:rect l="l" t="t" r="r" b="b"/>
            <a:pathLst>
              <a:path w="227330" h="1449704">
                <a:moveTo>
                  <a:pt x="227075" y="0"/>
                </a:moveTo>
                <a:lnTo>
                  <a:pt x="0" y="0"/>
                </a:lnTo>
                <a:lnTo>
                  <a:pt x="0" y="1449324"/>
                </a:lnTo>
                <a:lnTo>
                  <a:pt x="227075" y="1449324"/>
                </a:lnTo>
                <a:lnTo>
                  <a:pt x="227075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393947" y="3209544"/>
            <a:ext cx="226060" cy="1377950"/>
          </a:xfrm>
          <a:custGeom>
            <a:avLst/>
            <a:gdLst/>
            <a:ahLst/>
            <a:cxnLst/>
            <a:rect l="l" t="t" r="r" b="b"/>
            <a:pathLst>
              <a:path w="226060" h="1377950">
                <a:moveTo>
                  <a:pt x="225551" y="0"/>
                </a:moveTo>
                <a:lnTo>
                  <a:pt x="0" y="0"/>
                </a:lnTo>
                <a:lnTo>
                  <a:pt x="0" y="1377695"/>
                </a:lnTo>
                <a:lnTo>
                  <a:pt x="225551" y="1377695"/>
                </a:lnTo>
                <a:lnTo>
                  <a:pt x="22555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75859" y="3182111"/>
            <a:ext cx="226060" cy="1405255"/>
          </a:xfrm>
          <a:custGeom>
            <a:avLst/>
            <a:gdLst/>
            <a:ahLst/>
            <a:cxnLst/>
            <a:rect l="l" t="t" r="r" b="b"/>
            <a:pathLst>
              <a:path w="226060" h="1405254">
                <a:moveTo>
                  <a:pt x="225551" y="0"/>
                </a:moveTo>
                <a:lnTo>
                  <a:pt x="0" y="0"/>
                </a:lnTo>
                <a:lnTo>
                  <a:pt x="0" y="1405127"/>
                </a:lnTo>
                <a:lnTo>
                  <a:pt x="225551" y="1405127"/>
                </a:lnTo>
                <a:lnTo>
                  <a:pt x="22555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57771" y="3348228"/>
            <a:ext cx="226060" cy="1239520"/>
          </a:xfrm>
          <a:custGeom>
            <a:avLst/>
            <a:gdLst/>
            <a:ahLst/>
            <a:cxnLst/>
            <a:rect l="l" t="t" r="r" b="b"/>
            <a:pathLst>
              <a:path w="226059" h="1239520">
                <a:moveTo>
                  <a:pt x="225551" y="0"/>
                </a:moveTo>
                <a:lnTo>
                  <a:pt x="0" y="0"/>
                </a:lnTo>
                <a:lnTo>
                  <a:pt x="0" y="1239012"/>
                </a:lnTo>
                <a:lnTo>
                  <a:pt x="225551" y="1239012"/>
                </a:lnTo>
                <a:lnTo>
                  <a:pt x="22555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138159" y="3468623"/>
            <a:ext cx="227329" cy="1118870"/>
          </a:xfrm>
          <a:custGeom>
            <a:avLst/>
            <a:gdLst/>
            <a:ahLst/>
            <a:cxnLst/>
            <a:rect l="l" t="t" r="r" b="b"/>
            <a:pathLst>
              <a:path w="227329" h="1118870">
                <a:moveTo>
                  <a:pt x="227075" y="0"/>
                </a:moveTo>
                <a:lnTo>
                  <a:pt x="0" y="0"/>
                </a:lnTo>
                <a:lnTo>
                  <a:pt x="0" y="1118615"/>
                </a:lnTo>
                <a:lnTo>
                  <a:pt x="227075" y="1118615"/>
                </a:lnTo>
                <a:lnTo>
                  <a:pt x="227075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720071" y="3494532"/>
            <a:ext cx="226060" cy="1092835"/>
          </a:xfrm>
          <a:custGeom>
            <a:avLst/>
            <a:gdLst/>
            <a:ahLst/>
            <a:cxnLst/>
            <a:rect l="l" t="t" r="r" b="b"/>
            <a:pathLst>
              <a:path w="226059" h="1092835">
                <a:moveTo>
                  <a:pt x="225551" y="0"/>
                </a:moveTo>
                <a:lnTo>
                  <a:pt x="0" y="0"/>
                </a:lnTo>
                <a:lnTo>
                  <a:pt x="0" y="1092707"/>
                </a:lnTo>
                <a:lnTo>
                  <a:pt x="225551" y="1092707"/>
                </a:lnTo>
                <a:lnTo>
                  <a:pt x="22555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100072" y="3552444"/>
            <a:ext cx="226060" cy="1035050"/>
          </a:xfrm>
          <a:custGeom>
            <a:avLst/>
            <a:gdLst/>
            <a:ahLst/>
            <a:cxnLst/>
            <a:rect l="l" t="t" r="r" b="b"/>
            <a:pathLst>
              <a:path w="226060" h="1035050">
                <a:moveTo>
                  <a:pt x="225551" y="0"/>
                </a:moveTo>
                <a:lnTo>
                  <a:pt x="0" y="0"/>
                </a:lnTo>
                <a:lnTo>
                  <a:pt x="0" y="1034795"/>
                </a:lnTo>
                <a:lnTo>
                  <a:pt x="225551" y="1034795"/>
                </a:lnTo>
                <a:lnTo>
                  <a:pt x="22555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680459" y="3550920"/>
            <a:ext cx="227329" cy="1036319"/>
          </a:xfrm>
          <a:custGeom>
            <a:avLst/>
            <a:gdLst/>
            <a:ahLst/>
            <a:cxnLst/>
            <a:rect l="l" t="t" r="r" b="b"/>
            <a:pathLst>
              <a:path w="227329" h="1036320">
                <a:moveTo>
                  <a:pt x="227075" y="0"/>
                </a:moveTo>
                <a:lnTo>
                  <a:pt x="0" y="0"/>
                </a:lnTo>
                <a:lnTo>
                  <a:pt x="0" y="1036319"/>
                </a:lnTo>
                <a:lnTo>
                  <a:pt x="227075" y="1036319"/>
                </a:lnTo>
                <a:lnTo>
                  <a:pt x="227075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262371" y="3934967"/>
            <a:ext cx="226060" cy="652780"/>
          </a:xfrm>
          <a:custGeom>
            <a:avLst/>
            <a:gdLst/>
            <a:ahLst/>
            <a:cxnLst/>
            <a:rect l="l" t="t" r="r" b="b"/>
            <a:pathLst>
              <a:path w="226060" h="652779">
                <a:moveTo>
                  <a:pt x="225551" y="0"/>
                </a:moveTo>
                <a:lnTo>
                  <a:pt x="0" y="0"/>
                </a:lnTo>
                <a:lnTo>
                  <a:pt x="0" y="652271"/>
                </a:lnTo>
                <a:lnTo>
                  <a:pt x="225551" y="652271"/>
                </a:lnTo>
                <a:lnTo>
                  <a:pt x="22555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844283" y="4229100"/>
            <a:ext cx="226060" cy="358140"/>
          </a:xfrm>
          <a:custGeom>
            <a:avLst/>
            <a:gdLst/>
            <a:ahLst/>
            <a:cxnLst/>
            <a:rect l="l" t="t" r="r" b="b"/>
            <a:pathLst>
              <a:path w="226059" h="358139">
                <a:moveTo>
                  <a:pt x="225551" y="0"/>
                </a:moveTo>
                <a:lnTo>
                  <a:pt x="0" y="0"/>
                </a:lnTo>
                <a:lnTo>
                  <a:pt x="0" y="358139"/>
                </a:lnTo>
                <a:lnTo>
                  <a:pt x="225551" y="358139"/>
                </a:lnTo>
                <a:lnTo>
                  <a:pt x="22555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26195" y="4166615"/>
            <a:ext cx="226060" cy="421005"/>
          </a:xfrm>
          <a:custGeom>
            <a:avLst/>
            <a:gdLst/>
            <a:ahLst/>
            <a:cxnLst/>
            <a:rect l="l" t="t" r="r" b="b"/>
            <a:pathLst>
              <a:path w="226059" h="421004">
                <a:moveTo>
                  <a:pt x="225551" y="0"/>
                </a:moveTo>
                <a:lnTo>
                  <a:pt x="0" y="0"/>
                </a:lnTo>
                <a:lnTo>
                  <a:pt x="0" y="420623"/>
                </a:lnTo>
                <a:lnTo>
                  <a:pt x="225551" y="420623"/>
                </a:lnTo>
                <a:lnTo>
                  <a:pt x="22555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006583" y="4235196"/>
            <a:ext cx="227329" cy="352425"/>
          </a:xfrm>
          <a:custGeom>
            <a:avLst/>
            <a:gdLst/>
            <a:ahLst/>
            <a:cxnLst/>
            <a:rect l="l" t="t" r="r" b="b"/>
            <a:pathLst>
              <a:path w="227329" h="352425">
                <a:moveTo>
                  <a:pt x="227075" y="0"/>
                </a:moveTo>
                <a:lnTo>
                  <a:pt x="0" y="0"/>
                </a:lnTo>
                <a:lnTo>
                  <a:pt x="0" y="352043"/>
                </a:lnTo>
                <a:lnTo>
                  <a:pt x="227075" y="352043"/>
                </a:lnTo>
                <a:lnTo>
                  <a:pt x="227075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92124" y="4587240"/>
            <a:ext cx="9488805" cy="0"/>
          </a:xfrm>
          <a:custGeom>
            <a:avLst/>
            <a:gdLst/>
            <a:ahLst/>
            <a:cxnLst/>
            <a:rect l="l" t="t" r="r" b="b"/>
            <a:pathLst>
              <a:path w="9488805">
                <a:moveTo>
                  <a:pt x="0" y="0"/>
                </a:moveTo>
                <a:lnTo>
                  <a:pt x="948842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230274" y="4292600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Arial"/>
                <a:cs typeface="Arial"/>
              </a:rPr>
              <a:t>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11907" y="4292600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Arial"/>
                <a:cs typeface="Arial"/>
              </a:rPr>
              <a:t>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393438" y="4288027"/>
            <a:ext cx="24320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Arial"/>
                <a:cs typeface="Arial"/>
              </a:rPr>
              <a:t>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975350" y="4279138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Arial"/>
                <a:cs typeface="Arial"/>
              </a:rPr>
              <a:t>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557007" y="4254500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138919" y="4221226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17141" y="4123690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Arial"/>
                <a:cs typeface="Arial"/>
              </a:rPr>
              <a:t>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099054" y="4052061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Arial"/>
                <a:cs typeface="Arial"/>
              </a:rPr>
              <a:t>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34865" y="3701288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latin typeface="Arial"/>
                <a:cs typeface="Arial"/>
              </a:rPr>
              <a:t>22%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216522" y="3248990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latin typeface="Arial"/>
                <a:cs typeface="Arial"/>
              </a:rPr>
              <a:t>39%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758442" y="2842006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latin typeface="Arial"/>
                <a:cs typeface="Arial"/>
              </a:rPr>
              <a:t>55%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40100" y="2914269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latin typeface="Arial"/>
                <a:cs typeface="Arial"/>
              </a:rPr>
              <a:t>52%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921758" y="2886582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latin typeface="Arial"/>
                <a:cs typeface="Arial"/>
              </a:rPr>
              <a:t>53%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503669" y="3052952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latin typeface="Arial"/>
                <a:cs typeface="Arial"/>
              </a:rPr>
              <a:t>47%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798434" y="3172713"/>
            <a:ext cx="61912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spc="-112" baseline="-13888" dirty="0">
                <a:latin typeface="Arial"/>
                <a:cs typeface="Arial"/>
              </a:rPr>
              <a:t>41</a:t>
            </a:r>
            <a:r>
              <a:rPr sz="2100" spc="-615" baseline="-13888" dirty="0">
                <a:latin typeface="Arial"/>
                <a:cs typeface="Arial"/>
              </a:rPr>
              <a:t>%</a:t>
            </a:r>
            <a:r>
              <a:rPr sz="1400" spc="-135" dirty="0">
                <a:latin typeface="Arial"/>
                <a:cs typeface="Arial"/>
              </a:rPr>
              <a:t>42%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9379966" y="3153918"/>
            <a:ext cx="61976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latin typeface="Arial"/>
                <a:cs typeface="Arial"/>
              </a:rPr>
              <a:t>43</a:t>
            </a:r>
            <a:r>
              <a:rPr sz="1400" spc="-405" dirty="0">
                <a:latin typeface="Arial"/>
                <a:cs typeface="Arial"/>
              </a:rPr>
              <a:t>%</a:t>
            </a:r>
            <a:r>
              <a:rPr sz="2100" spc="-202" baseline="-13888" dirty="0">
                <a:latin typeface="Arial"/>
                <a:cs typeface="Arial"/>
              </a:rPr>
              <a:t>41%</a:t>
            </a:r>
            <a:endParaRPr sz="2100" baseline="-13888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45335" y="3256914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latin typeface="Arial"/>
                <a:cs typeface="Arial"/>
              </a:rPr>
              <a:t>39%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626865" y="3256279"/>
            <a:ext cx="3333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latin typeface="Arial"/>
                <a:cs typeface="Arial"/>
              </a:rPr>
              <a:t>39%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208778" y="3639692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latin typeface="Arial"/>
                <a:cs typeface="Arial"/>
              </a:rPr>
              <a:t>25%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790435" y="3933571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latin typeface="Arial"/>
                <a:cs typeface="Arial"/>
              </a:rPr>
              <a:t>14%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372347" y="3871721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latin typeface="Arial"/>
                <a:cs typeface="Arial"/>
              </a:rPr>
              <a:t>16%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954006" y="3940809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latin typeface="Arial"/>
                <a:cs typeface="Arial"/>
              </a:rPr>
              <a:t>13%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343025" y="4679696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latin typeface="Arial"/>
                <a:cs typeface="Arial"/>
              </a:rPr>
              <a:t>Até </a:t>
            </a:r>
            <a:r>
              <a:rPr sz="1400" spc="-70" dirty="0">
                <a:latin typeface="Arial"/>
                <a:cs typeface="Arial"/>
              </a:rPr>
              <a:t>24</a:t>
            </a:r>
            <a:r>
              <a:rPr sz="1400" spc="-195" dirty="0">
                <a:latin typeface="Arial"/>
                <a:cs typeface="Arial"/>
              </a:rPr>
              <a:t> </a:t>
            </a:r>
            <a:r>
              <a:rPr sz="1400" spc="-90" dirty="0"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088385" y="4679696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latin typeface="Arial"/>
                <a:cs typeface="Arial"/>
              </a:rPr>
              <a:t>25 </a:t>
            </a:r>
            <a:r>
              <a:rPr sz="1400" spc="-110" dirty="0">
                <a:latin typeface="Arial"/>
                <a:cs typeface="Arial"/>
              </a:rPr>
              <a:t>a</a:t>
            </a:r>
            <a:r>
              <a:rPr sz="1400" spc="-160" dirty="0">
                <a:latin typeface="Arial"/>
                <a:cs typeface="Arial"/>
              </a:rPr>
              <a:t> </a:t>
            </a:r>
            <a:r>
              <a:rPr sz="1400" spc="-70" dirty="0"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833486" y="4679696"/>
            <a:ext cx="5530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latin typeface="Arial"/>
                <a:cs typeface="Arial"/>
              </a:rPr>
              <a:t>55 </a:t>
            </a:r>
            <a:r>
              <a:rPr sz="1400" spc="-110" dirty="0">
                <a:latin typeface="Arial"/>
                <a:cs typeface="Arial"/>
              </a:rPr>
              <a:t>a</a:t>
            </a:r>
            <a:r>
              <a:rPr sz="1400" spc="-155" dirty="0">
                <a:latin typeface="Arial"/>
                <a:cs typeface="Arial"/>
              </a:rPr>
              <a:t> </a:t>
            </a:r>
            <a:r>
              <a:rPr sz="1400" spc="-70" dirty="0"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410192" y="4679696"/>
            <a:ext cx="5619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latin typeface="Arial"/>
                <a:cs typeface="Arial"/>
              </a:rPr>
              <a:t>65 </a:t>
            </a:r>
            <a:r>
              <a:rPr sz="1400" spc="-45" dirty="0">
                <a:latin typeface="Arial"/>
                <a:cs typeface="Arial"/>
              </a:rPr>
              <a:t>ou</a:t>
            </a:r>
            <a:r>
              <a:rPr sz="1400" spc="-160" dirty="0">
                <a:latin typeface="Arial"/>
                <a:cs typeface="Arial"/>
              </a:rPr>
              <a:t> </a:t>
            </a:r>
            <a:r>
              <a:rPr sz="1400" spc="-120" dirty="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165597" y="1989200"/>
            <a:ext cx="114490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b="1" spc="-80" dirty="0">
                <a:latin typeface="Trebuchet MS"/>
                <a:cs typeface="Trebuchet MS"/>
              </a:rPr>
              <a:t>Escolaridade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4459223" y="525170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459223" y="5576315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60"/>
                </a:moveTo>
                <a:lnTo>
                  <a:pt x="97536" y="99060"/>
                </a:lnTo>
                <a:lnTo>
                  <a:pt x="97536" y="0"/>
                </a:lnTo>
                <a:lnTo>
                  <a:pt x="0" y="0"/>
                </a:lnTo>
                <a:lnTo>
                  <a:pt x="0" y="9906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459223" y="5902452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4588890" y="4679696"/>
            <a:ext cx="2912745" cy="137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00"/>
              </a:spcBef>
              <a:tabLst>
                <a:tab pos="1675130" algn="l"/>
              </a:tabLst>
            </a:pPr>
            <a:r>
              <a:rPr sz="1400" spc="-70" dirty="0">
                <a:latin typeface="Arial"/>
                <a:cs typeface="Arial"/>
              </a:rPr>
              <a:t>35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spc="-110" dirty="0">
                <a:latin typeface="Arial"/>
                <a:cs typeface="Arial"/>
              </a:rPr>
              <a:t>a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spc="-70" dirty="0">
                <a:latin typeface="Arial"/>
                <a:cs typeface="Arial"/>
              </a:rPr>
              <a:t>44	45 </a:t>
            </a:r>
            <a:r>
              <a:rPr sz="1400" spc="-110" dirty="0">
                <a:latin typeface="Arial"/>
                <a:cs typeface="Arial"/>
              </a:rPr>
              <a:t>a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70" dirty="0">
                <a:latin typeface="Arial"/>
                <a:cs typeface="Arial"/>
              </a:rPr>
              <a:t>54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140" dirty="0">
                <a:latin typeface="Arial"/>
                <a:cs typeface="Arial"/>
              </a:rPr>
              <a:t>Sem</a:t>
            </a:r>
            <a:r>
              <a:rPr sz="1400" spc="-90" dirty="0">
                <a:latin typeface="Arial"/>
                <a:cs typeface="Arial"/>
              </a:rPr>
              <a:t> </a:t>
            </a:r>
            <a:r>
              <a:rPr sz="1400" spc="-45" dirty="0">
                <a:latin typeface="Arial"/>
                <a:cs typeface="Arial"/>
              </a:rPr>
              <a:t>instrução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52300"/>
              </a:lnSpc>
            </a:pPr>
            <a:r>
              <a:rPr sz="1400" spc="-60" dirty="0">
                <a:latin typeface="Arial"/>
                <a:cs typeface="Arial"/>
              </a:rPr>
              <a:t>Fundamental </a:t>
            </a:r>
            <a:r>
              <a:rPr sz="1400" spc="-40" dirty="0">
                <a:latin typeface="Arial"/>
                <a:cs typeface="Arial"/>
              </a:rPr>
              <a:t>(completo </a:t>
            </a:r>
            <a:r>
              <a:rPr sz="1400" spc="-45" dirty="0">
                <a:latin typeface="Arial"/>
                <a:cs typeface="Arial"/>
              </a:rPr>
              <a:t>ou</a:t>
            </a:r>
            <a:r>
              <a:rPr sz="1400" spc="-130" dirty="0">
                <a:latin typeface="Arial"/>
                <a:cs typeface="Arial"/>
              </a:rPr>
              <a:t> </a:t>
            </a:r>
            <a:r>
              <a:rPr sz="1400" spc="-35" dirty="0">
                <a:latin typeface="Arial"/>
                <a:cs typeface="Arial"/>
              </a:rPr>
              <a:t>incompleto)  </a:t>
            </a:r>
            <a:r>
              <a:rPr sz="1400" spc="-25" dirty="0">
                <a:latin typeface="Arial"/>
                <a:cs typeface="Arial"/>
              </a:rPr>
              <a:t>Médio </a:t>
            </a:r>
            <a:r>
              <a:rPr sz="1400" spc="-40" dirty="0">
                <a:latin typeface="Arial"/>
                <a:cs typeface="Arial"/>
              </a:rPr>
              <a:t>(completo ou</a:t>
            </a:r>
            <a:r>
              <a:rPr sz="1400" spc="-165" dirty="0">
                <a:latin typeface="Arial"/>
                <a:cs typeface="Arial"/>
              </a:rPr>
              <a:t> </a:t>
            </a:r>
            <a:r>
              <a:rPr sz="1400" spc="-35" dirty="0">
                <a:latin typeface="Arial"/>
                <a:cs typeface="Arial"/>
              </a:rPr>
              <a:t>incompleto)</a:t>
            </a:r>
            <a:endParaRPr sz="1400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4459223" y="6227064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4588890" y="6136944"/>
            <a:ext cx="22205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60" dirty="0">
                <a:latin typeface="Arial"/>
                <a:cs typeface="Arial"/>
              </a:rPr>
              <a:t>Superior </a:t>
            </a:r>
            <a:r>
              <a:rPr sz="1400" spc="-35" dirty="0">
                <a:latin typeface="Arial"/>
                <a:cs typeface="Arial"/>
              </a:rPr>
              <a:t>(incompleto </a:t>
            </a:r>
            <a:r>
              <a:rPr sz="1400" spc="-40" dirty="0">
                <a:latin typeface="Arial"/>
                <a:cs typeface="Arial"/>
              </a:rPr>
              <a:t>ou</a:t>
            </a:r>
            <a:r>
              <a:rPr sz="1400" spc="-145" dirty="0">
                <a:latin typeface="Arial"/>
                <a:cs typeface="Arial"/>
              </a:rPr>
              <a:t> </a:t>
            </a:r>
            <a:r>
              <a:rPr sz="1400" spc="-70" dirty="0">
                <a:latin typeface="Arial"/>
                <a:cs typeface="Arial"/>
              </a:rPr>
              <a:t>mais)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04854" y="6193942"/>
            <a:ext cx="2787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25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66800" y="2092451"/>
            <a:ext cx="175260" cy="1991995"/>
          </a:xfrm>
          <a:custGeom>
            <a:avLst/>
            <a:gdLst/>
            <a:ahLst/>
            <a:cxnLst/>
            <a:rect l="l" t="t" r="r" b="b"/>
            <a:pathLst>
              <a:path w="175259" h="1991995">
                <a:moveTo>
                  <a:pt x="175259" y="0"/>
                </a:moveTo>
                <a:lnTo>
                  <a:pt x="0" y="0"/>
                </a:lnTo>
                <a:lnTo>
                  <a:pt x="0" y="1991868"/>
                </a:lnTo>
                <a:lnTo>
                  <a:pt x="175259" y="1991868"/>
                </a:lnTo>
                <a:lnTo>
                  <a:pt x="17525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47772" y="2455164"/>
            <a:ext cx="175260" cy="1629410"/>
          </a:xfrm>
          <a:custGeom>
            <a:avLst/>
            <a:gdLst/>
            <a:ahLst/>
            <a:cxnLst/>
            <a:rect l="l" t="t" r="r" b="b"/>
            <a:pathLst>
              <a:path w="175260" h="1629410">
                <a:moveTo>
                  <a:pt x="175259" y="0"/>
                </a:moveTo>
                <a:lnTo>
                  <a:pt x="0" y="0"/>
                </a:lnTo>
                <a:lnTo>
                  <a:pt x="0" y="1629156"/>
                </a:lnTo>
                <a:lnTo>
                  <a:pt x="175259" y="1629156"/>
                </a:lnTo>
                <a:lnTo>
                  <a:pt x="17525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28744" y="2667000"/>
            <a:ext cx="175260" cy="1417320"/>
          </a:xfrm>
          <a:custGeom>
            <a:avLst/>
            <a:gdLst/>
            <a:ahLst/>
            <a:cxnLst/>
            <a:rect l="l" t="t" r="r" b="b"/>
            <a:pathLst>
              <a:path w="175260" h="1417320">
                <a:moveTo>
                  <a:pt x="175259" y="0"/>
                </a:moveTo>
                <a:lnTo>
                  <a:pt x="0" y="0"/>
                </a:lnTo>
                <a:lnTo>
                  <a:pt x="0" y="1417320"/>
                </a:lnTo>
                <a:lnTo>
                  <a:pt x="175259" y="1417320"/>
                </a:lnTo>
                <a:lnTo>
                  <a:pt x="17525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08191" y="2994660"/>
            <a:ext cx="177165" cy="1089660"/>
          </a:xfrm>
          <a:custGeom>
            <a:avLst/>
            <a:gdLst/>
            <a:ahLst/>
            <a:cxnLst/>
            <a:rect l="l" t="t" r="r" b="b"/>
            <a:pathLst>
              <a:path w="177164" h="1089660">
                <a:moveTo>
                  <a:pt x="176784" y="0"/>
                </a:moveTo>
                <a:lnTo>
                  <a:pt x="0" y="0"/>
                </a:lnTo>
                <a:lnTo>
                  <a:pt x="0" y="1089659"/>
                </a:lnTo>
                <a:lnTo>
                  <a:pt x="176784" y="1089659"/>
                </a:lnTo>
                <a:lnTo>
                  <a:pt x="17678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89164" y="3015995"/>
            <a:ext cx="177165" cy="1068705"/>
          </a:xfrm>
          <a:custGeom>
            <a:avLst/>
            <a:gdLst/>
            <a:ahLst/>
            <a:cxnLst/>
            <a:rect l="l" t="t" r="r" b="b"/>
            <a:pathLst>
              <a:path w="177165" h="1068704">
                <a:moveTo>
                  <a:pt x="176783" y="0"/>
                </a:moveTo>
                <a:lnTo>
                  <a:pt x="0" y="0"/>
                </a:lnTo>
                <a:lnTo>
                  <a:pt x="0" y="1068323"/>
                </a:lnTo>
                <a:lnTo>
                  <a:pt x="176783" y="1068323"/>
                </a:lnTo>
                <a:lnTo>
                  <a:pt x="17678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470135" y="3528059"/>
            <a:ext cx="177165" cy="556260"/>
          </a:xfrm>
          <a:custGeom>
            <a:avLst/>
            <a:gdLst/>
            <a:ahLst/>
            <a:cxnLst/>
            <a:rect l="l" t="t" r="r" b="b"/>
            <a:pathLst>
              <a:path w="177165" h="556260">
                <a:moveTo>
                  <a:pt x="176784" y="0"/>
                </a:moveTo>
                <a:lnTo>
                  <a:pt x="0" y="0"/>
                </a:lnTo>
                <a:lnTo>
                  <a:pt x="0" y="556259"/>
                </a:lnTo>
                <a:lnTo>
                  <a:pt x="176784" y="556259"/>
                </a:lnTo>
                <a:lnTo>
                  <a:pt x="17678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90827" y="3323844"/>
            <a:ext cx="175260" cy="760730"/>
          </a:xfrm>
          <a:custGeom>
            <a:avLst/>
            <a:gdLst/>
            <a:ahLst/>
            <a:cxnLst/>
            <a:rect l="l" t="t" r="r" b="b"/>
            <a:pathLst>
              <a:path w="175259" h="760729">
                <a:moveTo>
                  <a:pt x="175259" y="0"/>
                </a:moveTo>
                <a:lnTo>
                  <a:pt x="0" y="0"/>
                </a:lnTo>
                <a:lnTo>
                  <a:pt x="0" y="760475"/>
                </a:lnTo>
                <a:lnTo>
                  <a:pt x="175259" y="760475"/>
                </a:lnTo>
                <a:lnTo>
                  <a:pt x="17525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70276" y="3145535"/>
            <a:ext cx="177165" cy="939165"/>
          </a:xfrm>
          <a:custGeom>
            <a:avLst/>
            <a:gdLst/>
            <a:ahLst/>
            <a:cxnLst/>
            <a:rect l="l" t="t" r="r" b="b"/>
            <a:pathLst>
              <a:path w="177164" h="939164">
                <a:moveTo>
                  <a:pt x="176784" y="0"/>
                </a:moveTo>
                <a:lnTo>
                  <a:pt x="0" y="0"/>
                </a:lnTo>
                <a:lnTo>
                  <a:pt x="0" y="938783"/>
                </a:lnTo>
                <a:lnTo>
                  <a:pt x="176784" y="938783"/>
                </a:lnTo>
                <a:lnTo>
                  <a:pt x="17678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51247" y="2973323"/>
            <a:ext cx="177165" cy="1111250"/>
          </a:xfrm>
          <a:custGeom>
            <a:avLst/>
            <a:gdLst/>
            <a:ahLst/>
            <a:cxnLst/>
            <a:rect l="l" t="t" r="r" b="b"/>
            <a:pathLst>
              <a:path w="177164" h="1111250">
                <a:moveTo>
                  <a:pt x="176784" y="0"/>
                </a:moveTo>
                <a:lnTo>
                  <a:pt x="0" y="0"/>
                </a:lnTo>
                <a:lnTo>
                  <a:pt x="0" y="1110995"/>
                </a:lnTo>
                <a:lnTo>
                  <a:pt x="176784" y="1110995"/>
                </a:lnTo>
                <a:lnTo>
                  <a:pt x="17678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32220" y="2727960"/>
            <a:ext cx="177165" cy="1356360"/>
          </a:xfrm>
          <a:custGeom>
            <a:avLst/>
            <a:gdLst/>
            <a:ahLst/>
            <a:cxnLst/>
            <a:rect l="l" t="t" r="r" b="b"/>
            <a:pathLst>
              <a:path w="177165" h="1356360">
                <a:moveTo>
                  <a:pt x="176783" y="0"/>
                </a:moveTo>
                <a:lnTo>
                  <a:pt x="0" y="0"/>
                </a:lnTo>
                <a:lnTo>
                  <a:pt x="0" y="1356359"/>
                </a:lnTo>
                <a:lnTo>
                  <a:pt x="176783" y="1356359"/>
                </a:lnTo>
                <a:lnTo>
                  <a:pt x="17678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013192" y="2439923"/>
            <a:ext cx="177165" cy="1644650"/>
          </a:xfrm>
          <a:custGeom>
            <a:avLst/>
            <a:gdLst/>
            <a:ahLst/>
            <a:cxnLst/>
            <a:rect l="l" t="t" r="r" b="b"/>
            <a:pathLst>
              <a:path w="177165" h="1644650">
                <a:moveTo>
                  <a:pt x="176783" y="0"/>
                </a:moveTo>
                <a:lnTo>
                  <a:pt x="0" y="0"/>
                </a:lnTo>
                <a:lnTo>
                  <a:pt x="0" y="1644395"/>
                </a:lnTo>
                <a:lnTo>
                  <a:pt x="176783" y="1644395"/>
                </a:lnTo>
                <a:lnTo>
                  <a:pt x="17678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694164" y="1981200"/>
            <a:ext cx="177165" cy="2103120"/>
          </a:xfrm>
          <a:custGeom>
            <a:avLst/>
            <a:gdLst/>
            <a:ahLst/>
            <a:cxnLst/>
            <a:rect l="l" t="t" r="r" b="b"/>
            <a:pathLst>
              <a:path w="177165" h="2103120">
                <a:moveTo>
                  <a:pt x="176783" y="0"/>
                </a:moveTo>
                <a:lnTo>
                  <a:pt x="0" y="0"/>
                </a:lnTo>
                <a:lnTo>
                  <a:pt x="0" y="2103120"/>
                </a:lnTo>
                <a:lnTo>
                  <a:pt x="176783" y="2103120"/>
                </a:lnTo>
                <a:lnTo>
                  <a:pt x="17678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13332" y="3758184"/>
            <a:ext cx="177165" cy="326390"/>
          </a:xfrm>
          <a:custGeom>
            <a:avLst/>
            <a:gdLst/>
            <a:ahLst/>
            <a:cxnLst/>
            <a:rect l="l" t="t" r="r" b="b"/>
            <a:pathLst>
              <a:path w="177164" h="326389">
                <a:moveTo>
                  <a:pt x="176784" y="0"/>
                </a:moveTo>
                <a:lnTo>
                  <a:pt x="0" y="0"/>
                </a:lnTo>
                <a:lnTo>
                  <a:pt x="0" y="326136"/>
                </a:lnTo>
                <a:lnTo>
                  <a:pt x="176784" y="326136"/>
                </a:lnTo>
                <a:lnTo>
                  <a:pt x="17678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94304" y="3724655"/>
            <a:ext cx="177165" cy="360045"/>
          </a:xfrm>
          <a:custGeom>
            <a:avLst/>
            <a:gdLst/>
            <a:ahLst/>
            <a:cxnLst/>
            <a:rect l="l" t="t" r="r" b="b"/>
            <a:pathLst>
              <a:path w="177164" h="360045">
                <a:moveTo>
                  <a:pt x="176783" y="0"/>
                </a:moveTo>
                <a:lnTo>
                  <a:pt x="0" y="0"/>
                </a:lnTo>
                <a:lnTo>
                  <a:pt x="0" y="359664"/>
                </a:lnTo>
                <a:lnTo>
                  <a:pt x="176783" y="359664"/>
                </a:lnTo>
                <a:lnTo>
                  <a:pt x="17678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875276" y="3753611"/>
            <a:ext cx="177165" cy="330835"/>
          </a:xfrm>
          <a:custGeom>
            <a:avLst/>
            <a:gdLst/>
            <a:ahLst/>
            <a:cxnLst/>
            <a:rect l="l" t="t" r="r" b="b"/>
            <a:pathLst>
              <a:path w="177164" h="330835">
                <a:moveTo>
                  <a:pt x="176784" y="0"/>
                </a:moveTo>
                <a:lnTo>
                  <a:pt x="0" y="0"/>
                </a:lnTo>
                <a:lnTo>
                  <a:pt x="0" y="330707"/>
                </a:lnTo>
                <a:lnTo>
                  <a:pt x="176784" y="330707"/>
                </a:lnTo>
                <a:lnTo>
                  <a:pt x="17678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56247" y="3767328"/>
            <a:ext cx="177165" cy="317500"/>
          </a:xfrm>
          <a:custGeom>
            <a:avLst/>
            <a:gdLst/>
            <a:ahLst/>
            <a:cxnLst/>
            <a:rect l="l" t="t" r="r" b="b"/>
            <a:pathLst>
              <a:path w="177165" h="317500">
                <a:moveTo>
                  <a:pt x="176783" y="0"/>
                </a:moveTo>
                <a:lnTo>
                  <a:pt x="0" y="0"/>
                </a:lnTo>
                <a:lnTo>
                  <a:pt x="0" y="316992"/>
                </a:lnTo>
                <a:lnTo>
                  <a:pt x="176783" y="316992"/>
                </a:lnTo>
                <a:lnTo>
                  <a:pt x="17678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237219" y="3851147"/>
            <a:ext cx="177165" cy="233679"/>
          </a:xfrm>
          <a:custGeom>
            <a:avLst/>
            <a:gdLst/>
            <a:ahLst/>
            <a:cxnLst/>
            <a:rect l="l" t="t" r="r" b="b"/>
            <a:pathLst>
              <a:path w="177165" h="233679">
                <a:moveTo>
                  <a:pt x="176783" y="0"/>
                </a:moveTo>
                <a:lnTo>
                  <a:pt x="0" y="0"/>
                </a:lnTo>
                <a:lnTo>
                  <a:pt x="0" y="233171"/>
                </a:lnTo>
                <a:lnTo>
                  <a:pt x="176783" y="233171"/>
                </a:lnTo>
                <a:lnTo>
                  <a:pt x="17678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918192" y="3648455"/>
            <a:ext cx="177165" cy="436245"/>
          </a:xfrm>
          <a:custGeom>
            <a:avLst/>
            <a:gdLst/>
            <a:ahLst/>
            <a:cxnLst/>
            <a:rect l="l" t="t" r="r" b="b"/>
            <a:pathLst>
              <a:path w="177165" h="436245">
                <a:moveTo>
                  <a:pt x="176783" y="0"/>
                </a:moveTo>
                <a:lnTo>
                  <a:pt x="0" y="0"/>
                </a:lnTo>
                <a:lnTo>
                  <a:pt x="0" y="435864"/>
                </a:lnTo>
                <a:lnTo>
                  <a:pt x="176783" y="435864"/>
                </a:lnTo>
                <a:lnTo>
                  <a:pt x="17678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37360" y="3779520"/>
            <a:ext cx="177165" cy="304800"/>
          </a:xfrm>
          <a:custGeom>
            <a:avLst/>
            <a:gdLst/>
            <a:ahLst/>
            <a:cxnLst/>
            <a:rect l="l" t="t" r="r" b="b"/>
            <a:pathLst>
              <a:path w="177164" h="304800">
                <a:moveTo>
                  <a:pt x="176783" y="0"/>
                </a:moveTo>
                <a:lnTo>
                  <a:pt x="0" y="0"/>
                </a:lnTo>
                <a:lnTo>
                  <a:pt x="0" y="304799"/>
                </a:lnTo>
                <a:lnTo>
                  <a:pt x="176783" y="304799"/>
                </a:lnTo>
                <a:lnTo>
                  <a:pt x="17678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18332" y="3808476"/>
            <a:ext cx="177165" cy="276225"/>
          </a:xfrm>
          <a:custGeom>
            <a:avLst/>
            <a:gdLst/>
            <a:ahLst/>
            <a:cxnLst/>
            <a:rect l="l" t="t" r="r" b="b"/>
            <a:pathLst>
              <a:path w="177164" h="276225">
                <a:moveTo>
                  <a:pt x="176783" y="0"/>
                </a:moveTo>
                <a:lnTo>
                  <a:pt x="0" y="0"/>
                </a:lnTo>
                <a:lnTo>
                  <a:pt x="0" y="275844"/>
                </a:lnTo>
                <a:lnTo>
                  <a:pt x="176783" y="275844"/>
                </a:lnTo>
                <a:lnTo>
                  <a:pt x="17678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99303" y="3855720"/>
            <a:ext cx="177165" cy="228600"/>
          </a:xfrm>
          <a:custGeom>
            <a:avLst/>
            <a:gdLst/>
            <a:ahLst/>
            <a:cxnLst/>
            <a:rect l="l" t="t" r="r" b="b"/>
            <a:pathLst>
              <a:path w="177164" h="228600">
                <a:moveTo>
                  <a:pt x="176784" y="0"/>
                </a:moveTo>
                <a:lnTo>
                  <a:pt x="0" y="0"/>
                </a:lnTo>
                <a:lnTo>
                  <a:pt x="0" y="228599"/>
                </a:lnTo>
                <a:lnTo>
                  <a:pt x="176784" y="228599"/>
                </a:lnTo>
                <a:lnTo>
                  <a:pt x="17678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780276" y="3912108"/>
            <a:ext cx="177165" cy="172720"/>
          </a:xfrm>
          <a:custGeom>
            <a:avLst/>
            <a:gdLst/>
            <a:ahLst/>
            <a:cxnLst/>
            <a:rect l="l" t="t" r="r" b="b"/>
            <a:pathLst>
              <a:path w="177165" h="172720">
                <a:moveTo>
                  <a:pt x="176783" y="0"/>
                </a:moveTo>
                <a:lnTo>
                  <a:pt x="0" y="0"/>
                </a:lnTo>
                <a:lnTo>
                  <a:pt x="0" y="172212"/>
                </a:lnTo>
                <a:lnTo>
                  <a:pt x="176783" y="172212"/>
                </a:lnTo>
                <a:lnTo>
                  <a:pt x="17678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61247" y="3945635"/>
            <a:ext cx="175260" cy="139065"/>
          </a:xfrm>
          <a:custGeom>
            <a:avLst/>
            <a:gdLst/>
            <a:ahLst/>
            <a:cxnLst/>
            <a:rect l="l" t="t" r="r" b="b"/>
            <a:pathLst>
              <a:path w="175259" h="139064">
                <a:moveTo>
                  <a:pt x="175259" y="0"/>
                </a:moveTo>
                <a:lnTo>
                  <a:pt x="0" y="0"/>
                </a:lnTo>
                <a:lnTo>
                  <a:pt x="0" y="138683"/>
                </a:lnTo>
                <a:lnTo>
                  <a:pt x="175259" y="138683"/>
                </a:lnTo>
                <a:lnTo>
                  <a:pt x="17525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142219" y="3864864"/>
            <a:ext cx="175260" cy="219710"/>
          </a:xfrm>
          <a:custGeom>
            <a:avLst/>
            <a:gdLst/>
            <a:ahLst/>
            <a:cxnLst/>
            <a:rect l="l" t="t" r="r" b="b"/>
            <a:pathLst>
              <a:path w="175259" h="219710">
                <a:moveTo>
                  <a:pt x="175259" y="0"/>
                </a:moveTo>
                <a:lnTo>
                  <a:pt x="0" y="0"/>
                </a:lnTo>
                <a:lnTo>
                  <a:pt x="0" y="219456"/>
                </a:lnTo>
                <a:lnTo>
                  <a:pt x="175259" y="219456"/>
                </a:lnTo>
                <a:lnTo>
                  <a:pt x="17525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61388" y="3915155"/>
            <a:ext cx="177165" cy="169545"/>
          </a:xfrm>
          <a:custGeom>
            <a:avLst/>
            <a:gdLst/>
            <a:ahLst/>
            <a:cxnLst/>
            <a:rect l="l" t="t" r="r" b="b"/>
            <a:pathLst>
              <a:path w="177164" h="169545">
                <a:moveTo>
                  <a:pt x="176784" y="0"/>
                </a:moveTo>
                <a:lnTo>
                  <a:pt x="0" y="0"/>
                </a:lnTo>
                <a:lnTo>
                  <a:pt x="0" y="169164"/>
                </a:lnTo>
                <a:lnTo>
                  <a:pt x="176784" y="169164"/>
                </a:lnTo>
                <a:lnTo>
                  <a:pt x="17678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642359" y="3912108"/>
            <a:ext cx="177165" cy="172720"/>
          </a:xfrm>
          <a:custGeom>
            <a:avLst/>
            <a:gdLst/>
            <a:ahLst/>
            <a:cxnLst/>
            <a:rect l="l" t="t" r="r" b="b"/>
            <a:pathLst>
              <a:path w="177164" h="172720">
                <a:moveTo>
                  <a:pt x="176784" y="0"/>
                </a:moveTo>
                <a:lnTo>
                  <a:pt x="0" y="0"/>
                </a:lnTo>
                <a:lnTo>
                  <a:pt x="0" y="172212"/>
                </a:lnTo>
                <a:lnTo>
                  <a:pt x="176784" y="172212"/>
                </a:lnTo>
                <a:lnTo>
                  <a:pt x="17678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323332" y="3906011"/>
            <a:ext cx="175260" cy="178435"/>
          </a:xfrm>
          <a:custGeom>
            <a:avLst/>
            <a:gdLst/>
            <a:ahLst/>
            <a:cxnLst/>
            <a:rect l="l" t="t" r="r" b="b"/>
            <a:pathLst>
              <a:path w="175260" h="178435">
                <a:moveTo>
                  <a:pt x="175259" y="0"/>
                </a:moveTo>
                <a:lnTo>
                  <a:pt x="0" y="0"/>
                </a:lnTo>
                <a:lnTo>
                  <a:pt x="0" y="178307"/>
                </a:lnTo>
                <a:lnTo>
                  <a:pt x="175259" y="178307"/>
                </a:lnTo>
                <a:lnTo>
                  <a:pt x="175259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004304" y="3777996"/>
            <a:ext cx="175260" cy="306705"/>
          </a:xfrm>
          <a:custGeom>
            <a:avLst/>
            <a:gdLst/>
            <a:ahLst/>
            <a:cxnLst/>
            <a:rect l="l" t="t" r="r" b="b"/>
            <a:pathLst>
              <a:path w="175259" h="306704">
                <a:moveTo>
                  <a:pt x="175260" y="0"/>
                </a:moveTo>
                <a:lnTo>
                  <a:pt x="0" y="0"/>
                </a:lnTo>
                <a:lnTo>
                  <a:pt x="0" y="306323"/>
                </a:lnTo>
                <a:lnTo>
                  <a:pt x="175260" y="306323"/>
                </a:lnTo>
                <a:lnTo>
                  <a:pt x="17526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5276" y="3872484"/>
            <a:ext cx="175260" cy="212090"/>
          </a:xfrm>
          <a:custGeom>
            <a:avLst/>
            <a:gdLst/>
            <a:ahLst/>
            <a:cxnLst/>
            <a:rect l="l" t="t" r="r" b="b"/>
            <a:pathLst>
              <a:path w="175259" h="212089">
                <a:moveTo>
                  <a:pt x="175259" y="0"/>
                </a:moveTo>
                <a:lnTo>
                  <a:pt x="0" y="0"/>
                </a:lnTo>
                <a:lnTo>
                  <a:pt x="0" y="211836"/>
                </a:lnTo>
                <a:lnTo>
                  <a:pt x="175259" y="211836"/>
                </a:lnTo>
                <a:lnTo>
                  <a:pt x="175259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366247" y="4069079"/>
            <a:ext cx="175260" cy="0"/>
          </a:xfrm>
          <a:custGeom>
            <a:avLst/>
            <a:gdLst/>
            <a:ahLst/>
            <a:cxnLst/>
            <a:rect l="l" t="t" r="r" b="b"/>
            <a:pathLst>
              <a:path w="175259">
                <a:moveTo>
                  <a:pt x="0" y="0"/>
                </a:moveTo>
                <a:lnTo>
                  <a:pt x="175259" y="0"/>
                </a:lnTo>
              </a:path>
            </a:pathLst>
          </a:custGeom>
          <a:ln w="3048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85416" y="3991355"/>
            <a:ext cx="175260" cy="93345"/>
          </a:xfrm>
          <a:custGeom>
            <a:avLst/>
            <a:gdLst/>
            <a:ahLst/>
            <a:cxnLst/>
            <a:rect l="l" t="t" r="r" b="b"/>
            <a:pathLst>
              <a:path w="175260" h="93345">
                <a:moveTo>
                  <a:pt x="175259" y="0"/>
                </a:moveTo>
                <a:lnTo>
                  <a:pt x="0" y="0"/>
                </a:lnTo>
                <a:lnTo>
                  <a:pt x="0" y="92964"/>
                </a:lnTo>
                <a:lnTo>
                  <a:pt x="175259" y="92964"/>
                </a:lnTo>
                <a:lnTo>
                  <a:pt x="175259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866388" y="3950208"/>
            <a:ext cx="175260" cy="134620"/>
          </a:xfrm>
          <a:custGeom>
            <a:avLst/>
            <a:gdLst/>
            <a:ahLst/>
            <a:cxnLst/>
            <a:rect l="l" t="t" r="r" b="b"/>
            <a:pathLst>
              <a:path w="175260" h="134620">
                <a:moveTo>
                  <a:pt x="175260" y="0"/>
                </a:moveTo>
                <a:lnTo>
                  <a:pt x="0" y="0"/>
                </a:lnTo>
                <a:lnTo>
                  <a:pt x="0" y="134112"/>
                </a:lnTo>
                <a:lnTo>
                  <a:pt x="175260" y="134112"/>
                </a:lnTo>
                <a:lnTo>
                  <a:pt x="17526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47359" y="3915155"/>
            <a:ext cx="175260" cy="169545"/>
          </a:xfrm>
          <a:custGeom>
            <a:avLst/>
            <a:gdLst/>
            <a:ahLst/>
            <a:cxnLst/>
            <a:rect l="l" t="t" r="r" b="b"/>
            <a:pathLst>
              <a:path w="175260" h="169545">
                <a:moveTo>
                  <a:pt x="175260" y="0"/>
                </a:moveTo>
                <a:lnTo>
                  <a:pt x="0" y="0"/>
                </a:lnTo>
                <a:lnTo>
                  <a:pt x="0" y="169164"/>
                </a:lnTo>
                <a:lnTo>
                  <a:pt x="175260" y="169164"/>
                </a:lnTo>
                <a:lnTo>
                  <a:pt x="17526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228331" y="3866388"/>
            <a:ext cx="175260" cy="218440"/>
          </a:xfrm>
          <a:custGeom>
            <a:avLst/>
            <a:gdLst/>
            <a:ahLst/>
            <a:cxnLst/>
            <a:rect l="l" t="t" r="r" b="b"/>
            <a:pathLst>
              <a:path w="175259" h="218439">
                <a:moveTo>
                  <a:pt x="175260" y="0"/>
                </a:moveTo>
                <a:lnTo>
                  <a:pt x="0" y="0"/>
                </a:lnTo>
                <a:lnTo>
                  <a:pt x="0" y="217931"/>
                </a:lnTo>
                <a:lnTo>
                  <a:pt x="175260" y="217931"/>
                </a:lnTo>
                <a:lnTo>
                  <a:pt x="17526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907780" y="3956303"/>
            <a:ext cx="177165" cy="128270"/>
          </a:xfrm>
          <a:custGeom>
            <a:avLst/>
            <a:gdLst/>
            <a:ahLst/>
            <a:cxnLst/>
            <a:rect l="l" t="t" r="r" b="b"/>
            <a:pathLst>
              <a:path w="177165" h="128270">
                <a:moveTo>
                  <a:pt x="176784" y="0"/>
                </a:moveTo>
                <a:lnTo>
                  <a:pt x="0" y="0"/>
                </a:lnTo>
                <a:lnTo>
                  <a:pt x="0" y="128016"/>
                </a:lnTo>
                <a:lnTo>
                  <a:pt x="176784" y="128016"/>
                </a:lnTo>
                <a:lnTo>
                  <a:pt x="17678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588752" y="4050029"/>
            <a:ext cx="177165" cy="0"/>
          </a:xfrm>
          <a:custGeom>
            <a:avLst/>
            <a:gdLst/>
            <a:ahLst/>
            <a:cxnLst/>
            <a:rect l="l" t="t" r="r" b="b"/>
            <a:pathLst>
              <a:path w="177165">
                <a:moveTo>
                  <a:pt x="0" y="0"/>
                </a:moveTo>
                <a:lnTo>
                  <a:pt x="176783" y="0"/>
                </a:lnTo>
              </a:path>
            </a:pathLst>
          </a:custGeom>
          <a:ln w="68580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73252" y="4084320"/>
            <a:ext cx="10086340" cy="0"/>
          </a:xfrm>
          <a:custGeom>
            <a:avLst/>
            <a:gdLst/>
            <a:ahLst/>
            <a:cxnLst/>
            <a:rect l="l" t="t" r="r" b="b"/>
            <a:pathLst>
              <a:path w="10086340">
                <a:moveTo>
                  <a:pt x="0" y="0"/>
                </a:moveTo>
                <a:lnTo>
                  <a:pt x="1008583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987958" y="1796542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668904" y="2159254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349877" y="2371725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030848" y="2700020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712202" y="2721356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393173" y="3232480"/>
            <a:ext cx="332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211681" y="3028314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892679" y="2850642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573651" y="2678683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254877" y="2432050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935848" y="2143760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44%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9616820" y="1685289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841875" y="3458717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522846" y="3471417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840594" y="3353561"/>
            <a:ext cx="3333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479550" y="3463544"/>
            <a:ext cx="4660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25" dirty="0">
                <a:solidFill>
                  <a:srgbClr val="404040"/>
                </a:solidFill>
                <a:latin typeface="Arial"/>
                <a:cs typeface="Arial"/>
              </a:rPr>
              <a:t>9</a:t>
            </a:r>
            <a:r>
              <a:rPr sz="1400" spc="-140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2100" spc="-240" baseline="-5952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2100" baseline="-5952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116326" y="3429127"/>
            <a:ext cx="5105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solidFill>
                  <a:srgbClr val="404040"/>
                </a:solidFill>
                <a:latin typeface="Arial"/>
                <a:cs typeface="Arial"/>
              </a:rPr>
              <a:t>10</a:t>
            </a:r>
            <a:r>
              <a:rPr sz="1400" spc="-555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2100" spc="-240" baseline="-25793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2100" baseline="-25793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746493" y="3617214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108818" y="3568649"/>
            <a:ext cx="24257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970268" y="3483102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0332466" y="3759200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927351" y="3620515"/>
            <a:ext cx="4660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25" dirty="0">
                <a:solidFill>
                  <a:srgbClr val="404040"/>
                </a:solidFill>
                <a:latin typeface="Arial"/>
                <a:cs typeface="Arial"/>
              </a:rPr>
              <a:t>5</a:t>
            </a:r>
            <a:r>
              <a:rPr sz="1400" spc="-140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2100" spc="-240" baseline="-23809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2100" baseline="-23809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608323" y="3617163"/>
            <a:ext cx="46609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25" dirty="0">
                <a:solidFill>
                  <a:srgbClr val="404040"/>
                </a:solidFill>
                <a:latin typeface="Arial"/>
                <a:cs typeface="Arial"/>
              </a:rPr>
              <a:t>5</a:t>
            </a:r>
            <a:r>
              <a:rPr sz="1400" spc="-145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2100" spc="-240" baseline="-11904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2100" baseline="-11904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065521" y="3620770"/>
            <a:ext cx="6902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187" baseline="17857" dirty="0">
                <a:solidFill>
                  <a:srgbClr val="404040"/>
                </a:solidFill>
                <a:latin typeface="Arial"/>
                <a:cs typeface="Arial"/>
              </a:rPr>
              <a:t>6</a:t>
            </a:r>
            <a:r>
              <a:rPr sz="2100" spc="-209" baseline="17857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2100" spc="-187" baseline="3968" dirty="0">
                <a:solidFill>
                  <a:srgbClr val="404040"/>
                </a:solidFill>
                <a:latin typeface="Arial"/>
                <a:cs typeface="Arial"/>
              </a:rPr>
              <a:t>5</a:t>
            </a:r>
            <a:r>
              <a:rPr sz="2100" spc="-209" baseline="3968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194295" y="3571113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203818" y="3661028"/>
            <a:ext cx="9137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187" baseline="33730" dirty="0">
                <a:solidFill>
                  <a:srgbClr val="404040"/>
                </a:solidFill>
                <a:latin typeface="Arial"/>
                <a:cs typeface="Arial"/>
              </a:rPr>
              <a:t>6</a:t>
            </a:r>
            <a:r>
              <a:rPr sz="2100" spc="-217" baseline="33730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2100" spc="-187" baseline="3968" dirty="0">
                <a:solidFill>
                  <a:srgbClr val="404040"/>
                </a:solidFill>
                <a:latin typeface="Arial"/>
                <a:cs typeface="Arial"/>
              </a:rPr>
              <a:t>4</a:t>
            </a:r>
            <a:r>
              <a:rPr sz="2100" spc="-209" baseline="3968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2100" spc="-187" baseline="25793" dirty="0">
                <a:solidFill>
                  <a:srgbClr val="404040"/>
                </a:solidFill>
                <a:latin typeface="Arial"/>
                <a:cs typeface="Arial"/>
              </a:rPr>
              <a:t>6</a:t>
            </a:r>
            <a:r>
              <a:rPr sz="2100" spc="-209" baseline="25793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0556240" y="3721353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274825" y="4176140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9838435" y="4176140"/>
            <a:ext cx="5619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446267" y="1592325"/>
            <a:ext cx="93980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-40" dirty="0">
                <a:solidFill>
                  <a:srgbClr val="585858"/>
                </a:solidFill>
                <a:latin typeface="Arial"/>
                <a:cs typeface="Arial"/>
              </a:rPr>
              <a:t>Motivação</a:t>
            </a:r>
            <a:endParaRPr sz="1650">
              <a:latin typeface="Arial"/>
              <a:cs typeface="Arial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3368040" y="4674108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368040" y="4965191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368040" y="5256276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368040" y="5547359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368040" y="5838444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5"/>
                </a:moveTo>
                <a:lnTo>
                  <a:pt x="97536" y="97535"/>
                </a:lnTo>
                <a:lnTo>
                  <a:pt x="97536" y="0"/>
                </a:lnTo>
                <a:lnTo>
                  <a:pt x="0" y="0"/>
                </a:lnTo>
                <a:lnTo>
                  <a:pt x="0" y="9753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368040" y="6129528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0" y="97536"/>
                </a:moveTo>
                <a:lnTo>
                  <a:pt x="97536" y="97536"/>
                </a:lnTo>
                <a:lnTo>
                  <a:pt x="97536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3119373" y="4176140"/>
            <a:ext cx="5595620" cy="2103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93545" algn="l"/>
                <a:tab pos="3374390" algn="l"/>
                <a:tab pos="5055870" algn="l"/>
              </a:tabLst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25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34	35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44	45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54	55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  <a:p>
            <a:pPr marL="389890" marR="2819400">
              <a:lnSpc>
                <a:spcPct val="136400"/>
              </a:lnSpc>
              <a:spcBef>
                <a:spcPts val="925"/>
              </a:spcBef>
            </a:pP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queria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ser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independente 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precisava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de uma </a:t>
            </a:r>
            <a:r>
              <a:rPr sz="1400" spc="-15" dirty="0">
                <a:solidFill>
                  <a:srgbClr val="585858"/>
                </a:solidFill>
                <a:latin typeface="Arial"/>
                <a:cs typeface="Arial"/>
              </a:rPr>
              <a:t>fonte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de</a:t>
            </a:r>
            <a:r>
              <a:rPr sz="1400" spc="-1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55" dirty="0">
                <a:solidFill>
                  <a:srgbClr val="585858"/>
                </a:solidFill>
                <a:latin typeface="Arial"/>
                <a:cs typeface="Arial"/>
              </a:rPr>
              <a:t>renda</a:t>
            </a:r>
            <a:endParaRPr sz="1400">
              <a:latin typeface="Arial"/>
              <a:cs typeface="Arial"/>
            </a:endParaRPr>
          </a:p>
          <a:p>
            <a:pPr marL="389890">
              <a:lnSpc>
                <a:spcPct val="100000"/>
              </a:lnSpc>
              <a:spcBef>
                <a:spcPts val="610"/>
              </a:spcBef>
            </a:pP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queria </a:t>
            </a:r>
            <a:r>
              <a:rPr sz="1400" spc="-35" dirty="0">
                <a:solidFill>
                  <a:srgbClr val="585858"/>
                </a:solidFill>
                <a:latin typeface="Arial"/>
                <a:cs typeface="Arial"/>
              </a:rPr>
              <a:t>praticar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seus </a:t>
            </a:r>
            <a:r>
              <a:rPr sz="1400" spc="-60" dirty="0">
                <a:solidFill>
                  <a:srgbClr val="585858"/>
                </a:solidFill>
                <a:latin typeface="Arial"/>
                <a:cs typeface="Arial"/>
              </a:rPr>
              <a:t>conhecimentos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55" dirty="0">
                <a:solidFill>
                  <a:srgbClr val="585858"/>
                </a:solidFill>
                <a:latin typeface="Arial"/>
                <a:cs typeface="Arial"/>
              </a:rPr>
              <a:t>profissionais</a:t>
            </a:r>
            <a:endParaRPr sz="1400">
              <a:latin typeface="Arial"/>
              <a:cs typeface="Arial"/>
            </a:endParaRPr>
          </a:p>
          <a:p>
            <a:pPr marL="389890" marR="179705">
              <a:lnSpc>
                <a:spcPct val="136400"/>
              </a:lnSpc>
              <a:spcBef>
                <a:spcPts val="5"/>
              </a:spcBef>
            </a:pPr>
            <a:r>
              <a:rPr sz="1400" spc="-25" dirty="0">
                <a:solidFill>
                  <a:srgbClr val="585858"/>
                </a:solidFill>
                <a:latin typeface="Arial"/>
                <a:cs typeface="Arial"/>
              </a:rPr>
              <a:t>tinha </a:t>
            </a: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o </a:t>
            </a:r>
            <a:r>
              <a:rPr sz="1400" spc="-30" dirty="0">
                <a:solidFill>
                  <a:srgbClr val="585858"/>
                </a:solidFill>
                <a:latin typeface="Arial"/>
                <a:cs typeface="Arial"/>
              </a:rPr>
              <a:t>dinheiro </a:t>
            </a:r>
            <a:r>
              <a:rPr sz="1400" spc="-60" dirty="0">
                <a:solidFill>
                  <a:srgbClr val="585858"/>
                </a:solidFill>
                <a:latin typeface="Arial"/>
                <a:cs typeface="Arial"/>
              </a:rPr>
              <a:t>para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começar </a:t>
            </a:r>
            <a:r>
              <a:rPr sz="1400" spc="-50" dirty="0">
                <a:solidFill>
                  <a:srgbClr val="585858"/>
                </a:solidFill>
                <a:latin typeface="Arial"/>
                <a:cs typeface="Arial"/>
              </a:rPr>
              <a:t>um </a:t>
            </a:r>
            <a:r>
              <a:rPr sz="1400" spc="-65" dirty="0">
                <a:solidFill>
                  <a:srgbClr val="585858"/>
                </a:solidFill>
                <a:latin typeface="Arial"/>
                <a:cs typeface="Arial"/>
              </a:rPr>
              <a:t>negócio </a:t>
            </a:r>
            <a:r>
              <a:rPr sz="1400" spc="-80" dirty="0">
                <a:solidFill>
                  <a:srgbClr val="585858"/>
                </a:solidFill>
                <a:latin typeface="Arial"/>
                <a:cs typeface="Arial"/>
              </a:rPr>
              <a:t>e </a:t>
            </a:r>
            <a:r>
              <a:rPr sz="1400" spc="-35" dirty="0">
                <a:solidFill>
                  <a:srgbClr val="585858"/>
                </a:solidFill>
                <a:latin typeface="Arial"/>
                <a:cs typeface="Arial"/>
              </a:rPr>
              <a:t>encontrou</a:t>
            </a:r>
            <a:r>
              <a:rPr sz="1400" spc="-229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585858"/>
                </a:solidFill>
                <a:latin typeface="Arial"/>
                <a:cs typeface="Arial"/>
              </a:rPr>
              <a:t>oportunidade 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não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conseguiu </a:t>
            </a:r>
            <a:r>
              <a:rPr sz="1400" spc="-50" dirty="0">
                <a:solidFill>
                  <a:srgbClr val="585858"/>
                </a:solidFill>
                <a:latin typeface="Arial"/>
                <a:cs typeface="Arial"/>
              </a:rPr>
              <a:t>um </a:t>
            </a:r>
            <a:r>
              <a:rPr sz="1400" spc="-60" dirty="0">
                <a:solidFill>
                  <a:srgbClr val="585858"/>
                </a:solidFill>
                <a:latin typeface="Arial"/>
                <a:cs typeface="Arial"/>
              </a:rPr>
              <a:t>emprego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com </a:t>
            </a:r>
            <a:r>
              <a:rPr sz="1400" spc="-55" dirty="0">
                <a:solidFill>
                  <a:srgbClr val="585858"/>
                </a:solidFill>
                <a:latin typeface="Arial"/>
                <a:cs typeface="Arial"/>
              </a:rPr>
              <a:t>salário</a:t>
            </a:r>
            <a:r>
              <a:rPr sz="1400" spc="-1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585858"/>
                </a:solidFill>
                <a:latin typeface="Arial"/>
                <a:cs typeface="Arial"/>
              </a:rPr>
              <a:t>bom</a:t>
            </a:r>
            <a:endParaRPr sz="1400">
              <a:latin typeface="Arial"/>
              <a:cs typeface="Arial"/>
            </a:endParaRPr>
          </a:p>
          <a:p>
            <a:pPr marL="389890">
              <a:lnSpc>
                <a:spcPct val="100000"/>
              </a:lnSpc>
              <a:spcBef>
                <a:spcPts val="61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não </a:t>
            </a:r>
            <a:r>
              <a:rPr sz="1400" spc="-75" dirty="0">
                <a:solidFill>
                  <a:srgbClr val="585858"/>
                </a:solidFill>
                <a:latin typeface="Arial"/>
                <a:cs typeface="Arial"/>
              </a:rPr>
              <a:t>conseguiu </a:t>
            </a:r>
            <a:r>
              <a:rPr sz="1400" spc="-50" dirty="0">
                <a:solidFill>
                  <a:srgbClr val="585858"/>
                </a:solidFill>
                <a:latin typeface="Arial"/>
                <a:cs typeface="Arial"/>
              </a:rPr>
              <a:t>um </a:t>
            </a:r>
            <a:r>
              <a:rPr sz="1400" spc="-60" dirty="0">
                <a:solidFill>
                  <a:srgbClr val="585858"/>
                </a:solidFill>
                <a:latin typeface="Arial"/>
                <a:cs typeface="Arial"/>
              </a:rPr>
              <a:t>emprego </a:t>
            </a:r>
            <a:r>
              <a:rPr sz="1400" spc="-80" dirty="0">
                <a:solidFill>
                  <a:srgbClr val="585858"/>
                </a:solidFill>
                <a:latin typeface="Arial"/>
                <a:cs typeface="Arial"/>
              </a:rPr>
              <a:t>na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área </a:t>
            </a:r>
            <a:r>
              <a:rPr sz="1400" spc="-65" dirty="0">
                <a:solidFill>
                  <a:srgbClr val="585858"/>
                </a:solidFill>
                <a:latin typeface="Arial"/>
                <a:cs typeface="Arial"/>
              </a:rPr>
              <a:t>em que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queria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585858"/>
                </a:solidFill>
                <a:latin typeface="Arial"/>
                <a:cs typeface="Arial"/>
              </a:rPr>
              <a:t>trabalhar</a:t>
            </a:r>
            <a:endParaRPr sz="1400">
              <a:latin typeface="Arial"/>
              <a:cs typeface="Arial"/>
            </a:endParaRPr>
          </a:p>
        </p:txBody>
      </p:sp>
      <p:sp>
        <p:nvSpPr>
          <p:cNvPr id="78" name="object 78"/>
          <p:cNvSpPr txBox="1">
            <a:spLocks noGrp="1"/>
          </p:cNvSpPr>
          <p:nvPr>
            <p:ph type="title"/>
          </p:nvPr>
        </p:nvSpPr>
        <p:spPr>
          <a:xfrm>
            <a:off x="5510276" y="176021"/>
            <a:ext cx="10293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0" dirty="0"/>
              <a:t>MEI</a:t>
            </a:r>
            <a:r>
              <a:rPr spc="-1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79" name="object 79"/>
          <p:cNvSpPr txBox="1"/>
          <p:nvPr/>
        </p:nvSpPr>
        <p:spPr>
          <a:xfrm>
            <a:off x="371856" y="801623"/>
            <a:ext cx="11233785" cy="64643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faixa até 24 anos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teve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como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principal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motivação “queria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ser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independente”</a:t>
            </a:r>
            <a:r>
              <a:rPr sz="1800" i="1" spc="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(54%)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faixa de 65 ou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+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teve como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principal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motivação “precisava de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uma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fonte de renda”</a:t>
            </a:r>
            <a:r>
              <a:rPr sz="1800" i="1" spc="5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(57%)</a:t>
            </a:r>
            <a:endParaRPr sz="18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38124" y="6267399"/>
            <a:ext cx="4387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Sebrae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(2017)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Nota: </a:t>
            </a:r>
            <a:r>
              <a:rPr sz="1200" dirty="0">
                <a:latin typeface="Arial"/>
                <a:cs typeface="Arial"/>
              </a:rPr>
              <a:t>o </a:t>
            </a:r>
            <a:r>
              <a:rPr sz="1200" spc="-5" dirty="0">
                <a:latin typeface="Arial"/>
                <a:cs typeface="Arial"/>
              </a:rPr>
              <a:t>que </a:t>
            </a:r>
            <a:r>
              <a:rPr sz="1200" dirty="0">
                <a:latin typeface="Arial"/>
                <a:cs typeface="Arial"/>
              </a:rPr>
              <a:t>falta para 100% é composto </a:t>
            </a:r>
            <a:r>
              <a:rPr sz="1200" spc="-5" dirty="0">
                <a:latin typeface="Arial"/>
                <a:cs typeface="Arial"/>
              </a:rPr>
              <a:t>por </a:t>
            </a:r>
            <a:r>
              <a:rPr sz="1200" dirty="0">
                <a:latin typeface="Arial"/>
                <a:cs typeface="Arial"/>
              </a:rPr>
              <a:t>“outras</a:t>
            </a:r>
            <a:r>
              <a:rPr sz="1200" spc="-18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motivações”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04854" y="6193942"/>
            <a:ext cx="2787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26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510276" y="176021"/>
            <a:ext cx="10293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0" dirty="0"/>
              <a:t>MEI</a:t>
            </a:r>
            <a:r>
              <a:rPr spc="-1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5" name="object 5"/>
          <p:cNvSpPr txBox="1"/>
          <p:nvPr/>
        </p:nvSpPr>
        <p:spPr>
          <a:xfrm>
            <a:off x="259079" y="728472"/>
            <a:ext cx="11233785" cy="92392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582930" marR="577215" algn="ctr">
              <a:lnSpc>
                <a:spcPct val="100000"/>
              </a:lnSpc>
              <a:spcBef>
                <a:spcPts val="315"/>
              </a:spcBef>
            </a:pP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Empregado c/carteira foi a ocupação anterior da maioria dos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MEI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(exceto na faixa de 65 anos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ou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+) 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No grupo de 65 anos ou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+ 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ocupação anterior “informal”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foi a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citada</a:t>
            </a:r>
            <a:r>
              <a:rPr sz="1800" i="1" spc="8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(30%)</a:t>
            </a:r>
            <a:endParaRPr sz="180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No grupo até 24 anos, “estudante” </a:t>
            </a:r>
            <a:r>
              <a:rPr sz="1800" i="1" dirty="0">
                <a:solidFill>
                  <a:srgbClr val="00AF50"/>
                </a:solidFill>
                <a:latin typeface="Arial"/>
                <a:cs typeface="Arial"/>
              </a:rPr>
              <a:t>foi a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segunda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ocupação anterior </a:t>
            </a:r>
            <a:r>
              <a:rPr sz="1800" i="1" spc="-10" dirty="0">
                <a:solidFill>
                  <a:srgbClr val="00AF50"/>
                </a:solidFill>
                <a:latin typeface="Arial"/>
                <a:cs typeface="Arial"/>
              </a:rPr>
              <a:t>mais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citada</a:t>
            </a:r>
            <a:r>
              <a:rPr sz="1800" i="1" spc="114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Arial"/>
                <a:cs typeface="Arial"/>
              </a:rPr>
              <a:t>(21%)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8124" y="6267399"/>
            <a:ext cx="1472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Sebrae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(2017)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05968" y="3095244"/>
            <a:ext cx="142240" cy="1704339"/>
          </a:xfrm>
          <a:custGeom>
            <a:avLst/>
            <a:gdLst/>
            <a:ahLst/>
            <a:cxnLst/>
            <a:rect l="l" t="t" r="r" b="b"/>
            <a:pathLst>
              <a:path w="142240" h="1704339">
                <a:moveTo>
                  <a:pt x="141731" y="0"/>
                </a:moveTo>
                <a:lnTo>
                  <a:pt x="0" y="0"/>
                </a:lnTo>
                <a:lnTo>
                  <a:pt x="0" y="1703831"/>
                </a:lnTo>
                <a:lnTo>
                  <a:pt x="141731" y="1703831"/>
                </a:lnTo>
                <a:lnTo>
                  <a:pt x="14173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85060" y="2406395"/>
            <a:ext cx="140335" cy="2392680"/>
          </a:xfrm>
          <a:custGeom>
            <a:avLst/>
            <a:gdLst/>
            <a:ahLst/>
            <a:cxnLst/>
            <a:rect l="l" t="t" r="r" b="b"/>
            <a:pathLst>
              <a:path w="140335" h="2392679">
                <a:moveTo>
                  <a:pt x="140207" y="0"/>
                </a:moveTo>
                <a:lnTo>
                  <a:pt x="0" y="0"/>
                </a:lnTo>
                <a:lnTo>
                  <a:pt x="0" y="2392679"/>
                </a:lnTo>
                <a:lnTo>
                  <a:pt x="140207" y="2392679"/>
                </a:lnTo>
                <a:lnTo>
                  <a:pt x="1402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64152" y="2313432"/>
            <a:ext cx="140335" cy="2486025"/>
          </a:xfrm>
          <a:custGeom>
            <a:avLst/>
            <a:gdLst/>
            <a:ahLst/>
            <a:cxnLst/>
            <a:rect l="l" t="t" r="r" b="b"/>
            <a:pathLst>
              <a:path w="140335" h="2486025">
                <a:moveTo>
                  <a:pt x="140208" y="0"/>
                </a:moveTo>
                <a:lnTo>
                  <a:pt x="0" y="0"/>
                </a:lnTo>
                <a:lnTo>
                  <a:pt x="0" y="2485643"/>
                </a:lnTo>
                <a:lnTo>
                  <a:pt x="140208" y="2485643"/>
                </a:lnTo>
                <a:lnTo>
                  <a:pt x="14020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41720" y="2683764"/>
            <a:ext cx="142240" cy="2115820"/>
          </a:xfrm>
          <a:custGeom>
            <a:avLst/>
            <a:gdLst/>
            <a:ahLst/>
            <a:cxnLst/>
            <a:rect l="l" t="t" r="r" b="b"/>
            <a:pathLst>
              <a:path w="142239" h="2115820">
                <a:moveTo>
                  <a:pt x="141731" y="0"/>
                </a:moveTo>
                <a:lnTo>
                  <a:pt x="0" y="0"/>
                </a:lnTo>
                <a:lnTo>
                  <a:pt x="0" y="2115312"/>
                </a:lnTo>
                <a:lnTo>
                  <a:pt x="141731" y="2115312"/>
                </a:lnTo>
                <a:lnTo>
                  <a:pt x="14173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020811" y="2980944"/>
            <a:ext cx="140335" cy="1818639"/>
          </a:xfrm>
          <a:custGeom>
            <a:avLst/>
            <a:gdLst/>
            <a:ahLst/>
            <a:cxnLst/>
            <a:rect l="l" t="t" r="r" b="b"/>
            <a:pathLst>
              <a:path w="140334" h="1818639">
                <a:moveTo>
                  <a:pt x="140208" y="0"/>
                </a:moveTo>
                <a:lnTo>
                  <a:pt x="0" y="0"/>
                </a:lnTo>
                <a:lnTo>
                  <a:pt x="0" y="1818131"/>
                </a:lnTo>
                <a:lnTo>
                  <a:pt x="140208" y="1818131"/>
                </a:lnTo>
                <a:lnTo>
                  <a:pt x="14020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99904" y="3811523"/>
            <a:ext cx="140335" cy="988060"/>
          </a:xfrm>
          <a:custGeom>
            <a:avLst/>
            <a:gdLst/>
            <a:ahLst/>
            <a:cxnLst/>
            <a:rect l="l" t="t" r="r" b="b"/>
            <a:pathLst>
              <a:path w="140334" h="988060">
                <a:moveTo>
                  <a:pt x="140207" y="0"/>
                </a:moveTo>
                <a:lnTo>
                  <a:pt x="0" y="0"/>
                </a:lnTo>
                <a:lnTo>
                  <a:pt x="0" y="987551"/>
                </a:lnTo>
                <a:lnTo>
                  <a:pt x="140207" y="987551"/>
                </a:lnTo>
                <a:lnTo>
                  <a:pt x="1402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63367" y="4626864"/>
            <a:ext cx="140335" cy="172720"/>
          </a:xfrm>
          <a:custGeom>
            <a:avLst/>
            <a:gdLst/>
            <a:ahLst/>
            <a:cxnLst/>
            <a:rect l="l" t="t" r="r" b="b"/>
            <a:pathLst>
              <a:path w="140335" h="172720">
                <a:moveTo>
                  <a:pt x="140207" y="0"/>
                </a:moveTo>
                <a:lnTo>
                  <a:pt x="0" y="0"/>
                </a:lnTo>
                <a:lnTo>
                  <a:pt x="0" y="172212"/>
                </a:lnTo>
                <a:lnTo>
                  <a:pt x="140207" y="172212"/>
                </a:lnTo>
                <a:lnTo>
                  <a:pt x="140207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442459" y="4777740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40207" y="0"/>
                </a:lnTo>
              </a:path>
            </a:pathLst>
          </a:custGeom>
          <a:ln w="42671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320028" y="4796028"/>
            <a:ext cx="142240" cy="0"/>
          </a:xfrm>
          <a:custGeom>
            <a:avLst/>
            <a:gdLst/>
            <a:ahLst/>
            <a:cxnLst/>
            <a:rect l="l" t="t" r="r" b="b"/>
            <a:pathLst>
              <a:path w="142239">
                <a:moveTo>
                  <a:pt x="0" y="0"/>
                </a:moveTo>
                <a:lnTo>
                  <a:pt x="141732" y="0"/>
                </a:lnTo>
              </a:path>
            </a:pathLst>
          </a:custGeom>
          <a:ln w="6095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99119" y="4795265"/>
            <a:ext cx="142240" cy="0"/>
          </a:xfrm>
          <a:custGeom>
            <a:avLst/>
            <a:gdLst/>
            <a:ahLst/>
            <a:cxnLst/>
            <a:rect l="l" t="t" r="r" b="b"/>
            <a:pathLst>
              <a:path w="142240">
                <a:moveTo>
                  <a:pt x="0" y="0"/>
                </a:moveTo>
                <a:lnTo>
                  <a:pt x="141731" y="0"/>
                </a:lnTo>
              </a:path>
            </a:pathLst>
          </a:custGeom>
          <a:ln w="7619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41676" y="4151376"/>
            <a:ext cx="142240" cy="647700"/>
          </a:xfrm>
          <a:custGeom>
            <a:avLst/>
            <a:gdLst/>
            <a:ahLst/>
            <a:cxnLst/>
            <a:rect l="l" t="t" r="r" b="b"/>
            <a:pathLst>
              <a:path w="142239" h="647700">
                <a:moveTo>
                  <a:pt x="141731" y="0"/>
                </a:moveTo>
                <a:lnTo>
                  <a:pt x="0" y="0"/>
                </a:lnTo>
                <a:lnTo>
                  <a:pt x="0" y="647700"/>
                </a:lnTo>
                <a:lnTo>
                  <a:pt x="141731" y="647700"/>
                </a:lnTo>
                <a:lnTo>
                  <a:pt x="14173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620767" y="4300728"/>
            <a:ext cx="140335" cy="498475"/>
          </a:xfrm>
          <a:custGeom>
            <a:avLst/>
            <a:gdLst/>
            <a:ahLst/>
            <a:cxnLst/>
            <a:rect l="l" t="t" r="r" b="b"/>
            <a:pathLst>
              <a:path w="140335" h="498475">
                <a:moveTo>
                  <a:pt x="140208" y="0"/>
                </a:moveTo>
                <a:lnTo>
                  <a:pt x="0" y="0"/>
                </a:lnTo>
                <a:lnTo>
                  <a:pt x="0" y="498348"/>
                </a:lnTo>
                <a:lnTo>
                  <a:pt x="140208" y="498348"/>
                </a:lnTo>
                <a:lnTo>
                  <a:pt x="140208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99859" y="4201667"/>
            <a:ext cx="140335" cy="597535"/>
          </a:xfrm>
          <a:custGeom>
            <a:avLst/>
            <a:gdLst/>
            <a:ahLst/>
            <a:cxnLst/>
            <a:rect l="l" t="t" r="r" b="b"/>
            <a:pathLst>
              <a:path w="140334" h="597535">
                <a:moveTo>
                  <a:pt x="140208" y="0"/>
                </a:moveTo>
                <a:lnTo>
                  <a:pt x="0" y="0"/>
                </a:lnTo>
                <a:lnTo>
                  <a:pt x="0" y="597407"/>
                </a:lnTo>
                <a:lnTo>
                  <a:pt x="140208" y="597407"/>
                </a:lnTo>
                <a:lnTo>
                  <a:pt x="140208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77428" y="4346447"/>
            <a:ext cx="142240" cy="452755"/>
          </a:xfrm>
          <a:custGeom>
            <a:avLst/>
            <a:gdLst/>
            <a:ahLst/>
            <a:cxnLst/>
            <a:rect l="l" t="t" r="r" b="b"/>
            <a:pathLst>
              <a:path w="142240" h="452754">
                <a:moveTo>
                  <a:pt x="141731" y="0"/>
                </a:moveTo>
                <a:lnTo>
                  <a:pt x="0" y="0"/>
                </a:lnTo>
                <a:lnTo>
                  <a:pt x="0" y="452627"/>
                </a:lnTo>
                <a:lnTo>
                  <a:pt x="141731" y="452627"/>
                </a:lnTo>
                <a:lnTo>
                  <a:pt x="14173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256519" y="4340352"/>
            <a:ext cx="140335" cy="459105"/>
          </a:xfrm>
          <a:custGeom>
            <a:avLst/>
            <a:gdLst/>
            <a:ahLst/>
            <a:cxnLst/>
            <a:rect l="l" t="t" r="r" b="b"/>
            <a:pathLst>
              <a:path w="140334" h="459104">
                <a:moveTo>
                  <a:pt x="140207" y="0"/>
                </a:moveTo>
                <a:lnTo>
                  <a:pt x="0" y="0"/>
                </a:lnTo>
                <a:lnTo>
                  <a:pt x="0" y="458724"/>
                </a:lnTo>
                <a:lnTo>
                  <a:pt x="140207" y="458724"/>
                </a:lnTo>
                <a:lnTo>
                  <a:pt x="140207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21507" y="4026408"/>
            <a:ext cx="140335" cy="772795"/>
          </a:xfrm>
          <a:custGeom>
            <a:avLst/>
            <a:gdLst/>
            <a:ahLst/>
            <a:cxnLst/>
            <a:rect l="l" t="t" r="r" b="b"/>
            <a:pathLst>
              <a:path w="140335" h="772795">
                <a:moveTo>
                  <a:pt x="140208" y="0"/>
                </a:moveTo>
                <a:lnTo>
                  <a:pt x="0" y="0"/>
                </a:lnTo>
                <a:lnTo>
                  <a:pt x="0" y="772668"/>
                </a:lnTo>
                <a:lnTo>
                  <a:pt x="140208" y="772668"/>
                </a:lnTo>
                <a:lnTo>
                  <a:pt x="14020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220724" y="4568952"/>
            <a:ext cx="142240" cy="230504"/>
          </a:xfrm>
          <a:custGeom>
            <a:avLst/>
            <a:gdLst/>
            <a:ahLst/>
            <a:cxnLst/>
            <a:rect l="l" t="t" r="r" b="b"/>
            <a:pathLst>
              <a:path w="142240" h="230504">
                <a:moveTo>
                  <a:pt x="141731" y="0"/>
                </a:moveTo>
                <a:lnTo>
                  <a:pt x="0" y="0"/>
                </a:lnTo>
                <a:lnTo>
                  <a:pt x="0" y="230124"/>
                </a:lnTo>
                <a:lnTo>
                  <a:pt x="141731" y="230124"/>
                </a:lnTo>
                <a:lnTo>
                  <a:pt x="14173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99816" y="4690871"/>
            <a:ext cx="140335" cy="108585"/>
          </a:xfrm>
          <a:custGeom>
            <a:avLst/>
            <a:gdLst/>
            <a:ahLst/>
            <a:cxnLst/>
            <a:rect l="l" t="t" r="r" b="b"/>
            <a:pathLst>
              <a:path w="140335" h="108585">
                <a:moveTo>
                  <a:pt x="140207" y="0"/>
                </a:moveTo>
                <a:lnTo>
                  <a:pt x="0" y="0"/>
                </a:lnTo>
                <a:lnTo>
                  <a:pt x="0" y="108203"/>
                </a:lnTo>
                <a:lnTo>
                  <a:pt x="140207" y="108203"/>
                </a:lnTo>
                <a:lnTo>
                  <a:pt x="140207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978908" y="4779264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40207" y="0"/>
                </a:lnTo>
              </a:path>
            </a:pathLst>
          </a:custGeom>
          <a:ln w="39624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856476" y="4784597"/>
            <a:ext cx="142240" cy="0"/>
          </a:xfrm>
          <a:custGeom>
            <a:avLst/>
            <a:gdLst/>
            <a:ahLst/>
            <a:cxnLst/>
            <a:rect l="l" t="t" r="r" b="b"/>
            <a:pathLst>
              <a:path w="142240">
                <a:moveTo>
                  <a:pt x="0" y="0"/>
                </a:moveTo>
                <a:lnTo>
                  <a:pt x="141731" y="0"/>
                </a:lnTo>
              </a:path>
            </a:pathLst>
          </a:custGeom>
          <a:ln w="28956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735568" y="4776978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4">
                <a:moveTo>
                  <a:pt x="0" y="0"/>
                </a:moveTo>
                <a:lnTo>
                  <a:pt x="140207" y="0"/>
                </a:lnTo>
              </a:path>
            </a:pathLst>
          </a:custGeom>
          <a:ln w="4419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614659" y="4779264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4">
                <a:moveTo>
                  <a:pt x="0" y="0"/>
                </a:moveTo>
                <a:lnTo>
                  <a:pt x="140208" y="0"/>
                </a:lnTo>
              </a:path>
            </a:pathLst>
          </a:custGeom>
          <a:ln w="39624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00555" y="4620767"/>
            <a:ext cx="140335" cy="178435"/>
          </a:xfrm>
          <a:custGeom>
            <a:avLst/>
            <a:gdLst/>
            <a:ahLst/>
            <a:cxnLst/>
            <a:rect l="l" t="t" r="r" b="b"/>
            <a:pathLst>
              <a:path w="140334" h="178435">
                <a:moveTo>
                  <a:pt x="140207" y="0"/>
                </a:moveTo>
                <a:lnTo>
                  <a:pt x="0" y="0"/>
                </a:lnTo>
                <a:lnTo>
                  <a:pt x="0" y="178307"/>
                </a:lnTo>
                <a:lnTo>
                  <a:pt x="140207" y="178307"/>
                </a:lnTo>
                <a:lnTo>
                  <a:pt x="140207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78123" y="4770882"/>
            <a:ext cx="142240" cy="0"/>
          </a:xfrm>
          <a:custGeom>
            <a:avLst/>
            <a:gdLst/>
            <a:ahLst/>
            <a:cxnLst/>
            <a:rect l="l" t="t" r="r" b="b"/>
            <a:pathLst>
              <a:path w="142239">
                <a:moveTo>
                  <a:pt x="0" y="0"/>
                </a:moveTo>
                <a:lnTo>
                  <a:pt x="141731" y="0"/>
                </a:lnTo>
              </a:path>
            </a:pathLst>
          </a:custGeom>
          <a:ln w="56387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57215" y="4761738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40208" y="0"/>
                </a:lnTo>
              </a:path>
            </a:pathLst>
          </a:custGeom>
          <a:ln w="74675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036307" y="4690871"/>
            <a:ext cx="140335" cy="108585"/>
          </a:xfrm>
          <a:custGeom>
            <a:avLst/>
            <a:gdLst/>
            <a:ahLst/>
            <a:cxnLst/>
            <a:rect l="l" t="t" r="r" b="b"/>
            <a:pathLst>
              <a:path w="140334" h="108585">
                <a:moveTo>
                  <a:pt x="140208" y="0"/>
                </a:moveTo>
                <a:lnTo>
                  <a:pt x="0" y="0"/>
                </a:lnTo>
                <a:lnTo>
                  <a:pt x="0" y="108203"/>
                </a:lnTo>
                <a:lnTo>
                  <a:pt x="140208" y="108203"/>
                </a:lnTo>
                <a:lnTo>
                  <a:pt x="140208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13876" y="4593335"/>
            <a:ext cx="142240" cy="205740"/>
          </a:xfrm>
          <a:custGeom>
            <a:avLst/>
            <a:gdLst/>
            <a:ahLst/>
            <a:cxnLst/>
            <a:rect l="l" t="t" r="r" b="b"/>
            <a:pathLst>
              <a:path w="142240" h="205739">
                <a:moveTo>
                  <a:pt x="141731" y="0"/>
                </a:moveTo>
                <a:lnTo>
                  <a:pt x="0" y="0"/>
                </a:lnTo>
                <a:lnTo>
                  <a:pt x="0" y="205739"/>
                </a:lnTo>
                <a:lnTo>
                  <a:pt x="141731" y="205739"/>
                </a:lnTo>
                <a:lnTo>
                  <a:pt x="141731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0792968" y="4468367"/>
            <a:ext cx="140335" cy="330835"/>
          </a:xfrm>
          <a:custGeom>
            <a:avLst/>
            <a:gdLst/>
            <a:ahLst/>
            <a:cxnLst/>
            <a:rect l="l" t="t" r="r" b="b"/>
            <a:pathLst>
              <a:path w="140334" h="330835">
                <a:moveTo>
                  <a:pt x="140207" y="0"/>
                </a:moveTo>
                <a:lnTo>
                  <a:pt x="0" y="0"/>
                </a:lnTo>
                <a:lnTo>
                  <a:pt x="0" y="330707"/>
                </a:lnTo>
                <a:lnTo>
                  <a:pt x="140207" y="330707"/>
                </a:lnTo>
                <a:lnTo>
                  <a:pt x="140207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78863" y="4645152"/>
            <a:ext cx="140335" cy="154305"/>
          </a:xfrm>
          <a:custGeom>
            <a:avLst/>
            <a:gdLst/>
            <a:ahLst/>
            <a:cxnLst/>
            <a:rect l="l" t="t" r="r" b="b"/>
            <a:pathLst>
              <a:path w="140335" h="154304">
                <a:moveTo>
                  <a:pt x="140208" y="0"/>
                </a:moveTo>
                <a:lnTo>
                  <a:pt x="0" y="0"/>
                </a:lnTo>
                <a:lnTo>
                  <a:pt x="0" y="153924"/>
                </a:lnTo>
                <a:lnTo>
                  <a:pt x="140208" y="153924"/>
                </a:lnTo>
                <a:lnTo>
                  <a:pt x="140208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456432" y="4636008"/>
            <a:ext cx="142240" cy="163195"/>
          </a:xfrm>
          <a:custGeom>
            <a:avLst/>
            <a:gdLst/>
            <a:ahLst/>
            <a:cxnLst/>
            <a:rect l="l" t="t" r="r" b="b"/>
            <a:pathLst>
              <a:path w="142239" h="163195">
                <a:moveTo>
                  <a:pt x="141731" y="0"/>
                </a:moveTo>
                <a:lnTo>
                  <a:pt x="0" y="0"/>
                </a:lnTo>
                <a:lnTo>
                  <a:pt x="0" y="163068"/>
                </a:lnTo>
                <a:lnTo>
                  <a:pt x="141731" y="163068"/>
                </a:lnTo>
                <a:lnTo>
                  <a:pt x="141731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335523" y="4541520"/>
            <a:ext cx="140335" cy="257810"/>
          </a:xfrm>
          <a:custGeom>
            <a:avLst/>
            <a:gdLst/>
            <a:ahLst/>
            <a:cxnLst/>
            <a:rect l="l" t="t" r="r" b="b"/>
            <a:pathLst>
              <a:path w="140335" h="257810">
                <a:moveTo>
                  <a:pt x="140208" y="0"/>
                </a:moveTo>
                <a:lnTo>
                  <a:pt x="0" y="0"/>
                </a:lnTo>
                <a:lnTo>
                  <a:pt x="0" y="257555"/>
                </a:lnTo>
                <a:lnTo>
                  <a:pt x="140208" y="257555"/>
                </a:lnTo>
                <a:lnTo>
                  <a:pt x="140208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57172" y="4789932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40207" y="0"/>
                </a:lnTo>
              </a:path>
            </a:pathLst>
          </a:custGeom>
          <a:ln w="18287">
            <a:solidFill>
              <a:srgbClr val="9E470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636264" y="4687823"/>
            <a:ext cx="140335" cy="111760"/>
          </a:xfrm>
          <a:custGeom>
            <a:avLst/>
            <a:gdLst/>
            <a:ahLst/>
            <a:cxnLst/>
            <a:rect l="l" t="t" r="r" b="b"/>
            <a:pathLst>
              <a:path w="140335" h="111760">
                <a:moveTo>
                  <a:pt x="140208" y="0"/>
                </a:moveTo>
                <a:lnTo>
                  <a:pt x="0" y="0"/>
                </a:lnTo>
                <a:lnTo>
                  <a:pt x="0" y="111251"/>
                </a:lnTo>
                <a:lnTo>
                  <a:pt x="140208" y="111251"/>
                </a:lnTo>
                <a:lnTo>
                  <a:pt x="140208" y="0"/>
                </a:lnTo>
                <a:close/>
              </a:path>
            </a:pathLst>
          </a:custGeom>
          <a:solidFill>
            <a:srgbClr val="9E47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513832" y="4683252"/>
            <a:ext cx="142240" cy="116205"/>
          </a:xfrm>
          <a:custGeom>
            <a:avLst/>
            <a:gdLst/>
            <a:ahLst/>
            <a:cxnLst/>
            <a:rect l="l" t="t" r="r" b="b"/>
            <a:pathLst>
              <a:path w="142239" h="116204">
                <a:moveTo>
                  <a:pt x="141731" y="0"/>
                </a:moveTo>
                <a:lnTo>
                  <a:pt x="0" y="0"/>
                </a:lnTo>
                <a:lnTo>
                  <a:pt x="0" y="115824"/>
                </a:lnTo>
                <a:lnTo>
                  <a:pt x="141731" y="115824"/>
                </a:lnTo>
                <a:lnTo>
                  <a:pt x="141731" y="0"/>
                </a:lnTo>
                <a:close/>
              </a:path>
            </a:pathLst>
          </a:custGeom>
          <a:solidFill>
            <a:srgbClr val="9E47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392923" y="4706111"/>
            <a:ext cx="140335" cy="93345"/>
          </a:xfrm>
          <a:custGeom>
            <a:avLst/>
            <a:gdLst/>
            <a:ahLst/>
            <a:cxnLst/>
            <a:rect l="l" t="t" r="r" b="b"/>
            <a:pathLst>
              <a:path w="140334" h="93345">
                <a:moveTo>
                  <a:pt x="140207" y="0"/>
                </a:moveTo>
                <a:lnTo>
                  <a:pt x="0" y="0"/>
                </a:lnTo>
                <a:lnTo>
                  <a:pt x="0" y="92963"/>
                </a:lnTo>
                <a:lnTo>
                  <a:pt x="140207" y="92963"/>
                </a:lnTo>
                <a:lnTo>
                  <a:pt x="140207" y="0"/>
                </a:lnTo>
                <a:close/>
              </a:path>
            </a:pathLst>
          </a:custGeom>
          <a:solidFill>
            <a:srgbClr val="9E47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272016" y="4599432"/>
            <a:ext cx="140335" cy="200025"/>
          </a:xfrm>
          <a:custGeom>
            <a:avLst/>
            <a:gdLst/>
            <a:ahLst/>
            <a:cxnLst/>
            <a:rect l="l" t="t" r="r" b="b"/>
            <a:pathLst>
              <a:path w="140334" h="200025">
                <a:moveTo>
                  <a:pt x="140207" y="0"/>
                </a:moveTo>
                <a:lnTo>
                  <a:pt x="0" y="0"/>
                </a:lnTo>
                <a:lnTo>
                  <a:pt x="0" y="199644"/>
                </a:lnTo>
                <a:lnTo>
                  <a:pt x="140207" y="199644"/>
                </a:lnTo>
                <a:lnTo>
                  <a:pt x="140207" y="0"/>
                </a:lnTo>
                <a:close/>
              </a:path>
            </a:pathLst>
          </a:custGeom>
          <a:solidFill>
            <a:srgbClr val="9E47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1149583" y="4447032"/>
            <a:ext cx="142240" cy="352425"/>
          </a:xfrm>
          <a:custGeom>
            <a:avLst/>
            <a:gdLst/>
            <a:ahLst/>
            <a:cxnLst/>
            <a:rect l="l" t="t" r="r" b="b"/>
            <a:pathLst>
              <a:path w="142240" h="352425">
                <a:moveTo>
                  <a:pt x="141732" y="0"/>
                </a:moveTo>
                <a:lnTo>
                  <a:pt x="0" y="0"/>
                </a:lnTo>
                <a:lnTo>
                  <a:pt x="0" y="352044"/>
                </a:lnTo>
                <a:lnTo>
                  <a:pt x="141732" y="352044"/>
                </a:lnTo>
                <a:lnTo>
                  <a:pt x="141732" y="0"/>
                </a:lnTo>
                <a:close/>
              </a:path>
            </a:pathLst>
          </a:custGeom>
          <a:solidFill>
            <a:srgbClr val="9E47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14571" y="4795265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40207" y="0"/>
                </a:lnTo>
              </a:path>
            </a:pathLst>
          </a:custGeom>
          <a:ln w="7619">
            <a:solidFill>
              <a:srgbClr val="62626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571231" y="4798314"/>
            <a:ext cx="142240" cy="0"/>
          </a:xfrm>
          <a:custGeom>
            <a:avLst/>
            <a:gdLst/>
            <a:ahLst/>
            <a:cxnLst/>
            <a:rect l="l" t="t" r="r" b="b"/>
            <a:pathLst>
              <a:path w="142240">
                <a:moveTo>
                  <a:pt x="0" y="0"/>
                </a:moveTo>
                <a:lnTo>
                  <a:pt x="141732" y="0"/>
                </a:lnTo>
              </a:path>
            </a:pathLst>
          </a:custGeom>
          <a:ln w="3175">
            <a:solidFill>
              <a:srgbClr val="62626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450323" y="4765547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4">
                <a:moveTo>
                  <a:pt x="0" y="0"/>
                </a:moveTo>
                <a:lnTo>
                  <a:pt x="140207" y="0"/>
                </a:lnTo>
              </a:path>
            </a:pathLst>
          </a:custGeom>
          <a:ln w="67056">
            <a:solidFill>
              <a:srgbClr val="62626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329416" y="4379976"/>
            <a:ext cx="140335" cy="419100"/>
          </a:xfrm>
          <a:custGeom>
            <a:avLst/>
            <a:gdLst/>
            <a:ahLst/>
            <a:cxnLst/>
            <a:rect l="l" t="t" r="r" b="b"/>
            <a:pathLst>
              <a:path w="140334" h="419100">
                <a:moveTo>
                  <a:pt x="140207" y="0"/>
                </a:moveTo>
                <a:lnTo>
                  <a:pt x="0" y="0"/>
                </a:lnTo>
                <a:lnTo>
                  <a:pt x="0" y="419100"/>
                </a:lnTo>
                <a:lnTo>
                  <a:pt x="140207" y="419100"/>
                </a:lnTo>
                <a:lnTo>
                  <a:pt x="140207" y="0"/>
                </a:lnTo>
                <a:close/>
              </a:path>
            </a:pathLst>
          </a:custGeom>
          <a:solidFill>
            <a:srgbClr val="6262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52043" y="4799076"/>
            <a:ext cx="11271885" cy="0"/>
          </a:xfrm>
          <a:custGeom>
            <a:avLst/>
            <a:gdLst/>
            <a:ahLst/>
            <a:cxnLst/>
            <a:rect l="l" t="t" r="r" b="b"/>
            <a:pathLst>
              <a:path w="11271885">
                <a:moveTo>
                  <a:pt x="0" y="0"/>
                </a:moveTo>
                <a:lnTo>
                  <a:pt x="11271504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432003" y="2832049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38%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310764" y="214350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53%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189603" y="205016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56%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068314" y="242138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47%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947152" y="271767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41%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826243" y="354888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23316" y="3603752"/>
            <a:ext cx="2781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</a:t>
            </a:r>
            <a:r>
              <a:rPr sz="1200" spc="-135" dirty="0"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540254" y="4364482"/>
            <a:ext cx="2000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4</a:t>
            </a: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406265" y="4494657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285357" y="4530597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164194" y="4529708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0042906" y="4537075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84276" y="3866388"/>
            <a:ext cx="205740" cy="93281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33655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265"/>
              </a:spcBef>
            </a:pPr>
            <a:r>
              <a:rPr sz="1200" spc="-60" dirty="0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66952" y="3887216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668270" y="388874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14%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799076" y="3884676"/>
            <a:ext cx="142240" cy="91440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547108" y="4038345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11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678168" y="3564635"/>
            <a:ext cx="140335" cy="123444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425946" y="3938778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8557259" y="3514344"/>
            <a:ext cx="140335" cy="128524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8304656" y="4083811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0434828" y="3435096"/>
            <a:ext cx="142240" cy="136398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0183494" y="4077716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864108" y="4134104"/>
            <a:ext cx="354965" cy="665480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12700" rIns="0" bIns="0" rtlCol="0">
            <a:spAutoFit/>
          </a:bodyPr>
          <a:lstStyle/>
          <a:p>
            <a:pPr marL="154305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9</a:t>
            </a: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846958" y="3764102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17%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725670" y="362267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604507" y="3302330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28%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8483600" y="325107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29%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362438" y="317309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30%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042416" y="4306316"/>
            <a:ext cx="355600" cy="492759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12700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5</a:t>
            </a: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063620" y="4429125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</a:t>
            </a: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4942713" y="4496561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821551" y="4507738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700261" y="4491990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0579100" y="4496816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242564" y="4480941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121402" y="4462398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000113" y="4427296"/>
            <a:ext cx="21272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8878951" y="4330445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10758043" y="4206620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299964" y="4278883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7179056" y="4257802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9057893" y="4162170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10898505" y="4046296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latin typeface="Arial"/>
                <a:cs typeface="Arial"/>
              </a:rPr>
              <a:t>11%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421126" y="4374007"/>
            <a:ext cx="3917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latin typeface="Arial"/>
                <a:cs typeface="Arial"/>
              </a:rPr>
              <a:t>4</a:t>
            </a:r>
            <a:r>
              <a:rPr sz="1200" spc="-235" dirty="0">
                <a:latin typeface="Arial"/>
                <a:cs typeface="Arial"/>
              </a:rPr>
              <a:t>%</a:t>
            </a:r>
            <a:r>
              <a:rPr sz="1800" spc="-202" baseline="-18518" dirty="0">
                <a:latin typeface="Arial"/>
                <a:cs typeface="Arial"/>
              </a:rPr>
              <a:t>3%</a:t>
            </a:r>
            <a:endParaRPr sz="1800" baseline="-18518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5478907" y="4419676"/>
            <a:ext cx="21272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7214616" y="4520184"/>
            <a:ext cx="254635" cy="279400"/>
          </a:xfrm>
          <a:prstGeom prst="rect">
            <a:avLst/>
          </a:prstGeom>
          <a:solidFill>
            <a:srgbClr val="245E91"/>
          </a:solidFill>
        </p:spPr>
        <p:txBody>
          <a:bodyPr vert="horz" wrap="square" lIns="0" tIns="0" rIns="0" bIns="0" rtlCol="0">
            <a:spAutoFit/>
          </a:bodyPr>
          <a:lstStyle/>
          <a:p>
            <a:pPr algn="r">
              <a:lnSpc>
                <a:spcPts val="944"/>
              </a:lnSpc>
            </a:pPr>
            <a:r>
              <a:rPr sz="1200" spc="-60" dirty="0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7435342" y="4444365"/>
            <a:ext cx="1352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9093707" y="4424171"/>
            <a:ext cx="241935" cy="375285"/>
          </a:xfrm>
          <a:prstGeom prst="rect">
            <a:avLst/>
          </a:prstGeom>
          <a:solidFill>
            <a:srgbClr val="245E91"/>
          </a:solidFill>
        </p:spPr>
        <p:txBody>
          <a:bodyPr vert="horz" wrap="square" lIns="0" tIns="0" rIns="0" bIns="0" rtlCol="0">
            <a:spAutoFit/>
          </a:bodyPr>
          <a:lstStyle/>
          <a:p>
            <a:pPr algn="r">
              <a:lnSpc>
                <a:spcPts val="855"/>
              </a:lnSpc>
            </a:pPr>
            <a:r>
              <a:rPr sz="1200" spc="-60" dirty="0"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0971276" y="4309871"/>
            <a:ext cx="254635" cy="489584"/>
          </a:xfrm>
          <a:prstGeom prst="rect">
            <a:avLst/>
          </a:prstGeom>
          <a:solidFill>
            <a:srgbClr val="245E91"/>
          </a:solidFill>
        </p:spPr>
        <p:txBody>
          <a:bodyPr vert="horz" wrap="square" lIns="0" tIns="0" rIns="0" bIns="0" rtlCol="0">
            <a:spAutoFit/>
          </a:bodyPr>
          <a:lstStyle/>
          <a:p>
            <a:pPr algn="r">
              <a:lnSpc>
                <a:spcPts val="560"/>
              </a:lnSpc>
            </a:pPr>
            <a:r>
              <a:rPr sz="1200" spc="-55" dirty="0"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11193322" y="4185284"/>
            <a:ext cx="1352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4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363725" y="4357192"/>
            <a:ext cx="749300" cy="369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55"/>
              </a:lnSpc>
              <a:spcBef>
                <a:spcPts val="100"/>
              </a:spcBef>
            </a:pPr>
            <a:r>
              <a:rPr sz="1200" spc="-150" dirty="0">
                <a:latin typeface="Arial"/>
                <a:cs typeface="Arial"/>
              </a:rPr>
              <a:t>4%</a:t>
            </a:r>
            <a:r>
              <a:rPr sz="1800" spc="-225" baseline="-9259" dirty="0">
                <a:latin typeface="Arial"/>
                <a:cs typeface="Arial"/>
              </a:rPr>
              <a:t>3%</a:t>
            </a:r>
            <a:endParaRPr sz="1800" baseline="-9259">
              <a:latin typeface="Arial"/>
              <a:cs typeface="Arial"/>
            </a:endParaRPr>
          </a:p>
          <a:p>
            <a:pPr marL="369570">
              <a:lnSpc>
                <a:spcPts val="1355"/>
              </a:lnSpc>
            </a:pPr>
            <a:r>
              <a:rPr sz="1200" spc="-155" dirty="0">
                <a:latin typeface="Arial"/>
                <a:cs typeface="Arial"/>
              </a:rPr>
              <a:t>0%</a:t>
            </a:r>
            <a:r>
              <a:rPr sz="1800" spc="-232" baseline="-6944" dirty="0">
                <a:latin typeface="Arial"/>
                <a:cs typeface="Arial"/>
              </a:rPr>
              <a:t>0%</a:t>
            </a:r>
            <a:endParaRPr sz="1800" baseline="-6944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3778758" y="4528820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5657469" y="4537075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7536306" y="4536185"/>
            <a:ext cx="2133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0" dirty="0">
                <a:latin typeface="Arial"/>
                <a:cs typeface="Arial"/>
              </a:rPr>
              <a:t>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9314179" y="4336745"/>
            <a:ext cx="314325" cy="341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245"/>
              </a:lnSpc>
              <a:spcBef>
                <a:spcPts val="100"/>
              </a:spcBef>
            </a:pPr>
            <a:r>
              <a:rPr sz="1200" spc="-210" dirty="0">
                <a:latin typeface="Arial"/>
                <a:cs typeface="Arial"/>
              </a:rPr>
              <a:t>%</a:t>
            </a:r>
            <a:endParaRPr sz="1200">
              <a:latin typeface="Arial"/>
              <a:cs typeface="Arial"/>
            </a:endParaRPr>
          </a:p>
          <a:p>
            <a:pPr marL="113664">
              <a:lnSpc>
                <a:spcPts val="1245"/>
              </a:lnSpc>
            </a:pPr>
            <a:r>
              <a:rPr sz="1200" spc="-135" dirty="0">
                <a:latin typeface="Arial"/>
                <a:cs typeface="Arial"/>
              </a:rPr>
              <a:t>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11294109" y="4116704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latin typeface="Arial"/>
                <a:cs typeface="Arial"/>
              </a:rPr>
              <a:t>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912977" y="4876927"/>
            <a:ext cx="758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40" dirty="0">
                <a:latin typeface="Arial"/>
                <a:cs typeface="Arial"/>
              </a:rPr>
              <a:t>Até </a:t>
            </a:r>
            <a:r>
              <a:rPr sz="1200" spc="-65" dirty="0">
                <a:latin typeface="Arial"/>
                <a:cs typeface="Arial"/>
              </a:rPr>
              <a:t>24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spc="-75" dirty="0">
                <a:latin typeface="Arial"/>
                <a:cs typeface="Arial"/>
              </a:rPr>
              <a:t>anos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2932302" y="4876927"/>
            <a:ext cx="4762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25 </a:t>
            </a:r>
            <a:r>
              <a:rPr sz="1200" spc="-95" dirty="0">
                <a:latin typeface="Arial"/>
                <a:cs typeface="Arial"/>
              </a:rPr>
              <a:t>a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spc="-65" dirty="0">
                <a:latin typeface="Arial"/>
                <a:cs typeface="Arial"/>
              </a:rPr>
              <a:t>34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4811395" y="4876927"/>
            <a:ext cx="4762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35 </a:t>
            </a:r>
            <a:r>
              <a:rPr sz="1200" spc="-95" dirty="0">
                <a:latin typeface="Arial"/>
                <a:cs typeface="Arial"/>
              </a:rPr>
              <a:t>a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spc="-65" dirty="0">
                <a:latin typeface="Arial"/>
                <a:cs typeface="Arial"/>
              </a:rPr>
              <a:t>44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6690106" y="4876927"/>
            <a:ext cx="4762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45 </a:t>
            </a:r>
            <a:r>
              <a:rPr sz="1200" spc="-95" dirty="0">
                <a:latin typeface="Arial"/>
                <a:cs typeface="Arial"/>
              </a:rPr>
              <a:t>a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spc="-65" dirty="0">
                <a:latin typeface="Arial"/>
                <a:cs typeface="Arial"/>
              </a:rPr>
              <a:t>54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8568943" y="4876927"/>
            <a:ext cx="4762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55 </a:t>
            </a:r>
            <a:r>
              <a:rPr sz="1200" spc="-95" dirty="0">
                <a:latin typeface="Arial"/>
                <a:cs typeface="Arial"/>
              </a:rPr>
              <a:t>a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spc="-65" dirty="0">
                <a:latin typeface="Arial"/>
                <a:cs typeface="Arial"/>
              </a:rPr>
              <a:t>64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0443464" y="4876927"/>
            <a:ext cx="4851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65 </a:t>
            </a:r>
            <a:r>
              <a:rPr sz="1200" spc="-40" dirty="0">
                <a:latin typeface="Arial"/>
                <a:cs typeface="Arial"/>
              </a:rPr>
              <a:t>ou</a:t>
            </a:r>
            <a:r>
              <a:rPr sz="1200" spc="-150" dirty="0">
                <a:latin typeface="Arial"/>
                <a:cs typeface="Arial"/>
              </a:rPr>
              <a:t> </a:t>
            </a:r>
            <a:r>
              <a:rPr sz="1200" spc="-105" dirty="0">
                <a:latin typeface="Arial"/>
                <a:cs typeface="Arial"/>
              </a:rPr>
              <a:t>+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5261609" y="1725879"/>
            <a:ext cx="1452245" cy="2457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b="1" spc="-90" dirty="0">
                <a:latin typeface="Trebuchet MS"/>
                <a:cs typeface="Trebuchet MS"/>
              </a:rPr>
              <a:t>Ocupação</a:t>
            </a:r>
            <a:r>
              <a:rPr sz="1450" b="1" spc="-140" dirty="0">
                <a:latin typeface="Trebuchet MS"/>
                <a:cs typeface="Trebuchet MS"/>
              </a:rPr>
              <a:t> </a:t>
            </a:r>
            <a:r>
              <a:rPr sz="1450" b="1" spc="-90" dirty="0">
                <a:latin typeface="Trebuchet MS"/>
                <a:cs typeface="Trebuchet MS"/>
              </a:rPr>
              <a:t>Anterior</a:t>
            </a:r>
            <a:endParaRPr sz="1450">
              <a:latin typeface="Trebuchet MS"/>
              <a:cs typeface="Trebuchet MS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858011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19" h="83820">
                <a:moveTo>
                  <a:pt x="0" y="83819"/>
                </a:moveTo>
                <a:lnTo>
                  <a:pt x="83819" y="83819"/>
                </a:lnTo>
                <a:lnTo>
                  <a:pt x="83819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 txBox="1"/>
          <p:nvPr/>
        </p:nvSpPr>
        <p:spPr>
          <a:xfrm>
            <a:off x="966317" y="5674867"/>
            <a:ext cx="13741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latin typeface="Arial"/>
                <a:cs typeface="Arial"/>
              </a:rPr>
              <a:t>empregado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c/carteira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2464307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19" h="83820">
                <a:moveTo>
                  <a:pt x="0" y="83819"/>
                </a:moveTo>
                <a:lnTo>
                  <a:pt x="83819" y="83819"/>
                </a:lnTo>
                <a:lnTo>
                  <a:pt x="83819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2572892" y="5674867"/>
            <a:ext cx="65151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latin typeface="Arial"/>
                <a:cs typeface="Arial"/>
              </a:rPr>
              <a:t>es</a:t>
            </a:r>
            <a:r>
              <a:rPr sz="1200" spc="-40" dirty="0">
                <a:latin typeface="Arial"/>
                <a:cs typeface="Arial"/>
              </a:rPr>
              <a:t>tu</a:t>
            </a:r>
            <a:r>
              <a:rPr sz="1200" spc="-50" dirty="0">
                <a:latin typeface="Arial"/>
                <a:cs typeface="Arial"/>
              </a:rPr>
              <a:t>d</a:t>
            </a:r>
            <a:r>
              <a:rPr sz="1200" spc="-65" dirty="0">
                <a:latin typeface="Arial"/>
                <a:cs typeface="Arial"/>
              </a:rPr>
              <a:t>an</a:t>
            </a:r>
            <a:r>
              <a:rPr sz="1200" spc="55" dirty="0">
                <a:latin typeface="Arial"/>
                <a:cs typeface="Arial"/>
              </a:rPr>
              <a:t>t</a:t>
            </a:r>
            <a:r>
              <a:rPr sz="1200" spc="-70" dirty="0"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3349752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3457702" y="5674867"/>
            <a:ext cx="137223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latin typeface="Arial"/>
                <a:cs typeface="Arial"/>
              </a:rPr>
              <a:t>empregado</a:t>
            </a:r>
            <a:r>
              <a:rPr sz="1200" spc="-10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s/carteira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4951476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 txBox="1"/>
          <p:nvPr/>
        </p:nvSpPr>
        <p:spPr>
          <a:xfrm>
            <a:off x="5059807" y="5674867"/>
            <a:ext cx="5543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Arial"/>
                <a:cs typeface="Arial"/>
              </a:rPr>
              <a:t>Inf</a:t>
            </a:r>
            <a:r>
              <a:rPr sz="1200" spc="-35" dirty="0">
                <a:latin typeface="Arial"/>
                <a:cs typeface="Arial"/>
              </a:rPr>
              <a:t>ormal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5737859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 txBox="1"/>
          <p:nvPr/>
        </p:nvSpPr>
        <p:spPr>
          <a:xfrm>
            <a:off x="5846445" y="5674867"/>
            <a:ext cx="95313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5" dirty="0">
                <a:latin typeface="Arial"/>
                <a:cs typeface="Arial"/>
              </a:rPr>
              <a:t>desempregado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6923531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 txBox="1"/>
          <p:nvPr/>
        </p:nvSpPr>
        <p:spPr>
          <a:xfrm>
            <a:off x="7032117" y="5674867"/>
            <a:ext cx="73469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latin typeface="Arial"/>
                <a:cs typeface="Arial"/>
              </a:rPr>
              <a:t>emp</a:t>
            </a:r>
            <a:r>
              <a:rPr sz="1200" spc="-40" dirty="0">
                <a:latin typeface="Arial"/>
                <a:cs typeface="Arial"/>
              </a:rPr>
              <a:t>resário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7888223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7998079" y="5674867"/>
            <a:ext cx="83502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latin typeface="Arial"/>
                <a:cs typeface="Arial"/>
              </a:rPr>
              <a:t>dona de</a:t>
            </a:r>
            <a:r>
              <a:rPr sz="1200" spc="-155" dirty="0">
                <a:latin typeface="Arial"/>
                <a:cs typeface="Arial"/>
              </a:rPr>
              <a:t> </a:t>
            </a:r>
            <a:r>
              <a:rPr sz="1200" spc="-100" dirty="0">
                <a:latin typeface="Arial"/>
                <a:cs typeface="Arial"/>
              </a:rPr>
              <a:t>casa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8955023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9E47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 txBox="1"/>
          <p:nvPr/>
        </p:nvSpPr>
        <p:spPr>
          <a:xfrm>
            <a:off x="9065132" y="5674867"/>
            <a:ext cx="10217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40" dirty="0">
                <a:latin typeface="Arial"/>
                <a:cs typeface="Arial"/>
              </a:rPr>
              <a:t>servidor</a:t>
            </a:r>
            <a:r>
              <a:rPr sz="1200" spc="-110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público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9" name="object 129"/>
          <p:cNvSpPr/>
          <p:nvPr/>
        </p:nvSpPr>
        <p:spPr>
          <a:xfrm>
            <a:off x="10209276" y="5753100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20" y="83819"/>
                </a:lnTo>
                <a:lnTo>
                  <a:pt x="83820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6262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10319131" y="5674867"/>
            <a:ext cx="7594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latin typeface="Arial"/>
                <a:cs typeface="Arial"/>
              </a:rPr>
              <a:t>aposentado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1365" y="267970"/>
            <a:ext cx="151130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Resumo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06120" y="848359"/>
            <a:ext cx="11422380" cy="5361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Em 2018, o Brasil </a:t>
            </a:r>
            <a:r>
              <a:rPr sz="1400" spc="-5" dirty="0">
                <a:latin typeface="Arial"/>
                <a:cs typeface="Arial"/>
              </a:rPr>
              <a:t>teve </a:t>
            </a:r>
            <a:r>
              <a:rPr sz="1400" dirty="0">
                <a:latin typeface="Arial"/>
                <a:cs typeface="Arial"/>
              </a:rPr>
              <a:t>a 10ª </a:t>
            </a:r>
            <a:r>
              <a:rPr sz="1400" spc="-5" dirty="0">
                <a:latin typeface="Arial"/>
                <a:cs typeface="Arial"/>
              </a:rPr>
              <a:t>maior </a:t>
            </a:r>
            <a:r>
              <a:rPr sz="1400" dirty="0">
                <a:latin typeface="Arial"/>
                <a:cs typeface="Arial"/>
              </a:rPr>
              <a:t>proporção de </a:t>
            </a:r>
            <a:r>
              <a:rPr sz="1400" spc="-5" dirty="0">
                <a:latin typeface="Arial"/>
                <a:cs typeface="Arial"/>
              </a:rPr>
              <a:t>Empreendedores </a:t>
            </a:r>
            <a:r>
              <a:rPr sz="1400" dirty="0">
                <a:latin typeface="Arial"/>
                <a:cs typeface="Arial"/>
              </a:rPr>
              <a:t>Iniciais com 18-24 anos</a:t>
            </a:r>
            <a:r>
              <a:rPr sz="1400" spc="-2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(em 49 países).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Em 2018, o Brasil </a:t>
            </a:r>
            <a:r>
              <a:rPr sz="1400" spc="-5" dirty="0">
                <a:latin typeface="Arial"/>
                <a:cs typeface="Arial"/>
              </a:rPr>
              <a:t>teve </a:t>
            </a:r>
            <a:r>
              <a:rPr sz="1400" dirty="0">
                <a:latin typeface="Arial"/>
                <a:cs typeface="Arial"/>
              </a:rPr>
              <a:t>a 33ª </a:t>
            </a:r>
            <a:r>
              <a:rPr sz="1400" spc="-5" dirty="0">
                <a:latin typeface="Arial"/>
                <a:cs typeface="Arial"/>
              </a:rPr>
              <a:t>maior </a:t>
            </a:r>
            <a:r>
              <a:rPr sz="1400" dirty="0">
                <a:latin typeface="Arial"/>
                <a:cs typeface="Arial"/>
              </a:rPr>
              <a:t>proporção de </a:t>
            </a:r>
            <a:r>
              <a:rPr sz="1400" spc="-5" dirty="0">
                <a:latin typeface="Arial"/>
                <a:cs typeface="Arial"/>
              </a:rPr>
              <a:t>Empreendedores </a:t>
            </a:r>
            <a:r>
              <a:rPr sz="1400" dirty="0">
                <a:latin typeface="Arial"/>
                <a:cs typeface="Arial"/>
              </a:rPr>
              <a:t>Iniciais com 54-65 anos</a:t>
            </a:r>
            <a:r>
              <a:rPr sz="1400" spc="-2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(em 49 países).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faixa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maior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proporção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Empreendedores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Iniciais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“por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oportunidade”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é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faixa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jovem </a:t>
            </a:r>
            <a:r>
              <a:rPr sz="1400" spc="5" dirty="0">
                <a:latin typeface="Arial"/>
                <a:cs typeface="Arial"/>
              </a:rPr>
              <a:t>(18-34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anos)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As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proporções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de Donos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Negócio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“até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24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anos”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“65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anos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ou </a:t>
            </a:r>
            <a:r>
              <a:rPr sz="1400" dirty="0">
                <a:latin typeface="Arial"/>
                <a:cs typeface="Arial"/>
              </a:rPr>
              <a:t>+”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são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respectivamente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7%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 8%</a:t>
            </a:r>
            <a:r>
              <a:rPr sz="1400" spc="-5" dirty="0">
                <a:latin typeface="Arial"/>
                <a:cs typeface="Arial"/>
              </a:rPr>
              <a:t> do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total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de Donos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de</a:t>
            </a:r>
            <a:r>
              <a:rPr sz="1400" dirty="0">
                <a:latin typeface="Arial"/>
                <a:cs typeface="Arial"/>
              </a:rPr>
              <a:t> Negócio.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spc="-5" dirty="0">
                <a:latin typeface="Arial"/>
                <a:cs typeface="Arial"/>
              </a:rPr>
              <a:t>RR </a:t>
            </a:r>
            <a:r>
              <a:rPr sz="1400" dirty="0">
                <a:latin typeface="Arial"/>
                <a:cs typeface="Arial"/>
              </a:rPr>
              <a:t>é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estado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maior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(11%).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SC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é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estado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menor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(5%)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spc="-5" dirty="0">
                <a:latin typeface="Arial"/>
                <a:cs typeface="Arial"/>
              </a:rPr>
              <a:t>MS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é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estado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maior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D.N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60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(10%).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AP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é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estado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menor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(3%)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participação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relativa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das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mulheres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cresce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nas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faixas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jovens.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Chega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35%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faixa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participação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relativa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das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negros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cresce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nas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faixas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jovens.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Chega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61%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faixa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400" spc="-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escolaridade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 </a:t>
            </a:r>
            <a:r>
              <a:rPr sz="1400" dirty="0">
                <a:latin typeface="Arial"/>
                <a:cs typeface="Arial"/>
              </a:rPr>
              <a:t>é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maior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entre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jovens</a:t>
            </a:r>
            <a:r>
              <a:rPr sz="1400" dirty="0">
                <a:latin typeface="Arial"/>
                <a:cs typeface="Arial"/>
              </a:rPr>
              <a:t> 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menor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entre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velhos.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Entre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os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24</a:t>
            </a:r>
            <a:r>
              <a:rPr sz="140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anos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predominam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“filhos”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(como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posição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no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domicílio).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Entre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os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65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anos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ou </a:t>
            </a:r>
            <a:r>
              <a:rPr sz="1400" dirty="0">
                <a:latin typeface="Arial"/>
                <a:cs typeface="Arial"/>
              </a:rPr>
              <a:t>+ </a:t>
            </a:r>
            <a:r>
              <a:rPr sz="1400" spc="-5" dirty="0">
                <a:latin typeface="Arial"/>
                <a:cs typeface="Arial"/>
              </a:rPr>
              <a:t>predominam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“chefes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20" dirty="0">
                <a:latin typeface="Arial"/>
                <a:cs typeface="Arial"/>
              </a:rPr>
              <a:t>de</a:t>
            </a:r>
            <a:r>
              <a:rPr sz="1400" spc="-5" dirty="0">
                <a:latin typeface="Arial"/>
                <a:cs typeface="Arial"/>
              </a:rPr>
              <a:t> família”.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52%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estão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no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negócio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há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menos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anos.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91%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estão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há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são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 que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tem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menor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CNPJ.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são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que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trabalham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menos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horas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por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semana.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61%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têm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um</a:t>
            </a:r>
            <a:r>
              <a:rPr sz="1400" spc="-5" dirty="0">
                <a:latin typeface="Arial"/>
                <a:cs typeface="Arial"/>
              </a:rPr>
              <a:t> rendimento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1</a:t>
            </a:r>
            <a:r>
              <a:rPr sz="1400" spc="-5" dirty="0">
                <a:latin typeface="Arial"/>
                <a:cs typeface="Arial"/>
              </a:rPr>
              <a:t> SM.</a:t>
            </a:r>
            <a:r>
              <a:rPr sz="1400" dirty="0">
                <a:latin typeface="Arial"/>
                <a:cs typeface="Arial"/>
              </a:rPr>
              <a:t> 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são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que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têm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maior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5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SM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mais.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destacam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pela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alta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que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trabalha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em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local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designado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pelo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cliente.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</a:t>
            </a:r>
            <a:r>
              <a:rPr sz="1400" dirty="0">
                <a:latin typeface="Arial"/>
                <a:cs typeface="Arial"/>
              </a:rPr>
              <a:t> 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65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ou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alta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proporção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que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trabalha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em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fazenda,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sítio,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granja,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chácara”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no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domicílio.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</a:t>
            </a:r>
            <a:r>
              <a:rPr sz="1400" dirty="0">
                <a:latin typeface="Arial"/>
                <a:cs typeface="Arial"/>
              </a:rPr>
              <a:t> 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têm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dirty="0">
                <a:latin typeface="Arial"/>
                <a:cs typeface="Arial"/>
              </a:rPr>
              <a:t> alta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Conta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Própria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(94%).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</a:t>
            </a:r>
            <a:r>
              <a:rPr sz="1400" dirty="0">
                <a:latin typeface="Arial"/>
                <a:cs typeface="Arial"/>
              </a:rPr>
              <a:t> 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têm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5" dirty="0">
                <a:latin typeface="Arial"/>
                <a:cs typeface="Arial"/>
              </a:rPr>
              <a:t> mais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alta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Empregadores (82%)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</a:t>
            </a:r>
            <a:r>
              <a:rPr sz="1400" dirty="0">
                <a:latin typeface="Arial"/>
                <a:cs typeface="Arial"/>
              </a:rPr>
              <a:t> com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têm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poucos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empregados.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60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têm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maior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empregados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mais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Empresários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34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são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informatizados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que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Empresários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24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são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que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mais</a:t>
            </a:r>
            <a:r>
              <a:rPr sz="1400" dirty="0">
                <a:latin typeface="Arial"/>
                <a:cs typeface="Arial"/>
              </a:rPr>
              <a:t> registram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eletronicamente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gestão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financeira.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 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usam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muito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caderno.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MEI </a:t>
            </a:r>
            <a:r>
              <a:rPr sz="1400" dirty="0">
                <a:latin typeface="Arial"/>
                <a:cs typeface="Arial"/>
              </a:rPr>
              <a:t>superam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D.N. </a:t>
            </a:r>
            <a:r>
              <a:rPr sz="1400" dirty="0">
                <a:latin typeface="Arial"/>
                <a:cs typeface="Arial"/>
              </a:rPr>
              <a:t>em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termos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mulheres.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Porém,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faixa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é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que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menos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mulheres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MEI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até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34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têm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escolaridade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superior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MEI</a:t>
            </a:r>
            <a:r>
              <a:rPr sz="1400" dirty="0">
                <a:latin typeface="Arial"/>
                <a:cs typeface="Arial"/>
              </a:rPr>
              <a:t> de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18-24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abrem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principalmente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porque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desejam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independentes.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MEI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 +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porque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precisam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uma </a:t>
            </a:r>
            <a:r>
              <a:rPr sz="1400" dirty="0">
                <a:latin typeface="Arial"/>
                <a:cs typeface="Arial"/>
              </a:rPr>
              <a:t>fonte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 renda</a:t>
            </a:r>
            <a:endParaRPr sz="14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/>
                <a:cs typeface="Arial"/>
              </a:rPr>
              <a:t>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MEI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18-24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possuem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mais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alta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estudantes.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MEI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com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65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anos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+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tem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mais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alta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proporção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informais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5" dirty="0">
                <a:latin typeface="Arial"/>
                <a:cs typeface="Arial"/>
              </a:rPr>
              <a:t>(como</a:t>
            </a:r>
            <a:endParaRPr sz="140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ocupação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anterior).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2491" y="1215009"/>
            <a:ext cx="19621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90" dirty="0">
                <a:solidFill>
                  <a:srgbClr val="000000"/>
                </a:solidFill>
                <a:latin typeface="Trebuchet MS"/>
                <a:cs typeface="Trebuchet MS"/>
              </a:rPr>
              <a:t>Bibliografia</a:t>
            </a:r>
            <a:r>
              <a:rPr sz="1800" b="1" spc="-19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sz="1800" b="1" spc="-110" dirty="0">
                <a:solidFill>
                  <a:srgbClr val="000000"/>
                </a:solidFill>
                <a:latin typeface="Trebuchet MS"/>
                <a:cs typeface="Trebuchet MS"/>
              </a:rPr>
              <a:t>utilizada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6934" y="2153869"/>
            <a:ext cx="9819005" cy="1489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b="1" spc="-65" dirty="0">
                <a:latin typeface="Trebuchet MS"/>
                <a:cs typeface="Trebuchet MS"/>
              </a:rPr>
              <a:t>Data </a:t>
            </a:r>
            <a:r>
              <a:rPr sz="1600" b="1" spc="-95" dirty="0">
                <a:latin typeface="Trebuchet MS"/>
                <a:cs typeface="Trebuchet MS"/>
              </a:rPr>
              <a:t>Sebrae</a:t>
            </a:r>
            <a:r>
              <a:rPr sz="1600" spc="-95" dirty="0">
                <a:latin typeface="Arial"/>
                <a:cs typeface="Arial"/>
              </a:rPr>
              <a:t>.</a:t>
            </a:r>
            <a:r>
              <a:rPr sz="1600" spc="-140" dirty="0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sz="16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http://datasebrae.com.br/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b="1" spc="-70" dirty="0">
                <a:latin typeface="Trebuchet MS"/>
                <a:cs typeface="Trebuchet MS"/>
              </a:rPr>
              <a:t>IBGE </a:t>
            </a:r>
            <a:r>
              <a:rPr sz="1600" b="1" spc="-114" dirty="0">
                <a:latin typeface="Trebuchet MS"/>
                <a:cs typeface="Trebuchet MS"/>
              </a:rPr>
              <a:t>(2018)</a:t>
            </a:r>
            <a:r>
              <a:rPr sz="1600" spc="-114" dirty="0">
                <a:latin typeface="Arial"/>
                <a:cs typeface="Arial"/>
              </a:rPr>
              <a:t>, </a:t>
            </a:r>
            <a:r>
              <a:rPr sz="1600" spc="-90" dirty="0">
                <a:latin typeface="Arial"/>
                <a:cs typeface="Arial"/>
              </a:rPr>
              <a:t>“Pesquisa </a:t>
            </a:r>
            <a:r>
              <a:rPr sz="1600" spc="-75" dirty="0">
                <a:latin typeface="Arial"/>
                <a:cs typeface="Arial"/>
              </a:rPr>
              <a:t>Nacional </a:t>
            </a:r>
            <a:r>
              <a:rPr sz="1600" spc="-30" dirty="0">
                <a:latin typeface="Arial"/>
                <a:cs typeface="Arial"/>
              </a:rPr>
              <a:t>por </a:t>
            </a:r>
            <a:r>
              <a:rPr sz="1600" spc="-85" dirty="0">
                <a:latin typeface="Arial"/>
                <a:cs typeface="Arial"/>
              </a:rPr>
              <a:t>Amostras </a:t>
            </a:r>
            <a:r>
              <a:rPr sz="1600" spc="-80" dirty="0">
                <a:latin typeface="Arial"/>
                <a:cs typeface="Arial"/>
              </a:rPr>
              <a:t>de </a:t>
            </a:r>
            <a:r>
              <a:rPr sz="1600" spc="-75" dirty="0">
                <a:latin typeface="Arial"/>
                <a:cs typeface="Arial"/>
              </a:rPr>
              <a:t>Domicílios </a:t>
            </a:r>
            <a:r>
              <a:rPr sz="1600" spc="-65" dirty="0">
                <a:latin typeface="Arial"/>
                <a:cs typeface="Arial"/>
              </a:rPr>
              <a:t>Continua”, </a:t>
            </a:r>
            <a:r>
              <a:rPr sz="1600" spc="-105" dirty="0">
                <a:latin typeface="Arial"/>
                <a:cs typeface="Arial"/>
              </a:rPr>
              <a:t>IV </a:t>
            </a:r>
            <a:r>
              <a:rPr sz="1600" spc="-30" dirty="0">
                <a:latin typeface="Arial"/>
                <a:cs typeface="Arial"/>
              </a:rPr>
              <a:t>trimestre </a:t>
            </a:r>
            <a:r>
              <a:rPr sz="1600" spc="-80" dirty="0">
                <a:latin typeface="Arial"/>
                <a:cs typeface="Arial"/>
              </a:rPr>
              <a:t>de</a:t>
            </a:r>
            <a:r>
              <a:rPr sz="1600" spc="-130" dirty="0">
                <a:latin typeface="Arial"/>
                <a:cs typeface="Arial"/>
              </a:rPr>
              <a:t> </a:t>
            </a:r>
            <a:r>
              <a:rPr sz="1600" spc="-80" dirty="0">
                <a:latin typeface="Arial"/>
                <a:cs typeface="Arial"/>
              </a:rPr>
              <a:t>2018.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b="1" spc="-55" dirty="0">
                <a:latin typeface="Trebuchet MS"/>
                <a:cs typeface="Trebuchet MS"/>
              </a:rPr>
              <a:t>IBQP </a:t>
            </a:r>
            <a:r>
              <a:rPr sz="1600" b="1" spc="-114" dirty="0">
                <a:latin typeface="Trebuchet MS"/>
                <a:cs typeface="Trebuchet MS"/>
              </a:rPr>
              <a:t>(2018)</a:t>
            </a:r>
            <a:r>
              <a:rPr sz="1600" spc="-114" dirty="0">
                <a:latin typeface="Arial"/>
                <a:cs typeface="Arial"/>
              </a:rPr>
              <a:t>, </a:t>
            </a:r>
            <a:r>
              <a:rPr sz="1600" spc="-65" dirty="0">
                <a:latin typeface="Arial"/>
                <a:cs typeface="Arial"/>
              </a:rPr>
              <a:t>“Empreendedorismo </a:t>
            </a:r>
            <a:r>
              <a:rPr sz="1600" spc="-55" dirty="0">
                <a:latin typeface="Arial"/>
                <a:cs typeface="Arial"/>
              </a:rPr>
              <a:t>no </a:t>
            </a:r>
            <a:r>
              <a:rPr sz="1600" spc="-70" dirty="0">
                <a:latin typeface="Arial"/>
                <a:cs typeface="Arial"/>
              </a:rPr>
              <a:t>Brasil”. </a:t>
            </a:r>
            <a:r>
              <a:rPr sz="1600" i="1" spc="-90" dirty="0">
                <a:latin typeface="Trebuchet MS"/>
                <a:cs typeface="Trebuchet MS"/>
              </a:rPr>
              <a:t>Global </a:t>
            </a:r>
            <a:r>
              <a:rPr sz="1600" i="1" spc="-95" dirty="0">
                <a:latin typeface="Trebuchet MS"/>
                <a:cs typeface="Trebuchet MS"/>
              </a:rPr>
              <a:t>Entrepreneurship</a:t>
            </a:r>
            <a:r>
              <a:rPr sz="1600" i="1" spc="-40" dirty="0">
                <a:latin typeface="Trebuchet MS"/>
                <a:cs typeface="Trebuchet MS"/>
              </a:rPr>
              <a:t> </a:t>
            </a:r>
            <a:r>
              <a:rPr sz="1600" i="1" spc="-55" dirty="0">
                <a:latin typeface="Trebuchet MS"/>
                <a:cs typeface="Trebuchet MS"/>
              </a:rPr>
              <a:t>Monitor</a:t>
            </a:r>
            <a:r>
              <a:rPr sz="1600" spc="-5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b="1" spc="-55" dirty="0">
                <a:latin typeface="Trebuchet MS"/>
                <a:cs typeface="Trebuchet MS"/>
              </a:rPr>
              <a:t>IBQP </a:t>
            </a:r>
            <a:r>
              <a:rPr sz="1600" b="1" spc="-114" dirty="0">
                <a:latin typeface="Trebuchet MS"/>
                <a:cs typeface="Trebuchet MS"/>
              </a:rPr>
              <a:t>(2018)</a:t>
            </a:r>
            <a:r>
              <a:rPr sz="1600" spc="-114" dirty="0">
                <a:latin typeface="Arial"/>
                <a:cs typeface="Arial"/>
              </a:rPr>
              <a:t>, </a:t>
            </a:r>
            <a:r>
              <a:rPr sz="1600" spc="-65" dirty="0">
                <a:latin typeface="Arial"/>
                <a:cs typeface="Arial"/>
              </a:rPr>
              <a:t>“Empreendedorismo </a:t>
            </a:r>
            <a:r>
              <a:rPr sz="1600" spc="-55" dirty="0">
                <a:latin typeface="Arial"/>
                <a:cs typeface="Arial"/>
              </a:rPr>
              <a:t>no </a:t>
            </a:r>
            <a:r>
              <a:rPr sz="1600" spc="-75" dirty="0">
                <a:latin typeface="Arial"/>
                <a:cs typeface="Arial"/>
              </a:rPr>
              <a:t>Brasil: </a:t>
            </a:r>
            <a:r>
              <a:rPr sz="1600" spc="-25" dirty="0">
                <a:latin typeface="Arial"/>
                <a:cs typeface="Arial"/>
              </a:rPr>
              <a:t>relatório </a:t>
            </a:r>
            <a:r>
              <a:rPr sz="1600" spc="-70" dirty="0">
                <a:latin typeface="Arial"/>
                <a:cs typeface="Arial"/>
              </a:rPr>
              <a:t>executivo </a:t>
            </a:r>
            <a:r>
              <a:rPr sz="1600" spc="-80" dirty="0">
                <a:latin typeface="Arial"/>
                <a:cs typeface="Arial"/>
              </a:rPr>
              <a:t>2018. </a:t>
            </a:r>
            <a:r>
              <a:rPr sz="1600" spc="-165" dirty="0">
                <a:latin typeface="Arial"/>
                <a:cs typeface="Arial"/>
              </a:rPr>
              <a:t>GEM </a:t>
            </a:r>
            <a:r>
              <a:rPr sz="1600" spc="-80" dirty="0">
                <a:latin typeface="Arial"/>
                <a:cs typeface="Arial"/>
              </a:rPr>
              <a:t>(</a:t>
            </a:r>
            <a:r>
              <a:rPr sz="1600" i="1" spc="-80" dirty="0">
                <a:latin typeface="Trebuchet MS"/>
                <a:cs typeface="Trebuchet MS"/>
              </a:rPr>
              <a:t>Global </a:t>
            </a:r>
            <a:r>
              <a:rPr sz="1600" i="1" spc="-95" dirty="0">
                <a:latin typeface="Trebuchet MS"/>
                <a:cs typeface="Trebuchet MS"/>
              </a:rPr>
              <a:t>Entrepreneurship </a:t>
            </a:r>
            <a:r>
              <a:rPr sz="1600" i="1" spc="-60" dirty="0">
                <a:latin typeface="Trebuchet MS"/>
                <a:cs typeface="Trebuchet MS"/>
              </a:rPr>
              <a:t>Monitor</a:t>
            </a:r>
            <a:r>
              <a:rPr sz="1600" i="1" spc="-200" dirty="0">
                <a:latin typeface="Trebuchet MS"/>
                <a:cs typeface="Trebuchet MS"/>
              </a:rPr>
              <a:t> </a:t>
            </a:r>
            <a:r>
              <a:rPr sz="1600" i="1" spc="-15" dirty="0">
                <a:latin typeface="Trebuchet MS"/>
                <a:cs typeface="Trebuchet MS"/>
              </a:rPr>
              <a:t>GEM</a:t>
            </a:r>
            <a:r>
              <a:rPr sz="1600" spc="-15" dirty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b="1" spc="-85" dirty="0">
                <a:latin typeface="Trebuchet MS"/>
                <a:cs typeface="Trebuchet MS"/>
              </a:rPr>
              <a:t>SEBRAE </a:t>
            </a:r>
            <a:r>
              <a:rPr sz="1600" b="1" spc="-114" dirty="0">
                <a:latin typeface="Trebuchet MS"/>
                <a:cs typeface="Trebuchet MS"/>
              </a:rPr>
              <a:t>(2017)</a:t>
            </a:r>
            <a:r>
              <a:rPr sz="1600" spc="-114" dirty="0">
                <a:latin typeface="Arial"/>
                <a:cs typeface="Arial"/>
              </a:rPr>
              <a:t>, </a:t>
            </a:r>
            <a:r>
              <a:rPr sz="1600" spc="-35" dirty="0">
                <a:latin typeface="Arial"/>
                <a:cs typeface="Arial"/>
              </a:rPr>
              <a:t>“O </a:t>
            </a:r>
            <a:r>
              <a:rPr sz="1600" spc="-50" dirty="0">
                <a:latin typeface="Arial"/>
                <a:cs typeface="Arial"/>
              </a:rPr>
              <a:t>Perfil </a:t>
            </a:r>
            <a:r>
              <a:rPr sz="1600" spc="-55" dirty="0">
                <a:latin typeface="Arial"/>
                <a:cs typeface="Arial"/>
              </a:rPr>
              <a:t>do Microempreendedor </a:t>
            </a:r>
            <a:r>
              <a:rPr sz="1600" spc="-45" dirty="0">
                <a:latin typeface="Arial"/>
                <a:cs typeface="Arial"/>
              </a:rPr>
              <a:t>Individual”. </a:t>
            </a:r>
            <a:r>
              <a:rPr sz="1600" spc="-60" dirty="0">
                <a:latin typeface="Arial"/>
                <a:cs typeface="Arial"/>
              </a:rPr>
              <a:t>Relatório </a:t>
            </a:r>
            <a:r>
              <a:rPr sz="1600" spc="-80" dirty="0">
                <a:latin typeface="Arial"/>
                <a:cs typeface="Arial"/>
              </a:rPr>
              <a:t>de </a:t>
            </a:r>
            <a:r>
              <a:rPr sz="1600" spc="-95" dirty="0">
                <a:latin typeface="Arial"/>
                <a:cs typeface="Arial"/>
              </a:rPr>
              <a:t>pesquisa</a:t>
            </a:r>
            <a:r>
              <a:rPr sz="1600" spc="-210" dirty="0">
                <a:latin typeface="Arial"/>
                <a:cs typeface="Arial"/>
              </a:rPr>
              <a:t> </a:t>
            </a:r>
            <a:r>
              <a:rPr sz="1600" spc="-114" dirty="0">
                <a:latin typeface="Arial"/>
                <a:cs typeface="Arial"/>
              </a:rPr>
              <a:t>Sebrae.</a:t>
            </a:r>
            <a:endParaRPr sz="16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b="1" spc="-85" dirty="0">
                <a:latin typeface="Trebuchet MS"/>
                <a:cs typeface="Trebuchet MS"/>
              </a:rPr>
              <a:t>SEBRAE </a:t>
            </a:r>
            <a:r>
              <a:rPr sz="1600" b="1" spc="-114" dirty="0">
                <a:latin typeface="Trebuchet MS"/>
                <a:cs typeface="Trebuchet MS"/>
              </a:rPr>
              <a:t>(2018)</a:t>
            </a:r>
            <a:r>
              <a:rPr sz="1600" spc="-114" dirty="0">
                <a:latin typeface="Arial"/>
                <a:cs typeface="Arial"/>
              </a:rPr>
              <a:t>, </a:t>
            </a:r>
            <a:r>
              <a:rPr sz="1600" spc="-75" dirty="0">
                <a:latin typeface="Arial"/>
                <a:cs typeface="Arial"/>
              </a:rPr>
              <a:t>“Transformação </a:t>
            </a:r>
            <a:r>
              <a:rPr sz="1600" spc="-50" dirty="0">
                <a:latin typeface="Arial"/>
                <a:cs typeface="Arial"/>
              </a:rPr>
              <a:t>Digital </a:t>
            </a:r>
            <a:r>
              <a:rPr sz="1600" spc="-120" dirty="0">
                <a:latin typeface="Arial"/>
                <a:cs typeface="Arial"/>
              </a:rPr>
              <a:t>nas </a:t>
            </a:r>
            <a:r>
              <a:rPr sz="1600" spc="-110" dirty="0">
                <a:latin typeface="Arial"/>
                <a:cs typeface="Arial"/>
              </a:rPr>
              <a:t>MPE”. </a:t>
            </a:r>
            <a:r>
              <a:rPr sz="1600" spc="-60" dirty="0">
                <a:latin typeface="Arial"/>
                <a:cs typeface="Arial"/>
              </a:rPr>
              <a:t>Relatório </a:t>
            </a:r>
            <a:r>
              <a:rPr sz="1600" spc="-75" dirty="0">
                <a:latin typeface="Arial"/>
                <a:cs typeface="Arial"/>
              </a:rPr>
              <a:t>de </a:t>
            </a:r>
            <a:r>
              <a:rPr sz="1600" spc="-95" dirty="0">
                <a:latin typeface="Arial"/>
                <a:cs typeface="Arial"/>
              </a:rPr>
              <a:t>pesquisa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114" dirty="0">
                <a:latin typeface="Arial"/>
                <a:cs typeface="Arial"/>
              </a:rPr>
              <a:t>Sebrae.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17554" y="6228325"/>
            <a:ext cx="253365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</a:pPr>
            <a:r>
              <a:rPr sz="1800" spc="-10" dirty="0">
                <a:latin typeface="Arial"/>
                <a:cs typeface="Arial"/>
              </a:rPr>
              <a:t>29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50111" y="2040127"/>
            <a:ext cx="5996305" cy="53975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04"/>
              </a:spcBef>
            </a:pP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Este estudo é produto da </a:t>
            </a:r>
            <a:r>
              <a:rPr sz="1700" b="1" dirty="0">
                <a:solidFill>
                  <a:srgbClr val="FFFFFF"/>
                </a:solidFill>
                <a:latin typeface="Arial"/>
                <a:cs typeface="Arial"/>
              </a:rPr>
              <a:t>Unidade de Gestão Estratégica 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do  Sebrae Nacional.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50111" y="3593668"/>
            <a:ext cx="2631440" cy="12985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300"/>
              </a:lnSpc>
              <a:spcBef>
                <a:spcPts val="110"/>
              </a:spcBef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Mais informações com:  </a:t>
            </a:r>
            <a:r>
              <a:rPr sz="1800" b="1" spc="-50" dirty="0">
                <a:solidFill>
                  <a:srgbClr val="FFFFFF"/>
                </a:solidFill>
                <a:latin typeface="Trebuchet MS"/>
                <a:cs typeface="Trebuchet MS"/>
              </a:rPr>
              <a:t>Marco </a:t>
            </a:r>
            <a:r>
              <a:rPr sz="1800" b="1" spc="-100" dirty="0">
                <a:solidFill>
                  <a:srgbClr val="FFFFFF"/>
                </a:solidFill>
                <a:latin typeface="Trebuchet MS"/>
                <a:cs typeface="Trebuchet MS"/>
              </a:rPr>
              <a:t>Aurélio Bedê  </a:t>
            </a:r>
            <a:r>
              <a:rPr sz="16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marco.bede@sebrae.com.br </a:t>
            </a:r>
            <a:r>
              <a:rPr sz="16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10" dirty="0">
                <a:solidFill>
                  <a:srgbClr val="FFFFFF"/>
                </a:solidFill>
                <a:latin typeface="Trebuchet MS"/>
                <a:cs typeface="Trebuchet MS"/>
              </a:rPr>
              <a:t>Kennyston </a:t>
            </a:r>
            <a:r>
              <a:rPr sz="1800" b="1" spc="-95" dirty="0">
                <a:solidFill>
                  <a:srgbClr val="FFFFFF"/>
                </a:solidFill>
                <a:latin typeface="Trebuchet MS"/>
                <a:cs typeface="Trebuchet MS"/>
              </a:rPr>
              <a:t>Costa </a:t>
            </a:r>
            <a:r>
              <a:rPr sz="1800" b="1" spc="-110" dirty="0">
                <a:solidFill>
                  <a:srgbClr val="FFFFFF"/>
                </a:solidFill>
                <a:latin typeface="Trebuchet MS"/>
                <a:cs typeface="Trebuchet MS"/>
              </a:rPr>
              <a:t>Lago  </a:t>
            </a:r>
            <a:r>
              <a:rPr sz="16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kennyston.lago@sebrae.com.br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71372" y="5465064"/>
            <a:ext cx="1431036" cy="7162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8355" y="435940"/>
            <a:ext cx="90360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" dirty="0"/>
              <a:t>Empreendedorismo </a:t>
            </a:r>
            <a:r>
              <a:rPr spc="40" dirty="0"/>
              <a:t>18-24 </a:t>
            </a:r>
            <a:r>
              <a:rPr spc="55" dirty="0"/>
              <a:t>anos </a:t>
            </a:r>
            <a:r>
              <a:rPr spc="100" dirty="0"/>
              <a:t>no </a:t>
            </a:r>
            <a:r>
              <a:rPr spc="75" dirty="0"/>
              <a:t>mundo</a:t>
            </a:r>
            <a:r>
              <a:rPr spc="70" dirty="0"/>
              <a:t> </a:t>
            </a:r>
            <a:r>
              <a:rPr spc="-220" dirty="0"/>
              <a:t>(GEM)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1687" y="1289303"/>
            <a:ext cx="11448415" cy="83058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No Brasil, 22% dos Empreendedores Iniciais (*)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estão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entre 18 e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24</a:t>
            </a:r>
            <a:r>
              <a:rPr sz="2400" i="1" spc="17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anos.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Esta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é a 10ª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maior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proporção no ranking do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GEM</a:t>
            </a:r>
            <a:r>
              <a:rPr sz="2400" i="1" spc="8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2018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54985" y="2964179"/>
            <a:ext cx="0" cy="1346200"/>
          </a:xfrm>
          <a:custGeom>
            <a:avLst/>
            <a:gdLst/>
            <a:ahLst/>
            <a:cxnLst/>
            <a:rect l="l" t="t" r="r" b="b"/>
            <a:pathLst>
              <a:path h="1346200">
                <a:moveTo>
                  <a:pt x="0" y="0"/>
                </a:moveTo>
                <a:lnTo>
                  <a:pt x="0" y="1345691"/>
                </a:lnTo>
              </a:path>
            </a:pathLst>
          </a:custGeom>
          <a:ln w="7162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19172" y="2964179"/>
            <a:ext cx="71755" cy="1346200"/>
          </a:xfrm>
          <a:custGeom>
            <a:avLst/>
            <a:gdLst/>
            <a:ahLst/>
            <a:cxnLst/>
            <a:rect l="l" t="t" r="r" b="b"/>
            <a:pathLst>
              <a:path w="71755" h="1346200">
                <a:moveTo>
                  <a:pt x="0" y="1345691"/>
                </a:moveTo>
                <a:lnTo>
                  <a:pt x="71627" y="1345691"/>
                </a:lnTo>
                <a:lnTo>
                  <a:pt x="71627" y="0"/>
                </a:lnTo>
                <a:lnTo>
                  <a:pt x="0" y="0"/>
                </a:lnTo>
                <a:lnTo>
                  <a:pt x="0" y="1345691"/>
                </a:lnTo>
                <a:close/>
              </a:path>
            </a:pathLst>
          </a:custGeom>
          <a:ln w="9144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5873" y="2385060"/>
            <a:ext cx="0" cy="1925320"/>
          </a:xfrm>
          <a:custGeom>
            <a:avLst/>
            <a:gdLst/>
            <a:ahLst/>
            <a:cxnLst/>
            <a:rect l="l" t="t" r="r" b="b"/>
            <a:pathLst>
              <a:path h="1925320">
                <a:moveTo>
                  <a:pt x="0" y="0"/>
                </a:moveTo>
                <a:lnTo>
                  <a:pt x="0" y="1924812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42950" y="2421635"/>
            <a:ext cx="0" cy="1888489"/>
          </a:xfrm>
          <a:custGeom>
            <a:avLst/>
            <a:gdLst/>
            <a:ahLst/>
            <a:cxnLst/>
            <a:rect l="l" t="t" r="r" b="b"/>
            <a:pathLst>
              <a:path h="1888489">
                <a:moveTo>
                  <a:pt x="0" y="0"/>
                </a:moveTo>
                <a:lnTo>
                  <a:pt x="0" y="1888236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9263" y="2500883"/>
            <a:ext cx="0" cy="1809114"/>
          </a:xfrm>
          <a:custGeom>
            <a:avLst/>
            <a:gdLst/>
            <a:ahLst/>
            <a:cxnLst/>
            <a:rect l="l" t="t" r="r" b="b"/>
            <a:pathLst>
              <a:path h="1809114">
                <a:moveTo>
                  <a:pt x="0" y="0"/>
                </a:moveTo>
                <a:lnTo>
                  <a:pt x="0" y="1808988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5577" y="2545079"/>
            <a:ext cx="0" cy="1765300"/>
          </a:xfrm>
          <a:custGeom>
            <a:avLst/>
            <a:gdLst/>
            <a:ahLst/>
            <a:cxnLst/>
            <a:rect l="l" t="t" r="r" b="b"/>
            <a:pathLst>
              <a:path h="1765300">
                <a:moveTo>
                  <a:pt x="0" y="0"/>
                </a:moveTo>
                <a:lnTo>
                  <a:pt x="0" y="1764792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22653" y="2641092"/>
            <a:ext cx="0" cy="1668780"/>
          </a:xfrm>
          <a:custGeom>
            <a:avLst/>
            <a:gdLst/>
            <a:ahLst/>
            <a:cxnLst/>
            <a:rect l="l" t="t" r="r" b="b"/>
            <a:pathLst>
              <a:path h="1668779">
                <a:moveTo>
                  <a:pt x="0" y="0"/>
                </a:moveTo>
                <a:lnTo>
                  <a:pt x="0" y="1668780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48967" y="2782823"/>
            <a:ext cx="0" cy="1527175"/>
          </a:xfrm>
          <a:custGeom>
            <a:avLst/>
            <a:gdLst/>
            <a:ahLst/>
            <a:cxnLst/>
            <a:rect l="l" t="t" r="r" b="b"/>
            <a:pathLst>
              <a:path h="1527175">
                <a:moveTo>
                  <a:pt x="0" y="0"/>
                </a:moveTo>
                <a:lnTo>
                  <a:pt x="0" y="1527048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75282" y="2801111"/>
            <a:ext cx="0" cy="1508760"/>
          </a:xfrm>
          <a:custGeom>
            <a:avLst/>
            <a:gdLst/>
            <a:ahLst/>
            <a:cxnLst/>
            <a:rect l="l" t="t" r="r" b="b"/>
            <a:pathLst>
              <a:path h="1508760">
                <a:moveTo>
                  <a:pt x="0" y="0"/>
                </a:moveTo>
                <a:lnTo>
                  <a:pt x="0" y="1508760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101595" y="2811779"/>
            <a:ext cx="0" cy="1498600"/>
          </a:xfrm>
          <a:custGeom>
            <a:avLst/>
            <a:gdLst/>
            <a:ahLst/>
            <a:cxnLst/>
            <a:rect l="l" t="t" r="r" b="b"/>
            <a:pathLst>
              <a:path h="1498600">
                <a:moveTo>
                  <a:pt x="0" y="0"/>
                </a:moveTo>
                <a:lnTo>
                  <a:pt x="0" y="1498092"/>
                </a:lnTo>
              </a:path>
            </a:pathLst>
          </a:custGeom>
          <a:ln w="70104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27910" y="2895600"/>
            <a:ext cx="0" cy="1414780"/>
          </a:xfrm>
          <a:custGeom>
            <a:avLst/>
            <a:gdLst/>
            <a:ahLst/>
            <a:cxnLst/>
            <a:rect l="l" t="t" r="r" b="b"/>
            <a:pathLst>
              <a:path h="1414779">
                <a:moveTo>
                  <a:pt x="0" y="0"/>
                </a:moveTo>
                <a:lnTo>
                  <a:pt x="0" y="1414272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81300" y="3029711"/>
            <a:ext cx="0" cy="1280160"/>
          </a:xfrm>
          <a:custGeom>
            <a:avLst/>
            <a:gdLst/>
            <a:ahLst/>
            <a:cxnLst/>
            <a:rect l="l" t="t" r="r" b="b"/>
            <a:pathLst>
              <a:path h="1280160">
                <a:moveTo>
                  <a:pt x="0" y="0"/>
                </a:moveTo>
                <a:lnTo>
                  <a:pt x="0" y="1280160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07614" y="3041904"/>
            <a:ext cx="0" cy="1268095"/>
          </a:xfrm>
          <a:custGeom>
            <a:avLst/>
            <a:gdLst/>
            <a:ahLst/>
            <a:cxnLst/>
            <a:rect l="l" t="t" r="r" b="b"/>
            <a:pathLst>
              <a:path h="1268095">
                <a:moveTo>
                  <a:pt x="0" y="0"/>
                </a:moveTo>
                <a:lnTo>
                  <a:pt x="0" y="1267968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33927" y="3090672"/>
            <a:ext cx="0" cy="1219200"/>
          </a:xfrm>
          <a:custGeom>
            <a:avLst/>
            <a:gdLst/>
            <a:ahLst/>
            <a:cxnLst/>
            <a:rect l="l" t="t" r="r" b="b"/>
            <a:pathLst>
              <a:path h="1219200">
                <a:moveTo>
                  <a:pt x="0" y="0"/>
                </a:moveTo>
                <a:lnTo>
                  <a:pt x="0" y="1219200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60241" y="3127248"/>
            <a:ext cx="0" cy="1183005"/>
          </a:xfrm>
          <a:custGeom>
            <a:avLst/>
            <a:gdLst/>
            <a:ahLst/>
            <a:cxnLst/>
            <a:rect l="l" t="t" r="r" b="b"/>
            <a:pathLst>
              <a:path h="1183004">
                <a:moveTo>
                  <a:pt x="0" y="0"/>
                </a:moveTo>
                <a:lnTo>
                  <a:pt x="0" y="1182624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687317" y="3153155"/>
            <a:ext cx="0" cy="1156970"/>
          </a:xfrm>
          <a:custGeom>
            <a:avLst/>
            <a:gdLst/>
            <a:ahLst/>
            <a:cxnLst/>
            <a:rect l="l" t="t" r="r" b="b"/>
            <a:pathLst>
              <a:path h="1156970">
                <a:moveTo>
                  <a:pt x="0" y="0"/>
                </a:moveTo>
                <a:lnTo>
                  <a:pt x="0" y="1156716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913632" y="3211067"/>
            <a:ext cx="0" cy="1099185"/>
          </a:xfrm>
          <a:custGeom>
            <a:avLst/>
            <a:gdLst/>
            <a:ahLst/>
            <a:cxnLst/>
            <a:rect l="l" t="t" r="r" b="b"/>
            <a:pathLst>
              <a:path h="1099185">
                <a:moveTo>
                  <a:pt x="0" y="0"/>
                </a:moveTo>
                <a:lnTo>
                  <a:pt x="0" y="1098804"/>
                </a:lnTo>
              </a:path>
            </a:pathLst>
          </a:custGeom>
          <a:ln w="70104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39946" y="3212592"/>
            <a:ext cx="0" cy="1097280"/>
          </a:xfrm>
          <a:custGeom>
            <a:avLst/>
            <a:gdLst/>
            <a:ahLst/>
            <a:cxnLst/>
            <a:rect l="l" t="t" r="r" b="b"/>
            <a:pathLst>
              <a:path h="1097279">
                <a:moveTo>
                  <a:pt x="0" y="0"/>
                </a:moveTo>
                <a:lnTo>
                  <a:pt x="0" y="1097280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367021" y="3229355"/>
            <a:ext cx="0" cy="1080770"/>
          </a:xfrm>
          <a:custGeom>
            <a:avLst/>
            <a:gdLst/>
            <a:ahLst/>
            <a:cxnLst/>
            <a:rect l="l" t="t" r="r" b="b"/>
            <a:pathLst>
              <a:path h="1080770">
                <a:moveTo>
                  <a:pt x="0" y="0"/>
                </a:moveTo>
                <a:lnTo>
                  <a:pt x="0" y="1080516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93335" y="3268979"/>
            <a:ext cx="0" cy="1041400"/>
          </a:xfrm>
          <a:custGeom>
            <a:avLst/>
            <a:gdLst/>
            <a:ahLst/>
            <a:cxnLst/>
            <a:rect l="l" t="t" r="r" b="b"/>
            <a:pathLst>
              <a:path h="1041400">
                <a:moveTo>
                  <a:pt x="0" y="0"/>
                </a:moveTo>
                <a:lnTo>
                  <a:pt x="0" y="1040892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819650" y="3276600"/>
            <a:ext cx="0" cy="1033780"/>
          </a:xfrm>
          <a:custGeom>
            <a:avLst/>
            <a:gdLst/>
            <a:ahLst/>
            <a:cxnLst/>
            <a:rect l="l" t="t" r="r" b="b"/>
            <a:pathLst>
              <a:path h="1033779">
                <a:moveTo>
                  <a:pt x="0" y="0"/>
                </a:moveTo>
                <a:lnTo>
                  <a:pt x="0" y="1033272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045964" y="3352800"/>
            <a:ext cx="0" cy="957580"/>
          </a:xfrm>
          <a:custGeom>
            <a:avLst/>
            <a:gdLst/>
            <a:ahLst/>
            <a:cxnLst/>
            <a:rect l="l" t="t" r="r" b="b"/>
            <a:pathLst>
              <a:path h="957579">
                <a:moveTo>
                  <a:pt x="0" y="0"/>
                </a:moveTo>
                <a:lnTo>
                  <a:pt x="0" y="957072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272278" y="3360420"/>
            <a:ext cx="0" cy="949960"/>
          </a:xfrm>
          <a:custGeom>
            <a:avLst/>
            <a:gdLst/>
            <a:ahLst/>
            <a:cxnLst/>
            <a:rect l="l" t="t" r="r" b="b"/>
            <a:pathLst>
              <a:path h="949960">
                <a:moveTo>
                  <a:pt x="0" y="0"/>
                </a:moveTo>
                <a:lnTo>
                  <a:pt x="0" y="949451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499353" y="3392423"/>
            <a:ext cx="0" cy="917575"/>
          </a:xfrm>
          <a:custGeom>
            <a:avLst/>
            <a:gdLst/>
            <a:ahLst/>
            <a:cxnLst/>
            <a:rect l="l" t="t" r="r" b="b"/>
            <a:pathLst>
              <a:path h="917575">
                <a:moveTo>
                  <a:pt x="0" y="0"/>
                </a:moveTo>
                <a:lnTo>
                  <a:pt x="0" y="917448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725667" y="3410711"/>
            <a:ext cx="0" cy="899160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60"/>
                </a:lnTo>
              </a:path>
            </a:pathLst>
          </a:custGeom>
          <a:ln w="70104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951982" y="3425952"/>
            <a:ext cx="0" cy="883919"/>
          </a:xfrm>
          <a:custGeom>
            <a:avLst/>
            <a:gdLst/>
            <a:ahLst/>
            <a:cxnLst/>
            <a:rect l="l" t="t" r="r" b="b"/>
            <a:pathLst>
              <a:path h="883920">
                <a:moveTo>
                  <a:pt x="0" y="0"/>
                </a:moveTo>
                <a:lnTo>
                  <a:pt x="0" y="883920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178296" y="3433571"/>
            <a:ext cx="0" cy="876300"/>
          </a:xfrm>
          <a:custGeom>
            <a:avLst/>
            <a:gdLst/>
            <a:ahLst/>
            <a:cxnLst/>
            <a:rect l="l" t="t" r="r" b="b"/>
            <a:pathLst>
              <a:path h="876300">
                <a:moveTo>
                  <a:pt x="0" y="0"/>
                </a:moveTo>
                <a:lnTo>
                  <a:pt x="0" y="876300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404609" y="3438144"/>
            <a:ext cx="0" cy="871855"/>
          </a:xfrm>
          <a:custGeom>
            <a:avLst/>
            <a:gdLst/>
            <a:ahLst/>
            <a:cxnLst/>
            <a:rect l="l" t="t" r="r" b="b"/>
            <a:pathLst>
              <a:path h="871854">
                <a:moveTo>
                  <a:pt x="0" y="0"/>
                </a:moveTo>
                <a:lnTo>
                  <a:pt x="0" y="871727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631685" y="3471671"/>
            <a:ext cx="0" cy="838200"/>
          </a:xfrm>
          <a:custGeom>
            <a:avLst/>
            <a:gdLst/>
            <a:ahLst/>
            <a:cxnLst/>
            <a:rect l="l" t="t" r="r" b="b"/>
            <a:pathLst>
              <a:path h="838200">
                <a:moveTo>
                  <a:pt x="0" y="0"/>
                </a:moveTo>
                <a:lnTo>
                  <a:pt x="0" y="838200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858000" y="3476244"/>
            <a:ext cx="0" cy="833755"/>
          </a:xfrm>
          <a:custGeom>
            <a:avLst/>
            <a:gdLst/>
            <a:ahLst/>
            <a:cxnLst/>
            <a:rect l="l" t="t" r="r" b="b"/>
            <a:pathLst>
              <a:path h="833754">
                <a:moveTo>
                  <a:pt x="0" y="0"/>
                </a:moveTo>
                <a:lnTo>
                  <a:pt x="0" y="833627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084314" y="3482340"/>
            <a:ext cx="0" cy="828040"/>
          </a:xfrm>
          <a:custGeom>
            <a:avLst/>
            <a:gdLst/>
            <a:ahLst/>
            <a:cxnLst/>
            <a:rect l="l" t="t" r="r" b="b"/>
            <a:pathLst>
              <a:path h="828039">
                <a:moveTo>
                  <a:pt x="0" y="0"/>
                </a:moveTo>
                <a:lnTo>
                  <a:pt x="0" y="827532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310628" y="3486911"/>
            <a:ext cx="0" cy="822960"/>
          </a:xfrm>
          <a:custGeom>
            <a:avLst/>
            <a:gdLst/>
            <a:ahLst/>
            <a:cxnLst/>
            <a:rect l="l" t="t" r="r" b="b"/>
            <a:pathLst>
              <a:path h="822960">
                <a:moveTo>
                  <a:pt x="0" y="0"/>
                </a:moveTo>
                <a:lnTo>
                  <a:pt x="0" y="822960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537704" y="3486911"/>
            <a:ext cx="0" cy="822960"/>
          </a:xfrm>
          <a:custGeom>
            <a:avLst/>
            <a:gdLst/>
            <a:ahLst/>
            <a:cxnLst/>
            <a:rect l="l" t="t" r="r" b="b"/>
            <a:pathLst>
              <a:path h="822960">
                <a:moveTo>
                  <a:pt x="0" y="0"/>
                </a:moveTo>
                <a:lnTo>
                  <a:pt x="0" y="822960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764018" y="3550920"/>
            <a:ext cx="0" cy="759460"/>
          </a:xfrm>
          <a:custGeom>
            <a:avLst/>
            <a:gdLst/>
            <a:ahLst/>
            <a:cxnLst/>
            <a:rect l="l" t="t" r="r" b="b"/>
            <a:pathLst>
              <a:path h="759460">
                <a:moveTo>
                  <a:pt x="0" y="0"/>
                </a:moveTo>
                <a:lnTo>
                  <a:pt x="0" y="758951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990331" y="3584447"/>
            <a:ext cx="0" cy="725805"/>
          </a:xfrm>
          <a:custGeom>
            <a:avLst/>
            <a:gdLst/>
            <a:ahLst/>
            <a:cxnLst/>
            <a:rect l="l" t="t" r="r" b="b"/>
            <a:pathLst>
              <a:path h="725804">
                <a:moveTo>
                  <a:pt x="0" y="0"/>
                </a:moveTo>
                <a:lnTo>
                  <a:pt x="0" y="725424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216645" y="3595115"/>
            <a:ext cx="0" cy="715010"/>
          </a:xfrm>
          <a:custGeom>
            <a:avLst/>
            <a:gdLst/>
            <a:ahLst/>
            <a:cxnLst/>
            <a:rect l="l" t="t" r="r" b="b"/>
            <a:pathLst>
              <a:path h="715010">
                <a:moveTo>
                  <a:pt x="0" y="0"/>
                </a:moveTo>
                <a:lnTo>
                  <a:pt x="0" y="714756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443721" y="3607308"/>
            <a:ext cx="0" cy="702945"/>
          </a:xfrm>
          <a:custGeom>
            <a:avLst/>
            <a:gdLst/>
            <a:ahLst/>
            <a:cxnLst/>
            <a:rect l="l" t="t" r="r" b="b"/>
            <a:pathLst>
              <a:path h="702945">
                <a:moveTo>
                  <a:pt x="0" y="0"/>
                </a:moveTo>
                <a:lnTo>
                  <a:pt x="0" y="702564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670035" y="3611879"/>
            <a:ext cx="0" cy="698500"/>
          </a:xfrm>
          <a:custGeom>
            <a:avLst/>
            <a:gdLst/>
            <a:ahLst/>
            <a:cxnLst/>
            <a:rect l="l" t="t" r="r" b="b"/>
            <a:pathLst>
              <a:path h="698500">
                <a:moveTo>
                  <a:pt x="0" y="0"/>
                </a:moveTo>
                <a:lnTo>
                  <a:pt x="0" y="697992"/>
                </a:lnTo>
              </a:path>
            </a:pathLst>
          </a:custGeom>
          <a:ln w="70104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896350" y="3619500"/>
            <a:ext cx="0" cy="690880"/>
          </a:xfrm>
          <a:custGeom>
            <a:avLst/>
            <a:gdLst/>
            <a:ahLst/>
            <a:cxnLst/>
            <a:rect l="l" t="t" r="r" b="b"/>
            <a:pathLst>
              <a:path h="690879">
                <a:moveTo>
                  <a:pt x="0" y="0"/>
                </a:moveTo>
                <a:lnTo>
                  <a:pt x="0" y="690372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122664" y="3741420"/>
            <a:ext cx="0" cy="568960"/>
          </a:xfrm>
          <a:custGeom>
            <a:avLst/>
            <a:gdLst/>
            <a:ahLst/>
            <a:cxnLst/>
            <a:rect l="l" t="t" r="r" b="b"/>
            <a:pathLst>
              <a:path h="568960">
                <a:moveTo>
                  <a:pt x="0" y="0"/>
                </a:moveTo>
                <a:lnTo>
                  <a:pt x="0" y="568451"/>
                </a:lnTo>
              </a:path>
            </a:pathLst>
          </a:custGeom>
          <a:ln w="70104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348978" y="3762755"/>
            <a:ext cx="0" cy="547370"/>
          </a:xfrm>
          <a:custGeom>
            <a:avLst/>
            <a:gdLst/>
            <a:ahLst/>
            <a:cxnLst/>
            <a:rect l="l" t="t" r="r" b="b"/>
            <a:pathLst>
              <a:path h="547370">
                <a:moveTo>
                  <a:pt x="0" y="0"/>
                </a:moveTo>
                <a:lnTo>
                  <a:pt x="0" y="547116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576054" y="3790188"/>
            <a:ext cx="0" cy="520065"/>
          </a:xfrm>
          <a:custGeom>
            <a:avLst/>
            <a:gdLst/>
            <a:ahLst/>
            <a:cxnLst/>
            <a:rect l="l" t="t" r="r" b="b"/>
            <a:pathLst>
              <a:path h="520064">
                <a:moveTo>
                  <a:pt x="0" y="0"/>
                </a:moveTo>
                <a:lnTo>
                  <a:pt x="0" y="519684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802368" y="3845052"/>
            <a:ext cx="0" cy="464820"/>
          </a:xfrm>
          <a:custGeom>
            <a:avLst/>
            <a:gdLst/>
            <a:ahLst/>
            <a:cxnLst/>
            <a:rect l="l" t="t" r="r" b="b"/>
            <a:pathLst>
              <a:path h="464820">
                <a:moveTo>
                  <a:pt x="0" y="0"/>
                </a:moveTo>
                <a:lnTo>
                  <a:pt x="0" y="464820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028681" y="3875532"/>
            <a:ext cx="0" cy="434340"/>
          </a:xfrm>
          <a:custGeom>
            <a:avLst/>
            <a:gdLst/>
            <a:ahLst/>
            <a:cxnLst/>
            <a:rect l="l" t="t" r="r" b="b"/>
            <a:pathLst>
              <a:path h="434339">
                <a:moveTo>
                  <a:pt x="0" y="0"/>
                </a:moveTo>
                <a:lnTo>
                  <a:pt x="0" y="434340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254995" y="3927347"/>
            <a:ext cx="0" cy="382905"/>
          </a:xfrm>
          <a:custGeom>
            <a:avLst/>
            <a:gdLst/>
            <a:ahLst/>
            <a:cxnLst/>
            <a:rect l="l" t="t" r="r" b="b"/>
            <a:pathLst>
              <a:path h="382904">
                <a:moveTo>
                  <a:pt x="0" y="0"/>
                </a:moveTo>
                <a:lnTo>
                  <a:pt x="0" y="382524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481309" y="3963923"/>
            <a:ext cx="0" cy="346075"/>
          </a:xfrm>
          <a:custGeom>
            <a:avLst/>
            <a:gdLst/>
            <a:ahLst/>
            <a:cxnLst/>
            <a:rect l="l" t="t" r="r" b="b"/>
            <a:pathLst>
              <a:path h="346075">
                <a:moveTo>
                  <a:pt x="0" y="0"/>
                </a:moveTo>
                <a:lnTo>
                  <a:pt x="0" y="345948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708385" y="3980688"/>
            <a:ext cx="0" cy="329565"/>
          </a:xfrm>
          <a:custGeom>
            <a:avLst/>
            <a:gdLst/>
            <a:ahLst/>
            <a:cxnLst/>
            <a:rect l="l" t="t" r="r" b="b"/>
            <a:pathLst>
              <a:path h="329564">
                <a:moveTo>
                  <a:pt x="0" y="0"/>
                </a:moveTo>
                <a:lnTo>
                  <a:pt x="0" y="329184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934700" y="3995928"/>
            <a:ext cx="0" cy="314325"/>
          </a:xfrm>
          <a:custGeom>
            <a:avLst/>
            <a:gdLst/>
            <a:ahLst/>
            <a:cxnLst/>
            <a:rect l="l" t="t" r="r" b="b"/>
            <a:pathLst>
              <a:path h="314325">
                <a:moveTo>
                  <a:pt x="0" y="0"/>
                </a:moveTo>
                <a:lnTo>
                  <a:pt x="0" y="313944"/>
                </a:lnTo>
              </a:path>
            </a:pathLst>
          </a:custGeom>
          <a:ln w="7010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161014" y="4081271"/>
            <a:ext cx="0" cy="228600"/>
          </a:xfrm>
          <a:custGeom>
            <a:avLst/>
            <a:gdLst/>
            <a:ahLst/>
            <a:cxnLst/>
            <a:rect l="l" t="t" r="r" b="b"/>
            <a:pathLst>
              <a:path h="228600">
                <a:moveTo>
                  <a:pt x="0" y="0"/>
                </a:moveTo>
                <a:lnTo>
                  <a:pt x="0" y="228600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388090" y="4137659"/>
            <a:ext cx="0" cy="172720"/>
          </a:xfrm>
          <a:custGeom>
            <a:avLst/>
            <a:gdLst/>
            <a:ahLst/>
            <a:cxnLst/>
            <a:rect l="l" t="t" r="r" b="b"/>
            <a:pathLst>
              <a:path h="172720">
                <a:moveTo>
                  <a:pt x="0" y="0"/>
                </a:moveTo>
                <a:lnTo>
                  <a:pt x="0" y="172212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02336" y="4309871"/>
            <a:ext cx="11099800" cy="0"/>
          </a:xfrm>
          <a:custGeom>
            <a:avLst/>
            <a:gdLst/>
            <a:ahLst/>
            <a:cxnLst/>
            <a:rect l="l" t="t" r="r" b="b"/>
            <a:pathLst>
              <a:path w="11099800">
                <a:moveTo>
                  <a:pt x="0" y="0"/>
                </a:moveTo>
                <a:lnTo>
                  <a:pt x="1109929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394512" y="2155012"/>
            <a:ext cx="1149985" cy="43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50"/>
              </a:lnSpc>
              <a:spcBef>
                <a:spcPts val="95"/>
              </a:spcBef>
            </a:pPr>
            <a:r>
              <a:rPr sz="1000" spc="-90" dirty="0">
                <a:solidFill>
                  <a:srgbClr val="404040"/>
                </a:solidFill>
                <a:latin typeface="Arial"/>
                <a:cs typeface="Arial"/>
              </a:rPr>
              <a:t>32%</a:t>
            </a:r>
            <a:r>
              <a:rPr sz="1500" spc="-135" baseline="-16666" dirty="0">
                <a:solidFill>
                  <a:srgbClr val="404040"/>
                </a:solidFill>
                <a:latin typeface="Arial"/>
                <a:cs typeface="Arial"/>
              </a:rPr>
              <a:t>31%</a:t>
            </a:r>
            <a:endParaRPr sz="1500" baseline="-16666">
              <a:latin typeface="Arial"/>
              <a:cs typeface="Arial"/>
            </a:endParaRPr>
          </a:p>
          <a:p>
            <a:pPr marL="465455">
              <a:lnSpc>
                <a:spcPts val="1005"/>
              </a:lnSpc>
            </a:pPr>
            <a:r>
              <a:rPr sz="1000" spc="-90" dirty="0">
                <a:solidFill>
                  <a:srgbClr val="404040"/>
                </a:solidFill>
                <a:latin typeface="Arial"/>
                <a:cs typeface="Arial"/>
              </a:rPr>
              <a:t>30%</a:t>
            </a:r>
            <a:r>
              <a:rPr sz="1500" spc="-135" baseline="-19444" dirty="0">
                <a:solidFill>
                  <a:srgbClr val="404040"/>
                </a:solidFill>
                <a:latin typeface="Arial"/>
                <a:cs typeface="Arial"/>
              </a:rPr>
              <a:t>29%</a:t>
            </a:r>
            <a:endParaRPr sz="1500" baseline="-19444">
              <a:latin typeface="Arial"/>
              <a:cs typeface="Arial"/>
            </a:endParaRPr>
          </a:p>
          <a:p>
            <a:pPr marR="5080" algn="r">
              <a:lnSpc>
                <a:spcPts val="1155"/>
              </a:lnSpc>
            </a:pPr>
            <a:r>
              <a:rPr sz="1000" spc="-100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0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30123" y="5904798"/>
            <a:ext cx="999998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51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GEM </a:t>
            </a:r>
            <a:r>
              <a:rPr sz="1200" spc="-5" dirty="0">
                <a:latin typeface="Arial"/>
                <a:cs typeface="Arial"/>
              </a:rPr>
              <a:t>(2018). </a:t>
            </a:r>
            <a:r>
              <a:rPr sz="1200" spc="-15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49 países participaram do </a:t>
            </a:r>
            <a:r>
              <a:rPr sz="1200" dirty="0">
                <a:latin typeface="Arial"/>
                <a:cs typeface="Arial"/>
              </a:rPr>
              <a:t>GEM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2018.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45"/>
              </a:spcBef>
            </a:pPr>
            <a:r>
              <a:rPr sz="1100" dirty="0">
                <a:latin typeface="Arial"/>
                <a:cs typeface="Arial"/>
              </a:rPr>
              <a:t>(*) </a:t>
            </a:r>
            <a:r>
              <a:rPr sz="1100" spc="-5" dirty="0">
                <a:latin typeface="Arial"/>
                <a:cs typeface="Arial"/>
              </a:rPr>
              <a:t>No </a:t>
            </a:r>
            <a:r>
              <a:rPr sz="1100" dirty="0">
                <a:latin typeface="Arial"/>
                <a:cs typeface="Arial"/>
              </a:rPr>
              <a:t>âmbito da pesquisa </a:t>
            </a:r>
            <a:r>
              <a:rPr sz="1100" spc="-5" dirty="0">
                <a:latin typeface="Arial"/>
                <a:cs typeface="Arial"/>
              </a:rPr>
              <a:t>GEM, </a:t>
            </a:r>
            <a:r>
              <a:rPr sz="1100" dirty="0">
                <a:latin typeface="Arial"/>
                <a:cs typeface="Arial"/>
              </a:rPr>
              <a:t>os Empreendedores </a:t>
            </a:r>
            <a:r>
              <a:rPr sz="1100" spc="-5" dirty="0">
                <a:latin typeface="Arial"/>
                <a:cs typeface="Arial"/>
              </a:rPr>
              <a:t>Iniciais </a:t>
            </a:r>
            <a:r>
              <a:rPr sz="1100" dirty="0">
                <a:latin typeface="Arial"/>
                <a:cs typeface="Arial"/>
              </a:rPr>
              <a:t>são aqueles </a:t>
            </a:r>
            <a:r>
              <a:rPr sz="1100" spc="-5" dirty="0">
                <a:latin typeface="Arial"/>
                <a:cs typeface="Arial"/>
              </a:rPr>
              <a:t>indivíduos </a:t>
            </a:r>
            <a:r>
              <a:rPr sz="1100" dirty="0">
                <a:latin typeface="Arial"/>
                <a:cs typeface="Arial"/>
              </a:rPr>
              <a:t>que nos </a:t>
            </a:r>
            <a:r>
              <a:rPr sz="1100" spc="-5" dirty="0">
                <a:latin typeface="Arial"/>
                <a:cs typeface="Arial"/>
              </a:rPr>
              <a:t>últimos </a:t>
            </a:r>
            <a:r>
              <a:rPr sz="1100" dirty="0">
                <a:latin typeface="Arial"/>
                <a:cs typeface="Arial"/>
              </a:rPr>
              <a:t>12 meses fizeram alguma ação </a:t>
            </a:r>
            <a:r>
              <a:rPr sz="1100" spc="-5" dirty="0">
                <a:latin typeface="Arial"/>
                <a:cs typeface="Arial"/>
              </a:rPr>
              <a:t>para </a:t>
            </a:r>
            <a:r>
              <a:rPr sz="1100" dirty="0">
                <a:latin typeface="Arial"/>
                <a:cs typeface="Arial"/>
              </a:rPr>
              <a:t>ter um negócio próprio  e/ou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estão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à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frente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empreendimento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com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menos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42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meses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existência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(com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ou sem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CNPJ).</a:t>
            </a:r>
            <a:r>
              <a:rPr sz="1100" dirty="0">
                <a:latin typeface="Arial"/>
                <a:cs typeface="Arial"/>
              </a:rPr>
              <a:t> Os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dados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aqui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apresentados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advém</a:t>
            </a:r>
            <a:r>
              <a:rPr sz="1100" spc="2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da </a:t>
            </a:r>
            <a:r>
              <a:rPr sz="1100" dirty="0">
                <a:latin typeface="Arial"/>
                <a:cs typeface="Arial"/>
              </a:rPr>
              <a:t>pesquisa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GEM.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1392154" y="6215625"/>
            <a:ext cx="1784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sz="1800" dirty="0">
                <a:latin typeface="Arial"/>
                <a:cs typeface="Arial"/>
              </a:rPr>
              <a:t>3</a:t>
            </a:fld>
            <a:endParaRPr sz="18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527175" y="2580893"/>
            <a:ext cx="6972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127" baseline="13888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r>
              <a:rPr sz="1500" spc="-127" baseline="5555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r>
              <a:rPr sz="1000" spc="-85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0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206879" y="2664967"/>
            <a:ext cx="47053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85" dirty="0">
                <a:solidFill>
                  <a:srgbClr val="404040"/>
                </a:solidFill>
                <a:latin typeface="Arial"/>
                <a:cs typeface="Arial"/>
              </a:rPr>
              <a:t>23</a:t>
            </a:r>
            <a:r>
              <a:rPr sz="1000" spc="-65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1500" spc="-150" baseline="-30555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500" baseline="-30555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659760" y="2766908"/>
            <a:ext cx="2282825" cy="39306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000" spc="-85" dirty="0">
                <a:solidFill>
                  <a:srgbClr val="404040"/>
                </a:solidFill>
                <a:latin typeface="Arial"/>
                <a:cs typeface="Arial"/>
              </a:rPr>
              <a:t>21%</a:t>
            </a:r>
            <a:r>
              <a:rPr sz="1500" spc="-127" baseline="-5555" dirty="0">
                <a:solidFill>
                  <a:srgbClr val="404040"/>
                </a:solidFill>
                <a:latin typeface="Arial"/>
                <a:cs typeface="Arial"/>
              </a:rPr>
              <a:t>21%</a:t>
            </a:r>
            <a:r>
              <a:rPr sz="1500" spc="-127" baseline="-27777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r>
              <a:rPr sz="1500" spc="-127" baseline="-44444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r>
              <a:rPr sz="1500" spc="-127" baseline="-52777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500" baseline="-52777">
              <a:latin typeface="Arial"/>
              <a:cs typeface="Arial"/>
            </a:endParaRPr>
          </a:p>
          <a:p>
            <a:pPr marL="1144905">
              <a:lnSpc>
                <a:spcPct val="100000"/>
              </a:lnSpc>
              <a:spcBef>
                <a:spcPts val="250"/>
              </a:spcBef>
            </a:pPr>
            <a:r>
              <a:rPr sz="1000" spc="-85" dirty="0">
                <a:solidFill>
                  <a:srgbClr val="404040"/>
                </a:solidFill>
                <a:latin typeface="Arial"/>
                <a:cs typeface="Arial"/>
              </a:rPr>
              <a:t>18%18%</a:t>
            </a:r>
            <a:r>
              <a:rPr sz="1500" spc="-127" baseline="-8333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r>
              <a:rPr sz="1500" spc="-127" baseline="-25000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r>
              <a:rPr sz="1500" spc="-127" baseline="-27777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500" baseline="-27777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925059" y="3207766"/>
            <a:ext cx="20561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120" baseline="36111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r>
              <a:rPr sz="1500" spc="-120" baseline="33333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r>
              <a:rPr sz="1500" spc="-120" baseline="19444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r>
              <a:rPr sz="1500" spc="-120" baseline="11111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r>
              <a:rPr sz="1500" spc="-120" baseline="5555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r>
              <a:rPr sz="1500" spc="-120" baseline="2777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r>
              <a:rPr sz="1000" spc="-80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r>
              <a:rPr sz="1500" spc="-120" baseline="-13888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r>
              <a:rPr sz="1500" spc="-120" baseline="-16666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500" baseline="-16666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963536" y="3256610"/>
            <a:ext cx="16033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120" baseline="2777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r>
              <a:rPr sz="1000" spc="-80" dirty="0">
                <a:solidFill>
                  <a:srgbClr val="404040"/>
                </a:solidFill>
                <a:latin typeface="Arial"/>
                <a:cs typeface="Arial"/>
              </a:rPr>
              <a:t>14%14%</a:t>
            </a:r>
            <a:r>
              <a:rPr sz="1500" spc="-120" baseline="-27777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r>
              <a:rPr sz="1500" spc="-120" baseline="-41666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r>
              <a:rPr sz="1500" spc="-120" baseline="-47222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r>
              <a:rPr sz="1500" spc="-120" baseline="-52777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endParaRPr sz="1500" baseline="-52777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549131" y="3389757"/>
            <a:ext cx="2930525" cy="638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75"/>
              </a:lnSpc>
              <a:spcBef>
                <a:spcPts val="95"/>
              </a:spcBef>
            </a:pPr>
            <a:r>
              <a:rPr sz="1500" spc="-135" baseline="2777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r>
              <a:rPr sz="1000" spc="-90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endParaRPr sz="1000">
              <a:latin typeface="Arial"/>
              <a:cs typeface="Arial"/>
            </a:endParaRPr>
          </a:p>
          <a:p>
            <a:pPr marL="497840">
              <a:lnSpc>
                <a:spcPts val="1005"/>
              </a:lnSpc>
            </a:pPr>
            <a:r>
              <a:rPr sz="1000" spc="-120" dirty="0">
                <a:solidFill>
                  <a:srgbClr val="404040"/>
                </a:solidFill>
                <a:latin typeface="Arial"/>
                <a:cs typeface="Arial"/>
              </a:rPr>
              <a:t>9% </a:t>
            </a:r>
            <a:r>
              <a:rPr sz="1500" spc="-179" baseline="-11111" dirty="0">
                <a:solidFill>
                  <a:srgbClr val="404040"/>
                </a:solidFill>
                <a:latin typeface="Arial"/>
                <a:cs typeface="Arial"/>
              </a:rPr>
              <a:t>9% </a:t>
            </a:r>
            <a:r>
              <a:rPr sz="1500" spc="-179" baseline="-22222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r>
              <a:rPr sz="1500" spc="-22" baseline="-22222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79" baseline="-47222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500" baseline="-47222">
              <a:latin typeface="Arial"/>
              <a:cs typeface="Arial"/>
            </a:endParaRPr>
          </a:p>
          <a:p>
            <a:pPr marL="1403350">
              <a:lnSpc>
                <a:spcPts val="1130"/>
              </a:lnSpc>
            </a:pPr>
            <a:r>
              <a:rPr sz="1000" spc="-120" dirty="0">
                <a:solidFill>
                  <a:srgbClr val="404040"/>
                </a:solidFill>
                <a:latin typeface="Arial"/>
                <a:cs typeface="Arial"/>
              </a:rPr>
              <a:t>7% </a:t>
            </a:r>
            <a:r>
              <a:rPr sz="1500" spc="-179" baseline="-22222" dirty="0">
                <a:solidFill>
                  <a:srgbClr val="404040"/>
                </a:solidFill>
                <a:latin typeface="Arial"/>
                <a:cs typeface="Arial"/>
              </a:rPr>
              <a:t>6% </a:t>
            </a:r>
            <a:r>
              <a:rPr sz="1500" spc="-179" baseline="-38888" dirty="0">
                <a:solidFill>
                  <a:srgbClr val="404040"/>
                </a:solidFill>
                <a:latin typeface="Arial"/>
                <a:cs typeface="Arial"/>
              </a:rPr>
              <a:t>6% </a:t>
            </a:r>
            <a:r>
              <a:rPr sz="1500" spc="-179" baseline="-47222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r>
              <a:rPr sz="1500" spc="-142" baseline="-47222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79" baseline="-52777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500" baseline="-52777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415"/>
              </a:spcBef>
            </a:pPr>
            <a:r>
              <a:rPr sz="1000" spc="-120" dirty="0">
                <a:solidFill>
                  <a:srgbClr val="404040"/>
                </a:solidFill>
                <a:latin typeface="Arial"/>
                <a:cs typeface="Arial"/>
              </a:rPr>
              <a:t>4% </a:t>
            </a:r>
            <a:r>
              <a:rPr sz="1500" spc="-179" baseline="-25000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500" baseline="-250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41147" y="4393611"/>
            <a:ext cx="11050905" cy="15373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R="7620" algn="r">
              <a:lnSpc>
                <a:spcPts val="1240"/>
              </a:lnSpc>
            </a:pP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dagás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ar</a:t>
            </a:r>
            <a:endParaRPr sz="1200">
              <a:latin typeface="Arial"/>
              <a:cs typeface="Arial"/>
            </a:endParaRPr>
          </a:p>
          <a:p>
            <a:pPr marL="927735" marR="6985" indent="281940" algn="r">
              <a:lnSpc>
                <a:spcPct val="123800"/>
              </a:lnSpc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Egi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o  M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rr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cos</a:t>
            </a:r>
            <a:endParaRPr sz="12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Gré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</a:t>
            </a:r>
            <a:endParaRPr sz="12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  <a:spcBef>
                <a:spcPts val="350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Gua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emala</a:t>
            </a:r>
            <a:endParaRPr sz="1200">
              <a:latin typeface="Arial"/>
              <a:cs typeface="Arial"/>
            </a:endParaRPr>
          </a:p>
          <a:p>
            <a:pPr marL="919480" marR="6985" indent="295910" algn="r">
              <a:lnSpc>
                <a:spcPct val="123800"/>
              </a:lnSpc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Ín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  In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é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sia  Tur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q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</a:t>
            </a:r>
            <a:endParaRPr sz="1200">
              <a:latin typeface="Arial"/>
              <a:cs typeface="Arial"/>
            </a:endParaRPr>
          </a:p>
          <a:p>
            <a:pPr marL="913765" marR="6350" indent="320040" algn="r">
              <a:lnSpc>
                <a:spcPct val="123900"/>
              </a:lnSpc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ru  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rasil  A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g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la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é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á  Arge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ti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  <a:p>
            <a:pPr marR="6985" algn="r">
              <a:lnSpc>
                <a:spcPct val="100000"/>
              </a:lnSpc>
              <a:spcBef>
                <a:spcPts val="340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ão</a:t>
            </a:r>
            <a:endParaRPr sz="1200">
              <a:latin typeface="Arial"/>
              <a:cs typeface="Arial"/>
            </a:endParaRPr>
          </a:p>
          <a:p>
            <a:pPr marR="6985" algn="r">
              <a:lnSpc>
                <a:spcPct val="100000"/>
              </a:lnSpc>
              <a:spcBef>
                <a:spcPts val="345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Eslová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q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uia</a:t>
            </a:r>
            <a:endParaRPr sz="1200">
              <a:latin typeface="Arial"/>
              <a:cs typeface="Arial"/>
            </a:endParaRPr>
          </a:p>
          <a:p>
            <a:pPr marL="881380" marR="6350" indent="-172720" algn="r">
              <a:lnSpc>
                <a:spcPct val="123800"/>
              </a:lnSpc>
            </a:pPr>
            <a:r>
              <a:rPr sz="1200" spc="-114" dirty="0">
                <a:solidFill>
                  <a:srgbClr val="585858"/>
                </a:solidFill>
                <a:latin typeface="Arial"/>
                <a:cs typeface="Arial"/>
              </a:rPr>
              <a:t>Países</a:t>
            </a:r>
            <a:r>
              <a:rPr sz="1200" spc="-1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85" dirty="0">
                <a:solidFill>
                  <a:srgbClr val="585858"/>
                </a:solidFill>
                <a:latin typeface="Arial"/>
                <a:cs typeface="Arial"/>
              </a:rPr>
              <a:t>Baixos 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35" dirty="0">
                <a:solidFill>
                  <a:srgbClr val="585858"/>
                </a:solidFill>
                <a:latin typeface="Arial"/>
                <a:cs typeface="Arial"/>
              </a:rPr>
              <a:t>Porto</a:t>
            </a:r>
            <a:r>
              <a:rPr sz="1200" spc="-1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85" dirty="0">
                <a:solidFill>
                  <a:srgbClr val="585858"/>
                </a:solidFill>
                <a:latin typeface="Arial"/>
                <a:cs typeface="Arial"/>
              </a:rPr>
              <a:t>Rico</a:t>
            </a:r>
            <a:endParaRPr sz="1200">
              <a:latin typeface="Arial"/>
              <a:cs typeface="Arial"/>
            </a:endParaRPr>
          </a:p>
          <a:p>
            <a:pPr marL="1061720" marR="6350" indent="125095" algn="r">
              <a:lnSpc>
                <a:spcPct val="123800"/>
              </a:lnSpc>
              <a:spcBef>
                <a:spcPts val="5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rael  Á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ria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roácia  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hi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  <a:p>
            <a:pPr marL="575945" marR="6985" indent="445770" algn="r">
              <a:lnSpc>
                <a:spcPct val="123800"/>
              </a:lnSpc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Pa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amá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an  Urug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ai  </a:t>
            </a:r>
            <a:r>
              <a:rPr sz="1200" spc="-85" dirty="0">
                <a:solidFill>
                  <a:srgbClr val="585858"/>
                </a:solidFill>
                <a:latin typeface="Arial"/>
                <a:cs typeface="Arial"/>
              </a:rPr>
              <a:t>Estados</a:t>
            </a:r>
            <a:r>
              <a:rPr sz="1200" spc="-1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Unidos</a:t>
            </a:r>
            <a:endParaRPr sz="1200">
              <a:latin typeface="Arial"/>
              <a:cs typeface="Arial"/>
            </a:endParaRPr>
          </a:p>
          <a:p>
            <a:pPr marL="622935" marR="5080" indent="312420" algn="r">
              <a:lnSpc>
                <a:spcPts val="1780"/>
              </a:lnSpc>
              <a:spcBef>
                <a:spcPts val="120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Col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ô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  Ale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</a:t>
            </a:r>
            <a:r>
              <a:rPr sz="1200" spc="-70" dirty="0">
                <a:solidFill>
                  <a:srgbClr val="585858"/>
                </a:solidFill>
                <a:latin typeface="Arial"/>
                <a:cs typeface="Arial"/>
              </a:rPr>
              <a:t>Reino</a:t>
            </a:r>
            <a:r>
              <a:rPr sz="1200" spc="-1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40" dirty="0">
                <a:solidFill>
                  <a:srgbClr val="585858"/>
                </a:solidFill>
                <a:latin typeface="Arial"/>
                <a:cs typeface="Arial"/>
              </a:rPr>
              <a:t>Unido 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55" dirty="0">
                <a:solidFill>
                  <a:srgbClr val="585858"/>
                </a:solidFill>
                <a:latin typeface="Arial"/>
                <a:cs typeface="Arial"/>
              </a:rPr>
              <a:t>Arábia</a:t>
            </a:r>
            <a:r>
              <a:rPr sz="1200" spc="-11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585858"/>
                </a:solidFill>
                <a:latin typeface="Arial"/>
                <a:cs typeface="Arial"/>
              </a:rPr>
              <a:t>Saudita</a:t>
            </a:r>
            <a:endParaRPr sz="1200">
              <a:latin typeface="Arial"/>
              <a:cs typeface="Arial"/>
            </a:endParaRPr>
          </a:p>
          <a:p>
            <a:pPr marL="1109345" marR="5715" indent="22225" algn="r">
              <a:lnSpc>
                <a:spcPts val="1780"/>
              </a:lnSpc>
              <a:spcBef>
                <a:spcPts val="15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Rússia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Lí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no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ile  Ja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ão</a:t>
            </a:r>
            <a:endParaRPr sz="12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  <a:spcBef>
                <a:spcPts val="240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Itália</a:t>
            </a:r>
            <a:endParaRPr sz="1200">
              <a:latin typeface="Arial"/>
              <a:cs typeface="Arial"/>
            </a:endParaRPr>
          </a:p>
          <a:p>
            <a:pPr marL="1189990" marR="5715" indent="167005" algn="r">
              <a:lnSpc>
                <a:spcPct val="123800"/>
              </a:lnSpc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Irã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Ca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ar</a:t>
            </a:r>
            <a:endParaRPr sz="1200">
              <a:latin typeface="Arial"/>
              <a:cs typeface="Arial"/>
            </a:endParaRPr>
          </a:p>
          <a:p>
            <a:pPr marR="8890" algn="r">
              <a:lnSpc>
                <a:spcPct val="100000"/>
              </a:lnSpc>
              <a:spcBef>
                <a:spcPts val="345"/>
              </a:spcBef>
            </a:pPr>
            <a:r>
              <a:rPr sz="1200" spc="-70" dirty="0">
                <a:solidFill>
                  <a:srgbClr val="585858"/>
                </a:solidFill>
                <a:latin typeface="Arial"/>
                <a:cs typeface="Arial"/>
              </a:rPr>
              <a:t>Emirados </a:t>
            </a:r>
            <a:r>
              <a:rPr sz="1200" spc="-75" dirty="0">
                <a:solidFill>
                  <a:srgbClr val="585858"/>
                </a:solidFill>
                <a:latin typeface="Arial"/>
                <a:cs typeface="Arial"/>
              </a:rPr>
              <a:t>Árabes</a:t>
            </a:r>
            <a:r>
              <a:rPr sz="1200" spc="-1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Unidos</a:t>
            </a:r>
            <a:endParaRPr sz="1200">
              <a:latin typeface="Arial"/>
              <a:cs typeface="Arial"/>
            </a:endParaRPr>
          </a:p>
          <a:p>
            <a:pPr marL="748665" marR="6350" indent="340360" algn="r">
              <a:lnSpc>
                <a:spcPct val="123900"/>
              </a:lnSpc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Irlan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Tailâ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dia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ulgária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reia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Fr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ç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hi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re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x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embu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200" spc="10" dirty="0">
                <a:solidFill>
                  <a:srgbClr val="585858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endParaRPr sz="12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  <a:spcBef>
                <a:spcPts val="340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Es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nha</a:t>
            </a:r>
            <a:endParaRPr sz="1200">
              <a:latin typeface="Arial"/>
              <a:cs typeface="Arial"/>
            </a:endParaRPr>
          </a:p>
          <a:p>
            <a:pPr marR="6985" algn="r">
              <a:lnSpc>
                <a:spcPct val="100000"/>
              </a:lnSpc>
              <a:spcBef>
                <a:spcPts val="345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Esl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ovê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</a:t>
            </a:r>
            <a:endParaRPr sz="1200">
              <a:latin typeface="Arial"/>
              <a:cs typeface="Arial"/>
            </a:endParaRPr>
          </a:p>
          <a:p>
            <a:pPr marL="1059180" marR="5715" indent="139700" algn="r">
              <a:lnSpc>
                <a:spcPct val="123800"/>
              </a:lnSpc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í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ç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P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lô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3116" y="435940"/>
            <a:ext cx="90652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" dirty="0"/>
              <a:t>Empreendedorismo </a:t>
            </a:r>
            <a:r>
              <a:rPr spc="90" dirty="0"/>
              <a:t>54-65 </a:t>
            </a:r>
            <a:r>
              <a:rPr spc="55" dirty="0"/>
              <a:t>anos </a:t>
            </a:r>
            <a:r>
              <a:rPr spc="100" dirty="0"/>
              <a:t>no </a:t>
            </a:r>
            <a:r>
              <a:rPr spc="75" dirty="0"/>
              <a:t>mundo</a:t>
            </a:r>
            <a:r>
              <a:rPr spc="5" dirty="0"/>
              <a:t> </a:t>
            </a:r>
            <a:r>
              <a:rPr spc="-220" dirty="0"/>
              <a:t>(GEM)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1687" y="1289303"/>
            <a:ext cx="11448415" cy="83058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No Brasil, 8% dos Empreendedores Iniciais (*)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estão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entre 54 e 65</a:t>
            </a:r>
            <a:r>
              <a:rPr sz="2400" i="1" spc="18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anos.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Esta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é a 33ª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maior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proporção no ranking do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GEM</a:t>
            </a:r>
            <a:r>
              <a:rPr sz="2400" i="1" spc="8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2018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978902" y="3665220"/>
            <a:ext cx="0" cy="506095"/>
          </a:xfrm>
          <a:custGeom>
            <a:avLst/>
            <a:gdLst/>
            <a:ahLst/>
            <a:cxnLst/>
            <a:rect l="l" t="t" r="r" b="b"/>
            <a:pathLst>
              <a:path h="506095">
                <a:moveTo>
                  <a:pt x="0" y="0"/>
                </a:moveTo>
                <a:lnTo>
                  <a:pt x="0" y="505967"/>
                </a:lnTo>
              </a:path>
            </a:pathLst>
          </a:custGeom>
          <a:ln w="7162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43088" y="3665220"/>
            <a:ext cx="71755" cy="506095"/>
          </a:xfrm>
          <a:custGeom>
            <a:avLst/>
            <a:gdLst/>
            <a:ahLst/>
            <a:cxnLst/>
            <a:rect l="l" t="t" r="r" b="b"/>
            <a:pathLst>
              <a:path w="71754" h="506095">
                <a:moveTo>
                  <a:pt x="0" y="505967"/>
                </a:moveTo>
                <a:lnTo>
                  <a:pt x="71627" y="505967"/>
                </a:lnTo>
                <a:lnTo>
                  <a:pt x="71627" y="0"/>
                </a:lnTo>
                <a:lnTo>
                  <a:pt x="0" y="0"/>
                </a:lnTo>
                <a:lnTo>
                  <a:pt x="0" y="505967"/>
                </a:lnTo>
                <a:close/>
              </a:path>
            </a:pathLst>
          </a:custGeom>
          <a:ln w="9144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0550" y="2781300"/>
            <a:ext cx="0" cy="1390015"/>
          </a:xfrm>
          <a:custGeom>
            <a:avLst/>
            <a:gdLst/>
            <a:ahLst/>
            <a:cxnLst/>
            <a:rect l="l" t="t" r="r" b="b"/>
            <a:pathLst>
              <a:path h="1390014">
                <a:moveTo>
                  <a:pt x="0" y="0"/>
                </a:moveTo>
                <a:lnTo>
                  <a:pt x="0" y="1389888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1436" y="2947416"/>
            <a:ext cx="0" cy="1224280"/>
          </a:xfrm>
          <a:custGeom>
            <a:avLst/>
            <a:gdLst/>
            <a:ahLst/>
            <a:cxnLst/>
            <a:rect l="l" t="t" r="r" b="b"/>
            <a:pathLst>
              <a:path h="1224279">
                <a:moveTo>
                  <a:pt x="0" y="0"/>
                </a:moveTo>
                <a:lnTo>
                  <a:pt x="0" y="1223772"/>
                </a:lnTo>
              </a:path>
            </a:pathLst>
          </a:custGeom>
          <a:ln w="7315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52322" y="3179064"/>
            <a:ext cx="0" cy="992505"/>
          </a:xfrm>
          <a:custGeom>
            <a:avLst/>
            <a:gdLst/>
            <a:ahLst/>
            <a:cxnLst/>
            <a:rect l="l" t="t" r="r" b="b"/>
            <a:pathLst>
              <a:path h="992504">
                <a:moveTo>
                  <a:pt x="0" y="0"/>
                </a:moveTo>
                <a:lnTo>
                  <a:pt x="0" y="992124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83208" y="3217164"/>
            <a:ext cx="0" cy="954405"/>
          </a:xfrm>
          <a:custGeom>
            <a:avLst/>
            <a:gdLst/>
            <a:ahLst/>
            <a:cxnLst/>
            <a:rect l="l" t="t" r="r" b="b"/>
            <a:pathLst>
              <a:path h="954404">
                <a:moveTo>
                  <a:pt x="0" y="0"/>
                </a:moveTo>
                <a:lnTo>
                  <a:pt x="0" y="954024"/>
                </a:lnTo>
              </a:path>
            </a:pathLst>
          </a:custGeom>
          <a:ln w="7315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14094" y="3230879"/>
            <a:ext cx="0" cy="940435"/>
          </a:xfrm>
          <a:custGeom>
            <a:avLst/>
            <a:gdLst/>
            <a:ahLst/>
            <a:cxnLst/>
            <a:rect l="l" t="t" r="r" b="b"/>
            <a:pathLst>
              <a:path h="940435">
                <a:moveTo>
                  <a:pt x="0" y="0"/>
                </a:moveTo>
                <a:lnTo>
                  <a:pt x="0" y="940308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44979" y="3238500"/>
            <a:ext cx="0" cy="932815"/>
          </a:xfrm>
          <a:custGeom>
            <a:avLst/>
            <a:gdLst/>
            <a:ahLst/>
            <a:cxnLst/>
            <a:rect l="l" t="t" r="r" b="b"/>
            <a:pathLst>
              <a:path h="932814">
                <a:moveTo>
                  <a:pt x="0" y="0"/>
                </a:moveTo>
                <a:lnTo>
                  <a:pt x="0" y="932688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75866" y="3259835"/>
            <a:ext cx="0" cy="911860"/>
          </a:xfrm>
          <a:custGeom>
            <a:avLst/>
            <a:gdLst/>
            <a:ahLst/>
            <a:cxnLst/>
            <a:rect l="l" t="t" r="r" b="b"/>
            <a:pathLst>
              <a:path h="911860">
                <a:moveTo>
                  <a:pt x="0" y="0"/>
                </a:moveTo>
                <a:lnTo>
                  <a:pt x="0" y="911351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06751" y="3265932"/>
            <a:ext cx="0" cy="905510"/>
          </a:xfrm>
          <a:custGeom>
            <a:avLst/>
            <a:gdLst/>
            <a:ahLst/>
            <a:cxnLst/>
            <a:rect l="l" t="t" r="r" b="b"/>
            <a:pathLst>
              <a:path h="905510">
                <a:moveTo>
                  <a:pt x="0" y="0"/>
                </a:moveTo>
                <a:lnTo>
                  <a:pt x="0" y="905255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37638" y="3313176"/>
            <a:ext cx="0" cy="858519"/>
          </a:xfrm>
          <a:custGeom>
            <a:avLst/>
            <a:gdLst/>
            <a:ahLst/>
            <a:cxnLst/>
            <a:rect l="l" t="t" r="r" b="b"/>
            <a:pathLst>
              <a:path h="858520">
                <a:moveTo>
                  <a:pt x="0" y="0"/>
                </a:moveTo>
                <a:lnTo>
                  <a:pt x="0" y="858012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668523" y="3334511"/>
            <a:ext cx="0" cy="836930"/>
          </a:xfrm>
          <a:custGeom>
            <a:avLst/>
            <a:gdLst/>
            <a:ahLst/>
            <a:cxnLst/>
            <a:rect l="l" t="t" r="r" b="b"/>
            <a:pathLst>
              <a:path h="836929">
                <a:moveTo>
                  <a:pt x="0" y="0"/>
                </a:moveTo>
                <a:lnTo>
                  <a:pt x="0" y="836676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99410" y="3342132"/>
            <a:ext cx="0" cy="829310"/>
          </a:xfrm>
          <a:custGeom>
            <a:avLst/>
            <a:gdLst/>
            <a:ahLst/>
            <a:cxnLst/>
            <a:rect l="l" t="t" r="r" b="b"/>
            <a:pathLst>
              <a:path h="829310">
                <a:moveTo>
                  <a:pt x="0" y="0"/>
                </a:moveTo>
                <a:lnTo>
                  <a:pt x="0" y="829055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30295" y="3401567"/>
            <a:ext cx="0" cy="769620"/>
          </a:xfrm>
          <a:custGeom>
            <a:avLst/>
            <a:gdLst/>
            <a:ahLst/>
            <a:cxnLst/>
            <a:rect l="l" t="t" r="r" b="b"/>
            <a:pathLst>
              <a:path h="769620">
                <a:moveTo>
                  <a:pt x="0" y="0"/>
                </a:moveTo>
                <a:lnTo>
                  <a:pt x="0" y="769620"/>
                </a:lnTo>
              </a:path>
            </a:pathLst>
          </a:custGeom>
          <a:ln w="7315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361182" y="3418332"/>
            <a:ext cx="0" cy="753110"/>
          </a:xfrm>
          <a:custGeom>
            <a:avLst/>
            <a:gdLst/>
            <a:ahLst/>
            <a:cxnLst/>
            <a:rect l="l" t="t" r="r" b="b"/>
            <a:pathLst>
              <a:path h="753110">
                <a:moveTo>
                  <a:pt x="0" y="0"/>
                </a:moveTo>
                <a:lnTo>
                  <a:pt x="0" y="752855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92067" y="3427476"/>
            <a:ext cx="0" cy="744220"/>
          </a:xfrm>
          <a:custGeom>
            <a:avLst/>
            <a:gdLst/>
            <a:ahLst/>
            <a:cxnLst/>
            <a:rect l="l" t="t" r="r" b="b"/>
            <a:pathLst>
              <a:path h="744220">
                <a:moveTo>
                  <a:pt x="0" y="0"/>
                </a:moveTo>
                <a:lnTo>
                  <a:pt x="0" y="743712"/>
                </a:lnTo>
              </a:path>
            </a:pathLst>
          </a:custGeom>
          <a:ln w="7315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822953" y="3450335"/>
            <a:ext cx="0" cy="721360"/>
          </a:xfrm>
          <a:custGeom>
            <a:avLst/>
            <a:gdLst/>
            <a:ahLst/>
            <a:cxnLst/>
            <a:rect l="l" t="t" r="r" b="b"/>
            <a:pathLst>
              <a:path h="721360">
                <a:moveTo>
                  <a:pt x="0" y="0"/>
                </a:moveTo>
                <a:lnTo>
                  <a:pt x="0" y="720851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53840" y="3454908"/>
            <a:ext cx="0" cy="716280"/>
          </a:xfrm>
          <a:custGeom>
            <a:avLst/>
            <a:gdLst/>
            <a:ahLst/>
            <a:cxnLst/>
            <a:rect l="l" t="t" r="r" b="b"/>
            <a:pathLst>
              <a:path h="716279">
                <a:moveTo>
                  <a:pt x="0" y="0"/>
                </a:moveTo>
                <a:lnTo>
                  <a:pt x="0" y="716279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84726" y="3459479"/>
            <a:ext cx="0" cy="711835"/>
          </a:xfrm>
          <a:custGeom>
            <a:avLst/>
            <a:gdLst/>
            <a:ahLst/>
            <a:cxnLst/>
            <a:rect l="l" t="t" r="r" b="b"/>
            <a:pathLst>
              <a:path h="711835">
                <a:moveTo>
                  <a:pt x="0" y="0"/>
                </a:moveTo>
                <a:lnTo>
                  <a:pt x="0" y="711708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15611" y="3488435"/>
            <a:ext cx="0" cy="683260"/>
          </a:xfrm>
          <a:custGeom>
            <a:avLst/>
            <a:gdLst/>
            <a:ahLst/>
            <a:cxnLst/>
            <a:rect l="l" t="t" r="r" b="b"/>
            <a:pathLst>
              <a:path h="683260">
                <a:moveTo>
                  <a:pt x="0" y="0"/>
                </a:moveTo>
                <a:lnTo>
                  <a:pt x="0" y="682751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746497" y="3489959"/>
            <a:ext cx="0" cy="681355"/>
          </a:xfrm>
          <a:custGeom>
            <a:avLst/>
            <a:gdLst/>
            <a:ahLst/>
            <a:cxnLst/>
            <a:rect l="l" t="t" r="r" b="b"/>
            <a:pathLst>
              <a:path h="681354">
                <a:moveTo>
                  <a:pt x="0" y="0"/>
                </a:moveTo>
                <a:lnTo>
                  <a:pt x="0" y="681227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977384" y="3500628"/>
            <a:ext cx="0" cy="670560"/>
          </a:xfrm>
          <a:custGeom>
            <a:avLst/>
            <a:gdLst/>
            <a:ahLst/>
            <a:cxnLst/>
            <a:rect l="l" t="t" r="r" b="b"/>
            <a:pathLst>
              <a:path h="670560">
                <a:moveTo>
                  <a:pt x="0" y="0"/>
                </a:moveTo>
                <a:lnTo>
                  <a:pt x="0" y="670560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208270" y="3508247"/>
            <a:ext cx="0" cy="662940"/>
          </a:xfrm>
          <a:custGeom>
            <a:avLst/>
            <a:gdLst/>
            <a:ahLst/>
            <a:cxnLst/>
            <a:rect l="l" t="t" r="r" b="b"/>
            <a:pathLst>
              <a:path h="662939">
                <a:moveTo>
                  <a:pt x="0" y="0"/>
                </a:moveTo>
                <a:lnTo>
                  <a:pt x="0" y="662939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439155" y="3508247"/>
            <a:ext cx="0" cy="662940"/>
          </a:xfrm>
          <a:custGeom>
            <a:avLst/>
            <a:gdLst/>
            <a:ahLst/>
            <a:cxnLst/>
            <a:rect l="l" t="t" r="r" b="b"/>
            <a:pathLst>
              <a:path h="662939">
                <a:moveTo>
                  <a:pt x="0" y="0"/>
                </a:moveTo>
                <a:lnTo>
                  <a:pt x="0" y="662939"/>
                </a:lnTo>
              </a:path>
            </a:pathLst>
          </a:custGeom>
          <a:ln w="7315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70041" y="3514344"/>
            <a:ext cx="0" cy="657225"/>
          </a:xfrm>
          <a:custGeom>
            <a:avLst/>
            <a:gdLst/>
            <a:ahLst/>
            <a:cxnLst/>
            <a:rect l="l" t="t" r="r" b="b"/>
            <a:pathLst>
              <a:path h="657225">
                <a:moveTo>
                  <a:pt x="0" y="0"/>
                </a:moveTo>
                <a:lnTo>
                  <a:pt x="0" y="656843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900928" y="3525011"/>
            <a:ext cx="0" cy="646430"/>
          </a:xfrm>
          <a:custGeom>
            <a:avLst/>
            <a:gdLst/>
            <a:ahLst/>
            <a:cxnLst/>
            <a:rect l="l" t="t" r="r" b="b"/>
            <a:pathLst>
              <a:path h="646429">
                <a:moveTo>
                  <a:pt x="0" y="0"/>
                </a:moveTo>
                <a:lnTo>
                  <a:pt x="0" y="646176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131814" y="3538728"/>
            <a:ext cx="0" cy="632460"/>
          </a:xfrm>
          <a:custGeom>
            <a:avLst/>
            <a:gdLst/>
            <a:ahLst/>
            <a:cxnLst/>
            <a:rect l="l" t="t" r="r" b="b"/>
            <a:pathLst>
              <a:path h="632460">
                <a:moveTo>
                  <a:pt x="0" y="0"/>
                </a:moveTo>
                <a:lnTo>
                  <a:pt x="0" y="632460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362700" y="3553967"/>
            <a:ext cx="0" cy="617220"/>
          </a:xfrm>
          <a:custGeom>
            <a:avLst/>
            <a:gdLst/>
            <a:ahLst/>
            <a:cxnLst/>
            <a:rect l="l" t="t" r="r" b="b"/>
            <a:pathLst>
              <a:path h="617220">
                <a:moveTo>
                  <a:pt x="0" y="0"/>
                </a:moveTo>
                <a:lnTo>
                  <a:pt x="0" y="617220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593585" y="3578352"/>
            <a:ext cx="0" cy="593090"/>
          </a:xfrm>
          <a:custGeom>
            <a:avLst/>
            <a:gdLst/>
            <a:ahLst/>
            <a:cxnLst/>
            <a:rect l="l" t="t" r="r" b="b"/>
            <a:pathLst>
              <a:path h="593089">
                <a:moveTo>
                  <a:pt x="0" y="0"/>
                </a:moveTo>
                <a:lnTo>
                  <a:pt x="0" y="592836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824471" y="3582923"/>
            <a:ext cx="0" cy="588645"/>
          </a:xfrm>
          <a:custGeom>
            <a:avLst/>
            <a:gdLst/>
            <a:ahLst/>
            <a:cxnLst/>
            <a:rect l="l" t="t" r="r" b="b"/>
            <a:pathLst>
              <a:path h="588645">
                <a:moveTo>
                  <a:pt x="0" y="0"/>
                </a:moveTo>
                <a:lnTo>
                  <a:pt x="0" y="588263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055357" y="3627120"/>
            <a:ext cx="0" cy="544195"/>
          </a:xfrm>
          <a:custGeom>
            <a:avLst/>
            <a:gdLst/>
            <a:ahLst/>
            <a:cxnLst/>
            <a:rect l="l" t="t" r="r" b="b"/>
            <a:pathLst>
              <a:path h="544195">
                <a:moveTo>
                  <a:pt x="0" y="0"/>
                </a:moveTo>
                <a:lnTo>
                  <a:pt x="0" y="544067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286243" y="3628644"/>
            <a:ext cx="0" cy="542925"/>
          </a:xfrm>
          <a:custGeom>
            <a:avLst/>
            <a:gdLst/>
            <a:ahLst/>
            <a:cxnLst/>
            <a:rect l="l" t="t" r="r" b="b"/>
            <a:pathLst>
              <a:path h="542925">
                <a:moveTo>
                  <a:pt x="0" y="0"/>
                </a:moveTo>
                <a:lnTo>
                  <a:pt x="0" y="542543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517130" y="3637788"/>
            <a:ext cx="0" cy="533400"/>
          </a:xfrm>
          <a:custGeom>
            <a:avLst/>
            <a:gdLst/>
            <a:ahLst/>
            <a:cxnLst/>
            <a:rect l="l" t="t" r="r" b="b"/>
            <a:pathLst>
              <a:path h="533400">
                <a:moveTo>
                  <a:pt x="0" y="0"/>
                </a:moveTo>
                <a:lnTo>
                  <a:pt x="0" y="533400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748016" y="3654552"/>
            <a:ext cx="0" cy="516890"/>
          </a:xfrm>
          <a:custGeom>
            <a:avLst/>
            <a:gdLst/>
            <a:ahLst/>
            <a:cxnLst/>
            <a:rect l="l" t="t" r="r" b="b"/>
            <a:pathLst>
              <a:path h="516889">
                <a:moveTo>
                  <a:pt x="0" y="0"/>
                </a:moveTo>
                <a:lnTo>
                  <a:pt x="0" y="516636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209788" y="3675888"/>
            <a:ext cx="0" cy="495300"/>
          </a:xfrm>
          <a:custGeom>
            <a:avLst/>
            <a:gdLst/>
            <a:ahLst/>
            <a:cxnLst/>
            <a:rect l="l" t="t" r="r" b="b"/>
            <a:pathLst>
              <a:path h="495300">
                <a:moveTo>
                  <a:pt x="0" y="0"/>
                </a:moveTo>
                <a:lnTo>
                  <a:pt x="0" y="495300"/>
                </a:lnTo>
              </a:path>
            </a:pathLst>
          </a:custGeom>
          <a:ln w="7315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440673" y="3692652"/>
            <a:ext cx="0" cy="478790"/>
          </a:xfrm>
          <a:custGeom>
            <a:avLst/>
            <a:gdLst/>
            <a:ahLst/>
            <a:cxnLst/>
            <a:rect l="l" t="t" r="r" b="b"/>
            <a:pathLst>
              <a:path h="478789">
                <a:moveTo>
                  <a:pt x="0" y="0"/>
                </a:moveTo>
                <a:lnTo>
                  <a:pt x="0" y="478536"/>
                </a:lnTo>
              </a:path>
            </a:pathLst>
          </a:custGeom>
          <a:ln w="71628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671559" y="3698747"/>
            <a:ext cx="0" cy="472440"/>
          </a:xfrm>
          <a:custGeom>
            <a:avLst/>
            <a:gdLst/>
            <a:ahLst/>
            <a:cxnLst/>
            <a:rect l="l" t="t" r="r" b="b"/>
            <a:pathLst>
              <a:path h="472439">
                <a:moveTo>
                  <a:pt x="0" y="0"/>
                </a:moveTo>
                <a:lnTo>
                  <a:pt x="0" y="472439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02445" y="3736847"/>
            <a:ext cx="0" cy="434340"/>
          </a:xfrm>
          <a:custGeom>
            <a:avLst/>
            <a:gdLst/>
            <a:ahLst/>
            <a:cxnLst/>
            <a:rect l="l" t="t" r="r" b="b"/>
            <a:pathLst>
              <a:path h="434339">
                <a:moveTo>
                  <a:pt x="0" y="0"/>
                </a:moveTo>
                <a:lnTo>
                  <a:pt x="0" y="434339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133331" y="3738371"/>
            <a:ext cx="0" cy="433070"/>
          </a:xfrm>
          <a:custGeom>
            <a:avLst/>
            <a:gdLst/>
            <a:ahLst/>
            <a:cxnLst/>
            <a:rect l="l" t="t" r="r" b="b"/>
            <a:pathLst>
              <a:path h="433070">
                <a:moveTo>
                  <a:pt x="0" y="0"/>
                </a:moveTo>
                <a:lnTo>
                  <a:pt x="0" y="432815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364218" y="3758184"/>
            <a:ext cx="0" cy="413384"/>
          </a:xfrm>
          <a:custGeom>
            <a:avLst/>
            <a:gdLst/>
            <a:ahLst/>
            <a:cxnLst/>
            <a:rect l="l" t="t" r="r" b="b"/>
            <a:pathLst>
              <a:path h="413385">
                <a:moveTo>
                  <a:pt x="0" y="0"/>
                </a:moveTo>
                <a:lnTo>
                  <a:pt x="0" y="413004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595104" y="3774947"/>
            <a:ext cx="0" cy="396240"/>
          </a:xfrm>
          <a:custGeom>
            <a:avLst/>
            <a:gdLst/>
            <a:ahLst/>
            <a:cxnLst/>
            <a:rect l="l" t="t" r="r" b="b"/>
            <a:pathLst>
              <a:path h="396239">
                <a:moveTo>
                  <a:pt x="0" y="0"/>
                </a:moveTo>
                <a:lnTo>
                  <a:pt x="0" y="396239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825990" y="3779520"/>
            <a:ext cx="0" cy="391795"/>
          </a:xfrm>
          <a:custGeom>
            <a:avLst/>
            <a:gdLst/>
            <a:ahLst/>
            <a:cxnLst/>
            <a:rect l="l" t="t" r="r" b="b"/>
            <a:pathLst>
              <a:path h="391795">
                <a:moveTo>
                  <a:pt x="0" y="0"/>
                </a:moveTo>
                <a:lnTo>
                  <a:pt x="0" y="391667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056876" y="3800855"/>
            <a:ext cx="0" cy="370840"/>
          </a:xfrm>
          <a:custGeom>
            <a:avLst/>
            <a:gdLst/>
            <a:ahLst/>
            <a:cxnLst/>
            <a:rect l="l" t="t" r="r" b="b"/>
            <a:pathLst>
              <a:path h="370839">
                <a:moveTo>
                  <a:pt x="0" y="0"/>
                </a:moveTo>
                <a:lnTo>
                  <a:pt x="0" y="370332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287761" y="3826764"/>
            <a:ext cx="0" cy="344805"/>
          </a:xfrm>
          <a:custGeom>
            <a:avLst/>
            <a:gdLst/>
            <a:ahLst/>
            <a:cxnLst/>
            <a:rect l="l" t="t" r="r" b="b"/>
            <a:pathLst>
              <a:path h="344804">
                <a:moveTo>
                  <a:pt x="0" y="0"/>
                </a:moveTo>
                <a:lnTo>
                  <a:pt x="0" y="344424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518647" y="3842003"/>
            <a:ext cx="0" cy="329565"/>
          </a:xfrm>
          <a:custGeom>
            <a:avLst/>
            <a:gdLst/>
            <a:ahLst/>
            <a:cxnLst/>
            <a:rect l="l" t="t" r="r" b="b"/>
            <a:pathLst>
              <a:path h="329564">
                <a:moveTo>
                  <a:pt x="0" y="0"/>
                </a:moveTo>
                <a:lnTo>
                  <a:pt x="0" y="329184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749533" y="3864864"/>
            <a:ext cx="0" cy="306705"/>
          </a:xfrm>
          <a:custGeom>
            <a:avLst/>
            <a:gdLst/>
            <a:ahLst/>
            <a:cxnLst/>
            <a:rect l="l" t="t" r="r" b="b"/>
            <a:pathLst>
              <a:path h="306704">
                <a:moveTo>
                  <a:pt x="0" y="0"/>
                </a:moveTo>
                <a:lnTo>
                  <a:pt x="0" y="306324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981181" y="3867911"/>
            <a:ext cx="0" cy="303530"/>
          </a:xfrm>
          <a:custGeom>
            <a:avLst/>
            <a:gdLst/>
            <a:ahLst/>
            <a:cxnLst/>
            <a:rect l="l" t="t" r="r" b="b"/>
            <a:pathLst>
              <a:path h="303529">
                <a:moveTo>
                  <a:pt x="0" y="0"/>
                </a:moveTo>
                <a:lnTo>
                  <a:pt x="0" y="303275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212068" y="3944111"/>
            <a:ext cx="0" cy="227329"/>
          </a:xfrm>
          <a:custGeom>
            <a:avLst/>
            <a:gdLst/>
            <a:ahLst/>
            <a:cxnLst/>
            <a:rect l="l" t="t" r="r" b="b"/>
            <a:pathLst>
              <a:path h="227329">
                <a:moveTo>
                  <a:pt x="0" y="0"/>
                </a:moveTo>
                <a:lnTo>
                  <a:pt x="0" y="227075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442954" y="3956303"/>
            <a:ext cx="0" cy="215265"/>
          </a:xfrm>
          <a:custGeom>
            <a:avLst/>
            <a:gdLst/>
            <a:ahLst/>
            <a:cxnLst/>
            <a:rect l="l" t="t" r="r" b="b"/>
            <a:pathLst>
              <a:path h="215264">
                <a:moveTo>
                  <a:pt x="0" y="0"/>
                </a:moveTo>
                <a:lnTo>
                  <a:pt x="0" y="214884"/>
                </a:lnTo>
              </a:path>
            </a:pathLst>
          </a:custGeom>
          <a:ln w="71627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673840" y="4061459"/>
            <a:ext cx="0" cy="109855"/>
          </a:xfrm>
          <a:custGeom>
            <a:avLst/>
            <a:gdLst/>
            <a:ahLst/>
            <a:cxnLst/>
            <a:rect l="l" t="t" r="r" b="b"/>
            <a:pathLst>
              <a:path h="109854">
                <a:moveTo>
                  <a:pt x="0" y="0"/>
                </a:moveTo>
                <a:lnTo>
                  <a:pt x="0" y="109727"/>
                </a:lnTo>
              </a:path>
            </a:pathLst>
          </a:custGeom>
          <a:ln w="7315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75487" y="4171188"/>
            <a:ext cx="11314430" cy="0"/>
          </a:xfrm>
          <a:custGeom>
            <a:avLst/>
            <a:gdLst/>
            <a:ahLst/>
            <a:cxnLst/>
            <a:rect l="l" t="t" r="r" b="b"/>
            <a:pathLst>
              <a:path w="11314430">
                <a:moveTo>
                  <a:pt x="0" y="0"/>
                </a:moveTo>
                <a:lnTo>
                  <a:pt x="1131417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468579" y="2535199"/>
            <a:ext cx="474980" cy="35941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000" spc="-100" dirty="0">
                <a:solidFill>
                  <a:srgbClr val="404040"/>
                </a:solidFill>
                <a:latin typeface="Arial"/>
                <a:cs typeface="Arial"/>
              </a:rPr>
              <a:t>21%</a:t>
            </a:r>
            <a:endParaRPr sz="1000">
              <a:latin typeface="Arial"/>
              <a:cs typeface="Arial"/>
            </a:endParaRPr>
          </a:p>
          <a:p>
            <a:pPr marL="243204">
              <a:lnSpc>
                <a:spcPct val="100000"/>
              </a:lnSpc>
              <a:spcBef>
                <a:spcPts val="114"/>
              </a:spcBef>
            </a:pPr>
            <a:r>
              <a:rPr sz="1000" spc="-100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0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30123" y="5904798"/>
            <a:ext cx="999998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51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GEM </a:t>
            </a:r>
            <a:r>
              <a:rPr sz="1200" spc="-5" dirty="0">
                <a:latin typeface="Arial"/>
                <a:cs typeface="Arial"/>
              </a:rPr>
              <a:t>(2018). </a:t>
            </a:r>
            <a:r>
              <a:rPr sz="1200" spc="-15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49 países participaram do </a:t>
            </a:r>
            <a:r>
              <a:rPr sz="1200" dirty="0">
                <a:latin typeface="Arial"/>
                <a:cs typeface="Arial"/>
              </a:rPr>
              <a:t>GEM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2018.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45"/>
              </a:spcBef>
            </a:pPr>
            <a:r>
              <a:rPr sz="1100" dirty="0">
                <a:latin typeface="Arial"/>
                <a:cs typeface="Arial"/>
              </a:rPr>
              <a:t>(*) </a:t>
            </a:r>
            <a:r>
              <a:rPr sz="1100" spc="-5" dirty="0">
                <a:latin typeface="Arial"/>
                <a:cs typeface="Arial"/>
              </a:rPr>
              <a:t>No </a:t>
            </a:r>
            <a:r>
              <a:rPr sz="1100" dirty="0">
                <a:latin typeface="Arial"/>
                <a:cs typeface="Arial"/>
              </a:rPr>
              <a:t>âmbito da pesquisa </a:t>
            </a:r>
            <a:r>
              <a:rPr sz="1100" spc="-5" dirty="0">
                <a:latin typeface="Arial"/>
                <a:cs typeface="Arial"/>
              </a:rPr>
              <a:t>GEM, </a:t>
            </a:r>
            <a:r>
              <a:rPr sz="1100" dirty="0">
                <a:latin typeface="Arial"/>
                <a:cs typeface="Arial"/>
              </a:rPr>
              <a:t>os Empreendedores </a:t>
            </a:r>
            <a:r>
              <a:rPr sz="1100" spc="-5" dirty="0">
                <a:latin typeface="Arial"/>
                <a:cs typeface="Arial"/>
              </a:rPr>
              <a:t>Iniciais </a:t>
            </a:r>
            <a:r>
              <a:rPr sz="1100" dirty="0">
                <a:latin typeface="Arial"/>
                <a:cs typeface="Arial"/>
              </a:rPr>
              <a:t>são aqueles </a:t>
            </a:r>
            <a:r>
              <a:rPr sz="1100" spc="-5" dirty="0">
                <a:latin typeface="Arial"/>
                <a:cs typeface="Arial"/>
              </a:rPr>
              <a:t>indivíduos </a:t>
            </a:r>
            <a:r>
              <a:rPr sz="1100" dirty="0">
                <a:latin typeface="Arial"/>
                <a:cs typeface="Arial"/>
              </a:rPr>
              <a:t>que nos </a:t>
            </a:r>
            <a:r>
              <a:rPr sz="1100" spc="-5" dirty="0">
                <a:latin typeface="Arial"/>
                <a:cs typeface="Arial"/>
              </a:rPr>
              <a:t>últimos </a:t>
            </a:r>
            <a:r>
              <a:rPr sz="1100" dirty="0">
                <a:latin typeface="Arial"/>
                <a:cs typeface="Arial"/>
              </a:rPr>
              <a:t>12 meses fizeram alguma ação </a:t>
            </a:r>
            <a:r>
              <a:rPr sz="1100" spc="-5" dirty="0">
                <a:latin typeface="Arial"/>
                <a:cs typeface="Arial"/>
              </a:rPr>
              <a:t>para </a:t>
            </a:r>
            <a:r>
              <a:rPr sz="1100" dirty="0">
                <a:latin typeface="Arial"/>
                <a:cs typeface="Arial"/>
              </a:rPr>
              <a:t>ter um negócio próprio  e/ou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estão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à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frente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empreendimento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com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menos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42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meses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existência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(com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ou sem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CNPJ).</a:t>
            </a:r>
            <a:r>
              <a:rPr sz="1100" dirty="0">
                <a:latin typeface="Arial"/>
                <a:cs typeface="Arial"/>
              </a:rPr>
              <a:t> Os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dados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aqui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apresentados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advém</a:t>
            </a:r>
            <a:r>
              <a:rPr sz="1100" spc="2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da </a:t>
            </a:r>
            <a:r>
              <a:rPr sz="1100" dirty="0">
                <a:latin typeface="Arial"/>
                <a:cs typeface="Arial"/>
              </a:rPr>
              <a:t>pesquisa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GEM.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1392154" y="6215625"/>
            <a:ext cx="1784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sz="1800" dirty="0">
                <a:latin typeface="Arial"/>
                <a:cs typeface="Arial"/>
              </a:rPr>
              <a:t>4</a:t>
            </a:fld>
            <a:endParaRPr sz="18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30351" y="3008833"/>
            <a:ext cx="13989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150" baseline="27777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r>
              <a:rPr sz="1500" spc="-292" baseline="27777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11111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r>
              <a:rPr sz="1500" spc="-277" baseline="11111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2777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r>
              <a:rPr sz="1500" spc="-284" baseline="2777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000" spc="-100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r>
              <a:rPr sz="1000" spc="-18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-8333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r>
              <a:rPr sz="1500" spc="-284" baseline="-8333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-11111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500" baseline="-11111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315972" y="3112084"/>
            <a:ext cx="13989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150" baseline="13888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r>
              <a:rPr sz="1500" spc="-292" baseline="13888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2777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r>
              <a:rPr sz="1500" spc="-284" baseline="2777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000" spc="-100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r>
              <a:rPr sz="1000" spc="-18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-25000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r>
              <a:rPr sz="1500" spc="-277" baseline="-250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-33333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r>
              <a:rPr sz="1500" spc="-284" baseline="-33333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-36111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endParaRPr sz="1500" baseline="-36111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701541" y="3277565"/>
            <a:ext cx="27520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150" baseline="25000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r>
              <a:rPr sz="1500" spc="-270" baseline="250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22222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r>
              <a:rPr sz="1500" spc="-277" baseline="22222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22222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r>
              <a:rPr sz="1500" spc="-270" baseline="22222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8333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r>
              <a:rPr sz="1500" spc="-277" baseline="8333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8333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r>
              <a:rPr sz="1500" spc="-262" baseline="8333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2777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r>
              <a:rPr sz="1500" spc="-270" baseline="2777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000" spc="-100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r>
              <a:rPr sz="1000" spc="-18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000" spc="-100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r>
              <a:rPr sz="1000" spc="-18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-2777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r>
              <a:rPr sz="1500" spc="-277" baseline="-2777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-8333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r>
              <a:rPr sz="1500" spc="-270" baseline="-8333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50" baseline="-13888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r>
              <a:rPr sz="1500" spc="104" baseline="-13888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79" baseline="-19444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500" baseline="-19444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504813" y="3407740"/>
            <a:ext cx="22580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179" baseline="25000" dirty="0">
                <a:solidFill>
                  <a:srgbClr val="404040"/>
                </a:solidFill>
                <a:latin typeface="Arial"/>
                <a:cs typeface="Arial"/>
              </a:rPr>
              <a:t>9% 9% </a:t>
            </a:r>
            <a:r>
              <a:rPr sz="1500" spc="-179" baseline="5555" dirty="0">
                <a:solidFill>
                  <a:srgbClr val="404040"/>
                </a:solidFill>
                <a:latin typeface="Arial"/>
                <a:cs typeface="Arial"/>
              </a:rPr>
              <a:t>8% </a:t>
            </a:r>
            <a:r>
              <a:rPr sz="1500" spc="-179" baseline="2777" dirty="0">
                <a:solidFill>
                  <a:srgbClr val="404040"/>
                </a:solidFill>
                <a:latin typeface="Arial"/>
                <a:cs typeface="Arial"/>
              </a:rPr>
              <a:t>8% </a:t>
            </a:r>
            <a:r>
              <a:rPr sz="1000" spc="-120" dirty="0">
                <a:solidFill>
                  <a:srgbClr val="404040"/>
                </a:solidFill>
                <a:latin typeface="Arial"/>
                <a:cs typeface="Arial"/>
              </a:rPr>
              <a:t>8% </a:t>
            </a:r>
            <a:r>
              <a:rPr sz="1500" spc="-179" baseline="-8333" dirty="0">
                <a:solidFill>
                  <a:srgbClr val="404040"/>
                </a:solidFill>
                <a:latin typeface="Arial"/>
                <a:cs typeface="Arial"/>
              </a:rPr>
              <a:t>8% </a:t>
            </a:r>
            <a:r>
              <a:rPr sz="1500" spc="-179" baseline="-11111" dirty="0">
                <a:solidFill>
                  <a:srgbClr val="404040"/>
                </a:solidFill>
                <a:latin typeface="Arial"/>
                <a:cs typeface="Arial"/>
              </a:rPr>
              <a:t>8% </a:t>
            </a:r>
            <a:r>
              <a:rPr sz="1500" spc="-179" baseline="-16666" dirty="0">
                <a:solidFill>
                  <a:srgbClr val="404040"/>
                </a:solidFill>
                <a:latin typeface="Arial"/>
                <a:cs typeface="Arial"/>
              </a:rPr>
              <a:t>8% </a:t>
            </a:r>
            <a:r>
              <a:rPr sz="1500" spc="-179" baseline="-25000" dirty="0">
                <a:solidFill>
                  <a:srgbClr val="404040"/>
                </a:solidFill>
                <a:latin typeface="Arial"/>
                <a:cs typeface="Arial"/>
              </a:rPr>
              <a:t>7% </a:t>
            </a:r>
            <a:r>
              <a:rPr sz="1500" spc="-179" baseline="-27777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500" baseline="-27777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814054" y="3508705"/>
            <a:ext cx="179641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20" dirty="0">
                <a:solidFill>
                  <a:srgbClr val="404040"/>
                </a:solidFill>
                <a:latin typeface="Arial"/>
                <a:cs typeface="Arial"/>
              </a:rPr>
              <a:t>7% 7% </a:t>
            </a:r>
            <a:r>
              <a:rPr sz="1500" spc="-179" baseline="-8333" dirty="0">
                <a:solidFill>
                  <a:srgbClr val="404040"/>
                </a:solidFill>
                <a:latin typeface="Arial"/>
                <a:cs typeface="Arial"/>
              </a:rPr>
              <a:t>6% </a:t>
            </a:r>
            <a:r>
              <a:rPr sz="1500" spc="-179" baseline="-16666" dirty="0">
                <a:solidFill>
                  <a:srgbClr val="404040"/>
                </a:solidFill>
                <a:latin typeface="Arial"/>
                <a:cs typeface="Arial"/>
              </a:rPr>
              <a:t>6% 6% </a:t>
            </a:r>
            <a:r>
              <a:rPr sz="1500" spc="-179" baseline="-27777" dirty="0">
                <a:solidFill>
                  <a:srgbClr val="404040"/>
                </a:solidFill>
                <a:latin typeface="Arial"/>
                <a:cs typeface="Arial"/>
              </a:rPr>
              <a:t>6% </a:t>
            </a:r>
            <a:r>
              <a:rPr sz="1500" spc="-179" baseline="-38888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r>
              <a:rPr sz="1500" spc="-112" baseline="-38888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79" baseline="-44444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500" baseline="-44444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0661395" y="3597084"/>
            <a:ext cx="1103630" cy="41211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500" spc="-179" baseline="2777" dirty="0">
                <a:solidFill>
                  <a:srgbClr val="404040"/>
                </a:solidFill>
                <a:latin typeface="Arial"/>
                <a:cs typeface="Arial"/>
              </a:rPr>
              <a:t>5% </a:t>
            </a:r>
            <a:r>
              <a:rPr sz="1000" spc="-120" dirty="0">
                <a:solidFill>
                  <a:srgbClr val="404040"/>
                </a:solidFill>
                <a:latin typeface="Arial"/>
                <a:cs typeface="Arial"/>
              </a:rPr>
              <a:t>5% </a:t>
            </a:r>
            <a:r>
              <a:rPr sz="1500" spc="-179" baseline="-33333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r>
              <a:rPr sz="1500" spc="-142" baseline="-33333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500" spc="-179" baseline="-38888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500" baseline="-38888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20"/>
              </a:spcBef>
            </a:pPr>
            <a:r>
              <a:rPr sz="1000" spc="-120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0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14984" y="4255168"/>
            <a:ext cx="11262995" cy="15373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R="6350" algn="r">
              <a:lnSpc>
                <a:spcPts val="1240"/>
              </a:lnSpc>
            </a:pP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eia</a:t>
            </a:r>
            <a:endParaRPr sz="1200">
              <a:latin typeface="Arial"/>
              <a:cs typeface="Arial"/>
            </a:endParaRPr>
          </a:p>
          <a:p>
            <a:pPr marL="760095" marR="5080" indent="356235" algn="r">
              <a:lnSpc>
                <a:spcPct val="126299"/>
              </a:lnSpc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hi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re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ailâ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dia  Grécia  E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nh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</a:t>
            </a:r>
            <a:r>
              <a:rPr sz="1200" spc="-70" dirty="0">
                <a:solidFill>
                  <a:srgbClr val="585858"/>
                </a:solidFill>
                <a:latin typeface="Arial"/>
                <a:cs typeface="Arial"/>
              </a:rPr>
              <a:t>Reino</a:t>
            </a:r>
            <a:r>
              <a:rPr sz="1200" spc="-1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45" dirty="0">
                <a:solidFill>
                  <a:srgbClr val="585858"/>
                </a:solidFill>
                <a:latin typeface="Arial"/>
                <a:cs typeface="Arial"/>
              </a:rPr>
              <a:t>Unido</a:t>
            </a:r>
            <a:endParaRPr sz="1200">
              <a:latin typeface="Arial"/>
              <a:cs typeface="Arial"/>
            </a:endParaRPr>
          </a:p>
          <a:p>
            <a:pPr marL="1089025" marR="6350" indent="18415" algn="r">
              <a:lnSpc>
                <a:spcPts val="1820"/>
              </a:lnSpc>
              <a:spcBef>
                <a:spcPts val="120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Fr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ç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Irlan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  <a:p>
            <a:pPr marL="1186815" marR="6350" indent="27305" algn="r">
              <a:lnSpc>
                <a:spcPts val="1820"/>
              </a:lnSpc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hile  I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rael</a:t>
            </a:r>
            <a:endParaRPr sz="1200">
              <a:latin typeface="Arial"/>
              <a:cs typeface="Arial"/>
            </a:endParaRPr>
          </a:p>
          <a:p>
            <a:pPr marR="7620" algn="r">
              <a:lnSpc>
                <a:spcPct val="100000"/>
              </a:lnSpc>
              <a:spcBef>
                <a:spcPts val="250"/>
              </a:spcBef>
            </a:pPr>
            <a:r>
              <a:rPr sz="1200" spc="-85" dirty="0">
                <a:solidFill>
                  <a:srgbClr val="585858"/>
                </a:solidFill>
                <a:latin typeface="Arial"/>
                <a:cs typeface="Arial"/>
              </a:rPr>
              <a:t>Estados</a:t>
            </a:r>
            <a:r>
              <a:rPr sz="1200" spc="-1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Unidos</a:t>
            </a:r>
            <a:endParaRPr sz="1200">
              <a:latin typeface="Arial"/>
              <a:cs typeface="Arial"/>
            </a:endParaRPr>
          </a:p>
          <a:p>
            <a:pPr marL="708660" marR="5715" indent="414655" algn="r">
              <a:lnSpc>
                <a:spcPts val="1820"/>
              </a:lnSpc>
              <a:spcBef>
                <a:spcPts val="120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é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  Ale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</a:t>
            </a:r>
            <a:r>
              <a:rPr sz="1200" spc="-114" dirty="0">
                <a:solidFill>
                  <a:srgbClr val="585858"/>
                </a:solidFill>
                <a:latin typeface="Arial"/>
                <a:cs typeface="Arial"/>
              </a:rPr>
              <a:t>Países</a:t>
            </a:r>
            <a:r>
              <a:rPr sz="1200" spc="-1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85" dirty="0">
                <a:solidFill>
                  <a:srgbClr val="585858"/>
                </a:solidFill>
                <a:latin typeface="Arial"/>
                <a:cs typeface="Arial"/>
              </a:rPr>
              <a:t>Baixos</a:t>
            </a:r>
            <a:endParaRPr sz="1200">
              <a:latin typeface="Arial"/>
              <a:cs typeface="Arial"/>
            </a:endParaRPr>
          </a:p>
          <a:p>
            <a:pPr marR="6985" algn="r">
              <a:lnSpc>
                <a:spcPct val="100000"/>
              </a:lnSpc>
              <a:spcBef>
                <a:spcPts val="254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á</a:t>
            </a:r>
            <a:endParaRPr sz="1200">
              <a:latin typeface="Arial"/>
              <a:cs typeface="Arial"/>
            </a:endParaRPr>
          </a:p>
          <a:p>
            <a:pPr marL="748665" marR="5715" indent="450215" algn="r">
              <a:lnSpc>
                <a:spcPct val="126299"/>
              </a:lnSpc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í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ç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x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embu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200" spc="10" dirty="0">
                <a:solidFill>
                  <a:srgbClr val="585858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endParaRPr sz="1200">
              <a:latin typeface="Arial"/>
              <a:cs typeface="Arial"/>
            </a:endParaRPr>
          </a:p>
          <a:p>
            <a:pPr marL="934719" marR="6350" indent="281305" algn="r">
              <a:lnSpc>
                <a:spcPct val="126200"/>
              </a:lnSpc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Itália  Ja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ão  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ol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ôm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</a:t>
            </a:r>
            <a:endParaRPr sz="1200">
              <a:latin typeface="Arial"/>
              <a:cs typeface="Arial"/>
            </a:endParaRPr>
          </a:p>
          <a:p>
            <a:pPr marL="622300" marR="5715" indent="549910" algn="r">
              <a:lnSpc>
                <a:spcPct val="126299"/>
              </a:lnSpc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hi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E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sl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vê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nia  </a:t>
            </a:r>
            <a:r>
              <a:rPr sz="1200" spc="-55" dirty="0">
                <a:solidFill>
                  <a:srgbClr val="585858"/>
                </a:solidFill>
                <a:latin typeface="Arial"/>
                <a:cs typeface="Arial"/>
              </a:rPr>
              <a:t>Arábia</a:t>
            </a:r>
            <a:r>
              <a:rPr sz="1200" spc="-11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585858"/>
                </a:solidFill>
                <a:latin typeface="Arial"/>
                <a:cs typeface="Arial"/>
              </a:rPr>
              <a:t>Saudita</a:t>
            </a:r>
            <a:endParaRPr sz="1200">
              <a:latin typeface="Arial"/>
              <a:cs typeface="Arial"/>
            </a:endParaRPr>
          </a:p>
          <a:p>
            <a:pPr marL="913765" marR="5715" indent="195580" algn="r">
              <a:lnSpc>
                <a:spcPct val="126299"/>
              </a:lnSpc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Lí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no  P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ru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Egi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o  P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lô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ulgária  Arge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ti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  Pa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amá</a:t>
            </a:r>
            <a:endParaRPr sz="12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  <a:spcBef>
                <a:spcPts val="375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Eslová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q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uia</a:t>
            </a:r>
            <a:endParaRPr sz="12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  <a:spcBef>
                <a:spcPts val="380"/>
              </a:spcBef>
            </a:pPr>
            <a:r>
              <a:rPr sz="1200" spc="-35" dirty="0">
                <a:solidFill>
                  <a:srgbClr val="585858"/>
                </a:solidFill>
                <a:latin typeface="Arial"/>
                <a:cs typeface="Arial"/>
              </a:rPr>
              <a:t>Porto</a:t>
            </a:r>
            <a:r>
              <a:rPr sz="1200" spc="-1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85" dirty="0">
                <a:solidFill>
                  <a:srgbClr val="585858"/>
                </a:solidFill>
                <a:latin typeface="Arial"/>
                <a:cs typeface="Arial"/>
              </a:rPr>
              <a:t>Rico</a:t>
            </a:r>
            <a:endParaRPr sz="1200">
              <a:latin typeface="Arial"/>
              <a:cs typeface="Arial"/>
            </a:endParaRPr>
          </a:p>
          <a:p>
            <a:pPr marL="1046480" marR="6350" indent="137160" algn="just">
              <a:lnSpc>
                <a:spcPct val="126299"/>
              </a:lnSpc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rasil  </a:t>
            </a:r>
            <a:r>
              <a:rPr sz="1200" spc="-100" dirty="0">
                <a:solidFill>
                  <a:srgbClr val="585858"/>
                </a:solidFill>
                <a:latin typeface="Arial"/>
                <a:cs typeface="Arial"/>
              </a:rPr>
              <a:t>Rússia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Tur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q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  </a:t>
            </a:r>
            <a:r>
              <a:rPr sz="1200" spc="-65" dirty="0">
                <a:solidFill>
                  <a:srgbClr val="585858"/>
                </a:solidFill>
                <a:latin typeface="Arial"/>
                <a:cs typeface="Arial"/>
              </a:rPr>
              <a:t>Taiwan</a:t>
            </a:r>
            <a:endParaRPr sz="1200">
              <a:latin typeface="Arial"/>
              <a:cs typeface="Arial"/>
            </a:endParaRPr>
          </a:p>
          <a:p>
            <a:pPr marL="919480" marR="6350" indent="295910" algn="r">
              <a:lnSpc>
                <a:spcPts val="1820"/>
              </a:lnSpc>
              <a:spcBef>
                <a:spcPts val="120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Ín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ia  In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é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sia  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Á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ria</a:t>
            </a:r>
            <a:endParaRPr sz="1200">
              <a:latin typeface="Arial"/>
              <a:cs typeface="Arial"/>
            </a:endParaRPr>
          </a:p>
          <a:p>
            <a:pPr marR="6985" algn="r">
              <a:lnSpc>
                <a:spcPct val="100000"/>
              </a:lnSpc>
              <a:spcBef>
                <a:spcPts val="250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ão</a:t>
            </a:r>
            <a:endParaRPr sz="1200">
              <a:latin typeface="Arial"/>
              <a:cs typeface="Arial"/>
            </a:endParaRPr>
          </a:p>
          <a:p>
            <a:pPr marL="770255" marR="6985" indent="156845" algn="r">
              <a:lnSpc>
                <a:spcPct val="126299"/>
              </a:lnSpc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rr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cos  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spc="10" dirty="0">
                <a:solidFill>
                  <a:srgbClr val="585858"/>
                </a:solidFill>
                <a:latin typeface="Arial"/>
                <a:cs typeface="Arial"/>
              </a:rPr>
              <a:t>g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la  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roácia  M</a:t>
            </a:r>
            <a:r>
              <a:rPr sz="1200" spc="-15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dagás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ar</a:t>
            </a:r>
            <a:endParaRPr sz="1200">
              <a:latin typeface="Arial"/>
              <a:cs typeface="Arial"/>
            </a:endParaRPr>
          </a:p>
          <a:p>
            <a:pPr marL="843280" marR="6350" indent="187960" algn="r">
              <a:lnSpc>
                <a:spcPts val="1820"/>
              </a:lnSpc>
              <a:spcBef>
                <a:spcPts val="125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Urug</a:t>
            </a:r>
            <a:r>
              <a:rPr sz="1200" spc="-1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ai  Gua</a:t>
            </a: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emala</a:t>
            </a:r>
            <a:endParaRPr sz="12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Irã</a:t>
            </a:r>
            <a:endParaRPr sz="1200">
              <a:latin typeface="Arial"/>
              <a:cs typeface="Arial"/>
            </a:endParaRPr>
          </a:p>
          <a:p>
            <a:pPr marL="12700" marR="6350" indent="1177925" algn="r">
              <a:lnSpc>
                <a:spcPts val="1820"/>
              </a:lnSpc>
              <a:spcBef>
                <a:spcPts val="120"/>
              </a:spcBef>
            </a:pPr>
            <a:r>
              <a:rPr sz="1200" spc="-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ar  </a:t>
            </a:r>
            <a:r>
              <a:rPr sz="1200" spc="-70" dirty="0">
                <a:solidFill>
                  <a:srgbClr val="585858"/>
                </a:solidFill>
                <a:latin typeface="Arial"/>
                <a:cs typeface="Arial"/>
              </a:rPr>
              <a:t>Emirados </a:t>
            </a:r>
            <a:r>
              <a:rPr sz="1200" spc="-75" dirty="0">
                <a:solidFill>
                  <a:srgbClr val="585858"/>
                </a:solidFill>
                <a:latin typeface="Arial"/>
                <a:cs typeface="Arial"/>
              </a:rPr>
              <a:t>Árabes</a:t>
            </a:r>
            <a:r>
              <a:rPr sz="1200" spc="-1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585858"/>
                </a:solidFill>
                <a:latin typeface="Arial"/>
                <a:cs typeface="Arial"/>
              </a:rPr>
              <a:t>Unidos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0879" y="435940"/>
            <a:ext cx="82689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" dirty="0"/>
              <a:t>Empreendedorismo </a:t>
            </a:r>
            <a:r>
              <a:rPr spc="95" dirty="0"/>
              <a:t>por </a:t>
            </a:r>
            <a:r>
              <a:rPr spc="80" dirty="0"/>
              <a:t>Oportunidade</a:t>
            </a:r>
            <a:r>
              <a:rPr spc="95" dirty="0"/>
              <a:t> </a:t>
            </a:r>
            <a:r>
              <a:rPr spc="-215" dirty="0"/>
              <a:t>(GEM)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1687" y="1072896"/>
            <a:ext cx="11448415" cy="83248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9369" rIns="0" bIns="0" rtlCol="0">
            <a:spAutoFit/>
          </a:bodyPr>
          <a:lstStyle/>
          <a:p>
            <a:pPr marL="3682365" marR="88265" indent="-3590925">
              <a:lnSpc>
                <a:spcPct val="100000"/>
              </a:lnSpc>
              <a:spcBef>
                <a:spcPts val="309"/>
              </a:spcBef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faixa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com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maior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proporção de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Empreendedores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Iniciais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(*) “por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oportunidade”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é a 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faixa mais jovem (18-34</a:t>
            </a:r>
            <a:r>
              <a:rPr sz="2400" i="1" spc="5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anos)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93748" y="2718816"/>
            <a:ext cx="0" cy="2223770"/>
          </a:xfrm>
          <a:custGeom>
            <a:avLst/>
            <a:gdLst/>
            <a:ahLst/>
            <a:cxnLst/>
            <a:rect l="l" t="t" r="r" b="b"/>
            <a:pathLst>
              <a:path h="2223770">
                <a:moveTo>
                  <a:pt x="0" y="2223516"/>
                </a:moveTo>
                <a:lnTo>
                  <a:pt x="0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37360" y="4942332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37360" y="4719828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37360" y="4497323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37360" y="4274820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7360" y="4052315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37360" y="3831335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37360" y="3608832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7360" y="3386328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37360" y="3163823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737360" y="2941320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37360" y="2718816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793748" y="4942332"/>
            <a:ext cx="8465820" cy="0"/>
          </a:xfrm>
          <a:custGeom>
            <a:avLst/>
            <a:gdLst/>
            <a:ahLst/>
            <a:cxnLst/>
            <a:rect l="l" t="t" r="r" b="b"/>
            <a:pathLst>
              <a:path w="8465820">
                <a:moveTo>
                  <a:pt x="0" y="0"/>
                </a:moveTo>
                <a:lnTo>
                  <a:pt x="8465820" y="0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93748" y="4942332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04972" y="4942332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616196" y="4942332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25896" y="4942332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37119" y="4942332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848343" y="4942332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259568" y="4942332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6096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98598" y="2969514"/>
            <a:ext cx="7056120" cy="668020"/>
          </a:xfrm>
          <a:custGeom>
            <a:avLst/>
            <a:gdLst/>
            <a:ahLst/>
            <a:cxnLst/>
            <a:rect l="l" t="t" r="r" b="b"/>
            <a:pathLst>
              <a:path w="7056120" h="668020">
                <a:moveTo>
                  <a:pt x="0" y="0"/>
                </a:moveTo>
                <a:lnTo>
                  <a:pt x="1411224" y="109727"/>
                </a:lnTo>
                <a:lnTo>
                  <a:pt x="2822448" y="638556"/>
                </a:lnTo>
                <a:lnTo>
                  <a:pt x="4233672" y="667512"/>
                </a:lnTo>
                <a:lnTo>
                  <a:pt x="5644896" y="559308"/>
                </a:lnTo>
                <a:lnTo>
                  <a:pt x="7056120" y="496824"/>
                </a:lnTo>
              </a:path>
            </a:pathLst>
          </a:custGeom>
          <a:ln w="1981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98598" y="3182873"/>
            <a:ext cx="7056120" cy="693420"/>
          </a:xfrm>
          <a:custGeom>
            <a:avLst/>
            <a:gdLst/>
            <a:ahLst/>
            <a:cxnLst/>
            <a:rect l="l" t="t" r="r" b="b"/>
            <a:pathLst>
              <a:path w="7056120" h="693420">
                <a:moveTo>
                  <a:pt x="0" y="143255"/>
                </a:moveTo>
                <a:lnTo>
                  <a:pt x="1411224" y="0"/>
                </a:lnTo>
                <a:lnTo>
                  <a:pt x="2822448" y="693419"/>
                </a:lnTo>
                <a:lnTo>
                  <a:pt x="4233672" y="580644"/>
                </a:lnTo>
                <a:lnTo>
                  <a:pt x="5644896" y="515112"/>
                </a:lnTo>
                <a:lnTo>
                  <a:pt x="7056120" y="425195"/>
                </a:lnTo>
              </a:path>
            </a:pathLst>
          </a:custGeom>
          <a:ln w="19812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98598" y="2972561"/>
            <a:ext cx="7056120" cy="1236345"/>
          </a:xfrm>
          <a:custGeom>
            <a:avLst/>
            <a:gdLst/>
            <a:ahLst/>
            <a:cxnLst/>
            <a:rect l="l" t="t" r="r" b="b"/>
            <a:pathLst>
              <a:path w="7056120" h="1236345">
                <a:moveTo>
                  <a:pt x="0" y="0"/>
                </a:moveTo>
                <a:lnTo>
                  <a:pt x="1411224" y="323088"/>
                </a:lnTo>
                <a:lnTo>
                  <a:pt x="2822448" y="1235964"/>
                </a:lnTo>
                <a:lnTo>
                  <a:pt x="4233672" y="1034795"/>
                </a:lnTo>
                <a:lnTo>
                  <a:pt x="5644896" y="1225295"/>
                </a:lnTo>
                <a:lnTo>
                  <a:pt x="7056120" y="541020"/>
                </a:lnTo>
              </a:path>
            </a:pathLst>
          </a:custGeom>
          <a:ln w="19812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349500" y="2674746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006FC0"/>
                </a:solidFill>
                <a:latin typeface="Trebuchet MS"/>
                <a:cs typeface="Trebuchet MS"/>
              </a:rPr>
              <a:t>7</a:t>
            </a:r>
            <a:r>
              <a:rPr sz="1200" b="1" spc="-90" dirty="0">
                <a:solidFill>
                  <a:srgbClr val="006FC0"/>
                </a:solidFill>
                <a:latin typeface="Trebuchet MS"/>
                <a:cs typeface="Trebuchet MS"/>
              </a:rPr>
              <a:t>4</a:t>
            </a:r>
            <a:r>
              <a:rPr sz="1200" b="1" spc="-114" dirty="0">
                <a:solidFill>
                  <a:srgbClr val="006FC0"/>
                </a:solidFill>
                <a:latin typeface="Trebuchet MS"/>
                <a:cs typeface="Trebuchet MS"/>
              </a:rPr>
              <a:t>,4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171947" y="3313303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006FC0"/>
                </a:solidFill>
                <a:latin typeface="Trebuchet MS"/>
                <a:cs typeface="Trebuchet MS"/>
              </a:rPr>
              <a:t>6</a:t>
            </a:r>
            <a:r>
              <a:rPr sz="1200" b="1" spc="-90" dirty="0">
                <a:solidFill>
                  <a:srgbClr val="006FC0"/>
                </a:solidFill>
                <a:latin typeface="Trebuchet MS"/>
                <a:cs typeface="Trebuchet MS"/>
              </a:rPr>
              <a:t>0</a:t>
            </a:r>
            <a:r>
              <a:rPr sz="1200" b="1" spc="-114" dirty="0">
                <a:solidFill>
                  <a:srgbClr val="006FC0"/>
                </a:solidFill>
                <a:latin typeface="Trebuchet MS"/>
                <a:cs typeface="Trebuchet MS"/>
              </a:rPr>
              <a:t>,0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583171" y="3343147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006FC0"/>
                </a:solidFill>
                <a:latin typeface="Trebuchet MS"/>
                <a:cs typeface="Trebuchet MS"/>
              </a:rPr>
              <a:t>5</a:t>
            </a:r>
            <a:r>
              <a:rPr sz="1200" b="1" spc="-90" dirty="0">
                <a:solidFill>
                  <a:srgbClr val="006FC0"/>
                </a:solidFill>
                <a:latin typeface="Trebuchet MS"/>
                <a:cs typeface="Trebuchet MS"/>
              </a:rPr>
              <a:t>9</a:t>
            </a:r>
            <a:r>
              <a:rPr sz="1200" b="1" spc="-114" dirty="0">
                <a:solidFill>
                  <a:srgbClr val="006FC0"/>
                </a:solidFill>
                <a:latin typeface="Trebuchet MS"/>
                <a:cs typeface="Trebuchet MS"/>
              </a:rPr>
              <a:t>,3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994395" y="3234054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006FC0"/>
                </a:solidFill>
                <a:latin typeface="Trebuchet MS"/>
                <a:cs typeface="Trebuchet MS"/>
              </a:rPr>
              <a:t>6</a:t>
            </a:r>
            <a:r>
              <a:rPr sz="1200" b="1" spc="-90" dirty="0">
                <a:solidFill>
                  <a:srgbClr val="006FC0"/>
                </a:solidFill>
                <a:latin typeface="Trebuchet MS"/>
                <a:cs typeface="Trebuchet MS"/>
              </a:rPr>
              <a:t>1</a:t>
            </a:r>
            <a:r>
              <a:rPr sz="1200" b="1" spc="-114" dirty="0">
                <a:solidFill>
                  <a:srgbClr val="006FC0"/>
                </a:solidFill>
                <a:latin typeface="Trebuchet MS"/>
                <a:cs typeface="Trebuchet MS"/>
              </a:rPr>
              <a:t>,8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405619" y="3172714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006FC0"/>
                </a:solidFill>
                <a:latin typeface="Trebuchet MS"/>
                <a:cs typeface="Trebuchet MS"/>
              </a:rPr>
              <a:t>6</a:t>
            </a:r>
            <a:r>
              <a:rPr sz="1200" b="1" spc="-90" dirty="0">
                <a:solidFill>
                  <a:srgbClr val="006FC0"/>
                </a:solidFill>
                <a:latin typeface="Trebuchet MS"/>
                <a:cs typeface="Trebuchet MS"/>
              </a:rPr>
              <a:t>3</a:t>
            </a:r>
            <a:r>
              <a:rPr sz="1200" b="1" spc="-114" dirty="0">
                <a:solidFill>
                  <a:srgbClr val="006FC0"/>
                </a:solidFill>
                <a:latin typeface="Trebuchet MS"/>
                <a:cs typeface="Trebuchet MS"/>
              </a:rPr>
              <a:t>,2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377185" y="3370326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FF0000"/>
                </a:solidFill>
                <a:latin typeface="Trebuchet MS"/>
                <a:cs typeface="Trebuchet MS"/>
              </a:rPr>
              <a:t>6</a:t>
            </a:r>
            <a:r>
              <a:rPr sz="1200" b="1" spc="-90" dirty="0">
                <a:solidFill>
                  <a:srgbClr val="FF0000"/>
                </a:solidFill>
                <a:latin typeface="Trebuchet MS"/>
                <a:cs typeface="Trebuchet MS"/>
              </a:rPr>
              <a:t>6</a:t>
            </a:r>
            <a:r>
              <a:rPr sz="1200" b="1" spc="-114" dirty="0">
                <a:solidFill>
                  <a:srgbClr val="FF0000"/>
                </a:solidFill>
                <a:latin typeface="Trebuchet MS"/>
                <a:cs typeface="Trebuchet MS"/>
              </a:rPr>
              <a:t>,3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60723" y="2724784"/>
            <a:ext cx="300990" cy="511809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200" b="1" spc="-95" dirty="0">
                <a:solidFill>
                  <a:srgbClr val="006FC0"/>
                </a:solidFill>
                <a:latin typeface="Trebuchet MS"/>
                <a:cs typeface="Trebuchet MS"/>
              </a:rPr>
              <a:t>7</a:t>
            </a:r>
            <a:r>
              <a:rPr sz="1200" b="1" spc="-90" dirty="0">
                <a:solidFill>
                  <a:srgbClr val="006FC0"/>
                </a:solidFill>
                <a:latin typeface="Trebuchet MS"/>
                <a:cs typeface="Trebuchet MS"/>
              </a:rPr>
              <a:t>1</a:t>
            </a:r>
            <a:r>
              <a:rPr sz="1200" b="1" spc="-114" dirty="0">
                <a:solidFill>
                  <a:srgbClr val="006FC0"/>
                </a:solidFill>
                <a:latin typeface="Trebuchet MS"/>
                <a:cs typeface="Trebuchet MS"/>
              </a:rPr>
              <a:t>,9</a:t>
            </a:r>
            <a:endParaRPr sz="1200">
              <a:latin typeface="Trebuchet MS"/>
              <a:cs typeface="Trebuchet MS"/>
            </a:endParaRPr>
          </a:p>
          <a:p>
            <a:pPr marL="15875">
              <a:lnSpc>
                <a:spcPct val="100000"/>
              </a:lnSpc>
              <a:spcBef>
                <a:spcPts val="475"/>
              </a:spcBef>
            </a:pPr>
            <a:r>
              <a:rPr sz="1200" b="1" spc="-95" dirty="0">
                <a:solidFill>
                  <a:srgbClr val="FF0000"/>
                </a:solidFill>
                <a:latin typeface="Trebuchet MS"/>
                <a:cs typeface="Trebuchet MS"/>
              </a:rPr>
              <a:t>6</a:t>
            </a:r>
            <a:r>
              <a:rPr sz="1200" b="1" spc="-90" dirty="0">
                <a:solidFill>
                  <a:srgbClr val="FF0000"/>
                </a:solidFill>
                <a:latin typeface="Trebuchet MS"/>
                <a:cs typeface="Trebuchet MS"/>
              </a:rPr>
              <a:t>9</a:t>
            </a:r>
            <a:r>
              <a:rPr sz="1200" b="1" spc="-114" dirty="0">
                <a:solidFill>
                  <a:srgbClr val="FF0000"/>
                </a:solidFill>
                <a:latin typeface="Trebuchet MS"/>
                <a:cs typeface="Trebuchet MS"/>
              </a:rPr>
              <a:t>,6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287771" y="3869182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FF0000"/>
                </a:solidFill>
                <a:latin typeface="Trebuchet MS"/>
                <a:cs typeface="Trebuchet MS"/>
              </a:rPr>
              <a:t>5</a:t>
            </a:r>
            <a:r>
              <a:rPr sz="1200" b="1" spc="-90" dirty="0">
                <a:solidFill>
                  <a:srgbClr val="FF0000"/>
                </a:solidFill>
                <a:latin typeface="Trebuchet MS"/>
                <a:cs typeface="Trebuchet MS"/>
              </a:rPr>
              <a:t>4</a:t>
            </a:r>
            <a:r>
              <a:rPr sz="1200" b="1" spc="-114" dirty="0">
                <a:solidFill>
                  <a:srgbClr val="FF0000"/>
                </a:solidFill>
                <a:latin typeface="Trebuchet MS"/>
                <a:cs typeface="Trebuchet MS"/>
              </a:rPr>
              <a:t>,0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680707" y="3755897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FF0000"/>
                </a:solidFill>
                <a:latin typeface="Trebuchet MS"/>
                <a:cs typeface="Trebuchet MS"/>
              </a:rPr>
              <a:t>5</a:t>
            </a:r>
            <a:r>
              <a:rPr sz="1200" b="1" spc="-90" dirty="0">
                <a:solidFill>
                  <a:srgbClr val="FF0000"/>
                </a:solidFill>
                <a:latin typeface="Trebuchet MS"/>
                <a:cs typeface="Trebuchet MS"/>
              </a:rPr>
              <a:t>6</a:t>
            </a:r>
            <a:r>
              <a:rPr sz="1200" b="1" spc="-114" dirty="0">
                <a:solidFill>
                  <a:srgbClr val="FF0000"/>
                </a:solidFill>
                <a:latin typeface="Trebuchet MS"/>
                <a:cs typeface="Trebuchet MS"/>
              </a:rPr>
              <a:t>,5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140700" y="3672916"/>
            <a:ext cx="2984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5" dirty="0">
                <a:solidFill>
                  <a:srgbClr val="FF0000"/>
                </a:solidFill>
                <a:latin typeface="Trebuchet MS"/>
                <a:cs typeface="Trebuchet MS"/>
              </a:rPr>
              <a:t>58,0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649206" y="3495547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FF0000"/>
                </a:solidFill>
                <a:latin typeface="Trebuchet MS"/>
                <a:cs typeface="Trebuchet MS"/>
              </a:rPr>
              <a:t>6</a:t>
            </a:r>
            <a:r>
              <a:rPr sz="1200" b="1" spc="-90" dirty="0">
                <a:solidFill>
                  <a:srgbClr val="FF0000"/>
                </a:solidFill>
                <a:latin typeface="Trebuchet MS"/>
                <a:cs typeface="Trebuchet MS"/>
              </a:rPr>
              <a:t>0</a:t>
            </a:r>
            <a:r>
              <a:rPr sz="1200" b="1" spc="-114" dirty="0">
                <a:solidFill>
                  <a:srgbClr val="FF0000"/>
                </a:solidFill>
                <a:latin typeface="Trebuchet MS"/>
                <a:cs typeface="Trebuchet MS"/>
              </a:rPr>
              <a:t>,0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295905" y="3007816"/>
            <a:ext cx="2984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5" dirty="0">
                <a:solidFill>
                  <a:srgbClr val="7B7B7B"/>
                </a:solidFill>
                <a:latin typeface="Trebuchet MS"/>
                <a:cs typeface="Trebuchet MS"/>
              </a:rPr>
              <a:t>74,3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760723" y="3517468"/>
            <a:ext cx="2984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5" dirty="0">
                <a:solidFill>
                  <a:srgbClr val="7B7B7B"/>
                </a:solidFill>
                <a:latin typeface="Trebuchet MS"/>
                <a:cs typeface="Trebuchet MS"/>
              </a:rPr>
              <a:t>67,0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171947" y="4277944"/>
            <a:ext cx="2984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5" dirty="0">
                <a:solidFill>
                  <a:srgbClr val="7B7B7B"/>
                </a:solidFill>
                <a:latin typeface="Trebuchet MS"/>
                <a:cs typeface="Trebuchet MS"/>
              </a:rPr>
              <a:t>46,5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583171" y="4076445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7B7B7B"/>
                </a:solidFill>
                <a:latin typeface="Trebuchet MS"/>
                <a:cs typeface="Trebuchet MS"/>
              </a:rPr>
              <a:t>5</a:t>
            </a:r>
            <a:r>
              <a:rPr sz="1200" b="1" spc="-90" dirty="0">
                <a:solidFill>
                  <a:srgbClr val="7B7B7B"/>
                </a:solidFill>
                <a:latin typeface="Trebuchet MS"/>
                <a:cs typeface="Trebuchet MS"/>
              </a:rPr>
              <a:t>1</a:t>
            </a:r>
            <a:r>
              <a:rPr sz="1200" b="1" spc="-114" dirty="0">
                <a:solidFill>
                  <a:srgbClr val="7B7B7B"/>
                </a:solidFill>
                <a:latin typeface="Trebuchet MS"/>
                <a:cs typeface="Trebuchet MS"/>
              </a:rPr>
              <a:t>,0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994395" y="4266945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7B7B7B"/>
                </a:solidFill>
                <a:latin typeface="Trebuchet MS"/>
                <a:cs typeface="Trebuchet MS"/>
              </a:rPr>
              <a:t>4</a:t>
            </a:r>
            <a:r>
              <a:rPr sz="1200" b="1" spc="-90" dirty="0">
                <a:solidFill>
                  <a:srgbClr val="7B7B7B"/>
                </a:solidFill>
                <a:latin typeface="Trebuchet MS"/>
                <a:cs typeface="Trebuchet MS"/>
              </a:rPr>
              <a:t>6</a:t>
            </a:r>
            <a:r>
              <a:rPr sz="1200" b="1" spc="-114" dirty="0">
                <a:solidFill>
                  <a:srgbClr val="7B7B7B"/>
                </a:solidFill>
                <a:latin typeface="Trebuchet MS"/>
                <a:cs typeface="Trebuchet MS"/>
              </a:rPr>
              <a:t>,8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405619" y="3583940"/>
            <a:ext cx="29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95" dirty="0">
                <a:solidFill>
                  <a:srgbClr val="7B7B7B"/>
                </a:solidFill>
                <a:latin typeface="Trebuchet MS"/>
                <a:cs typeface="Trebuchet MS"/>
              </a:rPr>
              <a:t>6</a:t>
            </a:r>
            <a:r>
              <a:rPr sz="1200" b="1" spc="-90" dirty="0">
                <a:solidFill>
                  <a:srgbClr val="7B7B7B"/>
                </a:solidFill>
                <a:latin typeface="Trebuchet MS"/>
                <a:cs typeface="Trebuchet MS"/>
              </a:rPr>
              <a:t>2</a:t>
            </a:r>
            <a:r>
              <a:rPr sz="1200" b="1" spc="-114" dirty="0">
                <a:solidFill>
                  <a:srgbClr val="7B7B7B"/>
                </a:solidFill>
                <a:latin typeface="Trebuchet MS"/>
                <a:cs typeface="Trebuchet MS"/>
              </a:rPr>
              <a:t>,1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435735" y="2579877"/>
            <a:ext cx="205740" cy="24631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75" dirty="0">
                <a:latin typeface="Arial"/>
                <a:cs typeface="Arial"/>
              </a:rPr>
              <a:t>80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1400" spc="-75" dirty="0">
                <a:latin typeface="Arial"/>
                <a:cs typeface="Arial"/>
              </a:rPr>
              <a:t>75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400" spc="-75" dirty="0">
                <a:latin typeface="Arial"/>
                <a:cs typeface="Arial"/>
              </a:rPr>
              <a:t>70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1400" spc="-75" dirty="0">
                <a:latin typeface="Arial"/>
                <a:cs typeface="Arial"/>
              </a:rPr>
              <a:t>65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1400" spc="-75" dirty="0">
                <a:latin typeface="Arial"/>
                <a:cs typeface="Arial"/>
              </a:rPr>
              <a:t>60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1400" spc="-75" dirty="0">
                <a:latin typeface="Arial"/>
                <a:cs typeface="Arial"/>
              </a:rPr>
              <a:t>55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1400" spc="-75" dirty="0">
                <a:latin typeface="Arial"/>
                <a:cs typeface="Arial"/>
              </a:rPr>
              <a:t>50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400" spc="-75" dirty="0">
                <a:latin typeface="Arial"/>
                <a:cs typeface="Arial"/>
              </a:rPr>
              <a:t>45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1400" spc="-75" dirty="0">
                <a:latin typeface="Arial"/>
                <a:cs typeface="Arial"/>
              </a:rPr>
              <a:t>40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400" spc="-75" dirty="0">
                <a:latin typeface="Arial"/>
                <a:cs typeface="Arial"/>
              </a:rPr>
              <a:t>35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1400" spc="-75" dirty="0">
                <a:latin typeface="Arial"/>
                <a:cs typeface="Arial"/>
              </a:rPr>
              <a:t>30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332101" y="5019802"/>
            <a:ext cx="3340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</a:t>
            </a:r>
            <a:r>
              <a:rPr sz="1200" spc="-65" dirty="0">
                <a:latin typeface="Arial"/>
                <a:cs typeface="Arial"/>
              </a:rPr>
              <a:t>0</a:t>
            </a:r>
            <a:r>
              <a:rPr sz="1200" spc="-60" dirty="0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743325" y="5019802"/>
            <a:ext cx="3340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</a:t>
            </a:r>
            <a:r>
              <a:rPr sz="1200" spc="-65" dirty="0">
                <a:latin typeface="Arial"/>
                <a:cs typeface="Arial"/>
              </a:rPr>
              <a:t>0</a:t>
            </a:r>
            <a:r>
              <a:rPr sz="1200" spc="-60" dirty="0">
                <a:latin typeface="Arial"/>
                <a:cs typeface="Arial"/>
              </a:rPr>
              <a:t>14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154548" y="5019802"/>
            <a:ext cx="3340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</a:t>
            </a:r>
            <a:r>
              <a:rPr sz="1200" spc="-65" dirty="0">
                <a:latin typeface="Arial"/>
                <a:cs typeface="Arial"/>
              </a:rPr>
              <a:t>0</a:t>
            </a:r>
            <a:r>
              <a:rPr sz="1200" spc="-60" dirty="0">
                <a:latin typeface="Arial"/>
                <a:cs typeface="Arial"/>
              </a:rPr>
              <a:t>15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565772" y="5019802"/>
            <a:ext cx="3340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</a:t>
            </a:r>
            <a:r>
              <a:rPr sz="1200" spc="-65" dirty="0">
                <a:latin typeface="Arial"/>
                <a:cs typeface="Arial"/>
              </a:rPr>
              <a:t>0</a:t>
            </a:r>
            <a:r>
              <a:rPr sz="1200" spc="-60" dirty="0">
                <a:latin typeface="Arial"/>
                <a:cs typeface="Arial"/>
              </a:rPr>
              <a:t>16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976996" y="5019802"/>
            <a:ext cx="3340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</a:t>
            </a:r>
            <a:r>
              <a:rPr sz="1200" spc="-65" dirty="0">
                <a:latin typeface="Arial"/>
                <a:cs typeface="Arial"/>
              </a:rPr>
              <a:t>0</a:t>
            </a:r>
            <a:r>
              <a:rPr sz="1200" spc="-60" dirty="0">
                <a:latin typeface="Arial"/>
                <a:cs typeface="Arial"/>
              </a:rPr>
              <a:t>17</a:t>
            </a:r>
            <a:endParaRPr sz="12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388220" y="5019802"/>
            <a:ext cx="3340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latin typeface="Arial"/>
                <a:cs typeface="Arial"/>
              </a:rPr>
              <a:t>2</a:t>
            </a:r>
            <a:r>
              <a:rPr sz="1200" spc="-65" dirty="0">
                <a:latin typeface="Arial"/>
                <a:cs typeface="Arial"/>
              </a:rPr>
              <a:t>0</a:t>
            </a:r>
            <a:r>
              <a:rPr sz="1200" spc="-60" dirty="0">
                <a:latin typeface="Arial"/>
                <a:cs typeface="Arial"/>
              </a:rPr>
              <a:t>18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3740658" y="560755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981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3997197" y="5469128"/>
            <a:ext cx="933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latin typeface="Arial"/>
                <a:cs typeface="Arial"/>
              </a:rPr>
              <a:t>18 </a:t>
            </a:r>
            <a:r>
              <a:rPr sz="1400" spc="-110" dirty="0">
                <a:latin typeface="Arial"/>
                <a:cs typeface="Arial"/>
              </a:rPr>
              <a:t>a </a:t>
            </a:r>
            <a:r>
              <a:rPr sz="1400" spc="-70" dirty="0">
                <a:latin typeface="Arial"/>
                <a:cs typeface="Arial"/>
              </a:rPr>
              <a:t>34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90" dirty="0"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176265" y="560755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9812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433821" y="5469128"/>
            <a:ext cx="933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latin typeface="Arial"/>
                <a:cs typeface="Arial"/>
              </a:rPr>
              <a:t>35 </a:t>
            </a:r>
            <a:r>
              <a:rPr sz="1400" spc="-110" dirty="0">
                <a:latin typeface="Arial"/>
                <a:cs typeface="Arial"/>
              </a:rPr>
              <a:t>a </a:t>
            </a:r>
            <a:r>
              <a:rPr sz="1400" spc="-70" dirty="0">
                <a:latin typeface="Arial"/>
                <a:cs typeface="Arial"/>
              </a:rPr>
              <a:t>54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90" dirty="0"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6611873" y="560755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19812">
            <a:solidFill>
              <a:srgbClr val="A4A4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6870318" y="5469128"/>
            <a:ext cx="933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latin typeface="Arial"/>
                <a:cs typeface="Arial"/>
              </a:rPr>
              <a:t>55 </a:t>
            </a:r>
            <a:r>
              <a:rPr sz="1400" spc="-110" dirty="0">
                <a:latin typeface="Arial"/>
                <a:cs typeface="Arial"/>
              </a:rPr>
              <a:t>a </a:t>
            </a:r>
            <a:r>
              <a:rPr sz="1400" spc="-70" dirty="0">
                <a:latin typeface="Arial"/>
                <a:cs typeface="Arial"/>
              </a:rPr>
              <a:t>64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90" dirty="0"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30123" y="5904798"/>
            <a:ext cx="999998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51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GEM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(2018).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45"/>
              </a:spcBef>
            </a:pPr>
            <a:r>
              <a:rPr sz="1100" dirty="0">
                <a:latin typeface="Arial"/>
                <a:cs typeface="Arial"/>
              </a:rPr>
              <a:t>(*) </a:t>
            </a:r>
            <a:r>
              <a:rPr sz="1100" spc="-5" dirty="0">
                <a:latin typeface="Arial"/>
                <a:cs typeface="Arial"/>
              </a:rPr>
              <a:t>No </a:t>
            </a:r>
            <a:r>
              <a:rPr sz="1100" dirty="0">
                <a:latin typeface="Arial"/>
                <a:cs typeface="Arial"/>
              </a:rPr>
              <a:t>âmbito da pesquisa </a:t>
            </a:r>
            <a:r>
              <a:rPr sz="1100" spc="-5" dirty="0">
                <a:latin typeface="Arial"/>
                <a:cs typeface="Arial"/>
              </a:rPr>
              <a:t>GEM, </a:t>
            </a:r>
            <a:r>
              <a:rPr sz="1100" dirty="0">
                <a:latin typeface="Arial"/>
                <a:cs typeface="Arial"/>
              </a:rPr>
              <a:t>os Empreendedores </a:t>
            </a:r>
            <a:r>
              <a:rPr sz="1100" spc="-5" dirty="0">
                <a:latin typeface="Arial"/>
                <a:cs typeface="Arial"/>
              </a:rPr>
              <a:t>Iniciais </a:t>
            </a:r>
            <a:r>
              <a:rPr sz="1100" dirty="0">
                <a:latin typeface="Arial"/>
                <a:cs typeface="Arial"/>
              </a:rPr>
              <a:t>são aqueles </a:t>
            </a:r>
            <a:r>
              <a:rPr sz="1100" spc="-5" dirty="0">
                <a:latin typeface="Arial"/>
                <a:cs typeface="Arial"/>
              </a:rPr>
              <a:t>indivíduos </a:t>
            </a:r>
            <a:r>
              <a:rPr sz="1100" dirty="0">
                <a:latin typeface="Arial"/>
                <a:cs typeface="Arial"/>
              </a:rPr>
              <a:t>que nos </a:t>
            </a:r>
            <a:r>
              <a:rPr sz="1100" spc="-5" dirty="0">
                <a:latin typeface="Arial"/>
                <a:cs typeface="Arial"/>
              </a:rPr>
              <a:t>últimos </a:t>
            </a:r>
            <a:r>
              <a:rPr sz="1100" dirty="0">
                <a:latin typeface="Arial"/>
                <a:cs typeface="Arial"/>
              </a:rPr>
              <a:t>12 meses fizeram alguma ação </a:t>
            </a:r>
            <a:r>
              <a:rPr sz="1100" spc="-5" dirty="0">
                <a:latin typeface="Arial"/>
                <a:cs typeface="Arial"/>
              </a:rPr>
              <a:t>para </a:t>
            </a:r>
            <a:r>
              <a:rPr sz="1100" dirty="0">
                <a:latin typeface="Arial"/>
                <a:cs typeface="Arial"/>
              </a:rPr>
              <a:t>ter um negócio próprio  e/ou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estão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à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frente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empreendimento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com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menos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42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meses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de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existência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(com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ou sem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CNPJ).</a:t>
            </a:r>
            <a:r>
              <a:rPr sz="1100" dirty="0">
                <a:latin typeface="Arial"/>
                <a:cs typeface="Arial"/>
              </a:rPr>
              <a:t> Os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dados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aqui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apresentados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advém</a:t>
            </a:r>
            <a:r>
              <a:rPr sz="1100" spc="2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da </a:t>
            </a:r>
            <a:r>
              <a:rPr sz="1100" dirty="0">
                <a:latin typeface="Arial"/>
                <a:cs typeface="Arial"/>
              </a:rPr>
              <a:t>pesquisa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GEM.</a:t>
            </a:r>
            <a:endParaRPr sz="11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1392154" y="6215625"/>
            <a:ext cx="1784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sz="1800" dirty="0">
                <a:latin typeface="Arial"/>
                <a:cs typeface="Arial"/>
              </a:rPr>
              <a:t>5</a:t>
            </a:fld>
            <a:endParaRPr sz="18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756917" y="2037410"/>
            <a:ext cx="801560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60" dirty="0">
                <a:latin typeface="Arial"/>
                <a:cs typeface="Arial"/>
              </a:rPr>
              <a:t>Proporção </a:t>
            </a:r>
            <a:r>
              <a:rPr sz="1400" spc="-85" dirty="0">
                <a:latin typeface="Arial"/>
                <a:cs typeface="Arial"/>
              </a:rPr>
              <a:t>dos </a:t>
            </a:r>
            <a:r>
              <a:rPr sz="1400" spc="-75" dirty="0">
                <a:latin typeface="Arial"/>
                <a:cs typeface="Arial"/>
              </a:rPr>
              <a:t>Empreendedores </a:t>
            </a:r>
            <a:r>
              <a:rPr sz="1400" spc="-55" dirty="0">
                <a:latin typeface="Arial"/>
                <a:cs typeface="Arial"/>
              </a:rPr>
              <a:t>Iniciais </a:t>
            </a:r>
            <a:r>
              <a:rPr sz="1400" spc="10" dirty="0">
                <a:latin typeface="Arial"/>
                <a:cs typeface="Arial"/>
              </a:rPr>
              <a:t>“por </a:t>
            </a:r>
            <a:r>
              <a:rPr sz="1400" spc="-25" dirty="0">
                <a:latin typeface="Arial"/>
                <a:cs typeface="Arial"/>
              </a:rPr>
              <a:t>oportunidade” </a:t>
            </a:r>
            <a:r>
              <a:rPr sz="1400" spc="-80" dirty="0">
                <a:latin typeface="Arial"/>
                <a:cs typeface="Arial"/>
              </a:rPr>
              <a:t>segundo </a:t>
            </a:r>
            <a:r>
              <a:rPr sz="1400" spc="-105" dirty="0">
                <a:latin typeface="Arial"/>
                <a:cs typeface="Arial"/>
              </a:rPr>
              <a:t>a </a:t>
            </a:r>
            <a:r>
              <a:rPr sz="1400" spc="-55" dirty="0">
                <a:latin typeface="Arial"/>
                <a:cs typeface="Arial"/>
              </a:rPr>
              <a:t>faixa </a:t>
            </a:r>
            <a:r>
              <a:rPr sz="1400" spc="-35" dirty="0">
                <a:latin typeface="Arial"/>
                <a:cs typeface="Arial"/>
              </a:rPr>
              <a:t>etária </a:t>
            </a:r>
            <a:r>
              <a:rPr sz="1400" spc="-40" dirty="0">
                <a:latin typeface="Arial"/>
                <a:cs typeface="Arial"/>
              </a:rPr>
              <a:t>- </a:t>
            </a:r>
            <a:r>
              <a:rPr sz="1400" spc="-65" dirty="0">
                <a:latin typeface="Arial"/>
                <a:cs typeface="Arial"/>
              </a:rPr>
              <a:t>Brasil </a:t>
            </a:r>
            <a:r>
              <a:rPr sz="1400" spc="-80" dirty="0">
                <a:latin typeface="Arial"/>
                <a:cs typeface="Arial"/>
              </a:rPr>
              <a:t>– </a:t>
            </a:r>
            <a:r>
              <a:rPr sz="1400" spc="-70" dirty="0">
                <a:latin typeface="Arial"/>
                <a:cs typeface="Arial"/>
              </a:rPr>
              <a:t>2013-2018 </a:t>
            </a:r>
            <a:r>
              <a:rPr sz="1400" spc="-60" dirty="0">
                <a:latin typeface="Arial"/>
                <a:cs typeface="Arial"/>
              </a:rPr>
              <a:t>(em</a:t>
            </a:r>
            <a:r>
              <a:rPr sz="1400" spc="-160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%)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04854" y="6193942"/>
            <a:ext cx="1530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91867" y="1078991"/>
            <a:ext cx="8856345" cy="832485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216025" marR="510540" indent="-699770">
              <a:lnSpc>
                <a:spcPct val="100000"/>
              </a:lnSpc>
              <a:spcBef>
                <a:spcPts val="305"/>
              </a:spcBef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Donos de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Negócio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com “até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24 anos”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e com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65 anos ou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+ 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representam respectivamente 7% e 8% do</a:t>
            </a:r>
            <a:r>
              <a:rPr sz="2400" i="1" spc="10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total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178553" y="435940"/>
            <a:ext cx="38366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1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6" name="object 6"/>
          <p:cNvSpPr/>
          <p:nvPr/>
        </p:nvSpPr>
        <p:spPr>
          <a:xfrm>
            <a:off x="2891027" y="4710684"/>
            <a:ext cx="365760" cy="608330"/>
          </a:xfrm>
          <a:custGeom>
            <a:avLst/>
            <a:gdLst/>
            <a:ahLst/>
            <a:cxnLst/>
            <a:rect l="l" t="t" r="r" b="b"/>
            <a:pathLst>
              <a:path w="365760" h="608329">
                <a:moveTo>
                  <a:pt x="0" y="608076"/>
                </a:moveTo>
                <a:lnTo>
                  <a:pt x="365760" y="608076"/>
                </a:lnTo>
                <a:lnTo>
                  <a:pt x="365760" y="0"/>
                </a:lnTo>
                <a:lnTo>
                  <a:pt x="0" y="0"/>
                </a:lnTo>
                <a:lnTo>
                  <a:pt x="0" y="60807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56888" y="3619500"/>
            <a:ext cx="365760" cy="1699260"/>
          </a:xfrm>
          <a:custGeom>
            <a:avLst/>
            <a:gdLst/>
            <a:ahLst/>
            <a:cxnLst/>
            <a:rect l="l" t="t" r="r" b="b"/>
            <a:pathLst>
              <a:path w="365760" h="1699260">
                <a:moveTo>
                  <a:pt x="0" y="1699260"/>
                </a:moveTo>
                <a:lnTo>
                  <a:pt x="365760" y="1699260"/>
                </a:lnTo>
                <a:lnTo>
                  <a:pt x="365760" y="0"/>
                </a:lnTo>
                <a:lnTo>
                  <a:pt x="0" y="0"/>
                </a:lnTo>
                <a:lnTo>
                  <a:pt x="0" y="169926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552943" y="3781044"/>
            <a:ext cx="365760" cy="1537970"/>
          </a:xfrm>
          <a:custGeom>
            <a:avLst/>
            <a:gdLst/>
            <a:ahLst/>
            <a:cxnLst/>
            <a:rect l="l" t="t" r="r" b="b"/>
            <a:pathLst>
              <a:path w="365759" h="1537970">
                <a:moveTo>
                  <a:pt x="0" y="1537715"/>
                </a:moveTo>
                <a:lnTo>
                  <a:pt x="365759" y="1537715"/>
                </a:lnTo>
                <a:lnTo>
                  <a:pt x="365759" y="0"/>
                </a:lnTo>
                <a:lnTo>
                  <a:pt x="0" y="0"/>
                </a:lnTo>
                <a:lnTo>
                  <a:pt x="0" y="1537715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718804" y="4628388"/>
            <a:ext cx="365760" cy="690880"/>
          </a:xfrm>
          <a:custGeom>
            <a:avLst/>
            <a:gdLst/>
            <a:ahLst/>
            <a:cxnLst/>
            <a:rect l="l" t="t" r="r" b="b"/>
            <a:pathLst>
              <a:path w="365759" h="690879">
                <a:moveTo>
                  <a:pt x="0" y="690372"/>
                </a:moveTo>
                <a:lnTo>
                  <a:pt x="365759" y="690372"/>
                </a:lnTo>
                <a:lnTo>
                  <a:pt x="365759" y="0"/>
                </a:lnTo>
                <a:lnTo>
                  <a:pt x="0" y="0"/>
                </a:lnTo>
                <a:lnTo>
                  <a:pt x="0" y="69037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22747" y="2991611"/>
            <a:ext cx="365760" cy="2327275"/>
          </a:xfrm>
          <a:custGeom>
            <a:avLst/>
            <a:gdLst/>
            <a:ahLst/>
            <a:cxnLst/>
            <a:rect l="l" t="t" r="r" b="b"/>
            <a:pathLst>
              <a:path w="365760" h="2327275">
                <a:moveTo>
                  <a:pt x="365760" y="0"/>
                </a:moveTo>
                <a:lnTo>
                  <a:pt x="0" y="0"/>
                </a:lnTo>
                <a:lnTo>
                  <a:pt x="0" y="2327148"/>
                </a:lnTo>
                <a:lnTo>
                  <a:pt x="365760" y="2327148"/>
                </a:lnTo>
                <a:lnTo>
                  <a:pt x="36576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88608" y="3136392"/>
            <a:ext cx="364490" cy="2182495"/>
          </a:xfrm>
          <a:custGeom>
            <a:avLst/>
            <a:gdLst/>
            <a:ahLst/>
            <a:cxnLst/>
            <a:rect l="l" t="t" r="r" b="b"/>
            <a:pathLst>
              <a:path w="364490" h="2182495">
                <a:moveTo>
                  <a:pt x="364236" y="0"/>
                </a:moveTo>
                <a:lnTo>
                  <a:pt x="0" y="0"/>
                </a:lnTo>
                <a:lnTo>
                  <a:pt x="0" y="2182368"/>
                </a:lnTo>
                <a:lnTo>
                  <a:pt x="364236" y="2182368"/>
                </a:lnTo>
                <a:lnTo>
                  <a:pt x="364236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91739" y="5318759"/>
            <a:ext cx="6993890" cy="0"/>
          </a:xfrm>
          <a:custGeom>
            <a:avLst/>
            <a:gdLst/>
            <a:ahLst/>
            <a:cxnLst/>
            <a:rect l="l" t="t" r="r" b="b"/>
            <a:pathLst>
              <a:path w="6993890">
                <a:moveTo>
                  <a:pt x="0" y="0"/>
                </a:moveTo>
                <a:lnTo>
                  <a:pt x="699363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938017" y="4384294"/>
            <a:ext cx="2717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51808" y="3292602"/>
            <a:ext cx="3740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17667" y="2664967"/>
            <a:ext cx="3740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83273" y="2809697"/>
            <a:ext cx="375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24%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549133" y="3454730"/>
            <a:ext cx="3740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66809" y="4302378"/>
            <a:ext cx="2717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18159" y="5427370"/>
            <a:ext cx="9785350" cy="1138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68145">
              <a:lnSpc>
                <a:spcPct val="100000"/>
              </a:lnSpc>
              <a:spcBef>
                <a:spcPts val="95"/>
              </a:spcBef>
              <a:tabLst>
                <a:tab pos="3020695" algn="l"/>
                <a:tab pos="4186554" algn="l"/>
                <a:tab pos="5352415" algn="l"/>
                <a:tab pos="6518275" algn="l"/>
                <a:tab pos="7677784" algn="l"/>
              </a:tabLst>
            </a:pP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Até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6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05" dirty="0">
                <a:solidFill>
                  <a:srgbClr val="585858"/>
                </a:solidFill>
                <a:latin typeface="Arial"/>
                <a:cs typeface="Arial"/>
              </a:rPr>
              <a:t>anos	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25</a:t>
            </a:r>
            <a:r>
              <a:rPr sz="16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à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34	35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à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44	45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à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54	55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à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64	65 </a:t>
            </a: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600" spc="-10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4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</a:t>
            </a:r>
            <a:r>
              <a:rPr sz="1200" dirty="0">
                <a:latin typeface="Arial"/>
                <a:cs typeface="Arial"/>
              </a:rPr>
              <a:t>A </a:t>
            </a:r>
            <a:r>
              <a:rPr sz="1200" spc="-5" dirty="0">
                <a:latin typeface="Arial"/>
                <a:cs typeface="Arial"/>
              </a:rPr>
              <a:t>partir desta seção, é utilizado o conceito de </a:t>
            </a:r>
            <a:r>
              <a:rPr sz="1200" dirty="0">
                <a:latin typeface="Arial"/>
                <a:cs typeface="Arial"/>
              </a:rPr>
              <a:t>Donos </a:t>
            </a:r>
            <a:r>
              <a:rPr sz="1200" spc="-5" dirty="0">
                <a:latin typeface="Arial"/>
                <a:cs typeface="Arial"/>
              </a:rPr>
              <a:t>de Negócio, que corresponde à </a:t>
            </a:r>
            <a:r>
              <a:rPr sz="1200" dirty="0">
                <a:latin typeface="Arial"/>
                <a:cs typeface="Arial"/>
              </a:rPr>
              <a:t>soma </a:t>
            </a:r>
            <a:r>
              <a:rPr sz="1200" spc="-5" dirty="0">
                <a:latin typeface="Arial"/>
                <a:cs typeface="Arial"/>
              </a:rPr>
              <a:t>dos indivíduos que, no </a:t>
            </a:r>
            <a:r>
              <a:rPr sz="1200" spc="10" dirty="0">
                <a:latin typeface="Arial"/>
                <a:cs typeface="Arial"/>
              </a:rPr>
              <a:t>mercado </a:t>
            </a:r>
            <a:r>
              <a:rPr sz="1200" spc="-5" dirty="0">
                <a:latin typeface="Arial"/>
                <a:cs typeface="Arial"/>
              </a:rPr>
              <a:t>de trabalho,  </a:t>
            </a:r>
            <a:r>
              <a:rPr sz="1200" dirty="0">
                <a:latin typeface="Arial"/>
                <a:cs typeface="Arial"/>
              </a:rPr>
              <a:t>estão na posição de </a:t>
            </a:r>
            <a:r>
              <a:rPr sz="1200" spc="-5" dirty="0">
                <a:latin typeface="Arial"/>
                <a:cs typeface="Arial"/>
              </a:rPr>
              <a:t>Empregadores </a:t>
            </a:r>
            <a:r>
              <a:rPr sz="1200" dirty="0">
                <a:latin typeface="Arial"/>
                <a:cs typeface="Arial"/>
              </a:rPr>
              <a:t>e Conta-Própria. Empregadores são aqueles </a:t>
            </a:r>
            <a:r>
              <a:rPr sz="1200" spc="-5" dirty="0">
                <a:latin typeface="Arial"/>
                <a:cs typeface="Arial"/>
              </a:rPr>
              <a:t>que </a:t>
            </a:r>
            <a:r>
              <a:rPr sz="1200" dirty="0">
                <a:latin typeface="Arial"/>
                <a:cs typeface="Arial"/>
              </a:rPr>
              <a:t>estão à frente de um negócio com empregados. </a:t>
            </a:r>
            <a:r>
              <a:rPr sz="1200" spc="5" dirty="0">
                <a:latin typeface="Arial"/>
                <a:cs typeface="Arial"/>
              </a:rPr>
              <a:t>Conta  </a:t>
            </a:r>
            <a:r>
              <a:rPr sz="1200" spc="-5" dirty="0">
                <a:latin typeface="Arial"/>
                <a:cs typeface="Arial"/>
              </a:rPr>
              <a:t>Próprias são aqueles que </a:t>
            </a:r>
            <a:r>
              <a:rPr sz="1200" dirty="0">
                <a:latin typeface="Arial"/>
                <a:cs typeface="Arial"/>
              </a:rPr>
              <a:t>estão </a:t>
            </a:r>
            <a:r>
              <a:rPr sz="1200" spc="-5" dirty="0">
                <a:latin typeface="Arial"/>
                <a:cs typeface="Arial"/>
              </a:rPr>
              <a:t>à </a:t>
            </a:r>
            <a:r>
              <a:rPr sz="1200" dirty="0">
                <a:latin typeface="Arial"/>
                <a:cs typeface="Arial"/>
              </a:rPr>
              <a:t>frente </a:t>
            </a:r>
            <a:r>
              <a:rPr sz="1200" spc="-5" dirty="0">
                <a:latin typeface="Arial"/>
                <a:cs typeface="Arial"/>
              </a:rPr>
              <a:t>de um negócio </a:t>
            </a:r>
            <a:r>
              <a:rPr sz="1200" dirty="0">
                <a:latin typeface="Arial"/>
                <a:cs typeface="Arial"/>
              </a:rPr>
              <a:t>mas </a:t>
            </a:r>
            <a:r>
              <a:rPr sz="1200" spc="-5" dirty="0">
                <a:latin typeface="Arial"/>
                <a:cs typeface="Arial"/>
              </a:rPr>
              <a:t>não </a:t>
            </a:r>
            <a:r>
              <a:rPr sz="1200" dirty="0">
                <a:latin typeface="Arial"/>
                <a:cs typeface="Arial"/>
              </a:rPr>
              <a:t>contam </a:t>
            </a:r>
            <a:r>
              <a:rPr sz="1200" spc="-5" dirty="0">
                <a:latin typeface="Arial"/>
                <a:cs typeface="Arial"/>
              </a:rPr>
              <a:t>com empregados. </a:t>
            </a:r>
            <a:r>
              <a:rPr sz="1200" dirty="0">
                <a:latin typeface="Arial"/>
                <a:cs typeface="Arial"/>
              </a:rPr>
              <a:t>Os </a:t>
            </a:r>
            <a:r>
              <a:rPr sz="1200" spc="-5" dirty="0">
                <a:latin typeface="Arial"/>
                <a:cs typeface="Arial"/>
              </a:rPr>
              <a:t>dados advém da PNADC do</a:t>
            </a:r>
            <a:r>
              <a:rPr sz="1200" spc="-2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IBGE.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00396" y="2143709"/>
            <a:ext cx="257365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65" dirty="0">
                <a:solidFill>
                  <a:srgbClr val="585858"/>
                </a:solidFill>
                <a:latin typeface="Arial"/>
                <a:cs typeface="Arial"/>
              </a:rPr>
              <a:t>Distribuição </a:t>
            </a:r>
            <a:r>
              <a:rPr sz="1800" spc="-30" dirty="0">
                <a:solidFill>
                  <a:srgbClr val="585858"/>
                </a:solidFill>
                <a:latin typeface="Arial"/>
                <a:cs typeface="Arial"/>
              </a:rPr>
              <a:t>por </a:t>
            </a:r>
            <a:r>
              <a:rPr sz="1800" spc="-85" dirty="0">
                <a:solidFill>
                  <a:srgbClr val="585858"/>
                </a:solidFill>
                <a:latin typeface="Arial"/>
                <a:cs typeface="Arial"/>
              </a:rPr>
              <a:t>faixa</a:t>
            </a:r>
            <a:r>
              <a:rPr sz="1800" spc="-2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585858"/>
                </a:solidFill>
                <a:latin typeface="Arial"/>
                <a:cs typeface="Arial"/>
              </a:rPr>
              <a:t>etária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0059" y="1078991"/>
            <a:ext cx="10944225" cy="70866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452120" marR="448309" indent="73025">
              <a:lnSpc>
                <a:spcPct val="100000"/>
              </a:lnSpc>
              <a:spcBef>
                <a:spcPts val="310"/>
              </a:spcBef>
            </a:pP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RR é onde há 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maior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proporção de D.N. com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até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24 anos </a:t>
            </a:r>
            <a:r>
              <a:rPr sz="2000" i="1" spc="-25" dirty="0">
                <a:solidFill>
                  <a:srgbClr val="00AF50"/>
                </a:solidFill>
                <a:latin typeface="Arial"/>
                <a:cs typeface="Arial"/>
              </a:rPr>
              <a:t>(11%),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SC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tem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menor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(5%)  MS é onde há 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maior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proporção de D.N. com 65 anos ou + (10%), AP</a:t>
            </a:r>
            <a:r>
              <a:rPr sz="2000" i="1" spc="-40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tem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000" i="1" spc="-5" dirty="0">
                <a:solidFill>
                  <a:srgbClr val="00AF50"/>
                </a:solidFill>
                <a:latin typeface="Arial"/>
                <a:cs typeface="Arial"/>
              </a:rPr>
              <a:t>menor </a:t>
            </a:r>
            <a:r>
              <a:rPr sz="2000" i="1" dirty="0">
                <a:solidFill>
                  <a:srgbClr val="00AF50"/>
                </a:solidFill>
                <a:latin typeface="Arial"/>
                <a:cs typeface="Arial"/>
              </a:rPr>
              <a:t>(3%)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78553" y="435940"/>
            <a:ext cx="38366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1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752855" y="4917947"/>
            <a:ext cx="160020" cy="307975"/>
          </a:xfrm>
          <a:custGeom>
            <a:avLst/>
            <a:gdLst/>
            <a:ahLst/>
            <a:cxnLst/>
            <a:rect l="l" t="t" r="r" b="b"/>
            <a:pathLst>
              <a:path w="160019" h="307975">
                <a:moveTo>
                  <a:pt x="160019" y="0"/>
                </a:moveTo>
                <a:lnTo>
                  <a:pt x="0" y="0"/>
                </a:lnTo>
                <a:lnTo>
                  <a:pt x="0" y="307847"/>
                </a:lnTo>
                <a:lnTo>
                  <a:pt x="160019" y="307847"/>
                </a:lnTo>
                <a:lnTo>
                  <a:pt x="16001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3667" y="4960620"/>
            <a:ext cx="161925" cy="265430"/>
          </a:xfrm>
          <a:custGeom>
            <a:avLst/>
            <a:gdLst/>
            <a:ahLst/>
            <a:cxnLst/>
            <a:rect l="l" t="t" r="r" b="b"/>
            <a:pathLst>
              <a:path w="161925" h="265429">
                <a:moveTo>
                  <a:pt x="161544" y="0"/>
                </a:moveTo>
                <a:lnTo>
                  <a:pt x="0" y="0"/>
                </a:lnTo>
                <a:lnTo>
                  <a:pt x="0" y="265175"/>
                </a:lnTo>
                <a:lnTo>
                  <a:pt x="161544" y="265175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56003" y="4972811"/>
            <a:ext cx="161925" cy="253365"/>
          </a:xfrm>
          <a:custGeom>
            <a:avLst/>
            <a:gdLst/>
            <a:ahLst/>
            <a:cxnLst/>
            <a:rect l="l" t="t" r="r" b="b"/>
            <a:pathLst>
              <a:path w="161925" h="253364">
                <a:moveTo>
                  <a:pt x="161544" y="0"/>
                </a:moveTo>
                <a:lnTo>
                  <a:pt x="0" y="0"/>
                </a:lnTo>
                <a:lnTo>
                  <a:pt x="0" y="252983"/>
                </a:lnTo>
                <a:lnTo>
                  <a:pt x="161544" y="252983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58339" y="4978908"/>
            <a:ext cx="161925" cy="247015"/>
          </a:xfrm>
          <a:custGeom>
            <a:avLst/>
            <a:gdLst/>
            <a:ahLst/>
            <a:cxnLst/>
            <a:rect l="l" t="t" r="r" b="b"/>
            <a:pathLst>
              <a:path w="161925" h="247014">
                <a:moveTo>
                  <a:pt x="161544" y="0"/>
                </a:moveTo>
                <a:lnTo>
                  <a:pt x="0" y="0"/>
                </a:lnTo>
                <a:lnTo>
                  <a:pt x="0" y="246888"/>
                </a:lnTo>
                <a:lnTo>
                  <a:pt x="161544" y="246888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60676" y="4986528"/>
            <a:ext cx="161925" cy="239395"/>
          </a:xfrm>
          <a:custGeom>
            <a:avLst/>
            <a:gdLst/>
            <a:ahLst/>
            <a:cxnLst/>
            <a:rect l="l" t="t" r="r" b="b"/>
            <a:pathLst>
              <a:path w="161925" h="239395">
                <a:moveTo>
                  <a:pt x="161544" y="0"/>
                </a:moveTo>
                <a:lnTo>
                  <a:pt x="0" y="0"/>
                </a:lnTo>
                <a:lnTo>
                  <a:pt x="0" y="239268"/>
                </a:lnTo>
                <a:lnTo>
                  <a:pt x="161544" y="239268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63011" y="4994147"/>
            <a:ext cx="160020" cy="231775"/>
          </a:xfrm>
          <a:custGeom>
            <a:avLst/>
            <a:gdLst/>
            <a:ahLst/>
            <a:cxnLst/>
            <a:rect l="l" t="t" r="r" b="b"/>
            <a:pathLst>
              <a:path w="160019" h="231775">
                <a:moveTo>
                  <a:pt x="160019" y="0"/>
                </a:moveTo>
                <a:lnTo>
                  <a:pt x="0" y="0"/>
                </a:lnTo>
                <a:lnTo>
                  <a:pt x="0" y="231647"/>
                </a:lnTo>
                <a:lnTo>
                  <a:pt x="160019" y="231647"/>
                </a:lnTo>
                <a:lnTo>
                  <a:pt x="16001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65348" y="5001767"/>
            <a:ext cx="160020" cy="224154"/>
          </a:xfrm>
          <a:custGeom>
            <a:avLst/>
            <a:gdLst/>
            <a:ahLst/>
            <a:cxnLst/>
            <a:rect l="l" t="t" r="r" b="b"/>
            <a:pathLst>
              <a:path w="160020" h="224154">
                <a:moveTo>
                  <a:pt x="160019" y="0"/>
                </a:moveTo>
                <a:lnTo>
                  <a:pt x="0" y="0"/>
                </a:lnTo>
                <a:lnTo>
                  <a:pt x="0" y="224027"/>
                </a:lnTo>
                <a:lnTo>
                  <a:pt x="160019" y="224027"/>
                </a:lnTo>
                <a:lnTo>
                  <a:pt x="16001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67684" y="5006340"/>
            <a:ext cx="160020" cy="219710"/>
          </a:xfrm>
          <a:custGeom>
            <a:avLst/>
            <a:gdLst/>
            <a:ahLst/>
            <a:cxnLst/>
            <a:rect l="l" t="t" r="r" b="b"/>
            <a:pathLst>
              <a:path w="160020" h="219710">
                <a:moveTo>
                  <a:pt x="160019" y="0"/>
                </a:moveTo>
                <a:lnTo>
                  <a:pt x="0" y="0"/>
                </a:lnTo>
                <a:lnTo>
                  <a:pt x="0" y="219456"/>
                </a:lnTo>
                <a:lnTo>
                  <a:pt x="160019" y="219456"/>
                </a:lnTo>
                <a:lnTo>
                  <a:pt x="16001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68496" y="5006340"/>
            <a:ext cx="161925" cy="219710"/>
          </a:xfrm>
          <a:custGeom>
            <a:avLst/>
            <a:gdLst/>
            <a:ahLst/>
            <a:cxnLst/>
            <a:rect l="l" t="t" r="r" b="b"/>
            <a:pathLst>
              <a:path w="161925" h="219710">
                <a:moveTo>
                  <a:pt x="161543" y="0"/>
                </a:moveTo>
                <a:lnTo>
                  <a:pt x="0" y="0"/>
                </a:lnTo>
                <a:lnTo>
                  <a:pt x="0" y="219456"/>
                </a:lnTo>
                <a:lnTo>
                  <a:pt x="161543" y="219456"/>
                </a:lnTo>
                <a:lnTo>
                  <a:pt x="16154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70832" y="5017008"/>
            <a:ext cx="161925" cy="208915"/>
          </a:xfrm>
          <a:custGeom>
            <a:avLst/>
            <a:gdLst/>
            <a:ahLst/>
            <a:cxnLst/>
            <a:rect l="l" t="t" r="r" b="b"/>
            <a:pathLst>
              <a:path w="161925" h="208914">
                <a:moveTo>
                  <a:pt x="161543" y="0"/>
                </a:moveTo>
                <a:lnTo>
                  <a:pt x="0" y="0"/>
                </a:lnTo>
                <a:lnTo>
                  <a:pt x="0" y="208788"/>
                </a:lnTo>
                <a:lnTo>
                  <a:pt x="161543" y="208788"/>
                </a:lnTo>
                <a:lnTo>
                  <a:pt x="16154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73167" y="5020055"/>
            <a:ext cx="161925" cy="205740"/>
          </a:xfrm>
          <a:custGeom>
            <a:avLst/>
            <a:gdLst/>
            <a:ahLst/>
            <a:cxnLst/>
            <a:rect l="l" t="t" r="r" b="b"/>
            <a:pathLst>
              <a:path w="161925" h="205739">
                <a:moveTo>
                  <a:pt x="161544" y="0"/>
                </a:moveTo>
                <a:lnTo>
                  <a:pt x="0" y="0"/>
                </a:lnTo>
                <a:lnTo>
                  <a:pt x="0" y="205740"/>
                </a:lnTo>
                <a:lnTo>
                  <a:pt x="161544" y="205740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75503" y="5020055"/>
            <a:ext cx="160020" cy="205740"/>
          </a:xfrm>
          <a:custGeom>
            <a:avLst/>
            <a:gdLst/>
            <a:ahLst/>
            <a:cxnLst/>
            <a:rect l="l" t="t" r="r" b="b"/>
            <a:pathLst>
              <a:path w="160020" h="205739">
                <a:moveTo>
                  <a:pt x="160020" y="0"/>
                </a:moveTo>
                <a:lnTo>
                  <a:pt x="0" y="0"/>
                </a:lnTo>
                <a:lnTo>
                  <a:pt x="0" y="205740"/>
                </a:lnTo>
                <a:lnTo>
                  <a:pt x="160020" y="205740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77840" y="5029200"/>
            <a:ext cx="160020" cy="196850"/>
          </a:xfrm>
          <a:custGeom>
            <a:avLst/>
            <a:gdLst/>
            <a:ahLst/>
            <a:cxnLst/>
            <a:rect l="l" t="t" r="r" b="b"/>
            <a:pathLst>
              <a:path w="160020" h="196850">
                <a:moveTo>
                  <a:pt x="160020" y="0"/>
                </a:moveTo>
                <a:lnTo>
                  <a:pt x="0" y="0"/>
                </a:lnTo>
                <a:lnTo>
                  <a:pt x="0" y="196595"/>
                </a:lnTo>
                <a:lnTo>
                  <a:pt x="160020" y="196595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980176" y="5036820"/>
            <a:ext cx="160020" cy="189230"/>
          </a:xfrm>
          <a:custGeom>
            <a:avLst/>
            <a:gdLst/>
            <a:ahLst/>
            <a:cxnLst/>
            <a:rect l="l" t="t" r="r" b="b"/>
            <a:pathLst>
              <a:path w="160020" h="189229">
                <a:moveTo>
                  <a:pt x="160020" y="0"/>
                </a:moveTo>
                <a:lnTo>
                  <a:pt x="0" y="0"/>
                </a:lnTo>
                <a:lnTo>
                  <a:pt x="0" y="188975"/>
                </a:lnTo>
                <a:lnTo>
                  <a:pt x="160020" y="188975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380988" y="5036820"/>
            <a:ext cx="161925" cy="189230"/>
          </a:xfrm>
          <a:custGeom>
            <a:avLst/>
            <a:gdLst/>
            <a:ahLst/>
            <a:cxnLst/>
            <a:rect l="l" t="t" r="r" b="b"/>
            <a:pathLst>
              <a:path w="161925" h="189229">
                <a:moveTo>
                  <a:pt x="161543" y="0"/>
                </a:moveTo>
                <a:lnTo>
                  <a:pt x="0" y="0"/>
                </a:lnTo>
                <a:lnTo>
                  <a:pt x="0" y="188975"/>
                </a:lnTo>
                <a:lnTo>
                  <a:pt x="161543" y="188975"/>
                </a:lnTo>
                <a:lnTo>
                  <a:pt x="16154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83323" y="5039867"/>
            <a:ext cx="161925" cy="186055"/>
          </a:xfrm>
          <a:custGeom>
            <a:avLst/>
            <a:gdLst/>
            <a:ahLst/>
            <a:cxnLst/>
            <a:rect l="l" t="t" r="r" b="b"/>
            <a:pathLst>
              <a:path w="161925" h="186054">
                <a:moveTo>
                  <a:pt x="161544" y="0"/>
                </a:moveTo>
                <a:lnTo>
                  <a:pt x="0" y="0"/>
                </a:lnTo>
                <a:lnTo>
                  <a:pt x="0" y="185927"/>
                </a:lnTo>
                <a:lnTo>
                  <a:pt x="161544" y="185927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185659" y="5045964"/>
            <a:ext cx="161925" cy="180340"/>
          </a:xfrm>
          <a:custGeom>
            <a:avLst/>
            <a:gdLst/>
            <a:ahLst/>
            <a:cxnLst/>
            <a:rect l="l" t="t" r="r" b="b"/>
            <a:pathLst>
              <a:path w="161925" h="180339">
                <a:moveTo>
                  <a:pt x="161544" y="0"/>
                </a:moveTo>
                <a:lnTo>
                  <a:pt x="0" y="0"/>
                </a:lnTo>
                <a:lnTo>
                  <a:pt x="0" y="179831"/>
                </a:lnTo>
                <a:lnTo>
                  <a:pt x="161544" y="179831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587995" y="5047488"/>
            <a:ext cx="161925" cy="178435"/>
          </a:xfrm>
          <a:custGeom>
            <a:avLst/>
            <a:gdLst/>
            <a:ahLst/>
            <a:cxnLst/>
            <a:rect l="l" t="t" r="r" b="b"/>
            <a:pathLst>
              <a:path w="161925" h="178435">
                <a:moveTo>
                  <a:pt x="161544" y="0"/>
                </a:moveTo>
                <a:lnTo>
                  <a:pt x="0" y="0"/>
                </a:lnTo>
                <a:lnTo>
                  <a:pt x="0" y="178307"/>
                </a:lnTo>
                <a:lnTo>
                  <a:pt x="161544" y="178307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990331" y="5052059"/>
            <a:ext cx="160020" cy="173990"/>
          </a:xfrm>
          <a:custGeom>
            <a:avLst/>
            <a:gdLst/>
            <a:ahLst/>
            <a:cxnLst/>
            <a:rect l="l" t="t" r="r" b="b"/>
            <a:pathLst>
              <a:path w="160020" h="173989">
                <a:moveTo>
                  <a:pt x="160020" y="0"/>
                </a:moveTo>
                <a:lnTo>
                  <a:pt x="0" y="0"/>
                </a:lnTo>
                <a:lnTo>
                  <a:pt x="0" y="173735"/>
                </a:lnTo>
                <a:lnTo>
                  <a:pt x="160020" y="173735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392668" y="5053584"/>
            <a:ext cx="160020" cy="172720"/>
          </a:xfrm>
          <a:custGeom>
            <a:avLst/>
            <a:gdLst/>
            <a:ahLst/>
            <a:cxnLst/>
            <a:rect l="l" t="t" r="r" b="b"/>
            <a:pathLst>
              <a:path w="160020" h="172720">
                <a:moveTo>
                  <a:pt x="160020" y="0"/>
                </a:moveTo>
                <a:lnTo>
                  <a:pt x="0" y="0"/>
                </a:lnTo>
                <a:lnTo>
                  <a:pt x="0" y="172212"/>
                </a:lnTo>
                <a:lnTo>
                  <a:pt x="160020" y="172212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795004" y="5055108"/>
            <a:ext cx="160020" cy="170815"/>
          </a:xfrm>
          <a:custGeom>
            <a:avLst/>
            <a:gdLst/>
            <a:ahLst/>
            <a:cxnLst/>
            <a:rect l="l" t="t" r="r" b="b"/>
            <a:pathLst>
              <a:path w="160020" h="170814">
                <a:moveTo>
                  <a:pt x="160020" y="0"/>
                </a:moveTo>
                <a:lnTo>
                  <a:pt x="0" y="0"/>
                </a:lnTo>
                <a:lnTo>
                  <a:pt x="0" y="170688"/>
                </a:lnTo>
                <a:lnTo>
                  <a:pt x="160020" y="170688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195816" y="5055108"/>
            <a:ext cx="161925" cy="170815"/>
          </a:xfrm>
          <a:custGeom>
            <a:avLst/>
            <a:gdLst/>
            <a:ahLst/>
            <a:cxnLst/>
            <a:rect l="l" t="t" r="r" b="b"/>
            <a:pathLst>
              <a:path w="161925" h="170814">
                <a:moveTo>
                  <a:pt x="161543" y="0"/>
                </a:moveTo>
                <a:lnTo>
                  <a:pt x="0" y="0"/>
                </a:lnTo>
                <a:lnTo>
                  <a:pt x="0" y="170688"/>
                </a:lnTo>
                <a:lnTo>
                  <a:pt x="161543" y="170688"/>
                </a:lnTo>
                <a:lnTo>
                  <a:pt x="16154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598152" y="5065776"/>
            <a:ext cx="161925" cy="160020"/>
          </a:xfrm>
          <a:custGeom>
            <a:avLst/>
            <a:gdLst/>
            <a:ahLst/>
            <a:cxnLst/>
            <a:rect l="l" t="t" r="r" b="b"/>
            <a:pathLst>
              <a:path w="161925" h="160020">
                <a:moveTo>
                  <a:pt x="161544" y="0"/>
                </a:moveTo>
                <a:lnTo>
                  <a:pt x="0" y="0"/>
                </a:lnTo>
                <a:lnTo>
                  <a:pt x="0" y="160019"/>
                </a:lnTo>
                <a:lnTo>
                  <a:pt x="161544" y="160019"/>
                </a:lnTo>
                <a:lnTo>
                  <a:pt x="1615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000488" y="5067300"/>
            <a:ext cx="161925" cy="158750"/>
          </a:xfrm>
          <a:custGeom>
            <a:avLst/>
            <a:gdLst/>
            <a:ahLst/>
            <a:cxnLst/>
            <a:rect l="l" t="t" r="r" b="b"/>
            <a:pathLst>
              <a:path w="161925" h="158750">
                <a:moveTo>
                  <a:pt x="161543" y="0"/>
                </a:moveTo>
                <a:lnTo>
                  <a:pt x="0" y="0"/>
                </a:lnTo>
                <a:lnTo>
                  <a:pt x="0" y="158495"/>
                </a:lnTo>
                <a:lnTo>
                  <a:pt x="161543" y="158495"/>
                </a:lnTo>
                <a:lnTo>
                  <a:pt x="16154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402823" y="5068823"/>
            <a:ext cx="160020" cy="157480"/>
          </a:xfrm>
          <a:custGeom>
            <a:avLst/>
            <a:gdLst/>
            <a:ahLst/>
            <a:cxnLst/>
            <a:rect l="l" t="t" r="r" b="b"/>
            <a:pathLst>
              <a:path w="160020" h="157479">
                <a:moveTo>
                  <a:pt x="160020" y="0"/>
                </a:moveTo>
                <a:lnTo>
                  <a:pt x="0" y="0"/>
                </a:lnTo>
                <a:lnTo>
                  <a:pt x="0" y="156971"/>
                </a:lnTo>
                <a:lnTo>
                  <a:pt x="160020" y="156971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805159" y="5076444"/>
            <a:ext cx="160020" cy="149860"/>
          </a:xfrm>
          <a:custGeom>
            <a:avLst/>
            <a:gdLst/>
            <a:ahLst/>
            <a:cxnLst/>
            <a:rect l="l" t="t" r="r" b="b"/>
            <a:pathLst>
              <a:path w="160020" h="149860">
                <a:moveTo>
                  <a:pt x="160020" y="0"/>
                </a:moveTo>
                <a:lnTo>
                  <a:pt x="0" y="0"/>
                </a:lnTo>
                <a:lnTo>
                  <a:pt x="0" y="149351"/>
                </a:lnTo>
                <a:lnTo>
                  <a:pt x="160020" y="149351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207495" y="5079491"/>
            <a:ext cx="160020" cy="146685"/>
          </a:xfrm>
          <a:custGeom>
            <a:avLst/>
            <a:gdLst/>
            <a:ahLst/>
            <a:cxnLst/>
            <a:rect l="l" t="t" r="r" b="b"/>
            <a:pathLst>
              <a:path w="160020" h="146685">
                <a:moveTo>
                  <a:pt x="160020" y="0"/>
                </a:moveTo>
                <a:lnTo>
                  <a:pt x="0" y="0"/>
                </a:lnTo>
                <a:lnTo>
                  <a:pt x="0" y="146303"/>
                </a:lnTo>
                <a:lnTo>
                  <a:pt x="160020" y="146303"/>
                </a:lnTo>
                <a:lnTo>
                  <a:pt x="16002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52855" y="4317491"/>
            <a:ext cx="160020" cy="600710"/>
          </a:xfrm>
          <a:custGeom>
            <a:avLst/>
            <a:gdLst/>
            <a:ahLst/>
            <a:cxnLst/>
            <a:rect l="l" t="t" r="r" b="b"/>
            <a:pathLst>
              <a:path w="160019" h="600710">
                <a:moveTo>
                  <a:pt x="160019" y="0"/>
                </a:moveTo>
                <a:lnTo>
                  <a:pt x="0" y="0"/>
                </a:lnTo>
                <a:lnTo>
                  <a:pt x="0" y="600455"/>
                </a:lnTo>
                <a:lnTo>
                  <a:pt x="160019" y="600455"/>
                </a:lnTo>
                <a:lnTo>
                  <a:pt x="16001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53667" y="4308347"/>
            <a:ext cx="161925" cy="652780"/>
          </a:xfrm>
          <a:custGeom>
            <a:avLst/>
            <a:gdLst/>
            <a:ahLst/>
            <a:cxnLst/>
            <a:rect l="l" t="t" r="r" b="b"/>
            <a:pathLst>
              <a:path w="161925" h="652779">
                <a:moveTo>
                  <a:pt x="161544" y="0"/>
                </a:moveTo>
                <a:lnTo>
                  <a:pt x="0" y="0"/>
                </a:lnTo>
                <a:lnTo>
                  <a:pt x="0" y="652271"/>
                </a:lnTo>
                <a:lnTo>
                  <a:pt x="161544" y="652271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56003" y="4379976"/>
            <a:ext cx="161925" cy="593090"/>
          </a:xfrm>
          <a:custGeom>
            <a:avLst/>
            <a:gdLst/>
            <a:ahLst/>
            <a:cxnLst/>
            <a:rect l="l" t="t" r="r" b="b"/>
            <a:pathLst>
              <a:path w="161925" h="593089">
                <a:moveTo>
                  <a:pt x="161544" y="0"/>
                </a:moveTo>
                <a:lnTo>
                  <a:pt x="0" y="0"/>
                </a:lnTo>
                <a:lnTo>
                  <a:pt x="0" y="592836"/>
                </a:lnTo>
                <a:lnTo>
                  <a:pt x="161544" y="592836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58339" y="4402835"/>
            <a:ext cx="161925" cy="576580"/>
          </a:xfrm>
          <a:custGeom>
            <a:avLst/>
            <a:gdLst/>
            <a:ahLst/>
            <a:cxnLst/>
            <a:rect l="l" t="t" r="r" b="b"/>
            <a:pathLst>
              <a:path w="161925" h="576579">
                <a:moveTo>
                  <a:pt x="161544" y="0"/>
                </a:moveTo>
                <a:lnTo>
                  <a:pt x="0" y="0"/>
                </a:lnTo>
                <a:lnTo>
                  <a:pt x="0" y="576071"/>
                </a:lnTo>
                <a:lnTo>
                  <a:pt x="161544" y="576071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360676" y="4351020"/>
            <a:ext cx="161925" cy="635635"/>
          </a:xfrm>
          <a:custGeom>
            <a:avLst/>
            <a:gdLst/>
            <a:ahLst/>
            <a:cxnLst/>
            <a:rect l="l" t="t" r="r" b="b"/>
            <a:pathLst>
              <a:path w="161925" h="635635">
                <a:moveTo>
                  <a:pt x="161544" y="0"/>
                </a:moveTo>
                <a:lnTo>
                  <a:pt x="0" y="0"/>
                </a:lnTo>
                <a:lnTo>
                  <a:pt x="0" y="635507"/>
                </a:lnTo>
                <a:lnTo>
                  <a:pt x="161544" y="635507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763011" y="4495800"/>
            <a:ext cx="160020" cy="498475"/>
          </a:xfrm>
          <a:custGeom>
            <a:avLst/>
            <a:gdLst/>
            <a:ahLst/>
            <a:cxnLst/>
            <a:rect l="l" t="t" r="r" b="b"/>
            <a:pathLst>
              <a:path w="160019" h="498475">
                <a:moveTo>
                  <a:pt x="160019" y="0"/>
                </a:moveTo>
                <a:lnTo>
                  <a:pt x="0" y="0"/>
                </a:lnTo>
                <a:lnTo>
                  <a:pt x="0" y="498348"/>
                </a:lnTo>
                <a:lnTo>
                  <a:pt x="160019" y="498348"/>
                </a:lnTo>
                <a:lnTo>
                  <a:pt x="16001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165348" y="4398264"/>
            <a:ext cx="160020" cy="603885"/>
          </a:xfrm>
          <a:custGeom>
            <a:avLst/>
            <a:gdLst/>
            <a:ahLst/>
            <a:cxnLst/>
            <a:rect l="l" t="t" r="r" b="b"/>
            <a:pathLst>
              <a:path w="160020" h="603885">
                <a:moveTo>
                  <a:pt x="160019" y="0"/>
                </a:moveTo>
                <a:lnTo>
                  <a:pt x="0" y="0"/>
                </a:lnTo>
                <a:lnTo>
                  <a:pt x="0" y="603504"/>
                </a:lnTo>
                <a:lnTo>
                  <a:pt x="160019" y="603504"/>
                </a:lnTo>
                <a:lnTo>
                  <a:pt x="16001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567684" y="4454652"/>
            <a:ext cx="160020" cy="551815"/>
          </a:xfrm>
          <a:custGeom>
            <a:avLst/>
            <a:gdLst/>
            <a:ahLst/>
            <a:cxnLst/>
            <a:rect l="l" t="t" r="r" b="b"/>
            <a:pathLst>
              <a:path w="160020" h="551814">
                <a:moveTo>
                  <a:pt x="160019" y="0"/>
                </a:moveTo>
                <a:lnTo>
                  <a:pt x="0" y="0"/>
                </a:lnTo>
                <a:lnTo>
                  <a:pt x="0" y="551688"/>
                </a:lnTo>
                <a:lnTo>
                  <a:pt x="160019" y="551688"/>
                </a:lnTo>
                <a:lnTo>
                  <a:pt x="16001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968496" y="4468367"/>
            <a:ext cx="161925" cy="538480"/>
          </a:xfrm>
          <a:custGeom>
            <a:avLst/>
            <a:gdLst/>
            <a:ahLst/>
            <a:cxnLst/>
            <a:rect l="l" t="t" r="r" b="b"/>
            <a:pathLst>
              <a:path w="161925" h="538479">
                <a:moveTo>
                  <a:pt x="161543" y="0"/>
                </a:moveTo>
                <a:lnTo>
                  <a:pt x="0" y="0"/>
                </a:lnTo>
                <a:lnTo>
                  <a:pt x="0" y="537971"/>
                </a:lnTo>
                <a:lnTo>
                  <a:pt x="161543" y="537971"/>
                </a:lnTo>
                <a:lnTo>
                  <a:pt x="16154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70832" y="4436364"/>
            <a:ext cx="161925" cy="581025"/>
          </a:xfrm>
          <a:custGeom>
            <a:avLst/>
            <a:gdLst/>
            <a:ahLst/>
            <a:cxnLst/>
            <a:rect l="l" t="t" r="r" b="b"/>
            <a:pathLst>
              <a:path w="161925" h="581025">
                <a:moveTo>
                  <a:pt x="161543" y="0"/>
                </a:moveTo>
                <a:lnTo>
                  <a:pt x="0" y="0"/>
                </a:lnTo>
                <a:lnTo>
                  <a:pt x="0" y="580644"/>
                </a:lnTo>
                <a:lnTo>
                  <a:pt x="161543" y="580644"/>
                </a:lnTo>
                <a:lnTo>
                  <a:pt x="16154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773167" y="4485132"/>
            <a:ext cx="161925" cy="535305"/>
          </a:xfrm>
          <a:custGeom>
            <a:avLst/>
            <a:gdLst/>
            <a:ahLst/>
            <a:cxnLst/>
            <a:rect l="l" t="t" r="r" b="b"/>
            <a:pathLst>
              <a:path w="161925" h="535304">
                <a:moveTo>
                  <a:pt x="161544" y="0"/>
                </a:moveTo>
                <a:lnTo>
                  <a:pt x="0" y="0"/>
                </a:lnTo>
                <a:lnTo>
                  <a:pt x="0" y="534924"/>
                </a:lnTo>
                <a:lnTo>
                  <a:pt x="161544" y="534924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175503" y="4465320"/>
            <a:ext cx="160020" cy="554990"/>
          </a:xfrm>
          <a:custGeom>
            <a:avLst/>
            <a:gdLst/>
            <a:ahLst/>
            <a:cxnLst/>
            <a:rect l="l" t="t" r="r" b="b"/>
            <a:pathLst>
              <a:path w="160020" h="554989">
                <a:moveTo>
                  <a:pt x="160020" y="0"/>
                </a:moveTo>
                <a:lnTo>
                  <a:pt x="0" y="0"/>
                </a:lnTo>
                <a:lnTo>
                  <a:pt x="0" y="554735"/>
                </a:lnTo>
                <a:lnTo>
                  <a:pt x="160020" y="554735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577840" y="4553711"/>
            <a:ext cx="160020" cy="475615"/>
          </a:xfrm>
          <a:custGeom>
            <a:avLst/>
            <a:gdLst/>
            <a:ahLst/>
            <a:cxnLst/>
            <a:rect l="l" t="t" r="r" b="b"/>
            <a:pathLst>
              <a:path w="160020" h="475614">
                <a:moveTo>
                  <a:pt x="160020" y="0"/>
                </a:moveTo>
                <a:lnTo>
                  <a:pt x="0" y="0"/>
                </a:lnTo>
                <a:lnTo>
                  <a:pt x="0" y="475488"/>
                </a:lnTo>
                <a:lnTo>
                  <a:pt x="160020" y="475488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980176" y="4547615"/>
            <a:ext cx="160020" cy="489584"/>
          </a:xfrm>
          <a:custGeom>
            <a:avLst/>
            <a:gdLst/>
            <a:ahLst/>
            <a:cxnLst/>
            <a:rect l="l" t="t" r="r" b="b"/>
            <a:pathLst>
              <a:path w="160020" h="489585">
                <a:moveTo>
                  <a:pt x="160020" y="0"/>
                </a:moveTo>
                <a:lnTo>
                  <a:pt x="0" y="0"/>
                </a:lnTo>
                <a:lnTo>
                  <a:pt x="0" y="489203"/>
                </a:lnTo>
                <a:lnTo>
                  <a:pt x="160020" y="489203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380988" y="4512564"/>
            <a:ext cx="161925" cy="524510"/>
          </a:xfrm>
          <a:custGeom>
            <a:avLst/>
            <a:gdLst/>
            <a:ahLst/>
            <a:cxnLst/>
            <a:rect l="l" t="t" r="r" b="b"/>
            <a:pathLst>
              <a:path w="161925" h="524510">
                <a:moveTo>
                  <a:pt x="161543" y="0"/>
                </a:moveTo>
                <a:lnTo>
                  <a:pt x="0" y="0"/>
                </a:lnTo>
                <a:lnTo>
                  <a:pt x="0" y="524256"/>
                </a:lnTo>
                <a:lnTo>
                  <a:pt x="161543" y="524256"/>
                </a:lnTo>
                <a:lnTo>
                  <a:pt x="16154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783323" y="4517135"/>
            <a:ext cx="161925" cy="523240"/>
          </a:xfrm>
          <a:custGeom>
            <a:avLst/>
            <a:gdLst/>
            <a:ahLst/>
            <a:cxnLst/>
            <a:rect l="l" t="t" r="r" b="b"/>
            <a:pathLst>
              <a:path w="161925" h="523239">
                <a:moveTo>
                  <a:pt x="161544" y="0"/>
                </a:moveTo>
                <a:lnTo>
                  <a:pt x="0" y="0"/>
                </a:lnTo>
                <a:lnTo>
                  <a:pt x="0" y="522731"/>
                </a:lnTo>
                <a:lnTo>
                  <a:pt x="161544" y="522731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185659" y="4536947"/>
            <a:ext cx="161925" cy="509270"/>
          </a:xfrm>
          <a:custGeom>
            <a:avLst/>
            <a:gdLst/>
            <a:ahLst/>
            <a:cxnLst/>
            <a:rect l="l" t="t" r="r" b="b"/>
            <a:pathLst>
              <a:path w="161925" h="509270">
                <a:moveTo>
                  <a:pt x="161544" y="0"/>
                </a:moveTo>
                <a:lnTo>
                  <a:pt x="0" y="0"/>
                </a:lnTo>
                <a:lnTo>
                  <a:pt x="0" y="509015"/>
                </a:lnTo>
                <a:lnTo>
                  <a:pt x="161544" y="509015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587995" y="4514088"/>
            <a:ext cx="161925" cy="533400"/>
          </a:xfrm>
          <a:custGeom>
            <a:avLst/>
            <a:gdLst/>
            <a:ahLst/>
            <a:cxnLst/>
            <a:rect l="l" t="t" r="r" b="b"/>
            <a:pathLst>
              <a:path w="161925" h="533400">
                <a:moveTo>
                  <a:pt x="161544" y="0"/>
                </a:moveTo>
                <a:lnTo>
                  <a:pt x="0" y="0"/>
                </a:lnTo>
                <a:lnTo>
                  <a:pt x="0" y="533400"/>
                </a:lnTo>
                <a:lnTo>
                  <a:pt x="161544" y="533400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990331" y="4553711"/>
            <a:ext cx="160020" cy="498475"/>
          </a:xfrm>
          <a:custGeom>
            <a:avLst/>
            <a:gdLst/>
            <a:ahLst/>
            <a:cxnLst/>
            <a:rect l="l" t="t" r="r" b="b"/>
            <a:pathLst>
              <a:path w="160020" h="498475">
                <a:moveTo>
                  <a:pt x="160020" y="0"/>
                </a:moveTo>
                <a:lnTo>
                  <a:pt x="0" y="0"/>
                </a:lnTo>
                <a:lnTo>
                  <a:pt x="0" y="498348"/>
                </a:lnTo>
                <a:lnTo>
                  <a:pt x="160020" y="498348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392668" y="4451603"/>
            <a:ext cx="160020" cy="601980"/>
          </a:xfrm>
          <a:custGeom>
            <a:avLst/>
            <a:gdLst/>
            <a:ahLst/>
            <a:cxnLst/>
            <a:rect l="l" t="t" r="r" b="b"/>
            <a:pathLst>
              <a:path w="160020" h="601979">
                <a:moveTo>
                  <a:pt x="160020" y="0"/>
                </a:moveTo>
                <a:lnTo>
                  <a:pt x="0" y="0"/>
                </a:lnTo>
                <a:lnTo>
                  <a:pt x="0" y="601980"/>
                </a:lnTo>
                <a:lnTo>
                  <a:pt x="160020" y="601980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795004" y="4552188"/>
            <a:ext cx="160020" cy="502920"/>
          </a:xfrm>
          <a:custGeom>
            <a:avLst/>
            <a:gdLst/>
            <a:ahLst/>
            <a:cxnLst/>
            <a:rect l="l" t="t" r="r" b="b"/>
            <a:pathLst>
              <a:path w="160020" h="502920">
                <a:moveTo>
                  <a:pt x="160020" y="0"/>
                </a:moveTo>
                <a:lnTo>
                  <a:pt x="0" y="0"/>
                </a:lnTo>
                <a:lnTo>
                  <a:pt x="0" y="502919"/>
                </a:lnTo>
                <a:lnTo>
                  <a:pt x="160020" y="502919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9195816" y="4504944"/>
            <a:ext cx="161925" cy="550545"/>
          </a:xfrm>
          <a:custGeom>
            <a:avLst/>
            <a:gdLst/>
            <a:ahLst/>
            <a:cxnLst/>
            <a:rect l="l" t="t" r="r" b="b"/>
            <a:pathLst>
              <a:path w="161925" h="550545">
                <a:moveTo>
                  <a:pt x="161543" y="0"/>
                </a:moveTo>
                <a:lnTo>
                  <a:pt x="0" y="0"/>
                </a:lnTo>
                <a:lnTo>
                  <a:pt x="0" y="550163"/>
                </a:lnTo>
                <a:lnTo>
                  <a:pt x="161543" y="550163"/>
                </a:lnTo>
                <a:lnTo>
                  <a:pt x="16154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598152" y="4584191"/>
            <a:ext cx="161925" cy="481965"/>
          </a:xfrm>
          <a:custGeom>
            <a:avLst/>
            <a:gdLst/>
            <a:ahLst/>
            <a:cxnLst/>
            <a:rect l="l" t="t" r="r" b="b"/>
            <a:pathLst>
              <a:path w="161925" h="481964">
                <a:moveTo>
                  <a:pt x="161544" y="0"/>
                </a:moveTo>
                <a:lnTo>
                  <a:pt x="0" y="0"/>
                </a:lnTo>
                <a:lnTo>
                  <a:pt x="0" y="481583"/>
                </a:lnTo>
                <a:lnTo>
                  <a:pt x="161544" y="481583"/>
                </a:lnTo>
                <a:lnTo>
                  <a:pt x="1615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000488" y="4605528"/>
            <a:ext cx="161925" cy="462280"/>
          </a:xfrm>
          <a:custGeom>
            <a:avLst/>
            <a:gdLst/>
            <a:ahLst/>
            <a:cxnLst/>
            <a:rect l="l" t="t" r="r" b="b"/>
            <a:pathLst>
              <a:path w="161925" h="462279">
                <a:moveTo>
                  <a:pt x="161543" y="0"/>
                </a:moveTo>
                <a:lnTo>
                  <a:pt x="0" y="0"/>
                </a:lnTo>
                <a:lnTo>
                  <a:pt x="0" y="461772"/>
                </a:lnTo>
                <a:lnTo>
                  <a:pt x="161543" y="461772"/>
                </a:lnTo>
                <a:lnTo>
                  <a:pt x="16154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402823" y="4544567"/>
            <a:ext cx="160020" cy="524510"/>
          </a:xfrm>
          <a:custGeom>
            <a:avLst/>
            <a:gdLst/>
            <a:ahLst/>
            <a:cxnLst/>
            <a:rect l="l" t="t" r="r" b="b"/>
            <a:pathLst>
              <a:path w="160020" h="524510">
                <a:moveTo>
                  <a:pt x="160020" y="0"/>
                </a:moveTo>
                <a:lnTo>
                  <a:pt x="0" y="0"/>
                </a:lnTo>
                <a:lnTo>
                  <a:pt x="0" y="524255"/>
                </a:lnTo>
                <a:lnTo>
                  <a:pt x="160020" y="524255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805159" y="4600955"/>
            <a:ext cx="160020" cy="475615"/>
          </a:xfrm>
          <a:custGeom>
            <a:avLst/>
            <a:gdLst/>
            <a:ahLst/>
            <a:cxnLst/>
            <a:rect l="l" t="t" r="r" b="b"/>
            <a:pathLst>
              <a:path w="160020" h="475614">
                <a:moveTo>
                  <a:pt x="160020" y="0"/>
                </a:moveTo>
                <a:lnTo>
                  <a:pt x="0" y="0"/>
                </a:lnTo>
                <a:lnTo>
                  <a:pt x="0" y="475488"/>
                </a:lnTo>
                <a:lnTo>
                  <a:pt x="160020" y="475488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1207495" y="4544567"/>
            <a:ext cx="160020" cy="535305"/>
          </a:xfrm>
          <a:custGeom>
            <a:avLst/>
            <a:gdLst/>
            <a:ahLst/>
            <a:cxnLst/>
            <a:rect l="l" t="t" r="r" b="b"/>
            <a:pathLst>
              <a:path w="160020" h="535304">
                <a:moveTo>
                  <a:pt x="160020" y="0"/>
                </a:moveTo>
                <a:lnTo>
                  <a:pt x="0" y="0"/>
                </a:lnTo>
                <a:lnTo>
                  <a:pt x="0" y="534923"/>
                </a:lnTo>
                <a:lnTo>
                  <a:pt x="160020" y="534923"/>
                </a:lnTo>
                <a:lnTo>
                  <a:pt x="16002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52855" y="3596640"/>
            <a:ext cx="160020" cy="721360"/>
          </a:xfrm>
          <a:custGeom>
            <a:avLst/>
            <a:gdLst/>
            <a:ahLst/>
            <a:cxnLst/>
            <a:rect l="l" t="t" r="r" b="b"/>
            <a:pathLst>
              <a:path w="160019" h="721360">
                <a:moveTo>
                  <a:pt x="160019" y="0"/>
                </a:moveTo>
                <a:lnTo>
                  <a:pt x="0" y="0"/>
                </a:lnTo>
                <a:lnTo>
                  <a:pt x="0" y="720852"/>
                </a:lnTo>
                <a:lnTo>
                  <a:pt x="160019" y="720852"/>
                </a:lnTo>
                <a:lnTo>
                  <a:pt x="16001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153667" y="3604259"/>
            <a:ext cx="161925" cy="704215"/>
          </a:xfrm>
          <a:custGeom>
            <a:avLst/>
            <a:gdLst/>
            <a:ahLst/>
            <a:cxnLst/>
            <a:rect l="l" t="t" r="r" b="b"/>
            <a:pathLst>
              <a:path w="161925" h="704214">
                <a:moveTo>
                  <a:pt x="161544" y="0"/>
                </a:moveTo>
                <a:lnTo>
                  <a:pt x="0" y="0"/>
                </a:lnTo>
                <a:lnTo>
                  <a:pt x="0" y="704088"/>
                </a:lnTo>
                <a:lnTo>
                  <a:pt x="161544" y="704088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56003" y="3648455"/>
            <a:ext cx="161925" cy="731520"/>
          </a:xfrm>
          <a:custGeom>
            <a:avLst/>
            <a:gdLst/>
            <a:ahLst/>
            <a:cxnLst/>
            <a:rect l="l" t="t" r="r" b="b"/>
            <a:pathLst>
              <a:path w="161925" h="731520">
                <a:moveTo>
                  <a:pt x="161544" y="0"/>
                </a:moveTo>
                <a:lnTo>
                  <a:pt x="0" y="0"/>
                </a:lnTo>
                <a:lnTo>
                  <a:pt x="0" y="731520"/>
                </a:lnTo>
                <a:lnTo>
                  <a:pt x="161544" y="731520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958339" y="3662171"/>
            <a:ext cx="161925" cy="741045"/>
          </a:xfrm>
          <a:custGeom>
            <a:avLst/>
            <a:gdLst/>
            <a:ahLst/>
            <a:cxnLst/>
            <a:rect l="l" t="t" r="r" b="b"/>
            <a:pathLst>
              <a:path w="161925" h="741045">
                <a:moveTo>
                  <a:pt x="161544" y="0"/>
                </a:moveTo>
                <a:lnTo>
                  <a:pt x="0" y="0"/>
                </a:lnTo>
                <a:lnTo>
                  <a:pt x="0" y="740663"/>
                </a:lnTo>
                <a:lnTo>
                  <a:pt x="161544" y="740663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360676" y="3602735"/>
            <a:ext cx="161925" cy="748665"/>
          </a:xfrm>
          <a:custGeom>
            <a:avLst/>
            <a:gdLst/>
            <a:ahLst/>
            <a:cxnLst/>
            <a:rect l="l" t="t" r="r" b="b"/>
            <a:pathLst>
              <a:path w="161925" h="748664">
                <a:moveTo>
                  <a:pt x="161544" y="0"/>
                </a:moveTo>
                <a:lnTo>
                  <a:pt x="0" y="0"/>
                </a:lnTo>
                <a:lnTo>
                  <a:pt x="0" y="748283"/>
                </a:lnTo>
                <a:lnTo>
                  <a:pt x="161544" y="748283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763011" y="3867911"/>
            <a:ext cx="160020" cy="628015"/>
          </a:xfrm>
          <a:custGeom>
            <a:avLst/>
            <a:gdLst/>
            <a:ahLst/>
            <a:cxnLst/>
            <a:rect l="l" t="t" r="r" b="b"/>
            <a:pathLst>
              <a:path w="160019" h="628014">
                <a:moveTo>
                  <a:pt x="160019" y="0"/>
                </a:moveTo>
                <a:lnTo>
                  <a:pt x="0" y="0"/>
                </a:lnTo>
                <a:lnTo>
                  <a:pt x="0" y="627888"/>
                </a:lnTo>
                <a:lnTo>
                  <a:pt x="160019" y="627888"/>
                </a:lnTo>
                <a:lnTo>
                  <a:pt x="16001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165348" y="3677411"/>
            <a:ext cx="160020" cy="721360"/>
          </a:xfrm>
          <a:custGeom>
            <a:avLst/>
            <a:gdLst/>
            <a:ahLst/>
            <a:cxnLst/>
            <a:rect l="l" t="t" r="r" b="b"/>
            <a:pathLst>
              <a:path w="160020" h="721360">
                <a:moveTo>
                  <a:pt x="160019" y="0"/>
                </a:moveTo>
                <a:lnTo>
                  <a:pt x="0" y="0"/>
                </a:lnTo>
                <a:lnTo>
                  <a:pt x="0" y="720851"/>
                </a:lnTo>
                <a:lnTo>
                  <a:pt x="160019" y="720851"/>
                </a:lnTo>
                <a:lnTo>
                  <a:pt x="16001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567684" y="3732276"/>
            <a:ext cx="160020" cy="722630"/>
          </a:xfrm>
          <a:custGeom>
            <a:avLst/>
            <a:gdLst/>
            <a:ahLst/>
            <a:cxnLst/>
            <a:rect l="l" t="t" r="r" b="b"/>
            <a:pathLst>
              <a:path w="160020" h="722629">
                <a:moveTo>
                  <a:pt x="160019" y="0"/>
                </a:moveTo>
                <a:lnTo>
                  <a:pt x="0" y="0"/>
                </a:lnTo>
                <a:lnTo>
                  <a:pt x="0" y="722376"/>
                </a:lnTo>
                <a:lnTo>
                  <a:pt x="160019" y="722376"/>
                </a:lnTo>
                <a:lnTo>
                  <a:pt x="16001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968496" y="3727703"/>
            <a:ext cx="161925" cy="741045"/>
          </a:xfrm>
          <a:custGeom>
            <a:avLst/>
            <a:gdLst/>
            <a:ahLst/>
            <a:cxnLst/>
            <a:rect l="l" t="t" r="r" b="b"/>
            <a:pathLst>
              <a:path w="161925" h="741045">
                <a:moveTo>
                  <a:pt x="161543" y="0"/>
                </a:moveTo>
                <a:lnTo>
                  <a:pt x="0" y="0"/>
                </a:lnTo>
                <a:lnTo>
                  <a:pt x="0" y="740664"/>
                </a:lnTo>
                <a:lnTo>
                  <a:pt x="161543" y="740664"/>
                </a:lnTo>
                <a:lnTo>
                  <a:pt x="16154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370832" y="3617976"/>
            <a:ext cx="161925" cy="818515"/>
          </a:xfrm>
          <a:custGeom>
            <a:avLst/>
            <a:gdLst/>
            <a:ahLst/>
            <a:cxnLst/>
            <a:rect l="l" t="t" r="r" b="b"/>
            <a:pathLst>
              <a:path w="161925" h="818514">
                <a:moveTo>
                  <a:pt x="161543" y="0"/>
                </a:moveTo>
                <a:lnTo>
                  <a:pt x="0" y="0"/>
                </a:lnTo>
                <a:lnTo>
                  <a:pt x="0" y="818388"/>
                </a:lnTo>
                <a:lnTo>
                  <a:pt x="161543" y="818388"/>
                </a:lnTo>
                <a:lnTo>
                  <a:pt x="16154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773167" y="3785615"/>
            <a:ext cx="161925" cy="699770"/>
          </a:xfrm>
          <a:custGeom>
            <a:avLst/>
            <a:gdLst/>
            <a:ahLst/>
            <a:cxnLst/>
            <a:rect l="l" t="t" r="r" b="b"/>
            <a:pathLst>
              <a:path w="161925" h="699770">
                <a:moveTo>
                  <a:pt x="161544" y="0"/>
                </a:moveTo>
                <a:lnTo>
                  <a:pt x="0" y="0"/>
                </a:lnTo>
                <a:lnTo>
                  <a:pt x="0" y="699515"/>
                </a:lnTo>
                <a:lnTo>
                  <a:pt x="161544" y="699515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175503" y="3723132"/>
            <a:ext cx="160020" cy="742315"/>
          </a:xfrm>
          <a:custGeom>
            <a:avLst/>
            <a:gdLst/>
            <a:ahLst/>
            <a:cxnLst/>
            <a:rect l="l" t="t" r="r" b="b"/>
            <a:pathLst>
              <a:path w="160020" h="742314">
                <a:moveTo>
                  <a:pt x="160020" y="0"/>
                </a:moveTo>
                <a:lnTo>
                  <a:pt x="0" y="0"/>
                </a:lnTo>
                <a:lnTo>
                  <a:pt x="0" y="742188"/>
                </a:lnTo>
                <a:lnTo>
                  <a:pt x="160020" y="742188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577840" y="3828288"/>
            <a:ext cx="160020" cy="725805"/>
          </a:xfrm>
          <a:custGeom>
            <a:avLst/>
            <a:gdLst/>
            <a:ahLst/>
            <a:cxnLst/>
            <a:rect l="l" t="t" r="r" b="b"/>
            <a:pathLst>
              <a:path w="160020" h="725804">
                <a:moveTo>
                  <a:pt x="160020" y="0"/>
                </a:moveTo>
                <a:lnTo>
                  <a:pt x="0" y="0"/>
                </a:lnTo>
                <a:lnTo>
                  <a:pt x="0" y="725424"/>
                </a:lnTo>
                <a:lnTo>
                  <a:pt x="160020" y="725424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980176" y="3878579"/>
            <a:ext cx="160020" cy="669290"/>
          </a:xfrm>
          <a:custGeom>
            <a:avLst/>
            <a:gdLst/>
            <a:ahLst/>
            <a:cxnLst/>
            <a:rect l="l" t="t" r="r" b="b"/>
            <a:pathLst>
              <a:path w="160020" h="669289">
                <a:moveTo>
                  <a:pt x="160020" y="0"/>
                </a:moveTo>
                <a:lnTo>
                  <a:pt x="0" y="0"/>
                </a:lnTo>
                <a:lnTo>
                  <a:pt x="0" y="669036"/>
                </a:lnTo>
                <a:lnTo>
                  <a:pt x="160020" y="669036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380988" y="3752088"/>
            <a:ext cx="161925" cy="760730"/>
          </a:xfrm>
          <a:custGeom>
            <a:avLst/>
            <a:gdLst/>
            <a:ahLst/>
            <a:cxnLst/>
            <a:rect l="l" t="t" r="r" b="b"/>
            <a:pathLst>
              <a:path w="161925" h="760729">
                <a:moveTo>
                  <a:pt x="161543" y="0"/>
                </a:moveTo>
                <a:lnTo>
                  <a:pt x="0" y="0"/>
                </a:lnTo>
                <a:lnTo>
                  <a:pt x="0" y="760476"/>
                </a:lnTo>
                <a:lnTo>
                  <a:pt x="161543" y="760476"/>
                </a:lnTo>
                <a:lnTo>
                  <a:pt x="16154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783323" y="3842003"/>
            <a:ext cx="161925" cy="675640"/>
          </a:xfrm>
          <a:custGeom>
            <a:avLst/>
            <a:gdLst/>
            <a:ahLst/>
            <a:cxnLst/>
            <a:rect l="l" t="t" r="r" b="b"/>
            <a:pathLst>
              <a:path w="161925" h="675639">
                <a:moveTo>
                  <a:pt x="161544" y="0"/>
                </a:moveTo>
                <a:lnTo>
                  <a:pt x="0" y="0"/>
                </a:lnTo>
                <a:lnTo>
                  <a:pt x="0" y="675132"/>
                </a:lnTo>
                <a:lnTo>
                  <a:pt x="161544" y="675132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185659" y="3845052"/>
            <a:ext cx="161925" cy="692150"/>
          </a:xfrm>
          <a:custGeom>
            <a:avLst/>
            <a:gdLst/>
            <a:ahLst/>
            <a:cxnLst/>
            <a:rect l="l" t="t" r="r" b="b"/>
            <a:pathLst>
              <a:path w="161925" h="692150">
                <a:moveTo>
                  <a:pt x="161544" y="0"/>
                </a:moveTo>
                <a:lnTo>
                  <a:pt x="0" y="0"/>
                </a:lnTo>
                <a:lnTo>
                  <a:pt x="0" y="691896"/>
                </a:lnTo>
                <a:lnTo>
                  <a:pt x="161544" y="691896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587995" y="3875532"/>
            <a:ext cx="161925" cy="638810"/>
          </a:xfrm>
          <a:custGeom>
            <a:avLst/>
            <a:gdLst/>
            <a:ahLst/>
            <a:cxnLst/>
            <a:rect l="l" t="t" r="r" b="b"/>
            <a:pathLst>
              <a:path w="161925" h="638810">
                <a:moveTo>
                  <a:pt x="161544" y="0"/>
                </a:moveTo>
                <a:lnTo>
                  <a:pt x="0" y="0"/>
                </a:lnTo>
                <a:lnTo>
                  <a:pt x="0" y="638556"/>
                </a:lnTo>
                <a:lnTo>
                  <a:pt x="161544" y="638556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990331" y="3845052"/>
            <a:ext cx="160020" cy="708660"/>
          </a:xfrm>
          <a:custGeom>
            <a:avLst/>
            <a:gdLst/>
            <a:ahLst/>
            <a:cxnLst/>
            <a:rect l="l" t="t" r="r" b="b"/>
            <a:pathLst>
              <a:path w="160020" h="708660">
                <a:moveTo>
                  <a:pt x="160020" y="0"/>
                </a:moveTo>
                <a:lnTo>
                  <a:pt x="0" y="0"/>
                </a:lnTo>
                <a:lnTo>
                  <a:pt x="0" y="708660"/>
                </a:lnTo>
                <a:lnTo>
                  <a:pt x="160020" y="708660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392668" y="3710940"/>
            <a:ext cx="160020" cy="741045"/>
          </a:xfrm>
          <a:custGeom>
            <a:avLst/>
            <a:gdLst/>
            <a:ahLst/>
            <a:cxnLst/>
            <a:rect l="l" t="t" r="r" b="b"/>
            <a:pathLst>
              <a:path w="160020" h="741045">
                <a:moveTo>
                  <a:pt x="160020" y="0"/>
                </a:moveTo>
                <a:lnTo>
                  <a:pt x="0" y="0"/>
                </a:lnTo>
                <a:lnTo>
                  <a:pt x="0" y="740664"/>
                </a:lnTo>
                <a:lnTo>
                  <a:pt x="160020" y="740664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795004" y="3872484"/>
            <a:ext cx="160020" cy="680085"/>
          </a:xfrm>
          <a:custGeom>
            <a:avLst/>
            <a:gdLst/>
            <a:ahLst/>
            <a:cxnLst/>
            <a:rect l="l" t="t" r="r" b="b"/>
            <a:pathLst>
              <a:path w="160020" h="680085">
                <a:moveTo>
                  <a:pt x="160020" y="0"/>
                </a:moveTo>
                <a:lnTo>
                  <a:pt x="0" y="0"/>
                </a:lnTo>
                <a:lnTo>
                  <a:pt x="0" y="679704"/>
                </a:lnTo>
                <a:lnTo>
                  <a:pt x="160020" y="679704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816" y="3854196"/>
            <a:ext cx="161925" cy="650875"/>
          </a:xfrm>
          <a:custGeom>
            <a:avLst/>
            <a:gdLst/>
            <a:ahLst/>
            <a:cxnLst/>
            <a:rect l="l" t="t" r="r" b="b"/>
            <a:pathLst>
              <a:path w="161925" h="650875">
                <a:moveTo>
                  <a:pt x="161543" y="0"/>
                </a:moveTo>
                <a:lnTo>
                  <a:pt x="0" y="0"/>
                </a:lnTo>
                <a:lnTo>
                  <a:pt x="0" y="650747"/>
                </a:lnTo>
                <a:lnTo>
                  <a:pt x="161543" y="650747"/>
                </a:lnTo>
                <a:lnTo>
                  <a:pt x="16154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598152" y="3928871"/>
            <a:ext cx="161925" cy="655320"/>
          </a:xfrm>
          <a:custGeom>
            <a:avLst/>
            <a:gdLst/>
            <a:ahLst/>
            <a:cxnLst/>
            <a:rect l="l" t="t" r="r" b="b"/>
            <a:pathLst>
              <a:path w="161925" h="655320">
                <a:moveTo>
                  <a:pt x="161544" y="0"/>
                </a:moveTo>
                <a:lnTo>
                  <a:pt x="0" y="0"/>
                </a:lnTo>
                <a:lnTo>
                  <a:pt x="0" y="655319"/>
                </a:lnTo>
                <a:lnTo>
                  <a:pt x="161544" y="655319"/>
                </a:lnTo>
                <a:lnTo>
                  <a:pt x="1615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0000488" y="3922776"/>
            <a:ext cx="161925" cy="683260"/>
          </a:xfrm>
          <a:custGeom>
            <a:avLst/>
            <a:gdLst/>
            <a:ahLst/>
            <a:cxnLst/>
            <a:rect l="l" t="t" r="r" b="b"/>
            <a:pathLst>
              <a:path w="161925" h="683260">
                <a:moveTo>
                  <a:pt x="161543" y="0"/>
                </a:moveTo>
                <a:lnTo>
                  <a:pt x="0" y="0"/>
                </a:lnTo>
                <a:lnTo>
                  <a:pt x="0" y="682751"/>
                </a:lnTo>
                <a:lnTo>
                  <a:pt x="161543" y="682751"/>
                </a:lnTo>
                <a:lnTo>
                  <a:pt x="16154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0402823" y="3867911"/>
            <a:ext cx="160020" cy="676910"/>
          </a:xfrm>
          <a:custGeom>
            <a:avLst/>
            <a:gdLst/>
            <a:ahLst/>
            <a:cxnLst/>
            <a:rect l="l" t="t" r="r" b="b"/>
            <a:pathLst>
              <a:path w="160020" h="676910">
                <a:moveTo>
                  <a:pt x="160020" y="0"/>
                </a:moveTo>
                <a:lnTo>
                  <a:pt x="0" y="0"/>
                </a:lnTo>
                <a:lnTo>
                  <a:pt x="0" y="676656"/>
                </a:lnTo>
                <a:lnTo>
                  <a:pt x="160020" y="676656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0805159" y="3970020"/>
            <a:ext cx="160020" cy="631190"/>
          </a:xfrm>
          <a:custGeom>
            <a:avLst/>
            <a:gdLst/>
            <a:ahLst/>
            <a:cxnLst/>
            <a:rect l="l" t="t" r="r" b="b"/>
            <a:pathLst>
              <a:path w="160020" h="631189">
                <a:moveTo>
                  <a:pt x="160020" y="0"/>
                </a:moveTo>
                <a:lnTo>
                  <a:pt x="0" y="0"/>
                </a:lnTo>
                <a:lnTo>
                  <a:pt x="0" y="630935"/>
                </a:lnTo>
                <a:lnTo>
                  <a:pt x="160020" y="630935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1207495" y="3777996"/>
            <a:ext cx="160020" cy="767080"/>
          </a:xfrm>
          <a:custGeom>
            <a:avLst/>
            <a:gdLst/>
            <a:ahLst/>
            <a:cxnLst/>
            <a:rect l="l" t="t" r="r" b="b"/>
            <a:pathLst>
              <a:path w="160020" h="767079">
                <a:moveTo>
                  <a:pt x="160020" y="0"/>
                </a:moveTo>
                <a:lnTo>
                  <a:pt x="0" y="0"/>
                </a:lnTo>
                <a:lnTo>
                  <a:pt x="0" y="766571"/>
                </a:lnTo>
                <a:lnTo>
                  <a:pt x="160020" y="766571"/>
                </a:lnTo>
                <a:lnTo>
                  <a:pt x="16002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52855" y="3025139"/>
            <a:ext cx="160020" cy="571500"/>
          </a:xfrm>
          <a:custGeom>
            <a:avLst/>
            <a:gdLst/>
            <a:ahLst/>
            <a:cxnLst/>
            <a:rect l="l" t="t" r="r" b="b"/>
            <a:pathLst>
              <a:path w="160019" h="571500">
                <a:moveTo>
                  <a:pt x="160019" y="0"/>
                </a:moveTo>
                <a:lnTo>
                  <a:pt x="0" y="0"/>
                </a:lnTo>
                <a:lnTo>
                  <a:pt x="0" y="571500"/>
                </a:lnTo>
                <a:lnTo>
                  <a:pt x="160019" y="571500"/>
                </a:lnTo>
                <a:lnTo>
                  <a:pt x="16001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153667" y="2991611"/>
            <a:ext cx="161925" cy="612775"/>
          </a:xfrm>
          <a:custGeom>
            <a:avLst/>
            <a:gdLst/>
            <a:ahLst/>
            <a:cxnLst/>
            <a:rect l="l" t="t" r="r" b="b"/>
            <a:pathLst>
              <a:path w="161925" h="612775">
                <a:moveTo>
                  <a:pt x="161544" y="0"/>
                </a:moveTo>
                <a:lnTo>
                  <a:pt x="0" y="0"/>
                </a:lnTo>
                <a:lnTo>
                  <a:pt x="0" y="612648"/>
                </a:lnTo>
                <a:lnTo>
                  <a:pt x="161544" y="612648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556003" y="3029711"/>
            <a:ext cx="161925" cy="619125"/>
          </a:xfrm>
          <a:custGeom>
            <a:avLst/>
            <a:gdLst/>
            <a:ahLst/>
            <a:cxnLst/>
            <a:rect l="l" t="t" r="r" b="b"/>
            <a:pathLst>
              <a:path w="161925" h="619125">
                <a:moveTo>
                  <a:pt x="161544" y="0"/>
                </a:moveTo>
                <a:lnTo>
                  <a:pt x="0" y="0"/>
                </a:lnTo>
                <a:lnTo>
                  <a:pt x="0" y="618744"/>
                </a:lnTo>
                <a:lnTo>
                  <a:pt x="161544" y="618744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958339" y="3061716"/>
            <a:ext cx="161925" cy="600710"/>
          </a:xfrm>
          <a:custGeom>
            <a:avLst/>
            <a:gdLst/>
            <a:ahLst/>
            <a:cxnLst/>
            <a:rect l="l" t="t" r="r" b="b"/>
            <a:pathLst>
              <a:path w="161925" h="600710">
                <a:moveTo>
                  <a:pt x="161544" y="0"/>
                </a:moveTo>
                <a:lnTo>
                  <a:pt x="0" y="0"/>
                </a:lnTo>
                <a:lnTo>
                  <a:pt x="0" y="600456"/>
                </a:lnTo>
                <a:lnTo>
                  <a:pt x="161544" y="600456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360676" y="2990088"/>
            <a:ext cx="161925" cy="612775"/>
          </a:xfrm>
          <a:custGeom>
            <a:avLst/>
            <a:gdLst/>
            <a:ahLst/>
            <a:cxnLst/>
            <a:rect l="l" t="t" r="r" b="b"/>
            <a:pathLst>
              <a:path w="161925" h="612775">
                <a:moveTo>
                  <a:pt x="161544" y="0"/>
                </a:moveTo>
                <a:lnTo>
                  <a:pt x="0" y="0"/>
                </a:lnTo>
                <a:lnTo>
                  <a:pt x="0" y="612648"/>
                </a:lnTo>
                <a:lnTo>
                  <a:pt x="161544" y="612648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763011" y="3180588"/>
            <a:ext cx="160020" cy="687705"/>
          </a:xfrm>
          <a:custGeom>
            <a:avLst/>
            <a:gdLst/>
            <a:ahLst/>
            <a:cxnLst/>
            <a:rect l="l" t="t" r="r" b="b"/>
            <a:pathLst>
              <a:path w="160019" h="687704">
                <a:moveTo>
                  <a:pt x="160019" y="0"/>
                </a:moveTo>
                <a:lnTo>
                  <a:pt x="0" y="0"/>
                </a:lnTo>
                <a:lnTo>
                  <a:pt x="0" y="687324"/>
                </a:lnTo>
                <a:lnTo>
                  <a:pt x="160019" y="687324"/>
                </a:lnTo>
                <a:lnTo>
                  <a:pt x="16001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165348" y="3063239"/>
            <a:ext cx="160020" cy="614680"/>
          </a:xfrm>
          <a:custGeom>
            <a:avLst/>
            <a:gdLst/>
            <a:ahLst/>
            <a:cxnLst/>
            <a:rect l="l" t="t" r="r" b="b"/>
            <a:pathLst>
              <a:path w="160020" h="614679">
                <a:moveTo>
                  <a:pt x="160019" y="0"/>
                </a:moveTo>
                <a:lnTo>
                  <a:pt x="0" y="0"/>
                </a:lnTo>
                <a:lnTo>
                  <a:pt x="0" y="614172"/>
                </a:lnTo>
                <a:lnTo>
                  <a:pt x="160019" y="614172"/>
                </a:lnTo>
                <a:lnTo>
                  <a:pt x="16001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567684" y="3086100"/>
            <a:ext cx="160020" cy="646430"/>
          </a:xfrm>
          <a:custGeom>
            <a:avLst/>
            <a:gdLst/>
            <a:ahLst/>
            <a:cxnLst/>
            <a:rect l="l" t="t" r="r" b="b"/>
            <a:pathLst>
              <a:path w="160020" h="646429">
                <a:moveTo>
                  <a:pt x="160019" y="0"/>
                </a:moveTo>
                <a:lnTo>
                  <a:pt x="0" y="0"/>
                </a:lnTo>
                <a:lnTo>
                  <a:pt x="0" y="646176"/>
                </a:lnTo>
                <a:lnTo>
                  <a:pt x="160019" y="646176"/>
                </a:lnTo>
                <a:lnTo>
                  <a:pt x="16001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968496" y="3093720"/>
            <a:ext cx="161925" cy="634365"/>
          </a:xfrm>
          <a:custGeom>
            <a:avLst/>
            <a:gdLst/>
            <a:ahLst/>
            <a:cxnLst/>
            <a:rect l="l" t="t" r="r" b="b"/>
            <a:pathLst>
              <a:path w="161925" h="634364">
                <a:moveTo>
                  <a:pt x="161543" y="0"/>
                </a:moveTo>
                <a:lnTo>
                  <a:pt x="0" y="0"/>
                </a:lnTo>
                <a:lnTo>
                  <a:pt x="0" y="633983"/>
                </a:lnTo>
                <a:lnTo>
                  <a:pt x="161543" y="633983"/>
                </a:lnTo>
                <a:lnTo>
                  <a:pt x="16154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370832" y="2990088"/>
            <a:ext cx="161925" cy="628015"/>
          </a:xfrm>
          <a:custGeom>
            <a:avLst/>
            <a:gdLst/>
            <a:ahLst/>
            <a:cxnLst/>
            <a:rect l="l" t="t" r="r" b="b"/>
            <a:pathLst>
              <a:path w="161925" h="628014">
                <a:moveTo>
                  <a:pt x="161543" y="0"/>
                </a:moveTo>
                <a:lnTo>
                  <a:pt x="0" y="0"/>
                </a:lnTo>
                <a:lnTo>
                  <a:pt x="0" y="627888"/>
                </a:lnTo>
                <a:lnTo>
                  <a:pt x="161543" y="627888"/>
                </a:lnTo>
                <a:lnTo>
                  <a:pt x="16154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773167" y="3157727"/>
            <a:ext cx="161925" cy="628015"/>
          </a:xfrm>
          <a:custGeom>
            <a:avLst/>
            <a:gdLst/>
            <a:ahLst/>
            <a:cxnLst/>
            <a:rect l="l" t="t" r="r" b="b"/>
            <a:pathLst>
              <a:path w="161925" h="628014">
                <a:moveTo>
                  <a:pt x="161544" y="0"/>
                </a:moveTo>
                <a:lnTo>
                  <a:pt x="0" y="0"/>
                </a:lnTo>
                <a:lnTo>
                  <a:pt x="0" y="627888"/>
                </a:lnTo>
                <a:lnTo>
                  <a:pt x="161544" y="627888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175503" y="3095244"/>
            <a:ext cx="160020" cy="628015"/>
          </a:xfrm>
          <a:custGeom>
            <a:avLst/>
            <a:gdLst/>
            <a:ahLst/>
            <a:cxnLst/>
            <a:rect l="l" t="t" r="r" b="b"/>
            <a:pathLst>
              <a:path w="160020" h="628014">
                <a:moveTo>
                  <a:pt x="160020" y="0"/>
                </a:moveTo>
                <a:lnTo>
                  <a:pt x="0" y="0"/>
                </a:lnTo>
                <a:lnTo>
                  <a:pt x="0" y="627887"/>
                </a:lnTo>
                <a:lnTo>
                  <a:pt x="160020" y="627887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577840" y="3139439"/>
            <a:ext cx="160020" cy="688975"/>
          </a:xfrm>
          <a:custGeom>
            <a:avLst/>
            <a:gdLst/>
            <a:ahLst/>
            <a:cxnLst/>
            <a:rect l="l" t="t" r="r" b="b"/>
            <a:pathLst>
              <a:path w="160020" h="688975">
                <a:moveTo>
                  <a:pt x="160020" y="0"/>
                </a:moveTo>
                <a:lnTo>
                  <a:pt x="0" y="0"/>
                </a:lnTo>
                <a:lnTo>
                  <a:pt x="0" y="688848"/>
                </a:lnTo>
                <a:lnTo>
                  <a:pt x="160020" y="688848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980176" y="3179064"/>
            <a:ext cx="160020" cy="699770"/>
          </a:xfrm>
          <a:custGeom>
            <a:avLst/>
            <a:gdLst/>
            <a:ahLst/>
            <a:cxnLst/>
            <a:rect l="l" t="t" r="r" b="b"/>
            <a:pathLst>
              <a:path w="160020" h="699770">
                <a:moveTo>
                  <a:pt x="160020" y="0"/>
                </a:moveTo>
                <a:lnTo>
                  <a:pt x="0" y="0"/>
                </a:lnTo>
                <a:lnTo>
                  <a:pt x="0" y="699516"/>
                </a:lnTo>
                <a:lnTo>
                  <a:pt x="160020" y="699516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380988" y="3116579"/>
            <a:ext cx="161925" cy="635635"/>
          </a:xfrm>
          <a:custGeom>
            <a:avLst/>
            <a:gdLst/>
            <a:ahLst/>
            <a:cxnLst/>
            <a:rect l="l" t="t" r="r" b="b"/>
            <a:pathLst>
              <a:path w="161925" h="635635">
                <a:moveTo>
                  <a:pt x="161543" y="0"/>
                </a:moveTo>
                <a:lnTo>
                  <a:pt x="0" y="0"/>
                </a:lnTo>
                <a:lnTo>
                  <a:pt x="0" y="635508"/>
                </a:lnTo>
                <a:lnTo>
                  <a:pt x="161543" y="635508"/>
                </a:lnTo>
                <a:lnTo>
                  <a:pt x="16154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783323" y="3208020"/>
            <a:ext cx="161925" cy="634365"/>
          </a:xfrm>
          <a:custGeom>
            <a:avLst/>
            <a:gdLst/>
            <a:ahLst/>
            <a:cxnLst/>
            <a:rect l="l" t="t" r="r" b="b"/>
            <a:pathLst>
              <a:path w="161925" h="634364">
                <a:moveTo>
                  <a:pt x="161544" y="0"/>
                </a:moveTo>
                <a:lnTo>
                  <a:pt x="0" y="0"/>
                </a:lnTo>
                <a:lnTo>
                  <a:pt x="0" y="633983"/>
                </a:lnTo>
                <a:lnTo>
                  <a:pt x="161544" y="633983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185659" y="3174492"/>
            <a:ext cx="161925" cy="670560"/>
          </a:xfrm>
          <a:custGeom>
            <a:avLst/>
            <a:gdLst/>
            <a:ahLst/>
            <a:cxnLst/>
            <a:rect l="l" t="t" r="r" b="b"/>
            <a:pathLst>
              <a:path w="161925" h="670560">
                <a:moveTo>
                  <a:pt x="161544" y="0"/>
                </a:moveTo>
                <a:lnTo>
                  <a:pt x="0" y="0"/>
                </a:lnTo>
                <a:lnTo>
                  <a:pt x="0" y="670560"/>
                </a:lnTo>
                <a:lnTo>
                  <a:pt x="161544" y="670560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587995" y="3157727"/>
            <a:ext cx="161925" cy="718185"/>
          </a:xfrm>
          <a:custGeom>
            <a:avLst/>
            <a:gdLst/>
            <a:ahLst/>
            <a:cxnLst/>
            <a:rect l="l" t="t" r="r" b="b"/>
            <a:pathLst>
              <a:path w="161925" h="718185">
                <a:moveTo>
                  <a:pt x="161544" y="0"/>
                </a:moveTo>
                <a:lnTo>
                  <a:pt x="0" y="0"/>
                </a:lnTo>
                <a:lnTo>
                  <a:pt x="0" y="717804"/>
                </a:lnTo>
                <a:lnTo>
                  <a:pt x="161544" y="717804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990331" y="3236976"/>
            <a:ext cx="160020" cy="608330"/>
          </a:xfrm>
          <a:custGeom>
            <a:avLst/>
            <a:gdLst/>
            <a:ahLst/>
            <a:cxnLst/>
            <a:rect l="l" t="t" r="r" b="b"/>
            <a:pathLst>
              <a:path w="160020" h="608329">
                <a:moveTo>
                  <a:pt x="160020" y="0"/>
                </a:moveTo>
                <a:lnTo>
                  <a:pt x="0" y="0"/>
                </a:lnTo>
                <a:lnTo>
                  <a:pt x="0" y="608076"/>
                </a:lnTo>
                <a:lnTo>
                  <a:pt x="160020" y="608076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392668" y="3102864"/>
            <a:ext cx="160020" cy="608330"/>
          </a:xfrm>
          <a:custGeom>
            <a:avLst/>
            <a:gdLst/>
            <a:ahLst/>
            <a:cxnLst/>
            <a:rect l="l" t="t" r="r" b="b"/>
            <a:pathLst>
              <a:path w="160020" h="608329">
                <a:moveTo>
                  <a:pt x="160020" y="0"/>
                </a:moveTo>
                <a:lnTo>
                  <a:pt x="0" y="0"/>
                </a:lnTo>
                <a:lnTo>
                  <a:pt x="0" y="608076"/>
                </a:lnTo>
                <a:lnTo>
                  <a:pt x="160020" y="608076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795004" y="3192779"/>
            <a:ext cx="160020" cy="680085"/>
          </a:xfrm>
          <a:custGeom>
            <a:avLst/>
            <a:gdLst/>
            <a:ahLst/>
            <a:cxnLst/>
            <a:rect l="l" t="t" r="r" b="b"/>
            <a:pathLst>
              <a:path w="160020" h="680085">
                <a:moveTo>
                  <a:pt x="160020" y="0"/>
                </a:moveTo>
                <a:lnTo>
                  <a:pt x="0" y="0"/>
                </a:lnTo>
                <a:lnTo>
                  <a:pt x="0" y="679704"/>
                </a:lnTo>
                <a:lnTo>
                  <a:pt x="160020" y="679704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195816" y="3104388"/>
            <a:ext cx="161925" cy="749935"/>
          </a:xfrm>
          <a:custGeom>
            <a:avLst/>
            <a:gdLst/>
            <a:ahLst/>
            <a:cxnLst/>
            <a:rect l="l" t="t" r="r" b="b"/>
            <a:pathLst>
              <a:path w="161925" h="749935">
                <a:moveTo>
                  <a:pt x="161543" y="0"/>
                </a:moveTo>
                <a:lnTo>
                  <a:pt x="0" y="0"/>
                </a:lnTo>
                <a:lnTo>
                  <a:pt x="0" y="749807"/>
                </a:lnTo>
                <a:lnTo>
                  <a:pt x="161543" y="749807"/>
                </a:lnTo>
                <a:lnTo>
                  <a:pt x="16154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598152" y="3273552"/>
            <a:ext cx="161925" cy="655320"/>
          </a:xfrm>
          <a:custGeom>
            <a:avLst/>
            <a:gdLst/>
            <a:ahLst/>
            <a:cxnLst/>
            <a:rect l="l" t="t" r="r" b="b"/>
            <a:pathLst>
              <a:path w="161925" h="655320">
                <a:moveTo>
                  <a:pt x="161544" y="0"/>
                </a:moveTo>
                <a:lnTo>
                  <a:pt x="0" y="0"/>
                </a:lnTo>
                <a:lnTo>
                  <a:pt x="0" y="655320"/>
                </a:lnTo>
                <a:lnTo>
                  <a:pt x="161544" y="655320"/>
                </a:lnTo>
                <a:lnTo>
                  <a:pt x="161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0000488" y="3255264"/>
            <a:ext cx="161925" cy="668020"/>
          </a:xfrm>
          <a:custGeom>
            <a:avLst/>
            <a:gdLst/>
            <a:ahLst/>
            <a:cxnLst/>
            <a:rect l="l" t="t" r="r" b="b"/>
            <a:pathLst>
              <a:path w="161925" h="668020">
                <a:moveTo>
                  <a:pt x="161543" y="0"/>
                </a:moveTo>
                <a:lnTo>
                  <a:pt x="0" y="0"/>
                </a:lnTo>
                <a:lnTo>
                  <a:pt x="0" y="667512"/>
                </a:lnTo>
                <a:lnTo>
                  <a:pt x="161543" y="667512"/>
                </a:lnTo>
                <a:lnTo>
                  <a:pt x="16154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0402823" y="3163823"/>
            <a:ext cx="160020" cy="704215"/>
          </a:xfrm>
          <a:custGeom>
            <a:avLst/>
            <a:gdLst/>
            <a:ahLst/>
            <a:cxnLst/>
            <a:rect l="l" t="t" r="r" b="b"/>
            <a:pathLst>
              <a:path w="160020" h="704214">
                <a:moveTo>
                  <a:pt x="160020" y="0"/>
                </a:moveTo>
                <a:lnTo>
                  <a:pt x="0" y="0"/>
                </a:lnTo>
                <a:lnTo>
                  <a:pt x="0" y="704088"/>
                </a:lnTo>
                <a:lnTo>
                  <a:pt x="160020" y="704088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0805159" y="3282696"/>
            <a:ext cx="160020" cy="687705"/>
          </a:xfrm>
          <a:custGeom>
            <a:avLst/>
            <a:gdLst/>
            <a:ahLst/>
            <a:cxnLst/>
            <a:rect l="l" t="t" r="r" b="b"/>
            <a:pathLst>
              <a:path w="160020" h="687704">
                <a:moveTo>
                  <a:pt x="160020" y="0"/>
                </a:moveTo>
                <a:lnTo>
                  <a:pt x="0" y="0"/>
                </a:lnTo>
                <a:lnTo>
                  <a:pt x="0" y="687323"/>
                </a:lnTo>
                <a:lnTo>
                  <a:pt x="160020" y="687323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1207495" y="3081527"/>
            <a:ext cx="160020" cy="696595"/>
          </a:xfrm>
          <a:custGeom>
            <a:avLst/>
            <a:gdLst/>
            <a:ahLst/>
            <a:cxnLst/>
            <a:rect l="l" t="t" r="r" b="b"/>
            <a:pathLst>
              <a:path w="160020" h="696595">
                <a:moveTo>
                  <a:pt x="160020" y="0"/>
                </a:moveTo>
                <a:lnTo>
                  <a:pt x="0" y="0"/>
                </a:lnTo>
                <a:lnTo>
                  <a:pt x="0" y="696468"/>
                </a:lnTo>
                <a:lnTo>
                  <a:pt x="160020" y="696468"/>
                </a:lnTo>
                <a:lnTo>
                  <a:pt x="16002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52855" y="2625851"/>
            <a:ext cx="160020" cy="399415"/>
          </a:xfrm>
          <a:custGeom>
            <a:avLst/>
            <a:gdLst/>
            <a:ahLst/>
            <a:cxnLst/>
            <a:rect l="l" t="t" r="r" b="b"/>
            <a:pathLst>
              <a:path w="160019" h="399414">
                <a:moveTo>
                  <a:pt x="160019" y="0"/>
                </a:moveTo>
                <a:lnTo>
                  <a:pt x="0" y="0"/>
                </a:lnTo>
                <a:lnTo>
                  <a:pt x="0" y="399288"/>
                </a:lnTo>
                <a:lnTo>
                  <a:pt x="160019" y="399288"/>
                </a:lnTo>
                <a:lnTo>
                  <a:pt x="160019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153667" y="2580132"/>
            <a:ext cx="161925" cy="411480"/>
          </a:xfrm>
          <a:custGeom>
            <a:avLst/>
            <a:gdLst/>
            <a:ahLst/>
            <a:cxnLst/>
            <a:rect l="l" t="t" r="r" b="b"/>
            <a:pathLst>
              <a:path w="161925" h="411480">
                <a:moveTo>
                  <a:pt x="161544" y="0"/>
                </a:moveTo>
                <a:lnTo>
                  <a:pt x="0" y="0"/>
                </a:lnTo>
                <a:lnTo>
                  <a:pt x="0" y="411479"/>
                </a:lnTo>
                <a:lnTo>
                  <a:pt x="161544" y="411479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556003" y="2648711"/>
            <a:ext cx="161925" cy="381000"/>
          </a:xfrm>
          <a:custGeom>
            <a:avLst/>
            <a:gdLst/>
            <a:ahLst/>
            <a:cxnLst/>
            <a:rect l="l" t="t" r="r" b="b"/>
            <a:pathLst>
              <a:path w="161925" h="381000">
                <a:moveTo>
                  <a:pt x="161544" y="0"/>
                </a:moveTo>
                <a:lnTo>
                  <a:pt x="0" y="0"/>
                </a:lnTo>
                <a:lnTo>
                  <a:pt x="0" y="381000"/>
                </a:lnTo>
                <a:lnTo>
                  <a:pt x="161544" y="381000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958339" y="2674620"/>
            <a:ext cx="161925" cy="387350"/>
          </a:xfrm>
          <a:custGeom>
            <a:avLst/>
            <a:gdLst/>
            <a:ahLst/>
            <a:cxnLst/>
            <a:rect l="l" t="t" r="r" b="b"/>
            <a:pathLst>
              <a:path w="161925" h="387350">
                <a:moveTo>
                  <a:pt x="161544" y="0"/>
                </a:moveTo>
                <a:lnTo>
                  <a:pt x="0" y="0"/>
                </a:lnTo>
                <a:lnTo>
                  <a:pt x="0" y="387095"/>
                </a:lnTo>
                <a:lnTo>
                  <a:pt x="161544" y="387095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360676" y="2660904"/>
            <a:ext cx="161925" cy="329565"/>
          </a:xfrm>
          <a:custGeom>
            <a:avLst/>
            <a:gdLst/>
            <a:ahLst/>
            <a:cxnLst/>
            <a:rect l="l" t="t" r="r" b="b"/>
            <a:pathLst>
              <a:path w="161925" h="329564">
                <a:moveTo>
                  <a:pt x="161544" y="0"/>
                </a:moveTo>
                <a:lnTo>
                  <a:pt x="0" y="0"/>
                </a:lnTo>
                <a:lnTo>
                  <a:pt x="0" y="329184"/>
                </a:lnTo>
                <a:lnTo>
                  <a:pt x="161544" y="329184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763011" y="2737104"/>
            <a:ext cx="160020" cy="443865"/>
          </a:xfrm>
          <a:custGeom>
            <a:avLst/>
            <a:gdLst/>
            <a:ahLst/>
            <a:cxnLst/>
            <a:rect l="l" t="t" r="r" b="b"/>
            <a:pathLst>
              <a:path w="160019" h="443864">
                <a:moveTo>
                  <a:pt x="160019" y="0"/>
                </a:moveTo>
                <a:lnTo>
                  <a:pt x="0" y="0"/>
                </a:lnTo>
                <a:lnTo>
                  <a:pt x="0" y="443484"/>
                </a:lnTo>
                <a:lnTo>
                  <a:pt x="160019" y="443484"/>
                </a:lnTo>
                <a:lnTo>
                  <a:pt x="160019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165348" y="2657855"/>
            <a:ext cx="160020" cy="405765"/>
          </a:xfrm>
          <a:custGeom>
            <a:avLst/>
            <a:gdLst/>
            <a:ahLst/>
            <a:cxnLst/>
            <a:rect l="l" t="t" r="r" b="b"/>
            <a:pathLst>
              <a:path w="160020" h="405764">
                <a:moveTo>
                  <a:pt x="160019" y="0"/>
                </a:moveTo>
                <a:lnTo>
                  <a:pt x="0" y="0"/>
                </a:lnTo>
                <a:lnTo>
                  <a:pt x="0" y="405384"/>
                </a:lnTo>
                <a:lnTo>
                  <a:pt x="160019" y="405384"/>
                </a:lnTo>
                <a:lnTo>
                  <a:pt x="160019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567684" y="2662427"/>
            <a:ext cx="160020" cy="424180"/>
          </a:xfrm>
          <a:custGeom>
            <a:avLst/>
            <a:gdLst/>
            <a:ahLst/>
            <a:cxnLst/>
            <a:rect l="l" t="t" r="r" b="b"/>
            <a:pathLst>
              <a:path w="160020" h="424180">
                <a:moveTo>
                  <a:pt x="160019" y="0"/>
                </a:moveTo>
                <a:lnTo>
                  <a:pt x="0" y="0"/>
                </a:lnTo>
                <a:lnTo>
                  <a:pt x="0" y="423672"/>
                </a:lnTo>
                <a:lnTo>
                  <a:pt x="160019" y="423672"/>
                </a:lnTo>
                <a:lnTo>
                  <a:pt x="160019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968496" y="2663951"/>
            <a:ext cx="161925" cy="429895"/>
          </a:xfrm>
          <a:custGeom>
            <a:avLst/>
            <a:gdLst/>
            <a:ahLst/>
            <a:cxnLst/>
            <a:rect l="l" t="t" r="r" b="b"/>
            <a:pathLst>
              <a:path w="161925" h="429894">
                <a:moveTo>
                  <a:pt x="161543" y="0"/>
                </a:moveTo>
                <a:lnTo>
                  <a:pt x="0" y="0"/>
                </a:lnTo>
                <a:lnTo>
                  <a:pt x="0" y="429768"/>
                </a:lnTo>
                <a:lnTo>
                  <a:pt x="161543" y="429768"/>
                </a:lnTo>
                <a:lnTo>
                  <a:pt x="16154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370832" y="2645664"/>
            <a:ext cx="161925" cy="344805"/>
          </a:xfrm>
          <a:custGeom>
            <a:avLst/>
            <a:gdLst/>
            <a:ahLst/>
            <a:cxnLst/>
            <a:rect l="l" t="t" r="r" b="b"/>
            <a:pathLst>
              <a:path w="161925" h="344805">
                <a:moveTo>
                  <a:pt x="161543" y="0"/>
                </a:moveTo>
                <a:lnTo>
                  <a:pt x="0" y="0"/>
                </a:lnTo>
                <a:lnTo>
                  <a:pt x="0" y="344424"/>
                </a:lnTo>
                <a:lnTo>
                  <a:pt x="161543" y="344424"/>
                </a:lnTo>
                <a:lnTo>
                  <a:pt x="16154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773167" y="2715767"/>
            <a:ext cx="161925" cy="441959"/>
          </a:xfrm>
          <a:custGeom>
            <a:avLst/>
            <a:gdLst/>
            <a:ahLst/>
            <a:cxnLst/>
            <a:rect l="l" t="t" r="r" b="b"/>
            <a:pathLst>
              <a:path w="161925" h="441960">
                <a:moveTo>
                  <a:pt x="161544" y="0"/>
                </a:moveTo>
                <a:lnTo>
                  <a:pt x="0" y="0"/>
                </a:lnTo>
                <a:lnTo>
                  <a:pt x="0" y="441960"/>
                </a:lnTo>
                <a:lnTo>
                  <a:pt x="161544" y="441960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175503" y="2683764"/>
            <a:ext cx="160020" cy="411480"/>
          </a:xfrm>
          <a:custGeom>
            <a:avLst/>
            <a:gdLst/>
            <a:ahLst/>
            <a:cxnLst/>
            <a:rect l="l" t="t" r="r" b="b"/>
            <a:pathLst>
              <a:path w="160020" h="411480">
                <a:moveTo>
                  <a:pt x="160020" y="0"/>
                </a:moveTo>
                <a:lnTo>
                  <a:pt x="0" y="0"/>
                </a:lnTo>
                <a:lnTo>
                  <a:pt x="0" y="411480"/>
                </a:lnTo>
                <a:lnTo>
                  <a:pt x="160020" y="411480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577840" y="2746248"/>
            <a:ext cx="160020" cy="393700"/>
          </a:xfrm>
          <a:custGeom>
            <a:avLst/>
            <a:gdLst/>
            <a:ahLst/>
            <a:cxnLst/>
            <a:rect l="l" t="t" r="r" b="b"/>
            <a:pathLst>
              <a:path w="160020" h="393700">
                <a:moveTo>
                  <a:pt x="160020" y="0"/>
                </a:moveTo>
                <a:lnTo>
                  <a:pt x="0" y="0"/>
                </a:lnTo>
                <a:lnTo>
                  <a:pt x="0" y="393191"/>
                </a:lnTo>
                <a:lnTo>
                  <a:pt x="160020" y="393191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80176" y="2718816"/>
            <a:ext cx="160020" cy="460375"/>
          </a:xfrm>
          <a:custGeom>
            <a:avLst/>
            <a:gdLst/>
            <a:ahLst/>
            <a:cxnLst/>
            <a:rect l="l" t="t" r="r" b="b"/>
            <a:pathLst>
              <a:path w="160020" h="460375">
                <a:moveTo>
                  <a:pt x="160020" y="0"/>
                </a:moveTo>
                <a:lnTo>
                  <a:pt x="0" y="0"/>
                </a:lnTo>
                <a:lnTo>
                  <a:pt x="0" y="460248"/>
                </a:lnTo>
                <a:lnTo>
                  <a:pt x="160020" y="460248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380988" y="2703576"/>
            <a:ext cx="161925" cy="413384"/>
          </a:xfrm>
          <a:custGeom>
            <a:avLst/>
            <a:gdLst/>
            <a:ahLst/>
            <a:cxnLst/>
            <a:rect l="l" t="t" r="r" b="b"/>
            <a:pathLst>
              <a:path w="161925" h="413385">
                <a:moveTo>
                  <a:pt x="161543" y="0"/>
                </a:moveTo>
                <a:lnTo>
                  <a:pt x="0" y="0"/>
                </a:lnTo>
                <a:lnTo>
                  <a:pt x="0" y="413003"/>
                </a:lnTo>
                <a:lnTo>
                  <a:pt x="161543" y="413003"/>
                </a:lnTo>
                <a:lnTo>
                  <a:pt x="16154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783323" y="2735579"/>
            <a:ext cx="161925" cy="472440"/>
          </a:xfrm>
          <a:custGeom>
            <a:avLst/>
            <a:gdLst/>
            <a:ahLst/>
            <a:cxnLst/>
            <a:rect l="l" t="t" r="r" b="b"/>
            <a:pathLst>
              <a:path w="161925" h="472439">
                <a:moveTo>
                  <a:pt x="161544" y="0"/>
                </a:moveTo>
                <a:lnTo>
                  <a:pt x="0" y="0"/>
                </a:lnTo>
                <a:lnTo>
                  <a:pt x="0" y="472440"/>
                </a:lnTo>
                <a:lnTo>
                  <a:pt x="161544" y="472440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7185659" y="2717292"/>
            <a:ext cx="161925" cy="457200"/>
          </a:xfrm>
          <a:custGeom>
            <a:avLst/>
            <a:gdLst/>
            <a:ahLst/>
            <a:cxnLst/>
            <a:rect l="l" t="t" r="r" b="b"/>
            <a:pathLst>
              <a:path w="161925" h="457200">
                <a:moveTo>
                  <a:pt x="161544" y="0"/>
                </a:moveTo>
                <a:lnTo>
                  <a:pt x="0" y="0"/>
                </a:lnTo>
                <a:lnTo>
                  <a:pt x="0" y="457200"/>
                </a:lnTo>
                <a:lnTo>
                  <a:pt x="161544" y="457200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587995" y="2744723"/>
            <a:ext cx="161925" cy="413384"/>
          </a:xfrm>
          <a:custGeom>
            <a:avLst/>
            <a:gdLst/>
            <a:ahLst/>
            <a:cxnLst/>
            <a:rect l="l" t="t" r="r" b="b"/>
            <a:pathLst>
              <a:path w="161925" h="413385">
                <a:moveTo>
                  <a:pt x="161544" y="0"/>
                </a:moveTo>
                <a:lnTo>
                  <a:pt x="0" y="0"/>
                </a:lnTo>
                <a:lnTo>
                  <a:pt x="0" y="413003"/>
                </a:lnTo>
                <a:lnTo>
                  <a:pt x="161544" y="413003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7990331" y="2749295"/>
            <a:ext cx="160020" cy="487680"/>
          </a:xfrm>
          <a:custGeom>
            <a:avLst/>
            <a:gdLst/>
            <a:ahLst/>
            <a:cxnLst/>
            <a:rect l="l" t="t" r="r" b="b"/>
            <a:pathLst>
              <a:path w="160020" h="487680">
                <a:moveTo>
                  <a:pt x="160020" y="0"/>
                </a:moveTo>
                <a:lnTo>
                  <a:pt x="0" y="0"/>
                </a:lnTo>
                <a:lnTo>
                  <a:pt x="0" y="487679"/>
                </a:lnTo>
                <a:lnTo>
                  <a:pt x="160020" y="487679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392668" y="2688335"/>
            <a:ext cx="160020" cy="414655"/>
          </a:xfrm>
          <a:custGeom>
            <a:avLst/>
            <a:gdLst/>
            <a:ahLst/>
            <a:cxnLst/>
            <a:rect l="l" t="t" r="r" b="b"/>
            <a:pathLst>
              <a:path w="160020" h="414655">
                <a:moveTo>
                  <a:pt x="160020" y="0"/>
                </a:moveTo>
                <a:lnTo>
                  <a:pt x="0" y="0"/>
                </a:lnTo>
                <a:lnTo>
                  <a:pt x="0" y="414527"/>
                </a:lnTo>
                <a:lnTo>
                  <a:pt x="160020" y="414527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795004" y="2697479"/>
            <a:ext cx="160020" cy="495300"/>
          </a:xfrm>
          <a:custGeom>
            <a:avLst/>
            <a:gdLst/>
            <a:ahLst/>
            <a:cxnLst/>
            <a:rect l="l" t="t" r="r" b="b"/>
            <a:pathLst>
              <a:path w="160020" h="495300">
                <a:moveTo>
                  <a:pt x="160020" y="0"/>
                </a:moveTo>
                <a:lnTo>
                  <a:pt x="0" y="0"/>
                </a:lnTo>
                <a:lnTo>
                  <a:pt x="0" y="495300"/>
                </a:lnTo>
                <a:lnTo>
                  <a:pt x="160020" y="495300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9195816" y="2674620"/>
            <a:ext cx="161925" cy="429895"/>
          </a:xfrm>
          <a:custGeom>
            <a:avLst/>
            <a:gdLst/>
            <a:ahLst/>
            <a:cxnLst/>
            <a:rect l="l" t="t" r="r" b="b"/>
            <a:pathLst>
              <a:path w="161925" h="429894">
                <a:moveTo>
                  <a:pt x="161543" y="0"/>
                </a:moveTo>
                <a:lnTo>
                  <a:pt x="0" y="0"/>
                </a:lnTo>
                <a:lnTo>
                  <a:pt x="0" y="429767"/>
                </a:lnTo>
                <a:lnTo>
                  <a:pt x="161543" y="429767"/>
                </a:lnTo>
                <a:lnTo>
                  <a:pt x="16154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9598152" y="2776727"/>
            <a:ext cx="161925" cy="497205"/>
          </a:xfrm>
          <a:custGeom>
            <a:avLst/>
            <a:gdLst/>
            <a:ahLst/>
            <a:cxnLst/>
            <a:rect l="l" t="t" r="r" b="b"/>
            <a:pathLst>
              <a:path w="161925" h="497204">
                <a:moveTo>
                  <a:pt x="161544" y="0"/>
                </a:moveTo>
                <a:lnTo>
                  <a:pt x="0" y="0"/>
                </a:lnTo>
                <a:lnTo>
                  <a:pt x="0" y="496824"/>
                </a:lnTo>
                <a:lnTo>
                  <a:pt x="161544" y="496824"/>
                </a:lnTo>
                <a:lnTo>
                  <a:pt x="1615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0000488" y="2744723"/>
            <a:ext cx="161925" cy="510540"/>
          </a:xfrm>
          <a:custGeom>
            <a:avLst/>
            <a:gdLst/>
            <a:ahLst/>
            <a:cxnLst/>
            <a:rect l="l" t="t" r="r" b="b"/>
            <a:pathLst>
              <a:path w="161925" h="510539">
                <a:moveTo>
                  <a:pt x="161543" y="0"/>
                </a:moveTo>
                <a:lnTo>
                  <a:pt x="0" y="0"/>
                </a:lnTo>
                <a:lnTo>
                  <a:pt x="0" y="510539"/>
                </a:lnTo>
                <a:lnTo>
                  <a:pt x="161543" y="510539"/>
                </a:lnTo>
                <a:lnTo>
                  <a:pt x="16154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0402823" y="2676144"/>
            <a:ext cx="160020" cy="487680"/>
          </a:xfrm>
          <a:custGeom>
            <a:avLst/>
            <a:gdLst/>
            <a:ahLst/>
            <a:cxnLst/>
            <a:rect l="l" t="t" r="r" b="b"/>
            <a:pathLst>
              <a:path w="160020" h="487680">
                <a:moveTo>
                  <a:pt x="160020" y="0"/>
                </a:moveTo>
                <a:lnTo>
                  <a:pt x="0" y="0"/>
                </a:lnTo>
                <a:lnTo>
                  <a:pt x="0" y="487679"/>
                </a:lnTo>
                <a:lnTo>
                  <a:pt x="160020" y="487679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805159" y="2755392"/>
            <a:ext cx="160020" cy="527685"/>
          </a:xfrm>
          <a:custGeom>
            <a:avLst/>
            <a:gdLst/>
            <a:ahLst/>
            <a:cxnLst/>
            <a:rect l="l" t="t" r="r" b="b"/>
            <a:pathLst>
              <a:path w="160020" h="527685">
                <a:moveTo>
                  <a:pt x="160020" y="0"/>
                </a:moveTo>
                <a:lnTo>
                  <a:pt x="0" y="0"/>
                </a:lnTo>
                <a:lnTo>
                  <a:pt x="0" y="527304"/>
                </a:lnTo>
                <a:lnTo>
                  <a:pt x="160020" y="527304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1207495" y="2647188"/>
            <a:ext cx="160020" cy="434340"/>
          </a:xfrm>
          <a:custGeom>
            <a:avLst/>
            <a:gdLst/>
            <a:ahLst/>
            <a:cxnLst/>
            <a:rect l="l" t="t" r="r" b="b"/>
            <a:pathLst>
              <a:path w="160020" h="434339">
                <a:moveTo>
                  <a:pt x="160020" y="0"/>
                </a:moveTo>
                <a:lnTo>
                  <a:pt x="0" y="0"/>
                </a:lnTo>
                <a:lnTo>
                  <a:pt x="0" y="434339"/>
                </a:lnTo>
                <a:lnTo>
                  <a:pt x="160020" y="434339"/>
                </a:lnTo>
                <a:lnTo>
                  <a:pt x="1600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52855" y="2505455"/>
            <a:ext cx="160020" cy="120650"/>
          </a:xfrm>
          <a:custGeom>
            <a:avLst/>
            <a:gdLst/>
            <a:ahLst/>
            <a:cxnLst/>
            <a:rect l="l" t="t" r="r" b="b"/>
            <a:pathLst>
              <a:path w="160019" h="120650">
                <a:moveTo>
                  <a:pt x="160019" y="0"/>
                </a:moveTo>
                <a:lnTo>
                  <a:pt x="0" y="0"/>
                </a:lnTo>
                <a:lnTo>
                  <a:pt x="0" y="120396"/>
                </a:lnTo>
                <a:lnTo>
                  <a:pt x="160019" y="120396"/>
                </a:lnTo>
                <a:lnTo>
                  <a:pt x="160019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153667" y="2505455"/>
            <a:ext cx="161925" cy="74930"/>
          </a:xfrm>
          <a:custGeom>
            <a:avLst/>
            <a:gdLst/>
            <a:ahLst/>
            <a:cxnLst/>
            <a:rect l="l" t="t" r="r" b="b"/>
            <a:pathLst>
              <a:path w="161925" h="74930">
                <a:moveTo>
                  <a:pt x="0" y="74676"/>
                </a:moveTo>
                <a:lnTo>
                  <a:pt x="161544" y="74676"/>
                </a:lnTo>
                <a:lnTo>
                  <a:pt x="161544" y="0"/>
                </a:lnTo>
                <a:lnTo>
                  <a:pt x="0" y="0"/>
                </a:lnTo>
                <a:lnTo>
                  <a:pt x="0" y="74676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556003" y="2505455"/>
            <a:ext cx="161925" cy="143510"/>
          </a:xfrm>
          <a:custGeom>
            <a:avLst/>
            <a:gdLst/>
            <a:ahLst/>
            <a:cxnLst/>
            <a:rect l="l" t="t" r="r" b="b"/>
            <a:pathLst>
              <a:path w="161925" h="143510">
                <a:moveTo>
                  <a:pt x="161544" y="0"/>
                </a:moveTo>
                <a:lnTo>
                  <a:pt x="0" y="0"/>
                </a:lnTo>
                <a:lnTo>
                  <a:pt x="0" y="143256"/>
                </a:lnTo>
                <a:lnTo>
                  <a:pt x="161544" y="143256"/>
                </a:lnTo>
                <a:lnTo>
                  <a:pt x="16154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958339" y="2505455"/>
            <a:ext cx="161925" cy="169545"/>
          </a:xfrm>
          <a:custGeom>
            <a:avLst/>
            <a:gdLst/>
            <a:ahLst/>
            <a:cxnLst/>
            <a:rect l="l" t="t" r="r" b="b"/>
            <a:pathLst>
              <a:path w="161925" h="169544">
                <a:moveTo>
                  <a:pt x="161544" y="0"/>
                </a:moveTo>
                <a:lnTo>
                  <a:pt x="0" y="0"/>
                </a:lnTo>
                <a:lnTo>
                  <a:pt x="0" y="169164"/>
                </a:lnTo>
                <a:lnTo>
                  <a:pt x="161544" y="169164"/>
                </a:lnTo>
                <a:lnTo>
                  <a:pt x="16154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360676" y="2505455"/>
            <a:ext cx="161925" cy="155575"/>
          </a:xfrm>
          <a:custGeom>
            <a:avLst/>
            <a:gdLst/>
            <a:ahLst/>
            <a:cxnLst/>
            <a:rect l="l" t="t" r="r" b="b"/>
            <a:pathLst>
              <a:path w="161925" h="155575">
                <a:moveTo>
                  <a:pt x="161544" y="0"/>
                </a:moveTo>
                <a:lnTo>
                  <a:pt x="0" y="0"/>
                </a:lnTo>
                <a:lnTo>
                  <a:pt x="0" y="155448"/>
                </a:lnTo>
                <a:lnTo>
                  <a:pt x="161544" y="155448"/>
                </a:lnTo>
                <a:lnTo>
                  <a:pt x="16154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763011" y="2505455"/>
            <a:ext cx="160020" cy="231775"/>
          </a:xfrm>
          <a:custGeom>
            <a:avLst/>
            <a:gdLst/>
            <a:ahLst/>
            <a:cxnLst/>
            <a:rect l="l" t="t" r="r" b="b"/>
            <a:pathLst>
              <a:path w="160019" h="231775">
                <a:moveTo>
                  <a:pt x="160019" y="0"/>
                </a:moveTo>
                <a:lnTo>
                  <a:pt x="0" y="0"/>
                </a:lnTo>
                <a:lnTo>
                  <a:pt x="0" y="231648"/>
                </a:lnTo>
                <a:lnTo>
                  <a:pt x="160019" y="231648"/>
                </a:lnTo>
                <a:lnTo>
                  <a:pt x="160019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165348" y="2505455"/>
            <a:ext cx="160020" cy="152400"/>
          </a:xfrm>
          <a:custGeom>
            <a:avLst/>
            <a:gdLst/>
            <a:ahLst/>
            <a:cxnLst/>
            <a:rect l="l" t="t" r="r" b="b"/>
            <a:pathLst>
              <a:path w="160020" h="152400">
                <a:moveTo>
                  <a:pt x="160019" y="0"/>
                </a:moveTo>
                <a:lnTo>
                  <a:pt x="0" y="0"/>
                </a:lnTo>
                <a:lnTo>
                  <a:pt x="0" y="152400"/>
                </a:lnTo>
                <a:lnTo>
                  <a:pt x="160019" y="152400"/>
                </a:lnTo>
                <a:lnTo>
                  <a:pt x="160019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567684" y="2505455"/>
            <a:ext cx="160020" cy="157480"/>
          </a:xfrm>
          <a:custGeom>
            <a:avLst/>
            <a:gdLst/>
            <a:ahLst/>
            <a:cxnLst/>
            <a:rect l="l" t="t" r="r" b="b"/>
            <a:pathLst>
              <a:path w="160020" h="157480">
                <a:moveTo>
                  <a:pt x="160019" y="0"/>
                </a:moveTo>
                <a:lnTo>
                  <a:pt x="0" y="0"/>
                </a:lnTo>
                <a:lnTo>
                  <a:pt x="0" y="156972"/>
                </a:lnTo>
                <a:lnTo>
                  <a:pt x="160019" y="156972"/>
                </a:lnTo>
                <a:lnTo>
                  <a:pt x="160019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968496" y="2505455"/>
            <a:ext cx="161925" cy="158750"/>
          </a:xfrm>
          <a:custGeom>
            <a:avLst/>
            <a:gdLst/>
            <a:ahLst/>
            <a:cxnLst/>
            <a:rect l="l" t="t" r="r" b="b"/>
            <a:pathLst>
              <a:path w="161925" h="158750">
                <a:moveTo>
                  <a:pt x="161543" y="0"/>
                </a:moveTo>
                <a:lnTo>
                  <a:pt x="0" y="0"/>
                </a:lnTo>
                <a:lnTo>
                  <a:pt x="0" y="158496"/>
                </a:lnTo>
                <a:lnTo>
                  <a:pt x="161543" y="158496"/>
                </a:lnTo>
                <a:lnTo>
                  <a:pt x="161543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370832" y="2505455"/>
            <a:ext cx="161925" cy="140335"/>
          </a:xfrm>
          <a:custGeom>
            <a:avLst/>
            <a:gdLst/>
            <a:ahLst/>
            <a:cxnLst/>
            <a:rect l="l" t="t" r="r" b="b"/>
            <a:pathLst>
              <a:path w="161925" h="140335">
                <a:moveTo>
                  <a:pt x="161543" y="0"/>
                </a:moveTo>
                <a:lnTo>
                  <a:pt x="0" y="0"/>
                </a:lnTo>
                <a:lnTo>
                  <a:pt x="0" y="140208"/>
                </a:lnTo>
                <a:lnTo>
                  <a:pt x="161543" y="140208"/>
                </a:lnTo>
                <a:lnTo>
                  <a:pt x="161543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773167" y="2505455"/>
            <a:ext cx="161925" cy="210820"/>
          </a:xfrm>
          <a:custGeom>
            <a:avLst/>
            <a:gdLst/>
            <a:ahLst/>
            <a:cxnLst/>
            <a:rect l="l" t="t" r="r" b="b"/>
            <a:pathLst>
              <a:path w="161925" h="210819">
                <a:moveTo>
                  <a:pt x="161544" y="0"/>
                </a:moveTo>
                <a:lnTo>
                  <a:pt x="0" y="0"/>
                </a:lnTo>
                <a:lnTo>
                  <a:pt x="0" y="210312"/>
                </a:lnTo>
                <a:lnTo>
                  <a:pt x="161544" y="210312"/>
                </a:lnTo>
                <a:lnTo>
                  <a:pt x="16154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175503" y="2505455"/>
            <a:ext cx="160020" cy="178435"/>
          </a:xfrm>
          <a:custGeom>
            <a:avLst/>
            <a:gdLst/>
            <a:ahLst/>
            <a:cxnLst/>
            <a:rect l="l" t="t" r="r" b="b"/>
            <a:pathLst>
              <a:path w="160020" h="178435">
                <a:moveTo>
                  <a:pt x="160020" y="0"/>
                </a:moveTo>
                <a:lnTo>
                  <a:pt x="0" y="0"/>
                </a:lnTo>
                <a:lnTo>
                  <a:pt x="0" y="178308"/>
                </a:lnTo>
                <a:lnTo>
                  <a:pt x="160020" y="178308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577840" y="2505455"/>
            <a:ext cx="160020" cy="241300"/>
          </a:xfrm>
          <a:custGeom>
            <a:avLst/>
            <a:gdLst/>
            <a:ahLst/>
            <a:cxnLst/>
            <a:rect l="l" t="t" r="r" b="b"/>
            <a:pathLst>
              <a:path w="160020" h="241300">
                <a:moveTo>
                  <a:pt x="160020" y="0"/>
                </a:moveTo>
                <a:lnTo>
                  <a:pt x="0" y="0"/>
                </a:lnTo>
                <a:lnTo>
                  <a:pt x="0" y="240792"/>
                </a:lnTo>
                <a:lnTo>
                  <a:pt x="160020" y="240792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980176" y="2505455"/>
            <a:ext cx="160020" cy="213360"/>
          </a:xfrm>
          <a:custGeom>
            <a:avLst/>
            <a:gdLst/>
            <a:ahLst/>
            <a:cxnLst/>
            <a:rect l="l" t="t" r="r" b="b"/>
            <a:pathLst>
              <a:path w="160020" h="213360">
                <a:moveTo>
                  <a:pt x="160020" y="0"/>
                </a:moveTo>
                <a:lnTo>
                  <a:pt x="0" y="0"/>
                </a:lnTo>
                <a:lnTo>
                  <a:pt x="0" y="213360"/>
                </a:lnTo>
                <a:lnTo>
                  <a:pt x="160020" y="213360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380988" y="2505455"/>
            <a:ext cx="161925" cy="198120"/>
          </a:xfrm>
          <a:custGeom>
            <a:avLst/>
            <a:gdLst/>
            <a:ahLst/>
            <a:cxnLst/>
            <a:rect l="l" t="t" r="r" b="b"/>
            <a:pathLst>
              <a:path w="161925" h="198119">
                <a:moveTo>
                  <a:pt x="161543" y="0"/>
                </a:moveTo>
                <a:lnTo>
                  <a:pt x="0" y="0"/>
                </a:lnTo>
                <a:lnTo>
                  <a:pt x="0" y="198120"/>
                </a:lnTo>
                <a:lnTo>
                  <a:pt x="161543" y="198120"/>
                </a:lnTo>
                <a:lnTo>
                  <a:pt x="161543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783323" y="2505455"/>
            <a:ext cx="161925" cy="230504"/>
          </a:xfrm>
          <a:custGeom>
            <a:avLst/>
            <a:gdLst/>
            <a:ahLst/>
            <a:cxnLst/>
            <a:rect l="l" t="t" r="r" b="b"/>
            <a:pathLst>
              <a:path w="161925" h="230505">
                <a:moveTo>
                  <a:pt x="161544" y="0"/>
                </a:moveTo>
                <a:lnTo>
                  <a:pt x="0" y="0"/>
                </a:lnTo>
                <a:lnTo>
                  <a:pt x="0" y="230124"/>
                </a:lnTo>
                <a:lnTo>
                  <a:pt x="161544" y="230124"/>
                </a:lnTo>
                <a:lnTo>
                  <a:pt x="16154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185659" y="2505455"/>
            <a:ext cx="161925" cy="212090"/>
          </a:xfrm>
          <a:custGeom>
            <a:avLst/>
            <a:gdLst/>
            <a:ahLst/>
            <a:cxnLst/>
            <a:rect l="l" t="t" r="r" b="b"/>
            <a:pathLst>
              <a:path w="161925" h="212089">
                <a:moveTo>
                  <a:pt x="161544" y="0"/>
                </a:moveTo>
                <a:lnTo>
                  <a:pt x="0" y="0"/>
                </a:lnTo>
                <a:lnTo>
                  <a:pt x="0" y="211836"/>
                </a:lnTo>
                <a:lnTo>
                  <a:pt x="161544" y="211836"/>
                </a:lnTo>
                <a:lnTo>
                  <a:pt x="16154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587995" y="2505455"/>
            <a:ext cx="161925" cy="239395"/>
          </a:xfrm>
          <a:custGeom>
            <a:avLst/>
            <a:gdLst/>
            <a:ahLst/>
            <a:cxnLst/>
            <a:rect l="l" t="t" r="r" b="b"/>
            <a:pathLst>
              <a:path w="161925" h="239394">
                <a:moveTo>
                  <a:pt x="161544" y="0"/>
                </a:moveTo>
                <a:lnTo>
                  <a:pt x="0" y="0"/>
                </a:lnTo>
                <a:lnTo>
                  <a:pt x="0" y="239268"/>
                </a:lnTo>
                <a:lnTo>
                  <a:pt x="161544" y="239268"/>
                </a:lnTo>
                <a:lnTo>
                  <a:pt x="16154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7990331" y="2505455"/>
            <a:ext cx="160020" cy="243840"/>
          </a:xfrm>
          <a:custGeom>
            <a:avLst/>
            <a:gdLst/>
            <a:ahLst/>
            <a:cxnLst/>
            <a:rect l="l" t="t" r="r" b="b"/>
            <a:pathLst>
              <a:path w="160020" h="243839">
                <a:moveTo>
                  <a:pt x="160020" y="0"/>
                </a:moveTo>
                <a:lnTo>
                  <a:pt x="0" y="0"/>
                </a:lnTo>
                <a:lnTo>
                  <a:pt x="0" y="243840"/>
                </a:lnTo>
                <a:lnTo>
                  <a:pt x="160020" y="243840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392668" y="2505455"/>
            <a:ext cx="160020" cy="182880"/>
          </a:xfrm>
          <a:custGeom>
            <a:avLst/>
            <a:gdLst/>
            <a:ahLst/>
            <a:cxnLst/>
            <a:rect l="l" t="t" r="r" b="b"/>
            <a:pathLst>
              <a:path w="160020" h="182880">
                <a:moveTo>
                  <a:pt x="160020" y="0"/>
                </a:moveTo>
                <a:lnTo>
                  <a:pt x="0" y="0"/>
                </a:lnTo>
                <a:lnTo>
                  <a:pt x="0" y="182880"/>
                </a:lnTo>
                <a:lnTo>
                  <a:pt x="160020" y="182880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795004" y="2505455"/>
            <a:ext cx="160020" cy="192405"/>
          </a:xfrm>
          <a:custGeom>
            <a:avLst/>
            <a:gdLst/>
            <a:ahLst/>
            <a:cxnLst/>
            <a:rect l="l" t="t" r="r" b="b"/>
            <a:pathLst>
              <a:path w="160020" h="192405">
                <a:moveTo>
                  <a:pt x="160020" y="0"/>
                </a:moveTo>
                <a:lnTo>
                  <a:pt x="0" y="0"/>
                </a:lnTo>
                <a:lnTo>
                  <a:pt x="0" y="192024"/>
                </a:lnTo>
                <a:lnTo>
                  <a:pt x="160020" y="192024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195816" y="2505455"/>
            <a:ext cx="161925" cy="169545"/>
          </a:xfrm>
          <a:custGeom>
            <a:avLst/>
            <a:gdLst/>
            <a:ahLst/>
            <a:cxnLst/>
            <a:rect l="l" t="t" r="r" b="b"/>
            <a:pathLst>
              <a:path w="161925" h="169544">
                <a:moveTo>
                  <a:pt x="161543" y="0"/>
                </a:moveTo>
                <a:lnTo>
                  <a:pt x="0" y="0"/>
                </a:lnTo>
                <a:lnTo>
                  <a:pt x="0" y="169164"/>
                </a:lnTo>
                <a:lnTo>
                  <a:pt x="161543" y="169164"/>
                </a:lnTo>
                <a:lnTo>
                  <a:pt x="161543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598152" y="2505455"/>
            <a:ext cx="161925" cy="271780"/>
          </a:xfrm>
          <a:custGeom>
            <a:avLst/>
            <a:gdLst/>
            <a:ahLst/>
            <a:cxnLst/>
            <a:rect l="l" t="t" r="r" b="b"/>
            <a:pathLst>
              <a:path w="161925" h="271780">
                <a:moveTo>
                  <a:pt x="161544" y="0"/>
                </a:moveTo>
                <a:lnTo>
                  <a:pt x="0" y="0"/>
                </a:lnTo>
                <a:lnTo>
                  <a:pt x="0" y="271272"/>
                </a:lnTo>
                <a:lnTo>
                  <a:pt x="161544" y="271272"/>
                </a:lnTo>
                <a:lnTo>
                  <a:pt x="16154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0000488" y="2505455"/>
            <a:ext cx="161925" cy="239395"/>
          </a:xfrm>
          <a:custGeom>
            <a:avLst/>
            <a:gdLst/>
            <a:ahLst/>
            <a:cxnLst/>
            <a:rect l="l" t="t" r="r" b="b"/>
            <a:pathLst>
              <a:path w="161925" h="239394">
                <a:moveTo>
                  <a:pt x="161543" y="0"/>
                </a:moveTo>
                <a:lnTo>
                  <a:pt x="0" y="0"/>
                </a:lnTo>
                <a:lnTo>
                  <a:pt x="0" y="239268"/>
                </a:lnTo>
                <a:lnTo>
                  <a:pt x="161543" y="239268"/>
                </a:lnTo>
                <a:lnTo>
                  <a:pt x="161543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0402823" y="2505455"/>
            <a:ext cx="160020" cy="170815"/>
          </a:xfrm>
          <a:custGeom>
            <a:avLst/>
            <a:gdLst/>
            <a:ahLst/>
            <a:cxnLst/>
            <a:rect l="l" t="t" r="r" b="b"/>
            <a:pathLst>
              <a:path w="160020" h="170814">
                <a:moveTo>
                  <a:pt x="160020" y="0"/>
                </a:moveTo>
                <a:lnTo>
                  <a:pt x="0" y="0"/>
                </a:lnTo>
                <a:lnTo>
                  <a:pt x="0" y="170688"/>
                </a:lnTo>
                <a:lnTo>
                  <a:pt x="160020" y="170688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0805159" y="2505455"/>
            <a:ext cx="160020" cy="250190"/>
          </a:xfrm>
          <a:custGeom>
            <a:avLst/>
            <a:gdLst/>
            <a:ahLst/>
            <a:cxnLst/>
            <a:rect l="l" t="t" r="r" b="b"/>
            <a:pathLst>
              <a:path w="160020" h="250189">
                <a:moveTo>
                  <a:pt x="160020" y="0"/>
                </a:moveTo>
                <a:lnTo>
                  <a:pt x="0" y="0"/>
                </a:lnTo>
                <a:lnTo>
                  <a:pt x="0" y="249936"/>
                </a:lnTo>
                <a:lnTo>
                  <a:pt x="160020" y="249936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1207495" y="2505455"/>
            <a:ext cx="160020" cy="142240"/>
          </a:xfrm>
          <a:custGeom>
            <a:avLst/>
            <a:gdLst/>
            <a:ahLst/>
            <a:cxnLst/>
            <a:rect l="l" t="t" r="r" b="b"/>
            <a:pathLst>
              <a:path w="160020" h="142239">
                <a:moveTo>
                  <a:pt x="160020" y="0"/>
                </a:moveTo>
                <a:lnTo>
                  <a:pt x="0" y="0"/>
                </a:lnTo>
                <a:lnTo>
                  <a:pt x="0" y="141732"/>
                </a:lnTo>
                <a:lnTo>
                  <a:pt x="160020" y="141732"/>
                </a:lnTo>
                <a:lnTo>
                  <a:pt x="16002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30936" y="5225796"/>
            <a:ext cx="10857230" cy="0"/>
          </a:xfrm>
          <a:custGeom>
            <a:avLst/>
            <a:gdLst/>
            <a:ahLst/>
            <a:cxnLst/>
            <a:rect l="l" t="t" r="r" b="b"/>
            <a:pathLst>
              <a:path w="10857230">
                <a:moveTo>
                  <a:pt x="0" y="0"/>
                </a:moveTo>
                <a:lnTo>
                  <a:pt x="1085697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688340" y="495985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1090675" y="4990845"/>
            <a:ext cx="10553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2755" algn="l"/>
                <a:tab pos="854710" algn="l"/>
              </a:tabLst>
            </a:pPr>
            <a:r>
              <a:rPr sz="1800" spc="-165" baseline="4629" dirty="0">
                <a:solidFill>
                  <a:srgbClr val="404040"/>
                </a:solidFill>
                <a:latin typeface="Arial"/>
                <a:cs typeface="Arial"/>
              </a:rPr>
              <a:t>10%	</a:t>
            </a:r>
            <a:r>
              <a:rPr sz="1800" spc="-202" baseline="2314" dirty="0">
                <a:solidFill>
                  <a:srgbClr val="404040"/>
                </a:solidFill>
                <a:latin typeface="Arial"/>
                <a:cs typeface="Arial"/>
              </a:rPr>
              <a:t>9%	</a:t>
            </a:r>
            <a:r>
              <a:rPr sz="1200" spc="-130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2335148" y="5001895"/>
            <a:ext cx="10172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816610" algn="l"/>
              </a:tabLst>
            </a:pPr>
            <a:r>
              <a:rPr sz="1800" spc="-202" baseline="2314" dirty="0">
                <a:solidFill>
                  <a:srgbClr val="404040"/>
                </a:solidFill>
                <a:latin typeface="Arial"/>
                <a:cs typeface="Arial"/>
              </a:rPr>
              <a:t>9%	9%	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3541521" y="5009515"/>
            <a:ext cx="10172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816610" algn="l"/>
              </a:tabLst>
            </a:pPr>
            <a:r>
              <a:rPr sz="1800" spc="-202" baseline="2314" dirty="0">
                <a:solidFill>
                  <a:srgbClr val="404040"/>
                </a:solidFill>
                <a:latin typeface="Arial"/>
                <a:cs typeface="Arial"/>
              </a:rPr>
              <a:t>8%	8%	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4748021" y="5015610"/>
            <a:ext cx="10172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816610" algn="l"/>
              </a:tabLst>
            </a:pPr>
            <a:r>
              <a:rPr sz="1800" spc="-202" baseline="2314" dirty="0">
                <a:solidFill>
                  <a:srgbClr val="404040"/>
                </a:solidFill>
                <a:latin typeface="Arial"/>
                <a:cs typeface="Arial"/>
              </a:rPr>
              <a:t>8%	8%	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5954648" y="5021071"/>
            <a:ext cx="10172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816610" algn="l"/>
              </a:tabLst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7%	7%	</a:t>
            </a:r>
            <a:r>
              <a:rPr sz="1200" spc="-130" dirty="0">
                <a:solidFill>
                  <a:srgbClr val="404040"/>
                </a:solidFill>
                <a:latin typeface="Arial"/>
                <a:cs typeface="Arial"/>
              </a:rPr>
              <a:t>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7161021" y="5028692"/>
            <a:ext cx="22237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816610" algn="l"/>
                <a:tab pos="1218565" algn="l"/>
                <a:tab pos="1621155" algn="l"/>
                <a:tab pos="2023110" algn="l"/>
              </a:tabLst>
            </a:pPr>
            <a:r>
              <a:rPr sz="1800" spc="-202" baseline="2314" dirty="0">
                <a:solidFill>
                  <a:srgbClr val="404040"/>
                </a:solidFill>
                <a:latin typeface="Arial"/>
                <a:cs typeface="Arial"/>
              </a:rPr>
              <a:t>7%	7%	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	6%	6%	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9573894" y="5034533"/>
            <a:ext cx="6153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	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10378185" y="5040629"/>
            <a:ext cx="10172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816610" algn="l"/>
              </a:tabLst>
            </a:pPr>
            <a:r>
              <a:rPr sz="1800" spc="-202" baseline="2314" dirty="0">
                <a:solidFill>
                  <a:srgbClr val="404040"/>
                </a:solidFill>
                <a:latin typeface="Arial"/>
                <a:cs typeface="Arial"/>
              </a:rPr>
              <a:t>6%	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5%	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688340" y="450532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090675" y="4522165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1492758" y="456412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1894713" y="4578857"/>
            <a:ext cx="291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21%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2297048" y="455625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2699130" y="463308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3101467" y="458762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3503421" y="4618101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3905758" y="462483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4307840" y="461441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4709921" y="464032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5112258" y="4630673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5514213" y="4679695"/>
            <a:ext cx="692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17%	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9" name="object 189"/>
          <p:cNvSpPr txBox="1"/>
          <p:nvPr/>
        </p:nvSpPr>
        <p:spPr>
          <a:xfrm>
            <a:off x="6318630" y="4666615"/>
            <a:ext cx="6934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020" algn="l"/>
              </a:tabLst>
            </a:pPr>
            <a:r>
              <a:rPr sz="1800" spc="-165" baseline="2314" dirty="0">
                <a:solidFill>
                  <a:srgbClr val="404040"/>
                </a:solidFill>
                <a:latin typeface="Arial"/>
                <a:cs typeface="Arial"/>
              </a:rPr>
              <a:t>19%	</a:t>
            </a: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7122921" y="467944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7525004" y="466902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7927340" y="4690313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8329421" y="464032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8731757" y="469099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9133713" y="466775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9535794" y="4724145"/>
            <a:ext cx="692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800" spc="-165" baseline="4629" dirty="0">
                <a:solidFill>
                  <a:srgbClr val="404040"/>
                </a:solidFill>
                <a:latin typeface="Arial"/>
                <a:cs typeface="Arial"/>
              </a:rPr>
              <a:t>18%	</a:t>
            </a: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10340085" y="469468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10742421" y="472630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9" name="object 199"/>
          <p:cNvSpPr txBox="1"/>
          <p:nvPr/>
        </p:nvSpPr>
        <p:spPr>
          <a:xfrm>
            <a:off x="11144504" y="4698949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0" name="object 200"/>
          <p:cNvSpPr txBox="1"/>
          <p:nvPr/>
        </p:nvSpPr>
        <p:spPr>
          <a:xfrm>
            <a:off x="688340" y="3844493"/>
            <a:ext cx="69278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26%	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1" name="object 201"/>
          <p:cNvSpPr txBox="1"/>
          <p:nvPr/>
        </p:nvSpPr>
        <p:spPr>
          <a:xfrm>
            <a:off x="1492758" y="3900881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1894713" y="3919473"/>
            <a:ext cx="291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27%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3" name="object 203"/>
          <p:cNvSpPr txBox="1"/>
          <p:nvPr/>
        </p:nvSpPr>
        <p:spPr>
          <a:xfrm>
            <a:off x="2297048" y="386410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4" name="object 204"/>
          <p:cNvSpPr txBox="1"/>
          <p:nvPr/>
        </p:nvSpPr>
        <p:spPr>
          <a:xfrm>
            <a:off x="2699130" y="406920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5" name="object 205"/>
          <p:cNvSpPr txBox="1"/>
          <p:nvPr/>
        </p:nvSpPr>
        <p:spPr>
          <a:xfrm>
            <a:off x="3101467" y="392557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3503421" y="3985641"/>
            <a:ext cx="692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800" spc="-165" baseline="2314" dirty="0">
                <a:solidFill>
                  <a:srgbClr val="404040"/>
                </a:solidFill>
                <a:latin typeface="Arial"/>
                <a:cs typeface="Arial"/>
              </a:rPr>
              <a:t>27%	</a:t>
            </a: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4307840" y="3914343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30%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4709921" y="4023182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5112258" y="398195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5514213" y="407860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5916548" y="410057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2" name="object 212"/>
          <p:cNvSpPr txBox="1"/>
          <p:nvPr/>
        </p:nvSpPr>
        <p:spPr>
          <a:xfrm>
            <a:off x="6318630" y="4019753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6720585" y="4067682"/>
            <a:ext cx="291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7122921" y="4087495"/>
            <a:ext cx="10947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816610" algn="l"/>
              </a:tabLst>
            </a:pPr>
            <a:r>
              <a:rPr sz="1800" spc="-165" baseline="2314" dirty="0">
                <a:solidFill>
                  <a:srgbClr val="404040"/>
                </a:solidFill>
                <a:latin typeface="Arial"/>
                <a:cs typeface="Arial"/>
              </a:rPr>
              <a:t>25%	23%	</a:t>
            </a: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5" name="object 215"/>
          <p:cNvSpPr txBox="1"/>
          <p:nvPr/>
        </p:nvSpPr>
        <p:spPr>
          <a:xfrm>
            <a:off x="8329421" y="396925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6" name="object 216"/>
          <p:cNvSpPr txBox="1"/>
          <p:nvPr/>
        </p:nvSpPr>
        <p:spPr>
          <a:xfrm>
            <a:off x="8731757" y="409968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7" name="object 217"/>
          <p:cNvSpPr txBox="1"/>
          <p:nvPr/>
        </p:nvSpPr>
        <p:spPr>
          <a:xfrm>
            <a:off x="9133713" y="406679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8" name="object 218"/>
          <p:cNvSpPr txBox="1"/>
          <p:nvPr/>
        </p:nvSpPr>
        <p:spPr>
          <a:xfrm>
            <a:off x="9535794" y="4152138"/>
            <a:ext cx="692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800" spc="-165" baseline="2314" dirty="0">
                <a:solidFill>
                  <a:srgbClr val="404040"/>
                </a:solidFill>
                <a:latin typeface="Arial"/>
                <a:cs typeface="Arial"/>
              </a:rPr>
              <a:t>24%	</a:t>
            </a: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9" name="object 219"/>
          <p:cNvSpPr txBox="1"/>
          <p:nvPr/>
        </p:nvSpPr>
        <p:spPr>
          <a:xfrm>
            <a:off x="10340085" y="409384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0" name="object 220"/>
          <p:cNvSpPr txBox="1"/>
          <p:nvPr/>
        </p:nvSpPr>
        <p:spPr>
          <a:xfrm>
            <a:off x="10742421" y="4172839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1" name="object 221"/>
          <p:cNvSpPr txBox="1"/>
          <p:nvPr/>
        </p:nvSpPr>
        <p:spPr>
          <a:xfrm>
            <a:off x="11144504" y="404850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2" name="object 222"/>
          <p:cNvSpPr txBox="1"/>
          <p:nvPr/>
        </p:nvSpPr>
        <p:spPr>
          <a:xfrm>
            <a:off x="688340" y="319836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21%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1090675" y="318554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4" name="object 224"/>
          <p:cNvSpPr txBox="1"/>
          <p:nvPr/>
        </p:nvSpPr>
        <p:spPr>
          <a:xfrm>
            <a:off x="1492758" y="3226689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1894713" y="3248914"/>
            <a:ext cx="291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6" name="object 226"/>
          <p:cNvSpPr txBox="1"/>
          <p:nvPr/>
        </p:nvSpPr>
        <p:spPr>
          <a:xfrm>
            <a:off x="2297048" y="3183763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7" name="object 227"/>
          <p:cNvSpPr txBox="1"/>
          <p:nvPr/>
        </p:nvSpPr>
        <p:spPr>
          <a:xfrm>
            <a:off x="2699130" y="341172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3101467" y="325805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9" name="object 229"/>
          <p:cNvSpPr txBox="1"/>
          <p:nvPr/>
        </p:nvSpPr>
        <p:spPr>
          <a:xfrm>
            <a:off x="3503421" y="3298393"/>
            <a:ext cx="69278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24%	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4307840" y="319100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1" name="object 231"/>
          <p:cNvSpPr txBox="1"/>
          <p:nvPr/>
        </p:nvSpPr>
        <p:spPr>
          <a:xfrm>
            <a:off x="4709921" y="335965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5112258" y="3296539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5514213" y="3371469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5916548" y="341630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6318630" y="3321811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6720585" y="3412997"/>
            <a:ext cx="291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23%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7" name="object 237"/>
          <p:cNvSpPr txBox="1"/>
          <p:nvPr/>
        </p:nvSpPr>
        <p:spPr>
          <a:xfrm>
            <a:off x="7122921" y="339737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8" name="object 238"/>
          <p:cNvSpPr txBox="1"/>
          <p:nvPr/>
        </p:nvSpPr>
        <p:spPr>
          <a:xfrm>
            <a:off x="7525004" y="340410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7927340" y="3428441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8329421" y="329463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8731757" y="3419983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9133713" y="336664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9535794" y="348881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9938131" y="347662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10340085" y="340347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6" name="object 246"/>
          <p:cNvSpPr txBox="1"/>
          <p:nvPr/>
        </p:nvSpPr>
        <p:spPr>
          <a:xfrm>
            <a:off x="10742421" y="351409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7" name="object 247"/>
          <p:cNvSpPr txBox="1"/>
          <p:nvPr/>
        </p:nvSpPr>
        <p:spPr>
          <a:xfrm>
            <a:off x="11144504" y="331724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26%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688340" y="2713101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9" name="object 249"/>
          <p:cNvSpPr txBox="1"/>
          <p:nvPr/>
        </p:nvSpPr>
        <p:spPr>
          <a:xfrm>
            <a:off x="1090675" y="2672283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0" name="object 250"/>
          <p:cNvSpPr txBox="1"/>
          <p:nvPr/>
        </p:nvSpPr>
        <p:spPr>
          <a:xfrm>
            <a:off x="1492758" y="272681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1" name="object 251"/>
          <p:cNvSpPr txBox="1"/>
          <p:nvPr/>
        </p:nvSpPr>
        <p:spPr>
          <a:xfrm>
            <a:off x="1894713" y="2755519"/>
            <a:ext cx="291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14%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2" name="object 252"/>
          <p:cNvSpPr txBox="1"/>
          <p:nvPr/>
        </p:nvSpPr>
        <p:spPr>
          <a:xfrm>
            <a:off x="2297048" y="271284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12%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3" name="object 253"/>
          <p:cNvSpPr txBox="1"/>
          <p:nvPr/>
        </p:nvSpPr>
        <p:spPr>
          <a:xfrm>
            <a:off x="2699130" y="284657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4" name="object 254"/>
          <p:cNvSpPr txBox="1"/>
          <p:nvPr/>
        </p:nvSpPr>
        <p:spPr>
          <a:xfrm>
            <a:off x="3101467" y="2748153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3503421" y="2766186"/>
            <a:ext cx="692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800" spc="-165" baseline="2314" dirty="0">
                <a:solidFill>
                  <a:srgbClr val="404040"/>
                </a:solidFill>
                <a:latin typeface="Arial"/>
                <a:cs typeface="Arial"/>
              </a:rPr>
              <a:t>16%	</a:t>
            </a: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4307840" y="2704846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5112258" y="2776473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4709921" y="2835986"/>
            <a:ext cx="14973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6610" algn="l"/>
                <a:tab pos="1219200" algn="l"/>
              </a:tabLst>
            </a:pPr>
            <a:r>
              <a:rPr sz="1800" spc="-165" baseline="4629" dirty="0">
                <a:solidFill>
                  <a:srgbClr val="404040"/>
                </a:solidFill>
                <a:latin typeface="Arial"/>
                <a:cs typeface="Arial"/>
              </a:rPr>
              <a:t>16%	</a:t>
            </a:r>
            <a:r>
              <a:rPr sz="1800" spc="-165" baseline="2314" dirty="0">
                <a:solidFill>
                  <a:srgbClr val="404040"/>
                </a:solidFill>
                <a:latin typeface="Arial"/>
                <a:cs typeface="Arial"/>
              </a:rPr>
              <a:t>14%	</a:t>
            </a: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6318630" y="2797555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6720585" y="2859151"/>
            <a:ext cx="291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5" dirty="0">
                <a:solidFill>
                  <a:srgbClr val="404040"/>
                </a:solidFill>
                <a:latin typeface="Arial"/>
                <a:cs typeface="Arial"/>
              </a:rPr>
              <a:t>17%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7122921" y="2838703"/>
            <a:ext cx="6927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</a:tabLst>
            </a:pPr>
            <a:r>
              <a:rPr sz="1800" spc="-165" baseline="2314" dirty="0">
                <a:solidFill>
                  <a:srgbClr val="404040"/>
                </a:solidFill>
                <a:latin typeface="Arial"/>
                <a:cs typeface="Arial"/>
              </a:rPr>
              <a:t>17%	</a:t>
            </a: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7927340" y="2881121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8329421" y="2782951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8731757" y="2831668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9133713" y="2776550"/>
            <a:ext cx="2908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9535794" y="291249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9938131" y="2887217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10340085" y="280733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10742421" y="290664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11144504" y="275158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726440" y="2453766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4%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1128775" y="2430271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3%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1530858" y="2464689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1932813" y="2477770"/>
            <a:ext cx="2133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0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5" name="object 275"/>
          <p:cNvSpPr txBox="1"/>
          <p:nvPr/>
        </p:nvSpPr>
        <p:spPr>
          <a:xfrm>
            <a:off x="2335148" y="2470530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6" name="object 276"/>
          <p:cNvSpPr txBox="1"/>
          <p:nvPr/>
        </p:nvSpPr>
        <p:spPr>
          <a:xfrm>
            <a:off x="2737230" y="2509265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7" name="object 277"/>
          <p:cNvSpPr txBox="1"/>
          <p:nvPr/>
        </p:nvSpPr>
        <p:spPr>
          <a:xfrm>
            <a:off x="3139567" y="2472054"/>
            <a:ext cx="10172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020" algn="l"/>
                <a:tab pos="816610" algn="l"/>
              </a:tabLst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	6%	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8" name="object 278"/>
          <p:cNvSpPr txBox="1"/>
          <p:nvPr/>
        </p:nvSpPr>
        <p:spPr>
          <a:xfrm>
            <a:off x="4345940" y="2463165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9" name="object 279"/>
          <p:cNvSpPr txBox="1"/>
          <p:nvPr/>
        </p:nvSpPr>
        <p:spPr>
          <a:xfrm>
            <a:off x="7563104" y="2513203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0" name="object 280"/>
          <p:cNvSpPr txBox="1"/>
          <p:nvPr/>
        </p:nvSpPr>
        <p:spPr>
          <a:xfrm>
            <a:off x="7965440" y="2515361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1" name="object 281"/>
          <p:cNvSpPr txBox="1"/>
          <p:nvPr/>
        </p:nvSpPr>
        <p:spPr>
          <a:xfrm>
            <a:off x="8367521" y="2488514"/>
            <a:ext cx="101726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816610" algn="l"/>
              </a:tabLst>
            </a:pPr>
            <a:r>
              <a:rPr sz="1800" spc="-202" baseline="2314" dirty="0">
                <a:solidFill>
                  <a:srgbClr val="404040"/>
                </a:solidFill>
                <a:latin typeface="Arial"/>
                <a:cs typeface="Arial"/>
              </a:rPr>
              <a:t>7%	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7%	</a:t>
            </a:r>
            <a:r>
              <a:rPr sz="1800" spc="-202" baseline="4629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800" baseline="4629">
              <a:latin typeface="Arial"/>
              <a:cs typeface="Arial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9535794" y="2528442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404040"/>
                </a:solidFill>
                <a:latin typeface="Arial"/>
                <a:cs typeface="Arial"/>
              </a:rPr>
              <a:t>10%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3" name="object 283"/>
          <p:cNvSpPr txBox="1"/>
          <p:nvPr/>
        </p:nvSpPr>
        <p:spPr>
          <a:xfrm>
            <a:off x="9976231" y="2512821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4" name="object 284"/>
          <p:cNvSpPr txBox="1"/>
          <p:nvPr/>
        </p:nvSpPr>
        <p:spPr>
          <a:xfrm>
            <a:off x="10378185" y="2478404"/>
            <a:ext cx="212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6%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5" name="object 285"/>
          <p:cNvSpPr txBox="1"/>
          <p:nvPr/>
        </p:nvSpPr>
        <p:spPr>
          <a:xfrm>
            <a:off x="10780521" y="2517724"/>
            <a:ext cx="21272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9%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6" name="object 286"/>
          <p:cNvSpPr txBox="1"/>
          <p:nvPr/>
        </p:nvSpPr>
        <p:spPr>
          <a:xfrm>
            <a:off x="11182604" y="2463241"/>
            <a:ext cx="21272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7" name="object 287"/>
          <p:cNvSpPr txBox="1"/>
          <p:nvPr/>
        </p:nvSpPr>
        <p:spPr>
          <a:xfrm>
            <a:off x="737412" y="5303901"/>
            <a:ext cx="106406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020" algn="l"/>
                <a:tab pos="815975" algn="l"/>
                <a:tab pos="1192530" algn="l"/>
                <a:tab pos="1631314" algn="l"/>
                <a:tab pos="2018030" algn="l"/>
                <a:tab pos="2398395" algn="l"/>
                <a:tab pos="2825115" algn="l"/>
                <a:tab pos="3235325" algn="l"/>
                <a:tab pos="3638550" algn="l"/>
                <a:tab pos="4018279" algn="l"/>
                <a:tab pos="4426585" algn="l"/>
                <a:tab pos="4839970" algn="l"/>
                <a:tab pos="5242560" algn="l"/>
                <a:tab pos="5639435" algn="l"/>
                <a:tab pos="6024880" algn="l"/>
                <a:tab pos="6451600" algn="l"/>
                <a:tab pos="6873240" algn="l"/>
                <a:tab pos="7220584" algn="l"/>
                <a:tab pos="7654290" algn="l"/>
                <a:tab pos="8072755" algn="l"/>
                <a:tab pos="8449945" algn="l"/>
                <a:tab pos="8842375" algn="l"/>
                <a:tab pos="9270365" algn="l"/>
                <a:tab pos="9674225" algn="l"/>
                <a:tab pos="10072370" algn="l"/>
                <a:tab pos="10475595" algn="l"/>
              </a:tabLst>
            </a:pPr>
            <a:r>
              <a:rPr sz="1200" spc="-22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200" spc="-215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45" dirty="0">
                <a:solidFill>
                  <a:srgbClr val="585858"/>
                </a:solidFill>
                <a:latin typeface="Arial"/>
                <a:cs typeface="Arial"/>
              </a:rPr>
              <a:t>AP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45" dirty="0">
                <a:solidFill>
                  <a:srgbClr val="585858"/>
                </a:solidFill>
                <a:latin typeface="Arial"/>
                <a:cs typeface="Arial"/>
              </a:rPr>
              <a:t>PA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40" dirty="0">
                <a:solidFill>
                  <a:srgbClr val="585858"/>
                </a:solidFill>
                <a:latin typeface="Arial"/>
                <a:cs typeface="Arial"/>
              </a:rPr>
              <a:t>AM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35" dirty="0">
                <a:solidFill>
                  <a:srgbClr val="585858"/>
                </a:solidFill>
                <a:latin typeface="Arial"/>
                <a:cs typeface="Arial"/>
              </a:rPr>
              <a:t>SE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45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40" dirty="0">
                <a:solidFill>
                  <a:srgbClr val="585858"/>
                </a:solidFill>
                <a:latin typeface="Arial"/>
                <a:cs typeface="Arial"/>
              </a:rPr>
              <a:t>MA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70" dirty="0">
                <a:solidFill>
                  <a:srgbClr val="585858"/>
                </a:solidFill>
                <a:latin typeface="Arial"/>
                <a:cs typeface="Arial"/>
              </a:rPr>
              <a:t>AC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00" dirty="0">
                <a:solidFill>
                  <a:srgbClr val="585858"/>
                </a:solidFill>
                <a:latin typeface="Arial"/>
                <a:cs typeface="Arial"/>
              </a:rPr>
              <a:t>PE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35" dirty="0">
                <a:solidFill>
                  <a:srgbClr val="585858"/>
                </a:solidFill>
                <a:latin typeface="Arial"/>
                <a:cs typeface="Arial"/>
              </a:rPr>
              <a:t>AL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65" dirty="0">
                <a:solidFill>
                  <a:srgbClr val="585858"/>
                </a:solidFill>
                <a:latin typeface="Arial"/>
                <a:cs typeface="Arial"/>
              </a:rPr>
              <a:t>G</a:t>
            </a:r>
            <a:r>
              <a:rPr sz="1200" spc="-160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8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200" spc="-185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65" dirty="0">
                <a:solidFill>
                  <a:srgbClr val="585858"/>
                </a:solidFill>
                <a:latin typeface="Arial"/>
                <a:cs typeface="Arial"/>
              </a:rPr>
              <a:t>PB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00" dirty="0">
                <a:solidFill>
                  <a:srgbClr val="585858"/>
                </a:solidFill>
                <a:latin typeface="Arial"/>
                <a:cs typeface="Arial"/>
              </a:rPr>
              <a:t>PR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35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2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7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1200" spc="-5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3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200" spc="-215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10" dirty="0">
                <a:solidFill>
                  <a:srgbClr val="585858"/>
                </a:solidFill>
                <a:latin typeface="Arial"/>
                <a:cs typeface="Arial"/>
              </a:rPr>
              <a:t>PI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75" dirty="0">
                <a:solidFill>
                  <a:srgbClr val="585858"/>
                </a:solidFill>
                <a:latin typeface="Arial"/>
                <a:cs typeface="Arial"/>
              </a:rPr>
              <a:t>MG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65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1200" spc="-145" dirty="0">
                <a:solidFill>
                  <a:srgbClr val="585858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65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200" spc="-180" dirty="0">
                <a:solidFill>
                  <a:srgbClr val="585858"/>
                </a:solidFill>
                <a:latin typeface="Arial"/>
                <a:cs typeface="Arial"/>
              </a:rPr>
              <a:t>J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6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200" spc="-15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12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1200" spc="-1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15" dirty="0">
                <a:solidFill>
                  <a:srgbClr val="585858"/>
                </a:solidFill>
                <a:latin typeface="Arial"/>
                <a:cs typeface="Arial"/>
              </a:rPr>
              <a:t>SP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35" dirty="0">
                <a:solidFill>
                  <a:srgbClr val="585858"/>
                </a:solidFill>
                <a:latin typeface="Arial"/>
                <a:cs typeface="Arial"/>
              </a:rPr>
              <a:t>ES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5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200" spc="-22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1200" spc="-240" dirty="0">
                <a:solidFill>
                  <a:srgbClr val="585858"/>
                </a:solidFill>
                <a:latin typeface="Arial"/>
                <a:cs typeface="Arial"/>
              </a:rPr>
              <a:t>SC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8" name="object 288"/>
          <p:cNvSpPr txBox="1"/>
          <p:nvPr/>
        </p:nvSpPr>
        <p:spPr>
          <a:xfrm>
            <a:off x="4748021" y="2073021"/>
            <a:ext cx="262572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100"/>
              </a:spcBef>
            </a:pPr>
            <a:r>
              <a:rPr sz="1800" spc="-65" dirty="0">
                <a:solidFill>
                  <a:srgbClr val="585858"/>
                </a:solidFill>
                <a:latin typeface="Arial"/>
                <a:cs typeface="Arial"/>
              </a:rPr>
              <a:t>Distribuição </a:t>
            </a:r>
            <a:r>
              <a:rPr sz="1800" spc="-30" dirty="0">
                <a:solidFill>
                  <a:srgbClr val="585858"/>
                </a:solidFill>
                <a:latin typeface="Arial"/>
                <a:cs typeface="Arial"/>
              </a:rPr>
              <a:t>por </a:t>
            </a:r>
            <a:r>
              <a:rPr sz="1800" spc="-85" dirty="0">
                <a:solidFill>
                  <a:srgbClr val="585858"/>
                </a:solidFill>
                <a:latin typeface="Arial"/>
                <a:cs typeface="Arial"/>
              </a:rPr>
              <a:t>faixa</a:t>
            </a:r>
            <a:r>
              <a:rPr sz="1800" spc="-1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585858"/>
                </a:solidFill>
                <a:latin typeface="Arial"/>
                <a:cs typeface="Arial"/>
              </a:rPr>
              <a:t>etária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414655" algn="l"/>
                <a:tab pos="816610" algn="l"/>
                <a:tab pos="1219200" algn="l"/>
                <a:tab pos="1621155" algn="l"/>
                <a:tab pos="2023110" algn="l"/>
                <a:tab pos="2425065" algn="l"/>
              </a:tabLst>
            </a:pP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8%	</a:t>
            </a:r>
            <a:r>
              <a:rPr sz="1800" spc="-202" baseline="6944" dirty="0">
                <a:solidFill>
                  <a:srgbClr val="404040"/>
                </a:solidFill>
                <a:latin typeface="Arial"/>
                <a:cs typeface="Arial"/>
              </a:rPr>
              <a:t>7%	</a:t>
            </a:r>
            <a:r>
              <a:rPr sz="1800" spc="-202" baseline="-4629" dirty="0">
                <a:solidFill>
                  <a:srgbClr val="404040"/>
                </a:solidFill>
                <a:latin typeface="Arial"/>
                <a:cs typeface="Arial"/>
              </a:rPr>
              <a:t>9%	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8%	</a:t>
            </a:r>
            <a:r>
              <a:rPr sz="1800" spc="-202" baseline="2314" dirty="0">
                <a:solidFill>
                  <a:srgbClr val="404040"/>
                </a:solidFill>
                <a:latin typeface="Arial"/>
                <a:cs typeface="Arial"/>
              </a:rPr>
              <a:t>7%	</a:t>
            </a:r>
            <a:r>
              <a:rPr sz="1800" spc="-150" baseline="-2314" dirty="0">
                <a:solidFill>
                  <a:srgbClr val="404040"/>
                </a:solidFill>
                <a:latin typeface="Arial"/>
                <a:cs typeface="Arial"/>
              </a:rPr>
              <a:t>8</a:t>
            </a:r>
            <a:r>
              <a:rPr sz="1800" spc="-254" baseline="-2314" dirty="0">
                <a:solidFill>
                  <a:srgbClr val="404040"/>
                </a:solidFill>
                <a:latin typeface="Arial"/>
                <a:cs typeface="Arial"/>
              </a:rPr>
              <a:t>%</a:t>
            </a:r>
            <a:r>
              <a:rPr sz="1800" baseline="-2314" dirty="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sz="1200" spc="-135" dirty="0">
                <a:solidFill>
                  <a:srgbClr val="404040"/>
                </a:solidFill>
                <a:latin typeface="Arial"/>
                <a:cs typeface="Arial"/>
              </a:rPr>
              <a:t>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9" name="object 289"/>
          <p:cNvSpPr/>
          <p:nvPr/>
        </p:nvSpPr>
        <p:spPr>
          <a:xfrm>
            <a:off x="3451859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59"/>
                </a:moveTo>
                <a:lnTo>
                  <a:pt x="97536" y="99059"/>
                </a:lnTo>
                <a:lnTo>
                  <a:pt x="97536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 txBox="1"/>
          <p:nvPr/>
        </p:nvSpPr>
        <p:spPr>
          <a:xfrm>
            <a:off x="3581780" y="5787339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1" name="object 291"/>
          <p:cNvSpPr/>
          <p:nvPr/>
        </p:nvSpPr>
        <p:spPr>
          <a:xfrm>
            <a:off x="4634484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59"/>
                </a:moveTo>
                <a:lnTo>
                  <a:pt x="97536" y="99059"/>
                </a:lnTo>
                <a:lnTo>
                  <a:pt x="97536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 txBox="1"/>
          <p:nvPr/>
        </p:nvSpPr>
        <p:spPr>
          <a:xfrm>
            <a:off x="4763770" y="5787339"/>
            <a:ext cx="5530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3" name="object 293"/>
          <p:cNvSpPr/>
          <p:nvPr/>
        </p:nvSpPr>
        <p:spPr>
          <a:xfrm>
            <a:off x="5489447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59"/>
                </a:moveTo>
                <a:lnTo>
                  <a:pt x="97536" y="99059"/>
                </a:lnTo>
                <a:lnTo>
                  <a:pt x="97536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 txBox="1"/>
          <p:nvPr/>
        </p:nvSpPr>
        <p:spPr>
          <a:xfrm>
            <a:off x="5618734" y="5787339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5" name="object 295"/>
          <p:cNvSpPr/>
          <p:nvPr/>
        </p:nvSpPr>
        <p:spPr>
          <a:xfrm>
            <a:off x="6342888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59"/>
                </a:moveTo>
                <a:lnTo>
                  <a:pt x="97536" y="99059"/>
                </a:lnTo>
                <a:lnTo>
                  <a:pt x="97536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 txBox="1"/>
          <p:nvPr/>
        </p:nvSpPr>
        <p:spPr>
          <a:xfrm>
            <a:off x="6473444" y="5787339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7" name="object 297"/>
          <p:cNvSpPr/>
          <p:nvPr/>
        </p:nvSpPr>
        <p:spPr>
          <a:xfrm>
            <a:off x="7197852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90" h="99060">
                <a:moveTo>
                  <a:pt x="0" y="99059"/>
                </a:moveTo>
                <a:lnTo>
                  <a:pt x="97535" y="99059"/>
                </a:lnTo>
                <a:lnTo>
                  <a:pt x="97535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 txBox="1"/>
          <p:nvPr/>
        </p:nvSpPr>
        <p:spPr>
          <a:xfrm>
            <a:off x="7328154" y="5787339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9" name="object 299"/>
          <p:cNvSpPr/>
          <p:nvPr/>
        </p:nvSpPr>
        <p:spPr>
          <a:xfrm>
            <a:off x="8052816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90" h="99060">
                <a:moveTo>
                  <a:pt x="0" y="99059"/>
                </a:moveTo>
                <a:lnTo>
                  <a:pt x="97535" y="99059"/>
                </a:lnTo>
                <a:lnTo>
                  <a:pt x="97535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 txBox="1"/>
          <p:nvPr/>
        </p:nvSpPr>
        <p:spPr>
          <a:xfrm>
            <a:off x="8182736" y="5787339"/>
            <a:ext cx="5619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1" name="object 301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2" name="object 30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740" y="827532"/>
            <a:ext cx="11018520" cy="83058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participação relativa das mulheres cresce nas faixas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mais</a:t>
            </a:r>
            <a:r>
              <a:rPr sz="2400" i="1" spc="8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jovens.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Chega a 35% na faixa de </a:t>
            </a: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até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24</a:t>
            </a:r>
            <a:r>
              <a:rPr sz="2400" i="1" spc="5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42613" y="212216"/>
            <a:ext cx="38366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" dirty="0"/>
              <a:t>Donos </a:t>
            </a:r>
            <a:r>
              <a:rPr spc="60" dirty="0"/>
              <a:t>de </a:t>
            </a:r>
            <a:r>
              <a:rPr spc="50" dirty="0"/>
              <a:t>Negócio</a:t>
            </a:r>
            <a:r>
              <a:rPr spc="25" dirty="0"/>
              <a:t> </a:t>
            </a:r>
            <a:r>
              <a:rPr sz="1800" spc="30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2008632" y="5010911"/>
            <a:ext cx="8578850" cy="0"/>
          </a:xfrm>
          <a:custGeom>
            <a:avLst/>
            <a:gdLst/>
            <a:ahLst/>
            <a:cxnLst/>
            <a:rect l="l" t="t" r="r" b="b"/>
            <a:pathLst>
              <a:path w="8578850">
                <a:moveTo>
                  <a:pt x="0" y="0"/>
                </a:moveTo>
                <a:lnTo>
                  <a:pt x="8578596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99360" y="3328415"/>
            <a:ext cx="448309" cy="167830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5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65%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28871" y="3433571"/>
            <a:ext cx="448309" cy="157289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5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61%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8384" y="3328415"/>
            <a:ext cx="448309" cy="167830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64%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87895" y="3308603"/>
            <a:ext cx="448309" cy="1697989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66%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17407" y="3241548"/>
            <a:ext cx="448309" cy="176530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50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68%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646919" y="3166872"/>
            <a:ext cx="449580" cy="183959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  <a:spcBef>
                <a:spcPts val="5"/>
              </a:spcBef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71%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99360" y="2426207"/>
            <a:ext cx="448309" cy="90233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35%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28871" y="2426207"/>
            <a:ext cx="448309" cy="1007744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1080"/>
              </a:spcBef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8384" y="2426207"/>
            <a:ext cx="448309" cy="90233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20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36%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87895" y="2426207"/>
            <a:ext cx="448309" cy="88265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05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  <a:spcBef>
                <a:spcPts val="5"/>
              </a:spcBef>
            </a:pP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34%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17407" y="2426207"/>
            <a:ext cx="448309" cy="81534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32%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646919" y="2426207"/>
            <a:ext cx="449580" cy="74104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</a:pPr>
            <a:r>
              <a:rPr sz="1600" spc="-155" dirty="0">
                <a:solidFill>
                  <a:srgbClr val="404040"/>
                </a:solidFill>
                <a:latin typeface="Arial"/>
                <a:cs typeface="Arial"/>
              </a:rPr>
              <a:t>29%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23642" y="5119877"/>
            <a:ext cx="10007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600" spc="-85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600" spc="-1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05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40607" y="5119877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70372" y="5119877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700266" y="5119877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130031" y="5119877"/>
            <a:ext cx="626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600" spc="-13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00" spc="-1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553702" y="5119877"/>
            <a:ext cx="6381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600" spc="-1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600" spc="-14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88255" y="1792605"/>
            <a:ext cx="3422650" cy="318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-55" dirty="0">
                <a:solidFill>
                  <a:srgbClr val="585858"/>
                </a:solidFill>
                <a:latin typeface="Arial"/>
                <a:cs typeface="Arial"/>
              </a:rPr>
              <a:t>Distribuição </a:t>
            </a:r>
            <a:r>
              <a:rPr sz="1900" spc="-25" dirty="0">
                <a:solidFill>
                  <a:srgbClr val="585858"/>
                </a:solidFill>
                <a:latin typeface="Arial"/>
                <a:cs typeface="Arial"/>
              </a:rPr>
              <a:t>por </a:t>
            </a:r>
            <a:r>
              <a:rPr sz="1900" spc="-80" dirty="0">
                <a:solidFill>
                  <a:srgbClr val="585858"/>
                </a:solidFill>
                <a:latin typeface="Arial"/>
                <a:cs typeface="Arial"/>
              </a:rPr>
              <a:t>faixa </a:t>
            </a:r>
            <a:r>
              <a:rPr sz="1900" spc="-40" dirty="0">
                <a:solidFill>
                  <a:srgbClr val="585858"/>
                </a:solidFill>
                <a:latin typeface="Arial"/>
                <a:cs typeface="Arial"/>
              </a:rPr>
              <a:t>etária </a:t>
            </a:r>
            <a:r>
              <a:rPr sz="1900" spc="-105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900" spc="-3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900" spc="-135" dirty="0">
                <a:solidFill>
                  <a:srgbClr val="585858"/>
                </a:solidFill>
                <a:latin typeface="Arial"/>
                <a:cs typeface="Arial"/>
              </a:rPr>
              <a:t>sexo</a:t>
            </a:r>
            <a:endParaRPr sz="19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449823" y="5728715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0" y="111252"/>
                </a:moveTo>
                <a:lnTo>
                  <a:pt x="111251" y="111252"/>
                </a:lnTo>
                <a:lnTo>
                  <a:pt x="111251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600827" y="5628538"/>
            <a:ext cx="6845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90" dirty="0">
                <a:solidFill>
                  <a:srgbClr val="585858"/>
                </a:solidFill>
                <a:latin typeface="Arial"/>
                <a:cs typeface="Arial"/>
              </a:rPr>
              <a:t>Homem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446520" y="5728715"/>
            <a:ext cx="113030" cy="111760"/>
          </a:xfrm>
          <a:custGeom>
            <a:avLst/>
            <a:gdLst/>
            <a:ahLst/>
            <a:cxnLst/>
            <a:rect l="l" t="t" r="r" b="b"/>
            <a:pathLst>
              <a:path w="113029" h="111760">
                <a:moveTo>
                  <a:pt x="0" y="111252"/>
                </a:moveTo>
                <a:lnTo>
                  <a:pt x="112775" y="111252"/>
                </a:lnTo>
                <a:lnTo>
                  <a:pt x="112775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597777" y="5628538"/>
            <a:ext cx="6305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585858"/>
                </a:solidFill>
                <a:latin typeface="Arial"/>
                <a:cs typeface="Arial"/>
              </a:rPr>
              <a:t>Mu</a:t>
            </a:r>
            <a:r>
              <a:rPr sz="1600" spc="10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1600" spc="-50" dirty="0">
                <a:solidFill>
                  <a:srgbClr val="585858"/>
                </a:solidFill>
                <a:latin typeface="Arial"/>
                <a:cs typeface="Arial"/>
              </a:rPr>
              <a:t>her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1687" y="992124"/>
            <a:ext cx="10800715" cy="830580"/>
          </a:xfrm>
          <a:prstGeom prst="rect">
            <a:avLst/>
          </a:prstGeom>
          <a:solidFill>
            <a:srgbClr val="E1EFD9"/>
          </a:solidFill>
          <a:ln w="9144">
            <a:solidFill>
              <a:srgbClr val="385622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2400" i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participação relativa das negros cresce nas faixas </a:t>
            </a:r>
            <a:r>
              <a:rPr sz="2400" i="1" spc="-10" dirty="0">
                <a:solidFill>
                  <a:srgbClr val="00AF50"/>
                </a:solidFill>
                <a:latin typeface="Arial"/>
                <a:cs typeface="Arial"/>
              </a:rPr>
              <a:t>mais</a:t>
            </a:r>
            <a:r>
              <a:rPr sz="2400" i="1" spc="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jovens.</a:t>
            </a:r>
            <a:endParaRPr sz="2400">
              <a:latin typeface="Arial"/>
              <a:cs typeface="Arial"/>
            </a:endParaRPr>
          </a:p>
          <a:p>
            <a:pPr marL="6985" algn="ctr">
              <a:lnSpc>
                <a:spcPct val="100000"/>
              </a:lnSpc>
            </a:pP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Chega a 61% na faixa de até 24</a:t>
            </a:r>
            <a:r>
              <a:rPr sz="2400" i="1" spc="10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AF50"/>
                </a:solidFill>
                <a:latin typeface="Arial"/>
                <a:cs typeface="Arial"/>
              </a:rPr>
              <a:t>anos.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78553" y="435940"/>
            <a:ext cx="38366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Donos </a:t>
            </a:r>
            <a:r>
              <a:rPr spc="55" dirty="0"/>
              <a:t>de </a:t>
            </a:r>
            <a:r>
              <a:rPr spc="50" dirty="0"/>
              <a:t>Negócio</a:t>
            </a:r>
            <a:r>
              <a:rPr spc="15" dirty="0"/>
              <a:t> </a:t>
            </a:r>
            <a:r>
              <a:rPr sz="1800" spc="25" dirty="0"/>
              <a:t>(*)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1959864" y="2880360"/>
            <a:ext cx="495300" cy="26034"/>
          </a:xfrm>
          <a:custGeom>
            <a:avLst/>
            <a:gdLst/>
            <a:ahLst/>
            <a:cxnLst/>
            <a:rect l="l" t="t" r="r" b="b"/>
            <a:pathLst>
              <a:path w="495300" h="26035">
                <a:moveTo>
                  <a:pt x="0" y="25907"/>
                </a:moveTo>
                <a:lnTo>
                  <a:pt x="495300" y="25907"/>
                </a:lnTo>
                <a:lnTo>
                  <a:pt x="495300" y="0"/>
                </a:lnTo>
                <a:lnTo>
                  <a:pt x="0" y="0"/>
                </a:lnTo>
                <a:lnTo>
                  <a:pt x="0" y="25907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43300" y="2880360"/>
            <a:ext cx="497205" cy="36830"/>
          </a:xfrm>
          <a:custGeom>
            <a:avLst/>
            <a:gdLst/>
            <a:ahLst/>
            <a:cxnLst/>
            <a:rect l="l" t="t" r="r" b="b"/>
            <a:pathLst>
              <a:path w="497204" h="36830">
                <a:moveTo>
                  <a:pt x="0" y="36575"/>
                </a:moveTo>
                <a:lnTo>
                  <a:pt x="496824" y="36575"/>
                </a:lnTo>
                <a:lnTo>
                  <a:pt x="496824" y="0"/>
                </a:lnTo>
                <a:lnTo>
                  <a:pt x="0" y="0"/>
                </a:lnTo>
                <a:lnTo>
                  <a:pt x="0" y="36575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28259" y="2880360"/>
            <a:ext cx="495300" cy="32384"/>
          </a:xfrm>
          <a:custGeom>
            <a:avLst/>
            <a:gdLst/>
            <a:ahLst/>
            <a:cxnLst/>
            <a:rect l="l" t="t" r="r" b="b"/>
            <a:pathLst>
              <a:path w="495300" h="32385">
                <a:moveTo>
                  <a:pt x="0" y="32003"/>
                </a:moveTo>
                <a:lnTo>
                  <a:pt x="495300" y="32003"/>
                </a:lnTo>
                <a:lnTo>
                  <a:pt x="495300" y="0"/>
                </a:lnTo>
                <a:lnTo>
                  <a:pt x="0" y="0"/>
                </a:lnTo>
                <a:lnTo>
                  <a:pt x="0" y="32003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11695" y="2880360"/>
            <a:ext cx="497205" cy="27940"/>
          </a:xfrm>
          <a:custGeom>
            <a:avLst/>
            <a:gdLst/>
            <a:ahLst/>
            <a:cxnLst/>
            <a:rect l="l" t="t" r="r" b="b"/>
            <a:pathLst>
              <a:path w="497204" h="27939">
                <a:moveTo>
                  <a:pt x="0" y="27431"/>
                </a:moveTo>
                <a:lnTo>
                  <a:pt x="496824" y="27431"/>
                </a:lnTo>
                <a:lnTo>
                  <a:pt x="496824" y="0"/>
                </a:lnTo>
                <a:lnTo>
                  <a:pt x="0" y="0"/>
                </a:lnTo>
                <a:lnTo>
                  <a:pt x="0" y="27431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96656" y="2880360"/>
            <a:ext cx="495300" cy="29209"/>
          </a:xfrm>
          <a:custGeom>
            <a:avLst/>
            <a:gdLst/>
            <a:ahLst/>
            <a:cxnLst/>
            <a:rect l="l" t="t" r="r" b="b"/>
            <a:pathLst>
              <a:path w="495300" h="29210">
                <a:moveTo>
                  <a:pt x="0" y="28955"/>
                </a:moveTo>
                <a:lnTo>
                  <a:pt x="495300" y="28955"/>
                </a:lnTo>
                <a:lnTo>
                  <a:pt x="495300" y="0"/>
                </a:lnTo>
                <a:lnTo>
                  <a:pt x="0" y="0"/>
                </a:lnTo>
                <a:lnTo>
                  <a:pt x="0" y="28955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880092" y="2880360"/>
            <a:ext cx="497205" cy="41275"/>
          </a:xfrm>
          <a:custGeom>
            <a:avLst/>
            <a:gdLst/>
            <a:ahLst/>
            <a:cxnLst/>
            <a:rect l="l" t="t" r="r" b="b"/>
            <a:pathLst>
              <a:path w="497204" h="41275">
                <a:moveTo>
                  <a:pt x="0" y="41148"/>
                </a:moveTo>
                <a:lnTo>
                  <a:pt x="496824" y="41148"/>
                </a:lnTo>
                <a:lnTo>
                  <a:pt x="496824" y="0"/>
                </a:lnTo>
                <a:lnTo>
                  <a:pt x="0" y="0"/>
                </a:lnTo>
                <a:lnTo>
                  <a:pt x="0" y="41148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15796" y="5209032"/>
            <a:ext cx="9505315" cy="0"/>
          </a:xfrm>
          <a:custGeom>
            <a:avLst/>
            <a:gdLst/>
            <a:ahLst/>
            <a:cxnLst/>
            <a:rect l="l" t="t" r="r" b="b"/>
            <a:pathLst>
              <a:path w="9505315">
                <a:moveTo>
                  <a:pt x="0" y="0"/>
                </a:moveTo>
                <a:lnTo>
                  <a:pt x="9505188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959864" y="4322064"/>
            <a:ext cx="495300" cy="88265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969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38%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43300" y="4227576"/>
            <a:ext cx="497205" cy="97726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5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42%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28259" y="4132326"/>
            <a:ext cx="495300" cy="107251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50">
              <a:latin typeface="Times New Roman"/>
              <a:cs typeface="Times New Roman"/>
            </a:endParaRPr>
          </a:p>
          <a:p>
            <a:pPr marL="93345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11695" y="4132326"/>
            <a:ext cx="497205" cy="107251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96656" y="4006596"/>
            <a:ext cx="495300" cy="119824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>
              <a:latin typeface="Times New Roman"/>
              <a:cs typeface="Times New Roman"/>
            </a:endParaRPr>
          </a:p>
          <a:p>
            <a:pPr marL="93345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880092" y="3930396"/>
            <a:ext cx="497205" cy="127444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94615">
              <a:lnSpc>
                <a:spcPct val="100000"/>
              </a:lnSpc>
              <a:spcBef>
                <a:spcPts val="90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59864" y="2909125"/>
            <a:ext cx="495300" cy="141351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61%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43300" y="2914459"/>
            <a:ext cx="497205" cy="131318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  <a:spcBef>
                <a:spcPts val="1040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28259" y="2912173"/>
            <a:ext cx="495300" cy="122047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Times New Roman"/>
              <a:cs typeface="Times New Roman"/>
            </a:endParaRPr>
          </a:p>
          <a:p>
            <a:pPr marL="93345">
              <a:lnSpc>
                <a:spcPct val="100000"/>
              </a:lnSpc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53%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711695" y="2909887"/>
            <a:ext cx="497205" cy="122301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52%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96656" y="2910649"/>
            <a:ext cx="495300" cy="1096010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50">
              <a:latin typeface="Times New Roman"/>
              <a:cs typeface="Times New Roman"/>
            </a:endParaRPr>
          </a:p>
          <a:p>
            <a:pPr marL="93345">
              <a:lnSpc>
                <a:spcPct val="100000"/>
              </a:lnSpc>
              <a:spcBef>
                <a:spcPts val="5"/>
              </a:spcBef>
            </a:pPr>
            <a:r>
              <a:rPr sz="1400" spc="-135" dirty="0">
                <a:solidFill>
                  <a:srgbClr val="404040"/>
                </a:solidFill>
                <a:latin typeface="Arial"/>
                <a:cs typeface="Arial"/>
              </a:rPr>
              <a:t>47%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880092" y="2916745"/>
            <a:ext cx="497205" cy="1014094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>
              <a:latin typeface="Times New Roman"/>
              <a:cs typeface="Times New Roman"/>
            </a:endParaRPr>
          </a:p>
          <a:p>
            <a:pPr marL="94615">
              <a:lnSpc>
                <a:spcPct val="100000"/>
              </a:lnSpc>
              <a:spcBef>
                <a:spcPts val="5"/>
              </a:spcBef>
            </a:pPr>
            <a:r>
              <a:rPr sz="1400" spc="-130" dirty="0">
                <a:solidFill>
                  <a:srgbClr val="404040"/>
                </a:solidFill>
                <a:latin typeface="Arial"/>
                <a:cs typeface="Arial"/>
              </a:rPr>
              <a:t>43%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86101" y="2616200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70553" y="2608833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54878" y="2607056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39204" y="2617088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23529" y="2617977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008234" y="2611374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60" dirty="0">
                <a:solidFill>
                  <a:srgbClr val="404040"/>
                </a:solidFill>
                <a:latin typeface="Arial"/>
                <a:cs typeface="Arial"/>
              </a:rPr>
              <a:t>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768220" y="5301741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Até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24</a:t>
            </a:r>
            <a:r>
              <a:rPr sz="1400" spc="-1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90" dirty="0">
                <a:solidFill>
                  <a:srgbClr val="585858"/>
                </a:solidFill>
                <a:latin typeface="Arial"/>
                <a:cs typeface="Arial"/>
              </a:rPr>
              <a:t>anos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516629" y="5301741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25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100954" y="5301741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35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44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685280" y="5301741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45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54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269605" y="5301741"/>
            <a:ext cx="5524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55 </a:t>
            </a:r>
            <a:r>
              <a:rPr sz="1400" spc="-11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400" spc="-1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64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848850" y="5301741"/>
            <a:ext cx="5638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65 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ou</a:t>
            </a:r>
            <a:r>
              <a:rPr sz="1400" spc="-1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585858"/>
                </a:solidFill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774563" y="1989200"/>
            <a:ext cx="78676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-185" dirty="0">
                <a:solidFill>
                  <a:srgbClr val="585858"/>
                </a:solidFill>
                <a:latin typeface="Arial"/>
                <a:cs typeface="Arial"/>
              </a:rPr>
              <a:t>Ra</a:t>
            </a:r>
            <a:r>
              <a:rPr sz="1650" spc="-165" dirty="0">
                <a:solidFill>
                  <a:srgbClr val="585858"/>
                </a:solidFill>
                <a:latin typeface="Arial"/>
                <a:cs typeface="Arial"/>
              </a:rPr>
              <a:t>ç</a:t>
            </a:r>
            <a:r>
              <a:rPr sz="1650" spc="5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1650" spc="-15" dirty="0">
                <a:solidFill>
                  <a:srgbClr val="585858"/>
                </a:solidFill>
                <a:latin typeface="Arial"/>
                <a:cs typeface="Arial"/>
              </a:rPr>
              <a:t>/</a:t>
            </a:r>
            <a:r>
              <a:rPr sz="1650" spc="-130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1650" spc="-5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endParaRPr sz="165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123688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59"/>
                </a:moveTo>
                <a:lnTo>
                  <a:pt x="97536" y="99059"/>
                </a:lnTo>
                <a:lnTo>
                  <a:pt x="97536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253354" y="5787339"/>
            <a:ext cx="5238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85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1400" spc="-70" dirty="0">
                <a:solidFill>
                  <a:srgbClr val="585858"/>
                </a:solidFill>
                <a:latin typeface="Arial"/>
                <a:cs typeface="Arial"/>
              </a:rPr>
              <a:t>ranca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916167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89" h="99060">
                <a:moveTo>
                  <a:pt x="0" y="99059"/>
                </a:moveTo>
                <a:lnTo>
                  <a:pt x="97536" y="99059"/>
                </a:lnTo>
                <a:lnTo>
                  <a:pt x="97536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046723" y="5787339"/>
            <a:ext cx="459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14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1400" spc="-100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400" spc="-105" dirty="0">
                <a:solidFill>
                  <a:srgbClr val="585858"/>
                </a:solidFill>
                <a:latin typeface="Arial"/>
                <a:cs typeface="Arial"/>
              </a:rPr>
              <a:t>g</a:t>
            </a:r>
            <a:r>
              <a:rPr sz="1400" spc="-45" dirty="0">
                <a:solidFill>
                  <a:srgbClr val="585858"/>
                </a:solidFill>
                <a:latin typeface="Arial"/>
                <a:cs typeface="Arial"/>
              </a:rPr>
              <a:t>ra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646164" y="5876544"/>
            <a:ext cx="97790" cy="99060"/>
          </a:xfrm>
          <a:custGeom>
            <a:avLst/>
            <a:gdLst/>
            <a:ahLst/>
            <a:cxnLst/>
            <a:rect l="l" t="t" r="r" b="b"/>
            <a:pathLst>
              <a:path w="97790" h="99060">
                <a:moveTo>
                  <a:pt x="0" y="99059"/>
                </a:moveTo>
                <a:lnTo>
                  <a:pt x="97535" y="99059"/>
                </a:lnTo>
                <a:lnTo>
                  <a:pt x="97535" y="0"/>
                </a:lnTo>
                <a:lnTo>
                  <a:pt x="0" y="0"/>
                </a:lnTo>
                <a:lnTo>
                  <a:pt x="0" y="99059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6776466" y="5787339"/>
            <a:ext cx="5130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70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1400" spc="-4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1400" spc="4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1400" spc="4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1400" spc="-130" dirty="0">
                <a:solidFill>
                  <a:srgbClr val="585858"/>
                </a:solidFill>
                <a:latin typeface="Arial"/>
                <a:cs typeface="Arial"/>
              </a:rPr>
              <a:t>as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62329" y="6192224"/>
            <a:ext cx="2754630" cy="37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latin typeface="Arial"/>
                <a:cs typeface="Arial"/>
              </a:rPr>
              <a:t>Fonte: </a:t>
            </a:r>
            <a:r>
              <a:rPr sz="1200" spc="-5" dirty="0">
                <a:latin typeface="Arial"/>
                <a:cs typeface="Arial"/>
              </a:rPr>
              <a:t>PNADC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(2018)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Nota: </a:t>
            </a:r>
            <a:r>
              <a:rPr sz="1200" spc="-5" dirty="0">
                <a:latin typeface="Arial"/>
                <a:cs typeface="Arial"/>
              </a:rPr>
              <a:t>(*) Empregadores </a:t>
            </a:r>
            <a:r>
              <a:rPr sz="1200" dirty="0">
                <a:latin typeface="Arial"/>
                <a:cs typeface="Arial"/>
              </a:rPr>
              <a:t>+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Conta-Própria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09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BCAF9FE11FE2B43A1BCFAFEB2251C92" ma:contentTypeVersion="11" ma:contentTypeDescription="Crie um novo documento." ma:contentTypeScope="" ma:versionID="c3863dae508a10abfd77aac665a8598e">
  <xsd:schema xmlns:xsd="http://www.w3.org/2001/XMLSchema" xmlns:xs="http://www.w3.org/2001/XMLSchema" xmlns:p="http://schemas.microsoft.com/office/2006/metadata/properties" xmlns:ns3="a25211fc-9ac4-4418-8892-63c9a919ea8f" xmlns:ns4="5cdbc2f4-b5aa-49a9-b7f8-0d4359d07924" targetNamespace="http://schemas.microsoft.com/office/2006/metadata/properties" ma:root="true" ma:fieldsID="98aaef4d2491bcdd74c7902b0abe9174" ns3:_="" ns4:_="">
    <xsd:import namespace="a25211fc-9ac4-4418-8892-63c9a919ea8f"/>
    <xsd:import namespace="5cdbc2f4-b5aa-49a9-b7f8-0d4359d0792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5211fc-9ac4-4418-8892-63c9a919ea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Dica de Compartilhamento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bc2f4-b5aa-49a9-b7f8-0d4359d079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796C54-BE25-43E5-97C8-C381FBA523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5211fc-9ac4-4418-8892-63c9a919ea8f"/>
    <ds:schemaRef ds:uri="5cdbc2f4-b5aa-49a9-b7f8-0d4359d079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530572-E344-42D6-AA53-F609EEAC8B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582F58-E220-471F-941E-46B599580DB2}">
  <ds:schemaRefs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a25211fc-9ac4-4418-8892-63c9a919ea8f"/>
    <ds:schemaRef ds:uri="http://schemas.openxmlformats.org/package/2006/metadata/core-properties"/>
    <ds:schemaRef ds:uri="5cdbc2f4-b5aa-49a9-b7f8-0d4359d0792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4336</Words>
  <Application>Microsoft Office PowerPoint</Application>
  <PresentationFormat>Widescreen</PresentationFormat>
  <Paragraphs>1192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4" baseType="lpstr">
      <vt:lpstr>Arial</vt:lpstr>
      <vt:lpstr>Calibri</vt:lpstr>
      <vt:lpstr>Times New Roman</vt:lpstr>
      <vt:lpstr>Trebuchet MS</vt:lpstr>
      <vt:lpstr>Office Theme</vt:lpstr>
      <vt:lpstr>Relatório especial</vt:lpstr>
      <vt:lpstr>Características do estudo</vt:lpstr>
      <vt:lpstr>Empreendedorismo 18-24 anos no mundo (GEM)</vt:lpstr>
      <vt:lpstr>Empreendedorismo 54-65 anos no mundo (GEM)</vt:lpstr>
      <vt:lpstr>Empreendedorismo por Oportunidade (GEM)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Donos de Negócio (*)</vt:lpstr>
      <vt:lpstr>Empresários (*)</vt:lpstr>
      <vt:lpstr>Empresários (*)</vt:lpstr>
      <vt:lpstr>MEI (*)</vt:lpstr>
      <vt:lpstr>MEI (*)</vt:lpstr>
      <vt:lpstr>MEI (*)</vt:lpstr>
      <vt:lpstr>MEI (*)</vt:lpstr>
      <vt:lpstr>Resumo</vt:lpstr>
      <vt:lpstr>Bibliografia utilizada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Viegas</dc:creator>
  <cp:lastModifiedBy>Getulio Vaz</cp:lastModifiedBy>
  <cp:revision>1</cp:revision>
  <dcterms:created xsi:type="dcterms:W3CDTF">2019-10-30T19:18:35Z</dcterms:created>
  <dcterms:modified xsi:type="dcterms:W3CDTF">2019-10-30T19:26:37Z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2019-04-04T00:00:00Z</vt:filetime>
  </property>
  <property fmtid="{D5CDD505-2E9C-101B-9397-08002B2CF9AE}" pid="3" name="Creator">
    <vt:lpwstr>Microsoft® PowerPoint® para Office 365</vt:lpwstr>
  </property>
  <property fmtid="{D5CDD505-2E9C-101B-9397-08002B2CF9AE}" pid="4" name="LastSaved">
    <vt:filetime>2019-10-30T00:00:00Z</vt:filetime>
  </property>
  <property fmtid="{D5CDD505-2E9C-101B-9397-08002B2CF9AE}" pid="5" name="ContentTypeId">
    <vt:lpwstr>0x010100BBCAF9FE11FE2B43A1BCFAFEB2251C92</vt:lpwstr>
  </property>
</Properties>
</file>