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0" r:id="rId3"/>
    <p:sldId id="317" r:id="rId4"/>
    <p:sldId id="414" r:id="rId5"/>
    <p:sldId id="415" r:id="rId6"/>
    <p:sldId id="353" r:id="rId7"/>
    <p:sldId id="437" r:id="rId8"/>
    <p:sldId id="325" r:id="rId9"/>
    <p:sldId id="371" r:id="rId10"/>
    <p:sldId id="359" r:id="rId11"/>
    <p:sldId id="358" r:id="rId12"/>
    <p:sldId id="361" r:id="rId13"/>
    <p:sldId id="372" r:id="rId14"/>
    <p:sldId id="440" r:id="rId15"/>
    <p:sldId id="441" r:id="rId16"/>
    <p:sldId id="442" r:id="rId17"/>
    <p:sldId id="379" r:id="rId18"/>
    <p:sldId id="334" r:id="rId19"/>
    <p:sldId id="376" r:id="rId20"/>
    <p:sldId id="339" r:id="rId21"/>
    <p:sldId id="340" r:id="rId22"/>
    <p:sldId id="342" r:id="rId23"/>
    <p:sldId id="343" r:id="rId24"/>
    <p:sldId id="344" r:id="rId25"/>
    <p:sldId id="345" r:id="rId26"/>
    <p:sldId id="346" r:id="rId27"/>
    <p:sldId id="439" r:id="rId28"/>
    <p:sldId id="387" r:id="rId29"/>
    <p:sldId id="443" r:id="rId30"/>
    <p:sldId id="347" r:id="rId31"/>
    <p:sldId id="444" r:id="rId32"/>
  </p:sldIdLst>
  <p:sldSz cx="9144000" cy="6858000" type="screen4x3"/>
  <p:notesSz cx="6718300" cy="9855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A54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668" autoAdjust="0"/>
  </p:normalViewPr>
  <p:slideViewPr>
    <p:cSldViewPr>
      <p:cViewPr>
        <p:scale>
          <a:sx n="84" d="100"/>
          <a:sy n="84" d="100"/>
        </p:scale>
        <p:origin x="-576" y="198"/>
      </p:cViewPr>
      <p:guideLst>
        <p:guide orient="horz" pos="4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hais%20Sayuri%20Endo\Downloads\Desktop\Consolida&#231;&#227;o%20Cni\121203%20-%20Consolida&#231;&#227;o%20dos%20Dados%20(coletado%20&#224;s%2018%20horas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ao:Desktop:SESI:SESI%20DADOS:IDEB%20SESI%2020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ao:Desktop:SESI:SESI%20DADOS:IDEB%20SESI%202011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634478405388"/>
          <c:y val="3.0794638338244598E-2"/>
          <c:w val="0.60397074927139305"/>
          <c:h val="0.93841072332351105"/>
        </c:manualLayout>
      </c:layout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A48C7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8F6B75"/>
              </a:solidFill>
            </c:spPr>
          </c:dPt>
          <c:dPt>
            <c:idx val="3"/>
            <c:spPr>
              <a:solidFill>
                <a:srgbClr val="EBB64B"/>
              </a:solidFill>
            </c:spPr>
          </c:dPt>
          <c:dPt>
            <c:idx val="4"/>
            <c:spPr>
              <a:solidFill>
                <a:srgbClr val="A48C70"/>
              </a:solidFill>
            </c:spPr>
          </c:dPt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8F6B75"/>
              </a:solidFill>
            </c:spPr>
          </c:dPt>
          <c:dPt>
            <c:idx val="7"/>
            <c:spPr>
              <a:solidFill>
                <a:srgbClr val="EBB64B"/>
              </a:solidFill>
            </c:spPr>
          </c:dPt>
          <c:dPt>
            <c:idx val="8"/>
            <c:spPr>
              <a:solidFill>
                <a:srgbClr val="A48C70"/>
              </a:solidFill>
            </c:spPr>
          </c:dPt>
          <c:dPt>
            <c:idx val="9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0"/>
            <c:spPr>
              <a:solidFill>
                <a:srgbClr val="8F6B75"/>
              </a:solidFill>
            </c:spPr>
          </c:dPt>
          <c:dLbls>
            <c:dLbl>
              <c:idx val="0"/>
              <c:layout>
                <c:manualLayout>
                  <c:x val="0.1822482687108845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3,26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8812724512091344"/>
                  <c:y val="2.449573504178559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3,57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20870366255601241"/>
                  <c:y val="-7.348720512535679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4,20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21311289486353421"/>
                  <c:y val="-4.8991470083570125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4,33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21458263896604104"/>
                  <c:y val="-2.449573504178559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4,53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229280079991112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4,82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4103803281117012"/>
                  <c:y val="-9.7982940167141465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5,28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.23956828870866259"/>
                  <c:y val="-7.348720512535679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5,29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27190254323593732"/>
                  <c:y val="-4.8991470083571123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6,00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29394882050142601"/>
                  <c:y val="-2.449573504178559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6,60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0.3106115524201007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7,08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'Frequência Fatores Chave'!$I$17:$I$27</c:f>
              <c:strCache>
                <c:ptCount val="11"/>
                <c:pt idx="0">
                  <c:v>Escala de Produção </c:v>
                </c:pt>
                <c:pt idx="1">
                  <c:v>Estrutura Industrial </c:v>
                </c:pt>
                <c:pt idx="2">
                  <c:v>Financiamento</c:v>
                </c:pt>
                <c:pt idx="3">
                  <c:v>Segurança Jurídica e Burocracia</c:v>
                </c:pt>
                <c:pt idx="4">
                  <c:v>Eficiência do Estado </c:v>
                </c:pt>
                <c:pt idx="5">
                  <c:v>Ambiente Macroeconômico </c:v>
                </c:pt>
                <c:pt idx="6">
                  <c:v>Relações do Trabalho </c:v>
                </c:pt>
                <c:pt idx="7">
                  <c:v>Inovação</c:v>
                </c:pt>
                <c:pt idx="8">
                  <c:v>Infraestrutura</c:v>
                </c:pt>
                <c:pt idx="9">
                  <c:v>Tributação</c:v>
                </c:pt>
                <c:pt idx="10">
                  <c:v>Educação</c:v>
                </c:pt>
              </c:strCache>
            </c:strRef>
          </c:cat>
          <c:val>
            <c:numRef>
              <c:f>'Frequência Fatores Chave'!$J$17:$J$27</c:f>
              <c:numCache>
                <c:formatCode>#.#00%</c:formatCode>
                <c:ptCount val="11"/>
                <c:pt idx="0">
                  <c:v>6.4602064602064593E-2</c:v>
                </c:pt>
                <c:pt idx="1">
                  <c:v>6.9264069264069222E-2</c:v>
                </c:pt>
                <c:pt idx="2">
                  <c:v>7.8921078921078927E-2</c:v>
                </c:pt>
                <c:pt idx="3">
                  <c:v>8.0808080808080843E-2</c:v>
                </c:pt>
                <c:pt idx="4">
                  <c:v>8.3916083916084266E-2</c:v>
                </c:pt>
                <c:pt idx="5">
                  <c:v>8.8189588189588206E-2</c:v>
                </c:pt>
                <c:pt idx="6">
                  <c:v>9.5238095238095705E-2</c:v>
                </c:pt>
                <c:pt idx="7">
                  <c:v>9.5404595404595546E-2</c:v>
                </c:pt>
                <c:pt idx="8">
                  <c:v>0.10606060606060633</c:v>
                </c:pt>
                <c:pt idx="9">
                  <c:v>0.11516261516261538</c:v>
                </c:pt>
                <c:pt idx="10">
                  <c:v>0.12243312243312351</c:v>
                </c:pt>
              </c:numCache>
            </c:numRef>
          </c:val>
        </c:ser>
        <c:dLbls>
          <c:showVal val="1"/>
        </c:dLbls>
        <c:gapWidth val="20"/>
        <c:overlap val="100"/>
        <c:axId val="38966400"/>
        <c:axId val="38981632"/>
      </c:barChart>
      <c:catAx>
        <c:axId val="389664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cap="small" baseline="0"/>
            </a:pPr>
            <a:endParaRPr lang="pt-BR"/>
          </a:p>
        </c:txPr>
        <c:crossAx val="38981632"/>
        <c:crosses val="autoZero"/>
        <c:auto val="1"/>
        <c:lblAlgn val="ctr"/>
        <c:lblOffset val="100"/>
      </c:catAx>
      <c:valAx>
        <c:axId val="38981632"/>
        <c:scaling>
          <c:orientation val="minMax"/>
        </c:scaling>
        <c:delete val="1"/>
        <c:axPos val="b"/>
        <c:numFmt formatCode="#.#00%" sourceLinked="1"/>
        <c:majorTickMark val="none"/>
        <c:tickLblPos val="none"/>
        <c:crossAx val="3896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5947810242727931"/>
          <c:y val="5.296801313264058E-2"/>
          <c:w val="0.66929107935582388"/>
          <c:h val="0.79334551908025541"/>
        </c:manualLayout>
      </c:layout>
      <c:bar3D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Percentual que concorda que os jovens estão adequadamente preparados</c:v>
                </c:pt>
              </c:strCache>
            </c:strRef>
          </c:tx>
          <c:dLbls>
            <c:dLbl>
              <c:idx val="0"/>
              <c:layout>
                <c:manualLayout>
                  <c:x val="1.469237832874196E-2"/>
                  <c:y val="-2.4922118380062312E-2"/>
                </c:manualLayout>
              </c:layout>
              <c:showVal val="1"/>
            </c:dLbl>
            <c:dLbl>
              <c:idx val="1"/>
              <c:layout>
                <c:manualLayout>
                  <c:x val="1.285583103764922E-2"/>
                  <c:y val="-1.2461059190031184E-2"/>
                </c:manualLayout>
              </c:layout>
              <c:showVal val="1"/>
            </c:dLbl>
            <c:dLbl>
              <c:idx val="2"/>
              <c:layout>
                <c:manualLayout>
                  <c:x val="1.1019283746556479E-2"/>
                  <c:y val="-2.4922118380062287E-2"/>
                </c:manualLayout>
              </c:layout>
              <c:showVal val="1"/>
            </c:dLbl>
            <c:showVal val="1"/>
          </c:dLbls>
          <c:cat>
            <c:strRef>
              <c:f>Plan1!$A$2:$A$4</c:f>
              <c:strCache>
                <c:ptCount val="3"/>
                <c:pt idx="0">
                  <c:v>Empregadores do Brasil</c:v>
                </c:pt>
                <c:pt idx="1">
                  <c:v>Instituições de Ensino do Brasil</c:v>
                </c:pt>
                <c:pt idx="2">
                  <c:v>Jovens Brasileiros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0.31000000000000055</c:v>
                </c:pt>
                <c:pt idx="1">
                  <c:v>0.67000000000000148</c:v>
                </c:pt>
                <c:pt idx="2">
                  <c:v>0.5</c:v>
                </c:pt>
              </c:numCache>
            </c:numRef>
          </c:val>
        </c:ser>
        <c:shape val="box"/>
        <c:axId val="67841024"/>
        <c:axId val="36008704"/>
        <c:axId val="0"/>
      </c:bar3DChart>
      <c:catAx>
        <c:axId val="67841024"/>
        <c:scaling>
          <c:orientation val="minMax"/>
        </c:scaling>
        <c:axPos val="l"/>
        <c:tickLblPos val="nextTo"/>
        <c:crossAx val="36008704"/>
        <c:crosses val="autoZero"/>
        <c:auto val="1"/>
        <c:lblAlgn val="ctr"/>
        <c:lblOffset val="100"/>
      </c:catAx>
      <c:valAx>
        <c:axId val="36008704"/>
        <c:scaling>
          <c:orientation val="minMax"/>
        </c:scaling>
        <c:delete val="1"/>
        <c:axPos val="b"/>
        <c:numFmt formatCode="0%" sourceLinked="1"/>
        <c:tickLblPos val="none"/>
        <c:crossAx val="67841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  <a:latin typeface="Arial Narrow" pitchFamily="34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Sheet3!$F$5</c:f>
              <c:strCache>
                <c:ptCount val="1"/>
                <c:pt idx="0">
                  <c:v>2011</c:v>
                </c:pt>
              </c:strCache>
            </c:strRef>
          </c:tx>
          <c:dPt>
            <c:idx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1"/>
            <c:spPr>
              <a:solidFill>
                <a:srgbClr val="9BBB59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Sheet3!$B$6:$B$11</c:f>
              <c:strCache>
                <c:ptCount val="6"/>
                <c:pt idx="0">
                  <c:v>Média Brasil</c:v>
                </c:pt>
                <c:pt idx="1">
                  <c:v>SESI</c:v>
                </c:pt>
                <c:pt idx="2">
                  <c:v>Privada</c:v>
                </c:pt>
                <c:pt idx="3">
                  <c:v>Federal</c:v>
                </c:pt>
                <c:pt idx="4">
                  <c:v>Estadual</c:v>
                </c:pt>
                <c:pt idx="5">
                  <c:v>Municipal</c:v>
                </c:pt>
              </c:strCache>
            </c:strRef>
          </c:cat>
          <c:val>
            <c:numRef>
              <c:f>Sheet3!$F$6:$F$11</c:f>
              <c:numCache>
                <c:formatCode>General</c:formatCode>
                <c:ptCount val="6"/>
                <c:pt idx="0">
                  <c:v>5</c:v>
                </c:pt>
                <c:pt idx="1">
                  <c:v>7.1</c:v>
                </c:pt>
                <c:pt idx="2">
                  <c:v>6.5</c:v>
                </c:pt>
                <c:pt idx="3">
                  <c:v>5.7</c:v>
                </c:pt>
                <c:pt idx="4">
                  <c:v>5.0999999999999996</c:v>
                </c:pt>
                <c:pt idx="5">
                  <c:v>4.7</c:v>
                </c:pt>
              </c:numCache>
            </c:numRef>
          </c:val>
        </c:ser>
        <c:gapWidth val="71"/>
        <c:axId val="38971648"/>
        <c:axId val="39051648"/>
      </c:barChart>
      <c:catAx>
        <c:axId val="38971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/>
                  <a:t>Dependência </a:t>
                </a:r>
                <a:r>
                  <a:rPr lang="pt-BR" sz="1400" dirty="0" smtClean="0"/>
                  <a:t>Administrativa</a:t>
                </a:r>
                <a:endParaRPr lang="pt-BR" sz="1400" dirty="0"/>
              </a:p>
            </c:rich>
          </c:tx>
          <c:layout>
            <c:manualLayout>
              <c:xMode val="edge"/>
              <c:yMode val="edge"/>
              <c:x val="0.41809731553826002"/>
              <c:y val="0.9330855018587359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39051648"/>
        <c:crosses val="autoZero"/>
        <c:auto val="1"/>
        <c:lblAlgn val="ctr"/>
        <c:lblOffset val="100"/>
      </c:catAx>
      <c:valAx>
        <c:axId val="390516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IDEB</a:t>
                </a:r>
              </a:p>
            </c:rich>
          </c:tx>
          <c:layout>
            <c:manualLayout>
              <c:xMode val="edge"/>
              <c:yMode val="edge"/>
              <c:x val="9.6525096525097737E-3"/>
              <c:y val="0.38104147762198931"/>
            </c:manualLayout>
          </c:layout>
        </c:title>
        <c:numFmt formatCode="General" sourceLinked="1"/>
        <c:tickLblPos val="nextTo"/>
        <c:crossAx val="38971648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Sheet3!$G$5</c:f>
              <c:strCache>
                <c:ptCount val="1"/>
                <c:pt idx="0">
                  <c:v>2011</c:v>
                </c:pt>
              </c:strCache>
            </c:strRef>
          </c:tx>
          <c:dPt>
            <c:idx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1"/>
            <c:spPr>
              <a:solidFill>
                <a:srgbClr val="9BBB59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Sheet3!$B$6:$B$11</c:f>
              <c:strCache>
                <c:ptCount val="6"/>
                <c:pt idx="0">
                  <c:v>Média Brasil</c:v>
                </c:pt>
                <c:pt idx="1">
                  <c:v>SESI</c:v>
                </c:pt>
                <c:pt idx="2">
                  <c:v>Privada</c:v>
                </c:pt>
                <c:pt idx="3">
                  <c:v>Federal</c:v>
                </c:pt>
                <c:pt idx="4">
                  <c:v>Estadual</c:v>
                </c:pt>
                <c:pt idx="5">
                  <c:v>Municipal</c:v>
                </c:pt>
              </c:strCache>
            </c:strRef>
          </c:cat>
          <c:val>
            <c:numRef>
              <c:f>Sheet3!$G$6:$G$11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6.1</c:v>
                </c:pt>
                <c:pt idx="2">
                  <c:v>6</c:v>
                </c:pt>
                <c:pt idx="3">
                  <c:v>6.1</c:v>
                </c:pt>
                <c:pt idx="4">
                  <c:v>3.9</c:v>
                </c:pt>
                <c:pt idx="5">
                  <c:v>3.8</c:v>
                </c:pt>
              </c:numCache>
            </c:numRef>
          </c:val>
        </c:ser>
        <c:gapWidth val="71"/>
        <c:axId val="39118336"/>
        <c:axId val="39120256"/>
      </c:barChart>
      <c:catAx>
        <c:axId val="39118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pt-BR" sz="1600" dirty="0"/>
                  <a:t>Dependência </a:t>
                </a:r>
                <a:r>
                  <a:rPr lang="pt-BR" sz="1600" dirty="0" smtClean="0"/>
                  <a:t>Administrativa</a:t>
                </a:r>
                <a:endParaRPr lang="pt-BR" sz="1600" dirty="0"/>
              </a:p>
            </c:rich>
          </c:tx>
          <c:layout>
            <c:manualLayout>
              <c:xMode val="edge"/>
              <c:yMode val="edge"/>
              <c:x val="0.41809731553826002"/>
              <c:y val="0.9330855018587359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39120256"/>
        <c:crosses val="autoZero"/>
        <c:auto val="1"/>
        <c:lblAlgn val="ctr"/>
        <c:lblOffset val="100"/>
      </c:catAx>
      <c:valAx>
        <c:axId val="391202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IDEB</a:t>
                </a:r>
              </a:p>
            </c:rich>
          </c:tx>
          <c:layout>
            <c:manualLayout>
              <c:xMode val="edge"/>
              <c:yMode val="edge"/>
              <c:x val="9.6525096525097703E-3"/>
              <c:y val="0.38104147762198931"/>
            </c:manualLayout>
          </c:layout>
        </c:title>
        <c:numFmt formatCode="General" sourceLinked="1"/>
        <c:tickLblPos val="nextTo"/>
        <c:crossAx val="39118336"/>
        <c:crosses val="autoZero"/>
        <c:crossBetween val="between"/>
      </c:valAx>
    </c:plotArea>
    <c:plotVisOnly val="1"/>
    <c:dispBlanksAs val="gap"/>
  </c:chart>
  <c:externalData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33D40-F75F-43A7-8ECA-6AD8076F753F}" type="doc">
      <dgm:prSet loTypeId="urn:microsoft.com/office/officeart/2005/8/layout/lProcess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0F425DA0-1519-49FC-86C8-FA279788C64E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4000" b="1" dirty="0" smtClean="0">
              <a:latin typeface="Arial Narrow" pitchFamily="34" charset="0"/>
            </a:rPr>
            <a:t>Sair de</a:t>
          </a:r>
          <a:endParaRPr lang="pt-BR" sz="4000" b="1" dirty="0">
            <a:latin typeface="Arial Narrow" pitchFamily="34" charset="0"/>
          </a:endParaRPr>
        </a:p>
      </dgm:t>
    </dgm:pt>
    <dgm:pt modelId="{D2C4B1E7-5DBD-487E-8DF3-AD0A9C7C2503}" type="parTrans" cxnId="{7E8979C1-A304-42A7-B329-E441411558A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F5556424-F0AF-4E91-ADD1-67F8C913D06D}" type="sibTrans" cxnId="{7E8979C1-A304-42A7-B329-E441411558A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677AEC3E-D8A0-4EBE-8B7E-93AE8A8FBB05}">
      <dgm:prSet phldrT="[Texto]"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 Narrow" pitchFamily="34" charset="0"/>
            </a:rPr>
            <a:t>Conteúdo enciclopédico</a:t>
          </a:r>
          <a:endParaRPr lang="pt-BR" sz="2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A86B63A-2B57-4202-AD6B-658A19E7E318}" type="parTrans" cxnId="{170DA058-7D0C-47E8-A585-970CCB440E7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B935407A-1ABE-414F-88ED-10FAC6683F09}" type="sibTrans" cxnId="{170DA058-7D0C-47E8-A585-970CCB440E7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5DF651E9-E06C-45EB-B4EB-6D64AD3E3570}">
      <dgm:prSet phldrT="[Texto]"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 Narrow" pitchFamily="34" charset="0"/>
            </a:rPr>
            <a:t>Ênfase na memória</a:t>
          </a:r>
          <a:endParaRPr lang="pt-BR" sz="2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86EC97B-EA17-4EAD-94E8-E01AC30464CF}" type="parTrans" cxnId="{037099AF-354D-4B55-814D-EEEC54A0C55C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F386C068-2AFD-4063-911F-7621B18E42DF}" type="sibTrans" cxnId="{037099AF-354D-4B55-814D-EEEC54A0C55C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C8FBAC07-E220-4685-BAEC-D8F7F645ECE0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4000" b="1" dirty="0" smtClean="0">
              <a:solidFill>
                <a:schemeClr val="tx1"/>
              </a:solidFill>
              <a:latin typeface="Arial Narrow" pitchFamily="34" charset="0"/>
            </a:rPr>
            <a:t>Para</a:t>
          </a:r>
          <a:endParaRPr lang="pt-BR" sz="4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147DF1D-1FB4-4FFD-85F8-CD7B59559EBC}" type="parTrans" cxnId="{B9795EBE-D3D0-4B13-92C7-C479233670EC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66E733E7-2C81-4011-A2DA-6A4240029493}" type="sibTrans" cxnId="{B9795EBE-D3D0-4B13-92C7-C479233670EC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7C9B49DE-C9D3-4B10-92D1-587A8D37AEF3}">
      <dgm:prSet phldrT="[Texto]"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100" b="1" dirty="0" smtClean="0">
              <a:solidFill>
                <a:schemeClr val="tx1"/>
              </a:solidFill>
              <a:latin typeface="Arial Narrow" pitchFamily="34" charset="0"/>
            </a:rPr>
            <a:t>Conteúdo significativo</a:t>
          </a:r>
          <a:endParaRPr lang="pt-BR" sz="21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00BE238-0462-49E7-9B9C-16E9FA8658A2}" type="parTrans" cxnId="{DA4CE9DF-205D-4639-83D0-9AFC0682BF9B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065A2F50-FE76-4EF6-82E8-27DD3FC44211}" type="sibTrans" cxnId="{DA4CE9DF-205D-4639-83D0-9AFC0682BF9B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8DFDA0C1-C0FF-42C3-971C-85D07357C542}">
      <dgm:prSet phldrT="[Texto]"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100" b="1" dirty="0" smtClean="0">
              <a:solidFill>
                <a:schemeClr val="tx1"/>
              </a:solidFill>
              <a:latin typeface="Arial Narrow" pitchFamily="34" charset="0"/>
            </a:rPr>
            <a:t>Desenvolver habilidades e competências</a:t>
          </a:r>
          <a:endParaRPr lang="pt-BR" sz="21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DAA7A10-09B8-4DAD-B9E3-E4B0D0197309}" type="parTrans" cxnId="{387DF6B5-4455-4A50-BE93-3931D63627A3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587B7B66-D2C6-41BB-9AD6-0B973AA0ABDC}" type="sibTrans" cxnId="{387DF6B5-4455-4A50-BE93-3931D63627A3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68767804-2672-4459-AC73-3F771BD0C900}">
      <dgm:prSet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 Narrow" pitchFamily="34" charset="0"/>
            </a:rPr>
            <a:t>Ensino cartesiano</a:t>
          </a:r>
          <a:endParaRPr lang="pt-BR" sz="2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C2F8E36-0B68-4E71-ABE2-F08EFE9F5BFA}" type="parTrans" cxnId="{EBE6C146-B83A-4D52-B99B-C7D83B6AEEE7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765ADF7C-A76B-453A-B6B3-C36D2D89DB39}" type="sibTrans" cxnId="{EBE6C146-B83A-4D52-B99B-C7D83B6AEEE7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8E55D404-475A-4F17-AC4F-10869AF3F5E7}">
      <dgm:prSet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100" b="1" dirty="0" smtClean="0">
              <a:solidFill>
                <a:schemeClr val="tx1"/>
              </a:solidFill>
              <a:latin typeface="Arial Narrow" pitchFamily="34" charset="0"/>
            </a:rPr>
            <a:t>Associação entre as diversas áreas</a:t>
          </a:r>
          <a:endParaRPr lang="pt-BR" sz="21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779084B-C793-4009-B813-77150456B9D8}" type="parTrans" cxnId="{427AAD5A-26DF-4F3F-97D0-46BD782391DA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1D2B3ACA-9374-400D-B537-B462C9C09C3A}" type="sibTrans" cxnId="{427AAD5A-26DF-4F3F-97D0-46BD782391DA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D19A91F1-41DE-401E-935C-88F58468A245}">
      <dgm:prSet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 Narrow" pitchFamily="34" charset="0"/>
            </a:rPr>
            <a:t>Aula discursiva e giz</a:t>
          </a:r>
          <a:endParaRPr lang="pt-BR" sz="2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61A56E6-3D1E-48F3-8D49-74724047EED5}" type="parTrans" cxnId="{41B74E78-908D-4C93-8DAF-D31435B05D3F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27A0F330-0CD6-423B-BF17-943E6C796B9A}" type="sibTrans" cxnId="{41B74E78-908D-4C93-8DAF-D31435B05D3F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D2B304E4-240E-429C-B7AF-140B4DEF4ACA}">
      <dgm:prSet custT="1"/>
      <dgm:spPr>
        <a:solidFill>
          <a:schemeClr val="bg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100" b="1" dirty="0" smtClean="0">
              <a:solidFill>
                <a:schemeClr val="tx1"/>
              </a:solidFill>
              <a:latin typeface="Arial Narrow" pitchFamily="34" charset="0"/>
            </a:rPr>
            <a:t>Uso de tecnologias, aulas práticas e vivenciais</a:t>
          </a:r>
          <a:endParaRPr lang="pt-BR" sz="21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17FC5C7-44B6-430B-AA84-0BD493115A7D}" type="parTrans" cxnId="{52A5EE2F-B71E-458E-A4A7-8ED456CBD25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3B7E5C50-F633-4128-B078-82990299FFA4}" type="sibTrans" cxnId="{52A5EE2F-B71E-458E-A4A7-8ED456CBD250}">
      <dgm:prSet/>
      <dgm:spPr/>
      <dgm:t>
        <a:bodyPr/>
        <a:lstStyle/>
        <a:p>
          <a:endParaRPr lang="pt-BR" sz="2200">
            <a:latin typeface="Arial Narrow" pitchFamily="34" charset="0"/>
          </a:endParaRPr>
        </a:p>
      </dgm:t>
    </dgm:pt>
    <dgm:pt modelId="{DFB6B3F7-D73F-4B06-B278-2DA63F9C9B50}" type="pres">
      <dgm:prSet presAssocID="{10F33D40-F75F-43A7-8ECA-6AD8076F75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AC685D-E2AB-4FA7-9D62-5BF4C6C343D3}" type="pres">
      <dgm:prSet presAssocID="{0F425DA0-1519-49FC-86C8-FA279788C64E}" presName="compNode" presStyleCnt="0"/>
      <dgm:spPr/>
    </dgm:pt>
    <dgm:pt modelId="{C6B34732-1B96-4F51-A90B-D755F5CB1C10}" type="pres">
      <dgm:prSet presAssocID="{0F425DA0-1519-49FC-86C8-FA279788C64E}" presName="aNode" presStyleLbl="bgShp" presStyleIdx="0" presStyleCnt="2"/>
      <dgm:spPr/>
      <dgm:t>
        <a:bodyPr/>
        <a:lstStyle/>
        <a:p>
          <a:endParaRPr lang="pt-BR"/>
        </a:p>
      </dgm:t>
    </dgm:pt>
    <dgm:pt modelId="{9B6F1E0C-7F79-4199-BF66-DE8BCFE8FEC8}" type="pres">
      <dgm:prSet presAssocID="{0F425DA0-1519-49FC-86C8-FA279788C64E}" presName="textNode" presStyleLbl="bgShp" presStyleIdx="0" presStyleCnt="2"/>
      <dgm:spPr/>
      <dgm:t>
        <a:bodyPr/>
        <a:lstStyle/>
        <a:p>
          <a:endParaRPr lang="pt-BR"/>
        </a:p>
      </dgm:t>
    </dgm:pt>
    <dgm:pt modelId="{CD77DC45-3E2A-4B85-B67E-61F8407DDC40}" type="pres">
      <dgm:prSet presAssocID="{0F425DA0-1519-49FC-86C8-FA279788C64E}" presName="compChildNode" presStyleCnt="0"/>
      <dgm:spPr/>
    </dgm:pt>
    <dgm:pt modelId="{EC0A27EB-7EDB-44F6-B1A6-4626477B7B9C}" type="pres">
      <dgm:prSet presAssocID="{0F425DA0-1519-49FC-86C8-FA279788C64E}" presName="theInnerList" presStyleCnt="0"/>
      <dgm:spPr/>
    </dgm:pt>
    <dgm:pt modelId="{5DDD5849-A4E3-4132-8C73-B7BFD109FB6A}" type="pres">
      <dgm:prSet presAssocID="{677AEC3E-D8A0-4EBE-8B7E-93AE8A8FBB0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B6DF2-432D-4FF4-9578-FA26222BE16C}" type="pres">
      <dgm:prSet presAssocID="{677AEC3E-D8A0-4EBE-8B7E-93AE8A8FBB05}" presName="aSpace2" presStyleCnt="0"/>
      <dgm:spPr/>
    </dgm:pt>
    <dgm:pt modelId="{0C411DBC-0710-47BB-873D-6A89252C8C06}" type="pres">
      <dgm:prSet presAssocID="{5DF651E9-E06C-45EB-B4EB-6D64AD3E3570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0E8E9-C49E-4930-8348-D7BDA1F4C21A}" type="pres">
      <dgm:prSet presAssocID="{5DF651E9-E06C-45EB-B4EB-6D64AD3E3570}" presName="aSpace2" presStyleCnt="0"/>
      <dgm:spPr/>
    </dgm:pt>
    <dgm:pt modelId="{4BE808B0-86A3-48F4-8A65-CF25730B6C29}" type="pres">
      <dgm:prSet presAssocID="{68767804-2672-4459-AC73-3F771BD0C90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A4370B-4B09-4883-BD6C-E63CD447B813}" type="pres">
      <dgm:prSet presAssocID="{68767804-2672-4459-AC73-3F771BD0C900}" presName="aSpace2" presStyleCnt="0"/>
      <dgm:spPr/>
    </dgm:pt>
    <dgm:pt modelId="{375DF5D8-F8F8-481B-AC8D-05A11BAD6FB6}" type="pres">
      <dgm:prSet presAssocID="{D19A91F1-41DE-401E-935C-88F58468A245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006F1C-1CDB-465A-AB21-7177D9D27D3A}" type="pres">
      <dgm:prSet presAssocID="{0F425DA0-1519-49FC-86C8-FA279788C64E}" presName="aSpace" presStyleCnt="0"/>
      <dgm:spPr/>
    </dgm:pt>
    <dgm:pt modelId="{A504FC0F-159D-4AF6-9B7B-7DAC1ABD7FA9}" type="pres">
      <dgm:prSet presAssocID="{C8FBAC07-E220-4685-BAEC-D8F7F645ECE0}" presName="compNode" presStyleCnt="0"/>
      <dgm:spPr/>
    </dgm:pt>
    <dgm:pt modelId="{DE4AA8AE-E46E-4FED-B332-F3EDE90A02EB}" type="pres">
      <dgm:prSet presAssocID="{C8FBAC07-E220-4685-BAEC-D8F7F645ECE0}" presName="aNode" presStyleLbl="bgShp" presStyleIdx="1" presStyleCnt="2"/>
      <dgm:spPr/>
      <dgm:t>
        <a:bodyPr/>
        <a:lstStyle/>
        <a:p>
          <a:endParaRPr lang="pt-BR"/>
        </a:p>
      </dgm:t>
    </dgm:pt>
    <dgm:pt modelId="{BB17A3A0-D9C2-4B68-B628-660E214AD8DF}" type="pres">
      <dgm:prSet presAssocID="{C8FBAC07-E220-4685-BAEC-D8F7F645ECE0}" presName="textNode" presStyleLbl="bgShp" presStyleIdx="1" presStyleCnt="2"/>
      <dgm:spPr/>
      <dgm:t>
        <a:bodyPr/>
        <a:lstStyle/>
        <a:p>
          <a:endParaRPr lang="pt-BR"/>
        </a:p>
      </dgm:t>
    </dgm:pt>
    <dgm:pt modelId="{862318D6-3473-473D-AFAD-B6549D18F3FA}" type="pres">
      <dgm:prSet presAssocID="{C8FBAC07-E220-4685-BAEC-D8F7F645ECE0}" presName="compChildNode" presStyleCnt="0"/>
      <dgm:spPr/>
    </dgm:pt>
    <dgm:pt modelId="{B3E734B5-96F0-4F6A-B8B6-775140B9441B}" type="pres">
      <dgm:prSet presAssocID="{C8FBAC07-E220-4685-BAEC-D8F7F645ECE0}" presName="theInnerList" presStyleCnt="0"/>
      <dgm:spPr/>
    </dgm:pt>
    <dgm:pt modelId="{B8BE2501-B624-4654-AEA2-A36FB238DA89}" type="pres">
      <dgm:prSet presAssocID="{7C9B49DE-C9D3-4B10-92D1-587A8D37AEF3}" presName="childNode" presStyleLbl="node1" presStyleIdx="4" presStyleCnt="8" custScaleY="2000000" custLinFactY="-410233" custLinFactNeighborY="-5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34FB6-C57F-4EF7-B48A-7254D72161C4}" type="pres">
      <dgm:prSet presAssocID="{7C9B49DE-C9D3-4B10-92D1-587A8D37AEF3}" presName="aSpace2" presStyleCnt="0"/>
      <dgm:spPr/>
    </dgm:pt>
    <dgm:pt modelId="{2D59D8C0-BC48-4FEC-AF9F-C1FA21D4F5F5}" type="pres">
      <dgm:prSet presAssocID="{8DFDA0C1-C0FF-42C3-971C-85D07357C542}" presName="childNode" presStyleLbl="node1" presStyleIdx="5" presStyleCnt="8" custScaleY="2000000" custLinFactY="-197655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D4D7E-2175-49D5-AD57-8B942078EDB8}" type="pres">
      <dgm:prSet presAssocID="{8DFDA0C1-C0FF-42C3-971C-85D07357C542}" presName="aSpace2" presStyleCnt="0"/>
      <dgm:spPr/>
    </dgm:pt>
    <dgm:pt modelId="{B80769FF-1930-4460-A0F3-49AD32E7F022}" type="pres">
      <dgm:prSet presAssocID="{8E55D404-475A-4F17-AC4F-10869AF3F5E7}" presName="childNode" presStyleLbl="node1" presStyleIdx="6" presStyleCnt="8" custScaleY="2000000" custLinFactY="66449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FFBF4C-C058-471B-964F-B700A244FFB1}" type="pres">
      <dgm:prSet presAssocID="{8E55D404-475A-4F17-AC4F-10869AF3F5E7}" presName="aSpace2" presStyleCnt="0"/>
      <dgm:spPr/>
    </dgm:pt>
    <dgm:pt modelId="{C4FCDA51-DA0C-4A37-92D7-03714E375BA5}" type="pres">
      <dgm:prSet presAssocID="{D2B304E4-240E-429C-B7AF-140B4DEF4ACA}" presName="childNode" presStyleLbl="node1" presStyleIdx="7" presStyleCnt="8" custScaleY="2000000" custLinFactY="278879" custLinFactNeighborY="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7DF6B5-4455-4A50-BE93-3931D63627A3}" srcId="{C8FBAC07-E220-4685-BAEC-D8F7F645ECE0}" destId="{8DFDA0C1-C0FF-42C3-971C-85D07357C542}" srcOrd="1" destOrd="0" parTransId="{BDAA7A10-09B8-4DAD-B9E3-E4B0D0197309}" sibTransId="{587B7B66-D2C6-41BB-9AD6-0B973AA0ABDC}"/>
    <dgm:cxn modelId="{3FFC5F05-1565-49DB-8C41-22BCF158CEA2}" type="presOf" srcId="{0F425DA0-1519-49FC-86C8-FA279788C64E}" destId="{9B6F1E0C-7F79-4199-BF66-DE8BCFE8FEC8}" srcOrd="1" destOrd="0" presId="urn:microsoft.com/office/officeart/2005/8/layout/lProcess2"/>
    <dgm:cxn modelId="{B9795EBE-D3D0-4B13-92C7-C479233670EC}" srcId="{10F33D40-F75F-43A7-8ECA-6AD8076F753F}" destId="{C8FBAC07-E220-4685-BAEC-D8F7F645ECE0}" srcOrd="1" destOrd="0" parTransId="{0147DF1D-1FB4-4FFD-85F8-CD7B59559EBC}" sibTransId="{66E733E7-2C81-4011-A2DA-6A4240029493}"/>
    <dgm:cxn modelId="{7643BDAC-FC58-4CB0-AC1A-DE0C603E912E}" type="presOf" srcId="{D19A91F1-41DE-401E-935C-88F58468A245}" destId="{375DF5D8-F8F8-481B-AC8D-05A11BAD6FB6}" srcOrd="0" destOrd="0" presId="urn:microsoft.com/office/officeart/2005/8/layout/lProcess2"/>
    <dgm:cxn modelId="{E9ECAEEE-9CB7-428D-99B2-0458E8102CB2}" type="presOf" srcId="{677AEC3E-D8A0-4EBE-8B7E-93AE8A8FBB05}" destId="{5DDD5849-A4E3-4132-8C73-B7BFD109FB6A}" srcOrd="0" destOrd="0" presId="urn:microsoft.com/office/officeart/2005/8/layout/lProcess2"/>
    <dgm:cxn modelId="{CCDADBB5-4094-4396-AD37-7625540B340F}" type="presOf" srcId="{0F425DA0-1519-49FC-86C8-FA279788C64E}" destId="{C6B34732-1B96-4F51-A90B-D755F5CB1C10}" srcOrd="0" destOrd="0" presId="urn:microsoft.com/office/officeart/2005/8/layout/lProcess2"/>
    <dgm:cxn modelId="{DA4CE9DF-205D-4639-83D0-9AFC0682BF9B}" srcId="{C8FBAC07-E220-4685-BAEC-D8F7F645ECE0}" destId="{7C9B49DE-C9D3-4B10-92D1-587A8D37AEF3}" srcOrd="0" destOrd="0" parTransId="{E00BE238-0462-49E7-9B9C-16E9FA8658A2}" sibTransId="{065A2F50-FE76-4EF6-82E8-27DD3FC44211}"/>
    <dgm:cxn modelId="{EBE6C146-B83A-4D52-B99B-C7D83B6AEEE7}" srcId="{0F425DA0-1519-49FC-86C8-FA279788C64E}" destId="{68767804-2672-4459-AC73-3F771BD0C900}" srcOrd="2" destOrd="0" parTransId="{BC2F8E36-0B68-4E71-ABE2-F08EFE9F5BFA}" sibTransId="{765ADF7C-A76B-453A-B6B3-C36D2D89DB39}"/>
    <dgm:cxn modelId="{11C74055-F175-4046-990F-F14BCEB0ED87}" type="presOf" srcId="{C8FBAC07-E220-4685-BAEC-D8F7F645ECE0}" destId="{DE4AA8AE-E46E-4FED-B332-F3EDE90A02EB}" srcOrd="0" destOrd="0" presId="urn:microsoft.com/office/officeart/2005/8/layout/lProcess2"/>
    <dgm:cxn modelId="{8E12F78D-604A-4688-9AF8-5D5246BDAB6A}" type="presOf" srcId="{5DF651E9-E06C-45EB-B4EB-6D64AD3E3570}" destId="{0C411DBC-0710-47BB-873D-6A89252C8C06}" srcOrd="0" destOrd="0" presId="urn:microsoft.com/office/officeart/2005/8/layout/lProcess2"/>
    <dgm:cxn modelId="{427AAD5A-26DF-4F3F-97D0-46BD782391DA}" srcId="{C8FBAC07-E220-4685-BAEC-D8F7F645ECE0}" destId="{8E55D404-475A-4F17-AC4F-10869AF3F5E7}" srcOrd="2" destOrd="0" parTransId="{3779084B-C793-4009-B813-77150456B9D8}" sibTransId="{1D2B3ACA-9374-400D-B537-B462C9C09C3A}"/>
    <dgm:cxn modelId="{731336F3-BD0A-4EC0-9856-025F6826F6A6}" type="presOf" srcId="{D2B304E4-240E-429C-B7AF-140B4DEF4ACA}" destId="{C4FCDA51-DA0C-4A37-92D7-03714E375BA5}" srcOrd="0" destOrd="0" presId="urn:microsoft.com/office/officeart/2005/8/layout/lProcess2"/>
    <dgm:cxn modelId="{170DA058-7D0C-47E8-A585-970CCB440E70}" srcId="{0F425DA0-1519-49FC-86C8-FA279788C64E}" destId="{677AEC3E-D8A0-4EBE-8B7E-93AE8A8FBB05}" srcOrd="0" destOrd="0" parTransId="{EA86B63A-2B57-4202-AD6B-658A19E7E318}" sibTransId="{B935407A-1ABE-414F-88ED-10FAC6683F09}"/>
    <dgm:cxn modelId="{908C0AD3-A491-4F50-ADC0-F2D862C312E9}" type="presOf" srcId="{8DFDA0C1-C0FF-42C3-971C-85D07357C542}" destId="{2D59D8C0-BC48-4FEC-AF9F-C1FA21D4F5F5}" srcOrd="0" destOrd="0" presId="urn:microsoft.com/office/officeart/2005/8/layout/lProcess2"/>
    <dgm:cxn modelId="{5DAFC0A9-4A73-4337-BFAE-CDA23BF26FC1}" type="presOf" srcId="{68767804-2672-4459-AC73-3F771BD0C900}" destId="{4BE808B0-86A3-48F4-8A65-CF25730B6C29}" srcOrd="0" destOrd="0" presId="urn:microsoft.com/office/officeart/2005/8/layout/lProcess2"/>
    <dgm:cxn modelId="{A90F7068-5AE5-44B6-8573-D82A6DAC2A7F}" type="presOf" srcId="{7C9B49DE-C9D3-4B10-92D1-587A8D37AEF3}" destId="{B8BE2501-B624-4654-AEA2-A36FB238DA89}" srcOrd="0" destOrd="0" presId="urn:microsoft.com/office/officeart/2005/8/layout/lProcess2"/>
    <dgm:cxn modelId="{EECFDE34-5CA9-4096-A028-B53586D4EB23}" type="presOf" srcId="{10F33D40-F75F-43A7-8ECA-6AD8076F753F}" destId="{DFB6B3F7-D73F-4B06-B278-2DA63F9C9B50}" srcOrd="0" destOrd="0" presId="urn:microsoft.com/office/officeart/2005/8/layout/lProcess2"/>
    <dgm:cxn modelId="{41B74E78-908D-4C93-8DAF-D31435B05D3F}" srcId="{0F425DA0-1519-49FC-86C8-FA279788C64E}" destId="{D19A91F1-41DE-401E-935C-88F58468A245}" srcOrd="3" destOrd="0" parTransId="{761A56E6-3D1E-48F3-8D49-74724047EED5}" sibTransId="{27A0F330-0CD6-423B-BF17-943E6C796B9A}"/>
    <dgm:cxn modelId="{086397D5-775C-477F-A88F-075491FC52F0}" type="presOf" srcId="{8E55D404-475A-4F17-AC4F-10869AF3F5E7}" destId="{B80769FF-1930-4460-A0F3-49AD32E7F022}" srcOrd="0" destOrd="0" presId="urn:microsoft.com/office/officeart/2005/8/layout/lProcess2"/>
    <dgm:cxn modelId="{52A5EE2F-B71E-458E-A4A7-8ED456CBD250}" srcId="{C8FBAC07-E220-4685-BAEC-D8F7F645ECE0}" destId="{D2B304E4-240E-429C-B7AF-140B4DEF4ACA}" srcOrd="3" destOrd="0" parTransId="{717FC5C7-44B6-430B-AA84-0BD493115A7D}" sibTransId="{3B7E5C50-F633-4128-B078-82990299FFA4}"/>
    <dgm:cxn modelId="{7E8979C1-A304-42A7-B329-E441411558A0}" srcId="{10F33D40-F75F-43A7-8ECA-6AD8076F753F}" destId="{0F425DA0-1519-49FC-86C8-FA279788C64E}" srcOrd="0" destOrd="0" parTransId="{D2C4B1E7-5DBD-487E-8DF3-AD0A9C7C2503}" sibTransId="{F5556424-F0AF-4E91-ADD1-67F8C913D06D}"/>
    <dgm:cxn modelId="{037099AF-354D-4B55-814D-EEEC54A0C55C}" srcId="{0F425DA0-1519-49FC-86C8-FA279788C64E}" destId="{5DF651E9-E06C-45EB-B4EB-6D64AD3E3570}" srcOrd="1" destOrd="0" parTransId="{D86EC97B-EA17-4EAD-94E8-E01AC30464CF}" sibTransId="{F386C068-2AFD-4063-911F-7621B18E42DF}"/>
    <dgm:cxn modelId="{B6757E7A-7B91-4665-944A-EBBE38A29C03}" type="presOf" srcId="{C8FBAC07-E220-4685-BAEC-D8F7F645ECE0}" destId="{BB17A3A0-D9C2-4B68-B628-660E214AD8DF}" srcOrd="1" destOrd="0" presId="urn:microsoft.com/office/officeart/2005/8/layout/lProcess2"/>
    <dgm:cxn modelId="{75B0771E-291A-485F-AA01-FAED43B5CDB0}" type="presParOf" srcId="{DFB6B3F7-D73F-4B06-B278-2DA63F9C9B50}" destId="{45AC685D-E2AB-4FA7-9D62-5BF4C6C343D3}" srcOrd="0" destOrd="0" presId="urn:microsoft.com/office/officeart/2005/8/layout/lProcess2"/>
    <dgm:cxn modelId="{7C09046D-7353-4B3C-AEE4-2CBDDBBC183B}" type="presParOf" srcId="{45AC685D-E2AB-4FA7-9D62-5BF4C6C343D3}" destId="{C6B34732-1B96-4F51-A90B-D755F5CB1C10}" srcOrd="0" destOrd="0" presId="urn:microsoft.com/office/officeart/2005/8/layout/lProcess2"/>
    <dgm:cxn modelId="{314174F6-CC60-4F38-A97F-BC92E1B0CAA2}" type="presParOf" srcId="{45AC685D-E2AB-4FA7-9D62-5BF4C6C343D3}" destId="{9B6F1E0C-7F79-4199-BF66-DE8BCFE8FEC8}" srcOrd="1" destOrd="0" presId="urn:microsoft.com/office/officeart/2005/8/layout/lProcess2"/>
    <dgm:cxn modelId="{261B78EC-0BAE-441A-84EC-3DCA8FB0A27A}" type="presParOf" srcId="{45AC685D-E2AB-4FA7-9D62-5BF4C6C343D3}" destId="{CD77DC45-3E2A-4B85-B67E-61F8407DDC40}" srcOrd="2" destOrd="0" presId="urn:microsoft.com/office/officeart/2005/8/layout/lProcess2"/>
    <dgm:cxn modelId="{727526E3-01D8-4C2F-AFF0-9822A63F3BD2}" type="presParOf" srcId="{CD77DC45-3E2A-4B85-B67E-61F8407DDC40}" destId="{EC0A27EB-7EDB-44F6-B1A6-4626477B7B9C}" srcOrd="0" destOrd="0" presId="urn:microsoft.com/office/officeart/2005/8/layout/lProcess2"/>
    <dgm:cxn modelId="{135BB6F0-35DB-4326-99DD-451DAB4F9181}" type="presParOf" srcId="{EC0A27EB-7EDB-44F6-B1A6-4626477B7B9C}" destId="{5DDD5849-A4E3-4132-8C73-B7BFD109FB6A}" srcOrd="0" destOrd="0" presId="urn:microsoft.com/office/officeart/2005/8/layout/lProcess2"/>
    <dgm:cxn modelId="{DA65C18F-4C83-4441-AABE-C45754E4BCA6}" type="presParOf" srcId="{EC0A27EB-7EDB-44F6-B1A6-4626477B7B9C}" destId="{63DB6DF2-432D-4FF4-9578-FA26222BE16C}" srcOrd="1" destOrd="0" presId="urn:microsoft.com/office/officeart/2005/8/layout/lProcess2"/>
    <dgm:cxn modelId="{E432FBDB-3A34-4D9D-A7D7-ABCE77B0CAF8}" type="presParOf" srcId="{EC0A27EB-7EDB-44F6-B1A6-4626477B7B9C}" destId="{0C411DBC-0710-47BB-873D-6A89252C8C06}" srcOrd="2" destOrd="0" presId="urn:microsoft.com/office/officeart/2005/8/layout/lProcess2"/>
    <dgm:cxn modelId="{CE1B97D1-CF75-471B-AC54-B415F85F4331}" type="presParOf" srcId="{EC0A27EB-7EDB-44F6-B1A6-4626477B7B9C}" destId="{3020E8E9-C49E-4930-8348-D7BDA1F4C21A}" srcOrd="3" destOrd="0" presId="urn:microsoft.com/office/officeart/2005/8/layout/lProcess2"/>
    <dgm:cxn modelId="{8308F7E2-0120-4CDB-BF84-526068AD3BDC}" type="presParOf" srcId="{EC0A27EB-7EDB-44F6-B1A6-4626477B7B9C}" destId="{4BE808B0-86A3-48F4-8A65-CF25730B6C29}" srcOrd="4" destOrd="0" presId="urn:microsoft.com/office/officeart/2005/8/layout/lProcess2"/>
    <dgm:cxn modelId="{8EFB28A7-610A-4F79-BE77-9506D56DF292}" type="presParOf" srcId="{EC0A27EB-7EDB-44F6-B1A6-4626477B7B9C}" destId="{DAA4370B-4B09-4883-BD6C-E63CD447B813}" srcOrd="5" destOrd="0" presId="urn:microsoft.com/office/officeart/2005/8/layout/lProcess2"/>
    <dgm:cxn modelId="{1FBA30A7-5901-4BFC-8FB4-FFD9FFE9B9E4}" type="presParOf" srcId="{EC0A27EB-7EDB-44F6-B1A6-4626477B7B9C}" destId="{375DF5D8-F8F8-481B-AC8D-05A11BAD6FB6}" srcOrd="6" destOrd="0" presId="urn:microsoft.com/office/officeart/2005/8/layout/lProcess2"/>
    <dgm:cxn modelId="{C9C9F676-53F3-41D3-99DC-2CDCD8AC6A43}" type="presParOf" srcId="{DFB6B3F7-D73F-4B06-B278-2DA63F9C9B50}" destId="{81006F1C-1CDB-465A-AB21-7177D9D27D3A}" srcOrd="1" destOrd="0" presId="urn:microsoft.com/office/officeart/2005/8/layout/lProcess2"/>
    <dgm:cxn modelId="{9611F272-400B-4542-B69F-E77992D62AF4}" type="presParOf" srcId="{DFB6B3F7-D73F-4B06-B278-2DA63F9C9B50}" destId="{A504FC0F-159D-4AF6-9B7B-7DAC1ABD7FA9}" srcOrd="2" destOrd="0" presId="urn:microsoft.com/office/officeart/2005/8/layout/lProcess2"/>
    <dgm:cxn modelId="{4FCB7784-EE79-4B6E-A69A-F41BDECBD2D3}" type="presParOf" srcId="{A504FC0F-159D-4AF6-9B7B-7DAC1ABD7FA9}" destId="{DE4AA8AE-E46E-4FED-B332-F3EDE90A02EB}" srcOrd="0" destOrd="0" presId="urn:microsoft.com/office/officeart/2005/8/layout/lProcess2"/>
    <dgm:cxn modelId="{162E4454-0840-4490-8BC1-B40596277C05}" type="presParOf" srcId="{A504FC0F-159D-4AF6-9B7B-7DAC1ABD7FA9}" destId="{BB17A3A0-D9C2-4B68-B628-660E214AD8DF}" srcOrd="1" destOrd="0" presId="urn:microsoft.com/office/officeart/2005/8/layout/lProcess2"/>
    <dgm:cxn modelId="{135CD3E5-F42C-4459-96E1-F1239B2E2BC5}" type="presParOf" srcId="{A504FC0F-159D-4AF6-9B7B-7DAC1ABD7FA9}" destId="{862318D6-3473-473D-AFAD-B6549D18F3FA}" srcOrd="2" destOrd="0" presId="urn:microsoft.com/office/officeart/2005/8/layout/lProcess2"/>
    <dgm:cxn modelId="{814B4D18-DBF4-4EB5-9E03-BE310FB7C74B}" type="presParOf" srcId="{862318D6-3473-473D-AFAD-B6549D18F3FA}" destId="{B3E734B5-96F0-4F6A-B8B6-775140B9441B}" srcOrd="0" destOrd="0" presId="urn:microsoft.com/office/officeart/2005/8/layout/lProcess2"/>
    <dgm:cxn modelId="{CD79153C-5ACD-4CC8-A992-C03EF8E657E1}" type="presParOf" srcId="{B3E734B5-96F0-4F6A-B8B6-775140B9441B}" destId="{B8BE2501-B624-4654-AEA2-A36FB238DA89}" srcOrd="0" destOrd="0" presId="urn:microsoft.com/office/officeart/2005/8/layout/lProcess2"/>
    <dgm:cxn modelId="{23CFE93C-99E7-44D7-AEC2-C2F13BA8AFAE}" type="presParOf" srcId="{B3E734B5-96F0-4F6A-B8B6-775140B9441B}" destId="{A0234FB6-C57F-4EF7-B48A-7254D72161C4}" srcOrd="1" destOrd="0" presId="urn:microsoft.com/office/officeart/2005/8/layout/lProcess2"/>
    <dgm:cxn modelId="{2F9EA09F-40DC-473A-A006-C782617949ED}" type="presParOf" srcId="{B3E734B5-96F0-4F6A-B8B6-775140B9441B}" destId="{2D59D8C0-BC48-4FEC-AF9F-C1FA21D4F5F5}" srcOrd="2" destOrd="0" presId="urn:microsoft.com/office/officeart/2005/8/layout/lProcess2"/>
    <dgm:cxn modelId="{2B6D4F78-1561-4D81-B66B-CB80DE36074A}" type="presParOf" srcId="{B3E734B5-96F0-4F6A-B8B6-775140B9441B}" destId="{B9DD4D7E-2175-49D5-AD57-8B942078EDB8}" srcOrd="3" destOrd="0" presId="urn:microsoft.com/office/officeart/2005/8/layout/lProcess2"/>
    <dgm:cxn modelId="{6BBA983D-5BF7-4B6B-B822-476C01247E0C}" type="presParOf" srcId="{B3E734B5-96F0-4F6A-B8B6-775140B9441B}" destId="{B80769FF-1930-4460-A0F3-49AD32E7F022}" srcOrd="4" destOrd="0" presId="urn:microsoft.com/office/officeart/2005/8/layout/lProcess2"/>
    <dgm:cxn modelId="{F88EDD5E-D6E8-4A57-8ADC-60158DFA766B}" type="presParOf" srcId="{B3E734B5-96F0-4F6A-B8B6-775140B9441B}" destId="{20FFBF4C-C058-471B-964F-B700A244FFB1}" srcOrd="5" destOrd="0" presId="urn:microsoft.com/office/officeart/2005/8/layout/lProcess2"/>
    <dgm:cxn modelId="{BF77909C-B7DD-4E39-843A-C8FB41C87ACF}" type="presParOf" srcId="{B3E734B5-96F0-4F6A-B8B6-775140B9441B}" destId="{C4FCDA51-DA0C-4A37-92D7-03714E375BA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37102-F19F-4BAC-B205-B9BD92E769EC}" type="doc">
      <dgm:prSet loTypeId="urn:microsoft.com/office/officeart/2005/8/layout/radial6" loCatId="cycle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E4E6ABB-48AD-4FC1-B7C8-9A59BD12A3BE}">
      <dgm:prSet phldrT="[Texto]" custT="1"/>
      <dgm:spPr/>
      <dgm:t>
        <a:bodyPr/>
        <a:lstStyle/>
        <a:p>
          <a:r>
            <a:rPr lang="pt-BR" sz="2000" b="1" i="0" strike="noStrike" dirty="0" smtClean="0">
              <a:effectLst/>
              <a:latin typeface="Arial Narrow" pitchFamily="34" charset="0"/>
            </a:rPr>
            <a:t>Mobilização empresarial</a:t>
          </a:r>
          <a:endParaRPr lang="pt-BR" sz="2000" b="1" i="0" strike="noStrike" dirty="0">
            <a:effectLst/>
            <a:latin typeface="Arial Narrow" pitchFamily="34" charset="0"/>
          </a:endParaRPr>
        </a:p>
      </dgm:t>
    </dgm:pt>
    <dgm:pt modelId="{2594BE1D-86FC-4CE4-9377-D9D1AD0D3365}" type="parTrans" cxnId="{CCF19CB2-CF30-4A2E-A250-A7BCC97F2A79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2A8E3380-A0E5-4D20-9DBC-4F509AA5A952}" type="sibTrans" cxnId="{CCF19CB2-CF30-4A2E-A250-A7BCC97F2A79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573107FD-74BD-4BD4-9143-DFD6140026D1}">
      <dgm:prSet phldrT="[Texto]" custT="1"/>
      <dgm:spPr/>
      <dgm:t>
        <a:bodyPr/>
        <a:lstStyle/>
        <a:p>
          <a:r>
            <a:rPr lang="pt-BR" sz="2000" b="1" i="0" strike="noStrike" dirty="0" smtClean="0">
              <a:effectLst/>
              <a:latin typeface="Arial Narrow" pitchFamily="34" charset="0"/>
            </a:rPr>
            <a:t>Sistema SESI de Educação</a:t>
          </a:r>
          <a:endParaRPr lang="pt-BR" sz="2000" b="1" i="0" strike="noStrike" dirty="0">
            <a:effectLst/>
            <a:latin typeface="Arial Narrow" pitchFamily="34" charset="0"/>
          </a:endParaRPr>
        </a:p>
      </dgm:t>
    </dgm:pt>
    <dgm:pt modelId="{01E4DF62-AFBE-401D-884A-CFFED8CF98A0}" type="parTrans" cxnId="{808FDDCA-F6AD-43DB-9CFB-A9649B7E1D47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1533899F-3ABF-40AF-816C-514914858B37}" type="sibTrans" cxnId="{808FDDCA-F6AD-43DB-9CFB-A9649B7E1D47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6FA2AD53-1CC6-4174-9E1B-3103CF5D842C}">
      <dgm:prSet phldrT="[Texto]" custT="1"/>
      <dgm:spPr/>
      <dgm:t>
        <a:bodyPr/>
        <a:lstStyle/>
        <a:p>
          <a:r>
            <a:rPr lang="pt-BR" sz="2000" b="1" i="0" strike="noStrike" dirty="0" smtClean="0">
              <a:solidFill>
                <a:schemeClr val="bg1"/>
              </a:solidFill>
              <a:effectLst/>
              <a:latin typeface="Arial Narrow" pitchFamily="34" charset="0"/>
            </a:rPr>
            <a:t>Colaboração com a agenda de governo -boas práticas para as escolas públicas</a:t>
          </a:r>
          <a:endParaRPr lang="pt-BR" sz="2000" b="1" i="0" strike="noStrike" dirty="0"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FECE5334-C927-4323-A9B9-B5F0DB6503D3}" type="parTrans" cxnId="{9AC95B9B-9A70-43A8-9DE4-D21C655DA178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FF1BCBC6-C841-4262-9ECB-CCCACD8B5584}" type="sibTrans" cxnId="{9AC95B9B-9A70-43A8-9DE4-D21C655DA178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7C06672E-946F-4E8B-B3F8-4C4888EE0CF0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2000" b="1" i="0" strike="noStrike" dirty="0">
            <a:effectLst/>
            <a:latin typeface="Arial Narrow" pitchFamily="34" charset="0"/>
          </a:endParaRPr>
        </a:p>
      </dgm:t>
    </dgm:pt>
    <dgm:pt modelId="{739DAE26-9C70-458C-8DF8-1EE9004EEB7F}" type="sibTrans" cxnId="{2DFB42B1-010B-4885-852D-26C4B6063B48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CE0524DE-AE33-41EF-BFCD-1FBEAF48343B}" type="parTrans" cxnId="{2DFB42B1-010B-4885-852D-26C4B6063B48}">
      <dgm:prSet/>
      <dgm:spPr/>
      <dgm:t>
        <a:bodyPr/>
        <a:lstStyle/>
        <a:p>
          <a:endParaRPr lang="pt-BR" sz="2000" b="1" i="0" strike="noStrike">
            <a:effectLst/>
            <a:latin typeface="Arial Narrow" pitchFamily="34" charset="0"/>
          </a:endParaRPr>
        </a:p>
      </dgm:t>
    </dgm:pt>
    <dgm:pt modelId="{2F0EADA3-0277-426F-9ECA-6023CF36BBE4}" type="pres">
      <dgm:prSet presAssocID="{4DC37102-F19F-4BAC-B205-B9BD92E76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49158-100E-4177-A68A-AB4442A0D52C}" type="pres">
      <dgm:prSet presAssocID="{7C06672E-946F-4E8B-B3F8-4C4888EE0CF0}" presName="centerShape" presStyleLbl="node0" presStyleIdx="0" presStyleCnt="1" custScaleX="107259" custScaleY="101549"/>
      <dgm:spPr/>
      <dgm:t>
        <a:bodyPr/>
        <a:lstStyle/>
        <a:p>
          <a:endParaRPr lang="pt-BR"/>
        </a:p>
      </dgm:t>
    </dgm:pt>
    <dgm:pt modelId="{928E9CA5-9CB8-4077-B132-89E02BAF6E15}" type="pres">
      <dgm:prSet presAssocID="{FE4E6ABB-48AD-4FC1-B7C8-9A59BD12A3BE}" presName="node" presStyleLbl="node1" presStyleIdx="0" presStyleCnt="3" custScaleX="165794" custScaleY="131763" custRadScaleRad="100011" custRadScaleInc="-2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826F68-EFA9-471A-B0D4-1AA09DE4814F}" type="pres">
      <dgm:prSet presAssocID="{FE4E6ABB-48AD-4FC1-B7C8-9A59BD12A3BE}" presName="dummy" presStyleCnt="0"/>
      <dgm:spPr/>
    </dgm:pt>
    <dgm:pt modelId="{27B6F7F4-AC16-48F6-8AAD-B2B951B5BC93}" type="pres">
      <dgm:prSet presAssocID="{2A8E3380-A0E5-4D20-9DBC-4F509AA5A952}" presName="sibTrans" presStyleLbl="sibTrans2D1" presStyleIdx="0" presStyleCnt="3" custLinFactNeighborX="1677"/>
      <dgm:spPr/>
      <dgm:t>
        <a:bodyPr/>
        <a:lstStyle/>
        <a:p>
          <a:endParaRPr lang="pt-BR"/>
        </a:p>
      </dgm:t>
    </dgm:pt>
    <dgm:pt modelId="{88523B61-65C8-408A-9124-565B332BA361}" type="pres">
      <dgm:prSet presAssocID="{573107FD-74BD-4BD4-9143-DFD6140026D1}" presName="node" presStyleLbl="node1" presStyleIdx="1" presStyleCnt="3" custScaleX="165685" custScaleY="148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AA95F-543C-4F43-ABA7-DB4D23AA85F1}" type="pres">
      <dgm:prSet presAssocID="{573107FD-74BD-4BD4-9143-DFD6140026D1}" presName="dummy" presStyleCnt="0"/>
      <dgm:spPr/>
    </dgm:pt>
    <dgm:pt modelId="{8CE8430F-B73D-4E45-87F2-9B146A42674A}" type="pres">
      <dgm:prSet presAssocID="{1533899F-3ABF-40AF-816C-514914858B37}" presName="sibTrans" presStyleLbl="sibTrans2D1" presStyleIdx="1" presStyleCnt="3" custScaleX="93735" custScaleY="94394"/>
      <dgm:spPr/>
      <dgm:t>
        <a:bodyPr/>
        <a:lstStyle/>
        <a:p>
          <a:endParaRPr lang="pt-BR"/>
        </a:p>
      </dgm:t>
    </dgm:pt>
    <dgm:pt modelId="{51CD9EC8-5903-4425-92E6-A1E02B84285D}" type="pres">
      <dgm:prSet presAssocID="{6FA2AD53-1CC6-4174-9E1B-3103CF5D842C}" presName="node" presStyleLbl="node1" presStyleIdx="2" presStyleCnt="3" custScaleX="170462" custScaleY="161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63D137-10BD-438F-ACE3-99E9392BD4B4}" type="pres">
      <dgm:prSet presAssocID="{6FA2AD53-1CC6-4174-9E1B-3103CF5D842C}" presName="dummy" presStyleCnt="0"/>
      <dgm:spPr/>
    </dgm:pt>
    <dgm:pt modelId="{45A71F18-B4EE-4A3C-A989-1C75AE400571}" type="pres">
      <dgm:prSet presAssocID="{FF1BCBC6-C841-4262-9ECB-CCCACD8B5584}" presName="sibTrans" presStyleLbl="sibTrans2D1" presStyleIdx="2" presStyleCnt="3" custScaleX="93735" custScaleY="94394"/>
      <dgm:spPr/>
      <dgm:t>
        <a:bodyPr/>
        <a:lstStyle/>
        <a:p>
          <a:endParaRPr lang="pt-BR"/>
        </a:p>
      </dgm:t>
    </dgm:pt>
  </dgm:ptLst>
  <dgm:cxnLst>
    <dgm:cxn modelId="{9AC95B9B-9A70-43A8-9DE4-D21C655DA178}" srcId="{7C06672E-946F-4E8B-B3F8-4C4888EE0CF0}" destId="{6FA2AD53-1CC6-4174-9E1B-3103CF5D842C}" srcOrd="2" destOrd="0" parTransId="{FECE5334-C927-4323-A9B9-B5F0DB6503D3}" sibTransId="{FF1BCBC6-C841-4262-9ECB-CCCACD8B5584}"/>
    <dgm:cxn modelId="{9F5DF128-EE63-4FF6-A63D-A960702C5607}" type="presOf" srcId="{1533899F-3ABF-40AF-816C-514914858B37}" destId="{8CE8430F-B73D-4E45-87F2-9B146A42674A}" srcOrd="0" destOrd="0" presId="urn:microsoft.com/office/officeart/2005/8/layout/radial6"/>
    <dgm:cxn modelId="{203A448E-FA11-4B00-ACD8-0BEA2CB22A79}" type="presOf" srcId="{4DC37102-F19F-4BAC-B205-B9BD92E769EC}" destId="{2F0EADA3-0277-426F-9ECA-6023CF36BBE4}" srcOrd="0" destOrd="0" presId="urn:microsoft.com/office/officeart/2005/8/layout/radial6"/>
    <dgm:cxn modelId="{2DFB42B1-010B-4885-852D-26C4B6063B48}" srcId="{4DC37102-F19F-4BAC-B205-B9BD92E769EC}" destId="{7C06672E-946F-4E8B-B3F8-4C4888EE0CF0}" srcOrd="0" destOrd="0" parTransId="{CE0524DE-AE33-41EF-BFCD-1FBEAF48343B}" sibTransId="{739DAE26-9C70-458C-8DF8-1EE9004EEB7F}"/>
    <dgm:cxn modelId="{07AC3F56-5FC0-45F9-B35D-1A728325F03D}" type="presOf" srcId="{6FA2AD53-1CC6-4174-9E1B-3103CF5D842C}" destId="{51CD9EC8-5903-4425-92E6-A1E02B84285D}" srcOrd="0" destOrd="0" presId="urn:microsoft.com/office/officeart/2005/8/layout/radial6"/>
    <dgm:cxn modelId="{35E58BC4-167D-4DF4-B885-5D4B0A0F4029}" type="presOf" srcId="{7C06672E-946F-4E8B-B3F8-4C4888EE0CF0}" destId="{29B49158-100E-4177-A68A-AB4442A0D52C}" srcOrd="0" destOrd="0" presId="urn:microsoft.com/office/officeart/2005/8/layout/radial6"/>
    <dgm:cxn modelId="{16000335-C085-4942-9C12-4C8F3C9FF8B4}" type="presOf" srcId="{2A8E3380-A0E5-4D20-9DBC-4F509AA5A952}" destId="{27B6F7F4-AC16-48F6-8AAD-B2B951B5BC93}" srcOrd="0" destOrd="0" presId="urn:microsoft.com/office/officeart/2005/8/layout/radial6"/>
    <dgm:cxn modelId="{AFD2E8F5-0536-4645-9A6D-BF36A52F937D}" type="presOf" srcId="{FF1BCBC6-C841-4262-9ECB-CCCACD8B5584}" destId="{45A71F18-B4EE-4A3C-A989-1C75AE400571}" srcOrd="0" destOrd="0" presId="urn:microsoft.com/office/officeart/2005/8/layout/radial6"/>
    <dgm:cxn modelId="{059A1EAE-39AF-4040-AFA9-5DD174015EE2}" type="presOf" srcId="{573107FD-74BD-4BD4-9143-DFD6140026D1}" destId="{88523B61-65C8-408A-9124-565B332BA361}" srcOrd="0" destOrd="0" presId="urn:microsoft.com/office/officeart/2005/8/layout/radial6"/>
    <dgm:cxn modelId="{DD729072-7E3C-45E4-A69B-2E403997136C}" type="presOf" srcId="{FE4E6ABB-48AD-4FC1-B7C8-9A59BD12A3BE}" destId="{928E9CA5-9CB8-4077-B132-89E02BAF6E15}" srcOrd="0" destOrd="0" presId="urn:microsoft.com/office/officeart/2005/8/layout/radial6"/>
    <dgm:cxn modelId="{808FDDCA-F6AD-43DB-9CFB-A9649B7E1D47}" srcId="{7C06672E-946F-4E8B-B3F8-4C4888EE0CF0}" destId="{573107FD-74BD-4BD4-9143-DFD6140026D1}" srcOrd="1" destOrd="0" parTransId="{01E4DF62-AFBE-401D-884A-CFFED8CF98A0}" sibTransId="{1533899F-3ABF-40AF-816C-514914858B37}"/>
    <dgm:cxn modelId="{CCF19CB2-CF30-4A2E-A250-A7BCC97F2A79}" srcId="{7C06672E-946F-4E8B-B3F8-4C4888EE0CF0}" destId="{FE4E6ABB-48AD-4FC1-B7C8-9A59BD12A3BE}" srcOrd="0" destOrd="0" parTransId="{2594BE1D-86FC-4CE4-9377-D9D1AD0D3365}" sibTransId="{2A8E3380-A0E5-4D20-9DBC-4F509AA5A952}"/>
    <dgm:cxn modelId="{D080E6C0-072D-47B0-9DBC-470DC318E877}" type="presParOf" srcId="{2F0EADA3-0277-426F-9ECA-6023CF36BBE4}" destId="{29B49158-100E-4177-A68A-AB4442A0D52C}" srcOrd="0" destOrd="0" presId="urn:microsoft.com/office/officeart/2005/8/layout/radial6"/>
    <dgm:cxn modelId="{DC1FEA12-34FB-496E-93F1-55AC3FE01971}" type="presParOf" srcId="{2F0EADA3-0277-426F-9ECA-6023CF36BBE4}" destId="{928E9CA5-9CB8-4077-B132-89E02BAF6E15}" srcOrd="1" destOrd="0" presId="urn:microsoft.com/office/officeart/2005/8/layout/radial6"/>
    <dgm:cxn modelId="{E8424B12-821A-4357-A17D-942322AF2F65}" type="presParOf" srcId="{2F0EADA3-0277-426F-9ECA-6023CF36BBE4}" destId="{55826F68-EFA9-471A-B0D4-1AA09DE4814F}" srcOrd="2" destOrd="0" presId="urn:microsoft.com/office/officeart/2005/8/layout/radial6"/>
    <dgm:cxn modelId="{9EC805E6-F40C-4AA8-8882-81D4D55D0263}" type="presParOf" srcId="{2F0EADA3-0277-426F-9ECA-6023CF36BBE4}" destId="{27B6F7F4-AC16-48F6-8AAD-B2B951B5BC93}" srcOrd="3" destOrd="0" presId="urn:microsoft.com/office/officeart/2005/8/layout/radial6"/>
    <dgm:cxn modelId="{D52F35DF-010E-44F3-8EF1-15F93E5FF150}" type="presParOf" srcId="{2F0EADA3-0277-426F-9ECA-6023CF36BBE4}" destId="{88523B61-65C8-408A-9124-565B332BA361}" srcOrd="4" destOrd="0" presId="urn:microsoft.com/office/officeart/2005/8/layout/radial6"/>
    <dgm:cxn modelId="{7504B5AD-28BB-4A09-B923-954D7DC34DF7}" type="presParOf" srcId="{2F0EADA3-0277-426F-9ECA-6023CF36BBE4}" destId="{923AA95F-543C-4F43-ABA7-DB4D23AA85F1}" srcOrd="5" destOrd="0" presId="urn:microsoft.com/office/officeart/2005/8/layout/radial6"/>
    <dgm:cxn modelId="{D0086BC3-4C47-44E5-9716-3B7E440E0EB3}" type="presParOf" srcId="{2F0EADA3-0277-426F-9ECA-6023CF36BBE4}" destId="{8CE8430F-B73D-4E45-87F2-9B146A42674A}" srcOrd="6" destOrd="0" presId="urn:microsoft.com/office/officeart/2005/8/layout/radial6"/>
    <dgm:cxn modelId="{59437BA0-A416-4C3B-97E3-9F131C9D828C}" type="presParOf" srcId="{2F0EADA3-0277-426F-9ECA-6023CF36BBE4}" destId="{51CD9EC8-5903-4425-92E6-A1E02B84285D}" srcOrd="7" destOrd="0" presId="urn:microsoft.com/office/officeart/2005/8/layout/radial6"/>
    <dgm:cxn modelId="{EDA2327F-6BC6-466B-B65D-B4671010071B}" type="presParOf" srcId="{2F0EADA3-0277-426F-9ECA-6023CF36BBE4}" destId="{B963D137-10BD-438F-ACE3-99E9392BD4B4}" srcOrd="8" destOrd="0" presId="urn:microsoft.com/office/officeart/2005/8/layout/radial6"/>
    <dgm:cxn modelId="{8157B052-17F2-4F79-87AE-181E196C9EDA}" type="presParOf" srcId="{2F0EADA3-0277-426F-9ECA-6023CF36BBE4}" destId="{45A71F18-B4EE-4A3C-A989-1C75AE40057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1E073-BD8C-44E5-90F4-92D897B660D4}" type="doc">
      <dgm:prSet loTypeId="urn:microsoft.com/office/officeart/2009/layout/CircleArrowProcess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271DCA81-0932-4A7A-9B2A-30B552EB0635}">
      <dgm:prSet phldrT="[Texto]" custT="1"/>
      <dgm:spPr/>
      <dgm:t>
        <a:bodyPr/>
        <a:lstStyle/>
        <a:p>
          <a:r>
            <a:rPr lang="en-US" sz="2000" b="1" dirty="0" err="1" smtClean="0">
              <a:latin typeface="Arial Narrow" pitchFamily="34" charset="0"/>
            </a:rPr>
            <a:t>Concepção</a:t>
          </a:r>
          <a:r>
            <a:rPr lang="en-US" sz="2000" b="1" dirty="0" smtClean="0">
              <a:latin typeface="Arial Narrow" pitchFamily="34" charset="0"/>
            </a:rPr>
            <a:t> de </a:t>
          </a:r>
          <a:r>
            <a:rPr lang="en-US" sz="2000" b="1" dirty="0" err="1" smtClean="0">
              <a:latin typeface="Arial Narrow" pitchFamily="34" charset="0"/>
            </a:rPr>
            <a:t>educação</a:t>
          </a:r>
          <a:r>
            <a:rPr lang="en-US" sz="2000" b="1" dirty="0" smtClean="0">
              <a:latin typeface="Arial Narrow" pitchFamily="34" charset="0"/>
            </a:rPr>
            <a:t> </a:t>
          </a:r>
          <a:r>
            <a:rPr lang="en-US" sz="2000" b="1" dirty="0" err="1" smtClean="0">
              <a:latin typeface="Arial Narrow" pitchFamily="34" charset="0"/>
            </a:rPr>
            <a:t>própria</a:t>
          </a:r>
          <a:endParaRPr lang="pt-BR" sz="2000" b="1" dirty="0">
            <a:latin typeface="Arial Narrow" pitchFamily="34" charset="0"/>
          </a:endParaRPr>
        </a:p>
      </dgm:t>
    </dgm:pt>
    <dgm:pt modelId="{F9B9A045-8025-4E45-A101-FE6D980015D7}" type="parTrans" cxnId="{0ECE8E0A-F65B-4CE1-B01B-1DC9A2C71C6E}">
      <dgm:prSet/>
      <dgm:spPr/>
      <dgm:t>
        <a:bodyPr/>
        <a:lstStyle/>
        <a:p>
          <a:endParaRPr lang="pt-BR"/>
        </a:p>
      </dgm:t>
    </dgm:pt>
    <dgm:pt modelId="{3712A0C4-2078-4E50-9A8F-C119F286F94A}" type="sibTrans" cxnId="{0ECE8E0A-F65B-4CE1-B01B-1DC9A2C71C6E}">
      <dgm:prSet/>
      <dgm:spPr/>
      <dgm:t>
        <a:bodyPr/>
        <a:lstStyle/>
        <a:p>
          <a:endParaRPr lang="pt-BR"/>
        </a:p>
      </dgm:t>
    </dgm:pt>
    <dgm:pt modelId="{55FA18E5-9FE3-4C5B-9FA6-D80ECA438E3B}">
      <dgm:prSet phldrT="[Texto]" custT="1"/>
      <dgm:spPr/>
      <dgm:t>
        <a:bodyPr/>
        <a:lstStyle/>
        <a:p>
          <a:r>
            <a:rPr lang="en-US" sz="2000" b="1" dirty="0" err="1" smtClean="0">
              <a:latin typeface="Arial Narrow" pitchFamily="34" charset="0"/>
            </a:rPr>
            <a:t>Metodologia</a:t>
          </a:r>
          <a:r>
            <a:rPr lang="en-US" sz="2000" b="1" dirty="0" smtClean="0">
              <a:latin typeface="Arial Narrow" pitchFamily="34" charset="0"/>
            </a:rPr>
            <a:t> </a:t>
          </a:r>
          <a:r>
            <a:rPr lang="en-US" sz="2000" b="1" dirty="0" err="1" smtClean="0">
              <a:latin typeface="Arial Narrow" pitchFamily="34" charset="0"/>
            </a:rPr>
            <a:t>educacional</a:t>
          </a:r>
          <a:r>
            <a:rPr lang="en-US" sz="2000" b="1" dirty="0" smtClean="0">
              <a:latin typeface="Arial Narrow" pitchFamily="34" charset="0"/>
            </a:rPr>
            <a:t> </a:t>
          </a:r>
          <a:r>
            <a:rPr lang="en-US" sz="2000" b="1" dirty="0" err="1" smtClean="0">
              <a:latin typeface="Arial Narrow" pitchFamily="34" charset="0"/>
            </a:rPr>
            <a:t>diferenciada</a:t>
          </a:r>
          <a:endParaRPr lang="pt-BR" sz="2000" b="1" dirty="0">
            <a:latin typeface="Arial Narrow" pitchFamily="34" charset="0"/>
          </a:endParaRPr>
        </a:p>
      </dgm:t>
    </dgm:pt>
    <dgm:pt modelId="{38092999-4095-4FF5-BC29-19CDC327B443}" type="parTrans" cxnId="{B559CBEC-CAC5-4D9C-84ED-71B297CEF7C2}">
      <dgm:prSet/>
      <dgm:spPr/>
      <dgm:t>
        <a:bodyPr/>
        <a:lstStyle/>
        <a:p>
          <a:endParaRPr lang="pt-BR"/>
        </a:p>
      </dgm:t>
    </dgm:pt>
    <dgm:pt modelId="{9310C73F-FBCD-4873-81B4-A40C50ED65A5}" type="sibTrans" cxnId="{B559CBEC-CAC5-4D9C-84ED-71B297CEF7C2}">
      <dgm:prSet/>
      <dgm:spPr/>
      <dgm:t>
        <a:bodyPr/>
        <a:lstStyle/>
        <a:p>
          <a:endParaRPr lang="pt-BR"/>
        </a:p>
      </dgm:t>
    </dgm:pt>
    <dgm:pt modelId="{31EB47DF-BADD-40C9-BBDA-62BEC4E2E2EB}">
      <dgm:prSet phldrT="[Texto]" custT="1"/>
      <dgm:spPr/>
      <dgm:t>
        <a:bodyPr/>
        <a:lstStyle/>
        <a:p>
          <a:r>
            <a:rPr lang="en-US" sz="2000" b="1" dirty="0" err="1" smtClean="0">
              <a:latin typeface="Arial Narrow" pitchFamily="34" charset="0"/>
            </a:rPr>
            <a:t>Currículo</a:t>
          </a:r>
          <a:r>
            <a:rPr lang="en-US" sz="2000" b="1" dirty="0" smtClean="0">
              <a:latin typeface="Arial Narrow" pitchFamily="34" charset="0"/>
            </a:rPr>
            <a:t> singular</a:t>
          </a:r>
          <a:endParaRPr lang="pt-BR" sz="2000" b="1" dirty="0">
            <a:latin typeface="Arial Narrow" pitchFamily="34" charset="0"/>
          </a:endParaRPr>
        </a:p>
      </dgm:t>
    </dgm:pt>
    <dgm:pt modelId="{44DBA8B0-ADED-44B0-BCD1-FD699A5EC3F2}" type="parTrans" cxnId="{173ED9A8-804E-4083-B52B-F51E563C9A67}">
      <dgm:prSet/>
      <dgm:spPr/>
      <dgm:t>
        <a:bodyPr/>
        <a:lstStyle/>
        <a:p>
          <a:endParaRPr lang="pt-BR"/>
        </a:p>
      </dgm:t>
    </dgm:pt>
    <dgm:pt modelId="{7379C360-1971-4DD4-8D55-30862CD31605}" type="sibTrans" cxnId="{173ED9A8-804E-4083-B52B-F51E563C9A67}">
      <dgm:prSet/>
      <dgm:spPr/>
      <dgm:t>
        <a:bodyPr/>
        <a:lstStyle/>
        <a:p>
          <a:endParaRPr lang="pt-BR"/>
        </a:p>
      </dgm:t>
    </dgm:pt>
    <dgm:pt modelId="{4EE9BE71-73F0-483A-876F-D2AC046A4D86}" type="pres">
      <dgm:prSet presAssocID="{B2B1E073-BD8C-44E5-90F4-92D897B660D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55076B5-44B3-42C7-A7F4-A9C2DDE83817}" type="pres">
      <dgm:prSet presAssocID="{271DCA81-0932-4A7A-9B2A-30B552EB0635}" presName="Accent1" presStyleCnt="0"/>
      <dgm:spPr/>
    </dgm:pt>
    <dgm:pt modelId="{DF31CBBA-30AE-4608-B15B-F8B4B435019A}" type="pres">
      <dgm:prSet presAssocID="{271DCA81-0932-4A7A-9B2A-30B552EB0635}" presName="Accent" presStyleLbl="node1" presStyleIdx="0" presStyleCnt="3"/>
      <dgm:spPr/>
    </dgm:pt>
    <dgm:pt modelId="{0F86713E-AE0F-4366-9546-6509F711A685}" type="pres">
      <dgm:prSet presAssocID="{271DCA81-0932-4A7A-9B2A-30B552EB063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539A59-CD56-432B-9135-6070B0A181D1}" type="pres">
      <dgm:prSet presAssocID="{55FA18E5-9FE3-4C5B-9FA6-D80ECA438E3B}" presName="Accent2" presStyleCnt="0"/>
      <dgm:spPr/>
    </dgm:pt>
    <dgm:pt modelId="{7BE5F49F-7DAF-437B-8D00-0B4A0B434B60}" type="pres">
      <dgm:prSet presAssocID="{55FA18E5-9FE3-4C5B-9FA6-D80ECA438E3B}" presName="Accent" presStyleLbl="node1" presStyleIdx="1" presStyleCnt="3" custLinFactNeighborX="931"/>
      <dgm:spPr/>
    </dgm:pt>
    <dgm:pt modelId="{C1156C16-187C-44A0-82AE-22141A233523}" type="pres">
      <dgm:prSet presAssocID="{55FA18E5-9FE3-4C5B-9FA6-D80ECA438E3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5D86B-7A2C-494D-A3A2-73449611F3EB}" type="pres">
      <dgm:prSet presAssocID="{31EB47DF-BADD-40C9-BBDA-62BEC4E2E2EB}" presName="Accent3" presStyleCnt="0"/>
      <dgm:spPr/>
    </dgm:pt>
    <dgm:pt modelId="{B1D9DAC3-E7CD-42F6-B3B0-A548944014F2}" type="pres">
      <dgm:prSet presAssocID="{31EB47DF-BADD-40C9-BBDA-62BEC4E2E2EB}" presName="Accent" presStyleLbl="node1" presStyleIdx="2" presStyleCnt="3"/>
      <dgm:spPr/>
    </dgm:pt>
    <dgm:pt modelId="{288FB4D7-7FC5-43A1-9B5B-798AC3FA4F08}" type="pres">
      <dgm:prSet presAssocID="{31EB47DF-BADD-40C9-BBDA-62BEC4E2E2E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CE8E0A-F65B-4CE1-B01B-1DC9A2C71C6E}" srcId="{B2B1E073-BD8C-44E5-90F4-92D897B660D4}" destId="{271DCA81-0932-4A7A-9B2A-30B552EB0635}" srcOrd="0" destOrd="0" parTransId="{F9B9A045-8025-4E45-A101-FE6D980015D7}" sibTransId="{3712A0C4-2078-4E50-9A8F-C119F286F94A}"/>
    <dgm:cxn modelId="{40FBB615-6D53-4CE0-9EEC-A6693C3D30DC}" type="presOf" srcId="{31EB47DF-BADD-40C9-BBDA-62BEC4E2E2EB}" destId="{288FB4D7-7FC5-43A1-9B5B-798AC3FA4F08}" srcOrd="0" destOrd="0" presId="urn:microsoft.com/office/officeart/2009/layout/CircleArrowProcess"/>
    <dgm:cxn modelId="{B559CBEC-CAC5-4D9C-84ED-71B297CEF7C2}" srcId="{B2B1E073-BD8C-44E5-90F4-92D897B660D4}" destId="{55FA18E5-9FE3-4C5B-9FA6-D80ECA438E3B}" srcOrd="1" destOrd="0" parTransId="{38092999-4095-4FF5-BC29-19CDC327B443}" sibTransId="{9310C73F-FBCD-4873-81B4-A40C50ED65A5}"/>
    <dgm:cxn modelId="{3A718D26-08B4-4AE7-A626-D1FD47B70B42}" type="presOf" srcId="{55FA18E5-9FE3-4C5B-9FA6-D80ECA438E3B}" destId="{C1156C16-187C-44A0-82AE-22141A233523}" srcOrd="0" destOrd="0" presId="urn:microsoft.com/office/officeart/2009/layout/CircleArrowProcess"/>
    <dgm:cxn modelId="{1B546E0B-0603-4996-9E55-3FB98A0117E8}" type="presOf" srcId="{B2B1E073-BD8C-44E5-90F4-92D897B660D4}" destId="{4EE9BE71-73F0-483A-876F-D2AC046A4D86}" srcOrd="0" destOrd="0" presId="urn:microsoft.com/office/officeart/2009/layout/CircleArrowProcess"/>
    <dgm:cxn modelId="{173ED9A8-804E-4083-B52B-F51E563C9A67}" srcId="{B2B1E073-BD8C-44E5-90F4-92D897B660D4}" destId="{31EB47DF-BADD-40C9-BBDA-62BEC4E2E2EB}" srcOrd="2" destOrd="0" parTransId="{44DBA8B0-ADED-44B0-BCD1-FD699A5EC3F2}" sibTransId="{7379C360-1971-4DD4-8D55-30862CD31605}"/>
    <dgm:cxn modelId="{A6338808-935C-4827-B875-4CA383A9D645}" type="presOf" srcId="{271DCA81-0932-4A7A-9B2A-30B552EB0635}" destId="{0F86713E-AE0F-4366-9546-6509F711A685}" srcOrd="0" destOrd="0" presId="urn:microsoft.com/office/officeart/2009/layout/CircleArrowProcess"/>
    <dgm:cxn modelId="{82FAEFA7-0D0B-4518-8439-861853565882}" type="presParOf" srcId="{4EE9BE71-73F0-483A-876F-D2AC046A4D86}" destId="{755076B5-44B3-42C7-A7F4-A9C2DDE83817}" srcOrd="0" destOrd="0" presId="urn:microsoft.com/office/officeart/2009/layout/CircleArrowProcess"/>
    <dgm:cxn modelId="{A6040734-4F74-4214-8870-1F6395574ACA}" type="presParOf" srcId="{755076B5-44B3-42C7-A7F4-A9C2DDE83817}" destId="{DF31CBBA-30AE-4608-B15B-F8B4B435019A}" srcOrd="0" destOrd="0" presId="urn:microsoft.com/office/officeart/2009/layout/CircleArrowProcess"/>
    <dgm:cxn modelId="{F339B8DC-1ACA-4634-A9BE-B5C98EB23DE0}" type="presParOf" srcId="{4EE9BE71-73F0-483A-876F-D2AC046A4D86}" destId="{0F86713E-AE0F-4366-9546-6509F711A685}" srcOrd="1" destOrd="0" presId="urn:microsoft.com/office/officeart/2009/layout/CircleArrowProcess"/>
    <dgm:cxn modelId="{C6D14F95-EDE9-4E28-B628-E1A2C1B36632}" type="presParOf" srcId="{4EE9BE71-73F0-483A-876F-D2AC046A4D86}" destId="{D8539A59-CD56-432B-9135-6070B0A181D1}" srcOrd="2" destOrd="0" presId="urn:microsoft.com/office/officeart/2009/layout/CircleArrowProcess"/>
    <dgm:cxn modelId="{FF54B2D4-73A8-4A9A-8369-DA062A9958A0}" type="presParOf" srcId="{D8539A59-CD56-432B-9135-6070B0A181D1}" destId="{7BE5F49F-7DAF-437B-8D00-0B4A0B434B60}" srcOrd="0" destOrd="0" presId="urn:microsoft.com/office/officeart/2009/layout/CircleArrowProcess"/>
    <dgm:cxn modelId="{536719C6-187F-47E6-92CE-8F02930C1334}" type="presParOf" srcId="{4EE9BE71-73F0-483A-876F-D2AC046A4D86}" destId="{C1156C16-187C-44A0-82AE-22141A233523}" srcOrd="3" destOrd="0" presId="urn:microsoft.com/office/officeart/2009/layout/CircleArrowProcess"/>
    <dgm:cxn modelId="{9657AF2C-FE72-4C08-AC1E-EF84A3FE9BF9}" type="presParOf" srcId="{4EE9BE71-73F0-483A-876F-D2AC046A4D86}" destId="{E315D86B-7A2C-494D-A3A2-73449611F3EB}" srcOrd="4" destOrd="0" presId="urn:microsoft.com/office/officeart/2009/layout/CircleArrowProcess"/>
    <dgm:cxn modelId="{6E2CB433-8C28-42C6-96B2-843DF16BC4F2}" type="presParOf" srcId="{E315D86B-7A2C-494D-A3A2-73449611F3EB}" destId="{B1D9DAC3-E7CD-42F6-B3B0-A548944014F2}" srcOrd="0" destOrd="0" presId="urn:microsoft.com/office/officeart/2009/layout/CircleArrowProcess"/>
    <dgm:cxn modelId="{82F382AE-1D8F-493B-B09C-CC08D44A8203}" type="presParOf" srcId="{4EE9BE71-73F0-483A-876F-D2AC046A4D86}" destId="{288FB4D7-7FC5-43A1-9B5B-798AC3FA4F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D6CEAB-D921-4661-99F4-FA1199804D39}" type="datetimeFigureOut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66BB1-B2D6-4D11-9A40-8343305B7F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29AA3E-247D-4AFF-B05D-B1D0E004D3B5}" type="datetimeFigureOut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6D158B-F559-4425-B3F7-2F018003812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276B7D"/>
                </a:solidFill>
                <a:latin typeface="Impact"/>
                <a:ea typeface="ＭＳ Ｐゴシック" charset="0"/>
                <a:cs typeface="Impact"/>
              </a:rPr>
              <a:t>74%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ＭＳ Ｐゴシック" charset="0"/>
                <a:cs typeface="Impact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charset="0"/>
                <a:cs typeface="Arial Narrow"/>
              </a:rPr>
              <a:t>dos respondentes concordam </a:t>
            </a:r>
            <a:r>
              <a:rPr lang="pt-BR" sz="1600" b="1" dirty="0" smtClean="0">
                <a:solidFill>
                  <a:srgbClr val="276B7D"/>
                </a:solidFill>
                <a:latin typeface="Impact"/>
                <a:ea typeface="ＭＳ Ｐゴシック" charset="0"/>
                <a:cs typeface="Impact"/>
              </a:rPr>
              <a:t>integralmente</a:t>
            </a:r>
            <a:r>
              <a:rPr lang="pt-BR" sz="1600" b="1" dirty="0" smtClean="0">
                <a:solidFill>
                  <a:srgbClr val="276B7D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charset="0"/>
                <a:cs typeface="Arial Narrow"/>
              </a:rPr>
              <a:t>com os fatores chaves;</a:t>
            </a:r>
          </a:p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Impact"/>
                <a:ea typeface="ＭＳ Ｐゴシック" charset="0"/>
                <a:cs typeface="Impact"/>
              </a:rPr>
              <a:t>Educação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ＭＳ Ｐゴシック" charset="0"/>
                <a:cs typeface="Impact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charset="0"/>
                <a:cs typeface="Arial Narrow"/>
              </a:rPr>
              <a:t>surgiu como o fator mais importante. Foi a primeira vez que isso aconteceu em pesquisas da CNI;</a:t>
            </a:r>
          </a:p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ＭＳ Ｐゴシック" charset="0"/>
                <a:cs typeface="Arial Narrow"/>
              </a:rPr>
              <a:t>O fator de menor rejeição é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latin typeface="Impact"/>
                <a:ea typeface="ＭＳ Ｐゴシック" charset="0"/>
                <a:cs typeface="Impact"/>
              </a:rPr>
              <a:t>Infraestrutura.</a:t>
            </a:r>
          </a:p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latin typeface="Impact"/>
                <a:ea typeface="ＭＳ Ｐゴシック" charset="0"/>
                <a:cs typeface="Impact"/>
              </a:rPr>
              <a:t>Informações da pesquisa: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2000" dirty="0" smtClean="0"/>
              <a:t>Período de coleta: 23/11 a 02/12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2000" dirty="0" smtClean="0"/>
              <a:t>Público alvo: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Empresários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Membros do Fórum Nacional da Indústria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Associações Empresariais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Conselhos Temáticos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Federações de Indústria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1800" dirty="0" smtClean="0"/>
              <a:t>Empresas e sindicatos participantes do ENAI inscritos até 22/11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2000" dirty="0" smtClean="0"/>
              <a:t>Número de respondentes: 275</a:t>
            </a:r>
          </a:p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accent2">
                  <a:lumMod val="75000"/>
                </a:schemeClr>
              </a:solidFill>
              <a:latin typeface="Impact"/>
              <a:ea typeface="ＭＳ Ｐゴシック" charset="0"/>
              <a:cs typeface="Impact"/>
            </a:endParaRPr>
          </a:p>
          <a:p>
            <a:pPr defTabSz="901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ＭＳ Ｐゴシック" charset="0"/>
              <a:cs typeface="Arial Narro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A7C4D-46F1-493F-BD09-963A14AFBF8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0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8FC5D-F7CC-485D-BB6B-B99426D4593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AB125-DA1F-4C9F-BC35-802F34AB125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A0297-1CE6-4E9F-8784-334C80123A7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BBF32-1BF8-4D34-B086-E944E70EB38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8397C-09B1-4A9F-B155-42C6C22B715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42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1D010-49BF-4BAD-B915-63ED49F1C79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63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64454-3421-431F-A8AF-BFAA21CC8DE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93C37-CC5B-438A-9F7B-A66349F1A2F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83D01-E817-4CEA-B3F3-FA0F31FB9A8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A7F8-0256-4BC7-8664-7929B6033B8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0FFCD-25D4-4635-90CB-A79E23D508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12583-BDCA-418F-B961-376AB0246C8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BA4A-2C67-4AA7-9F47-9EBBBC6F403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4A0DE-E860-4582-B903-36171F96FB6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2BCEE-7F21-415D-9289-FE9DEDF33F5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Concepção de educação:</a:t>
            </a: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é sustentada nos principais documentos de educação, estudos de tendências e legislação em vigor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eleva a proficiência dos alunos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intensifica os saberes acadêmicos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inclui as competências e habilidades exigidas na carreira profissional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trata das dinâmicas do mundo do trabalho e as suas repercussões no âmbito escolar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Metodologia Educacional</a:t>
            </a: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1BA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ysClr val="windowText" lastClr="000000"/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provoca a compreensão dos conteúdos básicos e suas repercussões no mundo científico e tecnológico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1BA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promove práticas experimentais, baseadas em projetos, onde mente e mãos se unam na construção do conhecimento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1BA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baseia-se na aprendizagem criativa. Praticar e vivenciar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1BA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desenvolve os talentos e as potencialidades dos alunos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1BA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incorpora o mundo do trabalho na sala de aula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Currículo:</a:t>
            </a: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expressa a superação de um modelo tradicional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associa o fazer e o pensar, o praticar e o teorizar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abarca conteúdos aplicados ao mundo do trabalho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entrelaça disciplinas a uma prática pedagógica eficaz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9A63D-F93A-4E05-9AF7-3CE4D174A3E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C149-225B-4F8D-B5FB-5A2FD7381696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B1F0-AAB2-4C4E-A235-87492DEBFB8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F103-43C1-4EE4-A94C-4DAF82DFD29C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D717-C8D6-4907-A6EC-254C167BC4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D5F0-1EDE-4AAF-B889-D7CA5E82BD46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EF90-F150-4B89-9BBA-F88D60F554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C83B-113F-485E-868D-0E7FDF3AC00B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74E9-5904-4621-B601-94AEB3D7E6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D3EF-2616-4744-BCE5-BEEAAD519095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9EC4-EE5A-4EB5-A6BD-73945B1CA75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E5E7-3889-4121-92A7-15DB1B9E24FC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4DE3-70B8-4521-8C66-7873B272284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11725" y="333375"/>
            <a:ext cx="29003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9"/>
          <p:cNvSpPr/>
          <p:nvPr userDrawn="1"/>
        </p:nvSpPr>
        <p:spPr>
          <a:xfrm>
            <a:off x="7596188" y="6165850"/>
            <a:ext cx="10080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10"/>
          <p:cNvSpPr/>
          <p:nvPr userDrawn="1"/>
        </p:nvSpPr>
        <p:spPr>
          <a:xfrm>
            <a:off x="971550" y="260350"/>
            <a:ext cx="2663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4450"/>
            <a:ext cx="920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E0AC-64AA-46C5-804F-CCE5845B38D7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10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E7A7-B41A-4BDE-A21C-59CDAD68D8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8"/>
          <p:cNvSpPr/>
          <p:nvPr userDrawn="1"/>
        </p:nvSpPr>
        <p:spPr>
          <a:xfrm>
            <a:off x="7596188" y="6165850"/>
            <a:ext cx="10080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9"/>
          <p:cNvSpPr/>
          <p:nvPr userDrawn="1"/>
        </p:nvSpPr>
        <p:spPr>
          <a:xfrm>
            <a:off x="971550" y="260350"/>
            <a:ext cx="2663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450"/>
            <a:ext cx="920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E392-17AE-489D-B5CC-9CE5C8B73947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238E-8C42-4713-A21F-BE8E398DA52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8"/>
          <p:cNvSpPr/>
          <p:nvPr userDrawn="1"/>
        </p:nvSpPr>
        <p:spPr>
          <a:xfrm>
            <a:off x="7596188" y="6165850"/>
            <a:ext cx="10080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9"/>
          <p:cNvSpPr/>
          <p:nvPr userDrawn="1"/>
        </p:nvSpPr>
        <p:spPr>
          <a:xfrm>
            <a:off x="971550" y="260350"/>
            <a:ext cx="2663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450"/>
            <a:ext cx="920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52DD-43E8-4B27-AA53-61552E4316FA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778-0AA0-4076-A525-C3AB7EC724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285DF-D8E2-47DE-8086-2154F1DEE809}" type="datetime1">
              <a:rPr lang="pt-BR"/>
              <a:pPr>
                <a:defRPr/>
              </a:pPr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FD3C5-E2B7-45C6-B5DE-B390C00FFA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hyperlink" Target="http://www.agenciafiep.com.br/wp-content/uploads/2012/04/Laboratorio-Senai-Cic-119.jpg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cchesi@cni.org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39750" y="3716338"/>
            <a:ext cx="6624638" cy="309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388" y="2420938"/>
            <a:ext cx="6696075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Apresentação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Comissão de Assuntos Econômicos – CAE/ Senado Federal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Foco Educação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388" y="4852988"/>
            <a:ext cx="7129462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318" name="CaixaDeTexto 9"/>
          <p:cNvSpPr txBox="1">
            <a:spLocks noChangeArrowheads="1"/>
          </p:cNvSpPr>
          <p:nvPr/>
        </p:nvSpPr>
        <p:spPr bwMode="auto">
          <a:xfrm>
            <a:off x="61563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Brasília, 18 de junho de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ângulo 4"/>
          <p:cNvSpPr>
            <a:spLocks noChangeArrowheads="1"/>
          </p:cNvSpPr>
          <p:nvPr/>
        </p:nvSpPr>
        <p:spPr bwMode="auto">
          <a:xfrm>
            <a:off x="5768975" y="5229225"/>
            <a:ext cx="2906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algn="r" defTabSz="869950"/>
            <a:r>
              <a:rPr lang="pt-BR">
                <a:cs typeface="Arial" charset="0"/>
              </a:rPr>
              <a:t>Há uma lacuna significativa entre as perspectivas sobre o preparo dos jovens brasileiros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921441" y="2143148"/>
          <a:ext cx="7473880" cy="397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411163" y="1341438"/>
            <a:ext cx="8296275" cy="825500"/>
          </a:xfrm>
          <a:prstGeom prst="rect">
            <a:avLst/>
          </a:prstGeom>
        </p:spPr>
        <p:txBody>
          <a:bodyPr lIns="87069" tIns="43535" rIns="87069" bIns="43535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0692" fontAlgn="auto">
              <a:spcBef>
                <a:spcPts val="0"/>
              </a:spcBef>
              <a:spcAft>
                <a:spcPts val="0"/>
              </a:spcAft>
              <a:defRPr sz="25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Percentual que concorda que os jovens estão adequadamente preparados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652" name="CaixaDeTexto 9"/>
          <p:cNvSpPr txBox="1">
            <a:spLocks noChangeArrowheads="1"/>
          </p:cNvSpPr>
          <p:nvPr/>
        </p:nvSpPr>
        <p:spPr bwMode="auto">
          <a:xfrm>
            <a:off x="107950" y="5694363"/>
            <a:ext cx="3497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defTabSz="869950"/>
            <a:r>
              <a:rPr lang="pt-BR" sz="1400">
                <a:solidFill>
                  <a:srgbClr val="595959"/>
                </a:solidFill>
                <a:latin typeface="Arial Narrow" pitchFamily="34" charset="0"/>
              </a:rPr>
              <a:t>Fonte: McKinsey &amp; Company, 2012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03350" y="-80963"/>
            <a:ext cx="6769100" cy="746126"/>
          </a:xfrm>
          <a:prstGeom prst="rect">
            <a:avLst/>
          </a:prstGeom>
        </p:spPr>
        <p:txBody>
          <a:bodyPr lIns="87069" tIns="43535" rIns="87069" bIns="43535">
            <a:spAutoFit/>
          </a:bodyPr>
          <a:lstStyle/>
          <a:p>
            <a:pPr indent="-435346" fontAlgn="auto">
              <a:lnSpc>
                <a:spcPct val="120000"/>
              </a:lnSpc>
              <a:spcBef>
                <a:spcPts val="190"/>
              </a:spcBef>
              <a:spcAft>
                <a:spcPts val="19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69% dos empresários entendem que os jovens não estão preparados para o mercado de  trabalho...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6" descr="mapa bras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4508500"/>
            <a:ext cx="16430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a 7"/>
          <p:cNvGraphicFramePr/>
          <p:nvPr/>
        </p:nvGraphicFramePr>
        <p:xfrm>
          <a:off x="539552" y="1052736"/>
          <a:ext cx="63367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1187450" y="125413"/>
            <a:ext cx="6553200" cy="4953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É preciso rever o modelo educacional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Conteúdo 2"/>
          <p:cNvSpPr txBox="1">
            <a:spLocks/>
          </p:cNvSpPr>
          <p:nvPr/>
        </p:nvSpPr>
        <p:spPr bwMode="auto">
          <a:xfrm>
            <a:off x="323850" y="1341438"/>
            <a:ext cx="84963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Política educacional à altura dos desafios do país</a:t>
            </a:r>
          </a:p>
          <a:p>
            <a:pPr marL="176213" indent="-176213"/>
            <a:endParaRPr lang="pt-BR" sz="2000">
              <a:cs typeface="Arial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Tecnologias na sala de aula aliadas a uma nova proposta educacional</a:t>
            </a:r>
          </a:p>
          <a:p>
            <a:pPr marL="176213" indent="-176213">
              <a:buFont typeface="Wingdings" pitchFamily="2" charset="2"/>
              <a:buChar char="§"/>
            </a:pPr>
            <a:endParaRPr lang="pt-BR" sz="2000">
              <a:cs typeface="Arial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Currículo sem excessos de disciplinas, que priorize a língua portuguesa  e a matemática </a:t>
            </a:r>
          </a:p>
          <a:p>
            <a:pPr marL="176213" indent="-176213">
              <a:buFont typeface="Wingdings" pitchFamily="2" charset="2"/>
              <a:buChar char="§"/>
            </a:pPr>
            <a:endParaRPr lang="pt-BR" sz="2000">
              <a:cs typeface="Arial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Criatividade e desenvolvimento da imaginação no processo de aprendizagem</a:t>
            </a:r>
          </a:p>
          <a:p>
            <a:pPr marL="176213" indent="-176213">
              <a:buFont typeface="Wingdings" pitchFamily="2" charset="2"/>
              <a:buChar char="§"/>
            </a:pPr>
            <a:endParaRPr lang="pt-BR" sz="2000">
              <a:cs typeface="Arial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 Aproximação da escola ao trabalho</a:t>
            </a:r>
          </a:p>
          <a:p>
            <a:pPr marL="176213" indent="-176213">
              <a:buFont typeface="Wingdings" pitchFamily="2" charset="2"/>
              <a:buChar char="§"/>
            </a:pPr>
            <a:endParaRPr lang="pt-BR" sz="2000">
              <a:cs typeface="Arial" charset="0"/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  Valorização e investimento nos profissionais da educação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52525" y="76200"/>
            <a:ext cx="6372225" cy="400050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educação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básica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Brasil precisa de...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6200-C018-4C38-854B-18CAC4B5E9C1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187450" y="7620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Como podemos contribuir?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-252536" y="1628800"/>
          <a:ext cx="777686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827088" y="10572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903270"/>
            <a:ext cx="734481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Educação Para o mundo do Trabalho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35600" y="1481138"/>
            <a:ext cx="32559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70% dos empresários afirmam que a falta de trabalhador qualificado prejudica o aumento da competitividade (CNI, 2012)</a:t>
            </a:r>
          </a:p>
        </p:txBody>
      </p:sp>
      <p:sp>
        <p:nvSpPr>
          <p:cNvPr id="9" name="Elipse 8"/>
          <p:cNvSpPr/>
          <p:nvPr/>
        </p:nvSpPr>
        <p:spPr>
          <a:xfrm>
            <a:off x="2700338" y="3429000"/>
            <a:ext cx="1943100" cy="2232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627313" y="3644900"/>
            <a:ext cx="431800" cy="12969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tângulo 4"/>
          <p:cNvSpPr>
            <a:spLocks noChangeArrowheads="1"/>
          </p:cNvSpPr>
          <p:nvPr/>
        </p:nvSpPr>
        <p:spPr bwMode="auto">
          <a:xfrm>
            <a:off x="1474788" y="-80963"/>
            <a:ext cx="6769100" cy="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indent="-434975">
              <a:lnSpc>
                <a:spcPct val="120000"/>
              </a:lnSpc>
              <a:spcBef>
                <a:spcPts val="188"/>
              </a:spcBef>
              <a:spcAft>
                <a:spcPts val="188"/>
              </a:spcAft>
            </a:pPr>
            <a:r>
              <a:rPr lang="pt-BR">
                <a:solidFill>
                  <a:srgbClr val="595959"/>
                </a:solidFill>
                <a:latin typeface="Arial Black" pitchFamily="34" charset="0"/>
              </a:rPr>
              <a:t>Resultado IDEB no Ensino Fundamental 2011           Anos Iniciais (5º ano)</a:t>
            </a:r>
          </a:p>
        </p:txBody>
      </p:sp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251520" y="1936725"/>
          <a:ext cx="8331123" cy="403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9" name="Picture 1" descr="Logo SESI Int Md Inic Port 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300663"/>
            <a:ext cx="10080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7778B-CFA5-4F24-98A4-8F3562FE6386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aphicFrame>
        <p:nvGraphicFramePr>
          <p:cNvPr id="3" name="Chart 7"/>
          <p:cNvGraphicFramePr>
            <a:graphicFrameLocks/>
          </p:cNvGraphicFramePr>
          <p:nvPr/>
        </p:nvGraphicFramePr>
        <p:xfrm>
          <a:off x="467544" y="1484784"/>
          <a:ext cx="7964291" cy="428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843" name="Picture 1" descr="Logo SESI Int Md Inic Port 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013325"/>
            <a:ext cx="10080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tângulo 9"/>
          <p:cNvSpPr>
            <a:spLocks noChangeArrowheads="1"/>
          </p:cNvSpPr>
          <p:nvPr/>
        </p:nvSpPr>
        <p:spPr bwMode="auto">
          <a:xfrm>
            <a:off x="1403350" y="-80963"/>
            <a:ext cx="6769100" cy="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pPr indent="-434975">
              <a:lnSpc>
                <a:spcPct val="120000"/>
              </a:lnSpc>
              <a:spcBef>
                <a:spcPts val="188"/>
              </a:spcBef>
              <a:spcAft>
                <a:spcPts val="188"/>
              </a:spcAft>
            </a:pPr>
            <a:r>
              <a:rPr lang="pt-BR">
                <a:solidFill>
                  <a:srgbClr val="595959"/>
                </a:solidFill>
                <a:latin typeface="Arial Black" pitchFamily="34" charset="0"/>
              </a:rPr>
              <a:t>Resultado IDEB no Ensino Fundamental 2011           Anos Finais (9º ano)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tângulo 4"/>
          <p:cNvSpPr>
            <a:spLocks noChangeArrowheads="1"/>
          </p:cNvSpPr>
          <p:nvPr/>
        </p:nvSpPr>
        <p:spPr bwMode="auto">
          <a:xfrm>
            <a:off x="179388" y="500063"/>
            <a:ext cx="4176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 sz="7200">
                <a:solidFill>
                  <a:srgbClr val="002060"/>
                </a:solidFill>
                <a:latin typeface="Impact" pitchFamily="34" charset="0"/>
              </a:rPr>
              <a:t>SESI </a:t>
            </a:r>
            <a:r>
              <a:rPr lang="pt-BR" sz="2800">
                <a:solidFill>
                  <a:srgbClr val="002060"/>
                </a:solidFill>
                <a:latin typeface="Impact" pitchFamily="34" charset="0"/>
              </a:rPr>
              <a:t>em 2012</a:t>
            </a:r>
          </a:p>
        </p:txBody>
      </p:sp>
      <p:pic>
        <p:nvPicPr>
          <p:cNvPr id="36866" name="Picture 18" descr="s16_tati_01"/>
          <p:cNvPicPr>
            <a:picLocks noChangeAspect="1" noChangeArrowheads="1"/>
          </p:cNvPicPr>
          <p:nvPr/>
        </p:nvPicPr>
        <p:blipFill>
          <a:blip r:embed="rId3"/>
          <a:srcRect l="39757" t="78194" r="41338" b="9052"/>
          <a:stretch>
            <a:fillRect/>
          </a:stretch>
        </p:blipFill>
        <p:spPr bwMode="auto">
          <a:xfrm>
            <a:off x="5867400" y="3633788"/>
            <a:ext cx="17287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0" descr="s16_tati_01"/>
          <p:cNvPicPr>
            <a:picLocks noChangeAspect="1" noChangeArrowheads="1"/>
          </p:cNvPicPr>
          <p:nvPr/>
        </p:nvPicPr>
        <p:blipFill>
          <a:blip r:embed="rId3"/>
          <a:srcRect l="51753" t="67499" r="41338" b="22014"/>
          <a:stretch>
            <a:fillRect/>
          </a:stretch>
        </p:blipFill>
        <p:spPr bwMode="auto">
          <a:xfrm>
            <a:off x="6964363" y="2900363"/>
            <a:ext cx="6318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1" descr="s16_tati_01"/>
          <p:cNvPicPr>
            <a:picLocks noChangeAspect="1" noChangeArrowheads="1"/>
          </p:cNvPicPr>
          <p:nvPr/>
        </p:nvPicPr>
        <p:blipFill>
          <a:blip r:embed="rId3"/>
          <a:srcRect l="39757" t="55254" r="41338" b="32617"/>
          <a:stretch>
            <a:fillRect/>
          </a:stretch>
        </p:blipFill>
        <p:spPr bwMode="auto">
          <a:xfrm>
            <a:off x="5867400" y="2060575"/>
            <a:ext cx="1728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tângulo 3"/>
          <p:cNvSpPr>
            <a:spLocks noChangeArrowheads="1"/>
          </p:cNvSpPr>
          <p:nvPr/>
        </p:nvSpPr>
        <p:spPr bwMode="auto">
          <a:xfrm>
            <a:off x="95250" y="1787525"/>
            <a:ext cx="5327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83000"/>
              </a:lnSpc>
            </a:pP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+ de 1,9 milhões</a:t>
            </a:r>
            <a:r>
              <a:rPr lang="pt-BR" sz="3800">
                <a:solidFill>
                  <a:srgbClr val="1D2256"/>
                </a:solidFill>
                <a:latin typeface="Arial Narrow" pitchFamily="34" charset="0"/>
              </a:rPr>
              <a:t/>
            </a:r>
            <a:br>
              <a:rPr lang="pt-BR" sz="3800">
                <a:solidFill>
                  <a:srgbClr val="1D2256"/>
                </a:solidFill>
                <a:latin typeface="Arial Narrow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matrículas na educação 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por ano</a:t>
            </a:r>
          </a:p>
        </p:txBody>
      </p:sp>
      <p:sp>
        <p:nvSpPr>
          <p:cNvPr id="36870" name="Retângulo 3"/>
          <p:cNvSpPr>
            <a:spLocks noChangeArrowheads="1"/>
          </p:cNvSpPr>
          <p:nvPr/>
        </p:nvSpPr>
        <p:spPr bwMode="auto">
          <a:xfrm>
            <a:off x="179388" y="2655888"/>
            <a:ext cx="21193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663 escolas</a:t>
            </a:r>
          </a:p>
        </p:txBody>
      </p:sp>
      <p:sp>
        <p:nvSpPr>
          <p:cNvPr id="36871" name="Retângulo 3"/>
          <p:cNvSpPr>
            <a:spLocks noChangeArrowheads="1"/>
          </p:cNvSpPr>
          <p:nvPr/>
        </p:nvSpPr>
        <p:spPr bwMode="auto">
          <a:xfrm>
            <a:off x="5580063" y="4652963"/>
            <a:ext cx="309562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Desafio educação:</a:t>
            </a:r>
            <a:r>
              <a:rPr lang="pt-BR" sz="3200">
                <a:solidFill>
                  <a:srgbClr val="1D2256"/>
                </a:solidFill>
                <a:latin typeface="Impact" pitchFamily="34" charset="0"/>
              </a:rPr>
              <a:t/>
            </a:r>
            <a:br>
              <a:rPr lang="pt-BR" sz="3200">
                <a:solidFill>
                  <a:srgbClr val="1D2256"/>
                </a:solidFill>
                <a:latin typeface="Impact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Converter </a:t>
            </a:r>
            <a:r>
              <a:rPr lang="pt-BR" sz="3200">
                <a:solidFill>
                  <a:srgbClr val="1D2256"/>
                </a:solidFill>
                <a:latin typeface="Impact" pitchFamily="34" charset="0"/>
              </a:rPr>
              <a:t>80%</a:t>
            </a:r>
            <a:br>
              <a:rPr lang="pt-BR" sz="3200">
                <a:solidFill>
                  <a:srgbClr val="1D2256"/>
                </a:solidFill>
                <a:latin typeface="Impact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dos alunos do ensino médio regular em Educação Básica articulada com Educação Profissional até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2014</a:t>
            </a:r>
          </a:p>
        </p:txBody>
      </p:sp>
      <p:pic>
        <p:nvPicPr>
          <p:cNvPr id="36872" name="Picture 22" descr="s16_tati_01"/>
          <p:cNvPicPr>
            <a:picLocks noChangeAspect="1" noChangeArrowheads="1"/>
          </p:cNvPicPr>
          <p:nvPr/>
        </p:nvPicPr>
        <p:blipFill>
          <a:blip r:embed="rId3"/>
          <a:srcRect l="39757" t="67499" r="48282" b="22014"/>
          <a:stretch>
            <a:fillRect/>
          </a:stretch>
        </p:blipFill>
        <p:spPr bwMode="auto">
          <a:xfrm>
            <a:off x="5867400" y="2900363"/>
            <a:ext cx="1093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4"/>
          <p:cNvPicPr>
            <a:picLocks noChangeAspect="1" noChangeArrowheads="1"/>
          </p:cNvPicPr>
          <p:nvPr/>
        </p:nvPicPr>
        <p:blipFill>
          <a:blip r:embed="rId4"/>
          <a:srcRect l="39757" t="59862" r="42119" b="34259"/>
          <a:stretch>
            <a:fillRect/>
          </a:stretch>
        </p:blipFill>
        <p:spPr bwMode="auto">
          <a:xfrm>
            <a:off x="5867400" y="2376488"/>
            <a:ext cx="16573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5"/>
          <p:cNvPicPr>
            <a:picLocks noChangeAspect="1" noChangeArrowheads="1"/>
          </p:cNvPicPr>
          <p:nvPr/>
        </p:nvPicPr>
        <p:blipFill>
          <a:blip r:embed="rId4"/>
          <a:srcRect l="40157" t="71597" r="53802" b="23218"/>
          <a:stretch>
            <a:fillRect/>
          </a:stretch>
        </p:blipFill>
        <p:spPr bwMode="auto">
          <a:xfrm>
            <a:off x="5891213" y="3373438"/>
            <a:ext cx="552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75" name="Conector reto 7"/>
          <p:cNvCxnSpPr>
            <a:cxnSpLocks noChangeShapeType="1"/>
          </p:cNvCxnSpPr>
          <p:nvPr/>
        </p:nvCxnSpPr>
        <p:spPr bwMode="auto">
          <a:xfrm>
            <a:off x="155575" y="2492375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932363" y="836613"/>
            <a:ext cx="3779837" cy="1079500"/>
          </a:xfrm>
          <a:prstGeom prst="rect">
            <a:avLst/>
          </a:prstGeom>
          <a:solidFill>
            <a:srgbClr val="B2D235"/>
          </a:solidFill>
          <a:ln>
            <a:noFill/>
          </a:ln>
          <a:effectLst>
            <a:outerShdw blurRad="63500" dist="107763" dir="2700000" algn="ctr" rotWithShape="0">
              <a:srgbClr val="B2D235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 lIns="91405" tIns="45703" rIns="91405" bIns="45703" anchor="ctr"/>
          <a:lstStyle/>
          <a:p>
            <a:pPr marL="92041" fontAlgn="auto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tabLst>
                <a:tab pos="92041" algn="l"/>
              </a:tabLst>
              <a:defRPr/>
            </a:pP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Educação e Qualidade de Vida para o Trabalhador. Produtividade e Competitividade para a Indústria</a:t>
            </a:r>
          </a:p>
        </p:txBody>
      </p:sp>
      <p:cxnSp>
        <p:nvCxnSpPr>
          <p:cNvPr id="36877" name="Conector reto 7"/>
          <p:cNvCxnSpPr>
            <a:cxnSpLocks noChangeShapeType="1"/>
          </p:cNvCxnSpPr>
          <p:nvPr/>
        </p:nvCxnSpPr>
        <p:spPr bwMode="auto">
          <a:xfrm>
            <a:off x="166688" y="3219450"/>
            <a:ext cx="4537075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sp>
        <p:nvSpPr>
          <p:cNvPr id="36878" name="Retângulo 27"/>
          <p:cNvSpPr>
            <a:spLocks noChangeArrowheads="1"/>
          </p:cNvSpPr>
          <p:nvPr/>
        </p:nvSpPr>
        <p:spPr bwMode="auto">
          <a:xfrm>
            <a:off x="166688" y="3363913"/>
            <a:ext cx="4679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>
                <a:solidFill>
                  <a:srgbClr val="1D2256"/>
                </a:solidFill>
                <a:latin typeface="Impact" pitchFamily="34" charset="0"/>
              </a:rPr>
              <a:t>571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 </a:t>
            </a:r>
            <a:r>
              <a:rPr lang="pt-BR">
                <a:latin typeface="Arial Narrow" pitchFamily="34" charset="0"/>
              </a:rPr>
              <a:t>unidades de saúde</a:t>
            </a:r>
            <a:endParaRPr lang="en-US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1D2256"/>
                </a:solidFill>
                <a:latin typeface="Impact" pitchFamily="34" charset="0"/>
              </a:rPr>
              <a:t>3 milhões </a:t>
            </a:r>
            <a:r>
              <a:rPr lang="en-US">
                <a:latin typeface="Arial Narrow" pitchFamily="34" charset="0"/>
              </a:rPr>
              <a:t>de atendimentos prestados em saúde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1D2256"/>
                </a:solidFill>
                <a:latin typeface="Impact" pitchFamily="34" charset="0"/>
              </a:rPr>
              <a:t>812 mil</a:t>
            </a:r>
            <a:r>
              <a:rPr lang="en-US" b="1">
                <a:solidFill>
                  <a:srgbClr val="1D2256"/>
                </a:solidFill>
                <a:latin typeface="Arial Narrow" pitchFamily="34" charset="0"/>
              </a:rPr>
              <a:t> </a:t>
            </a:r>
            <a:r>
              <a:rPr lang="en-US">
                <a:latin typeface="Arial Narrow" pitchFamily="34" charset="0"/>
              </a:rPr>
              <a:t>trabalhadores vacinados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1D2256"/>
                </a:solidFill>
                <a:latin typeface="Impact" pitchFamily="34" charset="0"/>
              </a:rPr>
              <a:t>1,4 milhões </a:t>
            </a:r>
            <a:r>
              <a:rPr lang="en-US">
                <a:latin typeface="Arial Narrow" pitchFamily="34" charset="0"/>
              </a:rPr>
              <a:t>de trabalhadores atendidos em SST</a:t>
            </a:r>
          </a:p>
          <a:p>
            <a:pPr>
              <a:spcBef>
                <a:spcPct val="20000"/>
              </a:spcBef>
            </a:pPr>
            <a:endParaRPr lang="en-US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1D2256"/>
                </a:solidFill>
                <a:latin typeface="Impact" pitchFamily="34" charset="0"/>
              </a:rPr>
              <a:t>1,2 mihões </a:t>
            </a:r>
            <a:r>
              <a:rPr lang="en-US">
                <a:latin typeface="Arial Narrow" pitchFamily="34" charset="0"/>
              </a:rPr>
              <a:t>de beneficiados em atividades esportivas</a:t>
            </a:r>
          </a:p>
          <a:p>
            <a:pPr>
              <a:spcBef>
                <a:spcPct val="20000"/>
              </a:spcBef>
            </a:pPr>
            <a:endParaRPr lang="en-US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1D2256"/>
                </a:solidFill>
                <a:latin typeface="Impact" pitchFamily="34" charset="0"/>
              </a:rPr>
              <a:t>4,4 milhões </a:t>
            </a:r>
            <a:r>
              <a:rPr lang="en-US">
                <a:latin typeface="Arial Narrow" pitchFamily="34" charset="0"/>
              </a:rPr>
              <a:t>de pessoas atendidas em ações comunitárias</a:t>
            </a:r>
          </a:p>
          <a:p>
            <a:pPr>
              <a:spcBef>
                <a:spcPct val="20000"/>
              </a:spcBef>
            </a:pPr>
            <a:endParaRPr lang="pt-BR" b="1">
              <a:solidFill>
                <a:srgbClr val="1D2256"/>
              </a:solidFill>
              <a:latin typeface="Arial Narrow" pitchFamily="34" charset="0"/>
            </a:endParaRPr>
          </a:p>
        </p:txBody>
      </p:sp>
      <p:cxnSp>
        <p:nvCxnSpPr>
          <p:cNvPr id="36879" name="Conector reto 7"/>
          <p:cNvCxnSpPr>
            <a:cxnSpLocks noChangeShapeType="1"/>
          </p:cNvCxnSpPr>
          <p:nvPr/>
        </p:nvCxnSpPr>
        <p:spPr bwMode="auto">
          <a:xfrm>
            <a:off x="179388" y="4803775"/>
            <a:ext cx="4392612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cxnSp>
        <p:nvCxnSpPr>
          <p:cNvPr id="36880" name="Conector reto 7"/>
          <p:cNvCxnSpPr>
            <a:cxnSpLocks noChangeShapeType="1"/>
          </p:cNvCxnSpPr>
          <p:nvPr/>
        </p:nvCxnSpPr>
        <p:spPr bwMode="auto">
          <a:xfrm>
            <a:off x="250825" y="5524500"/>
            <a:ext cx="4392613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8459788" y="1052513"/>
            <a:ext cx="684212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914" name="CaixaDeTexto 104"/>
          <p:cNvSpPr txBox="1">
            <a:spLocks noChangeArrowheads="1"/>
          </p:cNvSpPr>
          <p:nvPr/>
        </p:nvSpPr>
        <p:spPr bwMode="auto">
          <a:xfrm>
            <a:off x="117475" y="549275"/>
            <a:ext cx="163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  <a:latin typeface="Arial Narrow" pitchFamily="34" charset="0"/>
              </a:rPr>
              <a:t>Norte</a:t>
            </a:r>
            <a:endParaRPr lang="pt-BR" sz="2000" b="1" u="sng">
              <a:solidFill>
                <a:schemeClr val="tx2"/>
              </a:solidFill>
              <a:latin typeface="Arial Narrow" pitchFamily="34" charset="0"/>
            </a:endParaRPr>
          </a:p>
        </p:txBody>
      </p:sp>
      <p:cxnSp>
        <p:nvCxnSpPr>
          <p:cNvPr id="108" name="Conector reto 107"/>
          <p:cNvCxnSpPr>
            <a:stCxn id="109" idx="1"/>
          </p:cNvCxnSpPr>
          <p:nvPr/>
        </p:nvCxnSpPr>
        <p:spPr>
          <a:xfrm flipH="1">
            <a:off x="5724525" y="3700463"/>
            <a:ext cx="503238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6227763" y="3500438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Sudeste</a:t>
            </a:r>
            <a:endParaRPr lang="pt-BR" sz="2000" b="1" u="sng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1" name="Conector reto 110"/>
          <p:cNvCxnSpPr/>
          <p:nvPr/>
        </p:nvCxnSpPr>
        <p:spPr>
          <a:xfrm flipV="1">
            <a:off x="3779838" y="4611688"/>
            <a:ext cx="652462" cy="473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179388" y="3284538"/>
            <a:ext cx="2444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Centro -</a:t>
            </a:r>
            <a:r>
              <a:rPr lang="en-US" sz="2000" b="1" u="sng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Oeste</a:t>
            </a:r>
            <a:endParaRPr lang="pt-BR" sz="2000" b="1" u="sng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1147763" y="115888"/>
            <a:ext cx="6619875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SESI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estados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9" name="Tabela 58"/>
          <p:cNvGraphicFramePr>
            <a:graphicFrameLocks noGrp="1"/>
          </p:cNvGraphicFramePr>
          <p:nvPr/>
        </p:nvGraphicFramePr>
        <p:xfrm>
          <a:off x="71438" y="930275"/>
          <a:ext cx="2987675" cy="207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106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unidades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91,2 mil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matrículas na educação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42 mil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beneficiados em 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80 mil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participantes em esporte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0" name="Conector reto 59"/>
          <p:cNvCxnSpPr/>
          <p:nvPr/>
        </p:nvCxnSpPr>
        <p:spPr>
          <a:xfrm flipH="1" flipV="1">
            <a:off x="2411413" y="1196975"/>
            <a:ext cx="1212850" cy="75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ela 61"/>
          <p:cNvGraphicFramePr>
            <a:graphicFrameLocks noGrp="1"/>
          </p:cNvGraphicFramePr>
          <p:nvPr/>
        </p:nvGraphicFramePr>
        <p:xfrm>
          <a:off x="6408738" y="1050925"/>
          <a:ext cx="2735262" cy="2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260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unidades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354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matrículas na educação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286,2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beneficiados em 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171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participantes em esporte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3" name="Conector reto 62"/>
          <p:cNvCxnSpPr/>
          <p:nvPr/>
        </p:nvCxnSpPr>
        <p:spPr>
          <a:xfrm flipH="1">
            <a:off x="5580063" y="1412875"/>
            <a:ext cx="762000" cy="93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6443663" y="735013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Nordeste</a:t>
            </a:r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9" name="Tabela 68"/>
          <p:cNvGraphicFramePr>
            <a:graphicFrameLocks noGrp="1"/>
          </p:cNvGraphicFramePr>
          <p:nvPr/>
        </p:nvGraphicFramePr>
        <p:xfrm>
          <a:off x="0" y="3644900"/>
          <a:ext cx="3492500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101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unidades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204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matrículas na educação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85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beneficiados em 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146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participantes em esporte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ela 69"/>
          <p:cNvGraphicFramePr>
            <a:graphicFrameLocks noGrp="1"/>
          </p:cNvGraphicFramePr>
          <p:nvPr/>
        </p:nvGraphicFramePr>
        <p:xfrm>
          <a:off x="2771775" y="5273675"/>
          <a:ext cx="4103688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5"/>
                <a:gridCol w="2979041"/>
              </a:tblGrid>
              <a:tr h="31719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344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unidades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7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588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matrículas na educação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7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582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beneficiados em 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719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331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participantes em esporte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" name="CaixaDeTexto 70"/>
          <p:cNvSpPr txBox="1"/>
          <p:nvPr/>
        </p:nvSpPr>
        <p:spPr>
          <a:xfrm>
            <a:off x="3203575" y="4941888"/>
            <a:ext cx="1903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Sul</a:t>
            </a:r>
            <a:endParaRPr lang="pt-BR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22" name="Tabela 121"/>
          <p:cNvGraphicFramePr>
            <a:graphicFrameLocks noGrp="1"/>
          </p:cNvGraphicFramePr>
          <p:nvPr/>
        </p:nvGraphicFramePr>
        <p:xfrm>
          <a:off x="6229350" y="3860800"/>
          <a:ext cx="2914650" cy="2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39"/>
                <a:gridCol w="191726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413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unidades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702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matrículas na educação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434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beneficiados em 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257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participantes em esporte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9009" name="Grupo 125"/>
          <p:cNvGrpSpPr>
            <a:grpSpLocks/>
          </p:cNvGrpSpPr>
          <p:nvPr/>
        </p:nvGrpSpPr>
        <p:grpSpPr bwMode="auto">
          <a:xfrm>
            <a:off x="2987675" y="1844675"/>
            <a:ext cx="3276600" cy="3024188"/>
            <a:chOff x="4008438" y="1477965"/>
            <a:chExt cx="5135562" cy="5197473"/>
          </a:xfrm>
        </p:grpSpPr>
        <p:pic>
          <p:nvPicPr>
            <p:cNvPr id="39011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2"/>
            <a:srcRect l="79001" t="32889" b="31778"/>
            <a:stretch>
              <a:fillRect/>
            </a:stretch>
          </p:blipFill>
          <p:spPr bwMode="auto">
            <a:xfrm>
              <a:off x="7223125" y="2255840"/>
              <a:ext cx="1920875" cy="242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2" name="Picture 12" descr="G:\Historico\Criacao\Clientes\Senai\10819_Olimpíada do Conhecimento\PNG\S10_Chico_3.png"/>
            <p:cNvPicPr>
              <a:picLocks noChangeAspect="1" noChangeArrowheads="1"/>
            </p:cNvPicPr>
            <p:nvPr/>
          </p:nvPicPr>
          <p:blipFill>
            <a:blip r:embed="rId3"/>
            <a:srcRect l="43832" t="21555" r="15334" b="39334"/>
            <a:stretch>
              <a:fillRect/>
            </a:stretch>
          </p:blipFill>
          <p:spPr bwMode="auto">
            <a:xfrm>
              <a:off x="4008438" y="1477965"/>
              <a:ext cx="3733800" cy="268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3" name="Picture 10" descr="G:\Historico\Criacao\Clientes\Senai\10819_Olimpíada do Conhecimento\PNG\S10_Chico_5.png"/>
            <p:cNvPicPr>
              <a:picLocks noChangeAspect="1" noChangeArrowheads="1"/>
            </p:cNvPicPr>
            <p:nvPr/>
          </p:nvPicPr>
          <p:blipFill>
            <a:blip r:embed="rId4"/>
            <a:srcRect l="60500" t="44888" r="15668" b="21333"/>
            <a:stretch>
              <a:fillRect/>
            </a:stretch>
          </p:blipFill>
          <p:spPr bwMode="auto">
            <a:xfrm>
              <a:off x="5532440" y="3078163"/>
              <a:ext cx="2179637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4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2"/>
            <a:srcRect l="67168" t="72890" r="18500" b="2667"/>
            <a:stretch>
              <a:fillRect/>
            </a:stretch>
          </p:blipFill>
          <p:spPr bwMode="auto">
            <a:xfrm>
              <a:off x="6142040" y="4999038"/>
              <a:ext cx="130968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5" name="Picture 13" descr="G:\Historico\Criacao\Clientes\Senai\10819_Olimpíada do Conhecimento\PNG\S10_Chico_2.png"/>
            <p:cNvPicPr>
              <a:picLocks noChangeAspect="1" noChangeArrowheads="1"/>
            </p:cNvPicPr>
            <p:nvPr/>
          </p:nvPicPr>
          <p:blipFill>
            <a:blip r:embed="rId5"/>
            <a:srcRect l="72333" t="58000" r="6334" b="19333"/>
            <a:stretch>
              <a:fillRect/>
            </a:stretch>
          </p:blipFill>
          <p:spPr bwMode="auto">
            <a:xfrm>
              <a:off x="6613527" y="3978277"/>
              <a:ext cx="1951038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5" name="Conector reto 134"/>
          <p:cNvCxnSpPr/>
          <p:nvPr/>
        </p:nvCxnSpPr>
        <p:spPr>
          <a:xfrm flipH="1" flipV="1">
            <a:off x="1835150" y="3500438"/>
            <a:ext cx="2160588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-396552" y="1124744"/>
          <a:ext cx="8280920" cy="510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 12"/>
          <p:cNvSpPr/>
          <p:nvPr/>
        </p:nvSpPr>
        <p:spPr>
          <a:xfrm>
            <a:off x="5076056" y="3120571"/>
            <a:ext cx="280831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Educação Para o mundo do Trabalho</a:t>
            </a:r>
            <a:endParaRPr lang="pt-BR" sz="2400" b="1" i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56100" y="0"/>
            <a:ext cx="3529013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16013" y="115888"/>
            <a:ext cx="813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Sistema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SESI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Educação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–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escola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indústria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02CDD9D6-0293-4181-BA8B-2EC71EE1F36A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71550" y="-26988"/>
            <a:ext cx="6913563" cy="708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Sistema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SESI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Educação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– 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escola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indústria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23850" y="2352675"/>
            <a:ext cx="792003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latin typeface="Arial Narrow" pitchFamily="34" charset="0"/>
              </a:rPr>
              <a:t>Educação </a:t>
            </a:r>
            <a:r>
              <a:rPr lang="pt-BR" sz="2400" dirty="0" smtClean="0">
                <a:latin typeface="Arial Narrow" pitchFamily="34" charset="0"/>
              </a:rPr>
              <a:t>infantil (creche e pré-escola)</a:t>
            </a:r>
          </a:p>
          <a:p>
            <a:pPr marL="342900" indent="-342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Arial Narrow" pitchFamily="34" charset="0"/>
              </a:rPr>
              <a:t>Ensino Fundamental</a:t>
            </a:r>
          </a:p>
          <a:p>
            <a:pPr marL="342900" indent="-342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Arial Narrow" pitchFamily="34" charset="0"/>
              </a:rPr>
              <a:t>Ensino Médio –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prioridade EBEP - Educação Básica articulada com Educação Profissional</a:t>
            </a:r>
          </a:p>
          <a:p>
            <a:pPr marL="342900" indent="-342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Arial Narrow" pitchFamily="34" charset="0"/>
              </a:rPr>
              <a:t>Educação </a:t>
            </a:r>
            <a:r>
              <a:rPr lang="pt-BR" sz="2400" dirty="0">
                <a:latin typeface="Arial Narrow" pitchFamily="34" charset="0"/>
              </a:rPr>
              <a:t>de Jovens e </a:t>
            </a:r>
            <a:r>
              <a:rPr lang="pt-BR" sz="2400" dirty="0" smtClean="0">
                <a:latin typeface="Arial Narrow" pitchFamily="34" charset="0"/>
              </a:rPr>
              <a:t>Adultos</a:t>
            </a:r>
          </a:p>
          <a:p>
            <a:pPr marL="342900" indent="-342900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Arial Narrow" pitchFamily="34" charset="0"/>
              </a:rPr>
              <a:t>Educação continuada –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foco em segmentos industriais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3850" y="1492250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A educação em todos os momentos da vida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2" descr="DIAGRAMA_EDITAVEL_FU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74168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tângulo 3"/>
          <p:cNvSpPr>
            <a:spLocks noChangeArrowheads="1"/>
          </p:cNvSpPr>
          <p:nvPr/>
        </p:nvSpPr>
        <p:spPr bwMode="auto">
          <a:xfrm>
            <a:off x="2195513" y="744538"/>
            <a:ext cx="3868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Segoe UI Semibold"/>
              </a:rPr>
              <a:t>COMPETITIVIDADE COM SUSTENTABILIDADE</a:t>
            </a: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763588" y="1643063"/>
            <a:ext cx="158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AMBIENTE MACROECONÔMICO</a:t>
            </a: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755650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EFICIÊNCIA 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DO ESTADO</a:t>
            </a: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2700338" y="16716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INOVAÇÃO E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PRODUTIVIDADE</a:t>
            </a:r>
          </a:p>
        </p:txBody>
      </p:sp>
      <p:sp>
        <p:nvSpPr>
          <p:cNvPr id="14342" name="CaixaDeTexto 7"/>
          <p:cNvSpPr txBox="1">
            <a:spLocks noChangeArrowheads="1"/>
          </p:cNvSpPr>
          <p:nvPr/>
        </p:nvSpPr>
        <p:spPr bwMode="auto">
          <a:xfrm>
            <a:off x="2700338" y="280352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RELAÇÕES DE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TRABALHO</a:t>
            </a:r>
          </a:p>
        </p:txBody>
      </p:sp>
      <p:sp>
        <p:nvSpPr>
          <p:cNvPr id="14343" name="CaixaDeTexto 8"/>
          <p:cNvSpPr txBox="1">
            <a:spLocks noChangeArrowheads="1"/>
          </p:cNvSpPr>
          <p:nvPr/>
        </p:nvSpPr>
        <p:spPr bwMode="auto">
          <a:xfrm>
            <a:off x="4427538" y="2852738"/>
            <a:ext cx="158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FINANCIAMENTO</a:t>
            </a:r>
          </a:p>
        </p:txBody>
      </p:sp>
      <p:sp>
        <p:nvSpPr>
          <p:cNvPr id="14344" name="CaixaDeTexto 9"/>
          <p:cNvSpPr txBox="1">
            <a:spLocks noChangeArrowheads="1"/>
          </p:cNvSpPr>
          <p:nvPr/>
        </p:nvSpPr>
        <p:spPr bwMode="auto">
          <a:xfrm>
            <a:off x="2706688" y="434340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INFRAESTRUTURA</a:t>
            </a:r>
          </a:p>
        </p:txBody>
      </p:sp>
      <p:sp>
        <p:nvSpPr>
          <p:cNvPr id="14345" name="CaixaDeTexto 10"/>
          <p:cNvSpPr txBox="1">
            <a:spLocks noChangeArrowheads="1"/>
          </p:cNvSpPr>
          <p:nvPr/>
        </p:nvSpPr>
        <p:spPr bwMode="auto">
          <a:xfrm>
            <a:off x="4441825" y="4344988"/>
            <a:ext cx="1584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TRIBUTAÇÃO</a:t>
            </a:r>
          </a:p>
        </p:txBody>
      </p:sp>
      <p:sp>
        <p:nvSpPr>
          <p:cNvPr id="14346" name="CaixaDeTexto 11"/>
          <p:cNvSpPr txBox="1">
            <a:spLocks noChangeArrowheads="1"/>
          </p:cNvSpPr>
          <p:nvPr/>
        </p:nvSpPr>
        <p:spPr bwMode="auto">
          <a:xfrm>
            <a:off x="6227763" y="16510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DESENVOLVIMENTO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DE MERCADOS</a:t>
            </a:r>
          </a:p>
        </p:txBody>
      </p:sp>
      <p:sp>
        <p:nvSpPr>
          <p:cNvPr id="14347" name="CaixaDeTexto 12"/>
          <p:cNvSpPr txBox="1">
            <a:spLocks noChangeArrowheads="1"/>
          </p:cNvSpPr>
          <p:nvPr/>
        </p:nvSpPr>
        <p:spPr bwMode="auto">
          <a:xfrm>
            <a:off x="6213475" y="37163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SEGURANÇA JURÍDICA</a:t>
            </a:r>
          </a:p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 BUROCRACIA</a:t>
            </a:r>
          </a:p>
        </p:txBody>
      </p:sp>
      <p:sp>
        <p:nvSpPr>
          <p:cNvPr id="14348" name="CaixaDeTexto 13"/>
          <p:cNvSpPr txBox="1">
            <a:spLocks noChangeArrowheads="1"/>
          </p:cNvSpPr>
          <p:nvPr/>
        </p:nvSpPr>
        <p:spPr bwMode="auto">
          <a:xfrm>
            <a:off x="827088" y="6165850"/>
            <a:ext cx="1584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chemeClr val="bg1"/>
                </a:solidFill>
                <a:latin typeface="Segoe UI Semibold"/>
              </a:rPr>
              <a:t>EDUCAÇÃO</a:t>
            </a:r>
          </a:p>
        </p:txBody>
      </p:sp>
      <p:sp>
        <p:nvSpPr>
          <p:cNvPr id="14349" name="CaixaDeTexto 14"/>
          <p:cNvSpPr txBox="1">
            <a:spLocks noChangeArrowheads="1"/>
          </p:cNvSpPr>
          <p:nvPr/>
        </p:nvSpPr>
        <p:spPr bwMode="auto">
          <a:xfrm>
            <a:off x="900113" y="2060575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Estabilidade e previsibilidade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Taxa de investimento</a:t>
            </a:r>
          </a:p>
        </p:txBody>
      </p:sp>
      <p:sp>
        <p:nvSpPr>
          <p:cNvPr id="14350" name="CaixaDeTexto 15"/>
          <p:cNvSpPr txBox="1">
            <a:spLocks noChangeArrowheads="1"/>
          </p:cNvSpPr>
          <p:nvPr/>
        </p:nvSpPr>
        <p:spPr bwMode="auto">
          <a:xfrm>
            <a:off x="900113" y="4149725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Gestão do gasto público</a:t>
            </a:r>
          </a:p>
        </p:txBody>
      </p:sp>
      <p:sp>
        <p:nvSpPr>
          <p:cNvPr id="14351" name="CaixaDeTexto 16"/>
          <p:cNvSpPr txBox="1">
            <a:spLocks noChangeArrowheads="1"/>
          </p:cNvSpPr>
          <p:nvPr/>
        </p:nvSpPr>
        <p:spPr bwMode="auto">
          <a:xfrm>
            <a:off x="3902075" y="159385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Ambiente institucional e estrutura de incentivos à inovação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Serviços tecnológicos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Gestão empresarial</a:t>
            </a:r>
          </a:p>
        </p:txBody>
      </p:sp>
      <p:sp>
        <p:nvSpPr>
          <p:cNvPr id="14352" name="CaixaDeTexto 17"/>
          <p:cNvSpPr txBox="1">
            <a:spLocks noChangeArrowheads="1"/>
          </p:cNvSpPr>
          <p:nvPr/>
        </p:nvSpPr>
        <p:spPr bwMode="auto">
          <a:xfrm>
            <a:off x="2771775" y="3213100"/>
            <a:ext cx="1368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Modernização das relações de trabalho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Custo do trabalho</a:t>
            </a:r>
          </a:p>
        </p:txBody>
      </p:sp>
      <p:sp>
        <p:nvSpPr>
          <p:cNvPr id="14353" name="CaixaDeTexto 18"/>
          <p:cNvSpPr txBox="1">
            <a:spLocks noChangeArrowheads="1"/>
          </p:cNvSpPr>
          <p:nvPr/>
        </p:nvSpPr>
        <p:spPr bwMode="auto">
          <a:xfrm>
            <a:off x="2771775" y="4724400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Logística de transportes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Energia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Telecomunicações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Saneamento</a:t>
            </a:r>
          </a:p>
        </p:txBody>
      </p:sp>
      <p:sp>
        <p:nvSpPr>
          <p:cNvPr id="14354" name="CaixaDeTexto 19"/>
          <p:cNvSpPr txBox="1">
            <a:spLocks noChangeArrowheads="1"/>
          </p:cNvSpPr>
          <p:nvPr/>
        </p:nvSpPr>
        <p:spPr bwMode="auto">
          <a:xfrm>
            <a:off x="4405313" y="3205163"/>
            <a:ext cx="12255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Financiamento bancário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Mercado de capitais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Micro, pequenas e médias empresas</a:t>
            </a:r>
          </a:p>
        </p:txBody>
      </p:sp>
      <p:sp>
        <p:nvSpPr>
          <p:cNvPr id="14355" name="CaixaDeTexto 20"/>
          <p:cNvSpPr txBox="1">
            <a:spLocks noChangeArrowheads="1"/>
          </p:cNvSpPr>
          <p:nvPr/>
        </p:nvSpPr>
        <p:spPr bwMode="auto">
          <a:xfrm>
            <a:off x="4427538" y="4587875"/>
            <a:ext cx="1223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Carga tributária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Desoneração de investimentos e importações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Simplificação e transparência</a:t>
            </a:r>
          </a:p>
        </p:txBody>
      </p:sp>
      <p:sp>
        <p:nvSpPr>
          <p:cNvPr id="14356" name="CaixaDeTexto 21"/>
          <p:cNvSpPr txBox="1">
            <a:spLocks noChangeArrowheads="1"/>
          </p:cNvSpPr>
          <p:nvPr/>
        </p:nvSpPr>
        <p:spPr bwMode="auto">
          <a:xfrm>
            <a:off x="6234113" y="2133600"/>
            <a:ext cx="1368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Acesso a mercados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Internacionalização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Cadeias produtivas globais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Políticas setoriais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Desenvolvimento regional</a:t>
            </a:r>
          </a:p>
        </p:txBody>
      </p:sp>
      <p:sp>
        <p:nvSpPr>
          <p:cNvPr id="14357" name="CaixaDeTexto 22"/>
          <p:cNvSpPr txBox="1">
            <a:spLocks noChangeArrowheads="1"/>
          </p:cNvSpPr>
          <p:nvPr/>
        </p:nvSpPr>
        <p:spPr bwMode="auto">
          <a:xfrm>
            <a:off x="6234113" y="4149725"/>
            <a:ext cx="12239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Previsibilidade das normas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Agilidade do Judiciário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Desburocratização</a:t>
            </a:r>
          </a:p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Licenciamento ambiental</a:t>
            </a:r>
          </a:p>
        </p:txBody>
      </p:sp>
      <p:sp>
        <p:nvSpPr>
          <p:cNvPr id="14358" name="CaixaDeTexto 23"/>
          <p:cNvSpPr txBox="1">
            <a:spLocks noChangeArrowheads="1"/>
          </p:cNvSpPr>
          <p:nvPr/>
        </p:nvSpPr>
        <p:spPr bwMode="auto">
          <a:xfrm>
            <a:off x="2090738" y="61737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Educação básica</a:t>
            </a:r>
          </a:p>
        </p:txBody>
      </p:sp>
      <p:sp>
        <p:nvSpPr>
          <p:cNvPr id="14359" name="CaixaDeTexto 24"/>
          <p:cNvSpPr txBox="1">
            <a:spLocks noChangeArrowheads="1"/>
          </p:cNvSpPr>
          <p:nvPr/>
        </p:nvSpPr>
        <p:spPr bwMode="auto">
          <a:xfrm>
            <a:off x="3625850" y="6172200"/>
            <a:ext cx="1420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Educação profissional</a:t>
            </a:r>
          </a:p>
        </p:txBody>
      </p:sp>
      <p:sp>
        <p:nvSpPr>
          <p:cNvPr id="14360" name="CaixaDeTexto 25"/>
          <p:cNvSpPr txBox="1">
            <a:spLocks noChangeArrowheads="1"/>
          </p:cNvSpPr>
          <p:nvPr/>
        </p:nvSpPr>
        <p:spPr bwMode="auto">
          <a:xfrm>
            <a:off x="5346700" y="6172200"/>
            <a:ext cx="2092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>
                <a:latin typeface="Arial Narrow" pitchFamily="34" charset="0"/>
              </a:rPr>
              <a:t> Formação de engenheiros e tecnólogos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Uma visão de futuro: Mapa Estratégico da Indústria</a:t>
            </a:r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>
          <a:xfrm>
            <a:off x="7046913" y="6519863"/>
            <a:ext cx="2133600" cy="365125"/>
          </a:xfrm>
        </p:spPr>
        <p:txBody>
          <a:bodyPr/>
          <a:lstStyle/>
          <a:p>
            <a:pPr>
              <a:defRPr/>
            </a:pPr>
            <a:fld id="{9DFC1B19-B59F-4B7F-A685-A699C27395BA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4363" name="CaixaDeTexto 28"/>
          <p:cNvSpPr txBox="1">
            <a:spLocks noChangeArrowheads="1"/>
          </p:cNvSpPr>
          <p:nvPr/>
        </p:nvSpPr>
        <p:spPr bwMode="auto">
          <a:xfrm>
            <a:off x="4932363" y="6597650"/>
            <a:ext cx="3024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800">
                <a:latin typeface="Calibri" pitchFamily="34" charset="0"/>
              </a:rPr>
              <a:t>Fonte: Mapa Estratégico da Indústria: 2013-2022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3635375" y="1196975"/>
            <a:ext cx="5508625" cy="4967288"/>
            <a:chOff x="2290" y="-3"/>
            <a:chExt cx="3470" cy="3129"/>
          </a:xfrm>
        </p:grpSpPr>
        <p:pic>
          <p:nvPicPr>
            <p:cNvPr id="43022" name="Imagem 14"/>
            <p:cNvPicPr>
              <a:picLocks noChangeAspect="1"/>
            </p:cNvPicPr>
            <p:nvPr/>
          </p:nvPicPr>
          <p:blipFill>
            <a:blip r:embed="rId3"/>
            <a:srcRect l="39763" b="28004"/>
            <a:stretch>
              <a:fillRect/>
            </a:stretch>
          </p:blipFill>
          <p:spPr bwMode="auto">
            <a:xfrm>
              <a:off x="2290" y="2"/>
              <a:ext cx="3470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Imagem 8"/>
            <p:cNvPicPr>
              <a:picLocks noChangeAspect="1"/>
            </p:cNvPicPr>
            <p:nvPr/>
          </p:nvPicPr>
          <p:blipFill>
            <a:blip r:embed="rId4"/>
            <a:srcRect l="41586" r="25240" b="27567"/>
            <a:stretch>
              <a:fillRect/>
            </a:stretch>
          </p:blipFill>
          <p:spPr bwMode="auto">
            <a:xfrm>
              <a:off x="2395" y="-3"/>
              <a:ext cx="1911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Imagem 13"/>
            <p:cNvPicPr>
              <a:picLocks noChangeAspect="1"/>
            </p:cNvPicPr>
            <p:nvPr/>
          </p:nvPicPr>
          <p:blipFill>
            <a:blip r:embed="rId5"/>
            <a:srcRect l="70634" t="51050" b="31219"/>
            <a:stretch>
              <a:fillRect/>
            </a:stretch>
          </p:blipFill>
          <p:spPr bwMode="auto">
            <a:xfrm>
              <a:off x="4069" y="2205"/>
              <a:ext cx="1691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Imagem 15"/>
            <p:cNvPicPr>
              <a:picLocks noChangeAspect="1"/>
            </p:cNvPicPr>
            <p:nvPr/>
          </p:nvPicPr>
          <p:blipFill>
            <a:blip r:embed="rId5"/>
            <a:srcRect l="70634" t="9312" b="48950"/>
            <a:stretch>
              <a:fillRect/>
            </a:stretch>
          </p:blipFill>
          <p:spPr bwMode="auto">
            <a:xfrm>
              <a:off x="4069" y="402"/>
              <a:ext cx="1691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-93663" y="1295400"/>
            <a:ext cx="4233863" cy="2305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dist="107763" dir="2700000" algn="ctr" rotWithShape="0">
              <a:srgbClr val="B2D235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 lIns="91405" tIns="45703" rIns="91405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011" name="CaixaDeTexto 12"/>
          <p:cNvSpPr txBox="1">
            <a:spLocks noChangeArrowheads="1"/>
          </p:cNvSpPr>
          <p:nvPr/>
        </p:nvSpPr>
        <p:spPr bwMode="auto">
          <a:xfrm>
            <a:off x="269875" y="1420813"/>
            <a:ext cx="40147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Menos de</a:t>
            </a:r>
            <a:r>
              <a:rPr lang="pt-BR" sz="40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/>
            </a:r>
            <a:br>
              <a:rPr lang="pt-BR" sz="40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</a:br>
            <a:r>
              <a:rPr lang="pt-BR" sz="4400">
                <a:solidFill>
                  <a:schemeClr val="bg1"/>
                </a:solidFill>
                <a:latin typeface="Impact" pitchFamily="34" charset="0"/>
                <a:ea typeface="ＭＳ Ｐゴシック"/>
                <a:cs typeface="ＭＳ Ｐゴシック"/>
              </a:rPr>
              <a:t>15% dos jovens</a:t>
            </a:r>
            <a:r>
              <a:rPr lang="pt-BR" sz="4400" b="1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/>
            </a:r>
            <a:br>
              <a:rPr lang="pt-BR" sz="4400" b="1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</a:br>
            <a:r>
              <a:rPr lang="pt-BR" sz="28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(de 18 a 24 anos) chegam </a:t>
            </a:r>
            <a:r>
              <a:rPr lang="pt-BR" sz="40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ao ensino superior</a:t>
            </a:r>
          </a:p>
        </p:txBody>
      </p:sp>
      <p:sp>
        <p:nvSpPr>
          <p:cNvPr id="35" name="CaixaDeTexto 33"/>
          <p:cNvSpPr txBox="1">
            <a:spLocks noChangeArrowheads="1"/>
          </p:cNvSpPr>
          <p:nvPr/>
        </p:nvSpPr>
        <p:spPr bwMode="auto">
          <a:xfrm>
            <a:off x="312738" y="5513388"/>
            <a:ext cx="1322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 Narrow" charset="0"/>
              </a:rPr>
              <a:t>Mais de </a:t>
            </a:r>
            <a:endParaRPr lang="pt-BR" sz="2800" b="1" dirty="0">
              <a:solidFill>
                <a:schemeClr val="accent3">
                  <a:lumMod val="75000"/>
                </a:schemeClr>
              </a:solidFill>
              <a:latin typeface="Arial Narrow" charset="0"/>
            </a:endParaRPr>
          </a:p>
        </p:txBody>
      </p:sp>
      <p:sp>
        <p:nvSpPr>
          <p:cNvPr id="36" name="CaixaDeTexto 34"/>
          <p:cNvSpPr txBox="1">
            <a:spLocks noChangeArrowheads="1"/>
          </p:cNvSpPr>
          <p:nvPr/>
        </p:nvSpPr>
        <p:spPr bwMode="auto">
          <a:xfrm>
            <a:off x="312738" y="5865813"/>
            <a:ext cx="6203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 Narrow" charset="0"/>
              </a:rPr>
              <a:t>de jovens podem buscar outro caminho</a:t>
            </a:r>
          </a:p>
        </p:txBody>
      </p:sp>
      <p:sp>
        <p:nvSpPr>
          <p:cNvPr id="43014" name="CaixaDeTexto 35"/>
          <p:cNvSpPr txBox="1">
            <a:spLocks noChangeArrowheads="1"/>
          </p:cNvSpPr>
          <p:nvPr/>
        </p:nvSpPr>
        <p:spPr bwMode="auto">
          <a:xfrm>
            <a:off x="1406525" y="5246688"/>
            <a:ext cx="33972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5400">
                <a:solidFill>
                  <a:srgbClr val="17375E"/>
                </a:solidFill>
                <a:latin typeface="Impact" pitchFamily="34" charset="0"/>
                <a:ea typeface="ＭＳ Ｐゴシック"/>
                <a:cs typeface="ＭＳ Ｐゴシック"/>
              </a:rPr>
              <a:t>18 milhões </a:t>
            </a:r>
            <a:endParaRPr lang="pt-BR" sz="2400">
              <a:solidFill>
                <a:srgbClr val="17375E"/>
              </a:solidFill>
              <a:latin typeface="Impact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3015" name="Picture 18" descr="S02_CARECA_04"/>
          <p:cNvPicPr>
            <a:picLocks noChangeAspect="1" noChangeArrowheads="1"/>
          </p:cNvPicPr>
          <p:nvPr/>
        </p:nvPicPr>
        <p:blipFill>
          <a:blip r:embed="rId6"/>
          <a:srcRect l="73628" t="40555" r="14566" b="41597"/>
          <a:stretch>
            <a:fillRect/>
          </a:stretch>
        </p:blipFill>
        <p:spPr bwMode="auto">
          <a:xfrm>
            <a:off x="6732588" y="3673475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9" descr="S02_CARECA_04"/>
          <p:cNvPicPr>
            <a:picLocks noChangeAspect="1" noChangeArrowheads="1"/>
          </p:cNvPicPr>
          <p:nvPr/>
        </p:nvPicPr>
        <p:blipFill>
          <a:blip r:embed="rId6"/>
          <a:srcRect l="56302" t="5902" r="31094" b="41597"/>
          <a:stretch>
            <a:fillRect/>
          </a:stretch>
        </p:blipFill>
        <p:spPr bwMode="auto">
          <a:xfrm>
            <a:off x="5219700" y="1628775"/>
            <a:ext cx="11525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CaixaDeTexto 16"/>
          <p:cNvSpPr txBox="1">
            <a:spLocks noChangeArrowheads="1"/>
          </p:cNvSpPr>
          <p:nvPr/>
        </p:nvSpPr>
        <p:spPr bwMode="auto">
          <a:xfrm>
            <a:off x="5286375" y="1700213"/>
            <a:ext cx="1068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4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Dos </a:t>
            </a:r>
            <a:r>
              <a:rPr lang="pt-BR" sz="54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8,3</a:t>
            </a:r>
          </a:p>
          <a:p>
            <a:pPr algn="ctr">
              <a:lnSpc>
                <a:spcPct val="90000"/>
              </a:lnSpc>
            </a:pPr>
            <a:r>
              <a:rPr lang="pt-BR" sz="14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milhões</a:t>
            </a:r>
          </a:p>
        </p:txBody>
      </p:sp>
      <p:sp>
        <p:nvSpPr>
          <p:cNvPr id="43018" name="CaixaDeTexto 17"/>
          <p:cNvSpPr txBox="1">
            <a:spLocks noChangeArrowheads="1"/>
          </p:cNvSpPr>
          <p:nvPr/>
        </p:nvSpPr>
        <p:spPr bwMode="auto">
          <a:xfrm>
            <a:off x="3924300" y="4470400"/>
            <a:ext cx="2135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20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de alunos do </a:t>
            </a:r>
            <a:br>
              <a:rPr lang="pt-BR" sz="20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</a:br>
            <a:r>
              <a:rPr lang="pt-BR" sz="20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ensino médio </a:t>
            </a:r>
            <a:endParaRPr lang="pt-BR" sz="2000" b="1">
              <a:solidFill>
                <a:srgbClr val="1D2256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9" name="CaixaDeTexto 28"/>
          <p:cNvSpPr txBox="1">
            <a:spLocks noChangeArrowheads="1"/>
          </p:cNvSpPr>
          <p:nvPr/>
        </p:nvSpPr>
        <p:spPr bwMode="auto">
          <a:xfrm>
            <a:off x="6867525" y="3716338"/>
            <a:ext cx="80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9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1,2</a:t>
            </a:r>
          </a:p>
          <a:p>
            <a:pPr algn="ctr">
              <a:lnSpc>
                <a:spcPct val="90000"/>
              </a:lnSpc>
            </a:pPr>
            <a:r>
              <a:rPr lang="pt-BR" sz="14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milhão</a:t>
            </a:r>
          </a:p>
        </p:txBody>
      </p:sp>
      <p:sp>
        <p:nvSpPr>
          <p:cNvPr id="43020" name="CaixaDeTexto 29"/>
          <p:cNvSpPr txBox="1">
            <a:spLocks noChangeArrowheads="1"/>
          </p:cNvSpPr>
          <p:nvPr/>
        </p:nvSpPr>
        <p:spPr bwMode="auto">
          <a:xfrm>
            <a:off x="6877050" y="4751388"/>
            <a:ext cx="1798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ingressa na universidade</a:t>
            </a:r>
            <a:endParaRPr lang="pt-BR" sz="2000" b="1">
              <a:solidFill>
                <a:srgbClr val="1D2256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87438" y="44450"/>
            <a:ext cx="7805737" cy="400050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Educação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Profissional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m 2"/>
          <p:cNvPicPr>
            <a:picLocks noChangeAspect="1"/>
          </p:cNvPicPr>
          <p:nvPr/>
        </p:nvPicPr>
        <p:blipFill>
          <a:blip r:embed="rId3"/>
          <a:srcRect r="45274" b="72050"/>
          <a:stretch>
            <a:fillRect/>
          </a:stretch>
        </p:blipFill>
        <p:spPr bwMode="auto">
          <a:xfrm>
            <a:off x="-71438" y="150813"/>
            <a:ext cx="5003801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Imagem 7"/>
          <p:cNvPicPr>
            <a:picLocks noChangeAspect="1"/>
          </p:cNvPicPr>
          <p:nvPr/>
        </p:nvPicPr>
        <p:blipFill>
          <a:blip r:embed="rId3"/>
          <a:srcRect l="55511" b="56300"/>
          <a:stretch>
            <a:fillRect/>
          </a:stretch>
        </p:blipFill>
        <p:spPr bwMode="auto">
          <a:xfrm>
            <a:off x="4643438" y="549275"/>
            <a:ext cx="40671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Imagem 5"/>
          <p:cNvPicPr>
            <a:picLocks noChangeAspect="1"/>
          </p:cNvPicPr>
          <p:nvPr/>
        </p:nvPicPr>
        <p:blipFill>
          <a:blip r:embed="rId4"/>
          <a:srcRect r="71262" b="69949"/>
          <a:stretch>
            <a:fillRect/>
          </a:stretch>
        </p:blipFill>
        <p:spPr bwMode="auto">
          <a:xfrm>
            <a:off x="0" y="647700"/>
            <a:ext cx="2627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CaixaDeTexto 6"/>
          <p:cNvSpPr txBox="1">
            <a:spLocks noChangeArrowheads="1"/>
          </p:cNvSpPr>
          <p:nvPr/>
        </p:nvSpPr>
        <p:spPr bwMode="auto">
          <a:xfrm>
            <a:off x="5056188" y="809625"/>
            <a:ext cx="35845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6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Nos países </a:t>
            </a:r>
            <a:r>
              <a:rPr lang="pt-BR" sz="2600" b="1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mais ricos </a:t>
            </a:r>
            <a:endParaRPr lang="pt-BR" sz="2600" b="1">
              <a:solidFill>
                <a:srgbClr val="B2D235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61" name="CaixaDeTexto 5"/>
          <p:cNvSpPr txBox="1">
            <a:spLocks noChangeArrowheads="1"/>
          </p:cNvSpPr>
          <p:nvPr/>
        </p:nvSpPr>
        <p:spPr bwMode="auto">
          <a:xfrm>
            <a:off x="5056188" y="1187450"/>
            <a:ext cx="2747962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72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50%</a:t>
            </a:r>
            <a:endParaRPr lang="pt-BR" sz="3600">
              <a:solidFill>
                <a:srgbClr val="1D2256"/>
              </a:solidFill>
              <a:latin typeface="Impact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62" name="CaixaDeTexto 6"/>
          <p:cNvSpPr txBox="1">
            <a:spLocks noChangeArrowheads="1"/>
          </p:cNvSpPr>
          <p:nvPr/>
        </p:nvSpPr>
        <p:spPr bwMode="auto">
          <a:xfrm>
            <a:off x="6802438" y="1325563"/>
            <a:ext cx="15668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6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dos estudantes</a:t>
            </a:r>
            <a:endParaRPr lang="pt-BR" sz="2600" b="1">
              <a:solidFill>
                <a:srgbClr val="B2D235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63" name="CaixaDeTexto 6"/>
          <p:cNvSpPr txBox="1">
            <a:spLocks noChangeArrowheads="1"/>
          </p:cNvSpPr>
          <p:nvPr/>
        </p:nvSpPr>
        <p:spPr bwMode="auto">
          <a:xfrm>
            <a:off x="5507038" y="2078038"/>
            <a:ext cx="28622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6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optam pela </a:t>
            </a:r>
            <a:r>
              <a:rPr lang="pt-BR" sz="2600" b="1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educação profissional</a:t>
            </a:r>
          </a:p>
        </p:txBody>
      </p:sp>
      <p:sp>
        <p:nvSpPr>
          <p:cNvPr id="45064" name="CaixaDeTexto 7"/>
          <p:cNvSpPr txBox="1">
            <a:spLocks noChangeArrowheads="1"/>
          </p:cNvSpPr>
          <p:nvPr/>
        </p:nvSpPr>
        <p:spPr bwMode="auto">
          <a:xfrm>
            <a:off x="5867400" y="3832225"/>
            <a:ext cx="276066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Japão - </a:t>
            </a:r>
            <a:r>
              <a:rPr lang="pt-BR" sz="2800" b="1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55%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Alemanha  - </a:t>
            </a:r>
            <a:r>
              <a:rPr lang="pt-BR" sz="2800" b="1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52%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França e </a:t>
            </a:r>
            <a:b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</a:br>
            <a: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Coreia do Sul - </a:t>
            </a:r>
            <a:r>
              <a:rPr lang="pt-BR" sz="2800" b="1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41%</a:t>
            </a:r>
            <a:r>
              <a:rPr lang="pt-BR" sz="28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 </a:t>
            </a:r>
            <a:r>
              <a:rPr lang="pt-BR" sz="2300">
                <a:solidFill>
                  <a:srgbClr val="17375E"/>
                </a:solidFill>
                <a:latin typeface="Arial Narrow" pitchFamily="34" charset="0"/>
                <a:ea typeface="ＭＳ Ｐゴシック"/>
                <a:cs typeface="ＭＳ Ｐゴシック"/>
              </a:rPr>
              <a:t>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pt-BR" sz="2800">
                <a:solidFill>
                  <a:srgbClr val="FF0000"/>
                </a:solidFill>
                <a:latin typeface="Impact" pitchFamily="34" charset="0"/>
                <a:ea typeface="ＭＳ Ｐゴシック"/>
                <a:cs typeface="Impact" pitchFamily="34" charset="0"/>
              </a:rPr>
              <a:t>BRASIL - </a:t>
            </a:r>
            <a:r>
              <a:rPr lang="pt-BR" sz="3200" b="1">
                <a:solidFill>
                  <a:srgbClr val="FF0000"/>
                </a:solidFill>
                <a:latin typeface="Impact" pitchFamily="34" charset="0"/>
                <a:ea typeface="ＭＳ Ｐゴシック"/>
                <a:cs typeface="Impact" pitchFamily="34" charset="0"/>
              </a:rPr>
              <a:t>6,6%</a:t>
            </a:r>
            <a:endParaRPr lang="pt-BR" sz="2800" b="1">
              <a:solidFill>
                <a:srgbClr val="FF0000"/>
              </a:solidFill>
              <a:latin typeface="Impact" pitchFamily="34" charset="0"/>
              <a:ea typeface="ＭＳ Ｐゴシック"/>
              <a:cs typeface="Impact" pitchFamily="34" charset="0"/>
            </a:endParaRPr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pt-BR" sz="2800">
              <a:solidFill>
                <a:srgbClr val="17375E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3" name="Conector reto 19"/>
          <p:cNvCxnSpPr/>
          <p:nvPr/>
        </p:nvCxnSpPr>
        <p:spPr>
          <a:xfrm>
            <a:off x="5943600" y="4468813"/>
            <a:ext cx="2317750" cy="0"/>
          </a:xfrm>
          <a:prstGeom prst="line">
            <a:avLst/>
          </a:prstGeom>
          <a:ln>
            <a:solidFill>
              <a:schemeClr val="tx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21"/>
          <p:cNvCxnSpPr/>
          <p:nvPr/>
        </p:nvCxnSpPr>
        <p:spPr>
          <a:xfrm>
            <a:off x="5943600" y="5065713"/>
            <a:ext cx="2317750" cy="0"/>
          </a:xfrm>
          <a:prstGeom prst="line">
            <a:avLst/>
          </a:prstGeom>
          <a:ln>
            <a:solidFill>
              <a:schemeClr val="tx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22"/>
          <p:cNvCxnSpPr/>
          <p:nvPr/>
        </p:nvCxnSpPr>
        <p:spPr>
          <a:xfrm>
            <a:off x="5943600" y="6005513"/>
            <a:ext cx="2317750" cy="0"/>
          </a:xfrm>
          <a:prstGeom prst="line">
            <a:avLst/>
          </a:prstGeom>
          <a:ln>
            <a:solidFill>
              <a:schemeClr val="tx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http://www.agenciafiep.com.br/wp-content/uploads/2012/04/Laboratorio-Senai-Cic-119-300x199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26" y="3031242"/>
            <a:ext cx="4662604" cy="3566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S07_Chico_3"/>
          <p:cNvPicPr>
            <a:picLocks noChangeAspect="1" noChangeArrowheads="1"/>
          </p:cNvPicPr>
          <p:nvPr/>
        </p:nvPicPr>
        <p:blipFill>
          <a:blip r:embed="rId3"/>
          <a:srcRect r="37396" b="12199"/>
          <a:stretch>
            <a:fillRect/>
          </a:stretch>
        </p:blipFill>
        <p:spPr bwMode="auto">
          <a:xfrm>
            <a:off x="0" y="611188"/>
            <a:ext cx="57245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995738" y="1079500"/>
            <a:ext cx="4716462" cy="1844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dist="107763" dir="2700000" algn="ctr" rotWithShape="0">
              <a:srgbClr val="B2D235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 lIns="91405" tIns="45703" rIns="91405" bIns="457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107" name="Retângulo 8"/>
          <p:cNvSpPr>
            <a:spLocks noChangeArrowheads="1"/>
          </p:cNvSpPr>
          <p:nvPr/>
        </p:nvSpPr>
        <p:spPr bwMode="auto">
          <a:xfrm>
            <a:off x="4356100" y="1339850"/>
            <a:ext cx="391953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0000"/>
              </a:lnSpc>
            </a:pPr>
            <a:r>
              <a:rPr lang="pt-BR" sz="4000">
                <a:solidFill>
                  <a:schemeClr val="bg1"/>
                </a:solidFill>
                <a:latin typeface="Impact" pitchFamily="34" charset="0"/>
              </a:rPr>
              <a:t>Mapa do Trabalho</a:t>
            </a:r>
            <a:br>
              <a:rPr lang="pt-BR" sz="4000">
                <a:solidFill>
                  <a:schemeClr val="bg1"/>
                </a:solidFill>
                <a:latin typeface="Impact" pitchFamily="34" charset="0"/>
              </a:rPr>
            </a:br>
            <a:r>
              <a:rPr lang="pt-BR" sz="5700">
                <a:solidFill>
                  <a:schemeClr val="bg1"/>
                </a:solidFill>
                <a:latin typeface="Impact" pitchFamily="34" charset="0"/>
              </a:rPr>
              <a:t>INDUSTRIAL</a:t>
            </a:r>
          </a:p>
        </p:txBody>
      </p:sp>
      <p:sp>
        <p:nvSpPr>
          <p:cNvPr id="47108" name="Retângulo 3"/>
          <p:cNvSpPr>
            <a:spLocks noChangeArrowheads="1"/>
          </p:cNvSpPr>
          <p:nvPr/>
        </p:nvSpPr>
        <p:spPr bwMode="auto">
          <a:xfrm>
            <a:off x="5651500" y="3078163"/>
            <a:ext cx="3095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 sz="3200">
                <a:solidFill>
                  <a:srgbClr val="1D2256"/>
                </a:solidFill>
                <a:latin typeface="Impact" pitchFamily="34" charset="0"/>
              </a:rPr>
              <a:t>Entre 2012 e 2015</a:t>
            </a:r>
          </a:p>
        </p:txBody>
      </p:sp>
      <p:sp>
        <p:nvSpPr>
          <p:cNvPr id="9" name="Retângulo 7"/>
          <p:cNvSpPr>
            <a:spLocks noChangeArrowheads="1"/>
          </p:cNvSpPr>
          <p:nvPr/>
        </p:nvSpPr>
        <p:spPr bwMode="auto">
          <a:xfrm>
            <a:off x="5651500" y="5167313"/>
            <a:ext cx="28448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Do total,</a:t>
            </a:r>
            <a:br>
              <a:rPr lang="pt-BR" sz="2000" dirty="0">
                <a:solidFill>
                  <a:srgbClr val="1D2256"/>
                </a:solidFill>
                <a:latin typeface="Arial Narrow" charset="0"/>
              </a:rPr>
            </a:b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Impact" charset="0"/>
              </a:rPr>
              <a:t>1,1 milhão</a:t>
            </a:r>
            <a:r>
              <a:rPr lang="pt-BR" sz="3600" dirty="0">
                <a:solidFill>
                  <a:srgbClr val="1D2256"/>
                </a:solidFill>
                <a:latin typeface="Impact" charset="0"/>
              </a:rPr>
              <a:t/>
            </a:r>
            <a:br>
              <a:rPr lang="pt-BR" sz="3600" dirty="0">
                <a:solidFill>
                  <a:srgbClr val="1D2256"/>
                </a:solidFill>
                <a:latin typeface="Impact" charset="0"/>
              </a:rPr>
            </a:b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será em vagas para jovens que nunca trabalharam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5651500" y="3730625"/>
            <a:ext cx="30956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Impact" charset="0"/>
              </a:rPr>
              <a:t>7,2 milhões</a:t>
            </a:r>
            <a:r>
              <a:rPr lang="pt-BR" sz="4400" dirty="0">
                <a:solidFill>
                  <a:srgbClr val="1D2256"/>
                </a:solidFill>
                <a:latin typeface="Impact" charset="0"/>
              </a:rPr>
              <a:t/>
            </a:r>
            <a:br>
              <a:rPr lang="pt-BR" sz="4400" dirty="0">
                <a:solidFill>
                  <a:srgbClr val="1D2256"/>
                </a:solidFill>
                <a:latin typeface="Impact" charset="0"/>
              </a:rPr>
            </a:b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de profissionais com formação técnica e profissionalizante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upo 3"/>
          <p:cNvGrpSpPr>
            <a:grpSpLocks/>
          </p:cNvGrpSpPr>
          <p:nvPr/>
        </p:nvGrpSpPr>
        <p:grpSpPr bwMode="auto">
          <a:xfrm>
            <a:off x="4211638" y="2022475"/>
            <a:ext cx="4284662" cy="4359275"/>
            <a:chOff x="4008438" y="1477965"/>
            <a:chExt cx="5135562" cy="5197473"/>
          </a:xfrm>
        </p:grpSpPr>
        <p:pic>
          <p:nvPicPr>
            <p:cNvPr id="49165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3"/>
            <a:srcRect l="79001" t="32889" b="31778"/>
            <a:stretch>
              <a:fillRect/>
            </a:stretch>
          </p:blipFill>
          <p:spPr bwMode="auto">
            <a:xfrm>
              <a:off x="7223125" y="2255840"/>
              <a:ext cx="1920875" cy="242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Picture 12" descr="G:\Historico\Criacao\Clientes\Senai\10819_Olimpíada do Conhecimento\PNG\S10_Chico_3.png"/>
            <p:cNvPicPr>
              <a:picLocks noChangeAspect="1" noChangeArrowheads="1"/>
            </p:cNvPicPr>
            <p:nvPr/>
          </p:nvPicPr>
          <p:blipFill>
            <a:blip r:embed="rId4"/>
            <a:srcRect l="43832" t="21555" r="15334" b="39334"/>
            <a:stretch>
              <a:fillRect/>
            </a:stretch>
          </p:blipFill>
          <p:spPr bwMode="auto">
            <a:xfrm>
              <a:off x="4008438" y="1477965"/>
              <a:ext cx="3733800" cy="268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7" name="Picture 10" descr="G:\Historico\Criacao\Clientes\Senai\10819_Olimpíada do Conhecimento\PNG\S10_Chico_5.png"/>
            <p:cNvPicPr>
              <a:picLocks noChangeAspect="1" noChangeArrowheads="1"/>
            </p:cNvPicPr>
            <p:nvPr/>
          </p:nvPicPr>
          <p:blipFill>
            <a:blip r:embed="rId5"/>
            <a:srcRect l="60500" t="44888" r="15668" b="21333"/>
            <a:stretch>
              <a:fillRect/>
            </a:stretch>
          </p:blipFill>
          <p:spPr bwMode="auto">
            <a:xfrm>
              <a:off x="5532440" y="3078163"/>
              <a:ext cx="2179637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8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3"/>
            <a:srcRect l="67168" t="72890" r="18500" b="2667"/>
            <a:stretch>
              <a:fillRect/>
            </a:stretch>
          </p:blipFill>
          <p:spPr bwMode="auto">
            <a:xfrm>
              <a:off x="6142040" y="4999038"/>
              <a:ext cx="130968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9" name="Picture 13" descr="G:\Historico\Criacao\Clientes\Senai\10819_Olimpíada do Conhecimento\PNG\S10_Chico_2.png"/>
            <p:cNvPicPr>
              <a:picLocks noChangeAspect="1" noChangeArrowheads="1"/>
            </p:cNvPicPr>
            <p:nvPr/>
          </p:nvPicPr>
          <p:blipFill>
            <a:blip r:embed="rId6"/>
            <a:srcRect l="72333" t="58000" r="6334" b="19333"/>
            <a:stretch>
              <a:fillRect/>
            </a:stretch>
          </p:blipFill>
          <p:spPr bwMode="auto">
            <a:xfrm>
              <a:off x="6613527" y="3978277"/>
              <a:ext cx="1951038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tângulo 7"/>
          <p:cNvSpPr>
            <a:spLocks noChangeArrowheads="1"/>
          </p:cNvSpPr>
          <p:nvPr/>
        </p:nvSpPr>
        <p:spPr bwMode="auto">
          <a:xfrm>
            <a:off x="3924300" y="714375"/>
            <a:ext cx="5003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 sz="4200">
                <a:solidFill>
                  <a:srgbClr val="17375E"/>
                </a:solidFill>
                <a:latin typeface="Impact" pitchFamily="34" charset="0"/>
              </a:rPr>
              <a:t>A SITUAÇÃO EM CADA REGIÃO DO PAÍS </a:t>
            </a:r>
          </a:p>
        </p:txBody>
      </p:sp>
      <p:sp>
        <p:nvSpPr>
          <p:cNvPr id="49155" name="Retângulo 8"/>
          <p:cNvSpPr>
            <a:spLocks noChangeArrowheads="1"/>
          </p:cNvSpPr>
          <p:nvPr/>
        </p:nvSpPr>
        <p:spPr bwMode="auto">
          <a:xfrm>
            <a:off x="107950" y="2536825"/>
            <a:ext cx="41989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A maior necessidade se concentra na região </a:t>
            </a: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SUDESTE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(57,6% da demanda, </a:t>
            </a:r>
            <a:br>
              <a:rPr lang="pt-BR">
                <a:solidFill>
                  <a:srgbClr val="1D2256"/>
                </a:solidFill>
                <a:latin typeface="Arial Narrow" pitchFamily="34" charset="0"/>
              </a:rPr>
            </a:b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4,13 milhões 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 profissionais) </a:t>
            </a:r>
          </a:p>
        </p:txBody>
      </p:sp>
      <p:sp>
        <p:nvSpPr>
          <p:cNvPr id="49156" name="Retângulo 16"/>
          <p:cNvSpPr>
            <a:spLocks noChangeArrowheads="1"/>
          </p:cNvSpPr>
          <p:nvPr/>
        </p:nvSpPr>
        <p:spPr bwMode="auto">
          <a:xfrm>
            <a:off x="107950" y="3689350"/>
            <a:ext cx="38163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Seguida da região</a:t>
            </a: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 SUL, 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que necessita</a:t>
            </a:r>
            <a:br>
              <a:rPr lang="pt-BR">
                <a:solidFill>
                  <a:srgbClr val="1D2256"/>
                </a:solidFill>
                <a:latin typeface="Arial Narrow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capacitar </a:t>
            </a: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1,5 milhão</a:t>
            </a:r>
            <a:r>
              <a:rPr lang="pt-BR">
                <a:solidFill>
                  <a:srgbClr val="1D2256"/>
                </a:solidFill>
                <a:latin typeface="Impact" pitchFamily="34" charset="0"/>
              </a:rPr>
              <a:t> 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 profissionais</a:t>
            </a:r>
          </a:p>
        </p:txBody>
      </p:sp>
      <p:sp>
        <p:nvSpPr>
          <p:cNvPr id="49157" name="Retângulo 17"/>
          <p:cNvSpPr>
            <a:spLocks noChangeArrowheads="1"/>
          </p:cNvSpPr>
          <p:nvPr/>
        </p:nvSpPr>
        <p:spPr bwMode="auto">
          <a:xfrm>
            <a:off x="163513" y="4625975"/>
            <a:ext cx="23923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NORDESTE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-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854,5 mil</a:t>
            </a:r>
          </a:p>
        </p:txBody>
      </p:sp>
      <p:sp>
        <p:nvSpPr>
          <p:cNvPr id="49158" name="Retângulo 20"/>
          <p:cNvSpPr>
            <a:spLocks noChangeArrowheads="1"/>
          </p:cNvSpPr>
          <p:nvPr/>
        </p:nvSpPr>
        <p:spPr bwMode="auto">
          <a:xfrm>
            <a:off x="139700" y="5202238"/>
            <a:ext cx="2847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r>
              <a:rPr lang="pt-BR" sz="2300">
                <a:solidFill>
                  <a:srgbClr val="1D2256"/>
                </a:solidFill>
                <a:latin typeface="Impact" pitchFamily="34" charset="0"/>
              </a:rPr>
              <a:t>CENTRO-OESTE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 -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383,5 mil</a:t>
            </a:r>
          </a:p>
        </p:txBody>
      </p:sp>
      <p:sp>
        <p:nvSpPr>
          <p:cNvPr id="49159" name="Retângulo 21"/>
          <p:cNvSpPr>
            <a:spLocks noChangeArrowheads="1"/>
          </p:cNvSpPr>
          <p:nvPr/>
        </p:nvSpPr>
        <p:spPr bwMode="auto">
          <a:xfrm>
            <a:off x="171450" y="5738813"/>
            <a:ext cx="19399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NORTE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-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294,8 mil</a:t>
            </a:r>
          </a:p>
        </p:txBody>
      </p:sp>
      <p:sp>
        <p:nvSpPr>
          <p:cNvPr id="30" name="Retângulo 23"/>
          <p:cNvSpPr>
            <a:spLocks noChangeArrowheads="1"/>
          </p:cNvSpPr>
          <p:nvPr/>
        </p:nvSpPr>
        <p:spPr bwMode="auto">
          <a:xfrm>
            <a:off x="1055688" y="107950"/>
            <a:ext cx="726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Impact"/>
              </a:rPr>
              <a:t>Mapa do Trabalho Industrial</a:t>
            </a:r>
          </a:p>
        </p:txBody>
      </p:sp>
      <p:cxnSp>
        <p:nvCxnSpPr>
          <p:cNvPr id="31" name="Conector reto 3"/>
          <p:cNvCxnSpPr/>
          <p:nvPr/>
        </p:nvCxnSpPr>
        <p:spPr>
          <a:xfrm>
            <a:off x="179388" y="3689350"/>
            <a:ext cx="3671887" cy="0"/>
          </a:xfrm>
          <a:prstGeom prst="line">
            <a:avLst/>
          </a:prstGeom>
          <a:ln>
            <a:solidFill>
              <a:srgbClr val="1D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41"/>
          <p:cNvCxnSpPr/>
          <p:nvPr/>
        </p:nvCxnSpPr>
        <p:spPr>
          <a:xfrm>
            <a:off x="115888" y="4554538"/>
            <a:ext cx="3600450" cy="0"/>
          </a:xfrm>
          <a:prstGeom prst="line">
            <a:avLst/>
          </a:prstGeom>
          <a:ln>
            <a:solidFill>
              <a:srgbClr val="1D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42"/>
          <p:cNvCxnSpPr/>
          <p:nvPr/>
        </p:nvCxnSpPr>
        <p:spPr>
          <a:xfrm>
            <a:off x="179388" y="5129213"/>
            <a:ext cx="2339975" cy="0"/>
          </a:xfrm>
          <a:prstGeom prst="line">
            <a:avLst/>
          </a:prstGeom>
          <a:ln>
            <a:solidFill>
              <a:srgbClr val="1D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46"/>
          <p:cNvCxnSpPr/>
          <p:nvPr/>
        </p:nvCxnSpPr>
        <p:spPr>
          <a:xfrm>
            <a:off x="266700" y="5705475"/>
            <a:ext cx="2390775" cy="0"/>
          </a:xfrm>
          <a:prstGeom prst="line">
            <a:avLst/>
          </a:prstGeom>
          <a:ln>
            <a:solidFill>
              <a:srgbClr val="1D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12"/>
          <p:cNvSpPr>
            <a:spLocks noChangeArrowheads="1"/>
          </p:cNvSpPr>
          <p:nvPr/>
        </p:nvSpPr>
        <p:spPr bwMode="auto">
          <a:xfrm>
            <a:off x="1187450" y="107950"/>
            <a:ext cx="700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Impact"/>
              </a:rPr>
              <a:t>Mapa do Trabalho Industrial</a:t>
            </a:r>
          </a:p>
        </p:txBody>
      </p:sp>
      <p:sp>
        <p:nvSpPr>
          <p:cNvPr id="51202" name="Retângulo 1"/>
          <p:cNvSpPr>
            <a:spLocks noChangeArrowheads="1"/>
          </p:cNvSpPr>
          <p:nvPr/>
        </p:nvSpPr>
        <p:spPr bwMode="auto">
          <a:xfrm>
            <a:off x="250825" y="1252538"/>
            <a:ext cx="5495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r>
              <a:rPr lang="pt-BR" sz="4000">
                <a:solidFill>
                  <a:srgbClr val="1D2256"/>
                </a:solidFill>
                <a:latin typeface="Impact" pitchFamily="34" charset="0"/>
              </a:rPr>
              <a:t>177 ocupações diferentes</a:t>
            </a:r>
          </a:p>
        </p:txBody>
      </p:sp>
      <p:sp>
        <p:nvSpPr>
          <p:cNvPr id="51203" name="Retângulo 45"/>
          <p:cNvSpPr>
            <a:spLocks noChangeArrowheads="1"/>
          </p:cNvSpPr>
          <p:nvPr/>
        </p:nvSpPr>
        <p:spPr bwMode="auto">
          <a:xfrm>
            <a:off x="250825" y="1765300"/>
            <a:ext cx="84994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 sz="2800" b="1">
                <a:solidFill>
                  <a:srgbClr val="1D2256"/>
                </a:solidFill>
                <a:latin typeface="Arial Narrow" pitchFamily="34" charset="0"/>
              </a:rPr>
              <a:t>Maiores demandas por formação técnica</a:t>
            </a:r>
          </a:p>
          <a:p>
            <a:r>
              <a:rPr lang="pt-BR" sz="2800" b="1">
                <a:solidFill>
                  <a:srgbClr val="1D2256"/>
                </a:solidFill>
                <a:latin typeface="Arial Narrow" pitchFamily="34" charset="0"/>
              </a:rPr>
              <a:t>e profissionalizantes</a:t>
            </a:r>
          </a:p>
        </p:txBody>
      </p:sp>
      <p:pic>
        <p:nvPicPr>
          <p:cNvPr id="51204" name="Imagem 8"/>
          <p:cNvPicPr>
            <a:picLocks noChangeAspect="1"/>
          </p:cNvPicPr>
          <p:nvPr/>
        </p:nvPicPr>
        <p:blipFill>
          <a:blip r:embed="rId3"/>
          <a:srcRect l="1176" t="47900" r="55511" b="5901"/>
          <a:stretch>
            <a:fillRect/>
          </a:stretch>
        </p:blipFill>
        <p:spPr bwMode="auto">
          <a:xfrm>
            <a:off x="-44450" y="2841625"/>
            <a:ext cx="3959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tângulo 3"/>
          <p:cNvSpPr>
            <a:spLocks noChangeArrowheads="1"/>
          </p:cNvSpPr>
          <p:nvPr/>
        </p:nvSpPr>
        <p:spPr bwMode="auto">
          <a:xfrm>
            <a:off x="111125" y="3105150"/>
            <a:ext cx="33385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Técnicos de 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controle de produção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Técnicos em 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eletrônica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Técnicos em 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eletricidade </a:t>
            </a:r>
            <a:b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</a:b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e eletrotécnica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Técnicos de 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desenvolvimento </a:t>
            </a:r>
            <a:b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</a:b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de sistemas e aplicações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Técnicos em </a:t>
            </a:r>
            <a:r>
              <a:rPr lang="pt-BR" b="1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operação e monitoração de computadores</a:t>
            </a:r>
          </a:p>
        </p:txBody>
      </p:sp>
      <p:pic>
        <p:nvPicPr>
          <p:cNvPr id="51206" name="Imagem 36"/>
          <p:cNvPicPr>
            <a:picLocks noChangeAspect="1"/>
          </p:cNvPicPr>
          <p:nvPr/>
        </p:nvPicPr>
        <p:blipFill>
          <a:blip r:embed="rId3"/>
          <a:srcRect l="45274" t="47900" r="1176" b="5901"/>
          <a:stretch>
            <a:fillRect/>
          </a:stretch>
        </p:blipFill>
        <p:spPr bwMode="auto">
          <a:xfrm>
            <a:off x="3843338" y="2779713"/>
            <a:ext cx="49053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tângulo 4"/>
          <p:cNvSpPr>
            <a:spLocks noChangeArrowheads="1"/>
          </p:cNvSpPr>
          <p:nvPr/>
        </p:nvSpPr>
        <p:spPr bwMode="auto">
          <a:xfrm>
            <a:off x="3987800" y="3043238"/>
            <a:ext cx="47609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Cozinheiros industriais </a:t>
            </a:r>
            <a:b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(setor de alimentos)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Operadores de máquinas para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costura </a:t>
            </a:r>
            <a:b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</a:b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de peças do vestuário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Preparadores e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operadores de máquinas pesadas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Mecânicos de manutenção de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máquinas industriais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pt-BR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Mecânicos de manutenção de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veículos automotores</a:t>
            </a:r>
          </a:p>
        </p:txBody>
      </p:sp>
      <p:cxnSp>
        <p:nvCxnSpPr>
          <p:cNvPr id="49" name="Conector reto 29"/>
          <p:cNvCxnSpPr/>
          <p:nvPr/>
        </p:nvCxnSpPr>
        <p:spPr>
          <a:xfrm>
            <a:off x="223838" y="3455988"/>
            <a:ext cx="3157537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39"/>
          <p:cNvCxnSpPr/>
          <p:nvPr/>
        </p:nvCxnSpPr>
        <p:spPr>
          <a:xfrm>
            <a:off x="223838" y="3827463"/>
            <a:ext cx="3157537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40"/>
          <p:cNvCxnSpPr/>
          <p:nvPr/>
        </p:nvCxnSpPr>
        <p:spPr>
          <a:xfrm>
            <a:off x="223838" y="4456113"/>
            <a:ext cx="3157537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41"/>
          <p:cNvCxnSpPr/>
          <p:nvPr/>
        </p:nvCxnSpPr>
        <p:spPr>
          <a:xfrm>
            <a:off x="223838" y="5075238"/>
            <a:ext cx="3157537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42"/>
          <p:cNvCxnSpPr/>
          <p:nvPr/>
        </p:nvCxnSpPr>
        <p:spPr>
          <a:xfrm>
            <a:off x="4084638" y="3659188"/>
            <a:ext cx="4359275" cy="0"/>
          </a:xfrm>
          <a:prstGeom prst="line">
            <a:avLst/>
          </a:prstGeom>
          <a:ln>
            <a:solidFill>
              <a:srgbClr val="1D2256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44"/>
          <p:cNvCxnSpPr/>
          <p:nvPr/>
        </p:nvCxnSpPr>
        <p:spPr>
          <a:xfrm>
            <a:off x="4084638" y="4276725"/>
            <a:ext cx="4359275" cy="0"/>
          </a:xfrm>
          <a:prstGeom prst="line">
            <a:avLst/>
          </a:prstGeom>
          <a:ln>
            <a:solidFill>
              <a:srgbClr val="1D2256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46"/>
          <p:cNvCxnSpPr/>
          <p:nvPr/>
        </p:nvCxnSpPr>
        <p:spPr>
          <a:xfrm>
            <a:off x="4084638" y="4657725"/>
            <a:ext cx="4359275" cy="0"/>
          </a:xfrm>
          <a:prstGeom prst="line">
            <a:avLst/>
          </a:prstGeom>
          <a:ln>
            <a:solidFill>
              <a:srgbClr val="1D2256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2"/>
          <p:cNvCxnSpPr/>
          <p:nvPr/>
        </p:nvCxnSpPr>
        <p:spPr>
          <a:xfrm>
            <a:off x="4084638" y="5030788"/>
            <a:ext cx="4359275" cy="0"/>
          </a:xfrm>
          <a:prstGeom prst="line">
            <a:avLst/>
          </a:prstGeom>
          <a:ln>
            <a:solidFill>
              <a:srgbClr val="1D2256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15"/>
          <p:cNvCxnSpPr/>
          <p:nvPr/>
        </p:nvCxnSpPr>
        <p:spPr>
          <a:xfrm>
            <a:off x="5273675" y="4143375"/>
            <a:ext cx="3343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9"/>
          <p:cNvCxnSpPr/>
          <p:nvPr/>
        </p:nvCxnSpPr>
        <p:spPr>
          <a:xfrm>
            <a:off x="5273675" y="4554538"/>
            <a:ext cx="334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0"/>
          <p:cNvCxnSpPr/>
          <p:nvPr/>
        </p:nvCxnSpPr>
        <p:spPr>
          <a:xfrm>
            <a:off x="5273675" y="5522913"/>
            <a:ext cx="3343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5"/>
          <p:cNvSpPr>
            <a:spLocks noChangeArrowheads="1"/>
          </p:cNvSpPr>
          <p:nvPr/>
        </p:nvSpPr>
        <p:spPr bwMode="auto">
          <a:xfrm>
            <a:off x="4121150" y="836613"/>
            <a:ext cx="44831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5" tIns="45703" rIns="91405" bIns="45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800" dirty="0">
                <a:solidFill>
                  <a:schemeClr val="accent3">
                    <a:lumMod val="75000"/>
                  </a:schemeClr>
                </a:solidFill>
                <a:latin typeface="Impact" charset="0"/>
              </a:rPr>
              <a:t>A VALORIZAÇÃO DA</a:t>
            </a:r>
          </a:p>
        </p:txBody>
      </p:sp>
      <p:sp>
        <p:nvSpPr>
          <p:cNvPr id="53253" name="Retângulo 7"/>
          <p:cNvSpPr>
            <a:spLocks noChangeArrowheads="1"/>
          </p:cNvSpPr>
          <p:nvPr/>
        </p:nvSpPr>
        <p:spPr bwMode="auto">
          <a:xfrm>
            <a:off x="5186363" y="3429000"/>
            <a:ext cx="3619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>
                <a:solidFill>
                  <a:srgbClr val="17375E"/>
                </a:solidFill>
                <a:latin typeface="Arial Narrow" pitchFamily="34" charset="0"/>
              </a:rPr>
              <a:t>Certificado de nível técnico tem garantido </a:t>
            </a:r>
            <a:r>
              <a:rPr lang="pt-BR" sz="2000" b="1">
                <a:solidFill>
                  <a:srgbClr val="17375E"/>
                </a:solidFill>
                <a:latin typeface="Arial Narrow" pitchFamily="34" charset="0"/>
              </a:rPr>
              <a:t>salários altos</a:t>
            </a:r>
            <a:endParaRPr lang="pt-BR" sz="200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53254" name="Retângulo 1"/>
          <p:cNvSpPr>
            <a:spLocks noChangeArrowheads="1"/>
          </p:cNvSpPr>
          <p:nvPr/>
        </p:nvSpPr>
        <p:spPr bwMode="auto">
          <a:xfrm>
            <a:off x="5186363" y="4159250"/>
            <a:ext cx="34559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rgbClr val="17375E"/>
                </a:solidFill>
                <a:latin typeface="Arial Narrow" pitchFamily="34" charset="0"/>
              </a:rPr>
              <a:t>21 ocupações </a:t>
            </a:r>
            <a:r>
              <a:rPr lang="pt-BR" sz="2000">
                <a:solidFill>
                  <a:srgbClr val="17375E"/>
                </a:solidFill>
                <a:latin typeface="Arial Narrow" pitchFamily="34" charset="0"/>
              </a:rPr>
              <a:t>mais demandadas</a:t>
            </a:r>
            <a:endParaRPr lang="pt-BR" sz="20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53255" name="Retângulo 2"/>
          <p:cNvSpPr>
            <a:spLocks noChangeArrowheads="1"/>
          </p:cNvSpPr>
          <p:nvPr/>
        </p:nvSpPr>
        <p:spPr bwMode="auto">
          <a:xfrm>
            <a:off x="5186363" y="4597400"/>
            <a:ext cx="375285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rgbClr val="17375E"/>
                </a:solidFill>
                <a:latin typeface="Arial Narrow" pitchFamily="34" charset="0"/>
              </a:rPr>
              <a:t>Remuneração inicial acima de </a:t>
            </a:r>
            <a:br>
              <a:rPr lang="pt-BR" sz="2000" b="1">
                <a:solidFill>
                  <a:srgbClr val="17375E"/>
                </a:solidFill>
                <a:latin typeface="Arial Narrow" pitchFamily="34" charset="0"/>
              </a:rPr>
            </a:br>
            <a:r>
              <a:rPr lang="pt-BR" sz="2000" b="1">
                <a:solidFill>
                  <a:srgbClr val="17375E"/>
                </a:solidFill>
                <a:latin typeface="Arial Narrow" pitchFamily="34" charset="0"/>
              </a:rPr>
              <a:t>R$ 2 mil</a:t>
            </a:r>
            <a:r>
              <a:rPr lang="pt-BR" sz="2000">
                <a:solidFill>
                  <a:srgbClr val="17375E"/>
                </a:solidFill>
                <a:latin typeface="Arial Narrow" pitchFamily="34" charset="0"/>
              </a:rPr>
              <a:t>, podendo crescer mais de 170% em 10 anos (+ R$ 5,6 mil)</a:t>
            </a:r>
          </a:p>
        </p:txBody>
      </p:sp>
      <p:sp>
        <p:nvSpPr>
          <p:cNvPr id="53256" name="Retângulo 3"/>
          <p:cNvSpPr>
            <a:spLocks noChangeArrowheads="1"/>
          </p:cNvSpPr>
          <p:nvPr/>
        </p:nvSpPr>
        <p:spPr bwMode="auto">
          <a:xfrm>
            <a:off x="5186363" y="5526088"/>
            <a:ext cx="32591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>
                <a:solidFill>
                  <a:srgbClr val="17375E"/>
                </a:solidFill>
                <a:latin typeface="Arial Narrow" pitchFamily="34" charset="0"/>
              </a:rPr>
              <a:t>Há formações com salário inicial de R$ 4 mil </a:t>
            </a:r>
            <a:r>
              <a:rPr lang="pt-BR" sz="2000">
                <a:solidFill>
                  <a:srgbClr val="17375E"/>
                </a:solidFill>
                <a:latin typeface="Arial Narrow" pitchFamily="34" charset="0"/>
              </a:rPr>
              <a:t>e até que </a:t>
            </a:r>
            <a:br>
              <a:rPr lang="pt-BR" sz="2000">
                <a:solidFill>
                  <a:srgbClr val="17375E"/>
                </a:solidFill>
                <a:latin typeface="Arial Narrow" pitchFamily="34" charset="0"/>
              </a:rPr>
            </a:br>
            <a:r>
              <a:rPr lang="pt-BR" sz="2000">
                <a:solidFill>
                  <a:srgbClr val="17375E"/>
                </a:solidFill>
                <a:latin typeface="Arial Narrow" pitchFamily="34" charset="0"/>
              </a:rPr>
              <a:t>ultrapassam R$ 8 mil</a:t>
            </a:r>
          </a:p>
        </p:txBody>
      </p:sp>
      <p:sp>
        <p:nvSpPr>
          <p:cNvPr id="53257" name="Retângulo 23"/>
          <p:cNvSpPr>
            <a:spLocks noChangeArrowheads="1"/>
          </p:cNvSpPr>
          <p:nvPr/>
        </p:nvSpPr>
        <p:spPr bwMode="auto">
          <a:xfrm>
            <a:off x="4991100" y="1484313"/>
            <a:ext cx="37576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 algn="r"/>
            <a:r>
              <a:rPr lang="pt-BR" sz="6600">
                <a:solidFill>
                  <a:srgbClr val="002060"/>
                </a:solidFill>
                <a:latin typeface="Impact" pitchFamily="34" charset="0"/>
              </a:rPr>
              <a:t>EDUCAÇÃO</a:t>
            </a:r>
          </a:p>
          <a:p>
            <a:pPr algn="r"/>
            <a:r>
              <a:rPr lang="pt-BR" sz="5000">
                <a:solidFill>
                  <a:srgbClr val="002060"/>
                </a:solidFill>
                <a:latin typeface="Impact" pitchFamily="34" charset="0"/>
              </a:rPr>
              <a:t>PROFISSIONAL</a:t>
            </a:r>
            <a:endParaRPr lang="pt-BR" sz="50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3258" name="Imagem 24"/>
          <p:cNvPicPr>
            <a:picLocks noChangeAspect="1"/>
          </p:cNvPicPr>
          <p:nvPr/>
        </p:nvPicPr>
        <p:blipFill>
          <a:blip r:embed="rId3"/>
          <a:srcRect t="8000" r="44489"/>
          <a:stretch>
            <a:fillRect/>
          </a:stretch>
        </p:blipFill>
        <p:spPr bwMode="auto">
          <a:xfrm>
            <a:off x="0" y="549275"/>
            <a:ext cx="50768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tângulo 4"/>
          <p:cNvSpPr>
            <a:spLocks noChangeArrowheads="1"/>
          </p:cNvSpPr>
          <p:nvPr/>
        </p:nvSpPr>
        <p:spPr bwMode="auto">
          <a:xfrm>
            <a:off x="-36513" y="549275"/>
            <a:ext cx="5400676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r>
              <a:rPr lang="pt-BR" sz="8800">
                <a:solidFill>
                  <a:srgbClr val="002060"/>
                </a:solidFill>
                <a:latin typeface="Impact" pitchFamily="34" charset="0"/>
              </a:rPr>
              <a:t>SENAI </a:t>
            </a:r>
            <a:r>
              <a:rPr lang="pt-BR" sz="2800">
                <a:solidFill>
                  <a:srgbClr val="002060"/>
                </a:solidFill>
                <a:latin typeface="Impact" pitchFamily="34" charset="0"/>
              </a:rPr>
              <a:t>em 2012</a:t>
            </a:r>
          </a:p>
        </p:txBody>
      </p:sp>
      <p:sp>
        <p:nvSpPr>
          <p:cNvPr id="55298" name="Retângulo 3"/>
          <p:cNvSpPr>
            <a:spLocks noChangeArrowheads="1"/>
          </p:cNvSpPr>
          <p:nvPr/>
        </p:nvSpPr>
        <p:spPr bwMode="auto">
          <a:xfrm>
            <a:off x="4787900" y="836613"/>
            <a:ext cx="3905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marL="90488" algn="r">
              <a:lnSpc>
                <a:spcPct val="85000"/>
              </a:lnSpc>
            </a:pPr>
            <a:r>
              <a:rPr lang="pt-BR" sz="2400">
                <a:solidFill>
                  <a:srgbClr val="1D2256"/>
                </a:solidFill>
                <a:latin typeface="Arial Narrow" pitchFamily="34" charset="0"/>
              </a:rPr>
              <a:t>Reconhecido pela </a:t>
            </a:r>
            <a:r>
              <a:rPr lang="pt-BR" sz="2400" b="1">
                <a:solidFill>
                  <a:srgbClr val="1D2256"/>
                </a:solidFill>
                <a:latin typeface="Arial Narrow" pitchFamily="34" charset="0"/>
              </a:rPr>
              <a:t>OIT</a:t>
            </a:r>
            <a:r>
              <a:rPr lang="pt-BR" sz="2400">
                <a:solidFill>
                  <a:srgbClr val="1D2256"/>
                </a:solidFill>
                <a:latin typeface="Arial Narrow" pitchFamily="34" charset="0"/>
              </a:rPr>
              <a:t> como modelo de </a:t>
            </a:r>
            <a:r>
              <a:rPr lang="pt-BR" sz="2400" b="1">
                <a:solidFill>
                  <a:srgbClr val="1D2256"/>
                </a:solidFill>
                <a:latin typeface="Arial Narrow" pitchFamily="34" charset="0"/>
              </a:rPr>
              <a:t>educação profissional</a:t>
            </a:r>
            <a:r>
              <a:rPr lang="pt-BR" sz="2400">
                <a:solidFill>
                  <a:srgbClr val="1D2256"/>
                </a:solidFill>
                <a:latin typeface="Arial Narrow" pitchFamily="34" charset="0"/>
              </a:rPr>
              <a:t> na América Latina</a:t>
            </a:r>
          </a:p>
        </p:txBody>
      </p:sp>
      <p:pic>
        <p:nvPicPr>
          <p:cNvPr id="55299" name="Picture 18" descr="s16_tati_01"/>
          <p:cNvPicPr>
            <a:picLocks noChangeAspect="1" noChangeArrowheads="1"/>
          </p:cNvPicPr>
          <p:nvPr/>
        </p:nvPicPr>
        <p:blipFill>
          <a:blip r:embed="rId3"/>
          <a:srcRect l="39757" t="78194" r="41338" b="9052"/>
          <a:stretch>
            <a:fillRect/>
          </a:stretch>
        </p:blipFill>
        <p:spPr bwMode="auto">
          <a:xfrm>
            <a:off x="6875463" y="3922713"/>
            <a:ext cx="17287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0" descr="s16_tati_01"/>
          <p:cNvPicPr>
            <a:picLocks noChangeAspect="1" noChangeArrowheads="1"/>
          </p:cNvPicPr>
          <p:nvPr/>
        </p:nvPicPr>
        <p:blipFill>
          <a:blip r:embed="rId3"/>
          <a:srcRect l="51753" t="67499" r="41338" b="22014"/>
          <a:stretch>
            <a:fillRect/>
          </a:stretch>
        </p:blipFill>
        <p:spPr bwMode="auto">
          <a:xfrm>
            <a:off x="7972425" y="3189288"/>
            <a:ext cx="6318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1" descr="s16_tati_01"/>
          <p:cNvPicPr>
            <a:picLocks noChangeAspect="1" noChangeArrowheads="1"/>
          </p:cNvPicPr>
          <p:nvPr/>
        </p:nvPicPr>
        <p:blipFill>
          <a:blip r:embed="rId3"/>
          <a:srcRect l="39757" t="55254" r="41338" b="32617"/>
          <a:stretch>
            <a:fillRect/>
          </a:stretch>
        </p:blipFill>
        <p:spPr bwMode="auto">
          <a:xfrm>
            <a:off x="6875463" y="2349500"/>
            <a:ext cx="1728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tângulo 3"/>
          <p:cNvSpPr>
            <a:spLocks noChangeArrowheads="1"/>
          </p:cNvSpPr>
          <p:nvPr/>
        </p:nvSpPr>
        <p:spPr bwMode="auto">
          <a:xfrm>
            <a:off x="71438" y="2206625"/>
            <a:ext cx="2757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3000"/>
              </a:lnSpc>
            </a:pP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+ de 3 milhões</a:t>
            </a:r>
            <a:r>
              <a:rPr lang="pt-BR" sz="3800">
                <a:solidFill>
                  <a:srgbClr val="1D2256"/>
                </a:solidFill>
                <a:latin typeface="Arial Narrow" pitchFamily="34" charset="0"/>
              </a:rPr>
              <a:t/>
            </a:r>
            <a:br>
              <a:rPr lang="pt-BR" sz="3800">
                <a:solidFill>
                  <a:srgbClr val="1D2256"/>
                </a:solidFill>
                <a:latin typeface="Arial Narrow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estudantes novos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 por ano</a:t>
            </a:r>
          </a:p>
        </p:txBody>
      </p:sp>
      <p:sp>
        <p:nvSpPr>
          <p:cNvPr id="55303" name="Retângulo 3"/>
          <p:cNvSpPr>
            <a:spLocks noChangeArrowheads="1"/>
          </p:cNvSpPr>
          <p:nvPr/>
        </p:nvSpPr>
        <p:spPr bwMode="auto">
          <a:xfrm>
            <a:off x="71438" y="2990850"/>
            <a:ext cx="2952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Entre os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egressos</a:t>
            </a: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,</a:t>
            </a:r>
            <a:br>
              <a:rPr lang="pt-BR">
                <a:solidFill>
                  <a:srgbClr val="1D2256"/>
                </a:solidFill>
                <a:latin typeface="Arial Narrow" pitchFamily="34" charset="0"/>
              </a:rPr>
            </a:b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80%</a:t>
            </a:r>
            <a:r>
              <a:rPr lang="pt-BR" sz="3000">
                <a:solidFill>
                  <a:srgbClr val="1D2256"/>
                </a:solidFill>
                <a:latin typeface="Arial Narrow" pitchFamily="34" charset="0"/>
              </a:rPr>
              <a:t> </a:t>
            </a: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empregados</a:t>
            </a:r>
          </a:p>
        </p:txBody>
      </p:sp>
      <p:sp>
        <p:nvSpPr>
          <p:cNvPr id="55304" name="Retângulo 3"/>
          <p:cNvSpPr>
            <a:spLocks noChangeArrowheads="1"/>
          </p:cNvSpPr>
          <p:nvPr/>
        </p:nvSpPr>
        <p:spPr bwMode="auto">
          <a:xfrm>
            <a:off x="4284663" y="3141663"/>
            <a:ext cx="2114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Desafio:</a:t>
            </a:r>
            <a:r>
              <a:rPr lang="pt-BR" sz="3200">
                <a:solidFill>
                  <a:srgbClr val="1D2256"/>
                </a:solidFill>
                <a:latin typeface="Impact" pitchFamily="34" charset="0"/>
              </a:rPr>
              <a:t/>
            </a:r>
            <a:br>
              <a:rPr lang="pt-BR" sz="3200">
                <a:solidFill>
                  <a:srgbClr val="1D2256"/>
                </a:solidFill>
                <a:latin typeface="Impact" pitchFamily="34" charset="0"/>
              </a:rPr>
            </a:br>
            <a:r>
              <a:rPr lang="pt-BR" sz="3200">
                <a:solidFill>
                  <a:srgbClr val="1D2256"/>
                </a:solidFill>
                <a:latin typeface="Impact" pitchFamily="34" charset="0"/>
              </a:rPr>
              <a:t>4 milhões</a:t>
            </a:r>
            <a:br>
              <a:rPr lang="pt-BR" sz="3200">
                <a:solidFill>
                  <a:srgbClr val="1D2256"/>
                </a:solidFill>
                <a:latin typeface="Impact" pitchFamily="34" charset="0"/>
              </a:rPr>
            </a:br>
            <a:r>
              <a:rPr lang="pt-BR">
                <a:solidFill>
                  <a:srgbClr val="1D2256"/>
                </a:solidFill>
                <a:latin typeface="Arial Narrow" pitchFamily="34" charset="0"/>
              </a:rPr>
              <a:t>de matrículas em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2014</a:t>
            </a:r>
          </a:p>
        </p:txBody>
      </p:sp>
      <p:pic>
        <p:nvPicPr>
          <p:cNvPr id="55305" name="Picture 22" descr="s16_tati_01"/>
          <p:cNvPicPr>
            <a:picLocks noChangeAspect="1" noChangeArrowheads="1"/>
          </p:cNvPicPr>
          <p:nvPr/>
        </p:nvPicPr>
        <p:blipFill>
          <a:blip r:embed="rId3"/>
          <a:srcRect l="39757" t="67499" r="48282" b="22014"/>
          <a:stretch>
            <a:fillRect/>
          </a:stretch>
        </p:blipFill>
        <p:spPr bwMode="auto">
          <a:xfrm>
            <a:off x="6875463" y="3203575"/>
            <a:ext cx="1093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4"/>
          <p:cNvPicPr>
            <a:picLocks noChangeAspect="1" noChangeArrowheads="1"/>
          </p:cNvPicPr>
          <p:nvPr/>
        </p:nvPicPr>
        <p:blipFill>
          <a:blip r:embed="rId4"/>
          <a:srcRect l="39757" t="59862" r="42119" b="34259"/>
          <a:stretch>
            <a:fillRect/>
          </a:stretch>
        </p:blipFill>
        <p:spPr bwMode="auto">
          <a:xfrm>
            <a:off x="6875463" y="2665413"/>
            <a:ext cx="16573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25"/>
          <p:cNvPicPr>
            <a:picLocks noChangeAspect="1" noChangeArrowheads="1"/>
          </p:cNvPicPr>
          <p:nvPr/>
        </p:nvPicPr>
        <p:blipFill>
          <a:blip r:embed="rId4"/>
          <a:srcRect l="40157" t="71597" r="53802" b="23218"/>
          <a:stretch>
            <a:fillRect/>
          </a:stretch>
        </p:blipFill>
        <p:spPr bwMode="auto">
          <a:xfrm>
            <a:off x="6911975" y="3484563"/>
            <a:ext cx="5524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8" name="Conector reto 7"/>
          <p:cNvCxnSpPr>
            <a:cxnSpLocks noChangeShapeType="1"/>
          </p:cNvCxnSpPr>
          <p:nvPr/>
        </p:nvCxnSpPr>
        <p:spPr bwMode="auto">
          <a:xfrm>
            <a:off x="131763" y="3659188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cxnSp>
        <p:nvCxnSpPr>
          <p:cNvPr id="55309" name="Conector reto 7"/>
          <p:cNvCxnSpPr>
            <a:cxnSpLocks noChangeShapeType="1"/>
          </p:cNvCxnSpPr>
          <p:nvPr/>
        </p:nvCxnSpPr>
        <p:spPr bwMode="auto">
          <a:xfrm>
            <a:off x="131763" y="2954338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932363" y="5589588"/>
            <a:ext cx="3779837" cy="1079500"/>
          </a:xfrm>
          <a:prstGeom prst="rect">
            <a:avLst/>
          </a:prstGeom>
          <a:solidFill>
            <a:srgbClr val="B2D235"/>
          </a:solidFill>
          <a:ln>
            <a:noFill/>
          </a:ln>
          <a:effectLst>
            <a:outerShdw blurRad="63500" dist="107763" dir="2700000" algn="ctr" rotWithShape="0">
              <a:srgbClr val="B2D235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 lIns="91405" tIns="45703" rIns="91405" bIns="45703" anchor="ctr"/>
          <a:lstStyle/>
          <a:p>
            <a:pPr marL="92041" fontAlgn="auto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tabLst>
                <a:tab pos="92041" algn="l"/>
              </a:tabLst>
              <a:defRPr/>
            </a:pP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Mais de </a:t>
            </a:r>
            <a:r>
              <a:rPr lang="pt-BR" sz="2000" b="1" dirty="0">
                <a:solidFill>
                  <a:srgbClr val="1D2256"/>
                </a:solidFill>
                <a:latin typeface="Arial Narrow" charset="0"/>
              </a:rPr>
              <a:t>58 milhões</a:t>
            </a:r>
            <a:r>
              <a:rPr lang="pt-BR" sz="2000" dirty="0">
                <a:solidFill>
                  <a:srgbClr val="1D2256"/>
                </a:solidFill>
                <a:latin typeface="Arial Narrow" charset="0"/>
              </a:rPr>
              <a:t> de trabalhadores qualificados em 71 anos</a:t>
            </a:r>
          </a:p>
        </p:txBody>
      </p:sp>
      <p:pic>
        <p:nvPicPr>
          <p:cNvPr id="55311" name="Picture 8" descr="s16_tati_02"/>
          <p:cNvPicPr>
            <a:picLocks noChangeAspect="1" noChangeArrowheads="1"/>
          </p:cNvPicPr>
          <p:nvPr/>
        </p:nvPicPr>
        <p:blipFill>
          <a:blip r:embed="rId5"/>
          <a:srcRect l="73628" t="15186" b="27060"/>
          <a:stretch>
            <a:fillRect/>
          </a:stretch>
        </p:blipFill>
        <p:spPr bwMode="auto">
          <a:xfrm>
            <a:off x="4211638" y="620713"/>
            <a:ext cx="936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2" name="Retângulo 3"/>
          <p:cNvSpPr>
            <a:spLocks noChangeArrowheads="1"/>
          </p:cNvSpPr>
          <p:nvPr/>
        </p:nvSpPr>
        <p:spPr bwMode="auto">
          <a:xfrm>
            <a:off x="107950" y="3719513"/>
            <a:ext cx="14509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 sz="3000">
                <a:solidFill>
                  <a:srgbClr val="1D2256"/>
                </a:solidFill>
                <a:latin typeface="Impact" pitchFamily="34" charset="0"/>
              </a:rPr>
              <a:t>817 </a:t>
            </a:r>
            <a:r>
              <a:rPr lang="pt-BR" b="1">
                <a:solidFill>
                  <a:srgbClr val="1D2256"/>
                </a:solidFill>
                <a:latin typeface="Arial Narrow" pitchFamily="34" charset="0"/>
              </a:rPr>
              <a:t>escolas</a:t>
            </a:r>
          </a:p>
        </p:txBody>
      </p:sp>
      <p:cxnSp>
        <p:nvCxnSpPr>
          <p:cNvPr id="55313" name="Conector reto 7"/>
          <p:cNvCxnSpPr>
            <a:cxnSpLocks noChangeShapeType="1"/>
          </p:cNvCxnSpPr>
          <p:nvPr/>
        </p:nvCxnSpPr>
        <p:spPr bwMode="auto">
          <a:xfrm>
            <a:off x="179388" y="4222750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sp>
        <p:nvSpPr>
          <p:cNvPr id="55314" name="Retângulo 3"/>
          <p:cNvSpPr>
            <a:spLocks noChangeArrowheads="1"/>
          </p:cNvSpPr>
          <p:nvPr/>
        </p:nvSpPr>
        <p:spPr bwMode="auto">
          <a:xfrm>
            <a:off x="107950" y="4222750"/>
            <a:ext cx="33115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>
              <a:lnSpc>
                <a:spcPct val="85000"/>
              </a:lnSpc>
            </a:pP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2.700</a:t>
            </a:r>
            <a:r>
              <a:rPr lang="pt-BR" sz="2400" b="1">
                <a:solidFill>
                  <a:srgbClr val="1D2256"/>
                </a:solidFill>
                <a:latin typeface="Arial Narrow" pitchFamily="34" charset="0"/>
              </a:rPr>
              <a:t> </a:t>
            </a:r>
            <a:r>
              <a:rPr lang="pt-BR">
                <a:latin typeface="Arial Narrow" pitchFamily="34" charset="0"/>
              </a:rPr>
              <a:t>municípios atendidos</a:t>
            </a:r>
          </a:p>
          <a:p>
            <a:pPr>
              <a:lnSpc>
                <a:spcPct val="85000"/>
              </a:lnSpc>
            </a:pPr>
            <a:endParaRPr lang="pt-BR" sz="2400">
              <a:solidFill>
                <a:srgbClr val="1D2256"/>
              </a:solidFill>
              <a:latin typeface="Impact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208</a:t>
            </a:r>
            <a:r>
              <a:rPr lang="pt-BR">
                <a:latin typeface="Arial Narrow" pitchFamily="34" charset="0"/>
              </a:rPr>
              <a:t> laboratórios</a:t>
            </a:r>
          </a:p>
          <a:p>
            <a:pPr>
              <a:lnSpc>
                <a:spcPct val="85000"/>
              </a:lnSpc>
            </a:pPr>
            <a:endParaRPr lang="pt-BR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121 mil </a:t>
            </a:r>
            <a:r>
              <a:rPr lang="pt-BR">
                <a:latin typeface="Arial Narrow" pitchFamily="34" charset="0"/>
              </a:rPr>
              <a:t>serviços técnicos e tecnológicos prestados</a:t>
            </a:r>
          </a:p>
          <a:p>
            <a:pPr>
              <a:lnSpc>
                <a:spcPct val="85000"/>
              </a:lnSpc>
            </a:pPr>
            <a:endParaRPr lang="pt-BR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pt-BR" sz="2400">
                <a:solidFill>
                  <a:srgbClr val="1D2256"/>
                </a:solidFill>
                <a:latin typeface="Impact" pitchFamily="34" charset="0"/>
              </a:rPr>
              <a:t>21 mil </a:t>
            </a:r>
            <a:r>
              <a:rPr lang="pt-BR">
                <a:latin typeface="Arial Narrow" pitchFamily="34" charset="0"/>
              </a:rPr>
              <a:t>empresas atendidas em STT</a:t>
            </a:r>
          </a:p>
          <a:p>
            <a:pPr>
              <a:lnSpc>
                <a:spcPct val="85000"/>
              </a:lnSpc>
            </a:pPr>
            <a:endParaRPr lang="pt-BR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pt-BR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pt-BR">
              <a:latin typeface="Arial Narrow" pitchFamily="34" charset="0"/>
            </a:endParaRPr>
          </a:p>
        </p:txBody>
      </p:sp>
      <p:cxnSp>
        <p:nvCxnSpPr>
          <p:cNvPr id="55315" name="Conector reto 7"/>
          <p:cNvCxnSpPr>
            <a:cxnSpLocks noChangeShapeType="1"/>
          </p:cNvCxnSpPr>
          <p:nvPr/>
        </p:nvCxnSpPr>
        <p:spPr bwMode="auto">
          <a:xfrm>
            <a:off x="179388" y="4727575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cxnSp>
        <p:nvCxnSpPr>
          <p:cNvPr id="55316" name="Conector reto 7"/>
          <p:cNvCxnSpPr>
            <a:cxnSpLocks noChangeShapeType="1"/>
          </p:cNvCxnSpPr>
          <p:nvPr/>
        </p:nvCxnSpPr>
        <p:spPr bwMode="auto">
          <a:xfrm>
            <a:off x="179388" y="5303838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  <p:cxnSp>
        <p:nvCxnSpPr>
          <p:cNvPr id="55317" name="Conector reto 7"/>
          <p:cNvCxnSpPr>
            <a:cxnSpLocks noChangeShapeType="1"/>
          </p:cNvCxnSpPr>
          <p:nvPr/>
        </p:nvCxnSpPr>
        <p:spPr bwMode="auto">
          <a:xfrm>
            <a:off x="179388" y="6096000"/>
            <a:ext cx="2800350" cy="0"/>
          </a:xfrm>
          <a:prstGeom prst="line">
            <a:avLst/>
          </a:prstGeom>
          <a:noFill/>
          <a:ln w="9525">
            <a:solidFill>
              <a:srgbClr val="1D2256">
                <a:alpha val="59999"/>
              </a:srgbClr>
            </a:solidFill>
            <a:round/>
            <a:headEnd/>
            <a:tailE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8459788" y="1052513"/>
            <a:ext cx="684212" cy="580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7346" name="CaixaDeTexto 104"/>
          <p:cNvSpPr txBox="1">
            <a:spLocks noChangeArrowheads="1"/>
          </p:cNvSpPr>
          <p:nvPr/>
        </p:nvSpPr>
        <p:spPr bwMode="auto">
          <a:xfrm>
            <a:off x="323850" y="723900"/>
            <a:ext cx="16335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  <a:latin typeface="Arial Narrow" pitchFamily="34" charset="0"/>
              </a:rPr>
              <a:t>Norte</a:t>
            </a:r>
            <a:endParaRPr lang="pt-BR" sz="2000" b="1" u="sng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6804025" y="981075"/>
            <a:ext cx="1903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Nordeste</a:t>
            </a:r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8" name="Conector reto 107"/>
          <p:cNvCxnSpPr>
            <a:stCxn id="109" idx="1"/>
          </p:cNvCxnSpPr>
          <p:nvPr/>
        </p:nvCxnSpPr>
        <p:spPr>
          <a:xfrm flipH="1">
            <a:off x="5940425" y="3557588"/>
            <a:ext cx="719138" cy="376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6659563" y="3357563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Sudeste</a:t>
            </a:r>
            <a:endParaRPr lang="pt-BR" sz="2000" b="1" u="sng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3387725" y="4868863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Sul</a:t>
            </a:r>
            <a:endParaRPr lang="pt-BR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1" name="Conector reto 110"/>
          <p:cNvCxnSpPr>
            <a:stCxn id="110" idx="0"/>
          </p:cNvCxnSpPr>
          <p:nvPr/>
        </p:nvCxnSpPr>
        <p:spPr>
          <a:xfrm flipV="1">
            <a:off x="4340225" y="4684713"/>
            <a:ext cx="203200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>
            <a:endCxn id="113" idx="3"/>
          </p:cNvCxnSpPr>
          <p:nvPr/>
        </p:nvCxnSpPr>
        <p:spPr>
          <a:xfrm flipH="1">
            <a:off x="2840038" y="3284538"/>
            <a:ext cx="1030287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/>
          <p:cNvSpPr txBox="1"/>
          <p:nvPr/>
        </p:nvSpPr>
        <p:spPr>
          <a:xfrm>
            <a:off x="395288" y="3284538"/>
            <a:ext cx="2444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Centro -</a:t>
            </a:r>
            <a:r>
              <a:rPr lang="en-US" sz="2000" b="1" u="sng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Oeste</a:t>
            </a:r>
            <a:endParaRPr lang="pt-BR" sz="2000" b="1" u="sng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1147763" y="115888"/>
            <a:ext cx="6619875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 SENAI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estados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57355" name="Grupo 50"/>
          <p:cNvGrpSpPr>
            <a:grpSpLocks/>
          </p:cNvGrpSpPr>
          <p:nvPr/>
        </p:nvGrpSpPr>
        <p:grpSpPr bwMode="auto">
          <a:xfrm>
            <a:off x="2771775" y="1517650"/>
            <a:ext cx="3779838" cy="3495675"/>
            <a:chOff x="4008438" y="1477965"/>
            <a:chExt cx="5135562" cy="5197473"/>
          </a:xfrm>
        </p:grpSpPr>
        <p:pic>
          <p:nvPicPr>
            <p:cNvPr id="57428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2"/>
            <a:srcRect l="79001" t="32889" b="31778"/>
            <a:stretch>
              <a:fillRect/>
            </a:stretch>
          </p:blipFill>
          <p:spPr bwMode="auto">
            <a:xfrm>
              <a:off x="7223125" y="2255840"/>
              <a:ext cx="1920875" cy="242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9" name="Picture 12" descr="G:\Historico\Criacao\Clientes\Senai\10819_Olimpíada do Conhecimento\PNG\S10_Chico_3.png"/>
            <p:cNvPicPr>
              <a:picLocks noChangeAspect="1" noChangeArrowheads="1"/>
            </p:cNvPicPr>
            <p:nvPr/>
          </p:nvPicPr>
          <p:blipFill>
            <a:blip r:embed="rId3"/>
            <a:srcRect l="43832" t="21555" r="15334" b="39334"/>
            <a:stretch>
              <a:fillRect/>
            </a:stretch>
          </p:blipFill>
          <p:spPr bwMode="auto">
            <a:xfrm>
              <a:off x="4008438" y="1477965"/>
              <a:ext cx="3733800" cy="268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30" name="Picture 10" descr="G:\Historico\Criacao\Clientes\Senai\10819_Olimpíada do Conhecimento\PNG\S10_Chico_5.png"/>
            <p:cNvPicPr>
              <a:picLocks noChangeAspect="1" noChangeArrowheads="1"/>
            </p:cNvPicPr>
            <p:nvPr/>
          </p:nvPicPr>
          <p:blipFill>
            <a:blip r:embed="rId4"/>
            <a:srcRect l="60500" t="44888" r="15668" b="21333"/>
            <a:stretch>
              <a:fillRect/>
            </a:stretch>
          </p:blipFill>
          <p:spPr bwMode="auto">
            <a:xfrm>
              <a:off x="5532440" y="3078163"/>
              <a:ext cx="2179637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31" name="Picture 11" descr="G:\Historico\Criacao\Clientes\Senai\10819_Olimpíada do Conhecimento\PNG\S10_Chico_4.png"/>
            <p:cNvPicPr>
              <a:picLocks noChangeAspect="1" noChangeArrowheads="1"/>
            </p:cNvPicPr>
            <p:nvPr/>
          </p:nvPicPr>
          <p:blipFill>
            <a:blip r:embed="rId2"/>
            <a:srcRect l="67168" t="72890" r="18500" b="2667"/>
            <a:stretch>
              <a:fillRect/>
            </a:stretch>
          </p:blipFill>
          <p:spPr bwMode="auto">
            <a:xfrm>
              <a:off x="6142040" y="4999038"/>
              <a:ext cx="130968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32" name="Picture 13" descr="G:\Historico\Criacao\Clientes\Senai\10819_Olimpíada do Conhecimento\PNG\S10_Chico_2.png"/>
            <p:cNvPicPr>
              <a:picLocks noChangeAspect="1" noChangeArrowheads="1"/>
            </p:cNvPicPr>
            <p:nvPr/>
          </p:nvPicPr>
          <p:blipFill>
            <a:blip r:embed="rId5"/>
            <a:srcRect l="72333" t="58000" r="6334" b="19333"/>
            <a:stretch>
              <a:fillRect/>
            </a:stretch>
          </p:blipFill>
          <p:spPr bwMode="auto">
            <a:xfrm>
              <a:off x="6613527" y="3978277"/>
              <a:ext cx="1951038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34925" y="1125538"/>
          <a:ext cx="2663825" cy="170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14"/>
                <a:gridCol w="178728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60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escolas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222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 Narrow" pitchFamily="34" charset="0"/>
                        </a:rPr>
                        <a:t>matrículas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em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educação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profissional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err="1" smtClean="0">
                          <a:latin typeface="Arial Narrow" pitchFamily="34" charset="0"/>
                        </a:rPr>
                        <a:t>laboratórios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 flipH="1" flipV="1">
            <a:off x="1741488" y="923925"/>
            <a:ext cx="1390650" cy="92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6623050" y="1341438"/>
          <a:ext cx="2628900" cy="170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4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193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escolas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472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Narrow" pitchFamily="34" charset="0"/>
                        </a:rPr>
                        <a:t>matrículas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em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educação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profissional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63 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err="1" smtClean="0">
                          <a:latin typeface="Arial Narrow" pitchFamily="34" charset="0"/>
                        </a:rPr>
                        <a:t>laboratórios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0" name="Conector reto 29"/>
          <p:cNvCxnSpPr/>
          <p:nvPr/>
        </p:nvCxnSpPr>
        <p:spPr>
          <a:xfrm flipH="1">
            <a:off x="6053138" y="1412875"/>
            <a:ext cx="679450" cy="68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3059113" y="5300663"/>
          <a:ext cx="3600450" cy="149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32"/>
                <a:gridCol w="274606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186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escolas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605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 Narrow" pitchFamily="34" charset="0"/>
                        </a:rPr>
                        <a:t>matrículas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em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educação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profissional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Narrow" pitchFamily="34" charset="0"/>
                        </a:rPr>
                        <a:t>55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err="1" smtClean="0">
                          <a:latin typeface="Arial Narrow" pitchFamily="34" charset="0"/>
                        </a:rPr>
                        <a:t>laboratórios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5867400" y="3663950"/>
          <a:ext cx="3419475" cy="149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387"/>
                <a:gridCol w="237748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316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escolas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1,4 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milhões</a:t>
                      </a:r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 Narrow" pitchFamily="34" charset="0"/>
                        </a:rPr>
                        <a:t>matrículas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em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educação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profissional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77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err="1" smtClean="0">
                          <a:latin typeface="Arial Narrow" pitchFamily="34" charset="0"/>
                        </a:rPr>
                        <a:t>laboratórios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/>
        </p:nvGraphicFramePr>
        <p:xfrm>
          <a:off x="323850" y="3716338"/>
          <a:ext cx="2952750" cy="149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52"/>
                <a:gridCol w="225177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62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escolas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341 mil 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Arial Narrow" pitchFamily="34" charset="0"/>
                        </a:rPr>
                        <a:t>matrículas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em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educação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Narrow" pitchFamily="34" charset="0"/>
                        </a:rPr>
                        <a:t>profissional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6</a:t>
                      </a:r>
                      <a:endParaRPr lang="pt-BR" sz="2000" b="1" kern="1200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err="1" smtClean="0">
                          <a:latin typeface="Arial Narrow" pitchFamily="34" charset="0"/>
                        </a:rPr>
                        <a:t>laboratórios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063DB-5002-4C81-A959-139EDA32D45F}" type="slidenum">
              <a:rPr lang="pt-BR"/>
              <a:pPr>
                <a:defRPr/>
              </a:pPr>
              <a:t>28</a:t>
            </a:fld>
            <a:endParaRPr lang="pt-BR"/>
          </a:p>
        </p:txBody>
      </p:sp>
      <p:pic>
        <p:nvPicPr>
          <p:cNvPr id="58370" name="Imagem 4"/>
          <p:cNvPicPr>
            <a:picLocks noChangeAspect="1"/>
          </p:cNvPicPr>
          <p:nvPr/>
        </p:nvPicPr>
        <p:blipFill>
          <a:blip r:embed="rId2"/>
          <a:srcRect l="44489" t="17776"/>
          <a:stretch>
            <a:fillRect/>
          </a:stretch>
        </p:blipFill>
        <p:spPr bwMode="auto">
          <a:xfrm>
            <a:off x="4427538" y="2138363"/>
            <a:ext cx="4249737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8438" y="617538"/>
            <a:ext cx="43529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WORLDSKILLS </a:t>
            </a:r>
            <a:r>
              <a:rPr lang="pt-BR" sz="6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COMPETITION </a:t>
            </a:r>
          </a:p>
        </p:txBody>
      </p:sp>
      <p:sp>
        <p:nvSpPr>
          <p:cNvPr id="58372" name="Retângulo 6"/>
          <p:cNvSpPr>
            <a:spLocks noChangeArrowheads="1"/>
          </p:cNvSpPr>
          <p:nvPr/>
        </p:nvSpPr>
        <p:spPr bwMode="auto">
          <a:xfrm>
            <a:off x="190500" y="2193925"/>
            <a:ext cx="5461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pt-BR" sz="2400">
                <a:latin typeface="Arial Narrow" pitchFamily="34" charset="0"/>
              </a:rPr>
              <a:t>Brasil é referência em TI, Webdesign, Mecânica de Refrigeração, Desenho </a:t>
            </a:r>
            <a:br>
              <a:rPr lang="pt-BR" sz="2400">
                <a:latin typeface="Arial Narrow" pitchFamily="34" charset="0"/>
              </a:rPr>
            </a:br>
            <a:r>
              <a:rPr lang="pt-BR" sz="2400">
                <a:latin typeface="Arial Narrow" pitchFamily="34" charset="0"/>
              </a:rPr>
              <a:t>Mecânico em CAD e Mecatrônica</a:t>
            </a:r>
          </a:p>
        </p:txBody>
      </p:sp>
      <p:sp>
        <p:nvSpPr>
          <p:cNvPr id="58373" name="Retângulo 7"/>
          <p:cNvSpPr>
            <a:spLocks noChangeArrowheads="1"/>
          </p:cNvSpPr>
          <p:nvPr/>
        </p:nvSpPr>
        <p:spPr bwMode="auto">
          <a:xfrm>
            <a:off x="179388" y="3429000"/>
            <a:ext cx="370046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pt-BR" sz="2000">
                <a:latin typeface="Arial Narrow" pitchFamily="34" charset="0"/>
              </a:rPr>
              <a:t>Edição 2011: Brasil conquistou </a:t>
            </a:r>
            <a:br>
              <a:rPr lang="pt-BR" sz="2000">
                <a:latin typeface="Arial Narrow" pitchFamily="34" charset="0"/>
              </a:rPr>
            </a:br>
            <a:r>
              <a:rPr lang="pt-BR" sz="2000" b="1">
                <a:latin typeface="Arial Narrow" pitchFamily="34" charset="0"/>
              </a:rPr>
              <a:t>2º lugar com 6 medalhas de ouro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pt-BR" sz="2000">
                <a:latin typeface="Arial Narrow" pitchFamily="34" charset="0"/>
              </a:rPr>
              <a:t>Em 2013, será em Liepzig - Alemanha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pt-BR" sz="2000">
                <a:latin typeface="Arial Narrow" pitchFamily="34" charset="0"/>
              </a:rPr>
              <a:t>Brasil será sede da WorldSkills Competition </a:t>
            </a:r>
            <a:r>
              <a:rPr lang="pt-BR" sz="2000" b="1">
                <a:latin typeface="Arial Narrow" pitchFamily="34" charset="0"/>
              </a:rPr>
              <a:t>2015 – em </a:t>
            </a:r>
            <a:br>
              <a:rPr lang="pt-BR" sz="2000" b="1">
                <a:latin typeface="Arial Narrow" pitchFamily="34" charset="0"/>
              </a:rPr>
            </a:br>
            <a:r>
              <a:rPr lang="pt-BR" sz="2000" b="1">
                <a:latin typeface="Arial Narrow" pitchFamily="34" charset="0"/>
              </a:rPr>
              <a:t>São Paulo (SP)</a:t>
            </a:r>
          </a:p>
          <a:p>
            <a:r>
              <a:rPr lang="pt-BR" sz="2000">
                <a:latin typeface="Arial Narrow" pitchFamily="34" charset="0"/>
              </a:rPr>
              <a:t>1º País da América Latina  e 2º país do Hemisfério Sul </a:t>
            </a:r>
          </a:p>
          <a:p>
            <a:r>
              <a:rPr lang="pt-BR" sz="2000">
                <a:latin typeface="Arial Narrow" pitchFamily="34" charset="0"/>
              </a:rPr>
              <a:t>a sediar a competição internacional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endParaRPr lang="pt-BR" sz="2000" b="1"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79388" y="4076700"/>
            <a:ext cx="3228975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63525" y="4797425"/>
            <a:ext cx="3228975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6" name="Picture 12" descr="G:\Historico\Criacao\Clientes\Senai\10819_Olimpíada do Conhecimento\Material\Material para alteração\Marcas da Olimpíada do Conhecimento 2012.png"/>
          <p:cNvPicPr>
            <a:picLocks noChangeAspect="1" noChangeArrowheads="1"/>
          </p:cNvPicPr>
          <p:nvPr/>
        </p:nvPicPr>
        <p:blipFill>
          <a:blip r:embed="rId3"/>
          <a:srcRect l="19647" r="54005" b="88380"/>
          <a:stretch>
            <a:fillRect/>
          </a:stretch>
        </p:blipFill>
        <p:spPr bwMode="auto">
          <a:xfrm>
            <a:off x="-53975" y="765175"/>
            <a:ext cx="1619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9018-164B-4C0B-B5D2-D43F35CE6281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59394" name="Freeform 49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>
            <a:off x="1724025" y="3902075"/>
            <a:ext cx="2906713" cy="2232025"/>
          </a:xfrm>
          <a:custGeom>
            <a:avLst/>
            <a:gdLst>
              <a:gd name="T0" fmla="*/ 0 w 760"/>
              <a:gd name="T1" fmla="*/ 0 h 752"/>
              <a:gd name="T2" fmla="*/ 2147483647 w 760"/>
              <a:gd name="T3" fmla="*/ 0 h 752"/>
              <a:gd name="T4" fmla="*/ 2147483647 w 760"/>
              <a:gd name="T5" fmla="*/ 2147483647 h 752"/>
              <a:gd name="T6" fmla="*/ 0 w 760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752"/>
              <a:gd name="T14" fmla="*/ 760 w 760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752">
                <a:moveTo>
                  <a:pt x="0" y="0"/>
                </a:moveTo>
                <a:lnTo>
                  <a:pt x="759" y="0"/>
                </a:lnTo>
                <a:lnTo>
                  <a:pt x="384" y="75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422" tIns="45712" rIns="91422" bIns="45712"/>
          <a:lstStyle/>
          <a:p>
            <a:endParaRPr lang="pt-BR"/>
          </a:p>
        </p:txBody>
      </p:sp>
      <p:sp>
        <p:nvSpPr>
          <p:cNvPr id="59395" name="Freeform 49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90875" y="3902075"/>
            <a:ext cx="2906713" cy="2232025"/>
          </a:xfrm>
          <a:custGeom>
            <a:avLst/>
            <a:gdLst>
              <a:gd name="T0" fmla="*/ 0 w 760"/>
              <a:gd name="T1" fmla="*/ 0 h 752"/>
              <a:gd name="T2" fmla="*/ 2147483647 w 760"/>
              <a:gd name="T3" fmla="*/ 0 h 752"/>
              <a:gd name="T4" fmla="*/ 2147483647 w 760"/>
              <a:gd name="T5" fmla="*/ 2147483647 h 752"/>
              <a:gd name="T6" fmla="*/ 0 w 760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752"/>
              <a:gd name="T14" fmla="*/ 760 w 760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752">
                <a:moveTo>
                  <a:pt x="0" y="0"/>
                </a:moveTo>
                <a:lnTo>
                  <a:pt x="759" y="0"/>
                </a:lnTo>
                <a:lnTo>
                  <a:pt x="384" y="751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2" tIns="45712" rIns="91422" bIns="45712"/>
          <a:lstStyle/>
          <a:p>
            <a:endParaRPr lang="pt-BR"/>
          </a:p>
        </p:txBody>
      </p:sp>
      <p:sp>
        <p:nvSpPr>
          <p:cNvPr id="59396" name="Rectangle 4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35375" y="4046538"/>
            <a:ext cx="2043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85813"/>
            <a:r>
              <a:rPr lang="en-US" altLang="ko-KR" b="1"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rPr>
              <a:t>Programa SENAI de apoio à competitividade industrial</a:t>
            </a:r>
            <a:endParaRPr lang="pt-BR" altLang="ko-KR" b="1">
              <a:solidFill>
                <a:schemeClr val="bg1"/>
              </a:solidFill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59397" name="Freeform 49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10800000">
            <a:off x="3163888" y="1670050"/>
            <a:ext cx="2906712" cy="2232025"/>
          </a:xfrm>
          <a:custGeom>
            <a:avLst/>
            <a:gdLst>
              <a:gd name="T0" fmla="*/ 0 w 760"/>
              <a:gd name="T1" fmla="*/ 0 h 752"/>
              <a:gd name="T2" fmla="*/ 2147483647 w 760"/>
              <a:gd name="T3" fmla="*/ 0 h 752"/>
              <a:gd name="T4" fmla="*/ 2147483647 w 760"/>
              <a:gd name="T5" fmla="*/ 2147483647 h 752"/>
              <a:gd name="T6" fmla="*/ 0 w 760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752"/>
              <a:gd name="T14" fmla="*/ 760 w 760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752">
                <a:moveTo>
                  <a:pt x="0" y="0"/>
                </a:moveTo>
                <a:lnTo>
                  <a:pt x="759" y="0"/>
                </a:lnTo>
                <a:lnTo>
                  <a:pt x="384" y="75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22" tIns="45712" rIns="91422" bIns="45712"/>
          <a:lstStyle/>
          <a:p>
            <a:endParaRPr lang="pt-BR"/>
          </a:p>
        </p:txBody>
      </p:sp>
      <p:sp>
        <p:nvSpPr>
          <p:cNvPr id="59398" name="Rectangle 4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3175" y="2797175"/>
            <a:ext cx="1711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85813"/>
            <a:r>
              <a:rPr lang="pt-BR" altLang="ko-KR" b="1">
                <a:solidFill>
                  <a:schemeClr val="tx2"/>
                </a:solidFill>
                <a:latin typeface="Arial Narrow" pitchFamily="34" charset="0"/>
                <a:cs typeface="Arial Narrow" pitchFamily="34" charset="0"/>
              </a:rPr>
              <a:t>Educação profissional e tecnológica </a:t>
            </a:r>
          </a:p>
        </p:txBody>
      </p:sp>
      <p:sp>
        <p:nvSpPr>
          <p:cNvPr id="59399" name="Freeform 49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10800000">
            <a:off x="4605338" y="3902075"/>
            <a:ext cx="2906712" cy="2232025"/>
          </a:xfrm>
          <a:custGeom>
            <a:avLst/>
            <a:gdLst>
              <a:gd name="T0" fmla="*/ 0 w 760"/>
              <a:gd name="T1" fmla="*/ 0 h 752"/>
              <a:gd name="T2" fmla="*/ 2147483647 w 760"/>
              <a:gd name="T3" fmla="*/ 0 h 752"/>
              <a:gd name="T4" fmla="*/ 2147483647 w 760"/>
              <a:gd name="T5" fmla="*/ 2147483647 h 752"/>
              <a:gd name="T6" fmla="*/ 0 w 760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752"/>
              <a:gd name="T14" fmla="*/ 760 w 760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752">
                <a:moveTo>
                  <a:pt x="0" y="0"/>
                </a:moveTo>
                <a:lnTo>
                  <a:pt x="759" y="0"/>
                </a:lnTo>
                <a:lnTo>
                  <a:pt x="384" y="75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91422" tIns="45712" rIns="91422" bIns="45712"/>
          <a:lstStyle/>
          <a:p>
            <a:endParaRPr lang="pt-BR"/>
          </a:p>
        </p:txBody>
      </p:sp>
      <p:sp>
        <p:nvSpPr>
          <p:cNvPr id="59400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3038" y="5092700"/>
            <a:ext cx="1585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85813"/>
            <a:r>
              <a:rPr lang="pt-BR" altLang="ko-KR" b="1">
                <a:solidFill>
                  <a:schemeClr val="tx2"/>
                </a:solidFill>
                <a:latin typeface="Arial Narrow" pitchFamily="34" charset="0"/>
                <a:cs typeface="Arial Narrow" pitchFamily="34" charset="0"/>
              </a:rPr>
              <a:t>Geração de inovação</a:t>
            </a:r>
          </a:p>
        </p:txBody>
      </p:sp>
      <p:cxnSp>
        <p:nvCxnSpPr>
          <p:cNvPr id="59401" name="Straight Arrow Connector 15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2873375" y="1733550"/>
            <a:ext cx="822325" cy="167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diamond" w="med" len="med"/>
          </a:ln>
        </p:spPr>
      </p:cxnSp>
      <p:cxnSp>
        <p:nvCxnSpPr>
          <p:cNvPr id="59402" name="Straight Arrow Connector 21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5400000">
            <a:off x="6318250" y="3735388"/>
            <a:ext cx="1379537" cy="1233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59403" name="Rectangle 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16188" y="4860925"/>
            <a:ext cx="149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785813"/>
            <a:r>
              <a:rPr lang="en-US" b="1">
                <a:solidFill>
                  <a:schemeClr val="tx2"/>
                </a:solidFill>
                <a:latin typeface="Arial Narrow" pitchFamily="34" charset="0"/>
              </a:rPr>
              <a:t>Serviços técnicos e tecnológicos</a:t>
            </a:r>
            <a:endParaRPr lang="pt-BR" altLang="ko-KR" b="1">
              <a:solidFill>
                <a:schemeClr val="tx2"/>
              </a:solidFill>
              <a:latin typeface="Arial Narrow" pitchFamily="34" charset="0"/>
              <a:cs typeface="Arial Narrow" pitchFamily="34" charset="0"/>
            </a:endParaRPr>
          </a:p>
        </p:txBody>
      </p:sp>
      <p:cxnSp>
        <p:nvCxnSpPr>
          <p:cNvPr id="59404" name="Straight Arrow Connector 2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1640682" y="3720306"/>
            <a:ext cx="928688" cy="128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59405" name="Rounded 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" y="3284538"/>
            <a:ext cx="2714625" cy="1071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2" tIns="45712" rIns="91422" bIns="45712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Expansão da rede de serviços por intermédio da criação de Institutos SENAI de Tecnologia</a:t>
            </a:r>
            <a:endParaRPr lang="pt-BR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6" name="Rounded 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62025" y="1296988"/>
            <a:ext cx="2928938" cy="8588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2" tIns="45712" rIns="91422" bIns="45712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Duplicação da quantidade de vagas em educação profissional</a:t>
            </a:r>
            <a:endParaRPr lang="pt-BR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7" name="Rounded 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1863" y="2566988"/>
            <a:ext cx="2714625" cy="1077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2" tIns="45712" rIns="91422" bIns="45712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Criação de uma rede de Institutos SENAI de Inovação</a:t>
            </a:r>
            <a:endParaRPr lang="pt-BR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16013" y="-5397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6" rIns="91369" bIns="4568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Impact"/>
              </a:rPr>
              <a:t>Programa SENAI de apoio à competitividade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Impact"/>
              </a:rPr>
              <a:t> da indústria brasileira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de cantos arredondados 4"/>
          <p:cNvSpPr/>
          <p:nvPr/>
        </p:nvSpPr>
        <p:spPr>
          <a:xfrm>
            <a:off x="115888" y="1303338"/>
            <a:ext cx="8343900" cy="3997325"/>
          </a:xfrm>
          <a:prstGeom prst="roundRect">
            <a:avLst>
              <a:gd name="adj" fmla="val 4451"/>
            </a:avLst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7020" tIns="43510" rIns="87020" bIns="43510" anchor="ctr"/>
          <a:lstStyle/>
          <a:p>
            <a:pPr algn="ctr" defTabSz="870527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kern="0" dirty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27" name="Gráfico 9"/>
          <p:cNvGraphicFramePr/>
          <p:nvPr/>
        </p:nvGraphicFramePr>
        <p:xfrm>
          <a:off x="252235" y="1371629"/>
          <a:ext cx="7752143" cy="366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Espaço Reservado para Conteúdo 1"/>
          <p:cNvSpPr txBox="1">
            <a:spLocks/>
          </p:cNvSpPr>
          <p:nvPr/>
        </p:nvSpPr>
        <p:spPr bwMode="auto">
          <a:xfrm>
            <a:off x="141288" y="6021388"/>
            <a:ext cx="8607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87" tIns="46944" rIns="93887" bIns="46944"/>
          <a:lstStyle/>
          <a:p>
            <a:pPr defTabSz="936625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60B0"/>
              </a:buClr>
              <a:buSzPct val="80000"/>
              <a:buFont typeface="Arial" charset="0"/>
              <a:buNone/>
            </a:pPr>
            <a:r>
              <a:rPr lang="pt-BR" sz="1400">
                <a:solidFill>
                  <a:srgbClr val="000000"/>
                </a:solidFill>
                <a:ea typeface="ＭＳ Ｐゴシック"/>
                <a:cs typeface="Arial" charset="0"/>
              </a:rPr>
              <a:t>A nota representa a média ponderada da importância relativa de cada fator em uma escala de 0 a 10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7088" y="-26988"/>
            <a:ext cx="698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Priorização dos fatores chave: Mapa Estratégico da Indústria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08175" y="1484313"/>
            <a:ext cx="1295400" cy="36036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116013" y="-5397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6" rIns="91369" bIns="4568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Impact"/>
              </a:rPr>
              <a:t>Programa SENAI de apoio à competitividade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Impact"/>
              </a:rPr>
              <a:t> da indústria brasileira</a:t>
            </a:r>
          </a:p>
        </p:txBody>
      </p:sp>
      <p:sp>
        <p:nvSpPr>
          <p:cNvPr id="60418" name="Retângulo 15"/>
          <p:cNvSpPr>
            <a:spLocks noChangeArrowheads="1"/>
          </p:cNvSpPr>
          <p:nvPr/>
        </p:nvSpPr>
        <p:spPr bwMode="auto">
          <a:xfrm>
            <a:off x="1912938" y="2012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6" rIns="91369" bIns="45686">
            <a:spAutoFit/>
          </a:bodyPr>
          <a:lstStyle/>
          <a:p>
            <a:r>
              <a:rPr lang="pt-BR">
                <a:latin typeface="Calibri" pitchFamily="34" charset="0"/>
              </a:rPr>
              <a:t/>
            </a:r>
            <a:br>
              <a:rPr lang="pt-BR">
                <a:latin typeface="Calibri" pitchFamily="34" charset="0"/>
              </a:rPr>
            </a:br>
            <a:endParaRPr lang="pt-BR">
              <a:latin typeface="Calibri" pitchFamily="34" charset="0"/>
            </a:endParaRPr>
          </a:p>
        </p:txBody>
      </p:sp>
      <p:sp>
        <p:nvSpPr>
          <p:cNvPr id="60419" name="Text Box 16"/>
          <p:cNvSpPr txBox="1">
            <a:spLocks noChangeArrowheads="1"/>
          </p:cNvSpPr>
          <p:nvPr/>
        </p:nvSpPr>
        <p:spPr bwMode="auto">
          <a:xfrm>
            <a:off x="-49213" y="1362075"/>
            <a:ext cx="8569326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6" rIns="91369" bIns="45686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67CBB"/>
              </a:buClr>
            </a:pPr>
            <a:r>
              <a:rPr lang="pt-BR" sz="2800" b="1">
                <a:solidFill>
                  <a:srgbClr val="58585A"/>
                </a:solidFill>
                <a:latin typeface="Century Gothic" pitchFamily="34" charset="0"/>
              </a:rPr>
              <a:t>4 milhões de matrículas até 2014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-55563" y="2289175"/>
            <a:ext cx="4597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6" rIns="91369" bIns="45686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53 Novos Centros de Formação Profissional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557838" y="2339975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6" rIns="91369" bIns="45686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Arial Narrow"/>
                <a:ea typeface="Verdana" pitchFamily="34" charset="0"/>
                <a:cs typeface="Arial Narrow"/>
              </a:rPr>
              <a:t>81 Novas Unidades Móveis</a:t>
            </a:r>
          </a:p>
        </p:txBody>
      </p:sp>
      <p:pic>
        <p:nvPicPr>
          <p:cNvPr id="60422" name="Picture 2" descr="Educação para a indústria - Centros de Formação profissi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2733675"/>
            <a:ext cx="39846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4" descr="Educação para a indústria - Unidades Móve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75" y="2759075"/>
            <a:ext cx="37068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2"/>
          <p:cNvSpPr>
            <a:spLocks noChangeArrowheads="1"/>
          </p:cNvSpPr>
          <p:nvPr/>
        </p:nvSpPr>
        <p:spPr bwMode="auto">
          <a:xfrm>
            <a:off x="1757363" y="981075"/>
            <a:ext cx="70627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69" tIns="43535" rIns="87069" bIns="43535">
            <a:spAutoFit/>
          </a:bodyPr>
          <a:lstStyle/>
          <a:p>
            <a:r>
              <a:rPr lang="pt-BR" sz="2000" b="1">
                <a:solidFill>
                  <a:srgbClr val="58585A"/>
                </a:solidFill>
                <a:latin typeface="Arial Narrow" pitchFamily="34" charset="0"/>
              </a:rPr>
              <a:t>Eleva a oferta de educação profissional no país.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39750" y="3716338"/>
            <a:ext cx="6624638" cy="309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388" y="2420938"/>
            <a:ext cx="66960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388" y="4852988"/>
            <a:ext cx="7129462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2470" name="CaixaDeTexto 9"/>
          <p:cNvSpPr txBox="1">
            <a:spLocks noChangeArrowheads="1"/>
          </p:cNvSpPr>
          <p:nvPr/>
        </p:nvSpPr>
        <p:spPr bwMode="auto">
          <a:xfrm>
            <a:off x="6156325" y="6551613"/>
            <a:ext cx="3024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>
                <a:latin typeface="Calibri" pitchFamily="34" charset="0"/>
              </a:rPr>
              <a:t>Brasília, 18 de junho de 2013</a:t>
            </a:r>
          </a:p>
        </p:txBody>
      </p:sp>
      <p:sp>
        <p:nvSpPr>
          <p:cNvPr id="11" name="CaixaDeTexto 2"/>
          <p:cNvSpPr txBox="1"/>
          <p:nvPr/>
        </p:nvSpPr>
        <p:spPr>
          <a:xfrm>
            <a:off x="611188" y="2997200"/>
            <a:ext cx="5473700" cy="3743325"/>
          </a:xfrm>
          <a:prstGeom prst="rect">
            <a:avLst/>
          </a:prstGeom>
          <a:solidFill>
            <a:schemeClr val="bg1"/>
          </a:solidFill>
        </p:spPr>
        <p:txBody>
          <a:bodyPr lIns="96012" tIns="48006" rIns="96012" bIns="48006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RAFAEL LUCCHESI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DIRETOR DE EDUCAÇÃO E TECNOLOGIA DA CNI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DIRETOR GERAL SENAI –DN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DIRETOR SUPERINTENDENTE DO SESI - DN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4"/>
              </a:rPr>
              <a:t>lucchesi@cni.org.br</a:t>
            </a:r>
            <a:endParaRPr lang="pt-BR" sz="21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61 – 3317.9040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96C9A-E5A6-45CC-A061-E353A952CDF5}" type="slidenum">
              <a:rPr lang="pt-BR"/>
              <a:pPr>
                <a:defRPr/>
              </a:pPr>
              <a:t>4</a:t>
            </a:fld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560513"/>
            <a:ext cx="83280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Educação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CB207-A6CB-48B6-8CC4-6FA9398583E2}" type="slidenum">
              <a:rPr lang="pt-BR"/>
              <a:pPr>
                <a:defRPr/>
              </a:pPr>
              <a:t>5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4838"/>
            <a:ext cx="78486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2988" y="179388"/>
            <a:ext cx="67691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Como cada tema é examinado: Educação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3850" y="1052513"/>
            <a:ext cx="7235825" cy="1976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126º em qualidade dos sistemas educacionais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132º  em qualidade em Matemática e Ciências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53º em Língua Portuguesa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CaixaDeTexto 21"/>
          <p:cNvSpPr txBox="1">
            <a:spLocks noChangeArrowheads="1"/>
          </p:cNvSpPr>
          <p:nvPr/>
        </p:nvSpPr>
        <p:spPr bwMode="auto">
          <a:xfrm>
            <a:off x="323850" y="3429000"/>
            <a:ext cx="577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Baixa capacidade de entendimento e expressão na língua portuguesa</a:t>
            </a:r>
          </a:p>
        </p:txBody>
      </p:sp>
      <p:sp>
        <p:nvSpPr>
          <p:cNvPr id="19459" name="CaixaDeTexto 22"/>
          <p:cNvSpPr txBox="1">
            <a:spLocks noChangeArrowheads="1"/>
          </p:cNvSpPr>
          <p:nvPr/>
        </p:nvSpPr>
        <p:spPr bwMode="auto">
          <a:xfrm>
            <a:off x="338138" y="4221163"/>
            <a:ext cx="613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Baixa capacidade de raciocínio matemático</a:t>
            </a:r>
          </a:p>
        </p:txBody>
      </p:sp>
      <p:sp>
        <p:nvSpPr>
          <p:cNvPr id="19460" name="CaixaDeTexto 23"/>
          <p:cNvSpPr txBox="1">
            <a:spLocks noChangeArrowheads="1"/>
          </p:cNvSpPr>
          <p:nvPr/>
        </p:nvSpPr>
        <p:spPr bwMode="auto">
          <a:xfrm>
            <a:off x="338138" y="4797425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>
                <a:cs typeface="Arial" charset="0"/>
              </a:rPr>
              <a:t>Baixa capacidade de raciocínio científico e resolução de problemas práticos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5088" y="6434138"/>
            <a:ext cx="73866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0000"/>
                </a:solidFill>
                <a:latin typeface="Arial Narrow" pitchFamily="34" charset="0"/>
              </a:rPr>
              <a:t>Fonte:</a:t>
            </a:r>
            <a:r>
              <a:rPr lang="pt-BR" sz="1400" kern="0" dirty="0" err="1">
                <a:solidFill>
                  <a:srgbClr val="000000"/>
                </a:solidFill>
                <a:latin typeface="Arial Narrow" pitchFamily="34" charset="0"/>
              </a:rPr>
              <a:t>The</a:t>
            </a:r>
            <a:r>
              <a:rPr lang="pt-BR" sz="1400" kern="0" dirty="0">
                <a:solidFill>
                  <a:srgbClr val="000000"/>
                </a:solidFill>
                <a:latin typeface="Arial Narrow" pitchFamily="34" charset="0"/>
              </a:rPr>
              <a:t> Global </a:t>
            </a:r>
            <a:r>
              <a:rPr lang="pt-BR" sz="1400" kern="0" dirty="0" err="1">
                <a:solidFill>
                  <a:srgbClr val="000000"/>
                </a:solidFill>
                <a:latin typeface="Arial Narrow" pitchFamily="34" charset="0"/>
              </a:rPr>
              <a:t>Competitiveness</a:t>
            </a:r>
            <a:r>
              <a:rPr lang="pt-BR" sz="1400" kern="0" dirty="0">
                <a:solidFill>
                  <a:srgbClr val="000000"/>
                </a:solidFill>
                <a:latin typeface="Arial Narrow" pitchFamily="34" charset="0"/>
              </a:rPr>
              <a:t> Index 2012, Fórum Econômico Mundial</a:t>
            </a:r>
            <a:endParaRPr lang="pt-BR" sz="1400" dirty="0">
              <a:latin typeface="Arial Narrow" pitchFamily="34" charset="0"/>
            </a:endParaRPr>
          </a:p>
        </p:txBody>
      </p:sp>
      <p:pic>
        <p:nvPicPr>
          <p:cNvPr id="19462" name="Imagem 26"/>
          <p:cNvPicPr>
            <a:picLocks noChangeAspect="1"/>
          </p:cNvPicPr>
          <p:nvPr/>
        </p:nvPicPr>
        <p:blipFill>
          <a:blip r:embed="rId3"/>
          <a:srcRect l="54897" r="4555"/>
          <a:stretch>
            <a:fillRect/>
          </a:stretch>
        </p:blipFill>
        <p:spPr bwMode="auto">
          <a:xfrm>
            <a:off x="6248400" y="2238375"/>
            <a:ext cx="24622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magem 27"/>
          <p:cNvPicPr>
            <a:picLocks noChangeAspect="1"/>
          </p:cNvPicPr>
          <p:nvPr/>
        </p:nvPicPr>
        <p:blipFill>
          <a:blip r:embed="rId4"/>
          <a:srcRect l="66945" t="34998"/>
          <a:stretch>
            <a:fillRect/>
          </a:stretch>
        </p:blipFill>
        <p:spPr bwMode="auto">
          <a:xfrm>
            <a:off x="6415088" y="3594100"/>
            <a:ext cx="23336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9"/>
          <p:cNvSpPr txBox="1"/>
          <p:nvPr/>
        </p:nvSpPr>
        <p:spPr>
          <a:xfrm>
            <a:off x="1258888" y="111125"/>
            <a:ext cx="4883150" cy="365125"/>
          </a:xfrm>
          <a:prstGeom prst="rect">
            <a:avLst/>
          </a:prstGeom>
          <a:noFill/>
        </p:spPr>
        <p:txBody>
          <a:bodyPr lIns="87052" tIns="43527" rIns="87052" bIns="435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Educação Brasileira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ângulo 8"/>
          <p:cNvSpPr>
            <a:spLocks noChangeArrowheads="1"/>
          </p:cNvSpPr>
          <p:nvPr/>
        </p:nvSpPr>
        <p:spPr bwMode="auto">
          <a:xfrm>
            <a:off x="563563" y="1844675"/>
            <a:ext cx="134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4000" b="1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5,1%</a:t>
            </a:r>
          </a:p>
        </p:txBody>
      </p:sp>
      <p:cxnSp>
        <p:nvCxnSpPr>
          <p:cNvPr id="4" name="Conector reto 3"/>
          <p:cNvCxnSpPr/>
          <p:nvPr/>
        </p:nvCxnSpPr>
        <p:spPr bwMode="auto">
          <a:xfrm>
            <a:off x="828675" y="2852738"/>
            <a:ext cx="3657600" cy="0"/>
          </a:xfrm>
          <a:prstGeom prst="line">
            <a:avLst/>
          </a:prstGeom>
          <a:ln>
            <a:solidFill>
              <a:schemeClr val="bg1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tângulo 8"/>
          <p:cNvSpPr>
            <a:spLocks noChangeArrowheads="1"/>
          </p:cNvSpPr>
          <p:nvPr/>
        </p:nvSpPr>
        <p:spPr bwMode="auto">
          <a:xfrm>
            <a:off x="1847850" y="2051050"/>
            <a:ext cx="639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2000">
                <a:ea typeface="Times New Roman" pitchFamily="18" charset="0"/>
                <a:cs typeface="Arial" charset="0"/>
              </a:rPr>
              <a:t>do PIB destinado para a Educação Básica e Superior</a:t>
            </a:r>
          </a:p>
        </p:txBody>
      </p:sp>
      <p:sp>
        <p:nvSpPr>
          <p:cNvPr id="21508" name="Retângulo 8"/>
          <p:cNvSpPr>
            <a:spLocks noChangeArrowheads="1"/>
          </p:cNvSpPr>
          <p:nvPr/>
        </p:nvSpPr>
        <p:spPr bwMode="auto">
          <a:xfrm>
            <a:off x="563563" y="2919413"/>
            <a:ext cx="1487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4000" b="1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4,3% </a:t>
            </a:r>
          </a:p>
        </p:txBody>
      </p:sp>
      <p:sp>
        <p:nvSpPr>
          <p:cNvPr id="21509" name="Retângulo 8"/>
          <p:cNvSpPr>
            <a:spLocks noChangeArrowheads="1"/>
          </p:cNvSpPr>
          <p:nvPr/>
        </p:nvSpPr>
        <p:spPr bwMode="auto">
          <a:xfrm>
            <a:off x="1847850" y="2906713"/>
            <a:ext cx="6396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2000">
                <a:ea typeface="Times New Roman" pitchFamily="18" charset="0"/>
                <a:cs typeface="Arial" charset="0"/>
              </a:rPr>
              <a:t>do PIB na Educação Básica Menos do que o praticado pela média da OCDE que é de 6,23%</a:t>
            </a:r>
          </a:p>
        </p:txBody>
      </p:sp>
      <p:sp>
        <p:nvSpPr>
          <p:cNvPr id="21510" name="Retângulo 8"/>
          <p:cNvSpPr>
            <a:spLocks noChangeArrowheads="1"/>
          </p:cNvSpPr>
          <p:nvPr/>
        </p:nvSpPr>
        <p:spPr bwMode="auto">
          <a:xfrm>
            <a:off x="563563" y="4257675"/>
            <a:ext cx="148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4000" b="1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0,8% </a:t>
            </a:r>
          </a:p>
        </p:txBody>
      </p:sp>
      <p:sp>
        <p:nvSpPr>
          <p:cNvPr id="21511" name="Retângulo 8"/>
          <p:cNvSpPr>
            <a:spLocks noChangeArrowheads="1"/>
          </p:cNvSpPr>
          <p:nvPr/>
        </p:nvSpPr>
        <p:spPr bwMode="auto">
          <a:xfrm>
            <a:off x="1847850" y="4244975"/>
            <a:ext cx="6396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2000">
                <a:ea typeface="Times New Roman" pitchFamily="18" charset="0"/>
                <a:cs typeface="Arial" charset="0"/>
              </a:rPr>
              <a:t>do PIB no Ensino Superior</a:t>
            </a:r>
          </a:p>
          <a:p>
            <a:pPr eaLnBrk="0" hangingPunct="0">
              <a:lnSpc>
                <a:spcPct val="90000"/>
              </a:lnSpc>
            </a:pPr>
            <a:r>
              <a:rPr lang="pt-BR" sz="2000">
                <a:ea typeface="Times New Roman" pitchFamily="18" charset="0"/>
                <a:cs typeface="Arial" charset="0"/>
              </a:rPr>
              <a:t>O Brasil está entre os países com menores investimentos por aluno no Ensino Superior de 29 países analisados</a:t>
            </a: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828675" y="4230688"/>
            <a:ext cx="3657600" cy="0"/>
          </a:xfrm>
          <a:prstGeom prst="line">
            <a:avLst/>
          </a:prstGeom>
          <a:ln>
            <a:solidFill>
              <a:schemeClr val="bg1"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9"/>
          <p:cNvSpPr txBox="1"/>
          <p:nvPr/>
        </p:nvSpPr>
        <p:spPr>
          <a:xfrm>
            <a:off x="1258888" y="111125"/>
            <a:ext cx="4883150" cy="365125"/>
          </a:xfrm>
          <a:prstGeom prst="rect">
            <a:avLst/>
          </a:prstGeom>
          <a:noFill/>
        </p:spPr>
        <p:txBody>
          <a:bodyPr lIns="87052" tIns="43527" rIns="87052" bIns="435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Investimentos em educação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9"/>
          <p:cNvPicPr>
            <a:picLocks noChangeAspect="1"/>
          </p:cNvPicPr>
          <p:nvPr/>
        </p:nvPicPr>
        <p:blipFill>
          <a:blip r:embed="rId3"/>
          <a:srcRect l="41338" t="4851"/>
          <a:stretch>
            <a:fillRect/>
          </a:stretch>
        </p:blipFill>
        <p:spPr bwMode="auto">
          <a:xfrm>
            <a:off x="3851275" y="952500"/>
            <a:ext cx="48466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aixaDeTexto 6"/>
          <p:cNvSpPr txBox="1">
            <a:spLocks noChangeArrowheads="1"/>
          </p:cNvSpPr>
          <p:nvPr/>
        </p:nvSpPr>
        <p:spPr bwMode="auto">
          <a:xfrm>
            <a:off x="4854575" y="2344738"/>
            <a:ext cx="374808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 sz="32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O Brasil precisa de um modelo de educação que favoreça o </a:t>
            </a:r>
            <a:r>
              <a:rPr lang="pt-BR" sz="3200">
                <a:solidFill>
                  <a:srgbClr val="1D2256"/>
                </a:solidFill>
                <a:latin typeface="Impact" pitchFamily="34" charset="0"/>
                <a:ea typeface="ＭＳ Ｐゴシック"/>
                <a:cs typeface="ＭＳ Ｐゴシック"/>
              </a:rPr>
              <a:t>DESENVOLVIMENTO</a:t>
            </a:r>
          </a:p>
          <a:p>
            <a:pPr algn="ctr">
              <a:lnSpc>
                <a:spcPct val="85000"/>
              </a:lnSpc>
            </a:pPr>
            <a:r>
              <a:rPr lang="pt-BR" sz="3200">
                <a:solidFill>
                  <a:srgbClr val="1D2256"/>
                </a:solidFill>
                <a:latin typeface="Arial Narrow" pitchFamily="34" charset="0"/>
                <a:ea typeface="ＭＳ Ｐゴシック"/>
                <a:cs typeface="ＭＳ Ｐゴシック"/>
              </a:rPr>
              <a:t>econômico e social </a:t>
            </a:r>
          </a:p>
        </p:txBody>
      </p:sp>
      <p:pic>
        <p:nvPicPr>
          <p:cNvPr id="23555" name="Imagem 3"/>
          <p:cNvPicPr>
            <a:picLocks noChangeAspect="1"/>
          </p:cNvPicPr>
          <p:nvPr/>
        </p:nvPicPr>
        <p:blipFill>
          <a:blip r:embed="rId4"/>
          <a:srcRect t="19551" r="41338" b="14301"/>
          <a:stretch>
            <a:fillRect/>
          </a:stretch>
        </p:blipFill>
        <p:spPr bwMode="auto">
          <a:xfrm>
            <a:off x="-14288" y="1385888"/>
            <a:ext cx="46402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4"/>
          <p:cNvPicPr>
            <a:picLocks noChangeAspect="1"/>
          </p:cNvPicPr>
          <p:nvPr/>
        </p:nvPicPr>
        <p:blipFill>
          <a:blip r:embed="rId5"/>
          <a:srcRect l="21651" t="27951" r="47636" b="32150"/>
          <a:stretch>
            <a:fillRect/>
          </a:stretch>
        </p:blipFill>
        <p:spPr bwMode="auto">
          <a:xfrm>
            <a:off x="1438275" y="2203450"/>
            <a:ext cx="28082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S5_lyn_1"/>
          <p:cNvPicPr>
            <a:picLocks noChangeAspect="1" noChangeArrowheads="1"/>
          </p:cNvPicPr>
          <p:nvPr/>
        </p:nvPicPr>
        <p:blipFill>
          <a:blip r:embed="rId6"/>
          <a:srcRect t="22708" r="35034" b="33194"/>
          <a:stretch>
            <a:fillRect/>
          </a:stretch>
        </p:blipFill>
        <p:spPr bwMode="auto">
          <a:xfrm>
            <a:off x="-541338" y="1844675"/>
            <a:ext cx="5940426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9" name="Object 5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4149" name="think-cell Slide" r:id="rId21" imgW="360" imgH="360" progId="">
              <p:embed/>
            </p:oleObj>
          </a:graphicData>
        </a:graphic>
      </p:graphicFrame>
      <p:graphicFrame>
        <p:nvGraphicFramePr>
          <p:cNvPr id="4150" name="Object 54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3146425" y="1773238"/>
          <a:ext cx="2362200" cy="3732212"/>
        </p:xfrm>
        <a:graphic>
          <a:graphicData uri="http://schemas.openxmlformats.org/presentationml/2006/ole">
            <p:oleObj spid="_x0000_s4150" name="Gráfico" r:id="rId22" imgW="2314555" imgH="3657600" progId="MSGraph.Chart.8">
              <p:embed followColorScheme="full"/>
            </p:oleObj>
          </a:graphicData>
        </a:graphic>
      </p:graphicFrame>
      <p:sp>
        <p:nvSpPr>
          <p:cNvPr id="4151" name="Rectangle 40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79450" y="2657475"/>
            <a:ext cx="12636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altLang="ko-KR" sz="1600">
                <a:ea typeface="굴림"/>
                <a:cs typeface="Arial" charset="0"/>
              </a:rPr>
              <a:t>Aprendizagem prática</a:t>
            </a:r>
            <a:endParaRPr lang="en-US" sz="1600">
              <a:ea typeface="굴림"/>
              <a:cs typeface="Arial" charset="0"/>
              <a:sym typeface="Arial" charset="0"/>
            </a:endParaRPr>
          </a:p>
        </p:txBody>
      </p:sp>
      <p:sp>
        <p:nvSpPr>
          <p:cNvPr id="4152" name="Rectangle 4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679450" y="3244850"/>
            <a:ext cx="7477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altLang="ko-KR" sz="1600">
                <a:ea typeface="굴림"/>
                <a:cs typeface="Arial" charset="0"/>
              </a:rPr>
              <a:t>Multimídia</a:t>
            </a:r>
            <a:endParaRPr lang="en-US" sz="1600">
              <a:ea typeface="굴림"/>
              <a:cs typeface="Arial" charset="0"/>
              <a:sym typeface="Arial" charset="0"/>
            </a:endParaRPr>
          </a:p>
        </p:txBody>
      </p:sp>
      <p:sp>
        <p:nvSpPr>
          <p:cNvPr id="4153" name="Rectangle 3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679450" y="5008563"/>
            <a:ext cx="16605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sz="1600">
                <a:cs typeface="Arial" charset="0"/>
                <a:sym typeface="Arial" charset="0"/>
              </a:rPr>
              <a:t>Ensino a distância/on line</a:t>
            </a:r>
          </a:p>
        </p:txBody>
      </p:sp>
      <p:sp>
        <p:nvSpPr>
          <p:cNvPr id="4154" name="Rectangle 4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679450" y="4421188"/>
            <a:ext cx="12303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altLang="ko-KR" sz="1600">
                <a:ea typeface="굴림"/>
                <a:cs typeface="Arial" charset="0"/>
              </a:rPr>
              <a:t>Leitura tradicional</a:t>
            </a:r>
            <a:endParaRPr lang="en-US" sz="1600">
              <a:ea typeface="굴림"/>
              <a:cs typeface="Arial" charset="0"/>
              <a:sym typeface="Arial" charset="0"/>
            </a:endParaRPr>
          </a:p>
        </p:txBody>
      </p:sp>
      <p:sp>
        <p:nvSpPr>
          <p:cNvPr id="4155" name="Rectangle 4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79450" y="3833813"/>
            <a:ext cx="6540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altLang="ko-KR" sz="1600">
                <a:ea typeface="굴림"/>
                <a:cs typeface="Arial" charset="0"/>
              </a:rPr>
              <a:t>Seminários</a:t>
            </a:r>
            <a:endParaRPr lang="en-US" sz="1600">
              <a:ea typeface="굴림"/>
              <a:cs typeface="Arial" charset="0"/>
              <a:sym typeface="Arial" charset="0"/>
            </a:endParaRPr>
          </a:p>
        </p:txBody>
      </p:sp>
      <p:sp>
        <p:nvSpPr>
          <p:cNvPr id="4156" name="Rectangle 41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79450" y="2068513"/>
            <a:ext cx="1282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buClr>
                <a:srgbClr val="002960"/>
              </a:buClr>
            </a:pPr>
            <a:r>
              <a:rPr lang="en-US" altLang="ko-KR" sz="1600">
                <a:ea typeface="굴림"/>
                <a:cs typeface="Arial" charset="0"/>
              </a:rPr>
              <a:t>Aprendizagem no trabalho</a:t>
            </a:r>
            <a:endParaRPr lang="en-US" sz="1600">
              <a:ea typeface="굴림"/>
              <a:cs typeface="Arial" charset="0"/>
              <a:sym typeface="Arial" charset="0"/>
            </a:endParaRPr>
          </a:p>
        </p:txBody>
      </p:sp>
      <p:sp>
        <p:nvSpPr>
          <p:cNvPr id="4157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149725" y="2030413"/>
            <a:ext cx="6302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76</a:t>
            </a:r>
          </a:p>
        </p:txBody>
      </p:sp>
      <p:sp>
        <p:nvSpPr>
          <p:cNvPr id="4158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149725" y="2605088"/>
            <a:ext cx="6302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cs typeface="Arial" charset="0"/>
              </a:rPr>
              <a:t>73</a:t>
            </a:r>
          </a:p>
        </p:txBody>
      </p:sp>
      <p:sp>
        <p:nvSpPr>
          <p:cNvPr id="4159" name="Rectangle 3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760788" y="3198813"/>
            <a:ext cx="6302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66</a:t>
            </a:r>
          </a:p>
        </p:txBody>
      </p:sp>
      <p:sp>
        <p:nvSpPr>
          <p:cNvPr id="4160" name="Rectangle 3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529013" y="3771900"/>
            <a:ext cx="628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55</a:t>
            </a:r>
          </a:p>
        </p:txBody>
      </p:sp>
      <p:sp>
        <p:nvSpPr>
          <p:cNvPr id="4161" name="Rectangle 3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438525" y="4359275"/>
            <a:ext cx="62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33</a:t>
            </a:r>
          </a:p>
        </p:txBody>
      </p:sp>
      <p:sp>
        <p:nvSpPr>
          <p:cNvPr id="4162" name="Rectangle 37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803525" y="4937125"/>
            <a:ext cx="6302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20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116013" y="-4763"/>
            <a:ext cx="6480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Jovens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no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Brasil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preferência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por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aprendizagem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prática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mas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recebem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mais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instrução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teórica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64" name="Rectangle 55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276225" y="188913"/>
            <a:ext cx="52451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pt-BR" sz="1300">
              <a:latin typeface="Calibri" pitchFamily="34" charset="0"/>
            </a:endParaRPr>
          </a:p>
        </p:txBody>
      </p:sp>
      <p:sp>
        <p:nvSpPr>
          <p:cNvPr id="31" name="Rectangle 5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76288" y="1196975"/>
            <a:ext cx="4227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Técnicas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instrução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eficazes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66" name="AutoShape 24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gray">
          <a:xfrm>
            <a:off x="441325" y="1630363"/>
            <a:ext cx="869156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4167" name="CaixaDeTexto 34"/>
          <p:cNvSpPr txBox="1">
            <a:spLocks noChangeArrowheads="1"/>
          </p:cNvSpPr>
          <p:nvPr/>
        </p:nvSpPr>
        <p:spPr bwMode="auto">
          <a:xfrm>
            <a:off x="468313" y="6308725"/>
            <a:ext cx="7775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cs typeface="Arial" charset="0"/>
              </a:rPr>
              <a:t>Fonte: Pesquisa McKinsey Educação para o Emprego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Oq5Er7A0e4ciaTIFks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.qpY69_kG_TJPT.nLA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.N4w20oE.lob0wzBQB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UMhDZEeE25um4ERn8E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GEsmYAfESkHA9p.0WK3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Sa3Bv_AEGwVTHBSyKk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_Agp4qx0.0bKbAr_MO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_HTCttkEWizKWiS_vy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c60e7kE2yG0kH8wV0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SvD1GkhkaldRMluLi5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mE.IHjZEu9Q96ueiYQD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16PkWEs0ObxOzDnn8Qr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mxZqf1Rk6S80ZLwi.jS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4FP4Wp8kOM7dqro73l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BjThN5EUqBgQHhgpad.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RqF9OV30KcoU.7i7iX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5lJ72oOUGzVCZVNJGPu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y0cRKLiECD7Q8e.Y55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oM9aZpqUaZ2aTNdv.a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QXThbXPUiJhmER0xZ2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6CcIsDH0ePQ8JqwFOd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CZLEfnikO3hLxsn3A.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nOLL3hoUWBhgbd0wqO1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IBdGVSREOvyrqfogDP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HlqGthX0CwV9kEuUCi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Dxx6Y.0eQDIHfMfBE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RrplXrxEK7mLou5U1x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Sk2mVEKkef3FhspDJQ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j3p1XUbkaFJkkxoIjV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deQgYz0ON4Tr7S3Bm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Md42bGFUGGdmuf9sHQk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1525</Words>
  <Application>Microsoft Office PowerPoint</Application>
  <PresentationFormat>On-screen Show (4:3)</PresentationFormat>
  <Paragraphs>375</Paragraphs>
  <Slides>31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Modelo de design</vt:lpstr>
      </vt:variant>
      <vt:variant>
        <vt:i4>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50" baseType="lpstr">
      <vt:lpstr>Arial</vt:lpstr>
      <vt:lpstr>Calibri</vt:lpstr>
      <vt:lpstr>Segoe UI Semibold</vt:lpstr>
      <vt:lpstr>Arial Narrow</vt:lpstr>
      <vt:lpstr>Arial Black</vt:lpstr>
      <vt:lpstr>ＭＳ Ｐゴシック</vt:lpstr>
      <vt:lpstr>Wingdings</vt:lpstr>
      <vt:lpstr>Century Gothic</vt:lpstr>
      <vt:lpstr>Times New Roman</vt:lpstr>
      <vt:lpstr>Impact</vt:lpstr>
      <vt:lpstr>굴림</vt:lpstr>
      <vt:lpstr>맑은 고딕</vt:lpstr>
      <vt:lpstr>Verdana</vt:lpstr>
      <vt:lpstr>Tema do Office</vt:lpstr>
      <vt:lpstr>Tema do Office</vt:lpstr>
      <vt:lpstr>Tema do Office</vt:lpstr>
      <vt:lpstr>Tema do Office</vt:lpstr>
      <vt:lpstr>think-cell Slide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</dc:creator>
  <cp:lastModifiedBy>camilamb</cp:lastModifiedBy>
  <cp:revision>234</cp:revision>
  <dcterms:created xsi:type="dcterms:W3CDTF">2013-04-19T13:32:04Z</dcterms:created>
  <dcterms:modified xsi:type="dcterms:W3CDTF">2013-06-18T11:37:57Z</dcterms:modified>
</cp:coreProperties>
</file>