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71" r:id="rId4"/>
    <p:sldId id="274" r:id="rId5"/>
    <p:sldId id="269" r:id="rId6"/>
    <p:sldId id="302" r:id="rId7"/>
    <p:sldId id="303" r:id="rId8"/>
    <p:sldId id="298" r:id="rId9"/>
    <p:sldId id="299" r:id="rId10"/>
    <p:sldId id="300" r:id="rId11"/>
    <p:sldId id="301" r:id="rId12"/>
    <p:sldId id="276" r:id="rId13"/>
    <p:sldId id="281" r:id="rId14"/>
    <p:sldId id="282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14" r:id="rId35"/>
    <p:sldId id="310" r:id="rId36"/>
    <p:sldId id="293" r:id="rId37"/>
    <p:sldId id="294" r:id="rId38"/>
    <p:sldId id="295" r:id="rId39"/>
    <p:sldId id="296" r:id="rId40"/>
    <p:sldId id="297" r:id="rId41"/>
    <p:sldId id="312" r:id="rId42"/>
    <p:sldId id="323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3" autoAdjust="0"/>
    <p:restoredTop sz="91971" autoAdjust="0"/>
  </p:normalViewPr>
  <p:slideViewPr>
    <p:cSldViewPr snapToGrid="0">
      <p:cViewPr varScale="1">
        <p:scale>
          <a:sx n="34" d="100"/>
          <a:sy n="34" d="100"/>
        </p:scale>
        <p:origin x="8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9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41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21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38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07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66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28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35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20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35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70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191B-4BEC-4A6A-AA8B-BB97217F4632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50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18454"/>
            <a:ext cx="9144000" cy="389007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AUDIÊNCIA PÚBLICA: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IMPACTO DAS PRIVATIZAÇÕES NO FUTURO DO SETOR ELÉTRICO E DO BRASIL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293894"/>
            <a:ext cx="9144000" cy="1352565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MAURO MARTINELLI PEREIRA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ENGENHEIRO DO SETOR ELÉTRICO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DIRETOR DE DISTRIBUIÇÃO DA CEB DIS  </a:t>
            </a:r>
          </a:p>
        </p:txBody>
      </p:sp>
    </p:spTree>
    <p:extLst>
      <p:ext uri="{BB962C8B-B14F-4D97-AF65-F5344CB8AC3E}">
        <p14:creationId xmlns:p14="http://schemas.microsoft.com/office/powerpoint/2010/main" val="3362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125559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ASPECTOS RELEVANTES DA PROPOSTA A SEREM ANALISADOS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78424"/>
            <a:ext cx="10515600" cy="51997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ABUSO DO DIREITO DE VOTO E CONFLITO DE INTERESSE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DELIBERAÇÃO SOBRE AUMENTO DE CAPITAL DEVE OCORRER NA ASSEMBLÉIA DE ACIONISTAS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pt-BR" sz="2800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ART. 115 DA LEI 6.404/76 – LEI DE SOCIEDADE POR AÇÕES</a:t>
            </a: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pt-BR" sz="2800" dirty="0" smtClean="0"/>
              <a:t>“O </a:t>
            </a:r>
            <a:r>
              <a:rPr lang="pt-BR" sz="2800" dirty="0"/>
              <a:t>acionista deve exercer o direito a voto no interesse da companhia; considerar-se-á abusivo o voto exercido com o fim de causar dano à companhia ou a outros acionistas, ou de obter, para si ou para outrem, vantagem a que não faz jus e de que resulte, ou possa resultar, prejuízo para a companhia ou para outros </a:t>
            </a:r>
            <a:r>
              <a:rPr lang="pt-BR" sz="2800" dirty="0" smtClean="0"/>
              <a:t>acionistas”</a:t>
            </a:r>
          </a:p>
        </p:txBody>
      </p:sp>
    </p:spTree>
    <p:extLst>
      <p:ext uri="{BB962C8B-B14F-4D97-AF65-F5344CB8AC3E}">
        <p14:creationId xmlns:p14="http://schemas.microsoft.com/office/powerpoint/2010/main" val="38751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46414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ASPECTOS RELEVANTES DA PROPOSTA A SEREM ANALISADOS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104015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/>
              <a:t>ABUSO DO DIREITO DE VOTO E CONFLITO DE </a:t>
            </a:r>
            <a:r>
              <a:rPr lang="pt-BR" sz="3200" dirty="0" smtClean="0"/>
              <a:t>INTERESSE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UNIÃO </a:t>
            </a:r>
            <a:r>
              <a:rPr lang="pt-BR" sz="3200" dirty="0"/>
              <a:t>VOTA PELO AUMENTO DE CAPITAL E COM OS RECURSOS OBTIDOS PELA OFERTA DE AÇÕES A ELETROBRAS PAGA PARA A UNIÃO BÔNUS DE OUTORGA PELAS USINAS COTIZADAS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/>
              <a:t>CASO O BNDES SEJA O GESTOR DA PRIVATIZAÇÃO SERÁ CARACTERIZADO CONFLITO DE INTERESSE, JÁ QUE O MESMO É ACIONISTA DA ELETROBRAS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1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41697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INVESTIMENTOS DA ELETROBRAS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955" y="1282890"/>
            <a:ext cx="5595582" cy="5575109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20367" y="1419367"/>
            <a:ext cx="6037997" cy="52680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CONSULTOR ESTIMA O VALOR DO PARQUE GERADOR DA ELETROBRAS EM R$ 370 BI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VALOR DOS INVESTIMENTOS G/T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368" y="3698544"/>
            <a:ext cx="6037997" cy="2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PRINCIPAIS MOTIVOS ALEGADOS PELO GOVERNO PARA  A MUDANÇA DO MARCO REGULATÓRIO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INEFICIÊNCIA DAS EMPRESAS ESTATAIS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INEXISTÊNCIA DE RECURSOS PÚBLICOS PARA REALIZAR OS INVESTIMENTOS NECESSÁRIOS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REDUÇÃO DO ESTADO PARA PRIORIZAR ATUAÇÃO EM SETORES COMO SÚDE, EDUCAÇÃO, SEGURANÇA E OUTROS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REDUÇAO DA DÍVIDA PÚBLICA E COBRIR DÉFICIT FISCAL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6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130532"/>
            <a:ext cx="10515600" cy="3458932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PRINCIPAIS IMPACTOS DA PRIVATIZAÇÃO DA ELETROBRAS</a:t>
            </a:r>
            <a:endParaRPr lang="pt-BR" sz="6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8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421"/>
            <a:ext cx="10515600" cy="1119117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PRIVATIZAÇÃO E DÍVIDA PÚBLICA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32764"/>
            <a:ext cx="10515600" cy="53908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ENDIVIDAMENTO DO GOVERNO É CITADO COMO ARGUMENTO PARA A PRIVATIZAÇÃO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EM ENTREVISTA MINISTRO DO MME DIZ QUE :</a:t>
            </a:r>
          </a:p>
          <a:p>
            <a:pPr marL="0" indent="0" algn="ctr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“(...) É MUITA GRANA, EMTORNO DE R$ 20 BILHÕES DE ARRECADAÇÃO. VAI SER O SUFICIENTE PARA IR AO ENCONTRO DA NECESSIDADE FISCAL.”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2"/>
                </a:solidFill>
              </a:rPr>
              <a:t>APRENDENDO COM A HISTÓRIA : NA DÉCADA DE 90, O GOVERNO PRIVATIZOU A VALE, TODAS AS EMPRESAS DE TELECOMUNICAÇÕES, TODA A SIDERURGIA E 26 EMPRESAS DO SETOR ELÉTRICO.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tx2"/>
                </a:solidFill>
              </a:rPr>
              <a:t>DÍVIDA LÍQUIDA DO SETOR PÚBLICO SUBIU DE 32% EM 1994 PARA 56% DO PIB EM 2002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VALOR PREVISTO DE ARRECADAÇÃO COM A PRIVATIZAÇÃO DA ELETROBRAS (R$ 20 BI) É IRRELEVANTE DIANTE DO DÉFICIT PRIMÁRIO, EM 2017 (R$ 159 BI) E INSIGNIFICANTE EM RELAÇÃO A DÍVIDA PÚBLICA DO GOVERNO (R$ 4.382 BI)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RESULTADO FINAL DA PRIVATIZAÇÃO PODE SER NEGATIVO, POIS SEMPRE DEIXAM UM RASTRO DE PASSIVOS PARA O GOVERNO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168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421"/>
            <a:ext cx="10515600" cy="1119117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PRIVATIZAÇÃO E DÍVIDA PÚBLICA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32764"/>
            <a:ext cx="10515600" cy="53908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GOVERNO NÃO LEVA EM CONSIDERAÇÃO OS PAGAMENTOS DE DIVIDENDOS DA ELETROBRAS PARA A UNIÃO :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5" y="2251880"/>
            <a:ext cx="9758149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379"/>
            <a:ext cx="10515600" cy="1363285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EFICIÊNCIA DE EMPRESAS ESTATAIS E PRIVADAS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79665"/>
            <a:ext cx="10515600" cy="50873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CONTRADIÇÃO USAR OS MESMOS INDICES MEDIDORES DE EFICIÊNCIA PARA EMPRESAS ESTATAIS E PRIVADAS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EMPRESA ESTATAL PRIORIZA A EXECUÇÃO DE POLÍTICAS PÚBLICAS EM DETRIMENTO DA MAXIMIZAÇÃO DOS LUCROS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EMPRESA PRIVADA PERSEGUE OBJETIVOS EXCLUSIVAMENTE FINANCEIROS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SUBSTITUIÇÃO DO CONTROLADOR PÚBLICO PELO PRIVADO NÃO GARANTE A MELHORIA DA EFICIÊNCIA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EMPRESA ESTATAL TEM QUE CONCILIAR O INTERESSE PÚBLICO COM A FINALIDADE LUCRATIVA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EXPOSIÇÃO À CONCORRÊNCIA DE MERCADO TENDE A SER MUITO MAIS EFICAZ PARA MUDAR COMPORTAMENTO EMPRESARIAL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30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629"/>
            <a:ext cx="10515600" cy="1064029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ELETROBRAS  É UMA EMPRESA  EFICIENTE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47404"/>
            <a:ext cx="10515600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NOS SEGMENTOS DE G/T É REFERÊNCIA EM QUALIDADE DOS SERVIÇOS PRESTADOS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INDICAORES OPERACIONAIS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ÍNDICE DE DISPONIBILIDADE DE LINHAS DE TRANSMISSÃO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9455"/>
            <a:ext cx="9270076" cy="37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629"/>
            <a:ext cx="10515600" cy="1064029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ELETROBRASÉ UMA EMPRESA EFICIENTE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47404"/>
            <a:ext cx="10515600" cy="54864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FATOR DE DISPONIBILIDADE POR FONTE DE ENERGIA PRIMÁRIA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04" y="1895302"/>
            <a:ext cx="8079971" cy="39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3774"/>
            <a:ext cx="10515600" cy="12828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APRESENTAÇÃO DO MINISTRO DE MINAS E ENERGIA EM AUDIÊNCIA PÚBLICA NO SENADO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687" y="1376606"/>
            <a:ext cx="8584441" cy="538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629"/>
            <a:ext cx="10515600" cy="897775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ELETROBRAS É UMA EMPRESA EFICIENTE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3534"/>
            <a:ext cx="10515600" cy="847899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AQUELES QUE AFIRMAM QUE A ELB É INEFICIENTE SE APEGAM AOS PREJUÍZOS APRESENTADOS ENTRE 2012 E 2015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95" y="2271712"/>
            <a:ext cx="8977745" cy="38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ELETROBRAS É UMA EMPRESA EFICIENTE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3536"/>
            <a:ext cx="10515600" cy="964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RESULTADO DA ELB DESCONTADOS OS FATORES NÃO LIGADOS A OPERAÇÃO DA EMPRESA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78" y="2460567"/>
            <a:ext cx="9426633" cy="38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ELETROBRAS É UMA EMPRESA EFICIEN</a:t>
            </a:r>
            <a:r>
              <a:rPr lang="pt-BR" dirty="0">
                <a:solidFill>
                  <a:srgbClr val="FF0000"/>
                </a:solidFill>
              </a:rPr>
              <a:t>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61804"/>
            <a:ext cx="10515600" cy="31588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1" dirty="0" smtClean="0">
                <a:solidFill>
                  <a:schemeClr val="tx2"/>
                </a:solidFill>
              </a:rPr>
              <a:t>CASO A DESCOTIZAÇÃO DAS USINAS HIDRELÉTRICAS, PROPOSTA PELO GOVERNO, OCORESSE MANTENDO A ELETROBRAS PÚBLICA, ELA SE TORNARIA ALTAMENTE LUCRATIVA NOS SEGMENTOS DE GERAÇÃO E TRANSMISSÃO</a:t>
            </a:r>
            <a:endParaRPr lang="pt-B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204" y="0"/>
            <a:ext cx="10515600" cy="133748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EMPRÉSTIMOS E FINANCIAMENTOS</a:t>
            </a:r>
            <a:r>
              <a:rPr lang="pt-BR" dirty="0"/>
              <a:t/>
            </a:r>
            <a:br>
              <a:rPr lang="pt-BR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64524"/>
            <a:ext cx="10515600" cy="55546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É ATRIBUIÇÃO DA ELB PRESTAR GARANTIAS AS CONTROLADAS E SPE’S E A UNIÃO É GARANTIDORA DESSES CONTRATOS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A PRIVATIZAÇÃO OBRIGARIA A RETIRADA DA UNIÃO COMO GARANTIDORA DESSES CONTRATOS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DESCUMPRIMENTO DOS CONTRATOS TRRIA CONSEQUÊNCIAS ::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 MULTAS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SUSPENSÃO DE DESEMBOLSOS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DECRETAÇÃO DO VENCIMENTO ANTECIPADO DA DÍVIDA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11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116790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EMPRÉSTIMOS E FINANCIAMENTOS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197" y="1612669"/>
            <a:ext cx="9348716" cy="50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6386"/>
            <a:ext cx="10515600" cy="107515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AUMENTO DE TARIFAS DE ENERGIA EÉTRICA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01539"/>
            <a:ext cx="10515600" cy="18783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LEI 12.783/13 (MP 579/12) ESTABELECEU QUE AS HIDRELÉTRICAS “COTIZADAS” SERIAM REMUNERADAS APENAS PELA MANUTENÇÃO E OPERAÇÃO DAS MESMAS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COMPARAÇÃO ENTRE AS TARIFAS DAS USINAS : COTAS E MERCADO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00" y="3179929"/>
            <a:ext cx="11450470" cy="35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3457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AUMENTO DE TARIFAS DE ENERGIA EÉTRICA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77922"/>
            <a:ext cx="10515600" cy="58002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CONSEQUÊNCIAS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PERDA DE RECEITA ANUAL : R$ 10 bi (20% A 30% DA RECEITA ELB)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APORTES DO TESOURO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PERDA DE VALOR DA ELB : 70%: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PERDA DE AUTO FINACIAMENTO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PROPOSTA DO GOVERNO : PRIVATIZAÇÃO COM “DESCOTIZAÇÃO” DAS HIDRELÉTRICAS DA ELB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PRIVADO NÃO TEM INTERESSE EM ATUAR NO REGIME DE “COTAS”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GOVERNO DARÁ TRATAMENTO AS USINAS AMORTIZADAS IGUAL AS RECÉM CONSTRUÍDAS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15% DA ENERGIA GERADA É ORIUNDA DAS USINAS DE “COTAS”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TARIFA UHE “COTAS” : 30 R$/MWH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TARIFA MERCADO : 150 R$/MWH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FIM DO REGIME DE COTAS = AUMENTO NA TARIFA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EXPECTATIVA DE AUMENTO : 16,7%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29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893"/>
            <a:ext cx="10515600" cy="12741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RISCO DO “PRICE MAKER” (AGENTES ESTRATÉGICOS 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39056"/>
            <a:ext cx="10515600" cy="54189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CAPACIDADE DO GERADOR MANIPULAR SOZINHO O PREÇO SPOT DO SISTEMA, AUMENTANDO O PREÇO DA ENERGIA ATRAVÉS DA REDUÇÃO DA QTDE OFERTADA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ELB TEM RELEVANTE PARTICIPAÇÃO NOS SETORES G/T</a:t>
            </a:r>
            <a:r>
              <a:rPr lang="pt-BR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Mais de 31% da geração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Mais </a:t>
            </a:r>
            <a:r>
              <a:rPr lang="pt-BR" dirty="0"/>
              <a:t>de 50% da Energia Armazenável em Reservatórios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Quase </a:t>
            </a:r>
            <a:r>
              <a:rPr lang="pt-BR" dirty="0"/>
              <a:t>50% da Transmissão.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Mais </a:t>
            </a:r>
            <a:r>
              <a:rPr lang="pt-BR" dirty="0"/>
              <a:t>de 70% da Transformação do Sistema Brasileiro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ELB PRIVADA TEM POTENCIAL PARA INFLUENCIAR O PREÇO DA E.E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</a:rPr>
              <a:t>É NECESSÁRIO APRENDER COM A HISTÓRIA : NA CALIFÓRNIA , A SAÍDA COMPLETA DO ESTADO FEZ COM QUE PLAYERS PRIVADOS MANIPULASSEM  O PREÇO DA ENERGIA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31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903"/>
            <a:ext cx="10515600" cy="959369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PERDA DA SEGURANÇA ENERGÉTICA DO PAÍS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9272"/>
            <a:ext cx="10515600" cy="54414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GARANTIA DO SUPRIMENTO DE E.E. NÃO PODE FICAR SUBMETIDA APENAS AO CAPITAL PRIVADO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PRIVATIZAÇÃO DA ELB AFETARÁ A CAPACIDADE DO ESTADO DE REALIZAR OS INVESTIMENTOS NECESSÁRIOS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PRIVATIZAÇÃO COM PULVERIZAÇÃO DO CAPITAL  NÃO ASSEGURA INVESTIMENTOS EFETIVOS PELOS “NOVOS SÓCIOS”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</a:rPr>
              <a:t>É NECESSÁRIO APRENDER COM A HISTÓRIA : A CONJUGAÇÃO DE PRIVATIZAÇÕES E REDUÇÃO DE INVESTIMENTOS ESTATAIS NA DÉCADA DE NOVENTA TROUXE COMO CONSEQUÊNCIA O RACIONAMENTO DE 2001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6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903"/>
            <a:ext cx="10515600" cy="959369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PERDA DA SEGURANÇA ENERGÉTICA DO PAÍS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9272"/>
            <a:ext cx="10515600" cy="54414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O NOVO PDGN DA ELB JÁ EM </a:t>
            </a:r>
            <a:r>
              <a:rPr lang="pt-BR" dirty="0" smtClean="0"/>
              <a:t>LINHA </a:t>
            </a:r>
            <a:r>
              <a:rPr lang="pt-BR" dirty="0"/>
              <a:t>COM A PRIVATIZAÇÃO PREVÊ REDUÇÃO DOS INVESTIMENTOS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1168"/>
            <a:ext cx="10515599" cy="48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126924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ENTREVISTA DO MINISTRO DE MINAS E ENERGIA AO JORNAL “O GLOBO” – 21/08/2017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23" y="1392072"/>
            <a:ext cx="10985802" cy="51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PERDA DO PAPEL ESTRATÉGICO DA ELB E RISCOS À SOBERANIA NACIONAL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ELB CUMPRE IMPORTANTE PAPEL  NO DESENVOLVIMENTO ECONÔMICO BRASILEIRO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É IMPORTANTE INSTRUMENTO DE POLÍTICAS PÚBLICAS. ESTÁ PRESENTE EM TODOS OS PROJETOS ESTRUTURANTES, MESMO ALGUNS IMPACTANDO O EQULÍBRIO ECONÔMICO E FINANCEIRO DA EMPRESA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TEM PAPEL RELEVANTE NA GERAÇAO E TRANSMISSÃO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PRIVATIZAÇÃO DA ELB REPRESENTARÁ  A PERDA DE CONTROLE DA E.E. DO PAÍS, QUE FICARÁ NAS MÃOS DOS PRIVADOS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PRIVATIZAÇÃO REDUZIRÁ  A AUTONOMIA E A CAPACIDADE DO ESTADO PARA IMPLEMENTAR POLÍTICAS PÚBLICAS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UMA HIRELÉTRICA NÃO É APENAS UMA FÁBRICA DE QUILOWATTS, DESEMPENHA UM PAPEL DECISIVO  PARA AS REGIÕES  ONDE SE ENCONTRAM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 CONTROLE EFETIVO DOS RIOS É DO SETOR ELÉTRICO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7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911"/>
            <a:ext cx="10515600" cy="100967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PERDA DO PAPEL ESTRATÉGICO DA ELB E RISCOS </a:t>
            </a:r>
            <a:r>
              <a:rPr lang="pt-BR" b="1" dirty="0">
                <a:solidFill>
                  <a:srgbClr val="FF0000"/>
                </a:solidFill>
              </a:rPr>
              <a:t>À</a:t>
            </a:r>
            <a:r>
              <a:rPr lang="pt-BR" b="1" dirty="0" smtClean="0">
                <a:solidFill>
                  <a:srgbClr val="FF0000"/>
                </a:solidFill>
              </a:rPr>
              <a:t> SOBERANIA NACIONAL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5032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PERDA  PROTAGONISMO PARA ESTATAIS ESTRANGEIRAS E PRIVADAS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45424"/>
            <a:ext cx="10824148" cy="50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911"/>
            <a:ext cx="10515600" cy="100967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PERDA DO PAPEL ESTRATÉGICO DA ELB E RISCOS À SOBERANIA NACIONAL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55560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DISTRIBUIDORAS DO NORTE E NORDESTE : QUESTÃO ESTRATÉGICA SOCIAL E GEOPOLÍTICA  (REGIÃO AMAZÔNICA)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DESENVOLVIMENTO SOCIOECONÔMICO DA REGIÃO DEPENDE DE POLÍTICAS PÚBLICAS ADEQUADAS, CONSIDERANDO AS CARÊNCIAS DE SUAS POPULAÇÕES.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REGIÃO ESTRATÉGICA : REGIÃO DE FRONTEIRA COM VÁRIOS PAÍSES, POSSUINDO GRANDES QUANTIDADES DE RECURSOS NATURAIS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REGIÕES DOS SISTEMAS ISOLADOS : 45% DO TERRITÓRIO NACIONAL E 3% DA POPULAÇÃO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PREDOMINA GERAÇÃO TÉRMICA COM CUSTO ELEVADO DE GERAÇÃO : DE 500,00 A 1.000,00 R$/MWH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8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911"/>
            <a:ext cx="10515600" cy="100967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PERDA DO PAPEL ESTRATÉGICO DA ELB E RISCOS À SOBERANIA NACIONAL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55560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DESENVOLVIMENTO DE ESTUDOS E APROVEITAMENTO HIDRELÉTRICO DOS RIOS DE FRONTEIRA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EM 1980, BRASIL E ARGENTINA FIRMARAM TRATADO PARA APROVEITAMENTO DO POTENCIAL HIDRELÉTRICO DO TRECHO BINACIONAL DO RIO URUGUAI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EM 2017, ELETROBRAS E ENDE (EMPRESA ESTATAL DA BOLÍVIA) LANÇARAM LICITAÇÃO INTERNACIONAL PARA CONTRATAÇÃO DE ESTUDOS DE INVENTÁRIO HIDRELÉTRICO DO RIO MADEIRA E SEUS PRINCIPAIS AFLUENTES LOCALIZADOS EM TERRITÓRIO BRASILEIRO E BOLIVIANO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tx2"/>
                </a:solidFill>
              </a:rPr>
              <a:t>A PRIVATIZAÇÃO DA ELB PREJUDICARÁ A REALIZAÇÃO DOS ESTUDOS, POIS A PARCERIA ENTRE OS PAÍSES  VIZINHOS SÓ OCORREU PORQUE A UNIÃO É ACIONISTA CONTROLADORA DA MESMA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7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105087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DILAPIDAÇÃO DO PATRIMÔNIO PÚBLICO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87355"/>
            <a:ext cx="10515600" cy="52816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VALOR ESTIMADO DO PARQUE GERADOR DA ELETROBRAS : R$ 370 BI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INDENIZAÇÕES DA RBSE (REDE BÁSICA SISTEMAS EXISTENTES) QUE A ELETROBRAS TEM DIREITO DE RECEBER ATÉ 2025 : R$ 39,27 BI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DESCOTIZAÇÃO DAS HIDRELÉTRICAS DA ELETOBRAS : TARIFA PASSARIA DE 32,67 R$/MWH PARA 180,88 R$/MWH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VALOR ESTIMADO COM A PRIVATIZAÇÃO DA ELETROBRAS : R$ 20 BI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RESUMINDO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PARQUE GERADOR CUSTOU R$ 370 BI, RECEBERÁ ATÉ 2025 R$ 40 BI DE INDENIZAÇÕES, AS HIDRELÉTRICAS SERÃO DESCOTIZADAS E TERÃO DIREITO A TARIFA DE MERCADO E O VALOR ESTIMADO COM A PRIVATIZAÇÃO DA ELETROBRAS É DE APENAS R$ 20 BI</a:t>
            </a:r>
          </a:p>
          <a:p>
            <a:pPr marL="0" indent="0" algn="ctr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DESESTRUTURAÇÃO DO CEPEL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3536"/>
            <a:ext cx="10515600" cy="50707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MAIOR CENTRO DE PESQUISAS DE E.E. DA AMÉRICA DO SUL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CORPO TÉCNICO DE EXCELÊNCIA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TEM PARTICIPADO  ATIVAMENTE DA EVOLUÇÃO DO SETOR ELÉTRICO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ENERGIAS RENOVÁVEIS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GERAÇÃO DISTRIBUÍDA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SMART GRIDS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ARMAZENAMENTO DE ENERGIA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DIVERSOS SOFTWARES DESENVOLVIDOS PELO CEPEL SÃO UTILIZADOS PELA EPE E 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</a:rPr>
              <a:t>PRIVATIZAÇÃO DA ELB PODE LEVAR AO COMPROMETIMENTO DA CAPACIDADE TECNOLÓGICA DO CEPEL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8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PREJUÍZOS AO COMPARTILHAMENTO DE INFRAESTRUTURA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PROGRAMA NACIONAL DE BANDA LARGA – PNBL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DECRETO Nº 7.175/2010 AUTORIZA A TELEBRAS A OPERAR E MANTER A INFRAESTRUTURA  DAS EMPRESAS ESTATAIS PARA A IMPLANTAÇÃO  DO PNBL, COM O OBJETIVO DE AMPLIAR O ACESSO À INTERNET NO PAÍS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FORAM CELEBRADOS CONTRATOS DE CESSÃO DE USO ENTRE AS PARTES, GARANTINDO CUSTOS MAIS BAIXOS PARA A POPULAÇÃO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</a:rPr>
              <a:t>NUM CENÁRIO DE PRIVATIZAÇÃO, ESTE ACESSO PODERÁ SER REDUZIDO, JÁ QUE A ATIVIDADE NÃO É LUCRATIVA PARA A ELB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7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PREJUÍZOS AO COMPARTILHAMENTO DE INFRAESTRUTURA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dirty="0" smtClean="0"/>
              <a:t>ELETRONET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ELETRONET FOI CONSTITUÍDA  PARA OPERAR REDES DE FIBRAS ÓTICAS DE FURNAS, CHESF, ELETRONORTE E ELETROSUL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ELETRONET POSSUI UMA REDE NACIONAL DE FIBRAS ÓTICAS EM 18 ESTADOS DO BRASIL E COM MAIS DE 16.000 KM DE EXTENSÃO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POR MEIO DESTAS ESTRUTURAS  DE ALTA CAPACIDADE E DISPONIBILIDADE SÃO FORNECIDOS SERVIÇOS  COM ALTOS NÍVEIS DE CONFIABILIDADE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</a:rPr>
              <a:t>CASO A ELB SEJA PRIVATIZADA, HAVERÁ QUESTIONAMENTOS DOS CONTROLADORES PRIVADOS QUANTO AO USO DA SUA INFRAESTRUTURA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5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PREJUÍZOS AOS PROGRAMAS SOCIAIS DE GOVERNO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ELB GERENCIA  TRÊS PROGRAMAS ESTRATÉGICOS DO GOVERNO BRASILEIRO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PROCEL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LUZ PARA TODOS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PROINFA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ELB NÃO RECEBE NENHUMA REMUNERAÇÃO PARA OPERACIONALIZAR  OS PROGRAMAS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SUA ATUAÇÃO É JUSTIFICADA POR ENVOLVER  RELEVANTE  INTERESSE COLETIVO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</a:rPr>
              <a:t>A PRIVATIZAÇÃO DA ELB TRARIA ENORMES PREJUÍZOS A ESTES PROGRAMAS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PREJUÍZOS AOS PROGRAMAS SOCIAIS DE GOVERNO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ELB PARTICIPA DE VÁRIOS PROGRAMAS DE RESPONSABILIDADE SOCIAL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CENTROS COMUNITÁRIOS DE PRODUÇÃO – CCP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PROGRAMA DE VOLUNTARIADO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SIGNATÁRIA  DOS COMPROMISSOS DO PACTO GLOBAL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PROGRAMA PRÓ-EQUIDADE DE GÊNERO E RAÇA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</a:rPr>
              <a:t>O CAPITAL PRIVADO TERIA INTERESSE EM PARTICIPAR DESTES PROGRAMAS DE RESPONSABILIDADE SOCIAL, QUE NÃO GERAM NENHUM LUCRO?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0126"/>
            <a:ext cx="10515600" cy="98040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PONTOS A SEREM DESTACADOS DA ENTREVISTA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30532"/>
            <a:ext cx="10515600" cy="54067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PRIVATIZAÇÃO OCORRERÁ COM AUMENTO DE CAPITAL E DILUIÇÃO ACIONÁRIA DA UNIÃO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UNIÃO NÃO VENDERÁ AÇÕES DA ELETROBRAS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HAVERÁ “DESCOTIZAÇÃO” DAS HIDRELÉTRICAS DA ELETROBRAS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UNIÃO ESPERA ARRECADAR R$ 20 BI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OBJETIVO DA PRIVATIZAÇÃO É COBRIR DÉFICIT FISCAL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AGILIZAÇÃO DO PROCESSO DE PRIVATIZAÇÃO : 6 MESES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44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4911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PREJUÍZOS À FORMAÇÃO DE QUADROS DO SETOR ELÉTRICO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49117"/>
            <a:ext cx="10515600" cy="82445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ELB É A MAIOR FORMADORA DE QUADROS DO SETOR ELÉTRICO BRASILEIRO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81" y="2173575"/>
            <a:ext cx="10088380" cy="45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3005"/>
            <a:ext cx="10515600" cy="881147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PROPOSTAS ALTERNATIVAS À PRIVATIZAÇÃO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47898"/>
            <a:ext cx="10515600" cy="5735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REESTRUTURAÇÃO DA ELETROBRAS BUSCANDO O SEU APERFEIÇOAMENTO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CISÃO DO GRUPO ELETROBRAS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ELETROBRAS DISTRIBUIÇÃO (ESTRATÉGICA)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ELETROBRAS GERAÇÃO E TRANSMISSÃO (RENTÁVEL)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DESCOTIZAÇÃO MANTENDO ELETROBRAS PÚBLICA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ABERTURA DE CAPITAL DAS CONTROLADAS, COM A ELB MANTENDO O CONTROLE ACIONÁRIO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VENDA DE AÇÕES DA ELB, COM A UNIÃO MANTENDO O CONTROLE ACIONÁRIO</a:t>
            </a:r>
          </a:p>
        </p:txBody>
      </p:sp>
    </p:spTree>
    <p:extLst>
      <p:ext uri="{BB962C8B-B14F-4D97-AF65-F5344CB8AC3E}">
        <p14:creationId xmlns:p14="http://schemas.microsoft.com/office/powerpoint/2010/main" val="23640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OBRIGADO!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2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3003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PROPOSTA DE MODELAGEM PARA A DESESTATIZAÇÃO DA ELETROBRAS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3164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dirty="0" smtClean="0"/>
              <a:t>AUMENTO DE CAPITAL, COM DILUIÇÃO DA PARTICIPAÇÃO ACIONÁRIA DA UNIÃO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 smtClean="0"/>
              <a:t>UNIÃO DEVE MANTER O PODER DE VETO (VIA GOLDEN SHARE) EM QUESTÕES ESTRATÉGICAS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 smtClean="0"/>
              <a:t>MP DEVE SER LANÇADA DEFININDO AS BASES DA DESESTATIZAÇÃO DA ELETROBRAS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dirty="0" smtClean="0"/>
              <a:t>MODELAGEM ADOTADA PARA DILUIÇÃO DAS AÇÕES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dirty="0" smtClean="0"/>
              <a:t>MUDANÇA NA LEI DE CRIAÇÃO DA ELETROBRAS (LEI 3.890/1961)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dirty="0" smtClean="0"/>
              <a:t>DESCOTIZAÇÃO DAS HIDRELÉTRICAS (MP 579/12 E LEI 12.783/13)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 smtClean="0"/>
              <a:t>DEFINIÇÃO DO GESTOR DO PROCESSO DE DESESTATIZAÇÃO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077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117370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ASPECTOS RELEVANTES DA PROPOSTA A SEREM ANALISADOS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12669"/>
            <a:ext cx="10515600" cy="50064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AUMENTO DE CAPITAL COM DILUIÇÃO DA PARTICIPAÇÃO DA UNIÃO E PERDA DO CONTROLE ACIONÁRIO SE CONFIGURA EM UMA DILAPIDAÇÃO DO PATRIMÔNIO NACIONAL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INVESTIDOR ASSUMIRÁ O CONTROLE ACIONÁRIO DA ELB SEM PAGAR PELO PRÊMIO DE CONTROLE, MAS APENAS APORTANDO O VALOR DE EMISSÃO DAS AÇÕES EMITIDAS</a:t>
            </a:r>
          </a:p>
          <a:p>
            <a:pPr marL="914400" lvl="2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0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ASPECTOS RELEVANTES DA PROPOSTA A SEREM ANALISADOS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62794"/>
            <a:ext cx="10515600" cy="515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000" dirty="0"/>
              <a:t>PODER DE VETO NÃO É CONSENSO DENTRO DO GOVERNO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000" dirty="0"/>
              <a:t>MINISTRO DA FAZENDA DEFENDE QUE GOVERNO ABRA MÃO DAS AÇÕES DE GOLDEN SHARE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000" dirty="0"/>
              <a:t>POSSIBILIDADE DE VETO DA EQUIPE ECONÔMICA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000" dirty="0"/>
              <a:t>DOCUMENTO DO GOVERNO :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3000" dirty="0"/>
              <a:t>“SE LIVRAR DESSAS AÇÕES QUE INIBEM A ATIVIDADE NO MERCADO, REDUZEM O PREÇO POTENCIAL DE EMPRESAS OUTRORA ESTATAIS OU PRIVADAS NO MERCADO”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93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125559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ASPECTOS RELEVANTES DA PROPOSTA A SEREM ANALISADOS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78424"/>
            <a:ext cx="10515600" cy="51997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dirty="0" smtClean="0"/>
              <a:t>DESESTATIZAÇÃO DEPENDE DE MUDANÇAS NA LEGISLAÇÃO EM VIGOR</a:t>
            </a:r>
          </a:p>
          <a:p>
            <a:pPr marL="0" indent="0">
              <a:buNone/>
            </a:pPr>
            <a:endParaRPr lang="pt-BR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 smtClean="0"/>
              <a:t>ART 7º DA LEI 3.890/1961 – CRIAÇÃO DA ELETROBRAS</a:t>
            </a:r>
          </a:p>
          <a:p>
            <a:pPr marL="457200" lvl="1" indent="0" algn="just">
              <a:buNone/>
            </a:pPr>
            <a:r>
              <a:rPr lang="pt-BR" sz="2800" dirty="0" smtClean="0"/>
              <a:t>“SUBSCREVERÁ A UNIÃO A TOTALIDADE DO CAPITAL INICIAL DA SOCIEDADE E, NAS EMISSÕES POSTERIORES DE AÇÕES ORDINÁRIAS, O SUFICIENTE PARA GARANTIR O MINIMO DE CINQUIENTA E UM POR CENTO DO CAPITAL VOTANTE”</a:t>
            </a:r>
          </a:p>
          <a:p>
            <a:pPr marL="457200" lvl="1" indent="0" algn="ctr">
              <a:buNone/>
            </a:pPr>
            <a:endParaRPr lang="pt-BR" sz="3200" dirty="0" smtClean="0"/>
          </a:p>
          <a:p>
            <a:pPr lvl="1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193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3004"/>
            <a:ext cx="10515600" cy="123028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ASPECTOS RELEVANTES DA PROPOSTA A SEREM ANALISADOS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63288"/>
            <a:ext cx="10515600" cy="535339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dirty="0"/>
              <a:t>DESESTATIZAÇÃO DEPENDE DE MUDANÇAS NA LEGISLAÇÃO EM VIGOR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3200" dirty="0" smtClean="0"/>
              <a:t>LEI </a:t>
            </a:r>
            <a:r>
              <a:rPr lang="pt-BR" sz="3200" dirty="0"/>
              <a:t>12.783/2013 – PRORROGAÇÃO DAS CONCESSÕES DE GERAÇÃO DE ENERGIA ELÉTRICA E DO REGIME DE COTAS</a:t>
            </a:r>
          </a:p>
          <a:p>
            <a:pPr marL="0" indent="0">
              <a:buNone/>
            </a:pPr>
            <a:r>
              <a:rPr lang="pt-BR" sz="3200" dirty="0"/>
              <a:t>“Art. 1</a:t>
            </a:r>
            <a:r>
              <a:rPr lang="pt-BR" sz="3200" u="sng" baseline="30000" dirty="0"/>
              <a:t>o</a:t>
            </a:r>
            <a:r>
              <a:rPr lang="pt-BR" sz="3200" dirty="0"/>
              <a:t>  ... poderão ser prorrogadas, a critério do poder concedente, uma única vez, pelo prazo de até 30 (trinta) anos, de forma a assegurar a continuidade, a eficiência da prestação do serviço e a modicidade tarifária. </a:t>
            </a:r>
          </a:p>
          <a:p>
            <a:pPr marL="0" indent="0">
              <a:buNone/>
            </a:pPr>
            <a:r>
              <a:rPr lang="pt-BR" sz="3200" dirty="0"/>
              <a:t>§ 1</a:t>
            </a:r>
            <a:r>
              <a:rPr lang="pt-BR" sz="3200" u="sng" baseline="30000" dirty="0"/>
              <a:t>o</a:t>
            </a:r>
            <a:r>
              <a:rPr lang="pt-BR" sz="3200" dirty="0"/>
              <a:t>  A prorrogação de que trata este artigo dependerá da aceitação expressa das seguintes condições pelas concessionárias: </a:t>
            </a:r>
          </a:p>
          <a:p>
            <a:pPr marL="0" indent="0">
              <a:buNone/>
            </a:pPr>
            <a:r>
              <a:rPr lang="pt-BR" sz="3200" dirty="0"/>
              <a:t>I - remuneração por tarifa calculada pela Agência Nacional de Energia Elétrica - ANEEL para cada usina hidrelétrica;  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4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2258</Words>
  <Application>Microsoft Office PowerPoint</Application>
  <PresentationFormat>Widescreen</PresentationFormat>
  <Paragraphs>212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Tema do Office</vt:lpstr>
      <vt:lpstr>AUDIÊNCIA PÚBLICA: IMPACTO DAS PRIVATIZAÇÕES NO FUTURO DO SETOR ELÉTRICO E DO BRASIL</vt:lpstr>
      <vt:lpstr>APRESENTAÇÃO DO MINISTRO DE MINAS E ENERGIA EM AUDIÊNCIA PÚBLICA NO SENADO</vt:lpstr>
      <vt:lpstr>ENTREVISTA DO MINISTRO DE MINAS E ENERGIA AO JORNAL “O GLOBO” – 21/08/2017</vt:lpstr>
      <vt:lpstr>PONTOS A SEREM DESTACADOS DA ENTREVISTA</vt:lpstr>
      <vt:lpstr>PROPOSTA DE MODELAGEM PARA A DESESTATIZAÇÃO DA ELETROBRAS</vt:lpstr>
      <vt:lpstr>ASPECTOS RELEVANTES DA PROPOSTA A SEREM ANALISADOS</vt:lpstr>
      <vt:lpstr>ASPECTOS RELEVANTES DA PROPOSTA A SEREM ANALISADOS</vt:lpstr>
      <vt:lpstr>ASPECTOS RELEVANTES DA PROPOSTA A SEREM ANALISADOS</vt:lpstr>
      <vt:lpstr>ASPECTOS RELEVANTES DA PROPOSTA A SEREM ANALISADOS</vt:lpstr>
      <vt:lpstr>ASPECTOS RELEVANTES DA PROPOSTA A SEREM ANALISADOS</vt:lpstr>
      <vt:lpstr>ASPECTOS RELEVANTES DA PROPOSTA A SEREM ANALISADOS</vt:lpstr>
      <vt:lpstr>INVESTIMENTOS DA ELETROBRAS</vt:lpstr>
      <vt:lpstr>PRINCIPAIS MOTIVOS ALEGADOS PELO GOVERNO PARA  A MUDANÇA DO MARCO REGULATÓRIO</vt:lpstr>
      <vt:lpstr>PRINCIPAIS IMPACTOS DA PRIVATIZAÇÃO DA ELETROBRAS</vt:lpstr>
      <vt:lpstr>PRIVATIZAÇÃO E DÍVIDA PÚBLICA</vt:lpstr>
      <vt:lpstr>PRIVATIZAÇÃO E DÍVIDA PÚBLICA</vt:lpstr>
      <vt:lpstr>EFICIÊNCIA DE EMPRESAS ESTATAIS E PRIVADAS</vt:lpstr>
      <vt:lpstr>ELETROBRAS  É UMA EMPRESA  EFICIENTE</vt:lpstr>
      <vt:lpstr>ELETROBRASÉ UMA EMPRESA EFICIENTE</vt:lpstr>
      <vt:lpstr>ELETROBRAS É UMA EMPRESA EFICIENTE</vt:lpstr>
      <vt:lpstr>ELETROBRAS É UMA EMPRESA EFICIENTE</vt:lpstr>
      <vt:lpstr>ELETROBRAS É UMA EMPRESA EFICIENTE</vt:lpstr>
      <vt:lpstr>EMPRÉSTIMOS E FINANCIAMENTOS </vt:lpstr>
      <vt:lpstr>EMPRÉSTIMOS E FINANCIAMENTOS</vt:lpstr>
      <vt:lpstr>AUMENTO DE TARIFAS DE ENERGIA EÉTRICA</vt:lpstr>
      <vt:lpstr>AUMENTO DE TARIFAS DE ENERGIA EÉTRICA</vt:lpstr>
      <vt:lpstr>RISCO DO “PRICE MAKER” (AGENTES ESTRATÉGICOS )</vt:lpstr>
      <vt:lpstr>PERDA DA SEGURANÇA ENERGÉTICA DO PAÍS</vt:lpstr>
      <vt:lpstr>PERDA DA SEGURANÇA ENERGÉTICA DO PAÍS</vt:lpstr>
      <vt:lpstr>PERDA DO PAPEL ESTRATÉGICO DA ELB E RISCOS À SOBERANIA NACIONAL</vt:lpstr>
      <vt:lpstr>PERDA DO PAPEL ESTRATÉGICO DA ELB E RISCOS À SOBERANIA NACIONAL</vt:lpstr>
      <vt:lpstr>PERDA DO PAPEL ESTRATÉGICO DA ELB E RISCOS À SOBERANIA NACIONAL</vt:lpstr>
      <vt:lpstr>PERDA DO PAPEL ESTRATÉGICO DA ELB E RISCOS À SOBERANIA NACIONAL</vt:lpstr>
      <vt:lpstr>DILAPIDAÇÃO DO PATRIMÔNIO PÚBLICO</vt:lpstr>
      <vt:lpstr>DESESTRUTURAÇÃO DO CEPEL</vt:lpstr>
      <vt:lpstr>PREJUÍZOS AO COMPARTILHAMENTO DE INFRAESTRUTURA</vt:lpstr>
      <vt:lpstr>PREJUÍZOS AO COMPARTILHAMENTO DE INFRAESTRUTURA</vt:lpstr>
      <vt:lpstr>PREJUÍZOS AOS PROGRAMAS SOCIAIS DE GOVERNO</vt:lpstr>
      <vt:lpstr>PREJUÍZOS AOS PROGRAMAS SOCIAIS DE GOVERNO</vt:lpstr>
      <vt:lpstr>PREJUÍZOS À FORMAÇÃO DE QUADROS DO SETOR ELÉTRICO</vt:lpstr>
      <vt:lpstr>PROPOSTAS ALTERNATIVAS À PRIVATIZAÇÃO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DAS PRIVATIZAÇÕES NO FUTURO DO SETOR ELÉTRICO E DO BRASIL</dc:title>
  <dc:creator>Mauro Martinelli  Pereira</dc:creator>
  <cp:lastModifiedBy>Raymundo Franco Diniz</cp:lastModifiedBy>
  <cp:revision>111</cp:revision>
  <dcterms:created xsi:type="dcterms:W3CDTF">2017-10-16T20:32:36Z</dcterms:created>
  <dcterms:modified xsi:type="dcterms:W3CDTF">2017-10-24T11:50:50Z</dcterms:modified>
</cp:coreProperties>
</file>