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olors1.xml" ContentType="application/vnd.ms-office.chartcolor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  <p:sldMasterId id="2147483674" r:id="rId3"/>
    <p:sldMasterId id="2147483686" r:id="rId4"/>
  </p:sldMasterIdLst>
  <p:notesMasterIdLst>
    <p:notesMasterId r:id="rId11"/>
  </p:notesMasterIdLst>
  <p:sldIdLst>
    <p:sldId id="256" r:id="rId5"/>
    <p:sldId id="346" r:id="rId6"/>
    <p:sldId id="330" r:id="rId7"/>
    <p:sldId id="350" r:id="rId8"/>
    <p:sldId id="347" r:id="rId9"/>
    <p:sldId id="348" r:id="rId10"/>
  </p:sldIdLst>
  <p:sldSz cx="18288000" cy="10287000"/>
  <p:notesSz cx="6858000" cy="9144000"/>
  <p:embeddedFontLst>
    <p:embeddedFont>
      <p:font typeface="Libre Franklin Bold" panose="020B0604020202020204" charset="0"/>
      <p:regular r:id="rId12"/>
      <p:bold r:id="rId13"/>
    </p:embeddedFont>
    <p:embeddedFont>
      <p:font typeface="Poppins Bold" panose="020B0604020202020204" charset="0"/>
      <p:bold r:id="rId14"/>
    </p:embeddedFont>
    <p:embeddedFont>
      <p:font typeface="Questrial" pitchFamily="2" charset="0"/>
      <p:regular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00"/>
    <a:srgbClr val="FF0000"/>
    <a:srgbClr val="0D47A1"/>
    <a:srgbClr val="003CFF"/>
    <a:srgbClr val="3552F8"/>
    <a:srgbClr val="013CFF"/>
    <a:srgbClr val="FFD000"/>
    <a:srgbClr val="00D000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6" autoAdjust="0"/>
    <p:restoredTop sz="94607" autoAdjust="0"/>
  </p:normalViewPr>
  <p:slideViewPr>
    <p:cSldViewPr>
      <p:cViewPr varScale="1">
        <p:scale>
          <a:sx n="57" d="100"/>
          <a:sy n="57" d="100"/>
        </p:scale>
        <p:origin x="6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customXml" Target="../customXml/item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sana.oliveira\Documents\03_COIAI\BASES\Base%20AB%202022%20-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sana.oliveira\Documents\03_COIAI\BASES\Base%20AB%20202X%20-%20classifica&#231;&#227;o%20porte%20empresas%20LB-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sana.oliveira\Documents\03_COIAI\BASES\Base%20AB%20202X%20-%20classifica&#231;&#227;o%20porte%20empresas%20LB-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'INVESTIMENTO CONSOLIDADO'!$C$3</c:f>
              <c:strCache>
                <c:ptCount val="1"/>
                <c:pt idx="0">
                  <c:v>Valor de Investimento do setor Industrial</c:v>
                </c:pt>
              </c:strCache>
            </c:strRef>
          </c:tx>
          <c:spPr>
            <a:ln w="889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62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R$ 15 Bi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7A7-42DF-91A6-B095AB14153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R$</a:t>
                    </a:r>
                    <a:r>
                      <a:rPr lang="en-US" baseline="0"/>
                      <a:t> 16 Bi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7A7-42DF-91A6-B095AB14153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R$ 20 Bi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7A7-42DF-91A6-B095AB1415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'INVESTIMENTO CONSOLIDADO'!$B$4:$B$6</c:f>
              <c:strCache>
                <c:ptCount val="3"/>
                <c:pt idx="0">
                  <c:v>ANO BASE 2022</c:v>
                </c:pt>
                <c:pt idx="1">
                  <c:v>ANO BASE 2023 </c:v>
                </c:pt>
                <c:pt idx="2">
                  <c:v>ANO BASE 2024</c:v>
                </c:pt>
              </c:strCache>
            </c:strRef>
          </c:cat>
          <c:val>
            <c:numRef>
              <c:f>'INVESTIMENTO CONSOLIDADO'!$C$4:$C$6</c:f>
              <c:numCache>
                <c:formatCode>"R$"#,##0_);[Red]\("R$"#,##0\)</c:formatCode>
                <c:ptCount val="3"/>
                <c:pt idx="0">
                  <c:v>15392384679.83</c:v>
                </c:pt>
                <c:pt idx="1">
                  <c:v>16735491268.360001</c:v>
                </c:pt>
                <c:pt idx="2">
                  <c:v>20561807460.659992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A7-42DF-91A6-B095AB1415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74183759"/>
        <c:axId val="1974189039"/>
      </c:lineChart>
      <c:catAx>
        <c:axId val="1974183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74189039"/>
        <c:crosses val="autoZero"/>
        <c:auto val="1"/>
        <c:lblAlgn val="ctr"/>
        <c:lblOffset val="100"/>
        <c:noMultiLvlLbl val="0"/>
      </c:catAx>
      <c:valAx>
        <c:axId val="1974189039"/>
        <c:scaling>
          <c:orientation val="minMax"/>
          <c:min val="14000000000"/>
        </c:scaling>
        <c:delete val="1"/>
        <c:axPos val="l"/>
        <c:numFmt formatCode="&quot;R$&quot;#,##0_);[Red]\(&quot;R$&quot;#,##0\)" sourceLinked="1"/>
        <c:majorTickMark val="none"/>
        <c:minorTickMark val="none"/>
        <c:tickLblPos val="nextTo"/>
        <c:crossAx val="1974183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424405579428936E-2"/>
          <c:y val="0.13693419692533687"/>
          <c:w val="0.8494719307183628"/>
          <c:h val="0.8350598168833866"/>
        </c:manualLayout>
      </c:layout>
      <c:pie3DChart>
        <c:varyColors val="1"/>
        <c:ser>
          <c:idx val="0"/>
          <c:order val="0"/>
          <c:tx>
            <c:strRef>
              <c:f>'Porte das Empresas_2024'!$H$7</c:f>
              <c:strCache>
                <c:ptCount val="1"/>
                <c:pt idx="0">
                  <c:v>Qtde.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764-4985-85E6-7F24080D8D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764-4985-85E6-7F24080D8D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764-4985-85E6-7F24080D8D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764-4985-85E6-7F24080D8DF8}"/>
              </c:ext>
            </c:extLst>
          </c:dPt>
          <c:dLbls>
            <c:dLbl>
              <c:idx val="0"/>
              <c:layout>
                <c:manualLayout>
                  <c:x val="-9.7386205688614474E-2"/>
                  <c:y val="-2.73806349814565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64-4985-85E6-7F24080D8DF8}"/>
                </c:ext>
              </c:extLst>
            </c:dLbl>
            <c:dLbl>
              <c:idx val="1"/>
              <c:layout>
                <c:manualLayout>
                  <c:x val="2.2770406630523921E-2"/>
                  <c:y val="-3.18351987646797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64-4985-85E6-7F24080D8DF8}"/>
                </c:ext>
              </c:extLst>
            </c:dLbl>
            <c:dLbl>
              <c:idx val="2"/>
              <c:layout>
                <c:manualLayout>
                  <c:x val="-0.25213534258630893"/>
                  <c:y val="-8.268664496320632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64-4985-85E6-7F24080D8DF8}"/>
                </c:ext>
              </c:extLst>
            </c:dLbl>
            <c:dLbl>
              <c:idx val="3"/>
              <c:layout>
                <c:manualLayout>
                  <c:x val="0.16980741043733169"/>
                  <c:y val="-3.32108916841217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64-4985-85E6-7F24080D8DF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'Porte das Empresas_2024'!$G$8:$G$11</c:f>
              <c:strCache>
                <c:ptCount val="4"/>
                <c:pt idx="0">
                  <c:v>MICRO</c:v>
                </c:pt>
                <c:pt idx="1">
                  <c:v>PEQUENA</c:v>
                </c:pt>
                <c:pt idx="2">
                  <c:v>MÉDIA</c:v>
                </c:pt>
                <c:pt idx="3">
                  <c:v>GRANDE </c:v>
                </c:pt>
              </c:strCache>
            </c:strRef>
          </c:cat>
          <c:val>
            <c:numRef>
              <c:f>'Porte das Empresas_2024'!$H$8:$H$11</c:f>
              <c:numCache>
                <c:formatCode>_-* #,##0_-;\-* #,##0_-;_-* "-"??_-;_-@_-</c:formatCode>
                <c:ptCount val="4"/>
                <c:pt idx="0">
                  <c:v>11</c:v>
                </c:pt>
                <c:pt idx="1">
                  <c:v>22</c:v>
                </c:pt>
                <c:pt idx="2">
                  <c:v>887</c:v>
                </c:pt>
                <c:pt idx="3">
                  <c:v>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64-4985-85E6-7F24080D8DF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64000"/>
      </a:schemeClr>
    </a:solidFill>
    <a:ln w="9525" cap="flat" cmpd="sng" algn="ctr">
      <a:noFill/>
      <a:round/>
    </a:ln>
    <a:effectLst/>
  </c:spPr>
  <c:txPr>
    <a:bodyPr/>
    <a:lstStyle/>
    <a:p>
      <a:pPr>
        <a:defRPr sz="2400"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428932411764472E-2"/>
          <c:y val="0.17346658065661169"/>
          <c:w val="0.75875564734736023"/>
          <c:h val="0.7449610736239245"/>
        </c:manualLayout>
      </c:layout>
      <c:pie3DChart>
        <c:varyColors val="1"/>
        <c:ser>
          <c:idx val="0"/>
          <c:order val="0"/>
          <c:tx>
            <c:strRef>
              <c:f>Planilha4!$C$3</c:f>
              <c:strCache>
                <c:ptCount val="1"/>
                <c:pt idx="0">
                  <c:v>Nº Empresas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08A-4D70-8D76-875CD4A660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08A-4D70-8D76-875CD4A660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08A-4D70-8D76-875CD4A660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08A-4D70-8D76-875CD4A660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08A-4D70-8D76-875CD4A6603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08A-4D70-8D76-875CD4A6603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08A-4D70-8D76-875CD4A6603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08A-4D70-8D76-875CD4A6603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708A-4D70-8D76-875CD4A6603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708A-4D70-8D76-875CD4A6603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708A-4D70-8D76-875CD4A6603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708A-4D70-8D76-875CD4A6603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708A-4D70-8D76-875CD4A6603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708A-4D70-8D76-875CD4A66034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708A-4D70-8D76-875CD4A66034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708A-4D70-8D76-875CD4A66034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708A-4D70-8D76-875CD4A66034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Planilha4!$B$4:$B$20</c:f>
              <c:strCache>
                <c:ptCount val="17"/>
                <c:pt idx="0">
                  <c:v>Indústrias de transformação</c:v>
                </c:pt>
                <c:pt idx="1">
                  <c:v>Informação e comunicação</c:v>
                </c:pt>
                <c:pt idx="2">
                  <c:v>Comércio; reparação de veículos automotores e motocicletas</c:v>
                </c:pt>
                <c:pt idx="3">
                  <c:v>Atividades financeiras, de seguros e serviços relacionados</c:v>
                </c:pt>
                <c:pt idx="4">
                  <c:v>Atividades administrativas e serviços complementares</c:v>
                </c:pt>
                <c:pt idx="5">
                  <c:v>Atividades profissionais, científicas e técnicas</c:v>
                </c:pt>
                <c:pt idx="6">
                  <c:v>Transporte, armazenagem e correio</c:v>
                </c:pt>
                <c:pt idx="7">
                  <c:v>Eletricidade e gás</c:v>
                </c:pt>
                <c:pt idx="8">
                  <c:v>Água, esgoto, atividades de gestão de resíduos e descontaminação</c:v>
                </c:pt>
                <c:pt idx="9">
                  <c:v>Construção</c:v>
                </c:pt>
                <c:pt idx="10">
                  <c:v>Indústrias extrativas</c:v>
                </c:pt>
                <c:pt idx="11">
                  <c:v>Agricultura, pecuária, produção florestal, pesca e aquicultura</c:v>
                </c:pt>
                <c:pt idx="12">
                  <c:v>Saúde humana e serviços sociais</c:v>
                </c:pt>
                <c:pt idx="13">
                  <c:v>Educação</c:v>
                </c:pt>
                <c:pt idx="14">
                  <c:v>Alojamento e alimentação</c:v>
                </c:pt>
                <c:pt idx="15">
                  <c:v>Atividades imobiliárias</c:v>
                </c:pt>
                <c:pt idx="16">
                  <c:v>Outras atividades de serviços</c:v>
                </c:pt>
              </c:strCache>
            </c:strRef>
          </c:cat>
          <c:val>
            <c:numRef>
              <c:f>Planilha4!$C$4:$C$20</c:f>
              <c:numCache>
                <c:formatCode>General</c:formatCode>
                <c:ptCount val="17"/>
                <c:pt idx="0">
                  <c:v>1678</c:v>
                </c:pt>
                <c:pt idx="1">
                  <c:v>671</c:v>
                </c:pt>
                <c:pt idx="2">
                  <c:v>391</c:v>
                </c:pt>
                <c:pt idx="3">
                  <c:v>283</c:v>
                </c:pt>
                <c:pt idx="4">
                  <c:v>179</c:v>
                </c:pt>
                <c:pt idx="5">
                  <c:v>162</c:v>
                </c:pt>
                <c:pt idx="6">
                  <c:v>122</c:v>
                </c:pt>
                <c:pt idx="7">
                  <c:v>112</c:v>
                </c:pt>
                <c:pt idx="8">
                  <c:v>62</c:v>
                </c:pt>
                <c:pt idx="9">
                  <c:v>56</c:v>
                </c:pt>
                <c:pt idx="10">
                  <c:v>55</c:v>
                </c:pt>
                <c:pt idx="11">
                  <c:v>45</c:v>
                </c:pt>
                <c:pt idx="12">
                  <c:v>28</c:v>
                </c:pt>
                <c:pt idx="13">
                  <c:v>21</c:v>
                </c:pt>
                <c:pt idx="14">
                  <c:v>5</c:v>
                </c:pt>
                <c:pt idx="15">
                  <c:v>3</c:v>
                </c:pt>
                <c:pt idx="1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708A-4D70-8D76-875CD4A66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0.45254</cdr:x>
      <cdr:y>0.11574</cdr:y>
    </cdr:from>
    <cdr:to>
      <cdr:x>0.5</cdr:x>
      <cdr:y>0.17429</cdr:y>
    </cdr:to>
    <cdr:cxnSp macro="">
      <cdr:nvCxnSpPr>
        <cdr:cNvPr id="8" name="Conector: Angulado 7">
          <a:extLst xmlns:a="http://schemas.openxmlformats.org/drawingml/2006/main">
            <a:ext uri="{FF2B5EF4-FFF2-40B4-BE49-F238E27FC236}">
              <a16:creationId xmlns:a16="http://schemas.microsoft.com/office/drawing/2014/main" id="{42F5079F-B2B8-DE18-C592-2408863CC5A1}"/>
            </a:ext>
          </a:extLst>
        </cdr:cNvPr>
        <cdr:cNvCxnSpPr/>
      </cdr:nvCxnSpPr>
      <cdr:spPr>
        <a:xfrm xmlns:a="http://schemas.openxmlformats.org/drawingml/2006/main">
          <a:off x="4953000" y="809624"/>
          <a:ext cx="519388" cy="409576"/>
        </a:xfrm>
        <a:prstGeom xmlns:a="http://schemas.openxmlformats.org/drawingml/2006/main" prst="bentConnector3">
          <a:avLst>
            <a:gd name="adj1" fmla="val 101780"/>
          </a:avLst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600A1-FC86-4BB8-B592-762B10ABF21A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C7016-6ED7-456F-B4A2-89962F80A7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10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1C6BD-A016-0C58-0010-60675E0AF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234731E-B065-D1DF-CBC6-D6E47BF37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DD39D55-7EF3-7AF6-A16E-9C6020574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435AC0-C37F-80D3-D6B4-496A890BA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C7016-6ED7-456F-B4A2-89962F80A78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26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d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04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60B6B-977B-820E-5664-3EEFAD1D9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9AEF0C-A6DC-1C4D-C643-63888FFC1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FF917A-B769-882D-FEF4-67A19E8A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9A6AFA-DBA7-2106-B31C-F5150D4A3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44BEC0-9CCB-6BD8-02A8-9C95CC71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175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6F64B9-0FBC-0B9D-08A6-FD2CC646B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CAA479-F245-4CCF-457A-AE5AC24D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B3EC96-864A-3599-D117-68EF114F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807A45-20DD-084F-B52A-45673B25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0743A8-8B17-0DBC-B47F-F96852A2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96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003BD-4EA6-3A67-F182-6ED1E6A3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0BB1C4-3E39-A589-11C2-8F8420DC3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FC1583-97C7-B2DB-52DF-416D6224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2EF7F9-3E1E-7BF7-2FCF-F9E4BBE2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1B47C-D630-768E-1617-C254827B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54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5C7BE-EBED-754B-A2BB-7D206984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B1D19F-BEF6-0632-6561-5F5BA0374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2CD67F-7C6F-AFDC-317F-973CD995B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D508B5-52FC-7C24-32D2-B6CEE65E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218324-F03D-0216-1807-EC5144B7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6243DF-1555-E906-3B02-4C8D471F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55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B5B41-F5CB-6750-DCCC-5BBED17A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92832F-896B-97A9-E104-C22229A6E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9CC5F7-1377-1188-5FA3-4796C36D5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74051C3-D4A8-6927-903A-0F10C8ECA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4D51DE7-4865-D4E3-197A-46C758D12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95B5B9A-41DD-D977-45B4-F2E2638876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8DE9F41-EB1F-DDB6-0E36-DF47991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5625D3-4932-7CD0-C53C-A1F54F67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227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57D71-536B-7930-3B7D-97B80CB9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D2F50C2-3EBA-EEA6-9183-1DB86DCC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1A0C92-63DD-0F02-2481-7F219EE7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E3E9CD2-8972-AB83-0115-AB3EA4A0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55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F0D62-07F0-624A-778C-7EB1901F6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0649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C265491-34FF-9045-2847-F812AADA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0BF541D-AE8E-EF93-5CCE-A703BA81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9244093-1B7F-3914-5E0A-9AD08C2B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141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DF560-467A-4DCE-5E23-432042D8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19B5BC-34F7-7089-C022-2D2BC6B20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73FEA4D-E431-53A5-CC6B-E8579792E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79DFCD-86C7-0290-8154-479D875D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26F452-9B4D-28A1-BB1A-BEE96A24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FF5F92-3FC5-6A8E-B40A-5F2506A8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858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33FCB-7011-CD1C-DE0C-0A8194FA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90E0EA6-53BE-B893-F97B-D47C7CF44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3A8AFD-0264-5158-2223-E0D0C68FB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DAA8A1-B1B1-1371-00DB-05B0BFC9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188E91-52C1-52D9-C3CB-33ECEDA8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B16052-C2F0-22BC-A322-E44C4A95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060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5C3CD-F2B4-F655-930F-6B7B722F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8CC868A-1A90-FF94-5E40-01260DB63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413F31-757B-85C5-CC65-96C20E982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F5B616-6C7D-DBB7-1578-0CA0C25C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1FE739-9ABB-5773-0A80-0915FE924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347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C21DFC-3CA6-AF02-9EB1-383F23223A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76DF871-4E7F-8CE6-EEF1-14B6C4320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14FB-677A-9A73-4C8D-F831314CB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47D9EA-6D36-78DD-44CE-4B4C6D1D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D4777D-C885-5414-2208-719E5670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432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60B6B-977B-820E-5664-3EEFAD1D9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9AEF0C-A6DC-1C4D-C643-63888FFC1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1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FF917A-B769-882D-FEF4-67A19E8A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9A6AFA-DBA7-2106-B31C-F5150D4A3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44BEC0-9CCB-6BD8-02A8-9C95CC71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013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6F64B9-0FBC-0B9D-08A6-FD2CC646B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9891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CAA479-F245-4CCF-457A-AE5AC24D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B3EC96-864A-3599-D117-68EF114F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807A45-20DD-084F-B52A-45673B25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0743A8-8B17-0DBC-B47F-F96852A2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77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003BD-4EA6-3A67-F182-6ED1E6A3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6" y="2565401"/>
            <a:ext cx="15773400" cy="4278314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0BB1C4-3E39-A589-11C2-8F8420DC3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6" y="6884988"/>
            <a:ext cx="15773400" cy="2249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FC1583-97C7-B2DB-52DF-416D6224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2EF7F9-3E1E-7BF7-2FCF-F9E4BBE2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1B47C-D630-768E-1617-C254827B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396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5C7BE-EBED-754B-A2BB-7D206984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9891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B1D19F-BEF6-0632-6561-5F5BA0374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2CD67F-7C6F-AFDC-317F-973CD995B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D508B5-52FC-7C24-32D2-B6CEE65E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218324-F03D-0216-1807-EC5144B7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6243DF-1555-E906-3B02-4C8D471F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276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B5B41-F5CB-6750-DCCC-5BBED17A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6" y="547689"/>
            <a:ext cx="15773400" cy="19891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92832F-896B-97A9-E104-C22229A6E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6" y="2522538"/>
            <a:ext cx="7735888" cy="12350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9CC5F7-1377-1188-5FA3-4796C36D5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6" y="3757614"/>
            <a:ext cx="7735888" cy="5527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74051C3-D4A8-6927-903A-0F10C8ECA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6" cy="12350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4D51DE7-4865-D4E3-197A-46C758D12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4"/>
            <a:ext cx="7775576" cy="5527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95B5B9A-41DD-D977-45B4-F2E2638876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8DE9F41-EB1F-DDB6-0E36-DF47991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5625D3-4932-7CD0-C53C-A1F54F67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50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57D71-536B-7930-3B7D-97B80CB9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9891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D2F50C2-3EBA-EEA6-9183-1DB86DCC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1A0C92-63DD-0F02-2481-7F219EE7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E3E9CD2-8972-AB83-0115-AB3EA4A0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425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C265491-34FF-9045-2847-F812AADA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0BF541D-AE8E-EF93-5CCE-A703BA81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9244093-1B7F-3914-5E0A-9AD08C2B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082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DF560-467A-4DCE-5E23-432042D8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6" y="685800"/>
            <a:ext cx="5897564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19B5BC-34F7-7089-C022-2D2BC6B20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6" y="1481139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73FEA4D-E431-53A5-CC6B-E8579792E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6" y="3086100"/>
            <a:ext cx="5897564" cy="5718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79DFCD-86C7-0290-8154-479D875D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26F452-9B4D-28A1-BB1A-BEE96A24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FF5F92-3FC5-6A8E-B40A-5F2506A8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633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33FCB-7011-CD1C-DE0C-0A8194FA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6" y="685800"/>
            <a:ext cx="5897564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90E0EA6-53BE-B893-F97B-D47C7CF44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6" y="1481139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3A8AFD-0264-5158-2223-E0D0C68FB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6" y="3086100"/>
            <a:ext cx="5897564" cy="5718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DAA8A1-B1B1-1371-00DB-05B0BFC9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188E91-52C1-52D9-C3CB-33ECEDA8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B16052-C2F0-22BC-A322-E44C4A95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022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5C3CD-F2B4-F655-930F-6B7B722F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9891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8CC868A-1A90-FF94-5E40-01260DB63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413F31-757B-85C5-CC65-96C20E982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F5B616-6C7D-DBB7-1578-0CA0C25C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1FE739-9ABB-5773-0A80-0915FE924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492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C21DFC-3CA6-AF02-9EB1-383F23223A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1" y="547689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76DF871-4E7F-8CE6-EEF1-14B6C4320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1" y="547689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14FB-677A-9A73-4C8D-F831314CB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10C29E8-95FE-49D4-856B-5714B105304C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47D9EA-6D36-78DD-44CE-4B4C6D1D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D4777D-C885-5414-2208-719E5670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EB3A19-4F26-4D8D-A1E1-7160DABF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8996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352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F0D62-07F0-624A-778C-7EB1901F6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9891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830730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409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4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22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723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D65C282-C3F0-E73D-19A7-5A4119AF92F1}"/>
              </a:ext>
            </a:extLst>
          </p:cNvPr>
          <p:cNvSpPr/>
          <p:nvPr userDrawn="1"/>
        </p:nvSpPr>
        <p:spPr>
          <a:xfrm>
            <a:off x="0" y="0"/>
            <a:ext cx="409576" cy="10287000"/>
          </a:xfrm>
          <a:custGeom>
            <a:avLst/>
            <a:gdLst/>
            <a:ahLst/>
            <a:cxnLst/>
            <a:rect l="l" t="t" r="r" b="b"/>
            <a:pathLst>
              <a:path w="409575" h="10287000">
                <a:moveTo>
                  <a:pt x="0" y="0"/>
                </a:moveTo>
                <a:lnTo>
                  <a:pt x="409575" y="0"/>
                </a:lnTo>
                <a:lnTo>
                  <a:pt x="4095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365116"/>
            </a:stretch>
          </a:blipFill>
        </p:spPr>
        <p:txBody>
          <a:bodyPr/>
          <a:lstStyle/>
          <a:p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3384571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DD1453-6336-06C1-6F8B-3CC6454C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62455A2-DD41-6B99-1273-F26949A9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B2CF3ED-10BC-6A78-9058-4BDE884E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61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4" cy="4691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836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40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77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417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00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D65C282-C3F0-E73D-19A7-5A4119AF92F1}"/>
              </a:ext>
            </a:extLst>
          </p:cNvPr>
          <p:cNvSpPr/>
          <p:nvPr userDrawn="1"/>
        </p:nvSpPr>
        <p:spPr>
          <a:xfrm>
            <a:off x="0" y="0"/>
            <a:ext cx="409575" cy="10287000"/>
          </a:xfrm>
          <a:custGeom>
            <a:avLst/>
            <a:gdLst/>
            <a:ahLst/>
            <a:cxnLst/>
            <a:rect l="l" t="t" r="r" b="b"/>
            <a:pathLst>
              <a:path w="409575" h="10287000">
                <a:moveTo>
                  <a:pt x="0" y="0"/>
                </a:moveTo>
                <a:lnTo>
                  <a:pt x="409575" y="0"/>
                </a:lnTo>
                <a:lnTo>
                  <a:pt x="4095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365116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DD1453-6336-06C1-6F8B-3CC6454C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62455A2-DD41-6B99-1273-F26949A9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B2CF3ED-10BC-6A78-9058-4BDE884E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8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7A25E20C-19DC-6D37-0C8D-41F9FA419756}"/>
              </a:ext>
            </a:extLst>
          </p:cNvPr>
          <p:cNvSpPr/>
          <p:nvPr userDrawn="1"/>
        </p:nvSpPr>
        <p:spPr>
          <a:xfrm>
            <a:off x="0" y="0"/>
            <a:ext cx="409575" cy="10287000"/>
          </a:xfrm>
          <a:custGeom>
            <a:avLst/>
            <a:gdLst/>
            <a:ahLst/>
            <a:cxnLst/>
            <a:rect l="l" t="t" r="r" b="b"/>
            <a:pathLst>
              <a:path w="409575" h="10287000">
                <a:moveTo>
                  <a:pt x="0" y="0"/>
                </a:moveTo>
                <a:lnTo>
                  <a:pt x="409575" y="0"/>
                </a:lnTo>
                <a:lnTo>
                  <a:pt x="4095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r="-4365116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F585E2-F06A-D47A-2EA2-D6AE707B5DC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046" y="190500"/>
            <a:ext cx="5523221" cy="1371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70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49E3AA09-FF6B-518E-80D1-344B03262FF7}"/>
              </a:ext>
            </a:extLst>
          </p:cNvPr>
          <p:cNvSpPr/>
          <p:nvPr userDrawn="1"/>
        </p:nvSpPr>
        <p:spPr>
          <a:xfrm>
            <a:off x="17878425" y="0"/>
            <a:ext cx="409575" cy="10287000"/>
          </a:xfrm>
          <a:custGeom>
            <a:avLst/>
            <a:gdLst/>
            <a:ahLst/>
            <a:cxnLst/>
            <a:rect l="l" t="t" r="r" b="b"/>
            <a:pathLst>
              <a:path w="409575" h="10287000">
                <a:moveTo>
                  <a:pt x="0" y="0"/>
                </a:moveTo>
                <a:lnTo>
                  <a:pt x="409575" y="0"/>
                </a:lnTo>
                <a:lnTo>
                  <a:pt x="4095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r="-4365116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A133557-2325-A737-D329-002D5987687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225" y="38100"/>
            <a:ext cx="6172200" cy="15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8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49E3AA09-FF6B-518E-80D1-344B03262FF7}"/>
              </a:ext>
            </a:extLst>
          </p:cNvPr>
          <p:cNvSpPr/>
          <p:nvPr userDrawn="1"/>
        </p:nvSpPr>
        <p:spPr>
          <a:xfrm>
            <a:off x="17878426" y="0"/>
            <a:ext cx="409576" cy="10287000"/>
          </a:xfrm>
          <a:custGeom>
            <a:avLst/>
            <a:gdLst/>
            <a:ahLst/>
            <a:cxnLst/>
            <a:rect l="l" t="t" r="r" b="b"/>
            <a:pathLst>
              <a:path w="409575" h="10287000">
                <a:moveTo>
                  <a:pt x="0" y="0"/>
                </a:moveTo>
                <a:lnTo>
                  <a:pt x="409575" y="0"/>
                </a:lnTo>
                <a:lnTo>
                  <a:pt x="4095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r="-4365116"/>
            </a:stretch>
          </a:blipFill>
        </p:spPr>
        <p:txBody>
          <a:bodyPr/>
          <a:lstStyle/>
          <a:p>
            <a:endParaRPr lang="pt-BR" sz="14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3E147CF-F0D5-45F9-7F1C-D7F326E7990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896" y="114300"/>
            <a:ext cx="490953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0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7A25E20C-19DC-6D37-0C8D-41F9FA419756}"/>
              </a:ext>
            </a:extLst>
          </p:cNvPr>
          <p:cNvSpPr/>
          <p:nvPr userDrawn="1"/>
        </p:nvSpPr>
        <p:spPr>
          <a:xfrm>
            <a:off x="0" y="0"/>
            <a:ext cx="409576" cy="10287000"/>
          </a:xfrm>
          <a:custGeom>
            <a:avLst/>
            <a:gdLst/>
            <a:ahLst/>
            <a:cxnLst/>
            <a:rect l="l" t="t" r="r" b="b"/>
            <a:pathLst>
              <a:path w="409575" h="10287000">
                <a:moveTo>
                  <a:pt x="0" y="0"/>
                </a:moveTo>
                <a:lnTo>
                  <a:pt x="409575" y="0"/>
                </a:lnTo>
                <a:lnTo>
                  <a:pt x="4095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r="-4365116"/>
            </a:stretch>
          </a:blipFill>
        </p:spPr>
        <p:txBody>
          <a:bodyPr/>
          <a:lstStyle/>
          <a:p>
            <a:endParaRPr lang="pt-BR" sz="14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060C345-5B6F-3A89-8DA9-E4E560824C7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114300"/>
            <a:ext cx="521637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0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D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39887" y="6858000"/>
            <a:ext cx="11571513" cy="3429000"/>
            <a:chOff x="0" y="0"/>
            <a:chExt cx="6367481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67481" cy="1913890"/>
            </a:xfrm>
            <a:custGeom>
              <a:avLst/>
              <a:gdLst/>
              <a:ahLst/>
              <a:cxnLst/>
              <a:rect l="l" t="t" r="r" b="b"/>
              <a:pathLst>
                <a:path w="6367481" h="1913890">
                  <a:moveTo>
                    <a:pt x="0" y="0"/>
                  </a:moveTo>
                  <a:lnTo>
                    <a:pt x="6367481" y="0"/>
                  </a:lnTo>
                  <a:lnTo>
                    <a:pt x="636748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Freeform 4"/>
          <p:cNvSpPr/>
          <p:nvPr/>
        </p:nvSpPr>
        <p:spPr>
          <a:xfrm>
            <a:off x="0" y="3400425"/>
            <a:ext cx="3429000" cy="3457575"/>
          </a:xfrm>
          <a:custGeom>
            <a:avLst/>
            <a:gdLst/>
            <a:ahLst/>
            <a:cxnLst/>
            <a:rect l="l" t="t" r="r" b="b"/>
            <a:pathLst>
              <a:path w="3429000" h="3457575">
                <a:moveTo>
                  <a:pt x="0" y="0"/>
                </a:moveTo>
                <a:lnTo>
                  <a:pt x="3429000" y="0"/>
                </a:lnTo>
                <a:lnTo>
                  <a:pt x="3429000" y="3457575"/>
                </a:lnTo>
                <a:lnTo>
                  <a:pt x="0" y="3457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791" r="-7159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5391" y="0"/>
            <a:ext cx="3434495" cy="3429000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391" y="-19050"/>
            <a:ext cx="3434495" cy="3429000"/>
            <a:chOff x="0" y="0"/>
            <a:chExt cx="6350000" cy="63398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>
            <a:off x="15011400" y="6846332"/>
            <a:ext cx="3276600" cy="3440668"/>
          </a:xfrm>
          <a:custGeom>
            <a:avLst/>
            <a:gdLst/>
            <a:ahLst/>
            <a:cxnLst/>
            <a:rect l="l" t="t" r="r" b="b"/>
            <a:pathLst>
              <a:path w="3450773" h="3670038">
                <a:moveTo>
                  <a:pt x="0" y="0"/>
                </a:moveTo>
                <a:lnTo>
                  <a:pt x="3450773" y="0"/>
                </a:lnTo>
                <a:lnTo>
                  <a:pt x="3450773" y="3670038"/>
                </a:lnTo>
                <a:lnTo>
                  <a:pt x="0" y="36700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1093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1" name="Group 11"/>
          <p:cNvGrpSpPr/>
          <p:nvPr/>
        </p:nvGrpSpPr>
        <p:grpSpPr>
          <a:xfrm>
            <a:off x="0" y="6858000"/>
            <a:ext cx="3429000" cy="3429000"/>
            <a:chOff x="0" y="0"/>
            <a:chExt cx="2483158" cy="248315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83158" cy="2483158"/>
            </a:xfrm>
            <a:custGeom>
              <a:avLst/>
              <a:gdLst/>
              <a:ahLst/>
              <a:cxnLst/>
              <a:rect l="l" t="t" r="r" b="b"/>
              <a:pathLst>
                <a:path w="2483158" h="2483158">
                  <a:moveTo>
                    <a:pt x="0" y="0"/>
                  </a:moveTo>
                  <a:lnTo>
                    <a:pt x="2483158" y="0"/>
                  </a:lnTo>
                  <a:lnTo>
                    <a:pt x="2483158" y="2483158"/>
                  </a:lnTo>
                  <a:lnTo>
                    <a:pt x="0" y="2483158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6858000"/>
            <a:ext cx="3429000" cy="342900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428999" y="0"/>
            <a:ext cx="3581401" cy="3409950"/>
            <a:chOff x="0" y="0"/>
            <a:chExt cx="2483158" cy="248315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3158" cy="2483158"/>
            </a:xfrm>
            <a:custGeom>
              <a:avLst/>
              <a:gdLst/>
              <a:ahLst/>
              <a:cxnLst/>
              <a:rect l="l" t="t" r="r" b="b"/>
              <a:pathLst>
                <a:path w="2483158" h="2483158">
                  <a:moveTo>
                    <a:pt x="0" y="0"/>
                  </a:moveTo>
                  <a:lnTo>
                    <a:pt x="2483158" y="0"/>
                  </a:lnTo>
                  <a:lnTo>
                    <a:pt x="2483158" y="2483158"/>
                  </a:lnTo>
                  <a:lnTo>
                    <a:pt x="0" y="2483158"/>
                  </a:lnTo>
                  <a:close/>
                </a:path>
              </a:pathLst>
            </a:custGeom>
            <a:solidFill>
              <a:srgbClr val="FDDA04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Retângulo 19">
            <a:extLst>
              <a:ext uri="{FF2B5EF4-FFF2-40B4-BE49-F238E27FC236}">
                <a16:creationId xmlns:a16="http://schemas.microsoft.com/office/drawing/2014/main" id="{F650C5CA-248B-0D52-E724-C488A7D0E6FB}"/>
              </a:ext>
            </a:extLst>
          </p:cNvPr>
          <p:cNvSpPr/>
          <p:nvPr/>
        </p:nvSpPr>
        <p:spPr>
          <a:xfrm>
            <a:off x="3810000" y="3811405"/>
            <a:ext cx="1234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6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Pesquisa e Inovação na Indústria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627DA65-A4BD-2EF3-BE78-937EAF17A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114300"/>
            <a:ext cx="5791711" cy="143827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4CBE55A5-0842-65D9-0C0C-65868DCFA22B}"/>
              </a:ext>
            </a:extLst>
          </p:cNvPr>
          <p:cNvSpPr txBox="1"/>
          <p:nvPr/>
        </p:nvSpPr>
        <p:spPr>
          <a:xfrm>
            <a:off x="4419600" y="77343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DEPAI/SETEC/MCTI</a:t>
            </a:r>
            <a:endParaRPr lang="pt-BR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>
            <a:extLst>
              <a:ext uri="{FF2B5EF4-FFF2-40B4-BE49-F238E27FC236}">
                <a16:creationId xmlns:a16="http://schemas.microsoft.com/office/drawing/2014/main" id="{1D91B231-A09F-EBEF-FAAA-495CF7E77AB3}"/>
              </a:ext>
            </a:extLst>
          </p:cNvPr>
          <p:cNvGrpSpPr/>
          <p:nvPr/>
        </p:nvGrpSpPr>
        <p:grpSpPr>
          <a:xfrm>
            <a:off x="13655731" y="2095500"/>
            <a:ext cx="3640105" cy="4468409"/>
            <a:chOff x="0" y="0"/>
            <a:chExt cx="1913890" cy="1913890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A780211B-DE92-D429-3532-529EBF4D2F87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B8912D5A-0B0C-65B0-2987-CA76C54D5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4"/>
          <a:stretch>
            <a:fillRect/>
          </a:stretch>
        </p:blipFill>
        <p:spPr>
          <a:xfrm>
            <a:off x="1314981" y="1714500"/>
            <a:ext cx="10950328" cy="8305800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CBB4E500-76BB-E429-9822-99E9C5C964A6}"/>
              </a:ext>
            </a:extLst>
          </p:cNvPr>
          <p:cNvGrpSpPr/>
          <p:nvPr/>
        </p:nvGrpSpPr>
        <p:grpSpPr>
          <a:xfrm>
            <a:off x="13246316" y="2525296"/>
            <a:ext cx="4487139" cy="3608815"/>
            <a:chOff x="12649200" y="4019037"/>
            <a:chExt cx="4604667" cy="119569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2A62D639-1F05-66E7-AFFF-7E0B36C9B373}"/>
                </a:ext>
              </a:extLst>
            </p:cNvPr>
            <p:cNvSpPr/>
            <p:nvPr/>
          </p:nvSpPr>
          <p:spPr>
            <a:xfrm>
              <a:off x="12834267" y="4449924"/>
              <a:ext cx="4419600" cy="764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600" b="1" dirty="0"/>
                <a:t>Aumento anual médio na participação das empresas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643D3545-6BC8-DBD0-168D-48FCE403C314}"/>
                </a:ext>
              </a:extLst>
            </p:cNvPr>
            <p:cNvSpPr/>
            <p:nvPr/>
          </p:nvSpPr>
          <p:spPr>
            <a:xfrm>
              <a:off x="12649200" y="4019037"/>
              <a:ext cx="4419600" cy="412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7500" b="1" dirty="0"/>
                <a:t>~ 25%</a:t>
              </a:r>
            </a:p>
          </p:txBody>
        </p:sp>
      </p:grpSp>
      <p:sp>
        <p:nvSpPr>
          <p:cNvPr id="19" name="Google Shape;499;p18">
            <a:extLst>
              <a:ext uri="{FF2B5EF4-FFF2-40B4-BE49-F238E27FC236}">
                <a16:creationId xmlns:a16="http://schemas.microsoft.com/office/drawing/2014/main" id="{14DFC98A-C593-B5CD-32DD-E3337721500A}"/>
              </a:ext>
            </a:extLst>
          </p:cNvPr>
          <p:cNvSpPr txBox="1">
            <a:spLocks/>
          </p:cNvSpPr>
          <p:nvPr/>
        </p:nvSpPr>
        <p:spPr>
          <a:xfrm>
            <a:off x="1524000" y="266700"/>
            <a:ext cx="10287000" cy="15234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1" vert="horz" wrap="square" lIns="205707" tIns="205707" rIns="205707" bIns="205707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>
                <a:solidFill>
                  <a:srgbClr val="004AAD"/>
                </a:solidFill>
                <a:latin typeface="Poppins Bold"/>
                <a:cs typeface="Poppins Bold"/>
              </a:rPr>
              <a:t>Lei do Bem em 2025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A92BFE7-1A33-223F-1496-51661F6350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9" t="8424" r="20000" b="11482"/>
          <a:stretch>
            <a:fillRect/>
          </a:stretch>
        </p:blipFill>
        <p:spPr>
          <a:xfrm>
            <a:off x="15715712" y="8054518"/>
            <a:ext cx="2017743" cy="148706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6181B95-43CE-9757-1C29-A03BDD243CCF}"/>
              </a:ext>
            </a:extLst>
          </p:cNvPr>
          <p:cNvGrpSpPr/>
          <p:nvPr/>
        </p:nvGrpSpPr>
        <p:grpSpPr>
          <a:xfrm>
            <a:off x="15232610" y="7200028"/>
            <a:ext cx="3055388" cy="3055388"/>
            <a:chOff x="0" y="0"/>
            <a:chExt cx="6350000" cy="6350000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C4240BF-D623-0688-F301-5B3249E89E7C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BEDA6B15-9F79-4DD4-4C24-87955EA263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9" t="8424" r="20000" b="11482"/>
          <a:stretch>
            <a:fillRect/>
          </a:stretch>
        </p:blipFill>
        <p:spPr>
          <a:xfrm>
            <a:off x="15751432" y="8012790"/>
            <a:ext cx="2017743" cy="14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4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7">
            <a:extLst>
              <a:ext uri="{FF2B5EF4-FFF2-40B4-BE49-F238E27FC236}">
                <a16:creationId xmlns:a16="http://schemas.microsoft.com/office/drawing/2014/main" id="{5D3BC57D-3CF1-E3CE-376F-B753665B7575}"/>
              </a:ext>
            </a:extLst>
          </p:cNvPr>
          <p:cNvGrpSpPr/>
          <p:nvPr/>
        </p:nvGrpSpPr>
        <p:grpSpPr>
          <a:xfrm>
            <a:off x="15474996" y="7200899"/>
            <a:ext cx="2813004" cy="3080657"/>
            <a:chOff x="0" y="0"/>
            <a:chExt cx="6350000" cy="6350000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9F015ED2-4153-E9AD-8902-5074423474E1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83EFF"/>
            </a:solidFill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2" name="TextBox 4">
            <a:extLst>
              <a:ext uri="{FF2B5EF4-FFF2-40B4-BE49-F238E27FC236}">
                <a16:creationId xmlns:a16="http://schemas.microsoft.com/office/drawing/2014/main" id="{D6853F1F-A279-5EC8-AE06-F4F85D78C1F2}"/>
              </a:ext>
            </a:extLst>
          </p:cNvPr>
          <p:cNvSpPr txBox="1"/>
          <p:nvPr/>
        </p:nvSpPr>
        <p:spPr>
          <a:xfrm>
            <a:off x="791950" y="571421"/>
            <a:ext cx="12115800" cy="1899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0">
              <a:lnSpc>
                <a:spcPts val="784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5600" b="1" dirty="0">
                <a:solidFill>
                  <a:srgbClr val="013C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Valor de Investimento do setor Industrial</a:t>
            </a:r>
          </a:p>
        </p:txBody>
      </p:sp>
      <p:grpSp>
        <p:nvGrpSpPr>
          <p:cNvPr id="33" name="Group 5">
            <a:extLst>
              <a:ext uri="{FF2B5EF4-FFF2-40B4-BE49-F238E27FC236}">
                <a16:creationId xmlns:a16="http://schemas.microsoft.com/office/drawing/2014/main" id="{559D10B6-DE58-2E77-CA6C-65243EC58147}"/>
              </a:ext>
            </a:extLst>
          </p:cNvPr>
          <p:cNvGrpSpPr/>
          <p:nvPr/>
        </p:nvGrpSpPr>
        <p:grpSpPr>
          <a:xfrm rot="-5400000">
            <a:off x="15427752" y="3982785"/>
            <a:ext cx="3434496" cy="2286000"/>
            <a:chOff x="0" y="0"/>
            <a:chExt cx="6350000" cy="6339840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3EF3F894-C2B4-2D22-08C9-DA2AC7A9E9A5}"/>
                </a:ext>
              </a:extLst>
            </p:cNvPr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A06DC49B-1E24-C080-A4ED-DF1058E728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9" t="8424" r="20000" b="11482"/>
          <a:stretch>
            <a:fillRect/>
          </a:stretch>
        </p:blipFill>
        <p:spPr>
          <a:xfrm>
            <a:off x="15872626" y="7886700"/>
            <a:ext cx="2017743" cy="1487068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8DE9B1D-E20F-154F-1BFF-7A2DA91A23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110581"/>
              </p:ext>
            </p:extLst>
          </p:nvPr>
        </p:nvGraphicFramePr>
        <p:xfrm>
          <a:off x="1600200" y="3162300"/>
          <a:ext cx="11307550" cy="571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5330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097CF-02C0-506C-708A-F8F10FE6F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4F3C72FF-833E-5B7D-A1CB-6CED5B4BD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44" y="211129"/>
            <a:ext cx="4180186" cy="7357126"/>
          </a:xfrm>
          <a:prstGeom prst="rect">
            <a:avLst/>
          </a:prstGeom>
        </p:spPr>
      </p:pic>
      <p:grpSp>
        <p:nvGrpSpPr>
          <p:cNvPr id="15" name="Group 10">
            <a:extLst>
              <a:ext uri="{FF2B5EF4-FFF2-40B4-BE49-F238E27FC236}">
                <a16:creationId xmlns:a16="http://schemas.microsoft.com/office/drawing/2014/main" id="{4BF1A8EA-EB38-B5DB-7A0C-E905DDD42CBF}"/>
              </a:ext>
            </a:extLst>
          </p:cNvPr>
          <p:cNvGrpSpPr/>
          <p:nvPr/>
        </p:nvGrpSpPr>
        <p:grpSpPr>
          <a:xfrm>
            <a:off x="4729712" y="889948"/>
            <a:ext cx="2456252" cy="2737052"/>
            <a:chOff x="0" y="0"/>
            <a:chExt cx="1913890" cy="1913890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D18DE712-929C-2CA1-15F2-598D31E978A6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51A7824-22FE-6B14-E567-9EBDCA278517}"/>
              </a:ext>
            </a:extLst>
          </p:cNvPr>
          <p:cNvGrpSpPr/>
          <p:nvPr/>
        </p:nvGrpSpPr>
        <p:grpSpPr>
          <a:xfrm>
            <a:off x="4143276" y="876300"/>
            <a:ext cx="3629124" cy="2750700"/>
            <a:chOff x="12249801" y="3922607"/>
            <a:chExt cx="4419600" cy="911379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6724017D-FDD7-000E-D549-922E4AA3679A}"/>
                </a:ext>
              </a:extLst>
            </p:cNvPr>
            <p:cNvSpPr/>
            <p:nvPr/>
          </p:nvSpPr>
          <p:spPr>
            <a:xfrm>
              <a:off x="12963971" y="4375101"/>
              <a:ext cx="2991259" cy="458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800" b="1" dirty="0">
                  <a:solidFill>
                    <a:srgbClr val="FF0000"/>
                  </a:solidFill>
                </a:rPr>
                <a:t>1.885</a:t>
              </a:r>
            </a:p>
            <a:p>
              <a:pPr algn="ctr"/>
              <a:r>
                <a:rPr lang="pt-BR" sz="2800" b="1" dirty="0"/>
                <a:t>Empresas do Setor Industrial</a:t>
              </a: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B46C378-1B62-92CC-050D-D3033A7EA344}"/>
                </a:ext>
              </a:extLst>
            </p:cNvPr>
            <p:cNvSpPr/>
            <p:nvPr/>
          </p:nvSpPr>
          <p:spPr>
            <a:xfrm>
              <a:off x="12249801" y="3922607"/>
              <a:ext cx="4419600" cy="412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7500" b="1" dirty="0"/>
                <a:t>44 %</a:t>
              </a:r>
            </a:p>
          </p:txBody>
        </p:sp>
      </p:grp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2CD81FD8-6E49-C335-A439-32431223F5BC}"/>
              </a:ext>
            </a:extLst>
          </p:cNvPr>
          <p:cNvSpPr/>
          <p:nvPr/>
        </p:nvSpPr>
        <p:spPr>
          <a:xfrm>
            <a:off x="4290364" y="1956748"/>
            <a:ext cx="590289" cy="762000"/>
          </a:xfrm>
          <a:prstGeom prst="rightArrow">
            <a:avLst/>
          </a:prstGeom>
          <a:solidFill>
            <a:srgbClr val="FFD1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1B77C9D-0F40-2F38-AC7C-C857E34F7939}"/>
              </a:ext>
            </a:extLst>
          </p:cNvPr>
          <p:cNvSpPr txBox="1"/>
          <p:nvPr/>
        </p:nvSpPr>
        <p:spPr>
          <a:xfrm>
            <a:off x="9099047" y="1430530"/>
            <a:ext cx="9144000" cy="1884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lnSpc>
                <a:spcPct val="120000"/>
              </a:lnSpc>
            </a:pPr>
            <a:r>
              <a:rPr lang="pt-BR" sz="3600" b="1" dirty="0">
                <a:solidFill>
                  <a:srgbClr val="013C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Porte das Empresas do setor Industrial na Lei do Bem – </a:t>
            </a:r>
          </a:p>
          <a:p>
            <a:pPr algn="ctr">
              <a:lnSpc>
                <a:spcPct val="120000"/>
              </a:lnSpc>
            </a:pPr>
            <a:r>
              <a:rPr lang="pt-BR" sz="2800" b="1" dirty="0">
                <a:solidFill>
                  <a:srgbClr val="013C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Ano-Base 2024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B1CD06E-10FE-4905-F43A-0416F25209BF}"/>
              </a:ext>
            </a:extLst>
          </p:cNvPr>
          <p:cNvGrpSpPr/>
          <p:nvPr/>
        </p:nvGrpSpPr>
        <p:grpSpPr>
          <a:xfrm>
            <a:off x="9067800" y="3390900"/>
            <a:ext cx="7810408" cy="5224751"/>
            <a:chOff x="8534400" y="3457569"/>
            <a:chExt cx="7810408" cy="5224751"/>
          </a:xfrm>
        </p:grpSpPr>
        <p:graphicFrame>
          <p:nvGraphicFramePr>
            <p:cNvPr id="26" name="Gráfico 25">
              <a:extLst>
                <a:ext uri="{FF2B5EF4-FFF2-40B4-BE49-F238E27FC236}">
                  <a16:creationId xmlns:a16="http://schemas.microsoft.com/office/drawing/2014/main" id="{B3968F09-F1F5-1EC5-B339-517506838CF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09812611"/>
                </p:ext>
              </p:extLst>
            </p:nvPr>
          </p:nvGraphicFramePr>
          <p:xfrm>
            <a:off x="8534400" y="3457569"/>
            <a:ext cx="7810408" cy="52247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9" name="Conector: Angulado 28">
              <a:extLst>
                <a:ext uri="{FF2B5EF4-FFF2-40B4-BE49-F238E27FC236}">
                  <a16:creationId xmlns:a16="http://schemas.microsoft.com/office/drawing/2014/main" id="{FBC5848D-5D1E-F99D-5433-C48DE58A97F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2558716" y="4167188"/>
              <a:ext cx="333373" cy="152397"/>
            </a:xfrm>
            <a:prstGeom prst="bentConnector3">
              <a:avLst>
                <a:gd name="adj1" fmla="val -3220"/>
              </a:avLst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id="{B4A1B614-CDA8-6580-A103-0E5417A2C997}"/>
              </a:ext>
            </a:extLst>
          </p:cNvPr>
          <p:cNvGrpSpPr/>
          <p:nvPr/>
        </p:nvGrpSpPr>
        <p:grpSpPr>
          <a:xfrm>
            <a:off x="15474996" y="7200899"/>
            <a:ext cx="2813004" cy="3080657"/>
            <a:chOff x="0" y="0"/>
            <a:chExt cx="6350000" cy="6350000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2D73CDAE-B04A-5369-4DAE-3C29979FCB65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83EFF"/>
            </a:solidFill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5DEDC73B-E61F-F4EE-FC3E-92C285CFDA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9" t="8424" r="20000" b="11482"/>
          <a:stretch>
            <a:fillRect/>
          </a:stretch>
        </p:blipFill>
        <p:spPr>
          <a:xfrm>
            <a:off x="15872626" y="7886700"/>
            <a:ext cx="2017743" cy="1487068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BFC6F251-3650-9147-079B-47981601D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287079"/>
              </p:ext>
            </p:extLst>
          </p:nvPr>
        </p:nvGraphicFramePr>
        <p:xfrm>
          <a:off x="4902200" y="4511722"/>
          <a:ext cx="3860618" cy="317563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42066">
                  <a:extLst>
                    <a:ext uri="{9D8B030D-6E8A-4147-A177-3AD203B41FA5}">
                      <a16:colId xmlns:a16="http://schemas.microsoft.com/office/drawing/2014/main" val="1650038055"/>
                    </a:ext>
                  </a:extLst>
                </a:gridCol>
                <a:gridCol w="1312610">
                  <a:extLst>
                    <a:ext uri="{9D8B030D-6E8A-4147-A177-3AD203B41FA5}">
                      <a16:colId xmlns:a16="http://schemas.microsoft.com/office/drawing/2014/main" val="2520606153"/>
                    </a:ext>
                  </a:extLst>
                </a:gridCol>
                <a:gridCol w="705942">
                  <a:extLst>
                    <a:ext uri="{9D8B030D-6E8A-4147-A177-3AD203B41FA5}">
                      <a16:colId xmlns:a16="http://schemas.microsoft.com/office/drawing/2014/main" val="4055235101"/>
                    </a:ext>
                  </a:extLst>
                </a:gridCol>
              </a:tblGrid>
              <a:tr h="428625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800" b="1" u="none" strike="noStrike" dirty="0">
                          <a:effectLst/>
                        </a:rPr>
                        <a:t>Quantidade de Empresas por Região</a:t>
                      </a:r>
                      <a:endParaRPr lang="pt-BR" sz="28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50317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800" b="1" u="none" strike="noStrike">
                          <a:effectLst/>
                        </a:rPr>
                        <a:t>Região</a:t>
                      </a:r>
                      <a:endParaRPr lang="pt-BR" sz="28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800" b="1" u="none" strike="noStrike" dirty="0">
                          <a:effectLst/>
                        </a:rPr>
                        <a:t>Quant.</a:t>
                      </a:r>
                      <a:endParaRPr lang="pt-BR" sz="28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800" b="1" u="none" strike="noStrike" dirty="0">
                          <a:effectLst/>
                        </a:rPr>
                        <a:t>%</a:t>
                      </a:r>
                      <a:endParaRPr lang="pt-BR" sz="28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4918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400" u="none" strike="noStrike">
                          <a:effectLst/>
                        </a:rPr>
                        <a:t>Sudeste</a:t>
                      </a:r>
                      <a:endParaRPr lang="pt-BR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400" u="none" strike="noStrike">
                          <a:effectLst/>
                        </a:rPr>
                        <a:t>972</a:t>
                      </a:r>
                      <a:endParaRPr lang="pt-BR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400" u="none" strike="noStrike">
                          <a:effectLst/>
                        </a:rPr>
                        <a:t>52%</a:t>
                      </a:r>
                      <a:endParaRPr lang="pt-BR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23158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400" u="none" strike="noStrike">
                          <a:effectLst/>
                        </a:rPr>
                        <a:t>Sul</a:t>
                      </a:r>
                      <a:endParaRPr lang="pt-BR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400" u="none" strike="noStrike">
                          <a:effectLst/>
                        </a:rPr>
                        <a:t>726</a:t>
                      </a:r>
                      <a:endParaRPr lang="pt-BR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400" u="none" strike="noStrike">
                          <a:effectLst/>
                        </a:rPr>
                        <a:t>39%</a:t>
                      </a:r>
                      <a:endParaRPr lang="pt-BR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11897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400" u="none" strike="noStrike">
                          <a:effectLst/>
                        </a:rPr>
                        <a:t>Centro-Oeste</a:t>
                      </a:r>
                      <a:endParaRPr lang="pt-BR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400" u="none" strike="noStrike">
                          <a:effectLst/>
                        </a:rPr>
                        <a:t>59</a:t>
                      </a:r>
                      <a:endParaRPr lang="pt-BR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400" u="none" strike="noStrike">
                          <a:effectLst/>
                        </a:rPr>
                        <a:t>3%</a:t>
                      </a:r>
                      <a:endParaRPr lang="pt-BR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30689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400" u="none" strike="noStrike">
                          <a:effectLst/>
                        </a:rPr>
                        <a:t>Nordeste</a:t>
                      </a:r>
                      <a:endParaRPr lang="pt-BR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400" u="none" strike="noStrike">
                          <a:effectLst/>
                        </a:rPr>
                        <a:t>79</a:t>
                      </a:r>
                      <a:endParaRPr lang="pt-BR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400" u="none" strike="noStrike">
                          <a:effectLst/>
                        </a:rPr>
                        <a:t>4%</a:t>
                      </a:r>
                      <a:endParaRPr lang="pt-BR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1986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2400" u="none" strike="noStrike">
                          <a:effectLst/>
                        </a:rPr>
                        <a:t>Norte</a:t>
                      </a:r>
                      <a:endParaRPr lang="pt-BR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400" u="none" strike="noStrike">
                          <a:effectLst/>
                        </a:rPr>
                        <a:t>49</a:t>
                      </a:r>
                      <a:endParaRPr lang="pt-BR" sz="24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400" u="none" strike="noStrike" dirty="0">
                          <a:effectLst/>
                        </a:rPr>
                        <a:t>3%</a:t>
                      </a:r>
                      <a:endParaRPr lang="pt-BR" sz="24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9897566"/>
                  </a:ext>
                </a:extLst>
              </a:tr>
            </a:tbl>
          </a:graphicData>
        </a:graphic>
      </p:graphicFrame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01EBEA7-7CEA-4760-A3B8-AAB991CBCAAF}"/>
              </a:ext>
            </a:extLst>
          </p:cNvPr>
          <p:cNvCxnSpPr/>
          <p:nvPr/>
        </p:nvCxnSpPr>
        <p:spPr>
          <a:xfrm>
            <a:off x="9296400" y="12175"/>
            <a:ext cx="0" cy="10281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EF77E0EB-757F-B797-7BDD-F8E0383C2B67}"/>
              </a:ext>
            </a:extLst>
          </p:cNvPr>
          <p:cNvSpPr/>
          <p:nvPr/>
        </p:nvSpPr>
        <p:spPr>
          <a:xfrm>
            <a:off x="5791200" y="3627000"/>
            <a:ext cx="961161" cy="906900"/>
          </a:xfrm>
          <a:prstGeom prst="downArrow">
            <a:avLst/>
          </a:prstGeom>
          <a:solidFill>
            <a:srgbClr val="FFD1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05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4">
            <a:extLst>
              <a:ext uri="{FF2B5EF4-FFF2-40B4-BE49-F238E27FC236}">
                <a16:creationId xmlns:a16="http://schemas.microsoft.com/office/drawing/2014/main" id="{1489CDA7-2300-7A62-6A6D-5100631E7EFF}"/>
              </a:ext>
            </a:extLst>
          </p:cNvPr>
          <p:cNvSpPr txBox="1"/>
          <p:nvPr/>
        </p:nvSpPr>
        <p:spPr>
          <a:xfrm>
            <a:off x="988325" y="266700"/>
            <a:ext cx="13775871" cy="845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0">
              <a:lnSpc>
                <a:spcPts val="784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600" b="1" dirty="0">
                <a:solidFill>
                  <a:srgbClr val="013C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Atividades Econômicas (Seções CNAE 2.0)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AFF4374-D7A5-3DE8-D4F3-B098282CF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9" t="8424" r="20000" b="11482"/>
          <a:stretch>
            <a:fillRect/>
          </a:stretch>
        </p:blipFill>
        <p:spPr>
          <a:xfrm>
            <a:off x="15727856" y="7943361"/>
            <a:ext cx="2017743" cy="1487068"/>
          </a:xfrm>
          <a:prstGeom prst="rect">
            <a:avLst/>
          </a:prstGeom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D64D400D-6E80-EB39-B809-02F0C7F76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87303"/>
              </p:ext>
            </p:extLst>
          </p:nvPr>
        </p:nvGraphicFramePr>
        <p:xfrm>
          <a:off x="542401" y="1930710"/>
          <a:ext cx="6629400" cy="74111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44152">
                  <a:extLst>
                    <a:ext uri="{9D8B030D-6E8A-4147-A177-3AD203B41FA5}">
                      <a16:colId xmlns:a16="http://schemas.microsoft.com/office/drawing/2014/main" val="2681972273"/>
                    </a:ext>
                  </a:extLst>
                </a:gridCol>
                <a:gridCol w="1385248">
                  <a:extLst>
                    <a:ext uri="{9D8B030D-6E8A-4147-A177-3AD203B41FA5}">
                      <a16:colId xmlns:a16="http://schemas.microsoft.com/office/drawing/2014/main" val="1365849198"/>
                    </a:ext>
                  </a:extLst>
                </a:gridCol>
              </a:tblGrid>
              <a:tr h="67608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1" u="none" strike="noStrike" dirty="0">
                          <a:effectLst/>
                        </a:rPr>
                        <a:t>Atividades Econômicas (Seções CNAE 2.0)</a:t>
                      </a:r>
                      <a:endParaRPr lang="pt-BR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1" u="none" strike="noStrike" dirty="0">
                          <a:effectLst/>
                        </a:rPr>
                        <a:t>Participação (%)</a:t>
                      </a:r>
                      <a:endParaRPr lang="pt-BR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333260"/>
                  </a:ext>
                </a:extLst>
              </a:tr>
              <a:tr h="2949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Indústrias de transformação</a:t>
                      </a:r>
                      <a:endParaRPr lang="pt-BR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43,30%</a:t>
                      </a:r>
                      <a:endParaRPr lang="pt-BR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5230103"/>
                  </a:ext>
                </a:extLst>
              </a:tr>
              <a:tr h="2949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Informação e comunicação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17,32%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8470510"/>
                  </a:ext>
                </a:extLst>
              </a:tr>
              <a:tr h="5800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Comércio; reparação de veículos automotores e motocicletas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10,09%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1434090"/>
                  </a:ext>
                </a:extLst>
              </a:tr>
              <a:tr h="5800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Atividades financeiras, de seguros e serviços relacionados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7,30%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0702478"/>
                  </a:ext>
                </a:extLst>
              </a:tr>
              <a:tr h="5800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Atividades administrativas e serviços complementares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4,62%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5172493"/>
                  </a:ext>
                </a:extLst>
              </a:tr>
              <a:tr h="2949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Atividades profissionais, científicas e técnicas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4,18%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6893436"/>
                  </a:ext>
                </a:extLst>
              </a:tr>
              <a:tr h="2949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Transporte, armazenagem e correio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3,15%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4991791"/>
                  </a:ext>
                </a:extLst>
              </a:tr>
              <a:tr h="2949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Eletricidade e gás</a:t>
                      </a:r>
                      <a:endParaRPr lang="pt-BR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2,89%</a:t>
                      </a:r>
                      <a:endParaRPr lang="pt-BR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6600853"/>
                  </a:ext>
                </a:extLst>
              </a:tr>
              <a:tr h="5800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Água, esgoto, atividades de gestão de resíduos e descontaminação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1,60%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8397700"/>
                  </a:ext>
                </a:extLst>
              </a:tr>
              <a:tr h="2949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Construção</a:t>
                      </a:r>
                      <a:endParaRPr lang="pt-BR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1,45%</a:t>
                      </a:r>
                      <a:endParaRPr lang="pt-BR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0174335"/>
                  </a:ext>
                </a:extLst>
              </a:tr>
              <a:tr h="2949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Indústrias extrativas</a:t>
                      </a:r>
                      <a:endParaRPr lang="pt-BR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1,42%</a:t>
                      </a:r>
                      <a:endParaRPr lang="pt-BR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4943524"/>
                  </a:ext>
                </a:extLst>
              </a:tr>
              <a:tr h="5800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Agricultura, pecuária, produção florestal, pesca e aquicultura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1,16%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2803581"/>
                  </a:ext>
                </a:extLst>
              </a:tr>
              <a:tr h="2949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Saúde humana e serviços sociais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0,72%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0408339"/>
                  </a:ext>
                </a:extLst>
              </a:tr>
              <a:tr h="2949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Educação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0,54%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0596276"/>
                  </a:ext>
                </a:extLst>
              </a:tr>
              <a:tr h="2949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Alojamento e alimentação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0,13%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9986662"/>
                  </a:ext>
                </a:extLst>
              </a:tr>
              <a:tr h="2949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Atividades imobiliárias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0,08%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0761885"/>
                  </a:ext>
                </a:extLst>
              </a:tr>
              <a:tr h="2949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 dirty="0">
                          <a:effectLst/>
                        </a:rPr>
                        <a:t>Outras atividades de serviços</a:t>
                      </a:r>
                      <a:endParaRPr lang="pt-BR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0,05%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7550592"/>
                  </a:ext>
                </a:extLst>
              </a:tr>
              <a:tr h="2949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>
                          <a:effectLst/>
                        </a:rPr>
                        <a:t>Total Geral</a:t>
                      </a:r>
                      <a:endParaRPr lang="pt-BR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 dirty="0">
                          <a:effectLst/>
                        </a:rPr>
                        <a:t>100,00%</a:t>
                      </a:r>
                      <a:endParaRPr lang="pt-BR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0161576"/>
                  </a:ext>
                </a:extLst>
              </a:tr>
            </a:tbl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016772"/>
              </p:ext>
            </p:extLst>
          </p:nvPr>
        </p:nvGraphicFramePr>
        <p:xfrm>
          <a:off x="7467600" y="1870198"/>
          <a:ext cx="12782550" cy="8531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7821CE-545E-C73D-D393-8B6CF7FC830F}"/>
              </a:ext>
            </a:extLst>
          </p:cNvPr>
          <p:cNvSpPr txBox="1"/>
          <p:nvPr/>
        </p:nvSpPr>
        <p:spPr>
          <a:xfrm>
            <a:off x="874594" y="1112637"/>
            <a:ext cx="10126638" cy="389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800" b="1" dirty="0">
                <a:solidFill>
                  <a:srgbClr val="013C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Ano-Base 2023</a:t>
            </a:r>
          </a:p>
        </p:txBody>
      </p:sp>
    </p:spTree>
    <p:extLst>
      <p:ext uri="{BB962C8B-B14F-4D97-AF65-F5344CB8AC3E}">
        <p14:creationId xmlns:p14="http://schemas.microsoft.com/office/powerpoint/2010/main" val="29159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312583"/>
            <a:ext cx="18288000" cy="2974418"/>
            <a:chOff x="0" y="0"/>
            <a:chExt cx="1176742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67420" cy="1913890"/>
            </a:xfrm>
            <a:custGeom>
              <a:avLst/>
              <a:gdLst/>
              <a:ahLst/>
              <a:cxnLst/>
              <a:rect l="l" t="t" r="r" b="b"/>
              <a:pathLst>
                <a:path w="11767420" h="1913890">
                  <a:moveTo>
                    <a:pt x="0" y="0"/>
                  </a:moveTo>
                  <a:lnTo>
                    <a:pt x="11767420" y="0"/>
                  </a:lnTo>
                  <a:lnTo>
                    <a:pt x="1176742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313583" y="7312583"/>
            <a:ext cx="2974418" cy="2974418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266826" y="5023175"/>
            <a:ext cx="441582" cy="434356"/>
          </a:xfrm>
          <a:custGeom>
            <a:avLst/>
            <a:gdLst/>
            <a:ahLst/>
            <a:cxnLst/>
            <a:rect l="l" t="t" r="r" b="b"/>
            <a:pathLst>
              <a:path w="441581" h="434356">
                <a:moveTo>
                  <a:pt x="0" y="0"/>
                </a:moveTo>
                <a:lnTo>
                  <a:pt x="441581" y="0"/>
                </a:lnTo>
                <a:lnTo>
                  <a:pt x="441581" y="434356"/>
                </a:lnTo>
                <a:lnTo>
                  <a:pt x="0" y="434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66825" y="5856651"/>
            <a:ext cx="487104" cy="487104"/>
          </a:xfrm>
          <a:custGeom>
            <a:avLst/>
            <a:gdLst/>
            <a:ahLst/>
            <a:cxnLst/>
            <a:rect l="l" t="t" r="r" b="b"/>
            <a:pathLst>
              <a:path w="487103" h="487103">
                <a:moveTo>
                  <a:pt x="0" y="0"/>
                </a:moveTo>
                <a:lnTo>
                  <a:pt x="487103" y="0"/>
                </a:lnTo>
                <a:lnTo>
                  <a:pt x="487103" y="487104"/>
                </a:lnTo>
                <a:lnTo>
                  <a:pt x="0" y="4871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55825" y="1326783"/>
            <a:ext cx="6596800" cy="67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500" dirty="0">
                <a:solidFill>
                  <a:srgbClr val="FFFFFF"/>
                </a:solidFill>
                <a:latin typeface="Libre Franklin Bold"/>
                <a:cs typeface="Arial"/>
                <a:sym typeface="Arial"/>
              </a:rPr>
              <a:t>Obrigado!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55825" y="2524797"/>
            <a:ext cx="14157758" cy="1962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3500" dirty="0" err="1">
                <a:solidFill>
                  <a:srgbClr val="FFFFFF"/>
                </a:solidFill>
                <a:latin typeface="Libre Franklin Bold"/>
                <a:cs typeface="Arial"/>
                <a:sym typeface="Arial"/>
              </a:rPr>
              <a:t>Hideraldo</a:t>
            </a:r>
            <a:r>
              <a:rPr lang="en-US" sz="3500" dirty="0">
                <a:solidFill>
                  <a:srgbClr val="FFFFFF"/>
                </a:solidFill>
                <a:latin typeface="Libre Franklin Bold"/>
                <a:cs typeface="Arial"/>
                <a:sym typeface="Arial"/>
              </a:rPr>
              <a:t> Luiz de Almeida</a:t>
            </a:r>
          </a:p>
          <a:p>
            <a:pPr>
              <a:lnSpc>
                <a:spcPts val="3920"/>
              </a:lnSpc>
            </a:pPr>
            <a:r>
              <a:rPr lang="pt-BR" sz="2400" dirty="0">
                <a:solidFill>
                  <a:srgbClr val="FFFFFF"/>
                </a:solidFill>
                <a:latin typeface="Libre Franklin Bold"/>
                <a:cs typeface="Arial"/>
                <a:sym typeface="Arial"/>
              </a:rPr>
              <a:t>Diretor do Departamento de Apoio aos Ecossistemas de Inovação da Secretaria de Desenvolvimento Tecnológico e Inovação do Ministério da Ciência, Tecnologia e Inovação  – DEPAI</a:t>
            </a:r>
            <a:endParaRPr lang="en-US" sz="2400" dirty="0">
              <a:solidFill>
                <a:srgbClr val="FFFFFF"/>
              </a:solidFill>
              <a:latin typeface="Libre Franklin Bold"/>
              <a:cs typeface="Arial"/>
              <a:sym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25870" y="4991100"/>
            <a:ext cx="8970730" cy="41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Questrial"/>
                <a:cs typeface="Arial"/>
                <a:sym typeface="Arial"/>
              </a:rPr>
              <a:t>depai@mcti.gov.br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22426" y="5921479"/>
            <a:ext cx="8970730" cy="41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Questrial"/>
                <a:cs typeface="Arial"/>
                <a:sym typeface="Arial"/>
              </a:rPr>
              <a:t>+55 61 2033-7810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7401" y="7312583"/>
            <a:ext cx="2974418" cy="297441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967017" y="7340581"/>
            <a:ext cx="2974418" cy="2918422"/>
            <a:chOff x="0" y="0"/>
            <a:chExt cx="5508181" cy="540448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508180" cy="5404485"/>
            </a:xfrm>
            <a:custGeom>
              <a:avLst/>
              <a:gdLst/>
              <a:ahLst/>
              <a:cxnLst/>
              <a:rect l="l" t="t" r="r" b="b"/>
              <a:pathLst>
                <a:path w="5508180" h="5404485">
                  <a:moveTo>
                    <a:pt x="5508180" y="5404485"/>
                  </a:moveTo>
                  <a:lnTo>
                    <a:pt x="0" y="5404485"/>
                  </a:lnTo>
                  <a:lnTo>
                    <a:pt x="0" y="0"/>
                  </a:lnTo>
                  <a:lnTo>
                    <a:pt x="5508180" y="5404485"/>
                  </a:lnTo>
                  <a:close/>
                </a:path>
              </a:pathLst>
            </a:custGeom>
            <a:solidFill>
              <a:srgbClr val="FDDA04"/>
            </a:solidFill>
          </p:spPr>
          <p:txBody>
            <a:bodyPr/>
            <a:lstStyle/>
            <a:p>
              <a:endParaRPr lang="pt-BR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TEC PADRÃO" id="{0F491CAB-4DAF-4A34-9A88-D8846DF72D11}" vid="{BF321FBC-B1DC-401D-A3C5-52F3D81278CD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TEC PADRÃO" id="{0F491CAB-4DAF-4A34-9A88-D8846DF72D11}" vid="{75B84960-AFFE-40EA-92A6-51EB3B9947CE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TEC PADRÃO" id="{0F491CAB-4DAF-4A34-9A88-D8846DF72D11}" vid="{75B84960-AFFE-40EA-92A6-51EB3B9947CE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TEC PADRÃO" id="{0F491CAB-4DAF-4A34-9A88-D8846DF72D11}" vid="{BF321FBC-B1DC-401D-A3C5-52F3D81278CD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D3DC0AFA5F365409AC94D4E33D66A90" ma:contentTypeVersion="14" ma:contentTypeDescription="Crie um novo documento." ma:contentTypeScope="" ma:versionID="96401c06b4ce69e32ea8780dc1b2d9ca">
  <xsd:schema xmlns:xsd="http://www.w3.org/2001/XMLSchema" xmlns:xs="http://www.w3.org/2001/XMLSchema" xmlns:p="http://schemas.microsoft.com/office/2006/metadata/properties" xmlns:ns2="65c3da86-9ecc-4788-90f4-77b0ed5eca1d" xmlns:ns3="f1a1b4cd-c6ba-4df7-a47f-7c59c3e3b68e" targetNamespace="http://schemas.microsoft.com/office/2006/metadata/properties" ma:root="true" ma:fieldsID="4b90855d9b029c837d360e1613de27d0" ns2:_="" ns3:_="">
    <xsd:import namespace="65c3da86-9ecc-4788-90f4-77b0ed5eca1d"/>
    <xsd:import namespace="f1a1b4cd-c6ba-4df7-a47f-7c59c3e3b6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c3da86-9ecc-4788-90f4-77b0ed5eca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Marcações de imagem" ma:readOnly="false" ma:fieldId="{5cf76f15-5ced-4ddc-b409-7134ff3c332f}" ma:taxonomyMulti="true" ma:sspId="d2bda3a4-2e47-4d17-9188-24fd44e025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1b4cd-c6ba-4df7-a47f-7c59c3e3b68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6b84d11-ccfb-4467-b5ba-8c26293716c9}" ma:internalName="TaxCatchAll" ma:showField="CatchAllData" ma:web="f1a1b4cd-c6ba-4df7-a47f-7c59c3e3b6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a1b4cd-c6ba-4df7-a47f-7c59c3e3b68e" xsi:nil="true"/>
    <lcf76f155ced4ddcb4097134ff3c332f xmlns="65c3da86-9ecc-4788-90f4-77b0ed5eca1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5B72C2-3C51-44BE-92C5-341E40B08CEB}"/>
</file>

<file path=customXml/itemProps2.xml><?xml version="1.0" encoding="utf-8"?>
<ds:datastoreItem xmlns:ds="http://schemas.openxmlformats.org/officeDocument/2006/customXml" ds:itemID="{A8622C33-E913-49DA-8465-BBDE4A6A3DC8}"/>
</file>

<file path=customXml/itemProps3.xml><?xml version="1.0" encoding="utf-8"?>
<ds:datastoreItem xmlns:ds="http://schemas.openxmlformats.org/officeDocument/2006/customXml" ds:itemID="{53750F53-BAA1-4055-B65C-4E5FA6AA333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272</Words>
  <Application>Microsoft Office PowerPoint</Application>
  <PresentationFormat>Personalizar</PresentationFormat>
  <Paragraphs>79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6</vt:i4>
      </vt:variant>
    </vt:vector>
  </HeadingPairs>
  <TitlesOfParts>
    <vt:vector size="16" baseType="lpstr">
      <vt:lpstr>Poppins Bold</vt:lpstr>
      <vt:lpstr>Calibri</vt:lpstr>
      <vt:lpstr>Arial</vt:lpstr>
      <vt:lpstr>Libre Franklin Bold</vt:lpstr>
      <vt:lpstr>Questrial</vt:lpstr>
      <vt:lpstr>Verdana</vt:lpstr>
      <vt:lpstr>Office Theme</vt:lpstr>
      <vt:lpstr>Personalizar design</vt:lpstr>
      <vt:lpstr>1_Personalizar design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Amarelo e Verde Geométrico Tecnologia Apresentação para Conferências</dc:title>
  <dc:creator>Natianne Guedes Araujo Costa</dc:creator>
  <cp:lastModifiedBy>Aguirre Estorilio Silva Pinto Neto</cp:lastModifiedBy>
  <cp:revision>99</cp:revision>
  <dcterms:created xsi:type="dcterms:W3CDTF">2006-08-16T00:00:00Z</dcterms:created>
  <dcterms:modified xsi:type="dcterms:W3CDTF">2026-05-26T15:41:51Z</dcterms:modified>
  <dc:identifier>DAF5_G5tEAU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2026-05-18T13:27:15Z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bea6516b-68f0-4b48-8d01-bd769a13f065</vt:lpwstr>
  </property>
  <property fmtid="{D5CDD505-2E9C-101B-9397-08002B2CF9AE}" pid="7" name="MSIP_Label_defa4170-0d19-0005-0004-bc88714345d2_ActionId">
    <vt:lpwstr>460c28d7-6418-4e5a-a67a-0fc7eeda03c2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  <property fmtid="{D5CDD505-2E9C-101B-9397-08002B2CF9AE}" pid="10" name="ContentTypeId">
    <vt:lpwstr>0x0101005D3DC0AFA5F365409AC94D4E33D66A90</vt:lpwstr>
  </property>
</Properties>
</file>