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580" r:id="rId3"/>
    <p:sldId id="2147375754" r:id="rId4"/>
    <p:sldId id="2147375812" r:id="rId5"/>
    <p:sldId id="278" r:id="rId6"/>
    <p:sldId id="2147375739" r:id="rId7"/>
    <p:sldId id="2147375814" r:id="rId8"/>
    <p:sldId id="298" r:id="rId9"/>
    <p:sldId id="2147375749" r:id="rId10"/>
    <p:sldId id="302" r:id="rId11"/>
    <p:sldId id="2147375821" r:id="rId12"/>
    <p:sldId id="264" r:id="rId13"/>
    <p:sldId id="2147375815" r:id="rId14"/>
    <p:sldId id="2147375816" r:id="rId15"/>
    <p:sldId id="2147375820" r:id="rId16"/>
    <p:sldId id="2147375817" r:id="rId17"/>
    <p:sldId id="261" r:id="rId18"/>
    <p:sldId id="2147375827" r:id="rId19"/>
    <p:sldId id="322" r:id="rId20"/>
    <p:sldId id="279" r:id="rId21"/>
    <p:sldId id="288" r:id="rId22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95ED367-4C50-7731-A0DB-51972F19A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B8E4C87-A4AC-EDAC-9421-848FCE313E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0BF1F-7AAE-434E-B6E3-994A4B8C2084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EE5E10-8B5B-3A0F-6998-000814C451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430137-2E85-52EA-6864-1F387D6C48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27053-0C75-4176-AFA6-7C281A075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75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E9910B2-E870-E892-F4E9-7CC58AEDC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0A0C4FEA-A305-CA86-89CD-A0ED281CA2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6ABF785B-505F-FE3D-4020-3CE85CC33C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845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AE8EE685-BACC-1F83-8C58-38CB34C6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067B1E48-5D48-4639-61D8-4A4B4229F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BCEF98DE-B4DE-AA5D-BC91-9F1C23D71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2808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B427D323-F79A-AC3B-7EF3-23DB98043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4E2B4E44-6692-BB90-C6DF-4A7790AC1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87A014D0-509A-7C3D-0D3B-F54826E6E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499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6CE1DF9-EB17-94A7-BBF1-23C4E6FB6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48FC477F-4617-934A-1CDE-15F981ED8E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2879D5CD-37E9-D0A5-FD1C-415959EB10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610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C05292B-E461-96C1-BA9C-B0C7B8E98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8D87E452-281B-BA36-C180-C1BBAD09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6AE28588-8950-C358-BFB3-CCB7FA6495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595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73618CF-1E26-67D6-D5FA-2A7AB280B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A2E8A2FE-F58F-5A71-284E-CA1EE8FA3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A58EC023-D668-B5D3-63F1-F2097CCEA9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14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E0E5F18-5D11-729C-736D-F7FD75ECC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8BA9C136-5AD7-13F2-41AE-29A12C1F8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B6279C8D-697E-DCF2-B2DE-E4186D0911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6100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5176BEDC-56B2-A012-C016-48843A0CA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>
            <a:extLst>
              <a:ext uri="{FF2B5EF4-FFF2-40B4-BE49-F238E27FC236}">
                <a16:creationId xmlns:a16="http://schemas.microsoft.com/office/drawing/2014/main" id="{77B3AE84-0EE5-7FD8-9721-28312A71E3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7:notes">
            <a:extLst>
              <a:ext uri="{FF2B5EF4-FFF2-40B4-BE49-F238E27FC236}">
                <a16:creationId xmlns:a16="http://schemas.microsoft.com/office/drawing/2014/main" id="{71D19E70-4109-685C-82E5-6D7A1D0831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59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E07CB41-D08D-3468-B145-B3F02A74B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466A06DF-FD13-21C6-4D4A-0B7F43101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8F0C321C-A9CB-0769-01C3-334CCD449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5222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>
          <a:extLst>
            <a:ext uri="{FF2B5EF4-FFF2-40B4-BE49-F238E27FC236}">
              <a16:creationId xmlns:a16="http://schemas.microsoft.com/office/drawing/2014/main" id="{D76C7F09-C458-ED5D-204C-0105FAA83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:notes">
            <a:extLst>
              <a:ext uri="{FF2B5EF4-FFF2-40B4-BE49-F238E27FC236}">
                <a16:creationId xmlns:a16="http://schemas.microsoft.com/office/drawing/2014/main" id="{2B514A85-0264-7C08-65E3-3BEC18A74B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p8:notes">
            <a:extLst>
              <a:ext uri="{FF2B5EF4-FFF2-40B4-BE49-F238E27FC236}">
                <a16:creationId xmlns:a16="http://schemas.microsoft.com/office/drawing/2014/main" id="{5A76C397-7520-B1CC-FF4C-F665E8A9C4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410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F05805D-AD94-6358-CF31-AD9FD0F6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169F1570-34A9-97D7-40FE-E15D7FDA17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ED60A920-CF29-D9F6-B511-D84213715C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921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FBD6-06F3-7643-A9FE-FCBEB9F10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28A575C-6900-A6E5-70BB-6404F1BE1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ED20C9E5-E63A-5C32-0C45-CD6048D4B3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94EEBEB1-ACE6-6AEA-7B8A-3A5D1A5B9C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20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>
          <a:extLst>
            <a:ext uri="{FF2B5EF4-FFF2-40B4-BE49-F238E27FC236}">
              <a16:creationId xmlns:a16="http://schemas.microsoft.com/office/drawing/2014/main" id="{F8F3712C-7853-30FD-E7E9-A3388272D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4:notes">
            <a:extLst>
              <a:ext uri="{FF2B5EF4-FFF2-40B4-BE49-F238E27FC236}">
                <a16:creationId xmlns:a16="http://schemas.microsoft.com/office/drawing/2014/main" id="{EF4160A1-9BC2-1525-A4B5-F9522FE0D3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49" name="Google Shape;649;p44:notes">
            <a:extLst>
              <a:ext uri="{FF2B5EF4-FFF2-40B4-BE49-F238E27FC236}">
                <a16:creationId xmlns:a16="http://schemas.microsoft.com/office/drawing/2014/main" id="{046D1CFA-BA74-CBF0-9B93-3136351F04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74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663654A-2D28-CE75-C1F6-F028C9B16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B32D8961-E116-5BF6-B7D3-87AFB0F4AE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3442B1B1-2EB5-3DBB-FC21-3498A3B237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34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29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7947"/>
            <a:ext cx="9144000" cy="9298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1693-B38A-4A63-ABE1-774091B71549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2C0B-48D5-44A2-99C1-5926A85A177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795F3FCB-A151-40CF-84B4-F2B9FB83FA7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65922" y="3505202"/>
            <a:ext cx="2926079" cy="335279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B7987CC-2F88-8F00-E641-78F104262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9775" y="752203"/>
            <a:ext cx="3504000" cy="729357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D3535BFA-E703-12A0-EEA3-687FCEE25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607" y="6202864"/>
            <a:ext cx="711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0862F50A-50F2-5B55-D840-6CABF8090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8487339" cy="559213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E81693-B38A-4A63-ABE1-774091B71549}" type="datetimeFigureOut">
              <a:rPr lang="pt-BR" smtClean="0"/>
              <a:pPr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AC2C0B-48D5-44A2-99C1-5926A85A177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6">
            <a:extLst>
              <a:ext uri="{FF2B5EF4-FFF2-40B4-BE49-F238E27FC236}">
                <a16:creationId xmlns:a16="http://schemas.microsoft.com/office/drawing/2014/main" id="{7A149407-DDC5-5F1E-7DEE-ADE21E1146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5540" y="365126"/>
            <a:ext cx="2400000" cy="5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4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1693-B38A-4A63-ABE1-774091B71549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2C0B-48D5-44A2-99C1-5926A85A177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452010FF-3A56-10D7-5D54-7B5E5DB91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080000"/>
          </a:xfrm>
          <a:prstGeom prst="rect">
            <a:avLst/>
          </a:prstGeom>
        </p:spPr>
      </p:pic>
      <p:pic>
        <p:nvPicPr>
          <p:cNvPr id="8" name="Picture 26">
            <a:extLst>
              <a:ext uri="{FF2B5EF4-FFF2-40B4-BE49-F238E27FC236}">
                <a16:creationId xmlns:a16="http://schemas.microsoft.com/office/drawing/2014/main" id="{615B1CF2-CB73-123C-5A7F-AE12707BE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5540" y="365126"/>
            <a:ext cx="2400000" cy="5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8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5127"/>
            <a:ext cx="5181600" cy="47318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5127"/>
            <a:ext cx="5181600" cy="47318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1693-B38A-4A63-ABE1-774091B71549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2C0B-48D5-44A2-99C1-5926A85A177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7F3AD49D-1B7B-6A3A-0B2A-2CDE69CF1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080000"/>
          </a:xfrm>
          <a:prstGeom prst="rect">
            <a:avLst/>
          </a:prstGeom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D377436E-992E-4590-2460-A06528CC2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5540" y="365126"/>
            <a:ext cx="2400000" cy="5070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CC3B147-790E-C963-9CEB-C30BA553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8487339" cy="559213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0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2" y="1445126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69039"/>
            <a:ext cx="5157787" cy="3920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445126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69039"/>
            <a:ext cx="5183188" cy="3920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1693-B38A-4A63-ABE1-774091B71549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2C0B-48D5-44A2-99C1-5926A85A1776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4BCCD1FA-20AF-6235-E53F-A4452D5DF6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080000"/>
          </a:xfrm>
          <a:prstGeom prst="rect">
            <a:avLst/>
          </a:prstGeom>
        </p:spPr>
      </p:pic>
      <p:pic>
        <p:nvPicPr>
          <p:cNvPr id="11" name="Picture 26">
            <a:extLst>
              <a:ext uri="{FF2B5EF4-FFF2-40B4-BE49-F238E27FC236}">
                <a16:creationId xmlns:a16="http://schemas.microsoft.com/office/drawing/2014/main" id="{51CAAD5D-D5FE-6450-9A98-433AC0408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5540" y="365126"/>
            <a:ext cx="2400000" cy="5070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B79DEED-3008-E7B8-4E4B-01D752D6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8487339" cy="559213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8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1693-B38A-4A63-ABE1-774091B71549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2C0B-48D5-44A2-99C1-5926A85A1776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C9FD1086-2A24-7128-F44F-8EBFABAE3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080000"/>
          </a:xfrm>
          <a:prstGeom prst="rect">
            <a:avLst/>
          </a:prstGeom>
        </p:spPr>
      </p:pic>
      <p:pic>
        <p:nvPicPr>
          <p:cNvPr id="7" name="Picture 26">
            <a:extLst>
              <a:ext uri="{FF2B5EF4-FFF2-40B4-BE49-F238E27FC236}">
                <a16:creationId xmlns:a16="http://schemas.microsoft.com/office/drawing/2014/main" id="{7C7CD77A-73E9-68EC-5E63-85B4824DB4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5540" y="365126"/>
            <a:ext cx="2400000" cy="5070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4266A8-BA25-7456-3762-79E37843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8487339" cy="559213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5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1693-B38A-4A63-ABE1-774091B71549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2C0B-48D5-44A2-99C1-5926A85A1776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F8CB0E8D-65CC-C2A7-8015-D9B2DCFEA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080000"/>
          </a:xfrm>
          <a:prstGeom prst="rect">
            <a:avLst/>
          </a:prstGeom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E93D5CA5-A53C-8CC8-E0C2-9D0E000737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5540" y="365126"/>
            <a:ext cx="2400000" cy="5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1693-B38A-4A63-ABE1-774091B71549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2C0B-48D5-44A2-99C1-5926A85A1776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F8CB0E8D-65CC-C2A7-8015-D9B2DCFEA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080000"/>
          </a:xfrm>
          <a:prstGeom prst="rect">
            <a:avLst/>
          </a:prstGeom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E93D5CA5-A53C-8CC8-E0C2-9D0E000737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5540" y="365126"/>
            <a:ext cx="2400000" cy="5070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B6730AD-C928-F59F-217D-5286A29EAE30}"/>
              </a:ext>
            </a:extLst>
          </p:cNvPr>
          <p:cNvSpPr txBox="1"/>
          <p:nvPr userDrawn="1"/>
        </p:nvSpPr>
        <p:spPr>
          <a:xfrm>
            <a:off x="3374335" y="2921170"/>
            <a:ext cx="5443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</a:p>
          <a:p>
            <a:pPr algn="ctr"/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Contato:</a:t>
            </a:r>
            <a:endParaRPr lang="pt-BR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0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BA029A43-E7D0-8EAB-F858-F6CB288BB02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E81693-B38A-4A63-ABE1-774091B71549}" type="datetimeFigureOut">
              <a:rPr lang="pt-BR" smtClean="0"/>
              <a:pPr/>
              <a:t>30/06/2025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AC2C0B-48D5-44A2-99C1-5926A85A17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20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bram.org.br/publicacoes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5.jp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581" r="916" b="124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59520" y="2550542"/>
            <a:ext cx="5841280" cy="147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pt-BR" sz="3600" b="1" noProof="0" dirty="0">
                <a:solidFill>
                  <a:srgbClr val="7FD1A4"/>
                </a:solidFill>
              </a:rPr>
              <a:t>Os Minerais Críticos e Estratégicos no Brasil</a:t>
            </a: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520" y="6254333"/>
            <a:ext cx="5745600" cy="1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1400" y="406375"/>
            <a:ext cx="3121149" cy="874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F8CAC8-911D-73A5-3395-1193BEA454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3" name="Google Shape;537;p8">
            <a:extLst>
              <a:ext uri="{FF2B5EF4-FFF2-40B4-BE49-F238E27FC236}">
                <a16:creationId xmlns:a16="http://schemas.microsoft.com/office/drawing/2014/main" id="{3A3FC8D3-2FB1-F8D7-B16B-3B6E5BD072A0}"/>
              </a:ext>
            </a:extLst>
          </p:cNvPr>
          <p:cNvSpPr txBox="1"/>
          <p:nvPr/>
        </p:nvSpPr>
        <p:spPr>
          <a:xfrm>
            <a:off x="559520" y="4491018"/>
            <a:ext cx="754206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8000" marR="0" lvl="0" indent="-1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</a:rPr>
              <a:t>Brasília, 01 de </a:t>
            </a:r>
            <a:r>
              <a:rPr lang="en-US" sz="2000" dirty="0" err="1">
                <a:solidFill>
                  <a:schemeClr val="bg1"/>
                </a:solidFill>
              </a:rPr>
              <a:t>Julho</a:t>
            </a:r>
            <a:r>
              <a:rPr lang="en-US" sz="2000" dirty="0">
                <a:solidFill>
                  <a:schemeClr val="bg1"/>
                </a:solidFill>
              </a:rPr>
              <a:t> de  2025</a:t>
            </a:r>
          </a:p>
          <a:p>
            <a:pPr marL="108000" marR="0" lvl="0" indent="-1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108000" marR="0" lvl="0" indent="-1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60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Comissão de Assuntos Econômicos – Senado Federal</a:t>
            </a:r>
          </a:p>
          <a:p>
            <a:pPr marL="108000" marR="0" lvl="0" indent="-1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60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Audiência Pública com o objetivo de debater, subsidiar e propor políticas para o segmento de minerais críticos e estratégicos no Brasil. </a:t>
            </a:r>
          </a:p>
          <a:p>
            <a:pPr marL="108000" marR="0" lvl="0" indent="-1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60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Parte 1 - Desenvolvimento econômico e transição energética.</a:t>
            </a:r>
            <a:endParaRPr sz="160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F9FAF3D-CF54-72ED-48D4-F428FD428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85756E35-38E9-A320-ED76-0DB7697FF038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A0538A4B-F679-10A1-D9EF-1FB89E1CDB2C}"/>
              </a:ext>
            </a:extLst>
          </p:cNvPr>
          <p:cNvSpPr txBox="1"/>
          <p:nvPr/>
        </p:nvSpPr>
        <p:spPr>
          <a:xfrm>
            <a:off x="8543809" y="4404366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A06F84E6-E6F8-9453-43F6-0320AC7859FF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261C2C28-CB98-586B-5950-AD2A5B6230FD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4B5A1CA9-3922-1080-5B7A-07B5B1502E1C}"/>
              </a:ext>
            </a:extLst>
          </p:cNvPr>
          <p:cNvSpPr txBox="1"/>
          <p:nvPr/>
        </p:nvSpPr>
        <p:spPr>
          <a:xfrm>
            <a:off x="480774" y="194754"/>
            <a:ext cx="629594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OS INVESTIMENTOS EM MINERAÇÃO – Período 2025-2029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b="1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E OS INVESTIMENTOS EM MCE</a:t>
            </a:r>
            <a:endParaRPr lang="pt-BR" sz="16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B322DDFD-E36B-B07E-6304-03452566B7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BFAC93AA-7F4F-F213-E21F-E71EB1F69BC8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1FA361-39DB-C9E0-5411-3BE2837D1D7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j-lt"/>
              </a:rPr>
              <a:t>10</a:t>
            </a:fld>
            <a:endParaRPr lang="en-US" dirty="0">
              <a:latin typeface="+mj-lt"/>
            </a:endParaRPr>
          </a:p>
        </p:txBody>
      </p:sp>
      <p:sp>
        <p:nvSpPr>
          <p:cNvPr id="2" name="Google Shape;144;p17">
            <a:extLst>
              <a:ext uri="{FF2B5EF4-FFF2-40B4-BE49-F238E27FC236}">
                <a16:creationId xmlns:a16="http://schemas.microsoft.com/office/drawing/2014/main" id="{683AAB72-9719-C2D7-17CD-625936F92B5B}"/>
              </a:ext>
            </a:extLst>
          </p:cNvPr>
          <p:cNvSpPr txBox="1"/>
          <p:nvPr/>
        </p:nvSpPr>
        <p:spPr>
          <a:xfrm>
            <a:off x="1138335" y="5928622"/>
            <a:ext cx="9915327" cy="92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 err="1">
                <a:solidFill>
                  <a:srgbClr val="004071"/>
                </a:solidFill>
                <a:latin typeface="+mj-lt"/>
              </a:rPr>
              <a:t>Os</a:t>
            </a:r>
            <a:r>
              <a:rPr lang="en-US" sz="1600" b="1" i="1" dirty="0">
                <a:solidFill>
                  <a:srgbClr val="004071"/>
                </a:solidFill>
                <a:latin typeface="+mj-lt"/>
              </a:rPr>
              <a:t> Investimentos em MCE </a:t>
            </a:r>
            <a:r>
              <a:rPr lang="en-US" sz="1600" b="1" i="1" dirty="0" err="1">
                <a:solidFill>
                  <a:srgbClr val="004071"/>
                </a:solidFill>
                <a:latin typeface="+mj-lt"/>
              </a:rPr>
              <a:t>representam</a:t>
            </a:r>
            <a:r>
              <a:rPr lang="en-US" sz="1600" b="1" i="1" dirty="0">
                <a:solidFill>
                  <a:srgbClr val="004071"/>
                </a:solidFill>
                <a:latin typeface="+mj-lt"/>
              </a:rPr>
              <a:t> 64% do Total dos Investimentos</a:t>
            </a: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O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Alumínio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(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Bauxita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) e o Ferro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foram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incluídos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devido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sua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importância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na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construção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de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estruturas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para as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energias</a:t>
            </a:r>
            <a:r>
              <a:rPr lang="en-US" sz="1200" b="1" i="1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200" b="1" i="1" dirty="0" err="1">
                <a:solidFill>
                  <a:srgbClr val="004071"/>
                </a:solidFill>
                <a:latin typeface="+mj-lt"/>
              </a:rPr>
              <a:t>renováveis</a:t>
            </a:r>
            <a:endParaRPr lang="en-US" sz="1200" b="1" i="1" dirty="0">
              <a:solidFill>
                <a:srgbClr val="004071"/>
              </a:solidFill>
              <a:latin typeface="+mj-lt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004071"/>
                </a:solidFill>
                <a:latin typeface="+mj-lt"/>
              </a:rPr>
              <a:t>. </a:t>
            </a:r>
            <a:endParaRPr sz="1600" b="1" i="1" dirty="0">
              <a:solidFill>
                <a:srgbClr val="004071"/>
              </a:solidFill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F87B5E1-009A-055F-656E-8D24F81E0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6521"/>
              </p:ext>
            </p:extLst>
          </p:nvPr>
        </p:nvGraphicFramePr>
        <p:xfrm>
          <a:off x="2542032" y="1049209"/>
          <a:ext cx="6652643" cy="4671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7120">
                  <a:extLst>
                    <a:ext uri="{9D8B030D-6E8A-4147-A177-3AD203B41FA5}">
                      <a16:colId xmlns:a16="http://schemas.microsoft.com/office/drawing/2014/main" val="2776035016"/>
                    </a:ext>
                  </a:extLst>
                </a:gridCol>
                <a:gridCol w="2165523">
                  <a:extLst>
                    <a:ext uri="{9D8B030D-6E8A-4147-A177-3AD203B41FA5}">
                      <a16:colId xmlns:a16="http://schemas.microsoft.com/office/drawing/2014/main" val="2831290485"/>
                    </a:ext>
                  </a:extLst>
                </a:gridCol>
              </a:tblGrid>
              <a:tr h="7255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MINERAIS CRÍTICOS E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ESTRATÉGICOS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INVESTIMENTOS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(US$ milhões)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8094701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MINÉRIO DE FERRO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19.597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1723811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BAUXITA/ALUMINA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1.298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17751079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LÍTIO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1.162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15847210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COBRE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7.309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37588274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NIQUEL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3.815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5887913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TERRAS RARAS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2.169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8370626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FERTILIZANTES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5.580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66823385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TITÂNIO*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18182798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GRAFITA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371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22244129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VANÁDIO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0722172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NIÓBIO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1.029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3826945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TOTAL INVESTIMENTOS EM MCE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43.609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08321391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TOTAL INVESTIMENTOS DO SETOR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68.381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1325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0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C9C7F09-4149-5799-B4C9-FD7FDEBF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4783D03-15E7-0D9E-4CAF-C6917806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4954"/>
            <a:ext cx="12192000" cy="4393106"/>
          </a:xfrm>
          <a:prstGeom prst="rect">
            <a:avLst/>
          </a:prstGeom>
        </p:spPr>
      </p:pic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FCA1AF5B-15E6-EC67-C0E1-2C8945D96DB1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9FF4F414-D949-141E-6A7C-068CCC8340E3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D7E97AA4-3610-0C78-6B24-091A335F6EA1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8B199DE4-A3C1-EEE7-F5C8-4C2546054F0C}"/>
              </a:ext>
            </a:extLst>
          </p:cNvPr>
          <p:cNvSpPr txBox="1"/>
          <p:nvPr/>
        </p:nvSpPr>
        <p:spPr>
          <a:xfrm>
            <a:off x="480774" y="264004"/>
            <a:ext cx="348799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INVESTIMENTOS</a:t>
            </a:r>
            <a:endParaRPr lang="pt-BR" sz="2300" b="0" i="0" u="none" strike="noStrike" cap="none" noProof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C82FDF42-2810-9FB3-5112-E73E4502CF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>
            <a:extLst>
              <a:ext uri="{FF2B5EF4-FFF2-40B4-BE49-F238E27FC236}">
                <a16:creationId xmlns:a16="http://schemas.microsoft.com/office/drawing/2014/main" id="{E91D4205-721E-A9D6-8346-70B20865F06E}"/>
              </a:ext>
            </a:extLst>
          </p:cNvPr>
          <p:cNvSpPr/>
          <p:nvPr/>
        </p:nvSpPr>
        <p:spPr>
          <a:xfrm rot="10800000" flipH="1">
            <a:off x="400050" y="893075"/>
            <a:ext cx="4451400" cy="473100"/>
          </a:xfrm>
          <a:prstGeom prst="round1Rect">
            <a:avLst>
              <a:gd name="adj" fmla="val 0"/>
            </a:avLst>
          </a:prstGeom>
          <a:solidFill>
            <a:srgbClr val="00A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B6563EA4-326C-AD55-A4D6-D5D53FE82282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4">
            <a:extLst>
              <a:ext uri="{FF2B5EF4-FFF2-40B4-BE49-F238E27FC236}">
                <a16:creationId xmlns:a16="http://schemas.microsoft.com/office/drawing/2014/main" id="{1D4E735B-990A-9F8E-1E8E-1729D1607B8C}"/>
              </a:ext>
            </a:extLst>
          </p:cNvPr>
          <p:cNvSpPr txBox="1"/>
          <p:nvPr/>
        </p:nvSpPr>
        <p:spPr>
          <a:xfrm>
            <a:off x="536424" y="952653"/>
            <a:ext cx="378976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i="1" noProof="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2025-2029</a:t>
            </a:r>
            <a:endParaRPr lang="pt-BR" sz="2300" b="0" i="1" u="none" strike="noStrike" cap="none" noProof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87984C-353B-11CF-0A85-3AD895399C99}"/>
              </a:ext>
            </a:extLst>
          </p:cNvPr>
          <p:cNvSpPr txBox="1"/>
          <p:nvPr/>
        </p:nvSpPr>
        <p:spPr>
          <a:xfrm>
            <a:off x="3749995" y="6517087"/>
            <a:ext cx="71331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Apuração IBRAM.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059118-27BA-1DA9-171A-ED37C00B3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8" name="Google Shape;155;p6">
            <a:extLst>
              <a:ext uri="{FF2B5EF4-FFF2-40B4-BE49-F238E27FC236}">
                <a16:creationId xmlns:a16="http://schemas.microsoft.com/office/drawing/2014/main" id="{36F716F5-20BF-6C12-1ED7-97B4D445F7AA}"/>
              </a:ext>
            </a:extLst>
          </p:cNvPr>
          <p:cNvSpPr txBox="1"/>
          <p:nvPr/>
        </p:nvSpPr>
        <p:spPr>
          <a:xfrm>
            <a:off x="152400" y="1479487"/>
            <a:ext cx="118870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noProof="0" dirty="0">
                <a:solidFill>
                  <a:srgbClr val="3C3C3B"/>
                </a:solidFill>
                <a:latin typeface="Arial"/>
                <a:ea typeface="Arial"/>
                <a:cs typeface="Arial"/>
                <a:sym typeface="Arial"/>
              </a:rPr>
              <a:t>Minas Gerais, Pará e Bahia são os estados com as maiores estimativas de recebimento de investimentos e devem receber US$ 16,5 bilhões. US$ 13,5 bilhões e US$ 9 bilhões. Os investimentos em múltiplos estados somam mais de US$ 12,7 bilhões.  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90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E62F13D-E1EC-0D68-8097-6DBC32D16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6AA0CA99-BA67-64A2-D8F2-8B9F62D9EDB1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B71E80DC-4731-CAC4-B5E9-7918A290C0E5}"/>
              </a:ext>
            </a:extLst>
          </p:cNvPr>
          <p:cNvSpPr txBox="1"/>
          <p:nvPr/>
        </p:nvSpPr>
        <p:spPr>
          <a:xfrm>
            <a:off x="8543809" y="4404366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2E9F632B-2F27-9B76-6454-853CB5C76020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671C4549-5A3D-F728-1DBF-4E479636BD4F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8DE7379E-B050-70D2-77A5-037114C8DF7E}"/>
              </a:ext>
            </a:extLst>
          </p:cNvPr>
          <p:cNvSpPr txBox="1"/>
          <p:nvPr/>
        </p:nvSpPr>
        <p:spPr>
          <a:xfrm>
            <a:off x="480774" y="264004"/>
            <a:ext cx="629594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TRANSIÇÃO ENERGÉTICA E A MINERAÇÃO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D23A685C-7773-B0F7-C63F-EC4D30854B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BE5A8E5A-86F9-5215-AC3E-59AE299EAE12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3B23D0-B3F2-A6E0-51C3-175D26A6E2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7796B-1AED-9B8A-6FA5-E27F3153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" y="1060240"/>
            <a:ext cx="10972800" cy="1143000"/>
          </a:xfrm>
        </p:spPr>
        <p:txBody>
          <a:bodyPr/>
          <a:lstStyle/>
          <a:p>
            <a:r>
              <a:rPr sz="3600" b="1" dirty="0" err="1">
                <a:latin typeface="+mj-lt"/>
              </a:rPr>
              <a:t>Oportunidades</a:t>
            </a:r>
            <a:r>
              <a:rPr sz="3600" b="1" dirty="0">
                <a:latin typeface="+mj-lt"/>
              </a:rPr>
              <a:t> e </a:t>
            </a:r>
            <a:r>
              <a:rPr sz="3600" b="1" dirty="0" err="1">
                <a:latin typeface="+mj-lt"/>
              </a:rPr>
              <a:t>Desafios</a:t>
            </a:r>
            <a:endParaRPr sz="36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A50B5-CECF-E8D5-74E6-A69A610DD287}"/>
              </a:ext>
            </a:extLst>
          </p:cNvPr>
          <p:cNvSpPr txBox="1">
            <a:spLocks/>
          </p:cNvSpPr>
          <p:nvPr/>
        </p:nvSpPr>
        <p:spPr>
          <a:xfrm>
            <a:off x="609600" y="2228697"/>
            <a:ext cx="99540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ts val="2400"/>
              </a:spcBef>
            </a:pPr>
            <a:r>
              <a:rPr lang="pt-BR" sz="1800" dirty="0">
                <a:latin typeface="+mj-lt"/>
              </a:rPr>
              <a:t>Fortalecer pesquisa geológica e mapeamento.</a:t>
            </a:r>
          </a:p>
          <a:p>
            <a:pPr algn="just">
              <a:spcBef>
                <a:spcPts val="2400"/>
              </a:spcBef>
            </a:pPr>
            <a:r>
              <a:rPr lang="pt-BR" sz="1800" dirty="0">
                <a:latin typeface="+mj-lt"/>
              </a:rPr>
              <a:t>Desenvolver cadeia de valor mineral nacional.</a:t>
            </a:r>
          </a:p>
          <a:p>
            <a:pPr algn="just">
              <a:spcBef>
                <a:spcPts val="2400"/>
              </a:spcBef>
            </a:pPr>
            <a:r>
              <a:rPr lang="pt-BR" sz="1800" dirty="0">
                <a:latin typeface="+mj-lt"/>
              </a:rPr>
              <a:t>Atrair investimentos com sustentabilidade.</a:t>
            </a:r>
          </a:p>
          <a:p>
            <a:pPr algn="just">
              <a:spcBef>
                <a:spcPts val="2400"/>
              </a:spcBef>
            </a:pPr>
            <a:r>
              <a:rPr lang="pt-BR" sz="1800" dirty="0">
                <a:latin typeface="+mj-lt"/>
              </a:rPr>
              <a:t>Equilibrar exploração, conservação e soberania.</a:t>
            </a:r>
          </a:p>
          <a:p>
            <a:pPr algn="just">
              <a:spcBef>
                <a:spcPts val="2400"/>
              </a:spcBef>
            </a:pPr>
            <a:r>
              <a:rPr lang="pt-BR" sz="1800" dirty="0">
                <a:latin typeface="+mj-lt"/>
              </a:rPr>
              <a:t>Incentivo à industrialização e inovação mineral.</a:t>
            </a:r>
          </a:p>
          <a:p>
            <a:pPr algn="just">
              <a:spcBef>
                <a:spcPts val="2400"/>
              </a:spcBef>
            </a:pPr>
            <a:r>
              <a:rPr lang="pt-BR" sz="1800" dirty="0">
                <a:latin typeface="+mj-lt"/>
              </a:rPr>
              <a:t>Parcerias internacionais estratégicas.</a:t>
            </a:r>
          </a:p>
          <a:p>
            <a:pPr algn="just">
              <a:spcBef>
                <a:spcPts val="2400"/>
              </a:spcBef>
            </a:pPr>
            <a:r>
              <a:rPr lang="pt-BR" sz="1800" dirty="0">
                <a:latin typeface="+mj-lt"/>
              </a:rPr>
              <a:t>Monitoramento e governança dos recursos minerais</a:t>
            </a:r>
          </a:p>
        </p:txBody>
      </p:sp>
    </p:spTree>
    <p:extLst>
      <p:ext uri="{BB962C8B-B14F-4D97-AF65-F5344CB8AC3E}">
        <p14:creationId xmlns:p14="http://schemas.microsoft.com/office/powerpoint/2010/main" val="318744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EFE7AE27-2029-EC2D-8D5C-626F6243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90043E75-697C-3DC7-F7E9-BDA266406652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847DC8E4-209D-ED5B-9E1E-9A4ACA44F167}"/>
              </a:ext>
            </a:extLst>
          </p:cNvPr>
          <p:cNvSpPr txBox="1"/>
          <p:nvPr/>
        </p:nvSpPr>
        <p:spPr>
          <a:xfrm>
            <a:off x="8543809" y="4404366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B105775E-8DA5-3A49-7A06-6E1D0D7FF400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271B3D49-D8A7-17BF-EFD0-2307075FA8C0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C0B61E36-0D7F-0686-B45E-1F576C9CD959}"/>
              </a:ext>
            </a:extLst>
          </p:cNvPr>
          <p:cNvSpPr txBox="1"/>
          <p:nvPr/>
        </p:nvSpPr>
        <p:spPr>
          <a:xfrm>
            <a:off x="480774" y="264004"/>
            <a:ext cx="629594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TRANSIÇÃO ENERGÉTICA E A MINERAÇÃO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9B97B84C-6F13-F563-80D4-A6AEE0F38C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8E8552DF-30A0-F3AB-E920-3C1C12D92AB5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E8602F-AC0D-D07D-AE91-1978F40E662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2BB3B-141B-76AA-7794-1BABE226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06" y="1183415"/>
            <a:ext cx="10972800" cy="1143000"/>
          </a:xfrm>
        </p:spPr>
        <p:txBody>
          <a:bodyPr/>
          <a:lstStyle/>
          <a:p>
            <a:r>
              <a:rPr sz="3600" b="1" dirty="0" err="1">
                <a:latin typeface="+mj-lt"/>
              </a:rPr>
              <a:t>Políticas</a:t>
            </a:r>
            <a:endParaRPr sz="36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DCC4-D9C5-BA8E-2E3B-13680CE6A2C6}"/>
              </a:ext>
            </a:extLst>
          </p:cNvPr>
          <p:cNvSpPr txBox="1">
            <a:spLocks/>
          </p:cNvSpPr>
          <p:nvPr/>
        </p:nvSpPr>
        <p:spPr>
          <a:xfrm>
            <a:off x="411480" y="2395928"/>
            <a:ext cx="11197020" cy="376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ts val="2400"/>
              </a:spcBef>
            </a:pPr>
            <a:r>
              <a:rPr lang="pt-BR" dirty="0">
                <a:latin typeface="+mj-lt"/>
              </a:rPr>
              <a:t>Plano Nacional de Mineração 2050 (PNM 2050).</a:t>
            </a:r>
          </a:p>
        </p:txBody>
      </p:sp>
    </p:spTree>
    <p:extLst>
      <p:ext uri="{BB962C8B-B14F-4D97-AF65-F5344CB8AC3E}">
        <p14:creationId xmlns:p14="http://schemas.microsoft.com/office/powerpoint/2010/main" val="51073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04393E6-ACA3-C0AB-05D4-BED041495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FF330945-43AB-990C-6B51-34D3953F691D}"/>
              </a:ext>
            </a:extLst>
          </p:cNvPr>
          <p:cNvGrpSpPr/>
          <p:nvPr/>
        </p:nvGrpSpPr>
        <p:grpSpPr>
          <a:xfrm>
            <a:off x="586537" y="1325124"/>
            <a:ext cx="11021963" cy="5401429"/>
            <a:chOff x="585018" y="900413"/>
            <a:chExt cx="11021963" cy="540142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E43EEEE-A121-F479-1937-2F3794C9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018" y="900413"/>
              <a:ext cx="11021963" cy="5401429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BFCE4D0-CA6E-DB7C-6728-C4CF67D0FCB8}"/>
                </a:ext>
              </a:extLst>
            </p:cNvPr>
            <p:cNvSpPr/>
            <p:nvPr/>
          </p:nvSpPr>
          <p:spPr>
            <a:xfrm>
              <a:off x="678425" y="4773625"/>
              <a:ext cx="1740313" cy="412955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C7C611E-7677-586A-67A3-B98445157EBD}"/>
                </a:ext>
              </a:extLst>
            </p:cNvPr>
            <p:cNvSpPr/>
            <p:nvPr/>
          </p:nvSpPr>
          <p:spPr>
            <a:xfrm>
              <a:off x="2541639" y="4031290"/>
              <a:ext cx="2521974" cy="240890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97FDFAC-F95D-03D5-42E4-AEE98E70A69E}"/>
                </a:ext>
              </a:extLst>
            </p:cNvPr>
            <p:cNvSpPr/>
            <p:nvPr/>
          </p:nvSpPr>
          <p:spPr>
            <a:xfrm>
              <a:off x="5225844" y="4980102"/>
              <a:ext cx="2010698" cy="412955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CAB69A1-623B-5E90-1BFC-D89C6A60C1EC}"/>
                </a:ext>
              </a:extLst>
            </p:cNvPr>
            <p:cNvSpPr/>
            <p:nvPr/>
          </p:nvSpPr>
          <p:spPr>
            <a:xfrm>
              <a:off x="7384024" y="5053844"/>
              <a:ext cx="2369573" cy="412955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A12DCE75-44C8-0CC3-6F6B-AACCC0B5B568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244831A2-C43C-B994-1EE6-99F712255884}"/>
              </a:ext>
            </a:extLst>
          </p:cNvPr>
          <p:cNvSpPr txBox="1"/>
          <p:nvPr/>
        </p:nvSpPr>
        <p:spPr>
          <a:xfrm>
            <a:off x="8543809" y="4404366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15884BC3-E10F-BA2E-0D7C-C51BB6EDCC2A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2D396CD6-4040-B809-4B73-BC574B4A146A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6E9221A5-C94F-8B5D-519A-2AAD1D2D4875}"/>
              </a:ext>
            </a:extLst>
          </p:cNvPr>
          <p:cNvSpPr txBox="1"/>
          <p:nvPr/>
        </p:nvSpPr>
        <p:spPr>
          <a:xfrm>
            <a:off x="480774" y="264004"/>
            <a:ext cx="629594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TRANSIÇÃO ENERGÉTICA E A MINERAÇÃO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7343F632-29AD-DBE3-9FB5-8BEBBFAB17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1AC64BB1-5FEA-8852-33EB-BFFC90AB377B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72FD0A-D4DA-5268-D98B-B9E3C87CAA3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0B0E6-F40C-8197-2D09-250EB969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6" y="429345"/>
            <a:ext cx="10789062" cy="1509183"/>
          </a:xfrm>
        </p:spPr>
        <p:txBody>
          <a:bodyPr>
            <a:normAutofit/>
          </a:bodyPr>
          <a:lstStyle/>
          <a:p>
            <a:r>
              <a:rPr sz="2400" b="1" dirty="0" err="1">
                <a:latin typeface="+mj-lt"/>
              </a:rPr>
              <a:t>Políticas</a:t>
            </a:r>
            <a:r>
              <a:rPr sz="2400" b="1" dirty="0">
                <a:latin typeface="+mj-lt"/>
              </a:rPr>
              <a:t> e </a:t>
            </a:r>
            <a:r>
              <a:rPr sz="2400" b="1" dirty="0" err="1">
                <a:latin typeface="+mj-lt"/>
              </a:rPr>
              <a:t>Estratégias</a:t>
            </a:r>
            <a:r>
              <a:rPr lang="pt-BR" sz="2400" b="1" dirty="0">
                <a:latin typeface="+mj-lt"/>
              </a:rPr>
              <a:t> No Brasil</a:t>
            </a:r>
            <a:endParaRPr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452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CD28078-A5A9-E928-B550-E60A5EEC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636D5015-7179-062B-8EFD-BA9873B41035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4115C47B-231F-E18F-672F-E3A48E9AEBEC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99F15714-92AD-0803-1CC9-31E73E08DD63}"/>
              </a:ext>
            </a:extLst>
          </p:cNvPr>
          <p:cNvSpPr txBox="1"/>
          <p:nvPr/>
        </p:nvSpPr>
        <p:spPr>
          <a:xfrm>
            <a:off x="480774" y="264004"/>
            <a:ext cx="629594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PROJETOS DE LEI PARA OS MCE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66567C24-3AAF-A9A9-701E-27E91DDE81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6A9CF69A-FCD6-46B4-D0B5-5F06FBCD26CB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67BE97-59AE-D474-34CD-B81D807D5A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j-lt"/>
              </a:rPr>
              <a:t>15</a:t>
            </a:fld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1FEE6-0F7A-B637-EB58-DEF88F3B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74" y="1458543"/>
            <a:ext cx="10972800" cy="3406426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latin typeface="+mj-lt"/>
              </a:rPr>
              <a:t>PL 2870/2024 – Câmara dos Deputados</a:t>
            </a:r>
            <a:br>
              <a:rPr lang="pt-BR" sz="2400" b="1" dirty="0">
                <a:latin typeface="+mj-lt"/>
              </a:rPr>
            </a:br>
            <a:r>
              <a:rPr lang="pt-BR" sz="2000" b="1" dirty="0">
                <a:latin typeface="+mj-lt"/>
              </a:rPr>
              <a:t>-Institui a Política Nacional de Minerais Críticos e Estratégicos (PNMCE), o Comitê de Minerais Críticos e Estratégicos (CMCE), vinculado ao Conselho Nacional de Política Mineral, e dá outras providências.</a:t>
            </a:r>
            <a:br>
              <a:rPr lang="pt-BR" sz="2000" b="1" dirty="0">
                <a:latin typeface="+mj-lt"/>
              </a:rPr>
            </a:br>
            <a:r>
              <a:rPr lang="pt-BR" sz="2000" b="1" dirty="0">
                <a:latin typeface="+mj-lt"/>
              </a:rPr>
              <a:t>Autores: Zé Silva - SOLIDARI/MG ,  </a:t>
            </a:r>
            <a:r>
              <a:rPr lang="pt-BR" sz="2000" b="1" dirty="0" err="1">
                <a:latin typeface="+mj-lt"/>
              </a:rPr>
              <a:t>Keniston</a:t>
            </a:r>
            <a:r>
              <a:rPr lang="pt-BR" sz="2000" b="1" dirty="0">
                <a:latin typeface="+mj-lt"/>
              </a:rPr>
              <a:t> Braga - MDB/PA ,  Duda Ramos - MDB/RR e outros</a:t>
            </a:r>
            <a:br>
              <a:rPr lang="pt-BR" sz="2000" b="1" dirty="0">
                <a:latin typeface="+mj-lt"/>
              </a:rPr>
            </a:br>
            <a:r>
              <a:rPr lang="pt-BR" sz="2000" b="1" dirty="0">
                <a:latin typeface="+mj-lt"/>
              </a:rPr>
              <a:t>Designado Relator, Dep. Arnaldo Jardim (CIDADANIA-SP).</a:t>
            </a:r>
            <a:br>
              <a:rPr lang="pt-BR" sz="2400" b="1" dirty="0">
                <a:latin typeface="+mj-lt"/>
              </a:rPr>
            </a:br>
            <a:br>
              <a:rPr lang="pt-BR" sz="2400" b="1" dirty="0">
                <a:latin typeface="+mj-lt"/>
              </a:rPr>
            </a:br>
            <a:br>
              <a:rPr lang="pt-BR" sz="2400" b="1" dirty="0">
                <a:latin typeface="+mj-lt"/>
              </a:rPr>
            </a:br>
            <a:br>
              <a:rPr lang="pt-BR" sz="2400" b="1" dirty="0">
                <a:latin typeface="+mj-lt"/>
              </a:rPr>
            </a:br>
            <a:endParaRPr lang="pt-BR" sz="2400" b="1" dirty="0"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9E7309-6DA5-2AA5-2C05-7FB98B35BED9}"/>
              </a:ext>
            </a:extLst>
          </p:cNvPr>
          <p:cNvSpPr txBox="1"/>
          <p:nvPr/>
        </p:nvSpPr>
        <p:spPr>
          <a:xfrm>
            <a:off x="436843" y="4324466"/>
            <a:ext cx="11450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PL</a:t>
            </a:r>
            <a:r>
              <a:rPr lang="pt-BR" sz="2400" b="1" dirty="0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 2210/2021 – Senado Federal (substitutivo)</a:t>
            </a:r>
          </a:p>
          <a:p>
            <a:r>
              <a:rPr lang="pt-BR" sz="2000" b="1" dirty="0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-Institui a Política de Ciência, Tecnologia e Inovação de Minerais Estratégicos</a:t>
            </a:r>
          </a:p>
          <a:p>
            <a:r>
              <a:rPr lang="pt-BR" sz="2000" b="1" dirty="0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Autor: Senador Chico Rodrigues (DEM/RR)</a:t>
            </a:r>
          </a:p>
          <a:p>
            <a:r>
              <a:rPr lang="pt-BR" sz="2000" b="1" dirty="0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Relator Senador Mecias de Jesus REPUBLICANOS/RR</a:t>
            </a:r>
          </a:p>
        </p:txBody>
      </p:sp>
    </p:spTree>
    <p:extLst>
      <p:ext uri="{BB962C8B-B14F-4D97-AF65-F5344CB8AC3E}">
        <p14:creationId xmlns:p14="http://schemas.microsoft.com/office/powerpoint/2010/main" val="262414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3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6929" y="316551"/>
            <a:ext cx="18034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3819BEF-A86F-E6C1-225F-0BB019C8C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142" y="1416697"/>
            <a:ext cx="6980903" cy="50187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E772E86-8650-8FEE-CFEF-A4010E3B2C5F}"/>
              </a:ext>
            </a:extLst>
          </p:cNvPr>
          <p:cNvSpPr txBox="1"/>
          <p:nvPr/>
        </p:nvSpPr>
        <p:spPr>
          <a:xfrm>
            <a:off x="639097" y="316884"/>
            <a:ext cx="627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all" dirty="0">
                <a:solidFill>
                  <a:schemeClr val="bg1"/>
                </a:solidFill>
                <a:latin typeface="+mj-lt"/>
              </a:rPr>
              <a:t>IBRAM proposta em oito eixos PARA MCE</a:t>
            </a:r>
            <a:endParaRPr lang="en-US" sz="2000" b="1" cap="all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F2849DF-8593-C48C-49A1-515BB166C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FC4EC3FA-65F2-D797-8834-33B45131566F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97ABDB58-1266-C321-6A88-789E307AB11B}"/>
              </a:ext>
            </a:extLst>
          </p:cNvPr>
          <p:cNvSpPr txBox="1"/>
          <p:nvPr/>
        </p:nvSpPr>
        <p:spPr>
          <a:xfrm>
            <a:off x="8543809" y="4404366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7BF83A58-79DA-C1AD-77BE-9968AD8AAB8F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9F742804-AEBC-A1F5-C0CA-222025444F83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391CD249-CE51-B830-151C-9823A5AC38AE}"/>
              </a:ext>
            </a:extLst>
          </p:cNvPr>
          <p:cNvSpPr txBox="1"/>
          <p:nvPr/>
        </p:nvSpPr>
        <p:spPr>
          <a:xfrm>
            <a:off x="480774" y="87033"/>
            <a:ext cx="62959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G7 CRITICAL MINERALS ACTION 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 err="1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June</a:t>
            </a: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 17, 2025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352CE566-8C8F-B3C1-0C4A-7DBB1EE80A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89BD4A0A-DEEE-A327-D321-B7B8B4B1BCC5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94737A-8898-F9DB-3168-7868A77A32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B8B9-7893-CB6E-24C4-8F03FDB28D5D}"/>
              </a:ext>
            </a:extLst>
          </p:cNvPr>
          <p:cNvSpPr txBox="1">
            <a:spLocks/>
          </p:cNvSpPr>
          <p:nvPr/>
        </p:nvSpPr>
        <p:spPr>
          <a:xfrm>
            <a:off x="193740" y="1078964"/>
            <a:ext cx="11414760" cy="52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pt-BR" sz="2400" b="1" dirty="0"/>
              <a:t>Principais pontos da declaração do G7 sobre minerais críticos</a:t>
            </a:r>
          </a:p>
          <a:p>
            <a:r>
              <a:rPr lang="pt-BR" sz="2000" b="1" dirty="0"/>
              <a:t>Reconhecimento da importância estratégica - </a:t>
            </a:r>
            <a:r>
              <a:rPr lang="pt-BR" sz="2000" dirty="0"/>
              <a:t>Os líderes do G7 reconheceram a relevância dos minerais críticos para as tecnologias do futuro, como baterias, semicondutores e energias renováveis. </a:t>
            </a:r>
          </a:p>
          <a:p>
            <a:r>
              <a:rPr lang="pt-BR" sz="2000" b="1" dirty="0"/>
              <a:t>Plano de Ação para Minerais Críticos - </a:t>
            </a:r>
            <a:r>
              <a:rPr lang="pt-BR" sz="2000" dirty="0"/>
              <a:t>O G7 lançou um plano para fortalecer as cadeias de suprimento globais desses minerais, com foco em diversificação, transparência e práticas sustentáveis. </a:t>
            </a:r>
          </a:p>
          <a:p>
            <a:r>
              <a:rPr lang="pt-BR" sz="2000" b="1" dirty="0"/>
              <a:t>Preocupação com a segurança do abastecimento - </a:t>
            </a:r>
            <a:r>
              <a:rPr lang="pt-BR" sz="2000" dirty="0"/>
              <a:t>O grupo expressou preocupação com a concentração da produção e processamento de alguns minerais em poucos países, o que pode gerar vulnerabilidades. </a:t>
            </a:r>
          </a:p>
          <a:p>
            <a:r>
              <a:rPr lang="pt-BR" sz="2000" b="1" dirty="0"/>
              <a:t>Compromisso com a sustentabilidade - </a:t>
            </a:r>
            <a:r>
              <a:rPr lang="pt-BR" sz="2000" dirty="0"/>
              <a:t>O G7 busca promover práticas de mineração e processamento mais sustentáveis, com padrões ambientais e trabalhistas mais elevados. </a:t>
            </a:r>
          </a:p>
          <a:p>
            <a:r>
              <a:rPr lang="pt-BR" sz="2000" b="1" dirty="0"/>
              <a:t>Investimento em países em desenvolvimento - </a:t>
            </a:r>
            <a:r>
              <a:rPr lang="pt-BR" sz="2000" dirty="0"/>
              <a:t>O plano prevê investimentos em projetos de mineração e processamento em países em desenvolvimento, com foco em infraestrutura e reformas regulatórias. </a:t>
            </a:r>
          </a:p>
          <a:p>
            <a:r>
              <a:rPr lang="pt-BR" sz="2000" b="1" dirty="0"/>
              <a:t>Cooperação em pesquisa e desenvolvimento - </a:t>
            </a:r>
            <a:r>
              <a:rPr lang="pt-BR" sz="2000" dirty="0"/>
              <a:t>O G7 pretende intensificar a colaboração em pesquisa e desenvolvimento, com foco em reciclagem, substituição de minerais e economia circular. </a:t>
            </a:r>
          </a:p>
        </p:txBody>
      </p:sp>
    </p:spTree>
    <p:extLst>
      <p:ext uri="{BB962C8B-B14F-4D97-AF65-F5344CB8AC3E}">
        <p14:creationId xmlns:p14="http://schemas.microsoft.com/office/powerpoint/2010/main" val="400558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445CE790-FDF3-3539-AA12-F99F45055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" y="1108496"/>
            <a:ext cx="2678366" cy="3628548"/>
          </a:xfrm>
          <a:prstGeom prst="rect">
            <a:avLst/>
          </a:prstGeom>
        </p:spPr>
      </p:pic>
      <p:pic>
        <p:nvPicPr>
          <p:cNvPr id="90" name="Google Shape;90;p2" descr="Uma imagem contendo desenh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632" y="299787"/>
            <a:ext cx="1663471" cy="65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18;p62" descr="Forma&#10;&#10;Descrição gerada automaticamente">
            <a:extLst>
              <a:ext uri="{FF2B5EF4-FFF2-40B4-BE49-F238E27FC236}">
                <a16:creationId xmlns:a16="http://schemas.microsoft.com/office/drawing/2014/main" id="{06994DB0-AAFF-4C99-C31D-63D5894E27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3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19;p62">
            <a:extLst>
              <a:ext uri="{FF2B5EF4-FFF2-40B4-BE49-F238E27FC236}">
                <a16:creationId xmlns:a16="http://schemas.microsoft.com/office/drawing/2014/main" id="{610B0E43-D4A3-E5D2-406A-1C7F83E5CFC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6929" y="316551"/>
            <a:ext cx="18034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F34AC3F-56E1-E5A1-2207-05F4B42663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166" t="995" r="4864" b="3679"/>
          <a:stretch/>
        </p:blipFill>
        <p:spPr>
          <a:xfrm>
            <a:off x="5545394" y="1174170"/>
            <a:ext cx="2332932" cy="353397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6B74E4-5E44-9419-EC32-4E0B8F5F290F}"/>
              </a:ext>
            </a:extLst>
          </p:cNvPr>
          <p:cNvSpPr txBox="1"/>
          <p:nvPr/>
        </p:nvSpPr>
        <p:spPr>
          <a:xfrm>
            <a:off x="3087329" y="5287839"/>
            <a:ext cx="6997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E-books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Disponíveis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hlinkClick r:id="rId8"/>
              </a:rPr>
              <a:t>https://ibram.org.br/publicacoes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DD2AFE-CF73-7B6B-B2B9-B083D3B8680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404" t="1828"/>
          <a:stretch/>
        </p:blipFill>
        <p:spPr>
          <a:xfrm>
            <a:off x="8251002" y="1108496"/>
            <a:ext cx="2851005" cy="37312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3AB9FB-B115-86BE-3A71-14D967549E44}"/>
              </a:ext>
            </a:extLst>
          </p:cNvPr>
          <p:cNvSpPr txBox="1"/>
          <p:nvPr/>
        </p:nvSpPr>
        <p:spPr>
          <a:xfrm>
            <a:off x="8251002" y="4839770"/>
            <a:ext cx="3098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+mj-lt"/>
              </a:rPr>
              <a:t> Lançado em Brasília dia 28/05/2025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ECBEB2B-877E-612A-435A-E210F57FD7E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708" t="1540"/>
          <a:stretch/>
        </p:blipFill>
        <p:spPr>
          <a:xfrm>
            <a:off x="2964542" y="1188484"/>
            <a:ext cx="2332932" cy="3731274"/>
          </a:xfrm>
          <a:prstGeom prst="rect">
            <a:avLst/>
          </a:prstGeom>
        </p:spPr>
      </p:pic>
      <p:sp>
        <p:nvSpPr>
          <p:cNvPr id="17" name="Google Shape;158;p6">
            <a:extLst>
              <a:ext uri="{FF2B5EF4-FFF2-40B4-BE49-F238E27FC236}">
                <a16:creationId xmlns:a16="http://schemas.microsoft.com/office/drawing/2014/main" id="{113EE85A-AEAE-922B-34D4-75E7F00E6DBB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9;p6">
            <a:extLst>
              <a:ext uri="{FF2B5EF4-FFF2-40B4-BE49-F238E27FC236}">
                <a16:creationId xmlns:a16="http://schemas.microsoft.com/office/drawing/2014/main" id="{76F97DAD-FCE7-FA95-E62D-32419883A0B9}"/>
              </a:ext>
            </a:extLst>
          </p:cNvPr>
          <p:cNvSpPr txBox="1"/>
          <p:nvPr/>
        </p:nvSpPr>
        <p:spPr>
          <a:xfrm>
            <a:off x="480774" y="264004"/>
            <a:ext cx="629594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all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E-books técnicos IBRAM</a:t>
            </a:r>
            <a:endParaRPr lang="pt-BR" sz="2300" b="0" i="0" u="none" strike="noStrike" cap="all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>
          <a:extLst>
            <a:ext uri="{FF2B5EF4-FFF2-40B4-BE49-F238E27FC236}">
              <a16:creationId xmlns:a16="http://schemas.microsoft.com/office/drawing/2014/main" id="{68567DC4-9D09-F8EC-B563-5371A1625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>
            <a:extLst>
              <a:ext uri="{FF2B5EF4-FFF2-40B4-BE49-F238E27FC236}">
                <a16:creationId xmlns:a16="http://schemas.microsoft.com/office/drawing/2014/main" id="{EB97427A-D8CC-0C25-3817-FDE7F0D53A70}"/>
              </a:ext>
            </a:extLst>
          </p:cNvPr>
          <p:cNvSpPr/>
          <p:nvPr/>
        </p:nvSpPr>
        <p:spPr>
          <a:xfrm>
            <a:off x="0" y="-7883"/>
            <a:ext cx="12192001" cy="6858000"/>
          </a:xfrm>
          <a:prstGeom prst="rect">
            <a:avLst/>
          </a:prstGeom>
          <a:solidFill>
            <a:srgbClr val="77787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7" descr="Logotipo, nome da empresa">
            <a:extLst>
              <a:ext uri="{FF2B5EF4-FFF2-40B4-BE49-F238E27FC236}">
                <a16:creationId xmlns:a16="http://schemas.microsoft.com/office/drawing/2014/main" id="{BF6F9F9A-BDC5-B183-51B7-D12D7DFF37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4204018" cy="272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>
            <a:extLst>
              <a:ext uri="{FF2B5EF4-FFF2-40B4-BE49-F238E27FC236}">
                <a16:creationId xmlns:a16="http://schemas.microsoft.com/office/drawing/2014/main" id="{2A407D20-19C9-3260-FA94-85441D9436BA}"/>
              </a:ext>
            </a:extLst>
          </p:cNvPr>
          <p:cNvSpPr/>
          <p:nvPr/>
        </p:nvSpPr>
        <p:spPr>
          <a:xfrm>
            <a:off x="-2" y="6738077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>
            <a:extLst>
              <a:ext uri="{FF2B5EF4-FFF2-40B4-BE49-F238E27FC236}">
                <a16:creationId xmlns:a16="http://schemas.microsoft.com/office/drawing/2014/main" id="{6A892F1D-9014-65AF-E0C5-5EFB5F45A5D0}"/>
              </a:ext>
            </a:extLst>
          </p:cNvPr>
          <p:cNvSpPr txBox="1"/>
          <p:nvPr/>
        </p:nvSpPr>
        <p:spPr>
          <a:xfrm>
            <a:off x="11750700" y="6292800"/>
            <a:ext cx="24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7">
            <a:extLst>
              <a:ext uri="{FF2B5EF4-FFF2-40B4-BE49-F238E27FC236}">
                <a16:creationId xmlns:a16="http://schemas.microsoft.com/office/drawing/2014/main" id="{C97E31BD-F87A-F308-01A5-95E00E900ACF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941650-131C-03D0-EC5C-A5E9013BE567}"/>
              </a:ext>
            </a:extLst>
          </p:cNvPr>
          <p:cNvSpPr txBox="1"/>
          <p:nvPr/>
        </p:nvSpPr>
        <p:spPr>
          <a:xfrm>
            <a:off x="5791437" y="185029"/>
            <a:ext cx="4393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PRINCIPAIS EVENTOS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5597B5E5-D4E8-8EBF-24BE-2DF353BB33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B83D40-F5EC-F8FD-8A4F-28338AB32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5" y="1257248"/>
            <a:ext cx="10847595" cy="54583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682226-2457-C0CC-0708-CE212717F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552" y="1364105"/>
            <a:ext cx="1897295" cy="18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4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A5AD17F-DDB0-5588-4E6B-D889181B0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3A16B2B0-15AE-2227-DF8E-566207D14822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1EBAE6A3-D554-396E-7354-FCA4D5D549F5}"/>
              </a:ext>
            </a:extLst>
          </p:cNvPr>
          <p:cNvSpPr txBox="1"/>
          <p:nvPr/>
        </p:nvSpPr>
        <p:spPr>
          <a:xfrm>
            <a:off x="8543809" y="4404366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A7DFD41E-D6F7-3B3E-313E-D5501A5F4FA6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E8E02DB9-2B80-4F0E-6348-14F96A515EAB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29078DC5-177A-C57B-7149-6F27E951DC0D}"/>
              </a:ext>
            </a:extLst>
          </p:cNvPr>
          <p:cNvSpPr txBox="1"/>
          <p:nvPr/>
        </p:nvSpPr>
        <p:spPr>
          <a:xfrm>
            <a:off x="480774" y="264004"/>
            <a:ext cx="427410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MINERAÇÃO  NO BRASIL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81D936AB-5AAF-9E12-CAC7-8CDC00662F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>
            <a:extLst>
              <a:ext uri="{FF2B5EF4-FFF2-40B4-BE49-F238E27FC236}">
                <a16:creationId xmlns:a16="http://schemas.microsoft.com/office/drawing/2014/main" id="{3BA870A9-A4CF-9E6E-7491-3A70E824EB3F}"/>
              </a:ext>
            </a:extLst>
          </p:cNvPr>
          <p:cNvSpPr/>
          <p:nvPr/>
        </p:nvSpPr>
        <p:spPr>
          <a:xfrm rot="10800000" flipH="1">
            <a:off x="400050" y="893075"/>
            <a:ext cx="4451400" cy="473100"/>
          </a:xfrm>
          <a:prstGeom prst="round1Rect">
            <a:avLst>
              <a:gd name="adj" fmla="val 0"/>
            </a:avLst>
          </a:prstGeom>
          <a:solidFill>
            <a:srgbClr val="00A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>
            <a:extLst>
              <a:ext uri="{FF2B5EF4-FFF2-40B4-BE49-F238E27FC236}">
                <a16:creationId xmlns:a16="http://schemas.microsoft.com/office/drawing/2014/main" id="{DFE5CDDB-D577-6867-680E-475AED4F9270}"/>
              </a:ext>
            </a:extLst>
          </p:cNvPr>
          <p:cNvSpPr txBox="1"/>
          <p:nvPr/>
        </p:nvSpPr>
        <p:spPr>
          <a:xfrm>
            <a:off x="11778900" y="6327125"/>
            <a:ext cx="24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noProof="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 lang="pt-BR" sz="2300" b="0" i="0" u="none" strike="noStrike" cap="none" noProof="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126;p4">
            <a:extLst>
              <a:ext uri="{FF2B5EF4-FFF2-40B4-BE49-F238E27FC236}">
                <a16:creationId xmlns:a16="http://schemas.microsoft.com/office/drawing/2014/main" id="{105610FE-6C17-77B5-32F9-9AAEBB217AFD}"/>
              </a:ext>
            </a:extLst>
          </p:cNvPr>
          <p:cNvSpPr txBox="1"/>
          <p:nvPr/>
        </p:nvSpPr>
        <p:spPr>
          <a:xfrm>
            <a:off x="536424" y="952653"/>
            <a:ext cx="378976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i="1" noProof="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 lang="pt-BR" sz="2300" b="0" i="1" u="none" strike="noStrike" cap="none" noProof="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966FE5-A62A-5B55-CEBA-8F3393FF5B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030"/>
          <a:stretch/>
        </p:blipFill>
        <p:spPr>
          <a:xfrm>
            <a:off x="400050" y="1373983"/>
            <a:ext cx="11200638" cy="5227402"/>
          </a:xfrm>
          <a:prstGeom prst="rect">
            <a:avLst/>
          </a:prstGeom>
        </p:spPr>
      </p:pic>
      <p:sp>
        <p:nvSpPr>
          <p:cNvPr id="7" name="Google Shape;229;p25">
            <a:extLst>
              <a:ext uri="{FF2B5EF4-FFF2-40B4-BE49-F238E27FC236}">
                <a16:creationId xmlns:a16="http://schemas.microsoft.com/office/drawing/2014/main" id="{F0576FF3-A072-12B1-A27C-4928D045EC82}"/>
              </a:ext>
            </a:extLst>
          </p:cNvPr>
          <p:cNvSpPr txBox="1"/>
          <p:nvPr/>
        </p:nvSpPr>
        <p:spPr>
          <a:xfrm>
            <a:off x="7331100" y="6497352"/>
            <a:ext cx="4022849" cy="25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Fontes: ANM, CAGED, </a:t>
            </a:r>
            <a:r>
              <a:rPr lang="en-US" sz="9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Comex</a:t>
            </a: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Stat, IPEA, IBRAM.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29;p25">
            <a:extLst>
              <a:ext uri="{FF2B5EF4-FFF2-40B4-BE49-F238E27FC236}">
                <a16:creationId xmlns:a16="http://schemas.microsoft.com/office/drawing/2014/main" id="{0B63AFAF-E904-CAE0-2B59-A7A4347B6441}"/>
              </a:ext>
            </a:extLst>
          </p:cNvPr>
          <p:cNvSpPr txBox="1"/>
          <p:nvPr/>
        </p:nvSpPr>
        <p:spPr>
          <a:xfrm>
            <a:off x="88787" y="6459654"/>
            <a:ext cx="4022849" cy="25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9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Produção</a:t>
            </a: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2023; </a:t>
            </a:r>
            <a:r>
              <a:rPr lang="en-US" sz="9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ANM.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86B411-0E70-8497-76CB-0A21EEEF06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>
          <a:extLst>
            <a:ext uri="{FF2B5EF4-FFF2-40B4-BE49-F238E27FC236}">
              <a16:creationId xmlns:a16="http://schemas.microsoft.com/office/drawing/2014/main" id="{43E5B6DB-2F7A-F86E-8A43-84969432E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">
            <a:extLst>
              <a:ext uri="{FF2B5EF4-FFF2-40B4-BE49-F238E27FC236}">
                <a16:creationId xmlns:a16="http://schemas.microsoft.com/office/drawing/2014/main" id="{E2BBC4B3-D422-EE1A-BFDC-DFAA531688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48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8">
            <a:extLst>
              <a:ext uri="{FF2B5EF4-FFF2-40B4-BE49-F238E27FC236}">
                <a16:creationId xmlns:a16="http://schemas.microsoft.com/office/drawing/2014/main" id="{B2F1BBF1-D8C8-EB0B-6A90-1E6FE4B4A7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617" y="6326195"/>
            <a:ext cx="11938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8">
            <a:extLst>
              <a:ext uri="{FF2B5EF4-FFF2-40B4-BE49-F238E27FC236}">
                <a16:creationId xmlns:a16="http://schemas.microsoft.com/office/drawing/2014/main" id="{C3F53754-5A09-3C88-9C14-4199D2FDC00F}"/>
              </a:ext>
            </a:extLst>
          </p:cNvPr>
          <p:cNvSpPr txBox="1"/>
          <p:nvPr/>
        </p:nvSpPr>
        <p:spPr>
          <a:xfrm>
            <a:off x="529142" y="4118376"/>
            <a:ext cx="519765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8000" marR="0" lvl="0" indent="-1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108000" marR="0" lvl="0" indent="-1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400" b="1" dirty="0">
              <a:solidFill>
                <a:schemeClr val="lt1"/>
              </a:solidFill>
            </a:endParaRPr>
          </a:p>
          <a:p>
            <a:pPr marL="108000" marR="0" lvl="0" indent="-1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</a:rPr>
              <a:t>ibram@ibram.org.br</a:t>
            </a:r>
            <a:br>
              <a:rPr lang="en-US" sz="2400" b="1" i="0" u="none" strike="noStrike" cap="none" dirty="0">
                <a:solidFill>
                  <a:srgbClr val="003865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 dirty="0">
              <a:solidFill>
                <a:srgbClr val="0038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3982DBB3-9AC7-7ED5-73EA-2E17387687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3103" y="2301543"/>
            <a:ext cx="3676574" cy="11274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ADEA0B-E725-DE67-2EB5-7E87B3736D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8315E24-FC96-A219-72C1-287DE782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B84D1CE0-8ED0-45E6-3A7A-CFF21FA303EB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EA34A878-3098-C27A-E6C8-FDAADAF960BC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AA0A993F-2699-70AE-2391-9FA84A1CCBDD}"/>
              </a:ext>
            </a:extLst>
          </p:cNvPr>
          <p:cNvSpPr txBox="1"/>
          <p:nvPr/>
        </p:nvSpPr>
        <p:spPr>
          <a:xfrm>
            <a:off x="480774" y="264004"/>
            <a:ext cx="629594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TRANSIÇÃO ENERGÉTICA E A MINERAÇÃO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BD07926F-E303-79BB-FF00-E437961CF3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4AAB0473-C597-7127-DE34-28A0CDF04FD6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255957-6F92-66CC-F4A5-83DADAF65D9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j-lt"/>
              </a:rPr>
              <a:t>3</a:t>
            </a:fld>
            <a:endParaRPr lang="en-US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729375-37F5-8EEB-7751-77B48D2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0126"/>
            <a:ext cx="10972800" cy="1143000"/>
          </a:xfrm>
        </p:spPr>
        <p:txBody>
          <a:bodyPr>
            <a:noAutofit/>
          </a:bodyPr>
          <a:lstStyle/>
          <a:p>
            <a:r>
              <a:rPr sz="3600" dirty="0">
                <a:latin typeface="+mj-lt"/>
              </a:rPr>
              <a:t>O que </a:t>
            </a:r>
            <a:r>
              <a:rPr sz="3600" dirty="0" err="1">
                <a:latin typeface="+mj-lt"/>
              </a:rPr>
              <a:t>são</a:t>
            </a:r>
            <a:r>
              <a:rPr sz="3600" dirty="0">
                <a:latin typeface="+mj-lt"/>
              </a:rPr>
              <a:t> </a:t>
            </a:r>
            <a:r>
              <a:rPr sz="3600" dirty="0" err="1">
                <a:latin typeface="+mj-lt"/>
              </a:rPr>
              <a:t>Minerais</a:t>
            </a:r>
            <a:r>
              <a:rPr sz="3600" dirty="0">
                <a:latin typeface="+mj-lt"/>
              </a:rPr>
              <a:t> </a:t>
            </a:r>
            <a:r>
              <a:rPr sz="3600" dirty="0" err="1">
                <a:latin typeface="+mj-lt"/>
              </a:rPr>
              <a:t>Críticos</a:t>
            </a:r>
            <a:r>
              <a:rPr sz="3600" dirty="0">
                <a:latin typeface="+mj-lt"/>
              </a:rPr>
              <a:t> e </a:t>
            </a:r>
            <a:r>
              <a:rPr sz="3600" dirty="0" err="1">
                <a:latin typeface="+mj-lt"/>
              </a:rPr>
              <a:t>Estratégicos</a:t>
            </a:r>
            <a:endParaRPr sz="36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2853E4-65F7-6B78-C98C-B59E87B28216}"/>
              </a:ext>
            </a:extLst>
          </p:cNvPr>
          <p:cNvSpPr txBox="1">
            <a:spLocks/>
          </p:cNvSpPr>
          <p:nvPr/>
        </p:nvSpPr>
        <p:spPr>
          <a:xfrm>
            <a:off x="609600" y="207568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pt-BR" sz="3600" dirty="0">
                <a:latin typeface="+mj-lt"/>
              </a:rPr>
              <a:t> </a:t>
            </a:r>
            <a:r>
              <a:rPr lang="pt-BR" sz="3600" b="1" dirty="0">
                <a:latin typeface="+mj-lt"/>
              </a:rPr>
              <a:t>Minerais Críticos</a:t>
            </a:r>
            <a:r>
              <a:rPr lang="pt-BR" sz="3600" dirty="0">
                <a:latin typeface="+mj-lt"/>
              </a:rPr>
              <a:t>: essenciais para economia e tecnologia, com risco de escassez.</a:t>
            </a:r>
          </a:p>
          <a:p>
            <a:pPr algn="just"/>
            <a:r>
              <a:rPr lang="pt-BR" sz="3600" dirty="0">
                <a:latin typeface="+mj-lt"/>
              </a:rPr>
              <a:t> </a:t>
            </a:r>
            <a:r>
              <a:rPr lang="pt-BR" sz="3600" b="1" dirty="0">
                <a:latin typeface="+mj-lt"/>
              </a:rPr>
              <a:t>Minerais Estratégicos</a:t>
            </a:r>
            <a:r>
              <a:rPr lang="pt-BR" sz="3600" dirty="0">
                <a:latin typeface="+mj-lt"/>
              </a:rPr>
              <a:t>: relevantes para segurança nacional e desenvolvimento.</a:t>
            </a:r>
          </a:p>
          <a:p>
            <a:pPr marL="0" indent="0" algn="just">
              <a:buFont typeface="Arial"/>
              <a:buNone/>
            </a:pPr>
            <a:endParaRPr lang="pt-BR" sz="3600" dirty="0">
              <a:latin typeface="+mj-lt"/>
            </a:endParaRPr>
          </a:p>
          <a:p>
            <a:pPr marL="0" indent="0" algn="just">
              <a:buFont typeface="Arial"/>
              <a:buNone/>
            </a:pPr>
            <a:r>
              <a:rPr lang="pt-BR" sz="3600" dirty="0">
                <a:latin typeface="+mj-lt"/>
              </a:rPr>
              <a:t>Criticidade envolve risco de suprimento e impacto econômico.</a:t>
            </a:r>
          </a:p>
        </p:txBody>
      </p:sp>
    </p:spTree>
    <p:extLst>
      <p:ext uri="{BB962C8B-B14F-4D97-AF65-F5344CB8AC3E}">
        <p14:creationId xmlns:p14="http://schemas.microsoft.com/office/powerpoint/2010/main" val="376697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 descr="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3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6929" y="316551"/>
            <a:ext cx="18034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307340" y="363050"/>
            <a:ext cx="92822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POTENCIAL E POSIÇÃO RELATIVA DO BRASIL NOS PRINCIPAIS MINÉRIOS</a:t>
            </a:r>
            <a:endParaRPr sz="1800" dirty="0"/>
          </a:p>
        </p:txBody>
      </p:sp>
      <p:pic>
        <p:nvPicPr>
          <p:cNvPr id="220" name="Google Shape;22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5535" y="1141102"/>
            <a:ext cx="7981394" cy="528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BCBEEF-C2F6-0053-D30B-97B48BC8F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929" y="347492"/>
            <a:ext cx="1800000" cy="507042"/>
          </a:xfrm>
          <a:prstGeom prst="rect">
            <a:avLst/>
          </a:prstGeom>
        </p:spPr>
      </p:pic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92901B8-95F1-4346-B6A2-D083030E9BF4}"/>
              </a:ext>
            </a:extLst>
          </p:cNvPr>
          <p:cNvGrpSpPr/>
          <p:nvPr/>
        </p:nvGrpSpPr>
        <p:grpSpPr>
          <a:xfrm>
            <a:off x="0" y="0"/>
            <a:ext cx="12280490" cy="1299412"/>
            <a:chOff x="0" y="-1"/>
            <a:chExt cx="9144000" cy="1299412"/>
          </a:xfrm>
        </p:grpSpPr>
        <p:pic>
          <p:nvPicPr>
            <p:cNvPr id="41" name="Imagem 40" descr="Forma&#10;&#10;Descrição gerada automaticamente">
              <a:extLst>
                <a:ext uri="{FF2B5EF4-FFF2-40B4-BE49-F238E27FC236}">
                  <a16:creationId xmlns:a16="http://schemas.microsoft.com/office/drawing/2014/main" id="{D3A50A94-A995-43C1-9077-C6700BA17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9144000" cy="1299412"/>
            </a:xfrm>
            <a:prstGeom prst="rect">
              <a:avLst/>
            </a:prstGeom>
          </p:spPr>
        </p:pic>
        <p:pic>
          <p:nvPicPr>
            <p:cNvPr id="45" name="Imagem 44" descr="Texto&#10;&#10;Descrição gerada automaticamente">
              <a:extLst>
                <a:ext uri="{FF2B5EF4-FFF2-40B4-BE49-F238E27FC236}">
                  <a16:creationId xmlns:a16="http://schemas.microsoft.com/office/drawing/2014/main" id="{1789134C-3EF5-4E74-82E5-E82B0663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2366" y="102268"/>
              <a:ext cx="2789717" cy="1094874"/>
            </a:xfrm>
            <a:prstGeom prst="rect">
              <a:avLst/>
            </a:prstGeom>
          </p:spPr>
        </p:pic>
      </p:grpSp>
      <p:sp>
        <p:nvSpPr>
          <p:cNvPr id="27" name="TextBox 16">
            <a:extLst>
              <a:ext uri="{FF2B5EF4-FFF2-40B4-BE49-F238E27FC236}">
                <a16:creationId xmlns:a16="http://schemas.microsoft.com/office/drawing/2014/main" id="{12342297-30B0-429E-852B-D6C279B3E7DC}"/>
              </a:ext>
            </a:extLst>
          </p:cNvPr>
          <p:cNvSpPr txBox="1"/>
          <p:nvPr/>
        </p:nvSpPr>
        <p:spPr>
          <a:xfrm>
            <a:off x="10236475" y="6252493"/>
            <a:ext cx="411420" cy="47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b="1" spc="100" dirty="0">
                <a:solidFill>
                  <a:schemeClr val="bg1"/>
                </a:solidFill>
              </a:rPr>
              <a:t>0</a:t>
            </a:r>
            <a:fld id="{307D4A30-2A97-FB48-938E-4F1E1AEA75A5}" type="slidenum">
              <a:rPr lang="en-GB" b="1" spc="100">
                <a:solidFill>
                  <a:schemeClr val="bg1"/>
                </a:solidFill>
              </a:rPr>
              <a:pPr>
                <a:lnSpc>
                  <a:spcPts val="4500"/>
                </a:lnSpc>
              </a:pPr>
              <a:t>5</a:t>
            </a:fld>
            <a:endParaRPr lang="en-GB" b="1" spc="100" dirty="0">
              <a:solidFill>
                <a:schemeClr val="bg1"/>
              </a:solidFill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C712C675-E3DC-9B23-777B-2344FDAA6A83}"/>
              </a:ext>
            </a:extLst>
          </p:cNvPr>
          <p:cNvSpPr txBox="1"/>
          <p:nvPr/>
        </p:nvSpPr>
        <p:spPr>
          <a:xfrm>
            <a:off x="635123" y="231681"/>
            <a:ext cx="60051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b="1" spc="47" dirty="0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O BRASIL E SEU POTENCIAL MINERAL</a:t>
            </a:r>
          </a:p>
          <a:p>
            <a:endParaRPr lang="en-GB" sz="2400" b="1" spc="47" dirty="0">
              <a:solidFill>
                <a:schemeClr val="bg1"/>
              </a:solidFill>
              <a:latin typeface="+mj-lt"/>
              <a:cs typeface="Poppins" panose="00000500000000000000" pitchFamily="2" charset="0"/>
            </a:endParaRPr>
          </a:p>
        </p:txBody>
      </p:sp>
      <p:grpSp>
        <p:nvGrpSpPr>
          <p:cNvPr id="3" name="Agrupar 8">
            <a:extLst>
              <a:ext uri="{FF2B5EF4-FFF2-40B4-BE49-F238E27FC236}">
                <a16:creationId xmlns:a16="http://schemas.microsoft.com/office/drawing/2014/main" id="{312A6B66-E6F5-7FB7-E3CE-BA894DA6933E}"/>
              </a:ext>
            </a:extLst>
          </p:cNvPr>
          <p:cNvGrpSpPr/>
          <p:nvPr/>
        </p:nvGrpSpPr>
        <p:grpSpPr>
          <a:xfrm>
            <a:off x="2912533" y="1727199"/>
            <a:ext cx="5865185" cy="5028531"/>
            <a:chOff x="6690033" y="822897"/>
            <a:chExt cx="5162928" cy="504000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ACFA738-6058-054D-3BCF-9E204909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0033" y="822897"/>
              <a:ext cx="5162928" cy="504000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22695A9-D37B-3D66-7BBB-FBEB4F7F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49931" y="822897"/>
              <a:ext cx="180303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60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49FE30E-71E8-ADC7-AA22-DDF40AB82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C0DB1252-10A2-FADD-080A-3E560122FD67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0C7408CA-029C-000A-3157-23BD51645F97}"/>
              </a:ext>
            </a:extLst>
          </p:cNvPr>
          <p:cNvSpPr txBox="1"/>
          <p:nvPr/>
        </p:nvSpPr>
        <p:spPr>
          <a:xfrm>
            <a:off x="8543809" y="4404366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DCABA1B7-C911-688E-5645-81F532C33565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451448A1-4F70-6820-C858-66774980D490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81E7CA5F-B06E-CE28-587A-7F750737E1BF}"/>
              </a:ext>
            </a:extLst>
          </p:cNvPr>
          <p:cNvSpPr txBox="1"/>
          <p:nvPr/>
        </p:nvSpPr>
        <p:spPr>
          <a:xfrm>
            <a:off x="480774" y="264004"/>
            <a:ext cx="629594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TRANSIÇÃO ENERGÉTICA E A MINERAÇÃO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774AE076-9411-35FD-D333-99ABC429F2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CA4E444C-F90C-3FC1-31A6-5302B6C9B259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5E0F86-FE67-6823-AF4E-C751FC30A25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j-lt"/>
              </a:rPr>
              <a:t>6</a:t>
            </a:fld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7542C-679E-E854-54D8-5E6A6877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5" y="937573"/>
            <a:ext cx="10972800" cy="1143000"/>
          </a:xfrm>
        </p:spPr>
        <p:txBody>
          <a:bodyPr/>
          <a:lstStyle/>
          <a:p>
            <a:r>
              <a:rPr sz="3600" b="1" dirty="0" err="1">
                <a:latin typeface="+mj-lt"/>
              </a:rPr>
              <a:t>Importância</a:t>
            </a:r>
            <a:r>
              <a:rPr sz="3600" b="1" dirty="0">
                <a:latin typeface="+mj-lt"/>
              </a:rPr>
              <a:t> para o </a:t>
            </a:r>
            <a:r>
              <a:rPr sz="3600" b="1" dirty="0" err="1">
                <a:latin typeface="+mj-lt"/>
              </a:rPr>
              <a:t>Brasil</a:t>
            </a:r>
            <a:endParaRPr sz="36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F9539-A7FF-2ADA-8595-7A42C14575EB}"/>
              </a:ext>
            </a:extLst>
          </p:cNvPr>
          <p:cNvSpPr txBox="1">
            <a:spLocks/>
          </p:cNvSpPr>
          <p:nvPr/>
        </p:nvSpPr>
        <p:spPr>
          <a:xfrm>
            <a:off x="708206" y="1791807"/>
            <a:ext cx="10560937" cy="4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ts val="2400"/>
              </a:spcBef>
            </a:pPr>
            <a:r>
              <a:rPr lang="pt-BR" sz="3600" dirty="0">
                <a:latin typeface="+mj-lt"/>
              </a:rPr>
              <a:t>Riqueza mineral diversa e abundante.</a:t>
            </a:r>
          </a:p>
          <a:p>
            <a:pPr algn="just">
              <a:spcBef>
                <a:spcPts val="2400"/>
              </a:spcBef>
            </a:pPr>
            <a:r>
              <a:rPr lang="pt-BR" sz="3600" dirty="0">
                <a:latin typeface="+mj-lt"/>
              </a:rPr>
              <a:t>Potencial para liderança na transição energética global.</a:t>
            </a:r>
          </a:p>
          <a:p>
            <a:pPr algn="just">
              <a:spcBef>
                <a:spcPts val="2400"/>
              </a:spcBef>
            </a:pPr>
            <a:r>
              <a:rPr lang="pt-BR" sz="3600" dirty="0">
                <a:latin typeface="+mj-lt"/>
              </a:rPr>
              <a:t>Oportunidade geopolítica e econômica.</a:t>
            </a:r>
          </a:p>
          <a:p>
            <a:pPr algn="just">
              <a:spcBef>
                <a:spcPts val="2400"/>
              </a:spcBef>
            </a:pPr>
            <a:r>
              <a:rPr lang="pt-BR" sz="3600" dirty="0">
                <a:latin typeface="+mj-lt"/>
              </a:rPr>
              <a:t>Risco de dependência tecnológica externa.</a:t>
            </a:r>
          </a:p>
        </p:txBody>
      </p:sp>
    </p:spTree>
    <p:extLst>
      <p:ext uri="{BB962C8B-B14F-4D97-AF65-F5344CB8AC3E}">
        <p14:creationId xmlns:p14="http://schemas.microsoft.com/office/powerpoint/2010/main" val="354938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55" descr="Gráfico, Gráfico de linh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5" descr="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3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6929" y="316551"/>
            <a:ext cx="18034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5"/>
          <p:cNvSpPr txBox="1"/>
          <p:nvPr/>
        </p:nvSpPr>
        <p:spPr>
          <a:xfrm>
            <a:off x="491671" y="340946"/>
            <a:ext cx="52443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DEMANDAS DE MINERAIS PARA CENÁRIOS DE TRANSIÇÃO ENERGÉTICA ATÉ 2050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5"/>
          <p:cNvSpPr/>
          <p:nvPr/>
        </p:nvSpPr>
        <p:spPr>
          <a:xfrm>
            <a:off x="10267012" y="6353011"/>
            <a:ext cx="173797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Fonte:Climate Smart Mining/Banco Mundial (2020)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>
          <a:extLst>
            <a:ext uri="{FF2B5EF4-FFF2-40B4-BE49-F238E27FC236}">
              <a16:creationId xmlns:a16="http://schemas.microsoft.com/office/drawing/2014/main" id="{0F8A9422-2C36-4F72-8638-E941FE498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56" descr="Forma&#10;&#10;Descrição gerada automaticamente">
            <a:extLst>
              <a:ext uri="{FF2B5EF4-FFF2-40B4-BE49-F238E27FC236}">
                <a16:creationId xmlns:a16="http://schemas.microsoft.com/office/drawing/2014/main" id="{B49D6952-58C7-9F9A-339E-EDC7916355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3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6">
            <a:extLst>
              <a:ext uri="{FF2B5EF4-FFF2-40B4-BE49-F238E27FC236}">
                <a16:creationId xmlns:a16="http://schemas.microsoft.com/office/drawing/2014/main" id="{9CFEE33B-6AD9-CCEA-AD99-7E1715792C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6929" y="316551"/>
            <a:ext cx="18034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6">
            <a:extLst>
              <a:ext uri="{FF2B5EF4-FFF2-40B4-BE49-F238E27FC236}">
                <a16:creationId xmlns:a16="http://schemas.microsoft.com/office/drawing/2014/main" id="{EF8F6086-3E22-B21D-135A-EAE3E07BB024}"/>
              </a:ext>
            </a:extLst>
          </p:cNvPr>
          <p:cNvSpPr txBox="1"/>
          <p:nvPr/>
        </p:nvSpPr>
        <p:spPr>
          <a:xfrm>
            <a:off x="491671" y="524016"/>
            <a:ext cx="74043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MAPEAMENTO DAS DEMANDAS MINERAIS PARA FONTES DE ENERGIA</a:t>
            </a:r>
            <a:endParaRPr/>
          </a:p>
        </p:txBody>
      </p:sp>
      <p:pic>
        <p:nvPicPr>
          <p:cNvPr id="654" name="Google Shape;654;p56" descr="Uma imagem contendo Gráfico&#10;&#10;Descrição gerada automaticamente">
            <a:extLst>
              <a:ext uri="{FF2B5EF4-FFF2-40B4-BE49-F238E27FC236}">
                <a16:creationId xmlns:a16="http://schemas.microsoft.com/office/drawing/2014/main" id="{35E87D90-8A46-0FA2-F3A2-C0BA913F75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6">
            <a:extLst>
              <a:ext uri="{FF2B5EF4-FFF2-40B4-BE49-F238E27FC236}">
                <a16:creationId xmlns:a16="http://schemas.microsoft.com/office/drawing/2014/main" id="{559735DB-461B-F78F-200B-CDCC774DB8EC}"/>
              </a:ext>
            </a:extLst>
          </p:cNvPr>
          <p:cNvSpPr txBox="1"/>
          <p:nvPr/>
        </p:nvSpPr>
        <p:spPr>
          <a:xfrm>
            <a:off x="9200927" y="6431355"/>
            <a:ext cx="24994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Fonte:Climate</a:t>
            </a: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Smart Mining/Banco Mundial (2020)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Google Shape;656;p56" descr="arquivo png bandeira do brasil 11419626 PNG">
            <a:extLst>
              <a:ext uri="{FF2B5EF4-FFF2-40B4-BE49-F238E27FC236}">
                <a16:creationId xmlns:a16="http://schemas.microsoft.com/office/drawing/2014/main" id="{0638AE4B-6C63-BF7A-0326-21A63394F5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0060" y="999489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6" descr="arquivo png bandeira do brasil 11419626 PNG">
            <a:extLst>
              <a:ext uri="{FF2B5EF4-FFF2-40B4-BE49-F238E27FC236}">
                <a16:creationId xmlns:a16="http://schemas.microsoft.com/office/drawing/2014/main" id="{602B75A9-427C-8C89-8EDC-7844AF6891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4974" y="988421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6" descr="arquivo png bandeira do brasil 11419626 PNG">
            <a:extLst>
              <a:ext uri="{FF2B5EF4-FFF2-40B4-BE49-F238E27FC236}">
                <a16:creationId xmlns:a16="http://schemas.microsoft.com/office/drawing/2014/main" id="{6A4EC03D-16F9-E289-22C1-AB45A47E185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3322" y="988667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6" descr="arquivo png bandeira do brasil 11419626 PNG">
            <a:extLst>
              <a:ext uri="{FF2B5EF4-FFF2-40B4-BE49-F238E27FC236}">
                <a16:creationId xmlns:a16="http://schemas.microsoft.com/office/drawing/2014/main" id="{D57190D1-9220-70E5-AE85-4333885C3B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2663" y="974444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6" descr="arquivo png bandeira do brasil 11419626 PNG">
            <a:extLst>
              <a:ext uri="{FF2B5EF4-FFF2-40B4-BE49-F238E27FC236}">
                <a16:creationId xmlns:a16="http://schemas.microsoft.com/office/drawing/2014/main" id="{F47EBA35-5574-9A26-B8EC-8254A67039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06039" y="978941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6" descr="arquivo png bandeira do brasil 11419626 PNG">
            <a:extLst>
              <a:ext uri="{FF2B5EF4-FFF2-40B4-BE49-F238E27FC236}">
                <a16:creationId xmlns:a16="http://schemas.microsoft.com/office/drawing/2014/main" id="{959A1706-825E-C962-A046-6D5AA5DD4A5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6489" y="972953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6" descr="arquivo png bandeira do brasil 11419626 PNG">
            <a:extLst>
              <a:ext uri="{FF2B5EF4-FFF2-40B4-BE49-F238E27FC236}">
                <a16:creationId xmlns:a16="http://schemas.microsoft.com/office/drawing/2014/main" id="{FAEE566B-41F6-B096-AE00-168049B9707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4438" y="953562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6" descr="arquivo png bandeira do brasil 11419626 PNG">
            <a:extLst>
              <a:ext uri="{FF2B5EF4-FFF2-40B4-BE49-F238E27FC236}">
                <a16:creationId xmlns:a16="http://schemas.microsoft.com/office/drawing/2014/main" id="{35681AB1-3B48-6994-E3CD-5BE5538B7A2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2832" y="961167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6" descr="arquivo png bandeira do brasil 11419626 PNG">
            <a:extLst>
              <a:ext uri="{FF2B5EF4-FFF2-40B4-BE49-F238E27FC236}">
                <a16:creationId xmlns:a16="http://schemas.microsoft.com/office/drawing/2014/main" id="{AD9A296C-9EB6-F7A0-35B3-9DE615E636C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4813" y="942691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6" descr="arquivo png bandeira do brasil 11419626 PNG">
            <a:extLst>
              <a:ext uri="{FF2B5EF4-FFF2-40B4-BE49-F238E27FC236}">
                <a16:creationId xmlns:a16="http://schemas.microsoft.com/office/drawing/2014/main" id="{BE10653F-60C6-C92B-824D-BBF6C6BCEAF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7718" y="947325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6" descr="arquivo png bandeira do brasil 11419626 PNG">
            <a:extLst>
              <a:ext uri="{FF2B5EF4-FFF2-40B4-BE49-F238E27FC236}">
                <a16:creationId xmlns:a16="http://schemas.microsoft.com/office/drawing/2014/main" id="{6FF386FC-CE0B-B849-4ED0-89C1642EF5A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2604" y="963968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6" descr="arquivo png bandeira do brasil 11419626 PNG">
            <a:extLst>
              <a:ext uri="{FF2B5EF4-FFF2-40B4-BE49-F238E27FC236}">
                <a16:creationId xmlns:a16="http://schemas.microsoft.com/office/drawing/2014/main" id="{6C6067B7-AF64-AE93-C142-07700FCAC73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9977" y="963698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6" descr="arquivo png bandeira do brasil 11419626 PNG">
            <a:extLst>
              <a:ext uri="{FF2B5EF4-FFF2-40B4-BE49-F238E27FC236}">
                <a16:creationId xmlns:a16="http://schemas.microsoft.com/office/drawing/2014/main" id="{5E27B394-1B78-6D42-14F4-B28E3E854C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1592" y="963968"/>
            <a:ext cx="351562" cy="3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6" descr="arquivo png bandeira do brasil 11419626 PNG">
            <a:extLst>
              <a:ext uri="{FF2B5EF4-FFF2-40B4-BE49-F238E27FC236}">
                <a16:creationId xmlns:a16="http://schemas.microsoft.com/office/drawing/2014/main" id="{EDAA8B57-DE92-3BFA-1B3B-F1A1E0C9B1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9397" y="972953"/>
            <a:ext cx="351562" cy="351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2DEEAD7-BF9C-8976-191C-11B8DB2569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308864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5FB866B-99D2-C867-33E5-CAD55E5BCDD4}"/>
              </a:ext>
            </a:extLst>
          </p:cNvPr>
          <p:cNvCxnSpPr>
            <a:cxnSpLocks/>
          </p:cNvCxnSpPr>
          <p:nvPr/>
        </p:nvCxnSpPr>
        <p:spPr>
          <a:xfrm>
            <a:off x="64008" y="1984248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8DB3B49-762C-BEE1-1FF6-D3B66BC54A5D}"/>
              </a:ext>
            </a:extLst>
          </p:cNvPr>
          <p:cNvCxnSpPr>
            <a:cxnSpLocks/>
          </p:cNvCxnSpPr>
          <p:nvPr/>
        </p:nvCxnSpPr>
        <p:spPr>
          <a:xfrm>
            <a:off x="60960" y="2383536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C4ABCDB-1E4A-24D6-12A9-2CE2138E9D54}"/>
              </a:ext>
            </a:extLst>
          </p:cNvPr>
          <p:cNvCxnSpPr>
            <a:cxnSpLocks/>
          </p:cNvCxnSpPr>
          <p:nvPr/>
        </p:nvCxnSpPr>
        <p:spPr>
          <a:xfrm>
            <a:off x="42672" y="2859024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E0C413A-EA8E-2422-7A50-46FE1FC47A7D}"/>
              </a:ext>
            </a:extLst>
          </p:cNvPr>
          <p:cNvCxnSpPr>
            <a:cxnSpLocks/>
          </p:cNvCxnSpPr>
          <p:nvPr/>
        </p:nvCxnSpPr>
        <p:spPr>
          <a:xfrm>
            <a:off x="51816" y="3297936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49B6852-0550-DA14-282A-629C5B397271}"/>
              </a:ext>
            </a:extLst>
          </p:cNvPr>
          <p:cNvCxnSpPr>
            <a:cxnSpLocks/>
          </p:cNvCxnSpPr>
          <p:nvPr/>
        </p:nvCxnSpPr>
        <p:spPr>
          <a:xfrm>
            <a:off x="60960" y="3736848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D0FF22C-4F8B-1E42-F3B0-CF1A1314A275}"/>
              </a:ext>
            </a:extLst>
          </p:cNvPr>
          <p:cNvCxnSpPr>
            <a:cxnSpLocks/>
          </p:cNvCxnSpPr>
          <p:nvPr/>
        </p:nvCxnSpPr>
        <p:spPr>
          <a:xfrm>
            <a:off x="60960" y="4230624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D8866105-139B-DA08-2B5F-9046470F7856}"/>
              </a:ext>
            </a:extLst>
          </p:cNvPr>
          <p:cNvCxnSpPr>
            <a:cxnSpLocks/>
          </p:cNvCxnSpPr>
          <p:nvPr/>
        </p:nvCxnSpPr>
        <p:spPr>
          <a:xfrm>
            <a:off x="85344" y="6038088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2B4E620-E43E-E538-01E6-F98C5B12B9C4}"/>
              </a:ext>
            </a:extLst>
          </p:cNvPr>
          <p:cNvCxnSpPr>
            <a:cxnSpLocks/>
          </p:cNvCxnSpPr>
          <p:nvPr/>
        </p:nvCxnSpPr>
        <p:spPr>
          <a:xfrm>
            <a:off x="798576" y="6669024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564CA1-6ECC-9FB1-669B-1ECB441C84D3}"/>
              </a:ext>
            </a:extLst>
          </p:cNvPr>
          <p:cNvSpPr txBox="1"/>
          <p:nvPr/>
        </p:nvSpPr>
        <p:spPr>
          <a:xfrm>
            <a:off x="1226239" y="6492910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Importantes para a transição Energética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FDE5E-8074-26FE-C087-88FEAAEC573E}"/>
              </a:ext>
            </a:extLst>
          </p:cNvPr>
          <p:cNvSpPr txBox="1"/>
          <p:nvPr/>
        </p:nvSpPr>
        <p:spPr>
          <a:xfrm>
            <a:off x="1223191" y="6270406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Fontes renováveis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E4EC0949-8C26-D29E-BEB8-9E0307ADB77C}"/>
              </a:ext>
            </a:extLst>
          </p:cNvPr>
          <p:cNvCxnSpPr>
            <a:cxnSpLocks/>
          </p:cNvCxnSpPr>
          <p:nvPr/>
        </p:nvCxnSpPr>
        <p:spPr>
          <a:xfrm>
            <a:off x="783336" y="6470904"/>
            <a:ext cx="427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6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977BD8D-9889-4802-D9A7-59AE1E03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>
            <a:extLst>
              <a:ext uri="{FF2B5EF4-FFF2-40B4-BE49-F238E27FC236}">
                <a16:creationId xmlns:a16="http://schemas.microsoft.com/office/drawing/2014/main" id="{5CE6933C-7C43-6C59-5E38-EE4F50C9A017}"/>
              </a:ext>
            </a:extLst>
          </p:cNvPr>
          <p:cNvSpPr txBox="1"/>
          <p:nvPr/>
        </p:nvSpPr>
        <p:spPr>
          <a:xfrm>
            <a:off x="3020804" y="4393639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>
            <a:extLst>
              <a:ext uri="{FF2B5EF4-FFF2-40B4-BE49-F238E27FC236}">
                <a16:creationId xmlns:a16="http://schemas.microsoft.com/office/drawing/2014/main" id="{F3D65EB3-22E1-5A02-0F72-C468AB73ADFA}"/>
              </a:ext>
            </a:extLst>
          </p:cNvPr>
          <p:cNvSpPr txBox="1"/>
          <p:nvPr/>
        </p:nvSpPr>
        <p:spPr>
          <a:xfrm>
            <a:off x="8543809" y="4404366"/>
            <a:ext cx="9479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noProof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FOTO</a:t>
            </a:r>
            <a:endParaRPr lang="pt-BR" sz="1400" b="0" i="0" u="none" strike="noStrike" cap="none" noProof="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4C3F8337-B57E-32B6-FE29-32D551B6BDD3}"/>
              </a:ext>
            </a:extLst>
          </p:cNvPr>
          <p:cNvSpPr/>
          <p:nvPr/>
        </p:nvSpPr>
        <p:spPr>
          <a:xfrm>
            <a:off x="-1" y="6715593"/>
            <a:ext cx="12192001" cy="142408"/>
          </a:xfrm>
          <a:prstGeom prst="rect">
            <a:avLst/>
          </a:prstGeom>
          <a:solidFill>
            <a:srgbClr val="00386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1268C100-B2BF-A3CA-DE90-F44701E798DE}"/>
              </a:ext>
            </a:extLst>
          </p:cNvPr>
          <p:cNvSpPr/>
          <p:nvPr/>
        </p:nvSpPr>
        <p:spPr>
          <a:xfrm rot="10800000" flipH="1">
            <a:off x="0" y="-11127"/>
            <a:ext cx="7331100" cy="904200"/>
          </a:xfrm>
          <a:prstGeom prst="round1Rect">
            <a:avLst>
              <a:gd name="adj" fmla="val 0"/>
            </a:avLst>
          </a:prstGeom>
          <a:solidFill>
            <a:srgbClr val="0D3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noProof="0" dirty="0">
              <a:solidFill>
                <a:srgbClr val="0D3D6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82B93F54-4B4F-0748-0985-E6E8FF0037AE}"/>
              </a:ext>
            </a:extLst>
          </p:cNvPr>
          <p:cNvSpPr txBox="1"/>
          <p:nvPr/>
        </p:nvSpPr>
        <p:spPr>
          <a:xfrm>
            <a:off x="480774" y="264004"/>
            <a:ext cx="629594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300" b="1" i="0" u="none" strike="noStrike" cap="none" noProof="0" dirty="0">
                <a:solidFill>
                  <a:schemeClr val="lt1"/>
                </a:solidFill>
                <a:latin typeface="+mj-lt"/>
                <a:ea typeface="Poppins"/>
                <a:cs typeface="Poppins"/>
                <a:sym typeface="Poppins"/>
              </a:rPr>
              <a:t>O BRASIL NA TRANSIÇÃO ENERGÉTICA</a:t>
            </a:r>
            <a:endParaRPr lang="pt-BR" sz="2300" b="0" i="0" u="none" strike="noStrike" cap="none" noProof="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6">
            <a:extLst>
              <a:ext uri="{FF2B5EF4-FFF2-40B4-BE49-F238E27FC236}">
                <a16:creationId xmlns:a16="http://schemas.microsoft.com/office/drawing/2014/main" id="{85F033FE-AAF3-A227-EB71-BDE5D8605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600" y="130590"/>
            <a:ext cx="2214875" cy="6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>
            <a:extLst>
              <a:ext uri="{FF2B5EF4-FFF2-40B4-BE49-F238E27FC236}">
                <a16:creationId xmlns:a16="http://schemas.microsoft.com/office/drawing/2014/main" id="{60C3B4E7-D38B-D90D-7391-02CEC4D4B3CA}"/>
              </a:ext>
            </a:extLst>
          </p:cNvPr>
          <p:cNvSpPr/>
          <p:nvPr/>
        </p:nvSpPr>
        <p:spPr>
          <a:xfrm flipH="1">
            <a:off x="11608500" y="6150125"/>
            <a:ext cx="583500" cy="708000"/>
          </a:xfrm>
          <a:prstGeom prst="round1Rect">
            <a:avLst>
              <a:gd name="adj" fmla="val 16667"/>
            </a:avLst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B7EDF0-A4B8-3744-4BB2-8AA6826C7D9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94675" y="6292461"/>
            <a:ext cx="2844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j-lt"/>
              </a:rPr>
              <a:t>9</a:t>
            </a:fld>
            <a:endParaRPr lang="en-US" dirty="0">
              <a:latin typeface="+mj-lt"/>
            </a:endParaRPr>
          </a:p>
        </p:txBody>
      </p:sp>
      <p:sp>
        <p:nvSpPr>
          <p:cNvPr id="2" name="Google Shape;144;p17">
            <a:extLst>
              <a:ext uri="{FF2B5EF4-FFF2-40B4-BE49-F238E27FC236}">
                <a16:creationId xmlns:a16="http://schemas.microsoft.com/office/drawing/2014/main" id="{30DCE0C7-1935-B39F-69B8-F38429FFC428}"/>
              </a:ext>
            </a:extLst>
          </p:cNvPr>
          <p:cNvSpPr txBox="1"/>
          <p:nvPr/>
        </p:nvSpPr>
        <p:spPr>
          <a:xfrm>
            <a:off x="1016710" y="5987915"/>
            <a:ext cx="9915327" cy="66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A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mineração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pode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situar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o Brasil entre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os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protagonistas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globais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da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inovação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tecnológica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e da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transição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para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uma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“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economia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 </a:t>
            </a:r>
            <a:r>
              <a:rPr lang="en-US" sz="1600" b="1" i="1" u="sng" dirty="0" err="1">
                <a:solidFill>
                  <a:srgbClr val="004071"/>
                </a:solidFill>
                <a:latin typeface="+mj-lt"/>
              </a:rPr>
              <a:t>verde</a:t>
            </a:r>
            <a:r>
              <a:rPr lang="en-US" sz="1600" b="1" i="1" u="sng" dirty="0">
                <a:solidFill>
                  <a:srgbClr val="004071"/>
                </a:solidFill>
                <a:latin typeface="+mj-lt"/>
              </a:rPr>
              <a:t>”.</a:t>
            </a:r>
            <a:r>
              <a:rPr lang="en-US" sz="1600" b="1" i="1" dirty="0">
                <a:solidFill>
                  <a:srgbClr val="004071"/>
                </a:solidFill>
                <a:latin typeface="+mj-lt"/>
              </a:rPr>
              <a:t> </a:t>
            </a:r>
            <a:endParaRPr sz="1600" b="1" i="1" dirty="0">
              <a:solidFill>
                <a:srgbClr val="004071"/>
              </a:solidFill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8896AF8-0815-0A4F-D259-D44D1D77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16955"/>
              </p:ext>
            </p:extLst>
          </p:nvPr>
        </p:nvGraphicFramePr>
        <p:xfrm>
          <a:off x="2625749" y="1288026"/>
          <a:ext cx="7078689" cy="453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629">
                  <a:extLst>
                    <a:ext uri="{9D8B030D-6E8A-4147-A177-3AD203B41FA5}">
                      <a16:colId xmlns:a16="http://schemas.microsoft.com/office/drawing/2014/main" val="4178892808"/>
                    </a:ext>
                  </a:extLst>
                </a:gridCol>
                <a:gridCol w="2451416">
                  <a:extLst>
                    <a:ext uri="{9D8B030D-6E8A-4147-A177-3AD203B41FA5}">
                      <a16:colId xmlns:a16="http://schemas.microsoft.com/office/drawing/2014/main" val="3892611693"/>
                    </a:ext>
                  </a:extLst>
                </a:gridCol>
                <a:gridCol w="2260644">
                  <a:extLst>
                    <a:ext uri="{9D8B030D-6E8A-4147-A177-3AD203B41FA5}">
                      <a16:colId xmlns:a16="http://schemas.microsoft.com/office/drawing/2014/main" val="3880757641"/>
                    </a:ext>
                  </a:extLst>
                </a:gridCol>
              </a:tblGrid>
              <a:tr h="1015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ea typeface="Arial" panose="020B0604020202020204" pitchFamily="34" charset="0"/>
                          <a:cs typeface="Poppins" panose="00000500000000000000" pitchFamily="2" charset="0"/>
                        </a:rPr>
                        <a:t>MCE</a:t>
                      </a:r>
                    </a:p>
                  </a:txBody>
                  <a:tcPr marL="68580" marR="68580" marT="0" marB="0" anchor="ctr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RANKING PROD. MUNDIAL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RANKING RESERVA MUNDIAL*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02195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COBRE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36018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ALUMÍNIO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662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NÍQUEL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83046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LÍTIO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21706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NIÓBIO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97301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ZINCO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021794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CROMO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18346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GRAFITA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31395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TITÂNIO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754933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VANÁDIO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562567"/>
                  </a:ext>
                </a:extLst>
              </a:tr>
              <a:tr h="31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CHUMBO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37º</a:t>
                      </a:r>
                      <a:endParaRPr lang="en-US" sz="180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407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10º</a:t>
                      </a:r>
                      <a:endParaRPr lang="en-US" sz="1800" dirty="0">
                        <a:solidFill>
                          <a:srgbClr val="004071"/>
                        </a:solidFill>
                        <a:effectLst/>
                        <a:latin typeface="Poppins" panose="00000500000000000000" pitchFamily="2" charset="0"/>
                        <a:ea typeface="Arial" panose="020B06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b">
                    <a:solidFill>
                      <a:srgbClr val="CFE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24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37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BRAM - Verd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esentação1" id="{31A5A1B6-BC57-45CF-A893-00DDF9B46196}" vid="{D13F2CFB-70DB-4A6A-8BD4-96F853C1A8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911</Words>
  <Application>Microsoft Office PowerPoint</Application>
  <PresentationFormat>Widescreen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Poppins</vt:lpstr>
      <vt:lpstr>Times New Roman</vt:lpstr>
      <vt:lpstr>Verdana</vt:lpstr>
      <vt:lpstr>Office Theme</vt:lpstr>
      <vt:lpstr>IBRAM - Verde</vt:lpstr>
      <vt:lpstr>Apresentação do PowerPoint</vt:lpstr>
      <vt:lpstr>Apresentação do PowerPoint</vt:lpstr>
      <vt:lpstr>O que são Minerais Críticos e Estratégicos</vt:lpstr>
      <vt:lpstr>Apresentação do PowerPoint</vt:lpstr>
      <vt:lpstr>Apresentação do PowerPoint</vt:lpstr>
      <vt:lpstr>Importância para 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Oportunidades e Desafios</vt:lpstr>
      <vt:lpstr>Políticas</vt:lpstr>
      <vt:lpstr>Políticas e Estratégias No Brasil</vt:lpstr>
      <vt:lpstr>PL 2870/2024 – Câmara dos Deputados -Institui a Política Nacional de Minerais Críticos e Estratégicos (PNMCE), o Comitê de Minerais Críticos e Estratégicos (CMCE), vinculado ao Conselho Nacional de Política Mineral, e dá outras providências. Autores: Zé Silva - SOLIDARI/MG ,  Keniston Braga - MDB/PA ,  Duda Ramos - MDB/RR e outros Designado Relator, Dep. Arnaldo Jardim (CIDADANIA-SP).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Sergio Cross</dc:creator>
  <cp:lastModifiedBy>Paulo Henrique</cp:lastModifiedBy>
  <cp:revision>91</cp:revision>
  <dcterms:modified xsi:type="dcterms:W3CDTF">2025-07-01T10:26:20Z</dcterms:modified>
</cp:coreProperties>
</file>